
<file path=[Content_Types].xml><?xml version="1.0" encoding="utf-8"?>
<Types xmlns="http://schemas.openxmlformats.org/package/2006/content-types">
  <Default Extension="9FC399A0" ContentType="image/png"/>
  <Default Extension="gif" ContentType="image/gif"/>
  <Default Extension="jpeg" ContentType="image/jpeg"/>
  <Default Extension="jpg" ContentType="image/pn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95.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617"/>
  </p:notesMasterIdLst>
  <p:sldIdLst>
    <p:sldId id="1916" r:id="rId2"/>
    <p:sldId id="2163" r:id="rId3"/>
    <p:sldId id="2122" r:id="rId4"/>
    <p:sldId id="2123" r:id="rId5"/>
    <p:sldId id="2112" r:id="rId6"/>
    <p:sldId id="2117" r:id="rId7"/>
    <p:sldId id="2116" r:id="rId8"/>
    <p:sldId id="2113" r:id="rId9"/>
    <p:sldId id="2114" r:id="rId10"/>
    <p:sldId id="2115" r:id="rId11"/>
    <p:sldId id="2124" r:id="rId12"/>
    <p:sldId id="2125" r:id="rId13"/>
    <p:sldId id="2126" r:id="rId14"/>
    <p:sldId id="2129" r:id="rId15"/>
    <p:sldId id="2924" r:id="rId16"/>
    <p:sldId id="2128" r:id="rId17"/>
    <p:sldId id="2130" r:id="rId18"/>
    <p:sldId id="2131" r:id="rId19"/>
    <p:sldId id="2923" r:id="rId20"/>
    <p:sldId id="2925" r:id="rId21"/>
    <p:sldId id="2083" r:id="rId22"/>
    <p:sldId id="1488" r:id="rId23"/>
    <p:sldId id="2036" r:id="rId24"/>
    <p:sldId id="904" r:id="rId25"/>
    <p:sldId id="1635" r:id="rId26"/>
    <p:sldId id="1486" r:id="rId27"/>
    <p:sldId id="1293" r:id="rId28"/>
    <p:sldId id="1031" r:id="rId29"/>
    <p:sldId id="1301" r:id="rId30"/>
    <p:sldId id="920" r:id="rId31"/>
    <p:sldId id="2037" r:id="rId32"/>
    <p:sldId id="2016" r:id="rId33"/>
    <p:sldId id="1560" r:id="rId34"/>
    <p:sldId id="1280" r:id="rId35"/>
    <p:sldId id="1287" r:id="rId36"/>
    <p:sldId id="1478" r:id="rId37"/>
    <p:sldId id="1477" r:id="rId38"/>
    <p:sldId id="1475" r:id="rId39"/>
    <p:sldId id="1476" r:id="rId40"/>
    <p:sldId id="1485" r:id="rId41"/>
    <p:sldId id="913" r:id="rId42"/>
    <p:sldId id="1493" r:id="rId43"/>
    <p:sldId id="1024" r:id="rId44"/>
    <p:sldId id="915" r:id="rId45"/>
    <p:sldId id="1449" r:id="rId46"/>
    <p:sldId id="1973" r:id="rId47"/>
    <p:sldId id="916" r:id="rId48"/>
    <p:sldId id="1467" r:id="rId49"/>
    <p:sldId id="917" r:id="rId50"/>
    <p:sldId id="812" r:id="rId51"/>
    <p:sldId id="811" r:id="rId52"/>
    <p:sldId id="867" r:id="rId53"/>
    <p:sldId id="866" r:id="rId54"/>
    <p:sldId id="813" r:id="rId55"/>
    <p:sldId id="1712" r:id="rId56"/>
    <p:sldId id="818" r:id="rId57"/>
    <p:sldId id="1298" r:id="rId58"/>
    <p:sldId id="1299" r:id="rId59"/>
    <p:sldId id="2005" r:id="rId60"/>
    <p:sldId id="1334" r:id="rId61"/>
    <p:sldId id="1968" r:id="rId62"/>
    <p:sldId id="1969" r:id="rId63"/>
    <p:sldId id="1970" r:id="rId64"/>
    <p:sldId id="1971" r:id="rId65"/>
    <p:sldId id="1972" r:id="rId66"/>
    <p:sldId id="1297" r:id="rId67"/>
    <p:sldId id="814" r:id="rId68"/>
    <p:sldId id="819" r:id="rId69"/>
    <p:sldId id="820" r:id="rId70"/>
    <p:sldId id="1023" r:id="rId71"/>
    <p:sldId id="1022" r:id="rId72"/>
    <p:sldId id="1013" r:id="rId73"/>
    <p:sldId id="1014" r:id="rId74"/>
    <p:sldId id="1055" r:id="rId75"/>
    <p:sldId id="1034" r:id="rId76"/>
    <p:sldId id="1056" r:id="rId77"/>
    <p:sldId id="1188" r:id="rId78"/>
    <p:sldId id="1186" r:id="rId79"/>
    <p:sldId id="1187" r:id="rId80"/>
    <p:sldId id="1195" r:id="rId81"/>
    <p:sldId id="1196" r:id="rId82"/>
    <p:sldId id="1197" r:id="rId83"/>
    <p:sldId id="2054" r:id="rId84"/>
    <p:sldId id="1155" r:id="rId85"/>
    <p:sldId id="1199" r:id="rId86"/>
    <p:sldId id="2072" r:id="rId87"/>
    <p:sldId id="2055" r:id="rId88"/>
    <p:sldId id="890" r:id="rId89"/>
    <p:sldId id="1267" r:id="rId90"/>
    <p:sldId id="1273" r:id="rId91"/>
    <p:sldId id="1314" r:id="rId92"/>
    <p:sldId id="1313" r:id="rId93"/>
    <p:sldId id="1326" r:id="rId94"/>
    <p:sldId id="1350" r:id="rId95"/>
    <p:sldId id="1304" r:id="rId96"/>
    <p:sldId id="1312" r:id="rId97"/>
    <p:sldId id="1318" r:id="rId98"/>
    <p:sldId id="1307" r:id="rId99"/>
    <p:sldId id="1343" r:id="rId100"/>
    <p:sldId id="905" r:id="rId101"/>
    <p:sldId id="906" r:id="rId102"/>
    <p:sldId id="1333" r:id="rId103"/>
    <p:sldId id="1332" r:id="rId104"/>
    <p:sldId id="1335" r:id="rId105"/>
    <p:sldId id="1330" r:id="rId106"/>
    <p:sldId id="1341" r:id="rId107"/>
    <p:sldId id="1342" r:id="rId108"/>
    <p:sldId id="1337" r:id="rId109"/>
    <p:sldId id="1325" r:id="rId110"/>
    <p:sldId id="1336" r:id="rId111"/>
    <p:sldId id="1338" r:id="rId112"/>
    <p:sldId id="1346" r:id="rId113"/>
    <p:sldId id="1351" r:id="rId114"/>
    <p:sldId id="1345" r:id="rId115"/>
    <p:sldId id="1340" r:id="rId116"/>
    <p:sldId id="1339" r:id="rId117"/>
    <p:sldId id="2056" r:id="rId118"/>
    <p:sldId id="2058" r:id="rId119"/>
    <p:sldId id="2065" r:id="rId120"/>
    <p:sldId id="2057" r:id="rId121"/>
    <p:sldId id="2059" r:id="rId122"/>
    <p:sldId id="2060" r:id="rId123"/>
    <p:sldId id="2062" r:id="rId124"/>
    <p:sldId id="2061" r:id="rId125"/>
    <p:sldId id="2063" r:id="rId126"/>
    <p:sldId id="2064" r:id="rId127"/>
    <p:sldId id="1303" r:id="rId128"/>
    <p:sldId id="1323" r:id="rId129"/>
    <p:sldId id="1349" r:id="rId130"/>
    <p:sldId id="1327" r:id="rId131"/>
    <p:sldId id="1315" r:id="rId132"/>
    <p:sldId id="1316" r:id="rId133"/>
    <p:sldId id="392" r:id="rId134"/>
    <p:sldId id="1310" r:id="rId135"/>
    <p:sldId id="1308" r:id="rId136"/>
    <p:sldId id="1309" r:id="rId137"/>
    <p:sldId id="1202" r:id="rId138"/>
    <p:sldId id="1222" r:id="rId139"/>
    <p:sldId id="1306" r:id="rId140"/>
    <p:sldId id="1275" r:id="rId141"/>
    <p:sldId id="878" r:id="rId142"/>
    <p:sldId id="1473" r:id="rId143"/>
    <p:sldId id="1400" r:id="rId144"/>
    <p:sldId id="1433" r:id="rId145"/>
    <p:sldId id="1432" r:id="rId146"/>
    <p:sldId id="1437" r:id="rId147"/>
    <p:sldId id="1435" r:id="rId148"/>
    <p:sldId id="1434" r:id="rId149"/>
    <p:sldId id="1436" r:id="rId150"/>
    <p:sldId id="1438" r:id="rId151"/>
    <p:sldId id="1404" r:id="rId152"/>
    <p:sldId id="1409" r:id="rId153"/>
    <p:sldId id="1439" r:id="rId154"/>
    <p:sldId id="1609" r:id="rId155"/>
    <p:sldId id="1444" r:id="rId156"/>
    <p:sldId id="1441" r:id="rId157"/>
    <p:sldId id="1450" r:id="rId158"/>
    <p:sldId id="1440" r:id="rId159"/>
    <p:sldId id="1448" r:id="rId160"/>
    <p:sldId id="1500" r:id="rId161"/>
    <p:sldId id="1452" r:id="rId162"/>
    <p:sldId id="1472" r:id="rId163"/>
    <p:sldId id="1453" r:id="rId164"/>
    <p:sldId id="1557" r:id="rId165"/>
    <p:sldId id="1462" r:id="rId166"/>
    <p:sldId id="1463" r:id="rId167"/>
    <p:sldId id="1464" r:id="rId168"/>
    <p:sldId id="1465" r:id="rId169"/>
    <p:sldId id="1466" r:id="rId170"/>
    <p:sldId id="1468" r:id="rId171"/>
    <p:sldId id="1469" r:id="rId172"/>
    <p:sldId id="1474" r:id="rId173"/>
    <p:sldId id="1479" r:id="rId174"/>
    <p:sldId id="1470" r:id="rId175"/>
    <p:sldId id="1471" r:id="rId176"/>
    <p:sldId id="1458" r:id="rId177"/>
    <p:sldId id="1496" r:id="rId178"/>
    <p:sldId id="1497" r:id="rId179"/>
    <p:sldId id="1523" r:id="rId180"/>
    <p:sldId id="1526" r:id="rId181"/>
    <p:sldId id="1528" r:id="rId182"/>
    <p:sldId id="1527" r:id="rId183"/>
    <p:sldId id="1532" r:id="rId184"/>
    <p:sldId id="1518" r:id="rId185"/>
    <p:sldId id="1646" r:id="rId186"/>
    <p:sldId id="1457" r:id="rId187"/>
    <p:sldId id="1320" r:id="rId188"/>
    <p:sldId id="1640" r:id="rId189"/>
    <p:sldId id="1321" r:id="rId190"/>
    <p:sldId id="1319" r:id="rId191"/>
    <p:sldId id="1998" r:id="rId192"/>
    <p:sldId id="1456" r:id="rId193"/>
    <p:sldId id="1402" r:id="rId194"/>
    <p:sldId id="1403" r:id="rId195"/>
    <p:sldId id="1459" r:id="rId196"/>
    <p:sldId id="1461" r:id="rId197"/>
    <p:sldId id="1446" r:id="rId198"/>
    <p:sldId id="1498" r:id="rId199"/>
    <p:sldId id="1645" r:id="rId200"/>
    <p:sldId id="1482" r:id="rId201"/>
    <p:sldId id="1487" r:id="rId202"/>
    <p:sldId id="1489" r:id="rId203"/>
    <p:sldId id="1492" r:id="rId204"/>
    <p:sldId id="1491" r:id="rId205"/>
    <p:sldId id="1529" r:id="rId206"/>
    <p:sldId id="1530" r:id="rId207"/>
    <p:sldId id="1531" r:id="rId208"/>
    <p:sldId id="1483" r:id="rId209"/>
    <p:sldId id="1499" r:id="rId210"/>
    <p:sldId id="1503" r:id="rId211"/>
    <p:sldId id="1504" r:id="rId212"/>
    <p:sldId id="1506" r:id="rId213"/>
    <p:sldId id="1505" r:id="rId214"/>
    <p:sldId id="1509" r:id="rId215"/>
    <p:sldId id="1508" r:id="rId216"/>
    <p:sldId id="1484" r:id="rId217"/>
    <p:sldId id="1501" r:id="rId218"/>
    <p:sldId id="1494" r:id="rId219"/>
    <p:sldId id="1502" r:id="rId220"/>
    <p:sldId id="1512" r:id="rId221"/>
    <p:sldId id="1495" r:id="rId222"/>
    <p:sldId id="1515" r:id="rId223"/>
    <p:sldId id="1510" r:id="rId224"/>
    <p:sldId id="1516" r:id="rId225"/>
    <p:sldId id="1539" r:id="rId226"/>
    <p:sldId id="1538" r:id="rId227"/>
    <p:sldId id="1554" r:id="rId228"/>
    <p:sldId id="1546" r:id="rId229"/>
    <p:sldId id="1558" r:id="rId230"/>
    <p:sldId id="1561" r:id="rId231"/>
    <p:sldId id="1591" r:id="rId232"/>
    <p:sldId id="1592" r:id="rId233"/>
    <p:sldId id="1565" r:id="rId234"/>
    <p:sldId id="1622" r:id="rId235"/>
    <p:sldId id="2008" r:id="rId236"/>
    <p:sldId id="2007" r:id="rId237"/>
    <p:sldId id="2010" r:id="rId238"/>
    <p:sldId id="2013" r:id="rId239"/>
    <p:sldId id="2011" r:id="rId240"/>
    <p:sldId id="2012" r:id="rId241"/>
    <p:sldId id="2009" r:id="rId242"/>
    <p:sldId id="1593" r:id="rId243"/>
    <p:sldId id="1627" r:id="rId244"/>
    <p:sldId id="1626" r:id="rId245"/>
    <p:sldId id="1996" r:id="rId246"/>
    <p:sldId id="2002" r:id="rId247"/>
    <p:sldId id="2003" r:id="rId248"/>
    <p:sldId id="2042" r:id="rId249"/>
    <p:sldId id="348" r:id="rId250"/>
    <p:sldId id="1608" r:id="rId251"/>
    <p:sldId id="1594" r:id="rId252"/>
    <p:sldId id="2001" r:id="rId253"/>
    <p:sldId id="1610" r:id="rId254"/>
    <p:sldId id="1595" r:id="rId255"/>
    <p:sldId id="2038" r:id="rId256"/>
    <p:sldId id="1611" r:id="rId257"/>
    <p:sldId id="1596" r:id="rId258"/>
    <p:sldId id="1612" r:id="rId259"/>
    <p:sldId id="1628" r:id="rId260"/>
    <p:sldId id="2039" r:id="rId261"/>
    <p:sldId id="1629" r:id="rId262"/>
    <p:sldId id="1613" r:id="rId263"/>
    <p:sldId id="1672" r:id="rId264"/>
    <p:sldId id="1599" r:id="rId265"/>
    <p:sldId id="1614" r:id="rId266"/>
    <p:sldId id="1600" r:id="rId267"/>
    <p:sldId id="2040" r:id="rId268"/>
    <p:sldId id="1615" r:id="rId269"/>
    <p:sldId id="1681" r:id="rId270"/>
    <p:sldId id="2041" r:id="rId271"/>
    <p:sldId id="1616" r:id="rId272"/>
    <p:sldId id="1602" r:id="rId273"/>
    <p:sldId id="1617" r:id="rId274"/>
    <p:sldId id="1995" r:id="rId275"/>
    <p:sldId id="1603" r:id="rId276"/>
    <p:sldId id="1623" r:id="rId277"/>
    <p:sldId id="1689" r:id="rId278"/>
    <p:sldId id="1618" r:id="rId279"/>
    <p:sldId id="1677" r:id="rId280"/>
    <p:sldId id="1678" r:id="rId281"/>
    <p:sldId id="1605" r:id="rId282"/>
    <p:sldId id="2043" r:id="rId283"/>
    <p:sldId id="1687" r:id="rId284"/>
    <p:sldId id="1686" r:id="rId285"/>
    <p:sldId id="1682" r:id="rId286"/>
    <p:sldId id="1683" r:id="rId287"/>
    <p:sldId id="1684" r:id="rId288"/>
    <p:sldId id="1685" r:id="rId289"/>
    <p:sldId id="1606" r:id="rId290"/>
    <p:sldId id="1690" r:id="rId291"/>
    <p:sldId id="1620" r:id="rId292"/>
    <p:sldId id="1676" r:id="rId293"/>
    <p:sldId id="1691" r:id="rId294"/>
    <p:sldId id="1692" r:id="rId295"/>
    <p:sldId id="1693" r:id="rId296"/>
    <p:sldId id="1694" r:id="rId297"/>
    <p:sldId id="1695" r:id="rId298"/>
    <p:sldId id="1660" r:id="rId299"/>
    <p:sldId id="1541" r:id="rId300"/>
    <p:sldId id="1540" r:id="rId301"/>
    <p:sldId id="1542" r:id="rId302"/>
    <p:sldId id="1514" r:id="rId303"/>
    <p:sldId id="1519" r:id="rId304"/>
    <p:sldId id="1522" r:id="rId305"/>
    <p:sldId id="1536" r:id="rId306"/>
    <p:sldId id="1520" r:id="rId307"/>
    <p:sldId id="1525" r:id="rId308"/>
    <p:sldId id="1535" r:id="rId309"/>
    <p:sldId id="1524" r:id="rId310"/>
    <p:sldId id="1521" r:id="rId311"/>
    <p:sldId id="1534" r:id="rId312"/>
    <p:sldId id="1537" r:id="rId313"/>
    <p:sldId id="1533" r:id="rId314"/>
    <p:sldId id="1551" r:id="rId315"/>
    <p:sldId id="1550" r:id="rId316"/>
    <p:sldId id="1552" r:id="rId317"/>
    <p:sldId id="1553" r:id="rId318"/>
    <p:sldId id="1545" r:id="rId319"/>
    <p:sldId id="1490" r:id="rId320"/>
    <p:sldId id="1630" r:id="rId321"/>
    <p:sldId id="1632" r:id="rId322"/>
    <p:sldId id="1636" r:id="rId323"/>
    <p:sldId id="1637" r:id="rId324"/>
    <p:sldId id="1638" r:id="rId325"/>
    <p:sldId id="1639" r:id="rId326"/>
    <p:sldId id="1644" r:id="rId327"/>
    <p:sldId id="1643" r:id="rId328"/>
    <p:sldId id="1641" r:id="rId329"/>
    <p:sldId id="1642" r:id="rId330"/>
    <p:sldId id="1654" r:id="rId331"/>
    <p:sldId id="1658" r:id="rId332"/>
    <p:sldId id="1656" r:id="rId333"/>
    <p:sldId id="1657" r:id="rId334"/>
    <p:sldId id="1655" r:id="rId335"/>
    <p:sldId id="1659" r:id="rId336"/>
    <p:sldId id="1697" r:id="rId337"/>
    <p:sldId id="1702" r:id="rId338"/>
    <p:sldId id="1698" r:id="rId339"/>
    <p:sldId id="1703" r:id="rId340"/>
    <p:sldId id="1704" r:id="rId341"/>
    <p:sldId id="1705" r:id="rId342"/>
    <p:sldId id="1706" r:id="rId343"/>
    <p:sldId id="1707" r:id="rId344"/>
    <p:sldId id="1708" r:id="rId345"/>
    <p:sldId id="1709" r:id="rId346"/>
    <p:sldId id="1699" r:id="rId347"/>
    <p:sldId id="1701" r:id="rId348"/>
    <p:sldId id="1700" r:id="rId349"/>
    <p:sldId id="1670" r:id="rId350"/>
    <p:sldId id="1669" r:id="rId351"/>
    <p:sldId id="1671" r:id="rId352"/>
    <p:sldId id="1696" r:id="rId353"/>
    <p:sldId id="1511" r:id="rId354"/>
    <p:sldId id="1663" r:id="rId355"/>
    <p:sldId id="1665" r:id="rId356"/>
    <p:sldId id="1664" r:id="rId357"/>
    <p:sldId id="1666" r:id="rId358"/>
    <p:sldId id="1653" r:id="rId359"/>
    <p:sldId id="1647" r:id="rId360"/>
    <p:sldId id="1662" r:id="rId361"/>
    <p:sldId id="1661" r:id="rId362"/>
    <p:sldId id="1667" r:id="rId363"/>
    <p:sldId id="1668" r:id="rId364"/>
    <p:sldId id="745" r:id="rId365"/>
    <p:sldId id="1728" r:id="rId366"/>
    <p:sldId id="1713" r:id="rId367"/>
    <p:sldId id="1714" r:id="rId368"/>
    <p:sldId id="1715" r:id="rId369"/>
    <p:sldId id="1294" r:id="rId370"/>
    <p:sldId id="1716" r:id="rId371"/>
    <p:sldId id="1717" r:id="rId372"/>
    <p:sldId id="1718" r:id="rId373"/>
    <p:sldId id="1719" r:id="rId374"/>
    <p:sldId id="1720" r:id="rId375"/>
    <p:sldId id="1721" r:id="rId376"/>
    <p:sldId id="1723" r:id="rId377"/>
    <p:sldId id="1724" r:id="rId378"/>
    <p:sldId id="1725" r:id="rId379"/>
    <p:sldId id="1726" r:id="rId380"/>
    <p:sldId id="1727" r:id="rId381"/>
    <p:sldId id="1733" r:id="rId382"/>
    <p:sldId id="1734" r:id="rId383"/>
    <p:sldId id="1729" r:id="rId384"/>
    <p:sldId id="1730" r:id="rId385"/>
    <p:sldId id="1731" r:id="rId386"/>
    <p:sldId id="1735" r:id="rId387"/>
    <p:sldId id="1722" r:id="rId388"/>
    <p:sldId id="1736" r:id="rId389"/>
    <p:sldId id="1738" r:id="rId390"/>
    <p:sldId id="1737" r:id="rId391"/>
    <p:sldId id="1742" r:id="rId392"/>
    <p:sldId id="1739" r:id="rId393"/>
    <p:sldId id="1743" r:id="rId394"/>
    <p:sldId id="1740" r:id="rId395"/>
    <p:sldId id="1744" r:id="rId396"/>
    <p:sldId id="1741" r:id="rId397"/>
    <p:sldId id="1057" r:id="rId398"/>
    <p:sldId id="1745" r:id="rId399"/>
    <p:sldId id="1747" r:id="rId400"/>
    <p:sldId id="1746" r:id="rId401"/>
    <p:sldId id="1749" r:id="rId402"/>
    <p:sldId id="1748" r:id="rId403"/>
    <p:sldId id="1750" r:id="rId404"/>
    <p:sldId id="1751" r:id="rId405"/>
    <p:sldId id="1759" r:id="rId406"/>
    <p:sldId id="1758" r:id="rId407"/>
    <p:sldId id="1752" r:id="rId408"/>
    <p:sldId id="1756" r:id="rId409"/>
    <p:sldId id="1757" r:id="rId410"/>
    <p:sldId id="1753" r:id="rId411"/>
    <p:sldId id="1761" r:id="rId412"/>
    <p:sldId id="1760" r:id="rId413"/>
    <p:sldId id="1785" r:id="rId414"/>
    <p:sldId id="1784" r:id="rId415"/>
    <p:sldId id="1888" r:id="rId416"/>
    <p:sldId id="1891" r:id="rId417"/>
    <p:sldId id="1892" r:id="rId418"/>
    <p:sldId id="1906" r:id="rId419"/>
    <p:sldId id="1890" r:id="rId420"/>
    <p:sldId id="1894" r:id="rId421"/>
    <p:sldId id="1893" r:id="rId422"/>
    <p:sldId id="1896" r:id="rId423"/>
    <p:sldId id="1898" r:id="rId424"/>
    <p:sldId id="1899" r:id="rId425"/>
    <p:sldId id="1907" r:id="rId426"/>
    <p:sldId id="1908" r:id="rId427"/>
    <p:sldId id="1912" r:id="rId428"/>
    <p:sldId id="1913" r:id="rId429"/>
    <p:sldId id="1909" r:id="rId430"/>
    <p:sldId id="1910" r:id="rId431"/>
    <p:sldId id="1911" r:id="rId432"/>
    <p:sldId id="1895" r:id="rId433"/>
    <p:sldId id="1914" r:id="rId434"/>
    <p:sldId id="1915" r:id="rId435"/>
    <p:sldId id="2148" r:id="rId436"/>
    <p:sldId id="1897" r:id="rId437"/>
    <p:sldId id="1900" r:id="rId438"/>
    <p:sldId id="2014" r:id="rId439"/>
    <p:sldId id="2015" r:id="rId440"/>
    <p:sldId id="1904" r:id="rId441"/>
    <p:sldId id="1905" r:id="rId442"/>
    <p:sldId id="1903" r:id="rId443"/>
    <p:sldId id="1919" r:id="rId444"/>
    <p:sldId id="1932" r:id="rId445"/>
    <p:sldId id="1931" r:id="rId446"/>
    <p:sldId id="1925" r:id="rId447"/>
    <p:sldId id="1994" r:id="rId448"/>
    <p:sldId id="1918" r:id="rId449"/>
    <p:sldId id="1917" r:id="rId450"/>
    <p:sldId id="1945" r:id="rId451"/>
    <p:sldId id="1926" r:id="rId452"/>
    <p:sldId id="1929" r:id="rId453"/>
    <p:sldId id="1928" r:id="rId454"/>
    <p:sldId id="1937" r:id="rId455"/>
    <p:sldId id="1934" r:id="rId456"/>
    <p:sldId id="1935" r:id="rId457"/>
    <p:sldId id="1936" r:id="rId458"/>
    <p:sldId id="1940" r:id="rId459"/>
    <p:sldId id="1942" r:id="rId460"/>
    <p:sldId id="1944" r:id="rId461"/>
    <p:sldId id="1943" r:id="rId462"/>
    <p:sldId id="1939" r:id="rId463"/>
    <p:sldId id="1946" r:id="rId464"/>
    <p:sldId id="1625" r:id="rId465"/>
    <p:sldId id="1956" r:id="rId466"/>
    <p:sldId id="1955" r:id="rId467"/>
    <p:sldId id="2034" r:id="rId468"/>
    <p:sldId id="2035" r:id="rId469"/>
    <p:sldId id="1949" r:id="rId470"/>
    <p:sldId id="1978" r:id="rId471"/>
    <p:sldId id="1988" r:id="rId472"/>
    <p:sldId id="1961" r:id="rId473"/>
    <p:sldId id="1962" r:id="rId474"/>
    <p:sldId id="1963" r:id="rId475"/>
    <p:sldId id="1964" r:id="rId476"/>
    <p:sldId id="1965" r:id="rId477"/>
    <p:sldId id="1966" r:id="rId478"/>
    <p:sldId id="1967" r:id="rId479"/>
    <p:sldId id="1989" r:id="rId480"/>
    <p:sldId id="1980" r:id="rId481"/>
    <p:sldId id="1982" r:id="rId482"/>
    <p:sldId id="1984" r:id="rId483"/>
    <p:sldId id="1985" r:id="rId484"/>
    <p:sldId id="1979" r:id="rId485"/>
    <p:sldId id="1987" r:id="rId486"/>
    <p:sldId id="1986" r:id="rId487"/>
    <p:sldId id="1990" r:id="rId488"/>
    <p:sldId id="2000" r:id="rId489"/>
    <p:sldId id="1999" r:id="rId490"/>
    <p:sldId id="2020" r:id="rId491"/>
    <p:sldId id="2021" r:id="rId492"/>
    <p:sldId id="2022" r:id="rId493"/>
    <p:sldId id="2027" r:id="rId494"/>
    <p:sldId id="2017" r:id="rId495"/>
    <p:sldId id="2018" r:id="rId496"/>
    <p:sldId id="2019" r:id="rId497"/>
    <p:sldId id="2025" r:id="rId498"/>
    <p:sldId id="2023" r:id="rId499"/>
    <p:sldId id="2024" r:id="rId500"/>
    <p:sldId id="2026" r:id="rId501"/>
    <p:sldId id="1563" r:id="rId502"/>
    <p:sldId id="1548" r:id="rId503"/>
    <p:sldId id="1948" r:id="rId504"/>
    <p:sldId id="1953" r:id="rId505"/>
    <p:sldId id="2004" r:id="rId506"/>
    <p:sldId id="2006" r:id="rId507"/>
    <p:sldId id="1631" r:id="rId508"/>
    <p:sldId id="1927" r:id="rId509"/>
    <p:sldId id="1933" r:id="rId510"/>
    <p:sldId id="2044" r:id="rId511"/>
    <p:sldId id="2045" r:id="rId512"/>
    <p:sldId id="2066" r:id="rId513"/>
    <p:sldId id="2067" r:id="rId514"/>
    <p:sldId id="2068" r:id="rId515"/>
    <p:sldId id="2069" r:id="rId516"/>
    <p:sldId id="2071" r:id="rId517"/>
    <p:sldId id="2076" r:id="rId518"/>
    <p:sldId id="2077" r:id="rId519"/>
    <p:sldId id="2078" r:id="rId520"/>
    <p:sldId id="2079" r:id="rId521"/>
    <p:sldId id="2080" r:id="rId522"/>
    <p:sldId id="2081" r:id="rId523"/>
    <p:sldId id="2082" r:id="rId524"/>
    <p:sldId id="2073" r:id="rId525"/>
    <p:sldId id="2074" r:id="rId526"/>
    <p:sldId id="2075" r:id="rId527"/>
    <p:sldId id="2085" r:id="rId528"/>
    <p:sldId id="2086" r:id="rId529"/>
    <p:sldId id="2087" r:id="rId530"/>
    <p:sldId id="2084" r:id="rId531"/>
    <p:sldId id="2102" r:id="rId532"/>
    <p:sldId id="2103" r:id="rId533"/>
    <p:sldId id="2097" r:id="rId534"/>
    <p:sldId id="2098" r:id="rId535"/>
    <p:sldId id="2106" r:id="rId536"/>
    <p:sldId id="2104" r:id="rId537"/>
    <p:sldId id="2105" r:id="rId538"/>
    <p:sldId id="2107" r:id="rId539"/>
    <p:sldId id="2101" r:id="rId540"/>
    <p:sldId id="2108" r:id="rId541"/>
    <p:sldId id="2109" r:id="rId542"/>
    <p:sldId id="2110" r:id="rId543"/>
    <p:sldId id="2111" r:id="rId544"/>
    <p:sldId id="2120" r:id="rId545"/>
    <p:sldId id="2118" r:id="rId546"/>
    <p:sldId id="2119" r:id="rId547"/>
    <p:sldId id="2869" r:id="rId548"/>
    <p:sldId id="2121" r:id="rId549"/>
    <p:sldId id="257" r:id="rId550"/>
    <p:sldId id="2132" r:id="rId551"/>
    <p:sldId id="2133" r:id="rId552"/>
    <p:sldId id="2134" r:id="rId553"/>
    <p:sldId id="2135" r:id="rId554"/>
    <p:sldId id="2136" r:id="rId555"/>
    <p:sldId id="2138" r:id="rId556"/>
    <p:sldId id="2137" r:id="rId557"/>
    <p:sldId id="2139" r:id="rId558"/>
    <p:sldId id="2140" r:id="rId559"/>
    <p:sldId id="2141" r:id="rId560"/>
    <p:sldId id="2142" r:id="rId561"/>
    <p:sldId id="2143" r:id="rId562"/>
    <p:sldId id="2144" r:id="rId563"/>
    <p:sldId id="2145" r:id="rId564"/>
    <p:sldId id="2146" r:id="rId565"/>
    <p:sldId id="2147" r:id="rId566"/>
    <p:sldId id="2149" r:id="rId567"/>
    <p:sldId id="2155" r:id="rId568"/>
    <p:sldId id="2156" r:id="rId569"/>
    <p:sldId id="2157" r:id="rId570"/>
    <p:sldId id="2158" r:id="rId571"/>
    <p:sldId id="2159" r:id="rId572"/>
    <p:sldId id="2160" r:id="rId573"/>
    <p:sldId id="2161" r:id="rId574"/>
    <p:sldId id="2876" r:id="rId575"/>
    <p:sldId id="2162" r:id="rId576"/>
    <p:sldId id="2165" r:id="rId577"/>
    <p:sldId id="2166" r:id="rId578"/>
    <p:sldId id="2167" r:id="rId579"/>
    <p:sldId id="2168" r:id="rId580"/>
    <p:sldId id="2164" r:id="rId581"/>
    <p:sldId id="2888" r:id="rId582"/>
    <p:sldId id="2882" r:id="rId583"/>
    <p:sldId id="2880" r:id="rId584"/>
    <p:sldId id="2881" r:id="rId585"/>
    <p:sldId id="2879" r:id="rId586"/>
    <p:sldId id="2939" r:id="rId587"/>
    <p:sldId id="2940" r:id="rId588"/>
    <p:sldId id="2892" r:id="rId589"/>
    <p:sldId id="2893" r:id="rId590"/>
    <p:sldId id="2895" r:id="rId591"/>
    <p:sldId id="2894" r:id="rId592"/>
    <p:sldId id="2915" r:id="rId593"/>
    <p:sldId id="2926" r:id="rId594"/>
    <p:sldId id="2930" r:id="rId595"/>
    <p:sldId id="2914" r:id="rId596"/>
    <p:sldId id="2928" r:id="rId597"/>
    <p:sldId id="2927" r:id="rId598"/>
    <p:sldId id="2931" r:id="rId599"/>
    <p:sldId id="2929" r:id="rId600"/>
    <p:sldId id="2932" r:id="rId601"/>
    <p:sldId id="2916" r:id="rId602"/>
    <p:sldId id="2919" r:id="rId603"/>
    <p:sldId id="2917" r:id="rId604"/>
    <p:sldId id="2918" r:id="rId605"/>
    <p:sldId id="2920" r:id="rId606"/>
    <p:sldId id="2921" r:id="rId607"/>
    <p:sldId id="2922" r:id="rId608"/>
    <p:sldId id="2941" r:id="rId609"/>
    <p:sldId id="2942" r:id="rId610"/>
    <p:sldId id="2944" r:id="rId611"/>
    <p:sldId id="2943" r:id="rId612"/>
    <p:sldId id="2947" r:id="rId613"/>
    <p:sldId id="2945" r:id="rId614"/>
    <p:sldId id="2946" r:id="rId615"/>
    <p:sldId id="2948" r:id="rId616"/>
  </p:sldIdLst>
  <p:sldSz cx="9144000" cy="6858000" type="screen4x3"/>
  <p:notesSz cx="6858000" cy="9947275"/>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ata Analysis" id="{26728593-E659-4A10-A11A-1560A6B7109A}">
          <p14:sldIdLst>
            <p14:sldId id="1916"/>
            <p14:sldId id="2163"/>
            <p14:sldId id="2122"/>
            <p14:sldId id="2123"/>
            <p14:sldId id="2112"/>
            <p14:sldId id="2117"/>
            <p14:sldId id="2116"/>
            <p14:sldId id="2113"/>
            <p14:sldId id="2114"/>
            <p14:sldId id="2115"/>
            <p14:sldId id="2124"/>
            <p14:sldId id="2125"/>
            <p14:sldId id="2126"/>
            <p14:sldId id="2129"/>
            <p14:sldId id="2924"/>
            <p14:sldId id="2128"/>
            <p14:sldId id="2130"/>
            <p14:sldId id="2131"/>
            <p14:sldId id="2923"/>
            <p14:sldId id="2925"/>
            <p14:sldId id="2083"/>
            <p14:sldId id="1488"/>
            <p14:sldId id="2036"/>
            <p14:sldId id="904"/>
            <p14:sldId id="1635"/>
            <p14:sldId id="1486"/>
            <p14:sldId id="1293"/>
            <p14:sldId id="1031"/>
            <p14:sldId id="1301"/>
            <p14:sldId id="920"/>
            <p14:sldId id="2037"/>
            <p14:sldId id="2016"/>
            <p14:sldId id="1560"/>
            <p14:sldId id="1280"/>
            <p14:sldId id="1287"/>
            <p14:sldId id="1478"/>
            <p14:sldId id="1477"/>
            <p14:sldId id="1475"/>
            <p14:sldId id="1476"/>
            <p14:sldId id="1485"/>
            <p14:sldId id="913"/>
            <p14:sldId id="1493"/>
            <p14:sldId id="1024"/>
            <p14:sldId id="915"/>
            <p14:sldId id="1449"/>
            <p14:sldId id="1973"/>
            <p14:sldId id="916"/>
            <p14:sldId id="1467"/>
            <p14:sldId id="917"/>
            <p14:sldId id="812"/>
            <p14:sldId id="811"/>
            <p14:sldId id="867"/>
            <p14:sldId id="866"/>
            <p14:sldId id="813"/>
            <p14:sldId id="1712"/>
            <p14:sldId id="818"/>
            <p14:sldId id="1298"/>
            <p14:sldId id="1299"/>
            <p14:sldId id="2005"/>
            <p14:sldId id="1334"/>
            <p14:sldId id="1968"/>
            <p14:sldId id="1969"/>
            <p14:sldId id="1970"/>
            <p14:sldId id="1971"/>
            <p14:sldId id="1972"/>
            <p14:sldId id="1297"/>
            <p14:sldId id="814"/>
            <p14:sldId id="819"/>
            <p14:sldId id="820"/>
            <p14:sldId id="1023"/>
            <p14:sldId id="1022"/>
            <p14:sldId id="1013"/>
            <p14:sldId id="1014"/>
            <p14:sldId id="1055"/>
            <p14:sldId id="1034"/>
            <p14:sldId id="1056"/>
            <p14:sldId id="1188"/>
            <p14:sldId id="1186"/>
            <p14:sldId id="1187"/>
            <p14:sldId id="1195"/>
            <p14:sldId id="1196"/>
            <p14:sldId id="1197"/>
            <p14:sldId id="2054"/>
            <p14:sldId id="1155"/>
            <p14:sldId id="1199"/>
            <p14:sldId id="2072"/>
            <p14:sldId id="2055"/>
            <p14:sldId id="890"/>
            <p14:sldId id="1267"/>
            <p14:sldId id="1273"/>
            <p14:sldId id="1314"/>
            <p14:sldId id="1313"/>
            <p14:sldId id="1326"/>
            <p14:sldId id="1350"/>
            <p14:sldId id="1304"/>
            <p14:sldId id="1312"/>
            <p14:sldId id="1318"/>
            <p14:sldId id="1307"/>
            <p14:sldId id="1343"/>
            <p14:sldId id="905"/>
            <p14:sldId id="906"/>
            <p14:sldId id="1333"/>
            <p14:sldId id="1332"/>
            <p14:sldId id="1335"/>
            <p14:sldId id="1330"/>
            <p14:sldId id="1341"/>
            <p14:sldId id="1342"/>
            <p14:sldId id="1337"/>
            <p14:sldId id="1325"/>
            <p14:sldId id="1336"/>
            <p14:sldId id="1338"/>
            <p14:sldId id="1346"/>
            <p14:sldId id="1351"/>
            <p14:sldId id="1345"/>
            <p14:sldId id="1340"/>
            <p14:sldId id="1339"/>
            <p14:sldId id="2056"/>
            <p14:sldId id="2058"/>
            <p14:sldId id="2065"/>
            <p14:sldId id="2057"/>
            <p14:sldId id="2059"/>
            <p14:sldId id="2060"/>
            <p14:sldId id="2062"/>
            <p14:sldId id="2061"/>
            <p14:sldId id="2063"/>
            <p14:sldId id="2064"/>
            <p14:sldId id="1303"/>
            <p14:sldId id="1323"/>
            <p14:sldId id="1349"/>
            <p14:sldId id="1327"/>
            <p14:sldId id="1315"/>
            <p14:sldId id="1316"/>
            <p14:sldId id="392"/>
            <p14:sldId id="1310"/>
            <p14:sldId id="1308"/>
            <p14:sldId id="1309"/>
            <p14:sldId id="1202"/>
            <p14:sldId id="1222"/>
            <p14:sldId id="1306"/>
            <p14:sldId id="1275"/>
            <p14:sldId id="878"/>
            <p14:sldId id="1473"/>
            <p14:sldId id="1400"/>
            <p14:sldId id="1433"/>
            <p14:sldId id="1432"/>
            <p14:sldId id="1437"/>
            <p14:sldId id="1435"/>
            <p14:sldId id="1434"/>
            <p14:sldId id="1436"/>
            <p14:sldId id="1438"/>
            <p14:sldId id="1404"/>
            <p14:sldId id="1409"/>
            <p14:sldId id="1439"/>
            <p14:sldId id="1609"/>
            <p14:sldId id="1444"/>
            <p14:sldId id="1441"/>
            <p14:sldId id="1450"/>
            <p14:sldId id="1440"/>
            <p14:sldId id="1448"/>
            <p14:sldId id="1500"/>
            <p14:sldId id="1452"/>
            <p14:sldId id="1472"/>
            <p14:sldId id="1453"/>
            <p14:sldId id="1557"/>
            <p14:sldId id="1462"/>
            <p14:sldId id="1463"/>
            <p14:sldId id="1464"/>
            <p14:sldId id="1465"/>
            <p14:sldId id="1466"/>
            <p14:sldId id="1468"/>
            <p14:sldId id="1469"/>
            <p14:sldId id="1474"/>
            <p14:sldId id="1479"/>
            <p14:sldId id="1470"/>
            <p14:sldId id="1471"/>
            <p14:sldId id="1458"/>
            <p14:sldId id="1496"/>
            <p14:sldId id="1497"/>
            <p14:sldId id="1523"/>
            <p14:sldId id="1526"/>
            <p14:sldId id="1528"/>
            <p14:sldId id="1527"/>
            <p14:sldId id="1532"/>
            <p14:sldId id="1518"/>
            <p14:sldId id="1646"/>
            <p14:sldId id="1457"/>
            <p14:sldId id="1320"/>
            <p14:sldId id="1640"/>
            <p14:sldId id="1321"/>
            <p14:sldId id="1319"/>
            <p14:sldId id="1998"/>
            <p14:sldId id="1456"/>
            <p14:sldId id="1402"/>
            <p14:sldId id="1403"/>
            <p14:sldId id="1459"/>
            <p14:sldId id="1461"/>
            <p14:sldId id="1446"/>
            <p14:sldId id="1498"/>
            <p14:sldId id="1645"/>
            <p14:sldId id="1482"/>
            <p14:sldId id="1487"/>
            <p14:sldId id="1489"/>
            <p14:sldId id="1492"/>
            <p14:sldId id="1491"/>
            <p14:sldId id="1529"/>
            <p14:sldId id="1530"/>
            <p14:sldId id="1531"/>
            <p14:sldId id="1483"/>
            <p14:sldId id="1499"/>
            <p14:sldId id="1503"/>
            <p14:sldId id="1504"/>
            <p14:sldId id="1506"/>
            <p14:sldId id="1505"/>
            <p14:sldId id="1509"/>
            <p14:sldId id="1508"/>
            <p14:sldId id="1484"/>
            <p14:sldId id="1501"/>
            <p14:sldId id="1494"/>
            <p14:sldId id="1502"/>
            <p14:sldId id="1512"/>
            <p14:sldId id="1495"/>
            <p14:sldId id="1515"/>
            <p14:sldId id="1510"/>
            <p14:sldId id="1516"/>
            <p14:sldId id="1539"/>
            <p14:sldId id="1538"/>
            <p14:sldId id="1554"/>
            <p14:sldId id="1546"/>
            <p14:sldId id="1558"/>
            <p14:sldId id="1561"/>
            <p14:sldId id="1591"/>
            <p14:sldId id="1592"/>
            <p14:sldId id="1565"/>
            <p14:sldId id="1622"/>
            <p14:sldId id="2008"/>
            <p14:sldId id="2007"/>
            <p14:sldId id="2010"/>
            <p14:sldId id="2013"/>
            <p14:sldId id="2011"/>
            <p14:sldId id="2012"/>
            <p14:sldId id="2009"/>
            <p14:sldId id="1593"/>
            <p14:sldId id="1627"/>
            <p14:sldId id="1626"/>
            <p14:sldId id="1996"/>
            <p14:sldId id="2002"/>
            <p14:sldId id="2003"/>
            <p14:sldId id="2042"/>
            <p14:sldId id="348"/>
            <p14:sldId id="1608"/>
            <p14:sldId id="1594"/>
            <p14:sldId id="2001"/>
            <p14:sldId id="1610"/>
            <p14:sldId id="1595"/>
            <p14:sldId id="2038"/>
            <p14:sldId id="1611"/>
            <p14:sldId id="1596"/>
            <p14:sldId id="1612"/>
            <p14:sldId id="1628"/>
            <p14:sldId id="2039"/>
            <p14:sldId id="1629"/>
            <p14:sldId id="1613"/>
            <p14:sldId id="1672"/>
            <p14:sldId id="1599"/>
            <p14:sldId id="1614"/>
            <p14:sldId id="1600"/>
            <p14:sldId id="2040"/>
            <p14:sldId id="1615"/>
            <p14:sldId id="1681"/>
            <p14:sldId id="2041"/>
            <p14:sldId id="1616"/>
            <p14:sldId id="1602"/>
            <p14:sldId id="1617"/>
            <p14:sldId id="1995"/>
            <p14:sldId id="1603"/>
            <p14:sldId id="1623"/>
            <p14:sldId id="1689"/>
            <p14:sldId id="1618"/>
            <p14:sldId id="1677"/>
            <p14:sldId id="1678"/>
            <p14:sldId id="1605"/>
            <p14:sldId id="2043"/>
            <p14:sldId id="1687"/>
            <p14:sldId id="1686"/>
            <p14:sldId id="1682"/>
            <p14:sldId id="1683"/>
            <p14:sldId id="1684"/>
            <p14:sldId id="1685"/>
            <p14:sldId id="1606"/>
            <p14:sldId id="1690"/>
            <p14:sldId id="1620"/>
            <p14:sldId id="1676"/>
            <p14:sldId id="1691"/>
            <p14:sldId id="1692"/>
            <p14:sldId id="1693"/>
            <p14:sldId id="1694"/>
            <p14:sldId id="1695"/>
            <p14:sldId id="1660"/>
            <p14:sldId id="1541"/>
            <p14:sldId id="1540"/>
            <p14:sldId id="1542"/>
            <p14:sldId id="1514"/>
            <p14:sldId id="1519"/>
            <p14:sldId id="1522"/>
            <p14:sldId id="1536"/>
            <p14:sldId id="1520"/>
            <p14:sldId id="1525"/>
            <p14:sldId id="1535"/>
            <p14:sldId id="1524"/>
            <p14:sldId id="1521"/>
            <p14:sldId id="1534"/>
            <p14:sldId id="1537"/>
            <p14:sldId id="1533"/>
            <p14:sldId id="1551"/>
            <p14:sldId id="1550"/>
            <p14:sldId id="1552"/>
            <p14:sldId id="1553"/>
            <p14:sldId id="1545"/>
            <p14:sldId id="1490"/>
            <p14:sldId id="1630"/>
            <p14:sldId id="1632"/>
            <p14:sldId id="1636"/>
            <p14:sldId id="1637"/>
            <p14:sldId id="1638"/>
            <p14:sldId id="1639"/>
            <p14:sldId id="1644"/>
            <p14:sldId id="1643"/>
            <p14:sldId id="1641"/>
            <p14:sldId id="1642"/>
            <p14:sldId id="1654"/>
            <p14:sldId id="1658"/>
            <p14:sldId id="1656"/>
            <p14:sldId id="1657"/>
            <p14:sldId id="1655"/>
            <p14:sldId id="1659"/>
            <p14:sldId id="1697"/>
            <p14:sldId id="1702"/>
            <p14:sldId id="1698"/>
            <p14:sldId id="1703"/>
            <p14:sldId id="1704"/>
            <p14:sldId id="1705"/>
            <p14:sldId id="1706"/>
            <p14:sldId id="1707"/>
            <p14:sldId id="1708"/>
            <p14:sldId id="1709"/>
            <p14:sldId id="1699"/>
            <p14:sldId id="1701"/>
            <p14:sldId id="1700"/>
            <p14:sldId id="1670"/>
            <p14:sldId id="1669"/>
            <p14:sldId id="1671"/>
            <p14:sldId id="1696"/>
            <p14:sldId id="1511"/>
            <p14:sldId id="1663"/>
            <p14:sldId id="1665"/>
            <p14:sldId id="1664"/>
            <p14:sldId id="1666"/>
            <p14:sldId id="1653"/>
            <p14:sldId id="1647"/>
            <p14:sldId id="1662"/>
            <p14:sldId id="1661"/>
            <p14:sldId id="1667"/>
            <p14:sldId id="1668"/>
            <p14:sldId id="745"/>
            <p14:sldId id="1728"/>
            <p14:sldId id="1713"/>
            <p14:sldId id="1714"/>
            <p14:sldId id="1715"/>
            <p14:sldId id="1294"/>
            <p14:sldId id="1716"/>
            <p14:sldId id="1717"/>
            <p14:sldId id="1718"/>
            <p14:sldId id="1719"/>
            <p14:sldId id="1720"/>
            <p14:sldId id="1721"/>
            <p14:sldId id="1723"/>
            <p14:sldId id="1724"/>
            <p14:sldId id="1725"/>
            <p14:sldId id="1726"/>
            <p14:sldId id="1727"/>
            <p14:sldId id="1733"/>
            <p14:sldId id="1734"/>
            <p14:sldId id="1729"/>
            <p14:sldId id="1730"/>
            <p14:sldId id="1731"/>
            <p14:sldId id="1735"/>
            <p14:sldId id="1722"/>
            <p14:sldId id="1736"/>
            <p14:sldId id="1738"/>
            <p14:sldId id="1737"/>
            <p14:sldId id="1742"/>
            <p14:sldId id="1739"/>
            <p14:sldId id="1743"/>
            <p14:sldId id="1740"/>
            <p14:sldId id="1744"/>
            <p14:sldId id="1741"/>
            <p14:sldId id="1057"/>
            <p14:sldId id="1745"/>
            <p14:sldId id="1747"/>
            <p14:sldId id="1746"/>
            <p14:sldId id="1749"/>
            <p14:sldId id="1748"/>
            <p14:sldId id="1750"/>
            <p14:sldId id="1751"/>
            <p14:sldId id="1759"/>
            <p14:sldId id="1758"/>
            <p14:sldId id="1752"/>
            <p14:sldId id="1756"/>
            <p14:sldId id="1757"/>
            <p14:sldId id="1753"/>
            <p14:sldId id="1761"/>
            <p14:sldId id="1760"/>
            <p14:sldId id="1785"/>
            <p14:sldId id="1784"/>
            <p14:sldId id="1888"/>
            <p14:sldId id="1891"/>
            <p14:sldId id="1892"/>
            <p14:sldId id="1906"/>
            <p14:sldId id="1890"/>
            <p14:sldId id="1894"/>
            <p14:sldId id="1893"/>
            <p14:sldId id="1896"/>
            <p14:sldId id="1898"/>
            <p14:sldId id="1899"/>
            <p14:sldId id="1907"/>
            <p14:sldId id="1908"/>
            <p14:sldId id="1912"/>
            <p14:sldId id="1913"/>
            <p14:sldId id="1909"/>
            <p14:sldId id="1910"/>
            <p14:sldId id="1911"/>
            <p14:sldId id="1895"/>
            <p14:sldId id="1914"/>
            <p14:sldId id="1915"/>
            <p14:sldId id="2148"/>
            <p14:sldId id="1897"/>
            <p14:sldId id="1900"/>
            <p14:sldId id="2014"/>
            <p14:sldId id="2015"/>
            <p14:sldId id="1904"/>
            <p14:sldId id="1905"/>
            <p14:sldId id="1903"/>
            <p14:sldId id="1919"/>
            <p14:sldId id="1932"/>
            <p14:sldId id="1931"/>
            <p14:sldId id="1925"/>
            <p14:sldId id="1994"/>
            <p14:sldId id="1918"/>
            <p14:sldId id="1917"/>
            <p14:sldId id="1945"/>
            <p14:sldId id="1926"/>
            <p14:sldId id="1929"/>
            <p14:sldId id="1928"/>
            <p14:sldId id="1937"/>
            <p14:sldId id="1934"/>
            <p14:sldId id="1935"/>
            <p14:sldId id="1936"/>
            <p14:sldId id="1940"/>
            <p14:sldId id="1942"/>
            <p14:sldId id="1944"/>
            <p14:sldId id="1943"/>
            <p14:sldId id="1939"/>
            <p14:sldId id="1946"/>
            <p14:sldId id="1625"/>
            <p14:sldId id="1956"/>
            <p14:sldId id="1955"/>
            <p14:sldId id="2034"/>
            <p14:sldId id="2035"/>
            <p14:sldId id="1949"/>
            <p14:sldId id="1978"/>
            <p14:sldId id="1988"/>
            <p14:sldId id="1961"/>
            <p14:sldId id="1962"/>
            <p14:sldId id="1963"/>
            <p14:sldId id="1964"/>
            <p14:sldId id="1965"/>
            <p14:sldId id="1966"/>
            <p14:sldId id="1967"/>
            <p14:sldId id="1989"/>
            <p14:sldId id="1980"/>
            <p14:sldId id="1982"/>
            <p14:sldId id="1984"/>
            <p14:sldId id="1985"/>
            <p14:sldId id="1979"/>
            <p14:sldId id="1987"/>
            <p14:sldId id="1986"/>
            <p14:sldId id="1990"/>
            <p14:sldId id="2000"/>
            <p14:sldId id="1999"/>
            <p14:sldId id="2020"/>
            <p14:sldId id="2021"/>
            <p14:sldId id="2022"/>
            <p14:sldId id="2027"/>
            <p14:sldId id="2017"/>
            <p14:sldId id="2018"/>
            <p14:sldId id="2019"/>
            <p14:sldId id="2025"/>
            <p14:sldId id="2023"/>
            <p14:sldId id="2024"/>
            <p14:sldId id="2026"/>
            <p14:sldId id="1563"/>
            <p14:sldId id="1548"/>
            <p14:sldId id="1948"/>
            <p14:sldId id="1953"/>
            <p14:sldId id="2004"/>
            <p14:sldId id="2006"/>
            <p14:sldId id="1631"/>
            <p14:sldId id="1927"/>
            <p14:sldId id="1933"/>
            <p14:sldId id="2044"/>
            <p14:sldId id="2045"/>
            <p14:sldId id="2066"/>
            <p14:sldId id="2067"/>
            <p14:sldId id="2068"/>
            <p14:sldId id="2069"/>
            <p14:sldId id="2071"/>
            <p14:sldId id="2076"/>
            <p14:sldId id="2077"/>
            <p14:sldId id="2078"/>
            <p14:sldId id="2079"/>
            <p14:sldId id="2080"/>
            <p14:sldId id="2081"/>
            <p14:sldId id="2082"/>
            <p14:sldId id="2073"/>
            <p14:sldId id="2074"/>
            <p14:sldId id="2075"/>
            <p14:sldId id="2085"/>
            <p14:sldId id="2086"/>
            <p14:sldId id="2087"/>
            <p14:sldId id="2084"/>
            <p14:sldId id="2102"/>
            <p14:sldId id="2103"/>
            <p14:sldId id="2097"/>
            <p14:sldId id="2098"/>
            <p14:sldId id="2106"/>
            <p14:sldId id="2104"/>
            <p14:sldId id="2105"/>
            <p14:sldId id="2107"/>
            <p14:sldId id="2101"/>
            <p14:sldId id="2108"/>
            <p14:sldId id="2109"/>
            <p14:sldId id="2110"/>
            <p14:sldId id="2111"/>
            <p14:sldId id="2120"/>
            <p14:sldId id="2118"/>
            <p14:sldId id="2119"/>
          </p14:sldIdLst>
        </p14:section>
        <p14:section name="DSL2 S2193 Data Analysis" id="{8480B28F-3928-4217-B10A-C92792B22662}">
          <p14:sldIdLst>
            <p14:sldId id="2869"/>
            <p14:sldId id="2121"/>
            <p14:sldId id="257"/>
            <p14:sldId id="2132"/>
            <p14:sldId id="2133"/>
            <p14:sldId id="2134"/>
            <p14:sldId id="2135"/>
            <p14:sldId id="2136"/>
            <p14:sldId id="2138"/>
            <p14:sldId id="2137"/>
            <p14:sldId id="2139"/>
            <p14:sldId id="2140"/>
            <p14:sldId id="2141"/>
            <p14:sldId id="2142"/>
            <p14:sldId id="2143"/>
            <p14:sldId id="2144"/>
            <p14:sldId id="2145"/>
            <p14:sldId id="2146"/>
            <p14:sldId id="2147"/>
            <p14:sldId id="2149"/>
            <p14:sldId id="2155"/>
            <p14:sldId id="2156"/>
            <p14:sldId id="2157"/>
            <p14:sldId id="2158"/>
            <p14:sldId id="2159"/>
            <p14:sldId id="2160"/>
            <p14:sldId id="2161"/>
            <p14:sldId id="2876"/>
            <p14:sldId id="2162"/>
            <p14:sldId id="2165"/>
            <p14:sldId id="2166"/>
            <p14:sldId id="2167"/>
            <p14:sldId id="2168"/>
            <p14:sldId id="2164"/>
            <p14:sldId id="2888"/>
            <p14:sldId id="2882"/>
            <p14:sldId id="2880"/>
            <p14:sldId id="2881"/>
            <p14:sldId id="2879"/>
            <p14:sldId id="2939"/>
            <p14:sldId id="2940"/>
            <p14:sldId id="2892"/>
            <p14:sldId id="2893"/>
            <p14:sldId id="2895"/>
            <p14:sldId id="2894"/>
            <p14:sldId id="2915"/>
            <p14:sldId id="2926"/>
            <p14:sldId id="2930"/>
            <p14:sldId id="2914"/>
            <p14:sldId id="2928"/>
            <p14:sldId id="2927"/>
            <p14:sldId id="2931"/>
            <p14:sldId id="2929"/>
            <p14:sldId id="2932"/>
            <p14:sldId id="2916"/>
            <p14:sldId id="2919"/>
            <p14:sldId id="2917"/>
            <p14:sldId id="2918"/>
            <p14:sldId id="2920"/>
            <p14:sldId id="2921"/>
            <p14:sldId id="2922"/>
            <p14:sldId id="2941"/>
            <p14:sldId id="2942"/>
            <p14:sldId id="2944"/>
            <p14:sldId id="2943"/>
            <p14:sldId id="2947"/>
            <p14:sldId id="2945"/>
            <p14:sldId id="2946"/>
            <p14:sldId id="2948"/>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un, Lijie" initials="SL" lastIdx="1" clrIdx="0">
    <p:extLst>
      <p:ext uri="{19B8F6BF-5375-455C-9EA6-DF929625EA0E}">
        <p15:presenceInfo xmlns:p15="http://schemas.microsoft.com/office/powerpoint/2012/main" userId="S::sunlijie@msu.edu::22d82f22-f6ca-4fe1-a619-126b374cc99f" providerId="AD"/>
      </p:ext>
    </p:extLst>
  </p:cmAuthor>
  <p:cmAuthor id="2" name="sun lijie" initials="sl" lastIdx="1" clrIdx="1">
    <p:extLst>
      <p:ext uri="{19B8F6BF-5375-455C-9EA6-DF929625EA0E}">
        <p15:presenceInfo xmlns:p15="http://schemas.microsoft.com/office/powerpoint/2012/main" userId="5b11d61ee79e5547"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008000"/>
    <a:srgbClr val="00AC00"/>
    <a:srgbClr val="CC00FF"/>
    <a:srgbClr val="00CC00"/>
    <a:srgbClr val="0033FF"/>
    <a:srgbClr val="0066CC"/>
    <a:srgbClr val="990033"/>
    <a:srgbClr val="9900CC"/>
    <a:srgbClr val="336699"/>
    <a:srgbClr val="CC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无样式，无网格">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C083E6E3-FA7D-4D7B-A595-EF9225AFEA82}" styleName="浅色样式 1 - 强调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1744" autoAdjust="0"/>
    <p:restoredTop sz="93424" autoAdjust="0"/>
  </p:normalViewPr>
  <p:slideViewPr>
    <p:cSldViewPr snapToGrid="0">
      <p:cViewPr varScale="1">
        <p:scale>
          <a:sx n="59" d="100"/>
          <a:sy n="59" d="100"/>
        </p:scale>
        <p:origin x="58" y="547"/>
      </p:cViewPr>
      <p:guideLst/>
    </p:cSldViewPr>
  </p:slideViewPr>
  <p:outlineViewPr>
    <p:cViewPr>
      <p:scale>
        <a:sx n="100" d="100"/>
        <a:sy n="100" d="100"/>
      </p:scale>
      <p:origin x="0" y="-253824"/>
    </p:cViewPr>
  </p:outlineViewPr>
  <p:notesTextViewPr>
    <p:cViewPr>
      <p:scale>
        <a:sx n="1" d="1"/>
        <a:sy n="1" d="1"/>
      </p:scale>
      <p:origin x="0" y="0"/>
    </p:cViewPr>
  </p:notesTextViewPr>
  <p:sorterViewPr>
    <p:cViewPr>
      <p:scale>
        <a:sx n="125" d="100"/>
        <a:sy n="125" d="100"/>
      </p:scale>
      <p:origin x="0" y="-225979"/>
    </p:cViewPr>
  </p:sorterViewPr>
  <p:notesViewPr>
    <p:cSldViewPr snapToGrid="0" showGuides="1">
      <p:cViewPr varScale="1">
        <p:scale>
          <a:sx n="61" d="100"/>
          <a:sy n="61" d="100"/>
        </p:scale>
        <p:origin x="3245" y="43"/>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324" Type="http://schemas.openxmlformats.org/officeDocument/2006/relationships/slide" Target="slides/slide323.xml"/><Relationship Id="rId531" Type="http://schemas.openxmlformats.org/officeDocument/2006/relationships/slide" Target="slides/slide530.xml"/><Relationship Id="rId170" Type="http://schemas.openxmlformats.org/officeDocument/2006/relationships/slide" Target="slides/slide169.xml"/><Relationship Id="rId268" Type="http://schemas.openxmlformats.org/officeDocument/2006/relationships/slide" Target="slides/slide267.xml"/><Relationship Id="rId475" Type="http://schemas.openxmlformats.org/officeDocument/2006/relationships/slide" Target="slides/slide474.xml"/><Relationship Id="rId32" Type="http://schemas.openxmlformats.org/officeDocument/2006/relationships/slide" Target="slides/slide31.xml"/><Relationship Id="rId128" Type="http://schemas.openxmlformats.org/officeDocument/2006/relationships/slide" Target="slides/slide127.xml"/><Relationship Id="rId335" Type="http://schemas.openxmlformats.org/officeDocument/2006/relationships/slide" Target="slides/slide334.xml"/><Relationship Id="rId542" Type="http://schemas.openxmlformats.org/officeDocument/2006/relationships/slide" Target="slides/slide541.xml"/><Relationship Id="rId181" Type="http://schemas.openxmlformats.org/officeDocument/2006/relationships/slide" Target="slides/slide180.xml"/><Relationship Id="rId402" Type="http://schemas.openxmlformats.org/officeDocument/2006/relationships/slide" Target="slides/slide401.xml"/><Relationship Id="rId279" Type="http://schemas.openxmlformats.org/officeDocument/2006/relationships/slide" Target="slides/slide278.xml"/><Relationship Id="rId486" Type="http://schemas.openxmlformats.org/officeDocument/2006/relationships/slide" Target="slides/slide485.xml"/><Relationship Id="rId43" Type="http://schemas.openxmlformats.org/officeDocument/2006/relationships/slide" Target="slides/slide42.xml"/><Relationship Id="rId139" Type="http://schemas.openxmlformats.org/officeDocument/2006/relationships/slide" Target="slides/slide138.xml"/><Relationship Id="rId346" Type="http://schemas.openxmlformats.org/officeDocument/2006/relationships/slide" Target="slides/slide345.xml"/><Relationship Id="rId553" Type="http://schemas.openxmlformats.org/officeDocument/2006/relationships/slide" Target="slides/slide552.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497" Type="http://schemas.openxmlformats.org/officeDocument/2006/relationships/slide" Target="slides/slide496.xml"/><Relationship Id="rId620" Type="http://schemas.openxmlformats.org/officeDocument/2006/relationships/viewProps" Target="viewProps.xml"/><Relationship Id="rId357" Type="http://schemas.openxmlformats.org/officeDocument/2006/relationships/slide" Target="slides/slide356.xml"/><Relationship Id="rId54" Type="http://schemas.openxmlformats.org/officeDocument/2006/relationships/slide" Target="slides/slide53.xml"/><Relationship Id="rId217" Type="http://schemas.openxmlformats.org/officeDocument/2006/relationships/slide" Target="slides/slide216.xml"/><Relationship Id="rId564" Type="http://schemas.openxmlformats.org/officeDocument/2006/relationships/slide" Target="slides/slide563.xml"/><Relationship Id="rId424" Type="http://schemas.openxmlformats.org/officeDocument/2006/relationships/slide" Target="slides/slide423.xml"/><Relationship Id="rId270" Type="http://schemas.openxmlformats.org/officeDocument/2006/relationships/slide" Target="slides/slide269.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228" Type="http://schemas.openxmlformats.org/officeDocument/2006/relationships/slide" Target="slides/slide227.xml"/><Relationship Id="rId435" Type="http://schemas.openxmlformats.org/officeDocument/2006/relationships/slide" Target="slides/slide434.xml"/><Relationship Id="rId281" Type="http://schemas.openxmlformats.org/officeDocument/2006/relationships/slide" Target="slides/slide280.xml"/><Relationship Id="rId502" Type="http://schemas.openxmlformats.org/officeDocument/2006/relationships/slide" Target="slides/slide501.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86" Type="http://schemas.openxmlformats.org/officeDocument/2006/relationships/slide" Target="slides/slide585.xml"/><Relationship Id="rId7" Type="http://schemas.openxmlformats.org/officeDocument/2006/relationships/slide" Target="slides/slide6.xml"/><Relationship Id="rId239" Type="http://schemas.openxmlformats.org/officeDocument/2006/relationships/slide" Target="slides/slide238.xml"/><Relationship Id="rId446" Type="http://schemas.openxmlformats.org/officeDocument/2006/relationships/slide" Target="slides/slide445.xml"/><Relationship Id="rId292" Type="http://schemas.openxmlformats.org/officeDocument/2006/relationships/slide" Target="slides/slide291.xml"/><Relationship Id="rId306" Type="http://schemas.openxmlformats.org/officeDocument/2006/relationships/slide" Target="slides/slide305.xml"/><Relationship Id="rId87" Type="http://schemas.openxmlformats.org/officeDocument/2006/relationships/slide" Target="slides/slide86.xml"/><Relationship Id="rId513" Type="http://schemas.openxmlformats.org/officeDocument/2006/relationships/slide" Target="slides/slide512.xml"/><Relationship Id="rId597" Type="http://schemas.openxmlformats.org/officeDocument/2006/relationships/slide" Target="slides/slide596.xml"/><Relationship Id="rId152" Type="http://schemas.openxmlformats.org/officeDocument/2006/relationships/slide" Target="slides/slide151.xml"/><Relationship Id="rId457" Type="http://schemas.openxmlformats.org/officeDocument/2006/relationships/slide" Target="slides/slide456.xml"/><Relationship Id="rId14" Type="http://schemas.openxmlformats.org/officeDocument/2006/relationships/slide" Target="slides/slide13.xml"/><Relationship Id="rId317" Type="http://schemas.openxmlformats.org/officeDocument/2006/relationships/slide" Target="slides/slide316.xml"/><Relationship Id="rId524" Type="http://schemas.openxmlformats.org/officeDocument/2006/relationships/slide" Target="slides/slide523.xml"/><Relationship Id="rId98" Type="http://schemas.openxmlformats.org/officeDocument/2006/relationships/slide" Target="slides/slide97.xml"/><Relationship Id="rId163" Type="http://schemas.openxmlformats.org/officeDocument/2006/relationships/slide" Target="slides/slide162.xml"/><Relationship Id="rId370" Type="http://schemas.openxmlformats.org/officeDocument/2006/relationships/slide" Target="slides/slide369.xml"/><Relationship Id="rId230" Type="http://schemas.openxmlformats.org/officeDocument/2006/relationships/slide" Target="slides/slide229.xml"/><Relationship Id="rId468" Type="http://schemas.openxmlformats.org/officeDocument/2006/relationships/slide" Target="slides/slide467.xml"/><Relationship Id="rId25" Type="http://schemas.openxmlformats.org/officeDocument/2006/relationships/slide" Target="slides/slide24.xml"/><Relationship Id="rId328" Type="http://schemas.openxmlformats.org/officeDocument/2006/relationships/slide" Target="slides/slide327.xml"/><Relationship Id="rId535" Type="http://schemas.openxmlformats.org/officeDocument/2006/relationships/slide" Target="slides/slide534.xml"/><Relationship Id="rId174" Type="http://schemas.openxmlformats.org/officeDocument/2006/relationships/slide" Target="slides/slide173.xml"/><Relationship Id="rId381" Type="http://schemas.openxmlformats.org/officeDocument/2006/relationships/slide" Target="slides/slide380.xml"/><Relationship Id="rId602" Type="http://schemas.openxmlformats.org/officeDocument/2006/relationships/slide" Target="slides/slide601.xml"/><Relationship Id="rId241" Type="http://schemas.openxmlformats.org/officeDocument/2006/relationships/slide" Target="slides/slide240.xml"/><Relationship Id="rId437" Type="http://schemas.openxmlformats.org/officeDocument/2006/relationships/slide" Target="slides/slide436.xml"/><Relationship Id="rId479" Type="http://schemas.openxmlformats.org/officeDocument/2006/relationships/slide" Target="slides/slide478.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490" Type="http://schemas.openxmlformats.org/officeDocument/2006/relationships/slide" Target="slides/slide489.xml"/><Relationship Id="rId504" Type="http://schemas.openxmlformats.org/officeDocument/2006/relationships/slide" Target="slides/slide503.xml"/><Relationship Id="rId546" Type="http://schemas.openxmlformats.org/officeDocument/2006/relationships/slide" Target="slides/slide545.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588" Type="http://schemas.openxmlformats.org/officeDocument/2006/relationships/slide" Target="slides/slide587.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slide" Target="slides/slide447.xml"/><Relationship Id="rId613" Type="http://schemas.openxmlformats.org/officeDocument/2006/relationships/slide" Target="slides/slide612.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557" Type="http://schemas.openxmlformats.org/officeDocument/2006/relationships/slide" Target="slides/slide556.xml"/><Relationship Id="rId599" Type="http://schemas.openxmlformats.org/officeDocument/2006/relationships/slide" Target="slides/slide598.xml"/><Relationship Id="rId196" Type="http://schemas.openxmlformats.org/officeDocument/2006/relationships/slide" Target="slides/slide195.xml"/><Relationship Id="rId417" Type="http://schemas.openxmlformats.org/officeDocument/2006/relationships/slide" Target="slides/slide416.xml"/><Relationship Id="rId459" Type="http://schemas.openxmlformats.org/officeDocument/2006/relationships/slide" Target="slides/slide458.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470" Type="http://schemas.openxmlformats.org/officeDocument/2006/relationships/slide" Target="slides/slide469.xml"/><Relationship Id="rId526" Type="http://schemas.openxmlformats.org/officeDocument/2006/relationships/slide" Target="slides/slide525.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232" Type="http://schemas.openxmlformats.org/officeDocument/2006/relationships/slide" Target="slides/slide231.xml"/><Relationship Id="rId274" Type="http://schemas.openxmlformats.org/officeDocument/2006/relationships/slide" Target="slides/slide273.xml"/><Relationship Id="rId481" Type="http://schemas.openxmlformats.org/officeDocument/2006/relationships/slide" Target="slides/slide480.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537" Type="http://schemas.openxmlformats.org/officeDocument/2006/relationships/slide" Target="slides/slide536.xml"/><Relationship Id="rId579" Type="http://schemas.openxmlformats.org/officeDocument/2006/relationships/slide" Target="slides/slide578.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590" Type="http://schemas.openxmlformats.org/officeDocument/2006/relationships/slide" Target="slides/slide589.xml"/><Relationship Id="rId604" Type="http://schemas.openxmlformats.org/officeDocument/2006/relationships/slide" Target="slides/slide603.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slide" Target="slides/slide449.xml"/><Relationship Id="rId506" Type="http://schemas.openxmlformats.org/officeDocument/2006/relationships/slide" Target="slides/slide505.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492" Type="http://schemas.openxmlformats.org/officeDocument/2006/relationships/slide" Target="slides/slide491.xml"/><Relationship Id="rId548" Type="http://schemas.openxmlformats.org/officeDocument/2006/relationships/slide" Target="slides/slide547.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615" Type="http://schemas.openxmlformats.org/officeDocument/2006/relationships/slide" Target="slides/slide614.xml"/><Relationship Id="rId212" Type="http://schemas.openxmlformats.org/officeDocument/2006/relationships/slide" Target="slides/slide211.xml"/><Relationship Id="rId254" Type="http://schemas.openxmlformats.org/officeDocument/2006/relationships/slide" Target="slides/slide25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461" Type="http://schemas.openxmlformats.org/officeDocument/2006/relationships/slide" Target="slides/slide460.xml"/><Relationship Id="rId517" Type="http://schemas.openxmlformats.org/officeDocument/2006/relationships/slide" Target="slides/slide516.xml"/><Relationship Id="rId559" Type="http://schemas.openxmlformats.org/officeDocument/2006/relationships/slide" Target="slides/slide558.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570" Type="http://schemas.openxmlformats.org/officeDocument/2006/relationships/slide" Target="slides/slide569.xml"/><Relationship Id="rId223" Type="http://schemas.openxmlformats.org/officeDocument/2006/relationships/slide" Target="slides/slide222.xml"/><Relationship Id="rId430" Type="http://schemas.openxmlformats.org/officeDocument/2006/relationships/slide" Target="slides/slide429.xml"/><Relationship Id="rId18" Type="http://schemas.openxmlformats.org/officeDocument/2006/relationships/slide" Target="slides/slide17.xml"/><Relationship Id="rId265" Type="http://schemas.openxmlformats.org/officeDocument/2006/relationships/slide" Target="slides/slide264.xml"/><Relationship Id="rId472" Type="http://schemas.openxmlformats.org/officeDocument/2006/relationships/slide" Target="slides/slide471.xml"/><Relationship Id="rId528" Type="http://schemas.openxmlformats.org/officeDocument/2006/relationships/slide" Target="slides/slide527.xml"/><Relationship Id="rId125" Type="http://schemas.openxmlformats.org/officeDocument/2006/relationships/slide" Target="slides/slide124.xml"/><Relationship Id="rId167" Type="http://schemas.openxmlformats.org/officeDocument/2006/relationships/slide" Target="slides/slide166.xml"/><Relationship Id="rId332" Type="http://schemas.openxmlformats.org/officeDocument/2006/relationships/slide" Target="slides/slide331.xml"/><Relationship Id="rId374" Type="http://schemas.openxmlformats.org/officeDocument/2006/relationships/slide" Target="slides/slide373.xml"/><Relationship Id="rId581" Type="http://schemas.openxmlformats.org/officeDocument/2006/relationships/slide" Target="slides/slide580.xml"/><Relationship Id="rId71" Type="http://schemas.openxmlformats.org/officeDocument/2006/relationships/slide" Target="slides/slide70.xml"/><Relationship Id="rId234" Type="http://schemas.openxmlformats.org/officeDocument/2006/relationships/slide" Target="slides/slide233.xml"/><Relationship Id="rId2" Type="http://schemas.openxmlformats.org/officeDocument/2006/relationships/slide" Target="slides/slide1.xml"/><Relationship Id="rId29" Type="http://schemas.openxmlformats.org/officeDocument/2006/relationships/slide" Target="slides/slide28.xml"/><Relationship Id="rId276" Type="http://schemas.openxmlformats.org/officeDocument/2006/relationships/slide" Target="slides/slide275.xml"/><Relationship Id="rId441" Type="http://schemas.openxmlformats.org/officeDocument/2006/relationships/slide" Target="slides/slide440.xml"/><Relationship Id="rId483" Type="http://schemas.openxmlformats.org/officeDocument/2006/relationships/slide" Target="slides/slide482.xml"/><Relationship Id="rId539" Type="http://schemas.openxmlformats.org/officeDocument/2006/relationships/slide" Target="slides/slide538.xml"/><Relationship Id="rId40" Type="http://schemas.openxmlformats.org/officeDocument/2006/relationships/slide" Target="slides/slide39.xml"/><Relationship Id="rId136" Type="http://schemas.openxmlformats.org/officeDocument/2006/relationships/slide" Target="slides/slide135.xml"/><Relationship Id="rId178" Type="http://schemas.openxmlformats.org/officeDocument/2006/relationships/slide" Target="slides/slide177.xml"/><Relationship Id="rId301" Type="http://schemas.openxmlformats.org/officeDocument/2006/relationships/slide" Target="slides/slide300.xml"/><Relationship Id="rId343" Type="http://schemas.openxmlformats.org/officeDocument/2006/relationships/slide" Target="slides/slide342.xml"/><Relationship Id="rId550" Type="http://schemas.openxmlformats.org/officeDocument/2006/relationships/slide" Target="slides/slide549.xml"/><Relationship Id="rId82" Type="http://schemas.openxmlformats.org/officeDocument/2006/relationships/slide" Target="slides/slide81.xml"/><Relationship Id="rId203" Type="http://schemas.openxmlformats.org/officeDocument/2006/relationships/slide" Target="slides/slide202.xml"/><Relationship Id="rId385" Type="http://schemas.openxmlformats.org/officeDocument/2006/relationships/slide" Target="slides/slide384.xml"/><Relationship Id="rId592" Type="http://schemas.openxmlformats.org/officeDocument/2006/relationships/slide" Target="slides/slide591.xml"/><Relationship Id="rId606" Type="http://schemas.openxmlformats.org/officeDocument/2006/relationships/slide" Target="slides/slide605.xml"/><Relationship Id="rId245" Type="http://schemas.openxmlformats.org/officeDocument/2006/relationships/slide" Target="slides/slide244.xml"/><Relationship Id="rId287" Type="http://schemas.openxmlformats.org/officeDocument/2006/relationships/slide" Target="slides/slide286.xml"/><Relationship Id="rId410" Type="http://schemas.openxmlformats.org/officeDocument/2006/relationships/slide" Target="slides/slide409.xml"/><Relationship Id="rId452" Type="http://schemas.openxmlformats.org/officeDocument/2006/relationships/slide" Target="slides/slide451.xml"/><Relationship Id="rId494" Type="http://schemas.openxmlformats.org/officeDocument/2006/relationships/slide" Target="slides/slide493.xml"/><Relationship Id="rId508" Type="http://schemas.openxmlformats.org/officeDocument/2006/relationships/slide" Target="slides/slide507.xml"/><Relationship Id="rId105" Type="http://schemas.openxmlformats.org/officeDocument/2006/relationships/slide" Target="slides/slide104.xml"/><Relationship Id="rId147" Type="http://schemas.openxmlformats.org/officeDocument/2006/relationships/slide" Target="slides/slide146.xml"/><Relationship Id="rId312" Type="http://schemas.openxmlformats.org/officeDocument/2006/relationships/slide" Target="slides/slide311.xml"/><Relationship Id="rId354" Type="http://schemas.openxmlformats.org/officeDocument/2006/relationships/slide" Target="slides/slide353.xml"/><Relationship Id="rId51" Type="http://schemas.openxmlformats.org/officeDocument/2006/relationships/slide" Target="slides/slide50.xml"/><Relationship Id="rId93" Type="http://schemas.openxmlformats.org/officeDocument/2006/relationships/slide" Target="slides/slide92.xml"/><Relationship Id="rId189" Type="http://schemas.openxmlformats.org/officeDocument/2006/relationships/slide" Target="slides/slide188.xml"/><Relationship Id="rId396" Type="http://schemas.openxmlformats.org/officeDocument/2006/relationships/slide" Target="slides/slide395.xml"/><Relationship Id="rId561" Type="http://schemas.openxmlformats.org/officeDocument/2006/relationships/slide" Target="slides/slide560.xml"/><Relationship Id="rId617" Type="http://schemas.openxmlformats.org/officeDocument/2006/relationships/notesMaster" Target="notesMasters/notesMaster1.xml"/><Relationship Id="rId214" Type="http://schemas.openxmlformats.org/officeDocument/2006/relationships/slide" Target="slides/slide213.xml"/><Relationship Id="rId256" Type="http://schemas.openxmlformats.org/officeDocument/2006/relationships/slide" Target="slides/slide255.xml"/><Relationship Id="rId298" Type="http://schemas.openxmlformats.org/officeDocument/2006/relationships/slide" Target="slides/slide297.xml"/><Relationship Id="rId421" Type="http://schemas.openxmlformats.org/officeDocument/2006/relationships/slide" Target="slides/slide420.xml"/><Relationship Id="rId463" Type="http://schemas.openxmlformats.org/officeDocument/2006/relationships/slide" Target="slides/slide462.xml"/><Relationship Id="rId519" Type="http://schemas.openxmlformats.org/officeDocument/2006/relationships/slide" Target="slides/slide518.xml"/><Relationship Id="rId116" Type="http://schemas.openxmlformats.org/officeDocument/2006/relationships/slide" Target="slides/slide115.xml"/><Relationship Id="rId158" Type="http://schemas.openxmlformats.org/officeDocument/2006/relationships/slide" Target="slides/slide157.xml"/><Relationship Id="rId323" Type="http://schemas.openxmlformats.org/officeDocument/2006/relationships/slide" Target="slides/slide322.xml"/><Relationship Id="rId530" Type="http://schemas.openxmlformats.org/officeDocument/2006/relationships/slide" Target="slides/slide529.xml"/><Relationship Id="rId20" Type="http://schemas.openxmlformats.org/officeDocument/2006/relationships/slide" Target="slides/slide19.xml"/><Relationship Id="rId62" Type="http://schemas.openxmlformats.org/officeDocument/2006/relationships/slide" Target="slides/slide61.xml"/><Relationship Id="rId365" Type="http://schemas.openxmlformats.org/officeDocument/2006/relationships/slide" Target="slides/slide364.xml"/><Relationship Id="rId572" Type="http://schemas.openxmlformats.org/officeDocument/2006/relationships/slide" Target="slides/slide571.xml"/><Relationship Id="rId225" Type="http://schemas.openxmlformats.org/officeDocument/2006/relationships/slide" Target="slides/slide224.xml"/><Relationship Id="rId267" Type="http://schemas.openxmlformats.org/officeDocument/2006/relationships/slide" Target="slides/slide266.xml"/><Relationship Id="rId432" Type="http://schemas.openxmlformats.org/officeDocument/2006/relationships/slide" Target="slides/slide431.xml"/><Relationship Id="rId474" Type="http://schemas.openxmlformats.org/officeDocument/2006/relationships/slide" Target="slides/slide473.xml"/><Relationship Id="rId127" Type="http://schemas.openxmlformats.org/officeDocument/2006/relationships/slide" Target="slides/slide126.xml"/><Relationship Id="rId31" Type="http://schemas.openxmlformats.org/officeDocument/2006/relationships/slide" Target="slides/slide30.xml"/><Relationship Id="rId73" Type="http://schemas.openxmlformats.org/officeDocument/2006/relationships/slide" Target="slides/slide72.xml"/><Relationship Id="rId169" Type="http://schemas.openxmlformats.org/officeDocument/2006/relationships/slide" Target="slides/slide168.xml"/><Relationship Id="rId334" Type="http://schemas.openxmlformats.org/officeDocument/2006/relationships/slide" Target="slides/slide333.xml"/><Relationship Id="rId376" Type="http://schemas.openxmlformats.org/officeDocument/2006/relationships/slide" Target="slides/slide375.xml"/><Relationship Id="rId541" Type="http://schemas.openxmlformats.org/officeDocument/2006/relationships/slide" Target="slides/slide540.xml"/><Relationship Id="rId583" Type="http://schemas.openxmlformats.org/officeDocument/2006/relationships/slide" Target="slides/slide582.xml"/><Relationship Id="rId4" Type="http://schemas.openxmlformats.org/officeDocument/2006/relationships/slide" Target="slides/slide3.xml"/><Relationship Id="rId180" Type="http://schemas.openxmlformats.org/officeDocument/2006/relationships/slide" Target="slides/slide179.xml"/><Relationship Id="rId236" Type="http://schemas.openxmlformats.org/officeDocument/2006/relationships/slide" Target="slides/slide235.xml"/><Relationship Id="rId278" Type="http://schemas.openxmlformats.org/officeDocument/2006/relationships/slide" Target="slides/slide277.xml"/><Relationship Id="rId401" Type="http://schemas.openxmlformats.org/officeDocument/2006/relationships/slide" Target="slides/slide400.xml"/><Relationship Id="rId443" Type="http://schemas.openxmlformats.org/officeDocument/2006/relationships/slide" Target="slides/slide442.xml"/><Relationship Id="rId303" Type="http://schemas.openxmlformats.org/officeDocument/2006/relationships/slide" Target="slides/slide302.xml"/><Relationship Id="rId485" Type="http://schemas.openxmlformats.org/officeDocument/2006/relationships/slide" Target="slides/slide484.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510" Type="http://schemas.openxmlformats.org/officeDocument/2006/relationships/slide" Target="slides/slide509.xml"/><Relationship Id="rId552" Type="http://schemas.openxmlformats.org/officeDocument/2006/relationships/slide" Target="slides/slide551.xml"/><Relationship Id="rId594" Type="http://schemas.openxmlformats.org/officeDocument/2006/relationships/slide" Target="slides/slide593.xml"/><Relationship Id="rId608" Type="http://schemas.openxmlformats.org/officeDocument/2006/relationships/slide" Target="slides/slide60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496" Type="http://schemas.openxmlformats.org/officeDocument/2006/relationships/slide" Target="slides/slide495.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521" Type="http://schemas.openxmlformats.org/officeDocument/2006/relationships/slide" Target="slides/slide520.xml"/><Relationship Id="rId563" Type="http://schemas.openxmlformats.org/officeDocument/2006/relationships/slide" Target="slides/slide562.xml"/><Relationship Id="rId619" Type="http://schemas.openxmlformats.org/officeDocument/2006/relationships/presProps" Target="presProps.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465" Type="http://schemas.openxmlformats.org/officeDocument/2006/relationships/slide" Target="slides/slide464.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532" Type="http://schemas.openxmlformats.org/officeDocument/2006/relationships/slide" Target="slides/slide531.xml"/><Relationship Id="rId574" Type="http://schemas.openxmlformats.org/officeDocument/2006/relationships/slide" Target="slides/slide573.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501" Type="http://schemas.openxmlformats.org/officeDocument/2006/relationships/slide" Target="slides/slide500.xml"/><Relationship Id="rId543" Type="http://schemas.openxmlformats.org/officeDocument/2006/relationships/slide" Target="slides/slide542.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585" Type="http://schemas.openxmlformats.org/officeDocument/2006/relationships/slide" Target="slides/slide584.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610" Type="http://schemas.openxmlformats.org/officeDocument/2006/relationships/slide" Target="slides/slide609.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512" Type="http://schemas.openxmlformats.org/officeDocument/2006/relationships/slide" Target="slides/slide511.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54" Type="http://schemas.openxmlformats.org/officeDocument/2006/relationships/slide" Target="slides/slide553.xml"/><Relationship Id="rId596" Type="http://schemas.openxmlformats.org/officeDocument/2006/relationships/slide" Target="slides/slide595.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498" Type="http://schemas.openxmlformats.org/officeDocument/2006/relationships/slide" Target="slides/slide497.xml"/><Relationship Id="rId621" Type="http://schemas.openxmlformats.org/officeDocument/2006/relationships/theme" Target="theme/theme1.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23" Type="http://schemas.openxmlformats.org/officeDocument/2006/relationships/slide" Target="slides/slide522.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576" Type="http://schemas.openxmlformats.org/officeDocument/2006/relationships/slide" Target="slides/slide575.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601" Type="http://schemas.openxmlformats.org/officeDocument/2006/relationships/slide" Target="slides/slide600.xml"/><Relationship Id="rId240" Type="http://schemas.openxmlformats.org/officeDocument/2006/relationships/slide" Target="slides/slide239.xml"/><Relationship Id="rId478" Type="http://schemas.openxmlformats.org/officeDocument/2006/relationships/slide" Target="slides/slide477.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587" Type="http://schemas.openxmlformats.org/officeDocument/2006/relationships/slide" Target="slides/slide586.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612" Type="http://schemas.openxmlformats.org/officeDocument/2006/relationships/slide" Target="slides/slide611.xml"/><Relationship Id="rId251" Type="http://schemas.openxmlformats.org/officeDocument/2006/relationships/slide" Target="slides/slide250.xml"/><Relationship Id="rId489" Type="http://schemas.openxmlformats.org/officeDocument/2006/relationships/slide" Target="slides/slide488.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598" Type="http://schemas.openxmlformats.org/officeDocument/2006/relationships/slide" Target="slides/slide597.xml"/><Relationship Id="rId220" Type="http://schemas.openxmlformats.org/officeDocument/2006/relationships/slide" Target="slides/slide219.xml"/><Relationship Id="rId458" Type="http://schemas.openxmlformats.org/officeDocument/2006/relationships/slide" Target="slides/slide457.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469" Type="http://schemas.openxmlformats.org/officeDocument/2006/relationships/slide" Target="slides/slide468.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578" Type="http://schemas.openxmlformats.org/officeDocument/2006/relationships/slide" Target="slides/slide577.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603" Type="http://schemas.openxmlformats.org/officeDocument/2006/relationships/slide" Target="slides/slide602.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589" Type="http://schemas.openxmlformats.org/officeDocument/2006/relationships/slide" Target="slides/slide588.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614" Type="http://schemas.openxmlformats.org/officeDocument/2006/relationships/slide" Target="slides/slide613.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527" Type="http://schemas.openxmlformats.org/officeDocument/2006/relationships/slide" Target="slides/slide526.xml"/><Relationship Id="rId569" Type="http://schemas.openxmlformats.org/officeDocument/2006/relationships/slide" Target="slides/slide568.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580" Type="http://schemas.openxmlformats.org/officeDocument/2006/relationships/slide" Target="slides/slide579.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482" Type="http://schemas.openxmlformats.org/officeDocument/2006/relationships/slide" Target="slides/slide481.xml"/><Relationship Id="rId538" Type="http://schemas.openxmlformats.org/officeDocument/2006/relationships/slide" Target="slides/slide537.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591" Type="http://schemas.openxmlformats.org/officeDocument/2006/relationships/slide" Target="slides/slide590.xml"/><Relationship Id="rId605" Type="http://schemas.openxmlformats.org/officeDocument/2006/relationships/slide" Target="slides/slide604.xml"/><Relationship Id="rId202" Type="http://schemas.openxmlformats.org/officeDocument/2006/relationships/slide" Target="slides/slide201.xml"/><Relationship Id="rId244" Type="http://schemas.openxmlformats.org/officeDocument/2006/relationships/slide" Target="slides/slide243.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slide" Target="slides/slide450.xml"/><Relationship Id="rId493" Type="http://schemas.openxmlformats.org/officeDocument/2006/relationships/slide" Target="slides/slide492.xml"/><Relationship Id="rId507" Type="http://schemas.openxmlformats.org/officeDocument/2006/relationships/slide" Target="slides/slide506.xml"/><Relationship Id="rId549" Type="http://schemas.openxmlformats.org/officeDocument/2006/relationships/slide" Target="slides/slide548.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92" Type="http://schemas.openxmlformats.org/officeDocument/2006/relationships/slide" Target="slides/slide91.xml"/><Relationship Id="rId213" Type="http://schemas.openxmlformats.org/officeDocument/2006/relationships/slide" Target="slides/slide212.xml"/><Relationship Id="rId420" Type="http://schemas.openxmlformats.org/officeDocument/2006/relationships/slide" Target="slides/slide419.xml"/><Relationship Id="rId616" Type="http://schemas.openxmlformats.org/officeDocument/2006/relationships/slide" Target="slides/slide615.xml"/><Relationship Id="rId255" Type="http://schemas.openxmlformats.org/officeDocument/2006/relationships/slide" Target="slides/slide254.xml"/><Relationship Id="rId297" Type="http://schemas.openxmlformats.org/officeDocument/2006/relationships/slide" Target="slides/slide296.xml"/><Relationship Id="rId462" Type="http://schemas.openxmlformats.org/officeDocument/2006/relationships/slide" Target="slides/slide461.xml"/><Relationship Id="rId518" Type="http://schemas.openxmlformats.org/officeDocument/2006/relationships/slide" Target="slides/slide517.xml"/><Relationship Id="rId115" Type="http://schemas.openxmlformats.org/officeDocument/2006/relationships/slide" Target="slides/slide114.xml"/><Relationship Id="rId157" Type="http://schemas.openxmlformats.org/officeDocument/2006/relationships/slide" Target="slides/slide156.xml"/><Relationship Id="rId322" Type="http://schemas.openxmlformats.org/officeDocument/2006/relationships/slide" Target="slides/slide321.xml"/><Relationship Id="rId364" Type="http://schemas.openxmlformats.org/officeDocument/2006/relationships/slide" Target="slides/slide363.xml"/><Relationship Id="rId61" Type="http://schemas.openxmlformats.org/officeDocument/2006/relationships/slide" Target="slides/slide60.xml"/><Relationship Id="rId199" Type="http://schemas.openxmlformats.org/officeDocument/2006/relationships/slide" Target="slides/slide198.xml"/><Relationship Id="rId571" Type="http://schemas.openxmlformats.org/officeDocument/2006/relationships/slide" Target="slides/slide570.xml"/><Relationship Id="rId19" Type="http://schemas.openxmlformats.org/officeDocument/2006/relationships/slide" Target="slides/slide18.xml"/><Relationship Id="rId224" Type="http://schemas.openxmlformats.org/officeDocument/2006/relationships/slide" Target="slides/slide223.xml"/><Relationship Id="rId266" Type="http://schemas.openxmlformats.org/officeDocument/2006/relationships/slide" Target="slides/slide265.xml"/><Relationship Id="rId431" Type="http://schemas.openxmlformats.org/officeDocument/2006/relationships/slide" Target="slides/slide430.xml"/><Relationship Id="rId473" Type="http://schemas.openxmlformats.org/officeDocument/2006/relationships/slide" Target="slides/slide472.xml"/><Relationship Id="rId529" Type="http://schemas.openxmlformats.org/officeDocument/2006/relationships/slide" Target="slides/slide528.xml"/><Relationship Id="rId30" Type="http://schemas.openxmlformats.org/officeDocument/2006/relationships/slide" Target="slides/slide29.xml"/><Relationship Id="rId126" Type="http://schemas.openxmlformats.org/officeDocument/2006/relationships/slide" Target="slides/slide125.xml"/><Relationship Id="rId168" Type="http://schemas.openxmlformats.org/officeDocument/2006/relationships/slide" Target="slides/slide167.xml"/><Relationship Id="rId333" Type="http://schemas.openxmlformats.org/officeDocument/2006/relationships/slide" Target="slides/slide332.xml"/><Relationship Id="rId540" Type="http://schemas.openxmlformats.org/officeDocument/2006/relationships/slide" Target="slides/slide539.xml"/><Relationship Id="rId72" Type="http://schemas.openxmlformats.org/officeDocument/2006/relationships/slide" Target="slides/slide71.xml"/><Relationship Id="rId375" Type="http://schemas.openxmlformats.org/officeDocument/2006/relationships/slide" Target="slides/slide374.xml"/><Relationship Id="rId582" Type="http://schemas.openxmlformats.org/officeDocument/2006/relationships/slide" Target="slides/slide581.xml"/><Relationship Id="rId3" Type="http://schemas.openxmlformats.org/officeDocument/2006/relationships/slide" Target="slides/slide2.xml"/><Relationship Id="rId235" Type="http://schemas.openxmlformats.org/officeDocument/2006/relationships/slide" Target="slides/slide234.xml"/><Relationship Id="rId277" Type="http://schemas.openxmlformats.org/officeDocument/2006/relationships/slide" Target="slides/slide276.xml"/><Relationship Id="rId400" Type="http://schemas.openxmlformats.org/officeDocument/2006/relationships/slide" Target="slides/slide399.xml"/><Relationship Id="rId442" Type="http://schemas.openxmlformats.org/officeDocument/2006/relationships/slide" Target="slides/slide441.xml"/><Relationship Id="rId484" Type="http://schemas.openxmlformats.org/officeDocument/2006/relationships/slide" Target="slides/slide483.xml"/><Relationship Id="rId137" Type="http://schemas.openxmlformats.org/officeDocument/2006/relationships/slide" Target="slides/slide136.xml"/><Relationship Id="rId302" Type="http://schemas.openxmlformats.org/officeDocument/2006/relationships/slide" Target="slides/slide301.xml"/><Relationship Id="rId344" Type="http://schemas.openxmlformats.org/officeDocument/2006/relationships/slide" Target="slides/slide343.xml"/><Relationship Id="rId41" Type="http://schemas.openxmlformats.org/officeDocument/2006/relationships/slide" Target="slides/slide40.xml"/><Relationship Id="rId83" Type="http://schemas.openxmlformats.org/officeDocument/2006/relationships/slide" Target="slides/slide82.xml"/><Relationship Id="rId179" Type="http://schemas.openxmlformats.org/officeDocument/2006/relationships/slide" Target="slides/slide178.xml"/><Relationship Id="rId386" Type="http://schemas.openxmlformats.org/officeDocument/2006/relationships/slide" Target="slides/slide385.xml"/><Relationship Id="rId551" Type="http://schemas.openxmlformats.org/officeDocument/2006/relationships/slide" Target="slides/slide550.xml"/><Relationship Id="rId593" Type="http://schemas.openxmlformats.org/officeDocument/2006/relationships/slide" Target="slides/slide592.xml"/><Relationship Id="rId607" Type="http://schemas.openxmlformats.org/officeDocument/2006/relationships/slide" Target="slides/slide606.xml"/><Relationship Id="rId190" Type="http://schemas.openxmlformats.org/officeDocument/2006/relationships/slide" Target="slides/slide189.xml"/><Relationship Id="rId204" Type="http://schemas.openxmlformats.org/officeDocument/2006/relationships/slide" Target="slides/slide203.xml"/><Relationship Id="rId246" Type="http://schemas.openxmlformats.org/officeDocument/2006/relationships/slide" Target="slides/slide245.xml"/><Relationship Id="rId288" Type="http://schemas.openxmlformats.org/officeDocument/2006/relationships/slide" Target="slides/slide287.xml"/><Relationship Id="rId411" Type="http://schemas.openxmlformats.org/officeDocument/2006/relationships/slide" Target="slides/slide410.xml"/><Relationship Id="rId453" Type="http://schemas.openxmlformats.org/officeDocument/2006/relationships/slide" Target="slides/slide452.xml"/><Relationship Id="rId509" Type="http://schemas.openxmlformats.org/officeDocument/2006/relationships/slide" Target="slides/slide508.xml"/><Relationship Id="rId106" Type="http://schemas.openxmlformats.org/officeDocument/2006/relationships/slide" Target="slides/slide105.xml"/><Relationship Id="rId313" Type="http://schemas.openxmlformats.org/officeDocument/2006/relationships/slide" Target="slides/slide312.xml"/><Relationship Id="rId495" Type="http://schemas.openxmlformats.org/officeDocument/2006/relationships/slide" Target="slides/slide494.xml"/><Relationship Id="rId10" Type="http://schemas.openxmlformats.org/officeDocument/2006/relationships/slide" Target="slides/slide9.xml"/><Relationship Id="rId52" Type="http://schemas.openxmlformats.org/officeDocument/2006/relationships/slide" Target="slides/slide51.xml"/><Relationship Id="rId94" Type="http://schemas.openxmlformats.org/officeDocument/2006/relationships/slide" Target="slides/slide93.xml"/><Relationship Id="rId148" Type="http://schemas.openxmlformats.org/officeDocument/2006/relationships/slide" Target="slides/slide147.xml"/><Relationship Id="rId355" Type="http://schemas.openxmlformats.org/officeDocument/2006/relationships/slide" Target="slides/slide354.xml"/><Relationship Id="rId397" Type="http://schemas.openxmlformats.org/officeDocument/2006/relationships/slide" Target="slides/slide396.xml"/><Relationship Id="rId520" Type="http://schemas.openxmlformats.org/officeDocument/2006/relationships/slide" Target="slides/slide519.xml"/><Relationship Id="rId562" Type="http://schemas.openxmlformats.org/officeDocument/2006/relationships/slide" Target="slides/slide561.xml"/><Relationship Id="rId618" Type="http://schemas.openxmlformats.org/officeDocument/2006/relationships/commentAuthors" Target="commentAuthors.xml"/><Relationship Id="rId215" Type="http://schemas.openxmlformats.org/officeDocument/2006/relationships/slide" Target="slides/slide214.xml"/><Relationship Id="rId257" Type="http://schemas.openxmlformats.org/officeDocument/2006/relationships/slide" Target="slides/slide256.xml"/><Relationship Id="rId422" Type="http://schemas.openxmlformats.org/officeDocument/2006/relationships/slide" Target="slides/slide421.xml"/><Relationship Id="rId464" Type="http://schemas.openxmlformats.org/officeDocument/2006/relationships/slide" Target="slides/slide463.xml"/><Relationship Id="rId299" Type="http://schemas.openxmlformats.org/officeDocument/2006/relationships/slide" Target="slides/slide298.xml"/><Relationship Id="rId63" Type="http://schemas.openxmlformats.org/officeDocument/2006/relationships/slide" Target="slides/slide62.xml"/><Relationship Id="rId159" Type="http://schemas.openxmlformats.org/officeDocument/2006/relationships/slide" Target="slides/slide158.xml"/><Relationship Id="rId366" Type="http://schemas.openxmlformats.org/officeDocument/2006/relationships/slide" Target="slides/slide365.xml"/><Relationship Id="rId573" Type="http://schemas.openxmlformats.org/officeDocument/2006/relationships/slide" Target="slides/slide572.xml"/><Relationship Id="rId226" Type="http://schemas.openxmlformats.org/officeDocument/2006/relationships/slide" Target="slides/slide225.xml"/><Relationship Id="rId433" Type="http://schemas.openxmlformats.org/officeDocument/2006/relationships/slide" Target="slides/slide432.xml"/><Relationship Id="rId74" Type="http://schemas.openxmlformats.org/officeDocument/2006/relationships/slide" Target="slides/slide73.xml"/><Relationship Id="rId377" Type="http://schemas.openxmlformats.org/officeDocument/2006/relationships/slide" Target="slides/slide376.xml"/><Relationship Id="rId500" Type="http://schemas.openxmlformats.org/officeDocument/2006/relationships/slide" Target="slides/slide499.xml"/><Relationship Id="rId584" Type="http://schemas.openxmlformats.org/officeDocument/2006/relationships/slide" Target="slides/slide583.xml"/><Relationship Id="rId5" Type="http://schemas.openxmlformats.org/officeDocument/2006/relationships/slide" Target="slides/slide4.xml"/><Relationship Id="rId237" Type="http://schemas.openxmlformats.org/officeDocument/2006/relationships/slide" Target="slides/slide236.xml"/><Relationship Id="rId444" Type="http://schemas.openxmlformats.org/officeDocument/2006/relationships/slide" Target="slides/slide443.xml"/><Relationship Id="rId290" Type="http://schemas.openxmlformats.org/officeDocument/2006/relationships/slide" Target="slides/slide289.xml"/><Relationship Id="rId304" Type="http://schemas.openxmlformats.org/officeDocument/2006/relationships/slide" Target="slides/slide303.xml"/><Relationship Id="rId388" Type="http://schemas.openxmlformats.org/officeDocument/2006/relationships/slide" Target="slides/slide387.xml"/><Relationship Id="rId511" Type="http://schemas.openxmlformats.org/officeDocument/2006/relationships/slide" Target="slides/slide510.xml"/><Relationship Id="rId609" Type="http://schemas.openxmlformats.org/officeDocument/2006/relationships/slide" Target="slides/slide608.xml"/><Relationship Id="rId85" Type="http://schemas.openxmlformats.org/officeDocument/2006/relationships/slide" Target="slides/slide84.xml"/><Relationship Id="rId150" Type="http://schemas.openxmlformats.org/officeDocument/2006/relationships/slide" Target="slides/slide149.xml"/><Relationship Id="rId595" Type="http://schemas.openxmlformats.org/officeDocument/2006/relationships/slide" Target="slides/slide594.xml"/><Relationship Id="rId248" Type="http://schemas.openxmlformats.org/officeDocument/2006/relationships/slide" Target="slides/slide247.xml"/><Relationship Id="rId455" Type="http://schemas.openxmlformats.org/officeDocument/2006/relationships/slide" Target="slides/slide454.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522" Type="http://schemas.openxmlformats.org/officeDocument/2006/relationships/slide" Target="slides/slide521.xml"/><Relationship Id="rId96" Type="http://schemas.openxmlformats.org/officeDocument/2006/relationships/slide" Target="slides/slide95.xml"/><Relationship Id="rId161" Type="http://schemas.openxmlformats.org/officeDocument/2006/relationships/slide" Target="slides/slide160.xml"/><Relationship Id="rId399" Type="http://schemas.openxmlformats.org/officeDocument/2006/relationships/slide" Target="slides/slide398.xml"/><Relationship Id="rId259" Type="http://schemas.openxmlformats.org/officeDocument/2006/relationships/slide" Target="slides/slide258.xml"/><Relationship Id="rId466" Type="http://schemas.openxmlformats.org/officeDocument/2006/relationships/slide" Target="slides/slide465.xml"/><Relationship Id="rId23" Type="http://schemas.openxmlformats.org/officeDocument/2006/relationships/slide" Target="slides/slide22.xml"/><Relationship Id="rId119" Type="http://schemas.openxmlformats.org/officeDocument/2006/relationships/slide" Target="slides/slide118.xml"/><Relationship Id="rId326" Type="http://schemas.openxmlformats.org/officeDocument/2006/relationships/slide" Target="slides/slide325.xml"/><Relationship Id="rId533" Type="http://schemas.openxmlformats.org/officeDocument/2006/relationships/slide" Target="slides/slide532.xml"/><Relationship Id="rId172" Type="http://schemas.openxmlformats.org/officeDocument/2006/relationships/slide" Target="slides/slide171.xml"/><Relationship Id="rId477" Type="http://schemas.openxmlformats.org/officeDocument/2006/relationships/slide" Target="slides/slide476.xml"/><Relationship Id="rId600" Type="http://schemas.openxmlformats.org/officeDocument/2006/relationships/slide" Target="slides/slide599.xml"/><Relationship Id="rId337" Type="http://schemas.openxmlformats.org/officeDocument/2006/relationships/slide" Target="slides/slide336.xml"/><Relationship Id="rId34" Type="http://schemas.openxmlformats.org/officeDocument/2006/relationships/slide" Target="slides/slide33.xml"/><Relationship Id="rId544" Type="http://schemas.openxmlformats.org/officeDocument/2006/relationships/slide" Target="slides/slide543.xml"/><Relationship Id="rId183" Type="http://schemas.openxmlformats.org/officeDocument/2006/relationships/slide" Target="slides/slide182.xml"/><Relationship Id="rId390" Type="http://schemas.openxmlformats.org/officeDocument/2006/relationships/slide" Target="slides/slide389.xml"/><Relationship Id="rId404" Type="http://schemas.openxmlformats.org/officeDocument/2006/relationships/slide" Target="slides/slide403.xml"/><Relationship Id="rId611" Type="http://schemas.openxmlformats.org/officeDocument/2006/relationships/slide" Target="slides/slide610.xml"/><Relationship Id="rId250" Type="http://schemas.openxmlformats.org/officeDocument/2006/relationships/slide" Target="slides/slide249.xml"/><Relationship Id="rId488" Type="http://schemas.openxmlformats.org/officeDocument/2006/relationships/slide" Target="slides/slide487.xml"/><Relationship Id="rId45" Type="http://schemas.openxmlformats.org/officeDocument/2006/relationships/slide" Target="slides/slide44.xml"/><Relationship Id="rId110" Type="http://schemas.openxmlformats.org/officeDocument/2006/relationships/slide" Target="slides/slide109.xml"/><Relationship Id="rId348" Type="http://schemas.openxmlformats.org/officeDocument/2006/relationships/slide" Target="slides/slide347.xml"/><Relationship Id="rId555" Type="http://schemas.openxmlformats.org/officeDocument/2006/relationships/slide" Target="slides/slide554.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622" Type="http://schemas.openxmlformats.org/officeDocument/2006/relationships/tableStyles" Target="tableStyles.xml"/><Relationship Id="rId261" Type="http://schemas.openxmlformats.org/officeDocument/2006/relationships/slide" Target="slides/slide260.xml"/><Relationship Id="rId499" Type="http://schemas.openxmlformats.org/officeDocument/2006/relationships/slide" Target="slides/slide498.xml"/><Relationship Id="rId56" Type="http://schemas.openxmlformats.org/officeDocument/2006/relationships/slide" Target="slides/slide55.xml"/><Relationship Id="rId359" Type="http://schemas.openxmlformats.org/officeDocument/2006/relationships/slide" Target="slides/slide358.xml"/><Relationship Id="rId566" Type="http://schemas.openxmlformats.org/officeDocument/2006/relationships/slide" Target="slides/slide565.xml"/><Relationship Id="rId121" Type="http://schemas.openxmlformats.org/officeDocument/2006/relationships/slide" Target="slides/slide120.xml"/><Relationship Id="rId219" Type="http://schemas.openxmlformats.org/officeDocument/2006/relationships/slide" Target="slides/slide218.xml"/><Relationship Id="rId426" Type="http://schemas.openxmlformats.org/officeDocument/2006/relationships/slide" Target="slides/slide425.xml"/><Relationship Id="rId67" Type="http://schemas.openxmlformats.org/officeDocument/2006/relationships/slide" Target="slides/slide66.xml"/><Relationship Id="rId272" Type="http://schemas.openxmlformats.org/officeDocument/2006/relationships/slide" Target="slides/slide271.xml"/><Relationship Id="rId577" Type="http://schemas.openxmlformats.org/officeDocument/2006/relationships/slide" Target="slides/slide576.xml"/><Relationship Id="rId132" Type="http://schemas.openxmlformats.org/officeDocument/2006/relationships/slide" Target="slides/slide131.xml"/></Relationships>
</file>

<file path=ppt/charts/_rels/chart1.xml.rels><?xml version="1.0" encoding="UTF-8" standalone="yes"?>
<Relationships xmlns="http://schemas.openxmlformats.org/package/2006/relationships"><Relationship Id="rId3" Type="http://schemas.openxmlformats.org/officeDocument/2006/relationships/oleObject" Target="file:///D:\S\CIAE_DNP_NRG\note\Cali_DSL.xlsx" TargetMode="External"/><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oleObject" Target="file:///D:\S\CIAE_DNP_NRG\note\Cali_DSL.xlsx" TargetMode="External"/><Relationship Id="rId2" Type="http://schemas.microsoft.com/office/2011/relationships/chartColorStyle" Target="colors9.xml"/><Relationship Id="rId1" Type="http://schemas.microsoft.com/office/2011/relationships/chartStyle" Target="style9.xml"/></Relationships>
</file>

<file path=ppt/charts/_rels/chart2.xml.rels><?xml version="1.0" encoding="UTF-8" standalone="yes"?>
<Relationships xmlns="http://schemas.openxmlformats.org/package/2006/relationships"><Relationship Id="rId3" Type="http://schemas.openxmlformats.org/officeDocument/2006/relationships/oleObject" Target="file:///D:\S\CIAE_DNP_NRG\note\Cali_DSL.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D:\S\CIAE_DNP_NRG\note\Cali_DSL.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D:\S\CIAE_DNP_NRG\note\Cali_DSL.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D:\S\CIAE_DNP_NRG\note\Cali_DSL.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file:///D:\S\CIAE_DNP_NRG\note\Cali_DSL.xlsx" TargetMode="External"/><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1" Type="http://schemas.openxmlformats.org/officeDocument/2006/relationships/oleObject" Target="file:///D:\S\CIAE_DNP_NRG\note\Cali_DSL.xlsx" TargetMode="External"/></Relationships>
</file>

<file path=ppt/charts/_rels/chart8.xml.rels><?xml version="1.0" encoding="UTF-8" standalone="yes"?>
<Relationships xmlns="http://schemas.openxmlformats.org/package/2006/relationships"><Relationship Id="rId3" Type="http://schemas.openxmlformats.org/officeDocument/2006/relationships/oleObject" Target="file:///D:\S\CIAE_DNP_NRG\note\Cali_DSL.xlsx" TargetMode="External"/><Relationship Id="rId2" Type="http://schemas.microsoft.com/office/2011/relationships/chartColorStyle" Target="colors7.xml"/><Relationship Id="rId1" Type="http://schemas.microsoft.com/office/2011/relationships/chartStyle" Target="style7.xml"/></Relationships>
</file>

<file path=ppt/charts/_rels/chart9.xml.rels><?xml version="1.0" encoding="UTF-8" standalone="yes"?>
<Relationships xmlns="http://schemas.openxmlformats.org/package/2006/relationships"><Relationship Id="rId3" Type="http://schemas.openxmlformats.org/officeDocument/2006/relationships/oleObject" Target="file:///D:\S\CIAE_DNP_NRG\note\Cali_DSL.xlsx" TargetMode="External"/><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5153980752405956E-2"/>
          <c:y val="0.14852755905511811"/>
          <c:w val="0.87984601924759398"/>
          <c:h val="0.64620676582093906"/>
        </c:manualLayout>
      </c:layout>
      <c:scatterChart>
        <c:scatterStyle val="smoothMarker"/>
        <c:varyColors val="0"/>
        <c:ser>
          <c:idx val="0"/>
          <c:order val="0"/>
          <c:tx>
            <c:strRef>
              <c:f>SP!$I$1</c:f>
              <c:strCache>
                <c:ptCount val="1"/>
                <c:pt idx="0">
                  <c:v>Geant ICRU</c:v>
                </c:pt>
              </c:strCache>
            </c:strRef>
          </c:tx>
          <c:spPr>
            <a:ln w="19050" cap="rnd">
              <a:solidFill>
                <a:srgbClr val="FF0000"/>
              </a:solidFill>
              <a:round/>
            </a:ln>
            <a:effectLst/>
          </c:spPr>
          <c:marker>
            <c:symbol val="none"/>
          </c:marker>
          <c:xVal>
            <c:numRef>
              <c:f>SP!$I$3:$I$27</c:f>
              <c:numCache>
                <c:formatCode>General</c:formatCode>
                <c:ptCount val="25"/>
                <c:pt idx="0">
                  <c:v>0.77500000000000002</c:v>
                </c:pt>
                <c:pt idx="1">
                  <c:v>0.92999999999999994</c:v>
                </c:pt>
                <c:pt idx="2">
                  <c:v>1.24</c:v>
                </c:pt>
                <c:pt idx="3">
                  <c:v>1.55</c:v>
                </c:pt>
                <c:pt idx="4">
                  <c:v>1.8599999999999999</c:v>
                </c:pt>
                <c:pt idx="5">
                  <c:v>2.1700000000000004</c:v>
                </c:pt>
                <c:pt idx="6">
                  <c:v>2.48</c:v>
                </c:pt>
                <c:pt idx="7">
                  <c:v>2.79</c:v>
                </c:pt>
                <c:pt idx="8">
                  <c:v>3.1</c:v>
                </c:pt>
                <c:pt idx="9">
                  <c:v>4.6499999999999995</c:v>
                </c:pt>
                <c:pt idx="10">
                  <c:v>6.2</c:v>
                </c:pt>
                <c:pt idx="11">
                  <c:v>7.75</c:v>
                </c:pt>
                <c:pt idx="12">
                  <c:v>9.2999999999999989</c:v>
                </c:pt>
                <c:pt idx="13">
                  <c:v>12.4</c:v>
                </c:pt>
                <c:pt idx="14">
                  <c:v>15.5</c:v>
                </c:pt>
                <c:pt idx="15">
                  <c:v>18.599999999999998</c:v>
                </c:pt>
                <c:pt idx="16">
                  <c:v>21.7</c:v>
                </c:pt>
                <c:pt idx="17">
                  <c:v>24.8</c:v>
                </c:pt>
                <c:pt idx="18">
                  <c:v>27.900000000000002</c:v>
                </c:pt>
                <c:pt idx="19">
                  <c:v>31</c:v>
                </c:pt>
                <c:pt idx="20">
                  <c:v>46.5</c:v>
                </c:pt>
                <c:pt idx="21">
                  <c:v>62</c:v>
                </c:pt>
                <c:pt idx="22">
                  <c:v>77.5</c:v>
                </c:pt>
                <c:pt idx="23">
                  <c:v>93</c:v>
                </c:pt>
                <c:pt idx="24">
                  <c:v>124</c:v>
                </c:pt>
              </c:numCache>
            </c:numRef>
          </c:xVal>
          <c:yVal>
            <c:numRef>
              <c:f>SP!$G$3:$G$27</c:f>
              <c:numCache>
                <c:formatCode>General</c:formatCode>
                <c:ptCount val="25"/>
                <c:pt idx="0">
                  <c:v>1.4211199999999999</c:v>
                </c:pt>
                <c:pt idx="1">
                  <c:v>1.56212</c:v>
                </c:pt>
                <c:pt idx="2">
                  <c:v>1.8128899999999999</c:v>
                </c:pt>
                <c:pt idx="3">
                  <c:v>2.0348899999999999</c:v>
                </c:pt>
                <c:pt idx="4">
                  <c:v>2.23732</c:v>
                </c:pt>
                <c:pt idx="5">
                  <c:v>2.4245800000000002</c:v>
                </c:pt>
                <c:pt idx="6">
                  <c:v>2.5986099999999999</c:v>
                </c:pt>
                <c:pt idx="7">
                  <c:v>2.76058</c:v>
                </c:pt>
                <c:pt idx="8">
                  <c:v>2.91153</c:v>
                </c:pt>
                <c:pt idx="9">
                  <c:v>3.53593</c:v>
                </c:pt>
                <c:pt idx="10">
                  <c:v>4.01065</c:v>
                </c:pt>
                <c:pt idx="11">
                  <c:v>4.3885399999999999</c:v>
                </c:pt>
                <c:pt idx="12">
                  <c:v>4.6960600000000001</c:v>
                </c:pt>
                <c:pt idx="13">
                  <c:v>5.1591899999999997</c:v>
                </c:pt>
                <c:pt idx="14">
                  <c:v>5.4809599999999996</c:v>
                </c:pt>
                <c:pt idx="15">
                  <c:v>5.7076799999999999</c:v>
                </c:pt>
                <c:pt idx="16">
                  <c:v>5.8685</c:v>
                </c:pt>
                <c:pt idx="17">
                  <c:v>5.9831899999999996</c:v>
                </c:pt>
                <c:pt idx="18">
                  <c:v>6.0654300000000001</c:v>
                </c:pt>
                <c:pt idx="19">
                  <c:v>6.1244199999999998</c:v>
                </c:pt>
                <c:pt idx="20">
                  <c:v>6.2302400000000002</c:v>
                </c:pt>
                <c:pt idx="21">
                  <c:v>6.1896300000000002</c:v>
                </c:pt>
                <c:pt idx="22">
                  <c:v>6.0859300000000003</c:v>
                </c:pt>
                <c:pt idx="23">
                  <c:v>5.9505499999999998</c:v>
                </c:pt>
                <c:pt idx="24">
                  <c:v>5.6433499999999999</c:v>
                </c:pt>
              </c:numCache>
            </c:numRef>
          </c:yVal>
          <c:smooth val="1"/>
          <c:extLst>
            <c:ext xmlns:c16="http://schemas.microsoft.com/office/drawing/2014/chart" uri="{C3380CC4-5D6E-409C-BE32-E72D297353CC}">
              <c16:uniqueId val="{00000000-F7C5-4B45-A2E0-FFCB14A66BB7}"/>
            </c:ext>
          </c:extLst>
        </c:ser>
        <c:ser>
          <c:idx val="2"/>
          <c:order val="1"/>
          <c:tx>
            <c:strRef>
              <c:f>SP!$R$4</c:f>
              <c:strCache>
                <c:ptCount val="1"/>
                <c:pt idx="0">
                  <c:v>SRIM Electronic</c:v>
                </c:pt>
              </c:strCache>
            </c:strRef>
          </c:tx>
          <c:spPr>
            <a:ln w="19050" cap="rnd">
              <a:solidFill>
                <a:srgbClr val="0000FF"/>
              </a:solidFill>
              <a:round/>
            </a:ln>
            <a:effectLst/>
          </c:spPr>
          <c:marker>
            <c:symbol val="none"/>
          </c:marker>
          <c:xVal>
            <c:numRef>
              <c:f>SP!$O$6:$O$136</c:f>
              <c:numCache>
                <c:formatCode>General</c:formatCode>
                <c:ptCount val="131"/>
                <c:pt idx="0">
                  <c:v>1E-3</c:v>
                </c:pt>
                <c:pt idx="1">
                  <c:v>1.1000000000000001E-3</c:v>
                </c:pt>
                <c:pt idx="2">
                  <c:v>1.1999999999999999E-3</c:v>
                </c:pt>
                <c:pt idx="3">
                  <c:v>1.2999999999999999E-3</c:v>
                </c:pt>
                <c:pt idx="4">
                  <c:v>1.4E-3</c:v>
                </c:pt>
                <c:pt idx="5">
                  <c:v>1.5E-3</c:v>
                </c:pt>
                <c:pt idx="6">
                  <c:v>1.6000000000000001E-3</c:v>
                </c:pt>
                <c:pt idx="7">
                  <c:v>1.6999999999999999E-3</c:v>
                </c:pt>
                <c:pt idx="8">
                  <c:v>1.8E-3</c:v>
                </c:pt>
                <c:pt idx="9">
                  <c:v>2E-3</c:v>
                </c:pt>
                <c:pt idx="10">
                  <c:v>2.2499999999999998E-3</c:v>
                </c:pt>
                <c:pt idx="11">
                  <c:v>2.5000000000000001E-3</c:v>
                </c:pt>
                <c:pt idx="12">
                  <c:v>2.7499999999999998E-3</c:v>
                </c:pt>
                <c:pt idx="13">
                  <c:v>3.0000000000000001E-3</c:v>
                </c:pt>
                <c:pt idx="14">
                  <c:v>3.2499999999999999E-3</c:v>
                </c:pt>
                <c:pt idx="15">
                  <c:v>3.5000000000000001E-3</c:v>
                </c:pt>
                <c:pt idx="16">
                  <c:v>3.7499999999999999E-3</c:v>
                </c:pt>
                <c:pt idx="17">
                  <c:v>4.0000000000000001E-3</c:v>
                </c:pt>
                <c:pt idx="18">
                  <c:v>4.4999999999999997E-3</c:v>
                </c:pt>
                <c:pt idx="19">
                  <c:v>5.0000000000000001E-3</c:v>
                </c:pt>
                <c:pt idx="20">
                  <c:v>5.4999999999999997E-3</c:v>
                </c:pt>
                <c:pt idx="21">
                  <c:v>6.0000000000000001E-3</c:v>
                </c:pt>
                <c:pt idx="22">
                  <c:v>6.4999999999999997E-3</c:v>
                </c:pt>
                <c:pt idx="23">
                  <c:v>7.0000000000000001E-3</c:v>
                </c:pt>
                <c:pt idx="24">
                  <c:v>8.0000000000000002E-3</c:v>
                </c:pt>
                <c:pt idx="25">
                  <c:v>8.9999999999999993E-3</c:v>
                </c:pt>
                <c:pt idx="26">
                  <c:v>0.01</c:v>
                </c:pt>
                <c:pt idx="27">
                  <c:v>1.0999999999999999E-2</c:v>
                </c:pt>
                <c:pt idx="28">
                  <c:v>1.2E-2</c:v>
                </c:pt>
                <c:pt idx="29">
                  <c:v>1.2999999999999999E-2</c:v>
                </c:pt>
                <c:pt idx="30">
                  <c:v>1.4E-2</c:v>
                </c:pt>
                <c:pt idx="31">
                  <c:v>1.4999999999999999E-2</c:v>
                </c:pt>
                <c:pt idx="32">
                  <c:v>1.6E-2</c:v>
                </c:pt>
                <c:pt idx="33">
                  <c:v>1.7000000000000001E-2</c:v>
                </c:pt>
                <c:pt idx="34">
                  <c:v>1.7999999999999999E-2</c:v>
                </c:pt>
                <c:pt idx="35">
                  <c:v>0.02</c:v>
                </c:pt>
                <c:pt idx="36">
                  <c:v>2.2499999999999999E-2</c:v>
                </c:pt>
                <c:pt idx="37">
                  <c:v>2.5000000000000001E-2</c:v>
                </c:pt>
                <c:pt idx="38">
                  <c:v>2.75E-2</c:v>
                </c:pt>
                <c:pt idx="39">
                  <c:v>0.03</c:v>
                </c:pt>
                <c:pt idx="40">
                  <c:v>3.2500000000000001E-2</c:v>
                </c:pt>
                <c:pt idx="41">
                  <c:v>3.5000000000000003E-2</c:v>
                </c:pt>
                <c:pt idx="42">
                  <c:v>3.7499999999999999E-2</c:v>
                </c:pt>
                <c:pt idx="43">
                  <c:v>0.04</c:v>
                </c:pt>
                <c:pt idx="44">
                  <c:v>4.4999999999999998E-2</c:v>
                </c:pt>
                <c:pt idx="45">
                  <c:v>0.05</c:v>
                </c:pt>
                <c:pt idx="46">
                  <c:v>5.5E-2</c:v>
                </c:pt>
                <c:pt idx="47">
                  <c:v>0.06</c:v>
                </c:pt>
                <c:pt idx="48">
                  <c:v>6.5000000000000002E-2</c:v>
                </c:pt>
                <c:pt idx="49">
                  <c:v>7.0000000000000007E-2</c:v>
                </c:pt>
                <c:pt idx="50">
                  <c:v>0.08</c:v>
                </c:pt>
                <c:pt idx="51">
                  <c:v>0.09</c:v>
                </c:pt>
                <c:pt idx="52">
                  <c:v>0.1</c:v>
                </c:pt>
                <c:pt idx="53">
                  <c:v>0.11</c:v>
                </c:pt>
                <c:pt idx="54">
                  <c:v>0.12</c:v>
                </c:pt>
                <c:pt idx="55">
                  <c:v>0.13</c:v>
                </c:pt>
                <c:pt idx="56">
                  <c:v>0.14000000000000001</c:v>
                </c:pt>
                <c:pt idx="57">
                  <c:v>0.15</c:v>
                </c:pt>
                <c:pt idx="58">
                  <c:v>0.16</c:v>
                </c:pt>
                <c:pt idx="59">
                  <c:v>0.17</c:v>
                </c:pt>
                <c:pt idx="60">
                  <c:v>0.18</c:v>
                </c:pt>
                <c:pt idx="61">
                  <c:v>0.2</c:v>
                </c:pt>
                <c:pt idx="62">
                  <c:v>0.22500000000000001</c:v>
                </c:pt>
                <c:pt idx="63">
                  <c:v>0.25</c:v>
                </c:pt>
                <c:pt idx="64">
                  <c:v>0.27500000000000002</c:v>
                </c:pt>
                <c:pt idx="65">
                  <c:v>0.3</c:v>
                </c:pt>
                <c:pt idx="66">
                  <c:v>0.32500000000000001</c:v>
                </c:pt>
                <c:pt idx="67">
                  <c:v>0.35</c:v>
                </c:pt>
                <c:pt idx="68">
                  <c:v>0.375</c:v>
                </c:pt>
                <c:pt idx="69">
                  <c:v>0.4</c:v>
                </c:pt>
                <c:pt idx="70">
                  <c:v>0.45</c:v>
                </c:pt>
                <c:pt idx="71">
                  <c:v>0.5</c:v>
                </c:pt>
                <c:pt idx="72">
                  <c:v>0.55000000000000004</c:v>
                </c:pt>
                <c:pt idx="73">
                  <c:v>0.6</c:v>
                </c:pt>
                <c:pt idx="74">
                  <c:v>0.65</c:v>
                </c:pt>
                <c:pt idx="75">
                  <c:v>0.7</c:v>
                </c:pt>
                <c:pt idx="76">
                  <c:v>0.8</c:v>
                </c:pt>
                <c:pt idx="77">
                  <c:v>0.9</c:v>
                </c:pt>
                <c:pt idx="78">
                  <c:v>1</c:v>
                </c:pt>
                <c:pt idx="79">
                  <c:v>1.1000000000000001</c:v>
                </c:pt>
                <c:pt idx="80">
                  <c:v>1.2</c:v>
                </c:pt>
                <c:pt idx="81">
                  <c:v>1.3</c:v>
                </c:pt>
                <c:pt idx="82">
                  <c:v>1.4</c:v>
                </c:pt>
                <c:pt idx="83">
                  <c:v>1.5</c:v>
                </c:pt>
                <c:pt idx="84">
                  <c:v>1.6</c:v>
                </c:pt>
                <c:pt idx="85">
                  <c:v>1.7</c:v>
                </c:pt>
                <c:pt idx="86">
                  <c:v>1.8</c:v>
                </c:pt>
                <c:pt idx="87">
                  <c:v>2</c:v>
                </c:pt>
                <c:pt idx="88">
                  <c:v>2.25</c:v>
                </c:pt>
                <c:pt idx="89">
                  <c:v>2.5</c:v>
                </c:pt>
                <c:pt idx="90">
                  <c:v>2.75</c:v>
                </c:pt>
                <c:pt idx="91">
                  <c:v>3</c:v>
                </c:pt>
                <c:pt idx="92">
                  <c:v>3.25</c:v>
                </c:pt>
                <c:pt idx="93">
                  <c:v>3.5</c:v>
                </c:pt>
                <c:pt idx="94">
                  <c:v>3.75</c:v>
                </c:pt>
                <c:pt idx="95">
                  <c:v>4</c:v>
                </c:pt>
                <c:pt idx="96">
                  <c:v>4.5</c:v>
                </c:pt>
                <c:pt idx="97">
                  <c:v>5</c:v>
                </c:pt>
                <c:pt idx="98">
                  <c:v>5.5</c:v>
                </c:pt>
                <c:pt idx="99">
                  <c:v>6</c:v>
                </c:pt>
                <c:pt idx="100">
                  <c:v>6.5</c:v>
                </c:pt>
                <c:pt idx="101">
                  <c:v>7</c:v>
                </c:pt>
                <c:pt idx="102">
                  <c:v>8</c:v>
                </c:pt>
                <c:pt idx="103">
                  <c:v>9</c:v>
                </c:pt>
                <c:pt idx="104">
                  <c:v>10</c:v>
                </c:pt>
                <c:pt idx="105">
                  <c:v>11</c:v>
                </c:pt>
                <c:pt idx="106">
                  <c:v>12</c:v>
                </c:pt>
                <c:pt idx="107">
                  <c:v>13</c:v>
                </c:pt>
                <c:pt idx="108">
                  <c:v>14</c:v>
                </c:pt>
                <c:pt idx="109">
                  <c:v>15</c:v>
                </c:pt>
                <c:pt idx="110">
                  <c:v>16</c:v>
                </c:pt>
                <c:pt idx="111">
                  <c:v>17</c:v>
                </c:pt>
                <c:pt idx="112">
                  <c:v>18</c:v>
                </c:pt>
                <c:pt idx="113">
                  <c:v>20</c:v>
                </c:pt>
                <c:pt idx="114">
                  <c:v>22.5</c:v>
                </c:pt>
                <c:pt idx="115">
                  <c:v>25</c:v>
                </c:pt>
                <c:pt idx="116">
                  <c:v>27.5</c:v>
                </c:pt>
                <c:pt idx="117">
                  <c:v>30</c:v>
                </c:pt>
                <c:pt idx="118">
                  <c:v>32.5</c:v>
                </c:pt>
                <c:pt idx="119">
                  <c:v>35</c:v>
                </c:pt>
                <c:pt idx="120">
                  <c:v>37.5</c:v>
                </c:pt>
                <c:pt idx="121">
                  <c:v>40</c:v>
                </c:pt>
                <c:pt idx="122">
                  <c:v>45</c:v>
                </c:pt>
                <c:pt idx="123">
                  <c:v>50</c:v>
                </c:pt>
                <c:pt idx="124">
                  <c:v>55</c:v>
                </c:pt>
                <c:pt idx="125">
                  <c:v>60</c:v>
                </c:pt>
                <c:pt idx="126">
                  <c:v>65</c:v>
                </c:pt>
                <c:pt idx="127">
                  <c:v>70</c:v>
                </c:pt>
                <c:pt idx="128">
                  <c:v>80</c:v>
                </c:pt>
                <c:pt idx="129">
                  <c:v>90</c:v>
                </c:pt>
                <c:pt idx="130">
                  <c:v>100</c:v>
                </c:pt>
              </c:numCache>
            </c:numRef>
          </c:xVal>
          <c:yVal>
            <c:numRef>
              <c:f>SP!$R$6:$R$136</c:f>
              <c:numCache>
                <c:formatCode>0.00E+00</c:formatCode>
                <c:ptCount val="131"/>
                <c:pt idx="0">
                  <c:v>2.24E-2</c:v>
                </c:pt>
                <c:pt idx="1">
                  <c:v>2.349E-2</c:v>
                </c:pt>
                <c:pt idx="2">
                  <c:v>2.4539999999999999E-2</c:v>
                </c:pt>
                <c:pt idx="3">
                  <c:v>2.554E-2</c:v>
                </c:pt>
                <c:pt idx="4">
                  <c:v>2.6509999999999999E-2</c:v>
                </c:pt>
                <c:pt idx="5">
                  <c:v>2.7439999999999999E-2</c:v>
                </c:pt>
                <c:pt idx="6">
                  <c:v>2.8340000000000001E-2</c:v>
                </c:pt>
                <c:pt idx="7">
                  <c:v>2.921E-2</c:v>
                </c:pt>
                <c:pt idx="8">
                  <c:v>3.005E-2</c:v>
                </c:pt>
                <c:pt idx="9">
                  <c:v>3.168E-2</c:v>
                </c:pt>
                <c:pt idx="10">
                  <c:v>3.3599999999999998E-2</c:v>
                </c:pt>
                <c:pt idx="11">
                  <c:v>3.542E-2</c:v>
                </c:pt>
                <c:pt idx="12">
                  <c:v>3.7150000000000002E-2</c:v>
                </c:pt>
                <c:pt idx="13">
                  <c:v>3.8800000000000001E-2</c:v>
                </c:pt>
                <c:pt idx="14">
                  <c:v>4.0379999999999999E-2</c:v>
                </c:pt>
                <c:pt idx="15">
                  <c:v>4.1910000000000003E-2</c:v>
                </c:pt>
                <c:pt idx="16">
                  <c:v>4.3380000000000002E-2</c:v>
                </c:pt>
                <c:pt idx="17">
                  <c:v>4.48E-2</c:v>
                </c:pt>
                <c:pt idx="18">
                  <c:v>4.752E-2</c:v>
                </c:pt>
                <c:pt idx="19">
                  <c:v>5.0090000000000003E-2</c:v>
                </c:pt>
                <c:pt idx="20">
                  <c:v>5.253E-2</c:v>
                </c:pt>
                <c:pt idx="21">
                  <c:v>5.4870000000000002E-2</c:v>
                </c:pt>
                <c:pt idx="22">
                  <c:v>5.7110000000000001E-2</c:v>
                </c:pt>
                <c:pt idx="23">
                  <c:v>5.9270000000000003E-2</c:v>
                </c:pt>
                <c:pt idx="24">
                  <c:v>6.336E-2</c:v>
                </c:pt>
                <c:pt idx="25">
                  <c:v>6.7199999999999996E-2</c:v>
                </c:pt>
                <c:pt idx="26">
                  <c:v>7.084E-2</c:v>
                </c:pt>
                <c:pt idx="27">
                  <c:v>7.4300000000000005E-2</c:v>
                </c:pt>
                <c:pt idx="28">
                  <c:v>7.7600000000000002E-2</c:v>
                </c:pt>
                <c:pt idx="29">
                  <c:v>8.0769999999999995E-2</c:v>
                </c:pt>
                <c:pt idx="30">
                  <c:v>8.3820000000000006E-2</c:v>
                </c:pt>
                <c:pt idx="31">
                  <c:v>8.6760000000000004E-2</c:v>
                </c:pt>
                <c:pt idx="32">
                  <c:v>8.9599999999999999E-2</c:v>
                </c:pt>
                <c:pt idx="33">
                  <c:v>9.2359999999999998E-2</c:v>
                </c:pt>
                <c:pt idx="34">
                  <c:v>9.5039999999999999E-2</c:v>
                </c:pt>
                <c:pt idx="35">
                  <c:v>0.1002</c:v>
                </c:pt>
                <c:pt idx="36">
                  <c:v>0.10630000000000001</c:v>
                </c:pt>
                <c:pt idx="37">
                  <c:v>0.112</c:v>
                </c:pt>
                <c:pt idx="38">
                  <c:v>0.11749999999999999</c:v>
                </c:pt>
                <c:pt idx="39">
                  <c:v>0.1227</c:v>
                </c:pt>
                <c:pt idx="40">
                  <c:v>0.12770000000000001</c:v>
                </c:pt>
                <c:pt idx="41">
                  <c:v>0.13250000000000001</c:v>
                </c:pt>
                <c:pt idx="42">
                  <c:v>0.13719999999999999</c:v>
                </c:pt>
                <c:pt idx="43">
                  <c:v>0.14169999999999999</c:v>
                </c:pt>
                <c:pt idx="44">
                  <c:v>0.15029999999999999</c:v>
                </c:pt>
                <c:pt idx="45">
                  <c:v>0.15840000000000001</c:v>
                </c:pt>
                <c:pt idx="46">
                  <c:v>0.1661</c:v>
                </c:pt>
                <c:pt idx="47">
                  <c:v>0.17349999999999999</c:v>
                </c:pt>
                <c:pt idx="48">
                  <c:v>0.1792</c:v>
                </c:pt>
                <c:pt idx="49">
                  <c:v>0.185</c:v>
                </c:pt>
                <c:pt idx="50">
                  <c:v>0.1988</c:v>
                </c:pt>
                <c:pt idx="51">
                  <c:v>0.21290000000000001</c:v>
                </c:pt>
                <c:pt idx="52">
                  <c:v>0.2261</c:v>
                </c:pt>
                <c:pt idx="53">
                  <c:v>0.23799999999999999</c:v>
                </c:pt>
                <c:pt idx="54">
                  <c:v>0.24879999999999999</c:v>
                </c:pt>
                <c:pt idx="55">
                  <c:v>0.25869999999999999</c:v>
                </c:pt>
                <c:pt idx="56">
                  <c:v>0.26779999999999998</c:v>
                </c:pt>
                <c:pt idx="57">
                  <c:v>0.2762</c:v>
                </c:pt>
                <c:pt idx="58">
                  <c:v>0.2843</c:v>
                </c:pt>
                <c:pt idx="59">
                  <c:v>0.29199999999999998</c:v>
                </c:pt>
                <c:pt idx="60">
                  <c:v>0.2994</c:v>
                </c:pt>
                <c:pt idx="61">
                  <c:v>0.314</c:v>
                </c:pt>
                <c:pt idx="62">
                  <c:v>0.33189999999999997</c:v>
                </c:pt>
                <c:pt idx="63">
                  <c:v>0.34989999999999999</c:v>
                </c:pt>
                <c:pt idx="64">
                  <c:v>0.36820000000000003</c:v>
                </c:pt>
                <c:pt idx="65">
                  <c:v>0.38690000000000002</c:v>
                </c:pt>
                <c:pt idx="66">
                  <c:v>0.40610000000000002</c:v>
                </c:pt>
                <c:pt idx="67">
                  <c:v>0.42559999999999998</c:v>
                </c:pt>
                <c:pt idx="68">
                  <c:v>0.44550000000000001</c:v>
                </c:pt>
                <c:pt idx="69">
                  <c:v>0.4657</c:v>
                </c:pt>
                <c:pt idx="70">
                  <c:v>0.50670000000000004</c:v>
                </c:pt>
                <c:pt idx="71">
                  <c:v>0.5484</c:v>
                </c:pt>
                <c:pt idx="72">
                  <c:v>0.59030000000000005</c:v>
                </c:pt>
                <c:pt idx="73">
                  <c:v>0.63229999999999997</c:v>
                </c:pt>
                <c:pt idx="74">
                  <c:v>0.67410000000000003</c:v>
                </c:pt>
                <c:pt idx="75">
                  <c:v>0.71560000000000001</c:v>
                </c:pt>
                <c:pt idx="76">
                  <c:v>0.79720000000000002</c:v>
                </c:pt>
                <c:pt idx="77">
                  <c:v>0.87670000000000003</c:v>
                </c:pt>
                <c:pt idx="78">
                  <c:v>0.9536</c:v>
                </c:pt>
                <c:pt idx="79">
                  <c:v>1.028</c:v>
                </c:pt>
                <c:pt idx="80">
                  <c:v>1.1000000000000001</c:v>
                </c:pt>
                <c:pt idx="81">
                  <c:v>1.17</c:v>
                </c:pt>
                <c:pt idx="82">
                  <c:v>1.238</c:v>
                </c:pt>
                <c:pt idx="83">
                  <c:v>1.304</c:v>
                </c:pt>
                <c:pt idx="84">
                  <c:v>1.3680000000000001</c:v>
                </c:pt>
                <c:pt idx="85">
                  <c:v>1.431</c:v>
                </c:pt>
                <c:pt idx="86">
                  <c:v>1.492</c:v>
                </c:pt>
                <c:pt idx="87">
                  <c:v>1.61</c:v>
                </c:pt>
                <c:pt idx="88">
                  <c:v>1.7509999999999999</c:v>
                </c:pt>
                <c:pt idx="89">
                  <c:v>1.8859999999999999</c:v>
                </c:pt>
                <c:pt idx="90">
                  <c:v>2.016</c:v>
                </c:pt>
                <c:pt idx="91">
                  <c:v>2.1419999999999999</c:v>
                </c:pt>
                <c:pt idx="92">
                  <c:v>2.2629999999999999</c:v>
                </c:pt>
                <c:pt idx="93">
                  <c:v>2.3809999999999998</c:v>
                </c:pt>
                <c:pt idx="94">
                  <c:v>2.4950000000000001</c:v>
                </c:pt>
                <c:pt idx="95">
                  <c:v>2.605</c:v>
                </c:pt>
                <c:pt idx="96">
                  <c:v>2.8170000000000002</c:v>
                </c:pt>
                <c:pt idx="97">
                  <c:v>3.0169999999999999</c:v>
                </c:pt>
                <c:pt idx="98">
                  <c:v>3.206</c:v>
                </c:pt>
                <c:pt idx="99">
                  <c:v>3.3849999999999998</c:v>
                </c:pt>
                <c:pt idx="100">
                  <c:v>3.5529999999999999</c:v>
                </c:pt>
                <c:pt idx="101">
                  <c:v>3.7120000000000002</c:v>
                </c:pt>
                <c:pt idx="102">
                  <c:v>4.0030000000000001</c:v>
                </c:pt>
                <c:pt idx="103">
                  <c:v>4.2640000000000002</c:v>
                </c:pt>
                <c:pt idx="104">
                  <c:v>4.4960000000000004</c:v>
                </c:pt>
                <c:pt idx="105">
                  <c:v>4.7039999999999997</c:v>
                </c:pt>
                <c:pt idx="106">
                  <c:v>4.8899999999999997</c:v>
                </c:pt>
                <c:pt idx="107">
                  <c:v>5.0570000000000004</c:v>
                </c:pt>
                <c:pt idx="108">
                  <c:v>5.2069999999999999</c:v>
                </c:pt>
                <c:pt idx="109">
                  <c:v>5.343</c:v>
                </c:pt>
                <c:pt idx="110">
                  <c:v>5.4640000000000004</c:v>
                </c:pt>
                <c:pt idx="111">
                  <c:v>5.5739999999999998</c:v>
                </c:pt>
                <c:pt idx="112">
                  <c:v>5.673</c:v>
                </c:pt>
                <c:pt idx="113">
                  <c:v>5.843</c:v>
                </c:pt>
                <c:pt idx="114">
                  <c:v>6.01</c:v>
                </c:pt>
                <c:pt idx="115">
                  <c:v>6.1390000000000002</c:v>
                </c:pt>
                <c:pt idx="116">
                  <c:v>6.2370000000000001</c:v>
                </c:pt>
                <c:pt idx="117">
                  <c:v>6.3090000000000002</c:v>
                </c:pt>
                <c:pt idx="118">
                  <c:v>6.3609999999999998</c:v>
                </c:pt>
                <c:pt idx="119">
                  <c:v>6.3970000000000002</c:v>
                </c:pt>
                <c:pt idx="120">
                  <c:v>6.42</c:v>
                </c:pt>
                <c:pt idx="121">
                  <c:v>6.4320000000000004</c:v>
                </c:pt>
                <c:pt idx="122">
                  <c:v>6.431</c:v>
                </c:pt>
                <c:pt idx="123">
                  <c:v>6.4050000000000002</c:v>
                </c:pt>
                <c:pt idx="124">
                  <c:v>6.3639999999999999</c:v>
                </c:pt>
                <c:pt idx="125">
                  <c:v>6.3109999999999999</c:v>
                </c:pt>
                <c:pt idx="126">
                  <c:v>6.2720000000000002</c:v>
                </c:pt>
                <c:pt idx="127">
                  <c:v>6.2210000000000001</c:v>
                </c:pt>
                <c:pt idx="128">
                  <c:v>6.0759999999999996</c:v>
                </c:pt>
                <c:pt idx="129">
                  <c:v>5.9329999999999998</c:v>
                </c:pt>
                <c:pt idx="130">
                  <c:v>5.7910000000000004</c:v>
                </c:pt>
              </c:numCache>
            </c:numRef>
          </c:yVal>
          <c:smooth val="1"/>
          <c:extLst>
            <c:ext xmlns:c16="http://schemas.microsoft.com/office/drawing/2014/chart" uri="{C3380CC4-5D6E-409C-BE32-E72D297353CC}">
              <c16:uniqueId val="{00000001-F7C5-4B45-A2E0-FFCB14A66BB7}"/>
            </c:ext>
          </c:extLst>
        </c:ser>
        <c:ser>
          <c:idx val="1"/>
          <c:order val="2"/>
          <c:tx>
            <c:strRef>
              <c:f>SP!$S$4</c:f>
              <c:strCache>
                <c:ptCount val="1"/>
                <c:pt idx="0">
                  <c:v>SRIM Nuclear</c:v>
                </c:pt>
              </c:strCache>
            </c:strRef>
          </c:tx>
          <c:spPr>
            <a:ln w="19050" cap="rnd">
              <a:solidFill>
                <a:srgbClr val="00FF00"/>
              </a:solidFill>
              <a:round/>
            </a:ln>
            <a:effectLst/>
          </c:spPr>
          <c:marker>
            <c:symbol val="none"/>
          </c:marker>
          <c:xVal>
            <c:numRef>
              <c:f>SP!$O$6:$O$136</c:f>
              <c:numCache>
                <c:formatCode>General</c:formatCode>
                <c:ptCount val="131"/>
                <c:pt idx="0">
                  <c:v>1E-3</c:v>
                </c:pt>
                <c:pt idx="1">
                  <c:v>1.1000000000000001E-3</c:v>
                </c:pt>
                <c:pt idx="2">
                  <c:v>1.1999999999999999E-3</c:v>
                </c:pt>
                <c:pt idx="3">
                  <c:v>1.2999999999999999E-3</c:v>
                </c:pt>
                <c:pt idx="4">
                  <c:v>1.4E-3</c:v>
                </c:pt>
                <c:pt idx="5">
                  <c:v>1.5E-3</c:v>
                </c:pt>
                <c:pt idx="6">
                  <c:v>1.6000000000000001E-3</c:v>
                </c:pt>
                <c:pt idx="7">
                  <c:v>1.6999999999999999E-3</c:v>
                </c:pt>
                <c:pt idx="8">
                  <c:v>1.8E-3</c:v>
                </c:pt>
                <c:pt idx="9">
                  <c:v>2E-3</c:v>
                </c:pt>
                <c:pt idx="10">
                  <c:v>2.2499999999999998E-3</c:v>
                </c:pt>
                <c:pt idx="11">
                  <c:v>2.5000000000000001E-3</c:v>
                </c:pt>
                <c:pt idx="12">
                  <c:v>2.7499999999999998E-3</c:v>
                </c:pt>
                <c:pt idx="13">
                  <c:v>3.0000000000000001E-3</c:v>
                </c:pt>
                <c:pt idx="14">
                  <c:v>3.2499999999999999E-3</c:v>
                </c:pt>
                <c:pt idx="15">
                  <c:v>3.5000000000000001E-3</c:v>
                </c:pt>
                <c:pt idx="16">
                  <c:v>3.7499999999999999E-3</c:v>
                </c:pt>
                <c:pt idx="17">
                  <c:v>4.0000000000000001E-3</c:v>
                </c:pt>
                <c:pt idx="18">
                  <c:v>4.4999999999999997E-3</c:v>
                </c:pt>
                <c:pt idx="19">
                  <c:v>5.0000000000000001E-3</c:v>
                </c:pt>
                <c:pt idx="20">
                  <c:v>5.4999999999999997E-3</c:v>
                </c:pt>
                <c:pt idx="21">
                  <c:v>6.0000000000000001E-3</c:v>
                </c:pt>
                <c:pt idx="22">
                  <c:v>6.4999999999999997E-3</c:v>
                </c:pt>
                <c:pt idx="23">
                  <c:v>7.0000000000000001E-3</c:v>
                </c:pt>
                <c:pt idx="24">
                  <c:v>8.0000000000000002E-3</c:v>
                </c:pt>
                <c:pt idx="25">
                  <c:v>8.9999999999999993E-3</c:v>
                </c:pt>
                <c:pt idx="26">
                  <c:v>0.01</c:v>
                </c:pt>
                <c:pt idx="27">
                  <c:v>1.0999999999999999E-2</c:v>
                </c:pt>
                <c:pt idx="28">
                  <c:v>1.2E-2</c:v>
                </c:pt>
                <c:pt idx="29">
                  <c:v>1.2999999999999999E-2</c:v>
                </c:pt>
                <c:pt idx="30">
                  <c:v>1.4E-2</c:v>
                </c:pt>
                <c:pt idx="31">
                  <c:v>1.4999999999999999E-2</c:v>
                </c:pt>
                <c:pt idx="32">
                  <c:v>1.6E-2</c:v>
                </c:pt>
                <c:pt idx="33">
                  <c:v>1.7000000000000001E-2</c:v>
                </c:pt>
                <c:pt idx="34">
                  <c:v>1.7999999999999999E-2</c:v>
                </c:pt>
                <c:pt idx="35">
                  <c:v>0.02</c:v>
                </c:pt>
                <c:pt idx="36">
                  <c:v>2.2499999999999999E-2</c:v>
                </c:pt>
                <c:pt idx="37">
                  <c:v>2.5000000000000001E-2</c:v>
                </c:pt>
                <c:pt idx="38">
                  <c:v>2.75E-2</c:v>
                </c:pt>
                <c:pt idx="39">
                  <c:v>0.03</c:v>
                </c:pt>
                <c:pt idx="40">
                  <c:v>3.2500000000000001E-2</c:v>
                </c:pt>
                <c:pt idx="41">
                  <c:v>3.5000000000000003E-2</c:v>
                </c:pt>
                <c:pt idx="42">
                  <c:v>3.7499999999999999E-2</c:v>
                </c:pt>
                <c:pt idx="43">
                  <c:v>0.04</c:v>
                </c:pt>
                <c:pt idx="44">
                  <c:v>4.4999999999999998E-2</c:v>
                </c:pt>
                <c:pt idx="45">
                  <c:v>0.05</c:v>
                </c:pt>
                <c:pt idx="46">
                  <c:v>5.5E-2</c:v>
                </c:pt>
                <c:pt idx="47">
                  <c:v>0.06</c:v>
                </c:pt>
                <c:pt idx="48">
                  <c:v>6.5000000000000002E-2</c:v>
                </c:pt>
                <c:pt idx="49">
                  <c:v>7.0000000000000007E-2</c:v>
                </c:pt>
                <c:pt idx="50">
                  <c:v>0.08</c:v>
                </c:pt>
                <c:pt idx="51">
                  <c:v>0.09</c:v>
                </c:pt>
                <c:pt idx="52">
                  <c:v>0.1</c:v>
                </c:pt>
                <c:pt idx="53">
                  <c:v>0.11</c:v>
                </c:pt>
                <c:pt idx="54">
                  <c:v>0.12</c:v>
                </c:pt>
                <c:pt idx="55">
                  <c:v>0.13</c:v>
                </c:pt>
                <c:pt idx="56">
                  <c:v>0.14000000000000001</c:v>
                </c:pt>
                <c:pt idx="57">
                  <c:v>0.15</c:v>
                </c:pt>
                <c:pt idx="58">
                  <c:v>0.16</c:v>
                </c:pt>
                <c:pt idx="59">
                  <c:v>0.17</c:v>
                </c:pt>
                <c:pt idx="60">
                  <c:v>0.18</c:v>
                </c:pt>
                <c:pt idx="61">
                  <c:v>0.2</c:v>
                </c:pt>
                <c:pt idx="62">
                  <c:v>0.22500000000000001</c:v>
                </c:pt>
                <c:pt idx="63">
                  <c:v>0.25</c:v>
                </c:pt>
                <c:pt idx="64">
                  <c:v>0.27500000000000002</c:v>
                </c:pt>
                <c:pt idx="65">
                  <c:v>0.3</c:v>
                </c:pt>
                <c:pt idx="66">
                  <c:v>0.32500000000000001</c:v>
                </c:pt>
                <c:pt idx="67">
                  <c:v>0.35</c:v>
                </c:pt>
                <c:pt idx="68">
                  <c:v>0.375</c:v>
                </c:pt>
                <c:pt idx="69">
                  <c:v>0.4</c:v>
                </c:pt>
                <c:pt idx="70">
                  <c:v>0.45</c:v>
                </c:pt>
                <c:pt idx="71">
                  <c:v>0.5</c:v>
                </c:pt>
                <c:pt idx="72">
                  <c:v>0.55000000000000004</c:v>
                </c:pt>
                <c:pt idx="73">
                  <c:v>0.6</c:v>
                </c:pt>
                <c:pt idx="74">
                  <c:v>0.65</c:v>
                </c:pt>
                <c:pt idx="75">
                  <c:v>0.7</c:v>
                </c:pt>
                <c:pt idx="76">
                  <c:v>0.8</c:v>
                </c:pt>
                <c:pt idx="77">
                  <c:v>0.9</c:v>
                </c:pt>
                <c:pt idx="78">
                  <c:v>1</c:v>
                </c:pt>
                <c:pt idx="79">
                  <c:v>1.1000000000000001</c:v>
                </c:pt>
                <c:pt idx="80">
                  <c:v>1.2</c:v>
                </c:pt>
                <c:pt idx="81">
                  <c:v>1.3</c:v>
                </c:pt>
                <c:pt idx="82">
                  <c:v>1.4</c:v>
                </c:pt>
                <c:pt idx="83">
                  <c:v>1.5</c:v>
                </c:pt>
                <c:pt idx="84">
                  <c:v>1.6</c:v>
                </c:pt>
                <c:pt idx="85">
                  <c:v>1.7</c:v>
                </c:pt>
                <c:pt idx="86">
                  <c:v>1.8</c:v>
                </c:pt>
                <c:pt idx="87">
                  <c:v>2</c:v>
                </c:pt>
                <c:pt idx="88">
                  <c:v>2.25</c:v>
                </c:pt>
                <c:pt idx="89">
                  <c:v>2.5</c:v>
                </c:pt>
                <c:pt idx="90">
                  <c:v>2.75</c:v>
                </c:pt>
                <c:pt idx="91">
                  <c:v>3</c:v>
                </c:pt>
                <c:pt idx="92">
                  <c:v>3.25</c:v>
                </c:pt>
                <c:pt idx="93">
                  <c:v>3.5</c:v>
                </c:pt>
                <c:pt idx="94">
                  <c:v>3.75</c:v>
                </c:pt>
                <c:pt idx="95">
                  <c:v>4</c:v>
                </c:pt>
                <c:pt idx="96">
                  <c:v>4.5</c:v>
                </c:pt>
                <c:pt idx="97">
                  <c:v>5</c:v>
                </c:pt>
                <c:pt idx="98">
                  <c:v>5.5</c:v>
                </c:pt>
                <c:pt idx="99">
                  <c:v>6</c:v>
                </c:pt>
                <c:pt idx="100">
                  <c:v>6.5</c:v>
                </c:pt>
                <c:pt idx="101">
                  <c:v>7</c:v>
                </c:pt>
                <c:pt idx="102">
                  <c:v>8</c:v>
                </c:pt>
                <c:pt idx="103">
                  <c:v>9</c:v>
                </c:pt>
                <c:pt idx="104">
                  <c:v>10</c:v>
                </c:pt>
                <c:pt idx="105">
                  <c:v>11</c:v>
                </c:pt>
                <c:pt idx="106">
                  <c:v>12</c:v>
                </c:pt>
                <c:pt idx="107">
                  <c:v>13</c:v>
                </c:pt>
                <c:pt idx="108">
                  <c:v>14</c:v>
                </c:pt>
                <c:pt idx="109">
                  <c:v>15</c:v>
                </c:pt>
                <c:pt idx="110">
                  <c:v>16</c:v>
                </c:pt>
                <c:pt idx="111">
                  <c:v>17</c:v>
                </c:pt>
                <c:pt idx="112">
                  <c:v>18</c:v>
                </c:pt>
                <c:pt idx="113">
                  <c:v>20</c:v>
                </c:pt>
                <c:pt idx="114">
                  <c:v>22.5</c:v>
                </c:pt>
                <c:pt idx="115">
                  <c:v>25</c:v>
                </c:pt>
                <c:pt idx="116">
                  <c:v>27.5</c:v>
                </c:pt>
                <c:pt idx="117">
                  <c:v>30</c:v>
                </c:pt>
                <c:pt idx="118">
                  <c:v>32.5</c:v>
                </c:pt>
                <c:pt idx="119">
                  <c:v>35</c:v>
                </c:pt>
                <c:pt idx="120">
                  <c:v>37.5</c:v>
                </c:pt>
                <c:pt idx="121">
                  <c:v>40</c:v>
                </c:pt>
                <c:pt idx="122">
                  <c:v>45</c:v>
                </c:pt>
                <c:pt idx="123">
                  <c:v>50</c:v>
                </c:pt>
                <c:pt idx="124">
                  <c:v>55</c:v>
                </c:pt>
                <c:pt idx="125">
                  <c:v>60</c:v>
                </c:pt>
                <c:pt idx="126">
                  <c:v>65</c:v>
                </c:pt>
                <c:pt idx="127">
                  <c:v>70</c:v>
                </c:pt>
                <c:pt idx="128">
                  <c:v>80</c:v>
                </c:pt>
                <c:pt idx="129">
                  <c:v>90</c:v>
                </c:pt>
                <c:pt idx="130">
                  <c:v>100</c:v>
                </c:pt>
              </c:numCache>
            </c:numRef>
          </c:xVal>
          <c:yVal>
            <c:numRef>
              <c:f>SP!$S$6:$S$136</c:f>
              <c:numCache>
                <c:formatCode>0.00E+00</c:formatCode>
                <c:ptCount val="131"/>
                <c:pt idx="0">
                  <c:v>0.11609999999999999</c:v>
                </c:pt>
                <c:pt idx="1">
                  <c:v>0.1211</c:v>
                </c:pt>
                <c:pt idx="2">
                  <c:v>0.1258</c:v>
                </c:pt>
                <c:pt idx="3">
                  <c:v>0.13020000000000001</c:v>
                </c:pt>
                <c:pt idx="4">
                  <c:v>0.13439999999999999</c:v>
                </c:pt>
                <c:pt idx="5">
                  <c:v>0.13830000000000001</c:v>
                </c:pt>
                <c:pt idx="6">
                  <c:v>0.14199999999999999</c:v>
                </c:pt>
                <c:pt idx="7">
                  <c:v>0.14560000000000001</c:v>
                </c:pt>
                <c:pt idx="8">
                  <c:v>0.14899999999999999</c:v>
                </c:pt>
                <c:pt idx="9">
                  <c:v>0.15540000000000001</c:v>
                </c:pt>
                <c:pt idx="10">
                  <c:v>0.16270000000000001</c:v>
                </c:pt>
                <c:pt idx="11">
                  <c:v>0.16930000000000001</c:v>
                </c:pt>
                <c:pt idx="12">
                  <c:v>0.17549999999999999</c:v>
                </c:pt>
                <c:pt idx="13">
                  <c:v>0.18110000000000001</c:v>
                </c:pt>
                <c:pt idx="14">
                  <c:v>0.18640000000000001</c:v>
                </c:pt>
                <c:pt idx="15">
                  <c:v>0.1913</c:v>
                </c:pt>
                <c:pt idx="16">
                  <c:v>0.19589999999999999</c:v>
                </c:pt>
                <c:pt idx="17">
                  <c:v>0.20019999999999999</c:v>
                </c:pt>
                <c:pt idx="18">
                  <c:v>0.2082</c:v>
                </c:pt>
                <c:pt idx="19">
                  <c:v>0.21540000000000001</c:v>
                </c:pt>
                <c:pt idx="20">
                  <c:v>0.2218</c:v>
                </c:pt>
                <c:pt idx="21">
                  <c:v>0.2278</c:v>
                </c:pt>
                <c:pt idx="22">
                  <c:v>0.23319999999999999</c:v>
                </c:pt>
                <c:pt idx="23">
                  <c:v>0.23830000000000001</c:v>
                </c:pt>
                <c:pt idx="24">
                  <c:v>0.24729999999999999</c:v>
                </c:pt>
                <c:pt idx="25">
                  <c:v>0.25509999999999999</c:v>
                </c:pt>
                <c:pt idx="26">
                  <c:v>0.26200000000000001</c:v>
                </c:pt>
                <c:pt idx="27">
                  <c:v>0.26819999999999999</c:v>
                </c:pt>
                <c:pt idx="28">
                  <c:v>0.2737</c:v>
                </c:pt>
                <c:pt idx="29">
                  <c:v>0.2787</c:v>
                </c:pt>
                <c:pt idx="30">
                  <c:v>0.28320000000000001</c:v>
                </c:pt>
                <c:pt idx="31">
                  <c:v>0.28739999999999999</c:v>
                </c:pt>
                <c:pt idx="32">
                  <c:v>0.29110000000000003</c:v>
                </c:pt>
                <c:pt idx="33">
                  <c:v>0.29459999999999997</c:v>
                </c:pt>
                <c:pt idx="34">
                  <c:v>0.29780000000000001</c:v>
                </c:pt>
                <c:pt idx="35">
                  <c:v>0.3034</c:v>
                </c:pt>
                <c:pt idx="36">
                  <c:v>0.30940000000000001</c:v>
                </c:pt>
                <c:pt idx="37">
                  <c:v>0.31440000000000001</c:v>
                </c:pt>
                <c:pt idx="38">
                  <c:v>0.31859999999999999</c:v>
                </c:pt>
                <c:pt idx="39">
                  <c:v>0.3221</c:v>
                </c:pt>
                <c:pt idx="40">
                  <c:v>0.3251</c:v>
                </c:pt>
                <c:pt idx="41">
                  <c:v>0.32769999999999999</c:v>
                </c:pt>
                <c:pt idx="42">
                  <c:v>0.32990000000000003</c:v>
                </c:pt>
                <c:pt idx="43">
                  <c:v>0.33169999999999999</c:v>
                </c:pt>
                <c:pt idx="44">
                  <c:v>0.33460000000000001</c:v>
                </c:pt>
                <c:pt idx="45">
                  <c:v>0.33660000000000001</c:v>
                </c:pt>
                <c:pt idx="46">
                  <c:v>0.33800000000000002</c:v>
                </c:pt>
                <c:pt idx="47">
                  <c:v>0.33879999999999999</c:v>
                </c:pt>
                <c:pt idx="48">
                  <c:v>0.33910000000000001</c:v>
                </c:pt>
                <c:pt idx="49">
                  <c:v>0.3392</c:v>
                </c:pt>
                <c:pt idx="50">
                  <c:v>0.33850000000000002</c:v>
                </c:pt>
                <c:pt idx="51">
                  <c:v>0.33689999999999998</c:v>
                </c:pt>
                <c:pt idx="52">
                  <c:v>0.33489999999999998</c:v>
                </c:pt>
                <c:pt idx="53">
                  <c:v>0.33250000000000002</c:v>
                </c:pt>
                <c:pt idx="54">
                  <c:v>0.32979999999999998</c:v>
                </c:pt>
                <c:pt idx="55">
                  <c:v>0.32690000000000002</c:v>
                </c:pt>
                <c:pt idx="56">
                  <c:v>0.32390000000000002</c:v>
                </c:pt>
                <c:pt idx="57">
                  <c:v>0.32090000000000002</c:v>
                </c:pt>
                <c:pt idx="58">
                  <c:v>0.31780000000000003</c:v>
                </c:pt>
                <c:pt idx="59">
                  <c:v>0.31459999999999999</c:v>
                </c:pt>
                <c:pt idx="60">
                  <c:v>0.3115</c:v>
                </c:pt>
                <c:pt idx="61">
                  <c:v>0.30530000000000002</c:v>
                </c:pt>
                <c:pt idx="62">
                  <c:v>0.29770000000000002</c:v>
                </c:pt>
                <c:pt idx="63">
                  <c:v>0.2903</c:v>
                </c:pt>
                <c:pt idx="64">
                  <c:v>0.2833</c:v>
                </c:pt>
                <c:pt idx="65">
                  <c:v>0.27660000000000001</c:v>
                </c:pt>
                <c:pt idx="66">
                  <c:v>0.2702</c:v>
                </c:pt>
                <c:pt idx="67">
                  <c:v>0.2641</c:v>
                </c:pt>
                <c:pt idx="68">
                  <c:v>0.25829999999999997</c:v>
                </c:pt>
                <c:pt idx="69">
                  <c:v>0.25280000000000002</c:v>
                </c:pt>
                <c:pt idx="70">
                  <c:v>0.24249999999999999</c:v>
                </c:pt>
                <c:pt idx="71">
                  <c:v>0.2331</c:v>
                </c:pt>
                <c:pt idx="72">
                  <c:v>0.22459999999999999</c:v>
                </c:pt>
                <c:pt idx="73">
                  <c:v>0.2167</c:v>
                </c:pt>
                <c:pt idx="74">
                  <c:v>0.20949999999999999</c:v>
                </c:pt>
                <c:pt idx="75">
                  <c:v>0.20280000000000001</c:v>
                </c:pt>
                <c:pt idx="76">
                  <c:v>0.1908</c:v>
                </c:pt>
                <c:pt idx="77">
                  <c:v>0.18029999999999999</c:v>
                </c:pt>
                <c:pt idx="78">
                  <c:v>0.17119999999999999</c:v>
                </c:pt>
                <c:pt idx="79">
                  <c:v>0.16300000000000001</c:v>
                </c:pt>
                <c:pt idx="80">
                  <c:v>0.15579999999999999</c:v>
                </c:pt>
                <c:pt idx="81">
                  <c:v>0.1492</c:v>
                </c:pt>
                <c:pt idx="82">
                  <c:v>0.14330000000000001</c:v>
                </c:pt>
                <c:pt idx="83">
                  <c:v>0.13789999999999999</c:v>
                </c:pt>
                <c:pt idx="84">
                  <c:v>0.13289999999999999</c:v>
                </c:pt>
                <c:pt idx="85">
                  <c:v>0.1283</c:v>
                </c:pt>
                <c:pt idx="86">
                  <c:v>0.1241</c:v>
                </c:pt>
                <c:pt idx="87">
                  <c:v>0.1166</c:v>
                </c:pt>
                <c:pt idx="88">
                  <c:v>0.1086</c:v>
                </c:pt>
                <c:pt idx="89">
                  <c:v>0.1017</c:v>
                </c:pt>
                <c:pt idx="90">
                  <c:v>9.5799999999999996E-2</c:v>
                </c:pt>
                <c:pt idx="91">
                  <c:v>9.0609999999999996E-2</c:v>
                </c:pt>
                <c:pt idx="92">
                  <c:v>8.6029999999999995E-2</c:v>
                </c:pt>
                <c:pt idx="93">
                  <c:v>8.1939999999999999E-2</c:v>
                </c:pt>
                <c:pt idx="94">
                  <c:v>7.8280000000000002E-2</c:v>
                </c:pt>
                <c:pt idx="95">
                  <c:v>7.4969999999999995E-2</c:v>
                </c:pt>
                <c:pt idx="96">
                  <c:v>6.9220000000000004E-2</c:v>
                </c:pt>
                <c:pt idx="97">
                  <c:v>6.4390000000000003E-2</c:v>
                </c:pt>
                <c:pt idx="98">
                  <c:v>6.0260000000000001E-2</c:v>
                </c:pt>
                <c:pt idx="99">
                  <c:v>5.6680000000000001E-2</c:v>
                </c:pt>
                <c:pt idx="100">
                  <c:v>5.355E-2</c:v>
                </c:pt>
                <c:pt idx="101">
                  <c:v>5.0790000000000002E-2</c:v>
                </c:pt>
                <c:pt idx="102">
                  <c:v>4.6120000000000001E-2</c:v>
                </c:pt>
                <c:pt idx="103">
                  <c:v>4.2320000000000003E-2</c:v>
                </c:pt>
                <c:pt idx="104">
                  <c:v>3.9149999999999997E-2</c:v>
                </c:pt>
                <c:pt idx="105">
                  <c:v>3.6470000000000002E-2</c:v>
                </c:pt>
                <c:pt idx="106">
                  <c:v>3.4160000000000003E-2</c:v>
                </c:pt>
                <c:pt idx="107">
                  <c:v>3.2160000000000001E-2</c:v>
                </c:pt>
                <c:pt idx="108">
                  <c:v>3.04E-2</c:v>
                </c:pt>
                <c:pt idx="109">
                  <c:v>2.8840000000000001E-2</c:v>
                </c:pt>
                <c:pt idx="110">
                  <c:v>2.7449999999999999E-2</c:v>
                </c:pt>
                <c:pt idx="111">
                  <c:v>2.6200000000000001E-2</c:v>
                </c:pt>
                <c:pt idx="112">
                  <c:v>2.5069999999999999E-2</c:v>
                </c:pt>
                <c:pt idx="113">
                  <c:v>2.3099999999999999E-2</c:v>
                </c:pt>
                <c:pt idx="114">
                  <c:v>2.1059999999999999E-2</c:v>
                </c:pt>
                <c:pt idx="115">
                  <c:v>1.9390000000000001E-2</c:v>
                </c:pt>
                <c:pt idx="116">
                  <c:v>1.7979999999999999E-2</c:v>
                </c:pt>
                <c:pt idx="117">
                  <c:v>1.678E-2</c:v>
                </c:pt>
                <c:pt idx="118">
                  <c:v>1.5740000000000001E-2</c:v>
                </c:pt>
                <c:pt idx="119">
                  <c:v>1.4829999999999999E-2</c:v>
                </c:pt>
                <c:pt idx="120">
                  <c:v>1.4030000000000001E-2</c:v>
                </c:pt>
                <c:pt idx="121">
                  <c:v>1.332E-2</c:v>
                </c:pt>
                <c:pt idx="122">
                  <c:v>1.21E-2</c:v>
                </c:pt>
                <c:pt idx="123">
                  <c:v>1.111E-2</c:v>
                </c:pt>
                <c:pt idx="124">
                  <c:v>1.0279999999999999E-2</c:v>
                </c:pt>
                <c:pt idx="125">
                  <c:v>9.5680000000000001E-3</c:v>
                </c:pt>
                <c:pt idx="126">
                  <c:v>8.9569999999999997E-3</c:v>
                </c:pt>
                <c:pt idx="127">
                  <c:v>8.4259999999999995E-3</c:v>
                </c:pt>
                <c:pt idx="128">
                  <c:v>7.5430000000000002E-3</c:v>
                </c:pt>
                <c:pt idx="129">
                  <c:v>6.8380000000000003E-3</c:v>
                </c:pt>
                <c:pt idx="130">
                  <c:v>6.2620000000000002E-3</c:v>
                </c:pt>
              </c:numCache>
            </c:numRef>
          </c:yVal>
          <c:smooth val="1"/>
          <c:extLst>
            <c:ext xmlns:c16="http://schemas.microsoft.com/office/drawing/2014/chart" uri="{C3380CC4-5D6E-409C-BE32-E72D297353CC}">
              <c16:uniqueId val="{00000002-F7C5-4B45-A2E0-FFCB14A66BB7}"/>
            </c:ext>
          </c:extLst>
        </c:ser>
        <c:dLbls>
          <c:showLegendKey val="0"/>
          <c:showVal val="0"/>
          <c:showCatName val="0"/>
          <c:showSerName val="0"/>
          <c:showPercent val="0"/>
          <c:showBubbleSize val="0"/>
        </c:dLbls>
        <c:axId val="1777577208"/>
        <c:axId val="1778283560"/>
      </c:scatterChart>
      <c:valAx>
        <c:axId val="1777577208"/>
        <c:scaling>
          <c:orientation val="minMax"/>
          <c:max val="8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r>
                  <a:rPr lang="en-US"/>
                  <a:t>E(Z=16,A=31) (MeV)</a:t>
                </a:r>
                <a:endParaRPr lang="zh-CN"/>
              </a:p>
            </c:rich>
          </c:tx>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crossAx val="1778283560"/>
        <c:crosses val="autoZero"/>
        <c:crossBetween val="midCat"/>
        <c:majorUnit val="10"/>
      </c:valAx>
      <c:valAx>
        <c:axId val="177828356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r>
                  <a:rPr lang="en-US"/>
                  <a:t>Stopping power (MeV/(mg/cm2)</a:t>
                </a:r>
              </a:p>
            </c:rich>
          </c:tx>
          <c:overlay val="0"/>
          <c:spPr>
            <a:noFill/>
            <a:ln>
              <a:noFill/>
            </a:ln>
            <a:effectLst/>
          </c:spPr>
          <c:txPr>
            <a:bodyPr rot="-54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crossAx val="1777577208"/>
        <c:crosses val="autoZero"/>
        <c:crossBetween val="midCat"/>
      </c:valAx>
      <c:spPr>
        <a:noFill/>
        <a:ln>
          <a:noFill/>
        </a:ln>
        <a:effectLst/>
      </c:spPr>
    </c:plotArea>
    <c:legend>
      <c:legendPos val="t"/>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106440116943996"/>
          <c:y val="8.1042028938371688E-2"/>
          <c:w val="0.8394401052339856"/>
          <c:h val="0.73134167177938814"/>
        </c:manualLayout>
      </c:layout>
      <c:scatterChart>
        <c:scatterStyle val="smoothMarker"/>
        <c:varyColors val="0"/>
        <c:ser>
          <c:idx val="7"/>
          <c:order val="0"/>
          <c:tx>
            <c:strRef>
              <c:f>Kinema!$B$398</c:f>
              <c:strCache>
                <c:ptCount val="1"/>
                <c:pt idx="0">
                  <c:v>1.0</c:v>
                </c:pt>
              </c:strCache>
            </c:strRef>
          </c:tx>
          <c:spPr>
            <a:ln w="19050" cap="rnd">
              <a:solidFill>
                <a:srgbClr val="FF0000"/>
              </a:solidFill>
              <a:round/>
            </a:ln>
            <a:effectLst/>
          </c:spPr>
          <c:marker>
            <c:symbol val="none"/>
          </c:marker>
          <c:xVal>
            <c:numRef>
              <c:f>Kinema!$C$397:$G$397</c:f>
              <c:numCache>
                <c:formatCode>General</c:formatCode>
                <c:ptCount val="5"/>
                <c:pt idx="0">
                  <c:v>1</c:v>
                </c:pt>
                <c:pt idx="1">
                  <c:v>2</c:v>
                </c:pt>
                <c:pt idx="2">
                  <c:v>3</c:v>
                </c:pt>
                <c:pt idx="3">
                  <c:v>4</c:v>
                </c:pt>
                <c:pt idx="4">
                  <c:v>5</c:v>
                </c:pt>
              </c:numCache>
            </c:numRef>
          </c:xVal>
          <c:yVal>
            <c:numRef>
              <c:f>Kinema!$C$398:$G$398</c:f>
              <c:numCache>
                <c:formatCode>0.00%</c:formatCode>
                <c:ptCount val="5"/>
                <c:pt idx="0">
                  <c:v>0.205459</c:v>
                </c:pt>
                <c:pt idx="1">
                  <c:v>0.35609299999999999</c:v>
                </c:pt>
                <c:pt idx="2">
                  <c:v>0.400287</c:v>
                </c:pt>
                <c:pt idx="3">
                  <c:v>3.1901800000000001E-2</c:v>
                </c:pt>
                <c:pt idx="4">
                  <c:v>3.4288700000000001E-3</c:v>
                </c:pt>
              </c:numCache>
            </c:numRef>
          </c:yVal>
          <c:smooth val="1"/>
          <c:extLst>
            <c:ext xmlns:c16="http://schemas.microsoft.com/office/drawing/2014/chart" uri="{C3380CC4-5D6E-409C-BE32-E72D297353CC}">
              <c16:uniqueId val="{00000000-D873-4CAB-B66A-B65E6279B950}"/>
            </c:ext>
          </c:extLst>
        </c:ser>
        <c:ser>
          <c:idx val="9"/>
          <c:order val="1"/>
          <c:tx>
            <c:strRef>
              <c:f>Kinema!$B$400</c:f>
              <c:strCache>
                <c:ptCount val="1"/>
                <c:pt idx="0">
                  <c:v>-0.2</c:v>
                </c:pt>
              </c:strCache>
            </c:strRef>
          </c:tx>
          <c:spPr>
            <a:ln w="19050" cap="rnd">
              <a:solidFill>
                <a:srgbClr val="00CCFF"/>
              </a:solidFill>
              <a:round/>
            </a:ln>
            <a:effectLst/>
          </c:spPr>
          <c:marker>
            <c:symbol val="none"/>
          </c:marker>
          <c:xVal>
            <c:numRef>
              <c:f>Kinema!$C$397:$G$397</c:f>
              <c:numCache>
                <c:formatCode>General</c:formatCode>
                <c:ptCount val="5"/>
                <c:pt idx="0">
                  <c:v>1</c:v>
                </c:pt>
                <c:pt idx="1">
                  <c:v>2</c:v>
                </c:pt>
                <c:pt idx="2">
                  <c:v>3</c:v>
                </c:pt>
                <c:pt idx="3">
                  <c:v>4</c:v>
                </c:pt>
                <c:pt idx="4">
                  <c:v>5</c:v>
                </c:pt>
              </c:numCache>
            </c:numRef>
          </c:xVal>
          <c:yVal>
            <c:numRef>
              <c:f>Kinema!$C$400:$G$400</c:f>
              <c:numCache>
                <c:formatCode>0.00%</c:formatCode>
                <c:ptCount val="5"/>
                <c:pt idx="0">
                  <c:v>0.19019800000000001</c:v>
                </c:pt>
                <c:pt idx="1">
                  <c:v>0.35053600000000001</c:v>
                </c:pt>
                <c:pt idx="2">
                  <c:v>0.418466</c:v>
                </c:pt>
                <c:pt idx="3">
                  <c:v>3.3993700000000002E-2</c:v>
                </c:pt>
                <c:pt idx="4">
                  <c:v>3.67994E-3</c:v>
                </c:pt>
              </c:numCache>
            </c:numRef>
          </c:yVal>
          <c:smooth val="1"/>
          <c:extLst>
            <c:ext xmlns:c16="http://schemas.microsoft.com/office/drawing/2014/chart" uri="{C3380CC4-5D6E-409C-BE32-E72D297353CC}">
              <c16:uniqueId val="{00000001-D873-4CAB-B66A-B65E6279B950}"/>
            </c:ext>
          </c:extLst>
        </c:ser>
        <c:ser>
          <c:idx val="10"/>
          <c:order val="2"/>
          <c:tx>
            <c:strRef>
              <c:f>Kinema!$B$401</c:f>
              <c:strCache>
                <c:ptCount val="1"/>
                <c:pt idx="0">
                  <c:v>-0.3</c:v>
                </c:pt>
              </c:strCache>
            </c:strRef>
          </c:tx>
          <c:spPr>
            <a:ln w="19050" cap="rnd">
              <a:solidFill>
                <a:srgbClr val="6600FF"/>
              </a:solidFill>
              <a:round/>
            </a:ln>
            <a:effectLst/>
          </c:spPr>
          <c:marker>
            <c:symbol val="none"/>
          </c:marker>
          <c:xVal>
            <c:numRef>
              <c:f>Kinema!$C$397:$G$397</c:f>
              <c:numCache>
                <c:formatCode>General</c:formatCode>
                <c:ptCount val="5"/>
                <c:pt idx="0">
                  <c:v>1</c:v>
                </c:pt>
                <c:pt idx="1">
                  <c:v>2</c:v>
                </c:pt>
                <c:pt idx="2">
                  <c:v>3</c:v>
                </c:pt>
                <c:pt idx="3">
                  <c:v>4</c:v>
                </c:pt>
                <c:pt idx="4">
                  <c:v>5</c:v>
                </c:pt>
              </c:numCache>
            </c:numRef>
          </c:xVal>
          <c:yVal>
            <c:numRef>
              <c:f>Kinema!$C$401:$G$401</c:f>
              <c:numCache>
                <c:formatCode>0.00%</c:formatCode>
                <c:ptCount val="5"/>
                <c:pt idx="0">
                  <c:v>0.18754599999999999</c:v>
                </c:pt>
                <c:pt idx="1">
                  <c:v>0.35016199999999997</c:v>
                </c:pt>
                <c:pt idx="2">
                  <c:v>0.42137000000000002</c:v>
                </c:pt>
                <c:pt idx="3">
                  <c:v>3.4275100000000003E-2</c:v>
                </c:pt>
                <c:pt idx="4">
                  <c:v>3.6113600000000001E-3</c:v>
                </c:pt>
              </c:numCache>
            </c:numRef>
          </c:yVal>
          <c:smooth val="1"/>
          <c:extLst>
            <c:ext xmlns:c16="http://schemas.microsoft.com/office/drawing/2014/chart" uri="{C3380CC4-5D6E-409C-BE32-E72D297353CC}">
              <c16:uniqueId val="{00000002-D873-4CAB-B66A-B65E6279B950}"/>
            </c:ext>
          </c:extLst>
        </c:ser>
        <c:ser>
          <c:idx val="11"/>
          <c:order val="3"/>
          <c:tx>
            <c:strRef>
              <c:f>Kinema!$B$402</c:f>
              <c:strCache>
                <c:ptCount val="1"/>
                <c:pt idx="0">
                  <c:v>-0.4</c:v>
                </c:pt>
              </c:strCache>
            </c:strRef>
          </c:tx>
          <c:spPr>
            <a:ln w="19050" cap="rnd">
              <a:solidFill>
                <a:srgbClr val="FF00FF"/>
              </a:solidFill>
              <a:round/>
            </a:ln>
            <a:effectLst/>
          </c:spPr>
          <c:marker>
            <c:symbol val="none"/>
          </c:marker>
          <c:xVal>
            <c:numRef>
              <c:f>Kinema!$C$397:$G$397</c:f>
              <c:numCache>
                <c:formatCode>General</c:formatCode>
                <c:ptCount val="5"/>
                <c:pt idx="0">
                  <c:v>1</c:v>
                </c:pt>
                <c:pt idx="1">
                  <c:v>2</c:v>
                </c:pt>
                <c:pt idx="2">
                  <c:v>3</c:v>
                </c:pt>
                <c:pt idx="3">
                  <c:v>4</c:v>
                </c:pt>
                <c:pt idx="4">
                  <c:v>5</c:v>
                </c:pt>
              </c:numCache>
            </c:numRef>
          </c:xVal>
          <c:yVal>
            <c:numRef>
              <c:f>Kinema!$C$402:$G$402</c:f>
              <c:numCache>
                <c:formatCode>0.00%</c:formatCode>
                <c:ptCount val="5"/>
                <c:pt idx="0">
                  <c:v>0.18332999999999999</c:v>
                </c:pt>
                <c:pt idx="1">
                  <c:v>0.34845100000000001</c:v>
                </c:pt>
                <c:pt idx="2">
                  <c:v>0.42687599999999998</c:v>
                </c:pt>
                <c:pt idx="3">
                  <c:v>3.4576599999999999E-2</c:v>
                </c:pt>
                <c:pt idx="4">
                  <c:v>3.6918900000000002E-3</c:v>
                </c:pt>
              </c:numCache>
            </c:numRef>
          </c:yVal>
          <c:smooth val="1"/>
          <c:extLst>
            <c:ext xmlns:c16="http://schemas.microsoft.com/office/drawing/2014/chart" uri="{C3380CC4-5D6E-409C-BE32-E72D297353CC}">
              <c16:uniqueId val="{00000003-D873-4CAB-B66A-B65E6279B950}"/>
            </c:ext>
          </c:extLst>
        </c:ser>
        <c:ser>
          <c:idx val="12"/>
          <c:order val="4"/>
          <c:tx>
            <c:strRef>
              <c:f>Kinema!$B$403</c:f>
              <c:strCache>
                <c:ptCount val="1"/>
                <c:pt idx="0">
                  <c:v>-0.5</c:v>
                </c:pt>
              </c:strCache>
            </c:strRef>
          </c:tx>
          <c:spPr>
            <a:ln w="19050" cap="rnd">
              <a:solidFill>
                <a:srgbClr val="36E200"/>
              </a:solidFill>
              <a:round/>
            </a:ln>
            <a:effectLst/>
          </c:spPr>
          <c:marker>
            <c:symbol val="none"/>
          </c:marker>
          <c:xVal>
            <c:numRef>
              <c:f>Kinema!$C$397:$G$397</c:f>
              <c:numCache>
                <c:formatCode>General</c:formatCode>
                <c:ptCount val="5"/>
                <c:pt idx="0">
                  <c:v>1</c:v>
                </c:pt>
                <c:pt idx="1">
                  <c:v>2</c:v>
                </c:pt>
                <c:pt idx="2">
                  <c:v>3</c:v>
                </c:pt>
                <c:pt idx="3">
                  <c:v>4</c:v>
                </c:pt>
                <c:pt idx="4">
                  <c:v>5</c:v>
                </c:pt>
              </c:numCache>
            </c:numRef>
          </c:xVal>
          <c:yVal>
            <c:numRef>
              <c:f>Kinema!$C$403:$G$403</c:f>
              <c:numCache>
                <c:formatCode>0.00%</c:formatCode>
                <c:ptCount val="5"/>
                <c:pt idx="0">
                  <c:v>0.17893400000000001</c:v>
                </c:pt>
                <c:pt idx="1">
                  <c:v>0.34534300000000001</c:v>
                </c:pt>
                <c:pt idx="2">
                  <c:v>0.43384600000000001</c:v>
                </c:pt>
                <c:pt idx="3">
                  <c:v>3.4865300000000002E-2</c:v>
                </c:pt>
                <c:pt idx="4">
                  <c:v>3.9279800000000002E-3</c:v>
                </c:pt>
              </c:numCache>
            </c:numRef>
          </c:yVal>
          <c:smooth val="1"/>
          <c:extLst>
            <c:ext xmlns:c16="http://schemas.microsoft.com/office/drawing/2014/chart" uri="{C3380CC4-5D6E-409C-BE32-E72D297353CC}">
              <c16:uniqueId val="{00000004-D873-4CAB-B66A-B65E6279B950}"/>
            </c:ext>
          </c:extLst>
        </c:ser>
        <c:ser>
          <c:idx val="13"/>
          <c:order val="5"/>
          <c:tx>
            <c:strRef>
              <c:f>Kinema!$B$404</c:f>
              <c:strCache>
                <c:ptCount val="1"/>
                <c:pt idx="0">
                  <c:v>-0.6</c:v>
                </c:pt>
              </c:strCache>
            </c:strRef>
          </c:tx>
          <c:spPr>
            <a:ln w="19050" cap="rnd">
              <a:solidFill>
                <a:srgbClr val="006600"/>
              </a:solidFill>
              <a:round/>
            </a:ln>
            <a:effectLst/>
          </c:spPr>
          <c:marker>
            <c:symbol val="none"/>
          </c:marker>
          <c:xVal>
            <c:numRef>
              <c:f>Kinema!$C$397:$G$397</c:f>
              <c:numCache>
                <c:formatCode>General</c:formatCode>
                <c:ptCount val="5"/>
                <c:pt idx="0">
                  <c:v>1</c:v>
                </c:pt>
                <c:pt idx="1">
                  <c:v>2</c:v>
                </c:pt>
                <c:pt idx="2">
                  <c:v>3</c:v>
                </c:pt>
                <c:pt idx="3">
                  <c:v>4</c:v>
                </c:pt>
                <c:pt idx="4">
                  <c:v>5</c:v>
                </c:pt>
              </c:numCache>
            </c:numRef>
          </c:xVal>
          <c:yVal>
            <c:numRef>
              <c:f>Kinema!$C$404:$G$404</c:f>
              <c:numCache>
                <c:formatCode>0.00%</c:formatCode>
                <c:ptCount val="5"/>
                <c:pt idx="0">
                  <c:v>0.171098</c:v>
                </c:pt>
                <c:pt idx="1">
                  <c:v>0.34308699999999998</c:v>
                </c:pt>
                <c:pt idx="2">
                  <c:v>0.44201699999999999</c:v>
                </c:pt>
                <c:pt idx="3">
                  <c:v>3.6681400000000003E-2</c:v>
                </c:pt>
                <c:pt idx="4">
                  <c:v>3.8188900000000001E-3</c:v>
                </c:pt>
              </c:numCache>
            </c:numRef>
          </c:yVal>
          <c:smooth val="1"/>
          <c:extLst>
            <c:ext xmlns:c16="http://schemas.microsoft.com/office/drawing/2014/chart" uri="{C3380CC4-5D6E-409C-BE32-E72D297353CC}">
              <c16:uniqueId val="{00000005-D873-4CAB-B66A-B65E6279B950}"/>
            </c:ext>
          </c:extLst>
        </c:ser>
        <c:ser>
          <c:idx val="0"/>
          <c:order val="6"/>
          <c:tx>
            <c:strRef>
              <c:f>Kinema!$B$405</c:f>
              <c:strCache>
                <c:ptCount val="1"/>
                <c:pt idx="0">
                  <c:v>-0.7</c:v>
                </c:pt>
              </c:strCache>
            </c:strRef>
          </c:tx>
          <c:spPr>
            <a:ln w="19050" cap="rnd">
              <a:solidFill>
                <a:srgbClr val="FF9900"/>
              </a:solidFill>
              <a:round/>
            </a:ln>
            <a:effectLst/>
          </c:spPr>
          <c:marker>
            <c:symbol val="none"/>
          </c:marker>
          <c:xVal>
            <c:numRef>
              <c:f>Kinema!$C$397:$G$397</c:f>
              <c:numCache>
                <c:formatCode>General</c:formatCode>
                <c:ptCount val="5"/>
                <c:pt idx="0">
                  <c:v>1</c:v>
                </c:pt>
                <c:pt idx="1">
                  <c:v>2</c:v>
                </c:pt>
                <c:pt idx="2">
                  <c:v>3</c:v>
                </c:pt>
                <c:pt idx="3">
                  <c:v>4</c:v>
                </c:pt>
                <c:pt idx="4">
                  <c:v>5</c:v>
                </c:pt>
              </c:numCache>
            </c:numRef>
          </c:xVal>
          <c:yVal>
            <c:numRef>
              <c:f>Kinema!$C$405:$G$405</c:f>
              <c:numCache>
                <c:formatCode>0.00%</c:formatCode>
                <c:ptCount val="5"/>
                <c:pt idx="0">
                  <c:v>0.16134599999999999</c:v>
                </c:pt>
                <c:pt idx="1">
                  <c:v>0.33967000000000003</c:v>
                </c:pt>
                <c:pt idx="2">
                  <c:v>0.45374700000000001</c:v>
                </c:pt>
                <c:pt idx="3">
                  <c:v>3.7981899999999999E-2</c:v>
                </c:pt>
                <c:pt idx="4">
                  <c:v>3.98483E-3</c:v>
                </c:pt>
              </c:numCache>
            </c:numRef>
          </c:yVal>
          <c:smooth val="1"/>
          <c:extLst>
            <c:ext xmlns:c16="http://schemas.microsoft.com/office/drawing/2014/chart" uri="{C3380CC4-5D6E-409C-BE32-E72D297353CC}">
              <c16:uniqueId val="{00000006-D873-4CAB-B66A-B65E6279B950}"/>
            </c:ext>
          </c:extLst>
        </c:ser>
        <c:ser>
          <c:idx val="1"/>
          <c:order val="7"/>
          <c:tx>
            <c:strRef>
              <c:f>Kinema!$B$406</c:f>
              <c:strCache>
                <c:ptCount val="1"/>
                <c:pt idx="0">
                  <c:v>-0.8</c:v>
                </c:pt>
              </c:strCache>
            </c:strRef>
          </c:tx>
          <c:spPr>
            <a:ln w="19050" cap="rnd">
              <a:solidFill>
                <a:srgbClr val="00CCFF"/>
              </a:solidFill>
              <a:round/>
            </a:ln>
            <a:effectLst/>
          </c:spPr>
          <c:marker>
            <c:symbol val="none"/>
          </c:marker>
          <c:xVal>
            <c:numRef>
              <c:f>Kinema!$C$397:$G$397</c:f>
              <c:numCache>
                <c:formatCode>General</c:formatCode>
                <c:ptCount val="5"/>
                <c:pt idx="0">
                  <c:v>1</c:v>
                </c:pt>
                <c:pt idx="1">
                  <c:v>2</c:v>
                </c:pt>
                <c:pt idx="2">
                  <c:v>3</c:v>
                </c:pt>
                <c:pt idx="3">
                  <c:v>4</c:v>
                </c:pt>
                <c:pt idx="4">
                  <c:v>5</c:v>
                </c:pt>
              </c:numCache>
            </c:numRef>
          </c:xVal>
          <c:yVal>
            <c:numRef>
              <c:f>Kinema!$C$406:$G$406</c:f>
              <c:numCache>
                <c:formatCode>0.00%</c:formatCode>
                <c:ptCount val="5"/>
                <c:pt idx="0">
                  <c:v>0.147144</c:v>
                </c:pt>
                <c:pt idx="1">
                  <c:v>0.33376600000000001</c:v>
                </c:pt>
                <c:pt idx="2">
                  <c:v>0.47081000000000001</c:v>
                </c:pt>
                <c:pt idx="3">
                  <c:v>4.0596500000000001E-2</c:v>
                </c:pt>
                <c:pt idx="4">
                  <c:v>4.1524400000000003E-3</c:v>
                </c:pt>
              </c:numCache>
            </c:numRef>
          </c:yVal>
          <c:smooth val="1"/>
          <c:extLst>
            <c:ext xmlns:c16="http://schemas.microsoft.com/office/drawing/2014/chart" uri="{C3380CC4-5D6E-409C-BE32-E72D297353CC}">
              <c16:uniqueId val="{00000007-D873-4CAB-B66A-B65E6279B950}"/>
            </c:ext>
          </c:extLst>
        </c:ser>
        <c:ser>
          <c:idx val="2"/>
          <c:order val="8"/>
          <c:tx>
            <c:strRef>
              <c:f>Kinema!$B$407</c:f>
              <c:strCache>
                <c:ptCount val="1"/>
                <c:pt idx="0">
                  <c:v>-0.9</c:v>
                </c:pt>
              </c:strCache>
            </c:strRef>
          </c:tx>
          <c:spPr>
            <a:ln w="19050" cap="rnd">
              <a:solidFill>
                <a:schemeClr val="tx1"/>
              </a:solidFill>
              <a:round/>
            </a:ln>
            <a:effectLst/>
          </c:spPr>
          <c:marker>
            <c:symbol val="none"/>
          </c:marker>
          <c:xVal>
            <c:numRef>
              <c:f>Kinema!$C$397:$G$397</c:f>
              <c:numCache>
                <c:formatCode>General</c:formatCode>
                <c:ptCount val="5"/>
                <c:pt idx="0">
                  <c:v>1</c:v>
                </c:pt>
                <c:pt idx="1">
                  <c:v>2</c:v>
                </c:pt>
                <c:pt idx="2">
                  <c:v>3</c:v>
                </c:pt>
                <c:pt idx="3">
                  <c:v>4</c:v>
                </c:pt>
                <c:pt idx="4">
                  <c:v>5</c:v>
                </c:pt>
              </c:numCache>
            </c:numRef>
          </c:xVal>
          <c:yVal>
            <c:numRef>
              <c:f>Kinema!$C$407:$G$407</c:f>
              <c:numCache>
                <c:formatCode>0.00%</c:formatCode>
                <c:ptCount val="5"/>
                <c:pt idx="0">
                  <c:v>0.118742</c:v>
                </c:pt>
                <c:pt idx="1">
                  <c:v>0.32408599999999999</c:v>
                </c:pt>
                <c:pt idx="2">
                  <c:v>0.504691</c:v>
                </c:pt>
                <c:pt idx="3">
                  <c:v>4.42998E-2</c:v>
                </c:pt>
                <c:pt idx="4">
                  <c:v>4.4580100000000001E-3</c:v>
                </c:pt>
              </c:numCache>
            </c:numRef>
          </c:yVal>
          <c:smooth val="1"/>
          <c:extLst>
            <c:ext xmlns:c16="http://schemas.microsoft.com/office/drawing/2014/chart" uri="{C3380CC4-5D6E-409C-BE32-E72D297353CC}">
              <c16:uniqueId val="{00000008-D873-4CAB-B66A-B65E6279B950}"/>
            </c:ext>
          </c:extLst>
        </c:ser>
        <c:ser>
          <c:idx val="3"/>
          <c:order val="9"/>
          <c:tx>
            <c:strRef>
              <c:f>Kinema!$B$408</c:f>
              <c:strCache>
                <c:ptCount val="1"/>
                <c:pt idx="0">
                  <c:v>-1.0</c:v>
                </c:pt>
              </c:strCache>
            </c:strRef>
          </c:tx>
          <c:spPr>
            <a:ln w="19050" cap="rnd">
              <a:solidFill>
                <a:schemeClr val="accent4"/>
              </a:solidFill>
              <a:round/>
            </a:ln>
            <a:effectLst/>
          </c:spPr>
          <c:marker>
            <c:symbol val="none"/>
          </c:marker>
          <c:xVal>
            <c:numRef>
              <c:f>Kinema!$C$397:$G$397</c:f>
              <c:numCache>
                <c:formatCode>General</c:formatCode>
                <c:ptCount val="5"/>
                <c:pt idx="0">
                  <c:v>1</c:v>
                </c:pt>
                <c:pt idx="1">
                  <c:v>2</c:v>
                </c:pt>
                <c:pt idx="2">
                  <c:v>3</c:v>
                </c:pt>
                <c:pt idx="3">
                  <c:v>4</c:v>
                </c:pt>
                <c:pt idx="4">
                  <c:v>5</c:v>
                </c:pt>
              </c:numCache>
            </c:numRef>
          </c:xVal>
          <c:yVal>
            <c:numRef>
              <c:f>Kinema!$C$408:$G$408</c:f>
              <c:numCache>
                <c:formatCode>0.00%</c:formatCode>
                <c:ptCount val="5"/>
                <c:pt idx="0">
                  <c:v>5.7494799999999999E-2</c:v>
                </c:pt>
                <c:pt idx="1">
                  <c:v>0.30023300000000003</c:v>
                </c:pt>
                <c:pt idx="2">
                  <c:v>0.57833800000000002</c:v>
                </c:pt>
                <c:pt idx="3">
                  <c:v>5.3926000000000002E-2</c:v>
                </c:pt>
                <c:pt idx="4">
                  <c:v>5.3967099999999999E-3</c:v>
                </c:pt>
              </c:numCache>
            </c:numRef>
          </c:yVal>
          <c:smooth val="1"/>
          <c:extLst>
            <c:ext xmlns:c16="http://schemas.microsoft.com/office/drawing/2014/chart" uri="{C3380CC4-5D6E-409C-BE32-E72D297353CC}">
              <c16:uniqueId val="{00000009-D873-4CAB-B66A-B65E6279B950}"/>
            </c:ext>
          </c:extLst>
        </c:ser>
        <c:ser>
          <c:idx val="8"/>
          <c:order val="10"/>
          <c:tx>
            <c:strRef>
              <c:f>Kinema!$B$399</c:f>
              <c:strCache>
                <c:ptCount val="1"/>
                <c:pt idx="0">
                  <c:v>0.0</c:v>
                </c:pt>
              </c:strCache>
            </c:strRef>
          </c:tx>
          <c:spPr>
            <a:ln w="19050" cap="rnd">
              <a:solidFill>
                <a:srgbClr val="0033FF"/>
              </a:solidFill>
              <a:round/>
            </a:ln>
            <a:effectLst/>
          </c:spPr>
          <c:marker>
            <c:symbol val="none"/>
          </c:marker>
          <c:xVal>
            <c:numRef>
              <c:f>Kinema!$C$397:$G$397</c:f>
              <c:numCache>
                <c:formatCode>General</c:formatCode>
                <c:ptCount val="5"/>
                <c:pt idx="0">
                  <c:v>1</c:v>
                </c:pt>
                <c:pt idx="1">
                  <c:v>2</c:v>
                </c:pt>
                <c:pt idx="2">
                  <c:v>3</c:v>
                </c:pt>
                <c:pt idx="3">
                  <c:v>4</c:v>
                </c:pt>
                <c:pt idx="4">
                  <c:v>5</c:v>
                </c:pt>
              </c:numCache>
            </c:numRef>
          </c:xVal>
          <c:yVal>
            <c:numRef>
              <c:f>Kinema!$C$399:$G$399</c:f>
              <c:numCache>
                <c:formatCode>0.00%</c:formatCode>
                <c:ptCount val="5"/>
                <c:pt idx="0">
                  <c:v>0.19483300000000001</c:v>
                </c:pt>
                <c:pt idx="1">
                  <c:v>0.352404</c:v>
                </c:pt>
                <c:pt idx="2">
                  <c:v>0.41325800000000001</c:v>
                </c:pt>
                <c:pt idx="3">
                  <c:v>3.2920600000000001E-2</c:v>
                </c:pt>
                <c:pt idx="4">
                  <c:v>3.61451E-3</c:v>
                </c:pt>
              </c:numCache>
            </c:numRef>
          </c:yVal>
          <c:smooth val="1"/>
          <c:extLst>
            <c:ext xmlns:c16="http://schemas.microsoft.com/office/drawing/2014/chart" uri="{C3380CC4-5D6E-409C-BE32-E72D297353CC}">
              <c16:uniqueId val="{0000000A-D873-4CAB-B66A-B65E6279B950}"/>
            </c:ext>
          </c:extLst>
        </c:ser>
        <c:dLbls>
          <c:showLegendKey val="0"/>
          <c:showVal val="0"/>
          <c:showCatName val="0"/>
          <c:showSerName val="0"/>
          <c:showPercent val="0"/>
          <c:showBubbleSize val="0"/>
        </c:dLbls>
        <c:axId val="185424576"/>
        <c:axId val="185416672"/>
      </c:scatterChart>
      <c:valAx>
        <c:axId val="185424576"/>
        <c:scaling>
          <c:orientation val="minMax"/>
          <c:max val="5"/>
          <c:min val="1"/>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Ring</a:t>
                </a:r>
              </a:p>
            </c:rich>
          </c:tx>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185416672"/>
        <c:crosses val="autoZero"/>
        <c:crossBetween val="midCat"/>
        <c:majorUnit val="1"/>
      </c:valAx>
      <c:valAx>
        <c:axId val="185416672"/>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Count Ratio</a:t>
                </a:r>
              </a:p>
            </c:rich>
          </c:tx>
          <c:layout>
            <c:manualLayout>
              <c:xMode val="edge"/>
              <c:yMode val="edge"/>
              <c:x val="5.1257069920489012E-3"/>
              <c:y val="0.30005017466403661"/>
            </c:manualLayout>
          </c:layout>
          <c:overlay val="0"/>
          <c:spPr>
            <a:noFill/>
            <a:ln>
              <a:noFill/>
            </a:ln>
            <a:effectLst/>
          </c:spPr>
          <c:txPr>
            <a:bodyPr rot="-54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185424576"/>
        <c:crosses val="autoZero"/>
        <c:crossBetween val="midCat"/>
      </c:valAx>
      <c:spPr>
        <a:noFill/>
        <a:ln>
          <a:noFill/>
        </a:ln>
        <a:effectLst/>
      </c:spPr>
    </c:plotArea>
    <c:legend>
      <c:legendPos val="b"/>
      <c:layout>
        <c:manualLayout>
          <c:xMode val="edge"/>
          <c:yMode val="edge"/>
          <c:x val="0.81912713561366313"/>
          <c:y val="0.10572265883407217"/>
          <c:w val="0.13309195092723788"/>
          <c:h val="0.6737172226665703"/>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legend>
    <c:plotVisOnly val="1"/>
    <c:dispBlanksAs val="gap"/>
    <c:showDLblsOverMax val="0"/>
    <c:extLst/>
  </c:chart>
  <c:spPr>
    <a:noFill/>
    <a:ln>
      <a:noFill/>
    </a:ln>
    <a:effectLst/>
  </c:spPr>
  <c:txPr>
    <a:bodyPr/>
    <a:lstStyle/>
    <a:p>
      <a:pPr>
        <a:defRPr sz="1600">
          <a:solidFill>
            <a:schemeClr val="tx1"/>
          </a:solidFill>
          <a:latin typeface="Cambria" panose="02040503050406030204" pitchFamily="18" charset="0"/>
          <a:ea typeface="Cambria" panose="02040503050406030204" pitchFamily="18"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β!$I$2</c:f>
              <c:strCache>
                <c:ptCount val="1"/>
                <c:pt idx="0">
                  <c:v>Eg</c:v>
                </c:pt>
              </c:strCache>
            </c:strRef>
          </c:tx>
          <c:spPr>
            <a:ln w="19050" cap="rnd">
              <a:solidFill>
                <a:schemeClr val="tx1"/>
              </a:solidFill>
              <a:round/>
            </a:ln>
            <a:effectLst/>
          </c:spPr>
          <c:marker>
            <c:symbol val="none"/>
          </c:marker>
          <c:xVal>
            <c:numRef>
              <c:f>β!$A$3:$A$116</c:f>
              <c:numCache>
                <c:formatCode>General</c:formatCode>
                <c:ptCount val="114"/>
                <c:pt idx="0">
                  <c:v>1E-3</c:v>
                </c:pt>
                <c:pt idx="1">
                  <c:v>2E-3</c:v>
                </c:pt>
                <c:pt idx="2">
                  <c:v>3.0000000000000001E-3</c:v>
                </c:pt>
                <c:pt idx="3">
                  <c:v>5.0000000000000001E-3</c:v>
                </c:pt>
                <c:pt idx="4">
                  <c:v>0.01</c:v>
                </c:pt>
                <c:pt idx="5">
                  <c:v>0.02</c:v>
                </c:pt>
                <c:pt idx="6">
                  <c:v>0.1</c:v>
                </c:pt>
                <c:pt idx="7">
                  <c:v>0.2</c:v>
                </c:pt>
                <c:pt idx="8">
                  <c:v>0.3</c:v>
                </c:pt>
                <c:pt idx="9">
                  <c:v>0.4</c:v>
                </c:pt>
                <c:pt idx="10">
                  <c:v>0.5</c:v>
                </c:pt>
                <c:pt idx="11">
                  <c:v>0.6</c:v>
                </c:pt>
                <c:pt idx="12">
                  <c:v>0.7</c:v>
                </c:pt>
                <c:pt idx="13">
                  <c:v>0.8</c:v>
                </c:pt>
                <c:pt idx="14">
                  <c:v>1</c:v>
                </c:pt>
                <c:pt idx="15">
                  <c:v>2</c:v>
                </c:pt>
                <c:pt idx="16">
                  <c:v>3</c:v>
                </c:pt>
                <c:pt idx="17">
                  <c:v>4</c:v>
                </c:pt>
                <c:pt idx="18">
                  <c:v>5</c:v>
                </c:pt>
                <c:pt idx="19">
                  <c:v>6</c:v>
                </c:pt>
                <c:pt idx="20">
                  <c:v>7</c:v>
                </c:pt>
                <c:pt idx="21">
                  <c:v>8</c:v>
                </c:pt>
                <c:pt idx="22">
                  <c:v>9</c:v>
                </c:pt>
                <c:pt idx="23">
                  <c:v>10</c:v>
                </c:pt>
                <c:pt idx="24">
                  <c:v>11</c:v>
                </c:pt>
                <c:pt idx="25">
                  <c:v>12</c:v>
                </c:pt>
                <c:pt idx="26">
                  <c:v>13</c:v>
                </c:pt>
                <c:pt idx="27">
                  <c:v>14</c:v>
                </c:pt>
                <c:pt idx="28">
                  <c:v>15</c:v>
                </c:pt>
                <c:pt idx="29">
                  <c:v>16</c:v>
                </c:pt>
                <c:pt idx="30">
                  <c:v>17</c:v>
                </c:pt>
                <c:pt idx="31">
                  <c:v>18</c:v>
                </c:pt>
                <c:pt idx="32">
                  <c:v>19</c:v>
                </c:pt>
                <c:pt idx="33">
                  <c:v>20</c:v>
                </c:pt>
                <c:pt idx="34">
                  <c:v>21</c:v>
                </c:pt>
                <c:pt idx="35">
                  <c:v>22</c:v>
                </c:pt>
                <c:pt idx="36">
                  <c:v>23</c:v>
                </c:pt>
                <c:pt idx="37">
                  <c:v>24</c:v>
                </c:pt>
                <c:pt idx="38">
                  <c:v>25</c:v>
                </c:pt>
                <c:pt idx="39">
                  <c:v>26</c:v>
                </c:pt>
                <c:pt idx="40">
                  <c:v>27</c:v>
                </c:pt>
                <c:pt idx="41">
                  <c:v>28</c:v>
                </c:pt>
                <c:pt idx="42">
                  <c:v>29</c:v>
                </c:pt>
                <c:pt idx="43">
                  <c:v>30</c:v>
                </c:pt>
                <c:pt idx="44">
                  <c:v>31</c:v>
                </c:pt>
                <c:pt idx="45">
                  <c:v>32</c:v>
                </c:pt>
                <c:pt idx="46">
                  <c:v>33</c:v>
                </c:pt>
                <c:pt idx="47">
                  <c:v>34</c:v>
                </c:pt>
                <c:pt idx="48">
                  <c:v>35</c:v>
                </c:pt>
                <c:pt idx="49">
                  <c:v>36</c:v>
                </c:pt>
                <c:pt idx="50">
                  <c:v>37</c:v>
                </c:pt>
                <c:pt idx="51">
                  <c:v>38</c:v>
                </c:pt>
                <c:pt idx="52">
                  <c:v>39</c:v>
                </c:pt>
                <c:pt idx="53">
                  <c:v>40</c:v>
                </c:pt>
                <c:pt idx="54">
                  <c:v>41</c:v>
                </c:pt>
                <c:pt idx="55">
                  <c:v>42</c:v>
                </c:pt>
                <c:pt idx="56">
                  <c:v>43</c:v>
                </c:pt>
                <c:pt idx="57">
                  <c:v>44</c:v>
                </c:pt>
                <c:pt idx="58">
                  <c:v>45</c:v>
                </c:pt>
                <c:pt idx="59">
                  <c:v>46</c:v>
                </c:pt>
                <c:pt idx="60">
                  <c:v>47</c:v>
                </c:pt>
                <c:pt idx="61">
                  <c:v>48</c:v>
                </c:pt>
                <c:pt idx="62">
                  <c:v>49</c:v>
                </c:pt>
                <c:pt idx="63">
                  <c:v>50</c:v>
                </c:pt>
                <c:pt idx="64">
                  <c:v>51</c:v>
                </c:pt>
                <c:pt idx="65">
                  <c:v>52</c:v>
                </c:pt>
                <c:pt idx="66">
                  <c:v>53</c:v>
                </c:pt>
                <c:pt idx="67">
                  <c:v>54</c:v>
                </c:pt>
                <c:pt idx="68">
                  <c:v>55</c:v>
                </c:pt>
                <c:pt idx="69">
                  <c:v>56</c:v>
                </c:pt>
                <c:pt idx="70">
                  <c:v>57</c:v>
                </c:pt>
                <c:pt idx="71">
                  <c:v>58</c:v>
                </c:pt>
                <c:pt idx="72">
                  <c:v>59</c:v>
                </c:pt>
                <c:pt idx="73">
                  <c:v>60</c:v>
                </c:pt>
                <c:pt idx="74">
                  <c:v>61</c:v>
                </c:pt>
                <c:pt idx="75">
                  <c:v>62</c:v>
                </c:pt>
                <c:pt idx="76">
                  <c:v>63</c:v>
                </c:pt>
                <c:pt idx="77">
                  <c:v>64</c:v>
                </c:pt>
                <c:pt idx="78">
                  <c:v>65</c:v>
                </c:pt>
                <c:pt idx="79">
                  <c:v>66</c:v>
                </c:pt>
                <c:pt idx="80">
                  <c:v>67</c:v>
                </c:pt>
                <c:pt idx="81">
                  <c:v>68</c:v>
                </c:pt>
                <c:pt idx="82">
                  <c:v>69</c:v>
                </c:pt>
                <c:pt idx="83">
                  <c:v>70</c:v>
                </c:pt>
                <c:pt idx="84">
                  <c:v>71</c:v>
                </c:pt>
                <c:pt idx="85">
                  <c:v>72</c:v>
                </c:pt>
                <c:pt idx="86">
                  <c:v>73</c:v>
                </c:pt>
                <c:pt idx="87">
                  <c:v>74</c:v>
                </c:pt>
                <c:pt idx="88">
                  <c:v>75</c:v>
                </c:pt>
                <c:pt idx="89">
                  <c:v>76</c:v>
                </c:pt>
                <c:pt idx="90">
                  <c:v>77</c:v>
                </c:pt>
                <c:pt idx="91">
                  <c:v>78</c:v>
                </c:pt>
                <c:pt idx="92">
                  <c:v>79</c:v>
                </c:pt>
                <c:pt idx="93">
                  <c:v>80</c:v>
                </c:pt>
                <c:pt idx="94">
                  <c:v>81</c:v>
                </c:pt>
                <c:pt idx="95">
                  <c:v>82</c:v>
                </c:pt>
                <c:pt idx="96">
                  <c:v>83</c:v>
                </c:pt>
                <c:pt idx="97">
                  <c:v>84</c:v>
                </c:pt>
                <c:pt idx="98">
                  <c:v>85</c:v>
                </c:pt>
                <c:pt idx="99">
                  <c:v>86</c:v>
                </c:pt>
                <c:pt idx="100">
                  <c:v>87</c:v>
                </c:pt>
                <c:pt idx="101">
                  <c:v>88</c:v>
                </c:pt>
                <c:pt idx="102">
                  <c:v>89</c:v>
                </c:pt>
                <c:pt idx="103">
                  <c:v>90</c:v>
                </c:pt>
                <c:pt idx="104">
                  <c:v>91</c:v>
                </c:pt>
                <c:pt idx="105">
                  <c:v>92</c:v>
                </c:pt>
                <c:pt idx="106">
                  <c:v>93</c:v>
                </c:pt>
                <c:pt idx="107">
                  <c:v>94</c:v>
                </c:pt>
                <c:pt idx="108">
                  <c:v>95</c:v>
                </c:pt>
                <c:pt idx="109">
                  <c:v>96</c:v>
                </c:pt>
                <c:pt idx="110">
                  <c:v>97</c:v>
                </c:pt>
                <c:pt idx="111">
                  <c:v>98</c:v>
                </c:pt>
                <c:pt idx="112">
                  <c:v>99</c:v>
                </c:pt>
                <c:pt idx="113">
                  <c:v>100</c:v>
                </c:pt>
              </c:numCache>
            </c:numRef>
          </c:xVal>
          <c:yVal>
            <c:numRef>
              <c:f>β!$I$3:$I$116</c:f>
              <c:numCache>
                <c:formatCode>General</c:formatCode>
                <c:ptCount val="114"/>
                <c:pt idx="0">
                  <c:v>1248.7285905089407</c:v>
                </c:pt>
                <c:pt idx="1">
                  <c:v>1248.8647224954129</c:v>
                </c:pt>
                <c:pt idx="2">
                  <c:v>1248.9691903126159</c:v>
                </c:pt>
                <c:pt idx="3">
                  <c:v>1249.1348703087019</c:v>
                </c:pt>
                <c:pt idx="4">
                  <c:v>1249.439390362724</c:v>
                </c:pt>
                <c:pt idx="5">
                  <c:v>1249.8701737080321</c:v>
                </c:pt>
                <c:pt idx="6">
                  <c:v>1251.6898073152543</c:v>
                </c:pt>
                <c:pt idx="7">
                  <c:v>1253.0550387822886</c:v>
                </c:pt>
                <c:pt idx="8">
                  <c:v>1254.1036346764486</c:v>
                </c:pt>
                <c:pt idx="9">
                  <c:v>1254.9883297451249</c:v>
                </c:pt>
                <c:pt idx="10">
                  <c:v>1255.76828428312</c:v>
                </c:pt>
                <c:pt idx="11">
                  <c:v>1256.4738391815531</c:v>
                </c:pt>
                <c:pt idx="12">
                  <c:v>1257.1230182573522</c:v>
                </c:pt>
                <c:pt idx="13">
                  <c:v>1257.7275649829294</c:v>
                </c:pt>
                <c:pt idx="14">
                  <c:v>1258.8331714812962</c:v>
                </c:pt>
                <c:pt idx="15">
                  <c:v>1263.1805724284995</c:v>
                </c:pt>
                <c:pt idx="16">
                  <c:v>1266.5268628593105</c:v>
                </c:pt>
                <c:pt idx="17">
                  <c:v>1269.354999066408</c:v>
                </c:pt>
                <c:pt idx="18">
                  <c:v>1271.8520430387598</c:v>
                </c:pt>
                <c:pt idx="19">
                  <c:v>1274.1139280874781</c:v>
                </c:pt>
                <c:pt idx="20">
                  <c:v>1276.1976409774286</c:v>
                </c:pt>
                <c:pt idx="21">
                  <c:v>1278.1403104329727</c:v>
                </c:pt>
                <c:pt idx="22">
                  <c:v>1279.9677252524184</c:v>
                </c:pt>
                <c:pt idx="23">
                  <c:v>1281.6986614487912</c:v>
                </c:pt>
                <c:pt idx="24">
                  <c:v>1283.3472929028892</c:v>
                </c:pt>
                <c:pt idx="25">
                  <c:v>1284.924630928444</c:v>
                </c:pt>
                <c:pt idx="26">
                  <c:v>1286.4394319421706</c:v>
                </c:pt>
                <c:pt idx="27">
                  <c:v>1287.8987953677265</c:v>
                </c:pt>
                <c:pt idx="28">
                  <c:v>1289.3085719461767</c:v>
                </c:pt>
                <c:pt idx="29">
                  <c:v>1290.6736511315714</c:v>
                </c:pt>
                <c:pt idx="30">
                  <c:v>1291.9981686526214</c:v>
                </c:pt>
                <c:pt idx="31">
                  <c:v>1293.2856597797108</c:v>
                </c:pt>
                <c:pt idx="32">
                  <c:v>1294.539174708262</c:v>
                </c:pt>
                <c:pt idx="33">
                  <c:v>1295.7613669107743</c:v>
                </c:pt>
                <c:pt idx="34">
                  <c:v>1296.954561816668</c:v>
                </c:pt>
                <c:pt idx="35">
                  <c:v>1298.1208109223785</c:v>
                </c:pt>
                <c:pt idx="36">
                  <c:v>1299.2619349401521</c:v>
                </c:pt>
                <c:pt idx="37">
                  <c:v>1300.3795585831065</c:v>
                </c:pt>
                <c:pt idx="38">
                  <c:v>1301.475138886537</c:v>
                </c:pt>
                <c:pt idx="39">
                  <c:v>1302.5499884755052</c:v>
                </c:pt>
                <c:pt idx="40">
                  <c:v>1303.6052948390368</c:v>
                </c:pt>
                <c:pt idx="41">
                  <c:v>1304.6421364179553</c:v>
                </c:pt>
                <c:pt idx="42">
                  <c:v>1305.6614961274443</c:v>
                </c:pt>
                <c:pt idx="43">
                  <c:v>1306.6642727972242</c:v>
                </c:pt>
                <c:pt idx="44">
                  <c:v>1307.6512909083563</c:v>
                </c:pt>
                <c:pt idx="45">
                  <c:v>1308.6233089267521</c:v>
                </c:pt>
                <c:pt idx="46">
                  <c:v>1309.5810264729353</c:v>
                </c:pt>
                <c:pt idx="47">
                  <c:v>1310.5250905207156</c:v>
                </c:pt>
                <c:pt idx="48">
                  <c:v>1311.4561007808504</c:v>
                </c:pt>
                <c:pt idx="49">
                  <c:v>1312.3746143969481</c:v>
                </c:pt>
                <c:pt idx="50">
                  <c:v>1313.2811500580501</c:v>
                </c:pt>
                <c:pt idx="51">
                  <c:v>1314.1761916140697</c:v>
                </c:pt>
                <c:pt idx="52">
                  <c:v>1315.0601912656296</c:v>
                </c:pt>
                <c:pt idx="53">
                  <c:v>1315.9335723879656</c:v>
                </c:pt>
                <c:pt idx="54">
                  <c:v>1316.7967320389394</c:v>
                </c:pt>
                <c:pt idx="55">
                  <c:v>1317.6500431932975</c:v>
                </c:pt>
                <c:pt idx="56">
                  <c:v>1318.493856738834</c:v>
                </c:pt>
                <c:pt idx="57">
                  <c:v>1319.3285032647559</c:v>
                </c:pt>
                <c:pt idx="58">
                  <c:v>1320.1542946680877</c:v>
                </c:pt>
                <c:pt idx="59">
                  <c:v>1320.9715256002448</c:v>
                </c:pt>
                <c:pt idx="60">
                  <c:v>1321.7804747727944</c:v>
                </c:pt>
                <c:pt idx="61">
                  <c:v>1322.5814061387971</c:v>
                </c:pt>
                <c:pt idx="62">
                  <c:v>1323.3745699639255</c:v>
                </c:pt>
                <c:pt idx="63">
                  <c:v>1324.1602037996668</c:v>
                </c:pt>
                <c:pt idx="64">
                  <c:v>1324.9385333693378</c:v>
                </c:pt>
                <c:pt idx="65">
                  <c:v>1325.7097733762687</c:v>
                </c:pt>
                <c:pt idx="66">
                  <c:v>1326.4741282423543</c:v>
                </c:pt>
                <c:pt idx="67">
                  <c:v>1327.2317927841646</c:v>
                </c:pt>
                <c:pt idx="68">
                  <c:v>1327.9829528329515</c:v>
                </c:pt>
                <c:pt idx="69">
                  <c:v>1328.7277858041389</c:v>
                </c:pt>
                <c:pt idx="70">
                  <c:v>1329.4664612212287</c:v>
                </c:pt>
                <c:pt idx="71">
                  <c:v>1330.1991411985182</c:v>
                </c:pt>
                <c:pt idx="72">
                  <c:v>1330.9259808865065</c:v>
                </c:pt>
                <c:pt idx="73">
                  <c:v>1331.6471288834616</c:v>
                </c:pt>
                <c:pt idx="74">
                  <c:v>1332.3627276162354</c:v>
                </c:pt>
                <c:pt idx="75">
                  <c:v>1333.0729136930913</c:v>
                </c:pt>
                <c:pt idx="76">
                  <c:v>1333.7778182310153</c:v>
                </c:pt>
                <c:pt idx="77">
                  <c:v>1334.4775671597311</c:v>
                </c:pt>
                <c:pt idx="78">
                  <c:v>1335.1722815044175</c:v>
                </c:pt>
                <c:pt idx="79">
                  <c:v>1335.8620776489158</c:v>
                </c:pt>
                <c:pt idx="80">
                  <c:v>1336.5470675810584</c:v>
                </c:pt>
                <c:pt idx="81">
                  <c:v>1337.2273591215703</c:v>
                </c:pt>
                <c:pt idx="82">
                  <c:v>1337.9030561378761</c:v>
                </c:pt>
                <c:pt idx="83">
                  <c:v>1338.5742587440059</c:v>
                </c:pt>
                <c:pt idx="84">
                  <c:v>1339.2410634876921</c:v>
                </c:pt>
                <c:pt idx="85">
                  <c:v>1339.9035635256489</c:v>
                </c:pt>
                <c:pt idx="86">
                  <c:v>1340.5618487879233</c:v>
                </c:pt>
                <c:pt idx="87">
                  <c:v>1341.2160061321529</c:v>
                </c:pt>
                <c:pt idx="88">
                  <c:v>1341.8661194884673</c:v>
                </c:pt>
                <c:pt idx="89">
                  <c:v>1342.5122699957235</c:v>
                </c:pt>
                <c:pt idx="90">
                  <c:v>1343.1545361296967</c:v>
                </c:pt>
                <c:pt idx="91">
                  <c:v>1343.7929938238017</c:v>
                </c:pt>
                <c:pt idx="92">
                  <c:v>1344.4277165828689</c:v>
                </c:pt>
                <c:pt idx="93">
                  <c:v>1345.0587755904594</c:v>
                </c:pt>
                <c:pt idx="94">
                  <c:v>1345.6862398101573</c:v>
                </c:pt>
                <c:pt idx="95">
                  <c:v>1346.3101760812522</c:v>
                </c:pt>
                <c:pt idx="96">
                  <c:v>1346.9306492091837</c:v>
                </c:pt>
                <c:pt idx="97">
                  <c:v>1347.5477220510959</c:v>
                </c:pt>
                <c:pt idx="98">
                  <c:v>1348.1614555968217</c:v>
                </c:pt>
                <c:pt idx="99">
                  <c:v>1348.7719090455869</c:v>
                </c:pt>
                <c:pt idx="100">
                  <c:v>1349.3791398787153</c:v>
                </c:pt>
                <c:pt idx="101">
                  <c:v>1349.9832039285798</c:v>
                </c:pt>
                <c:pt idx="102">
                  <c:v>1350.5841554440383</c:v>
                </c:pt>
                <c:pt idx="103">
                  <c:v>1351.1820471525671</c:v>
                </c:pt>
                <c:pt idx="104">
                  <c:v>1351.7769303192958</c:v>
                </c:pt>
                <c:pt idx="105">
                  <c:v>1352.3688548031314</c:v>
                </c:pt>
                <c:pt idx="106">
                  <c:v>1352.9578691101401</c:v>
                </c:pt>
                <c:pt idx="107">
                  <c:v>1353.5440204443562</c:v>
                </c:pt>
                <c:pt idx="108">
                  <c:v>1354.1273547561616</c:v>
                </c:pt>
                <c:pt idx="109">
                  <c:v>1354.7079167883801</c:v>
                </c:pt>
                <c:pt idx="110">
                  <c:v>1355.2857501202125</c:v>
                </c:pt>
                <c:pt idx="111">
                  <c:v>1355.860897209144</c:v>
                </c:pt>
                <c:pt idx="112">
                  <c:v>1356.4333994309263</c:v>
                </c:pt>
                <c:pt idx="113">
                  <c:v>1357.0032971177488</c:v>
                </c:pt>
              </c:numCache>
            </c:numRef>
          </c:yVal>
          <c:smooth val="1"/>
          <c:extLst>
            <c:ext xmlns:c16="http://schemas.microsoft.com/office/drawing/2014/chart" uri="{C3380CC4-5D6E-409C-BE32-E72D297353CC}">
              <c16:uniqueId val="{00000000-EE45-4931-93F6-671BA5A758DF}"/>
            </c:ext>
          </c:extLst>
        </c:ser>
        <c:dLbls>
          <c:showLegendKey val="0"/>
          <c:showVal val="0"/>
          <c:showCatName val="0"/>
          <c:showSerName val="0"/>
          <c:showPercent val="0"/>
          <c:showBubbleSize val="0"/>
        </c:dLbls>
        <c:axId val="1422385576"/>
        <c:axId val="1422385904"/>
      </c:scatterChart>
      <c:valAx>
        <c:axId val="1422385576"/>
        <c:scaling>
          <c:orientation val="minMax"/>
          <c:max val="8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r>
                  <a:rPr lang="en-US"/>
                  <a:t>Erecoil (MeV)</a:t>
                </a:r>
              </a:p>
            </c:rich>
          </c:tx>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crossAx val="1422385904"/>
        <c:crosses val="autoZero"/>
        <c:crossBetween val="midCat"/>
      </c:valAx>
      <c:valAx>
        <c:axId val="1422385904"/>
        <c:scaling>
          <c:orientation val="minMax"/>
          <c:max val="1360"/>
          <c:min val="124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r>
                  <a:rPr lang="en-US"/>
                  <a:t>Eγ (keV)</a:t>
                </a:r>
              </a:p>
            </c:rich>
          </c:tx>
          <c:overlay val="0"/>
          <c:spPr>
            <a:noFill/>
            <a:ln>
              <a:noFill/>
            </a:ln>
            <a:effectLst/>
          </c:spPr>
          <c:txPr>
            <a:bodyPr rot="-54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crossAx val="142238557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9.5153980752405956E-2"/>
          <c:y val="0.14852755905511811"/>
          <c:w val="0.87984601924759398"/>
          <c:h val="0.64620676582093906"/>
        </c:manualLayout>
      </c:layout>
      <c:scatterChart>
        <c:scatterStyle val="smoothMarker"/>
        <c:varyColors val="0"/>
        <c:ser>
          <c:idx val="0"/>
          <c:order val="0"/>
          <c:tx>
            <c:strRef>
              <c:f>SP!$I$1</c:f>
              <c:strCache>
                <c:ptCount val="1"/>
                <c:pt idx="0">
                  <c:v>Geant ICRU</c:v>
                </c:pt>
              </c:strCache>
            </c:strRef>
          </c:tx>
          <c:spPr>
            <a:ln w="19050" cap="rnd">
              <a:solidFill>
                <a:srgbClr val="FF0000"/>
              </a:solidFill>
              <a:round/>
            </a:ln>
            <a:effectLst/>
          </c:spPr>
          <c:marker>
            <c:symbol val="none"/>
          </c:marker>
          <c:xVal>
            <c:numRef>
              <c:f>SP!$I$3:$I$27</c:f>
              <c:numCache>
                <c:formatCode>General</c:formatCode>
                <c:ptCount val="25"/>
                <c:pt idx="0">
                  <c:v>0.77500000000000002</c:v>
                </c:pt>
                <c:pt idx="1">
                  <c:v>0.92999999999999994</c:v>
                </c:pt>
                <c:pt idx="2">
                  <c:v>1.24</c:v>
                </c:pt>
                <c:pt idx="3">
                  <c:v>1.55</c:v>
                </c:pt>
                <c:pt idx="4">
                  <c:v>1.8599999999999999</c:v>
                </c:pt>
                <c:pt idx="5">
                  <c:v>2.1700000000000004</c:v>
                </c:pt>
                <c:pt idx="6">
                  <c:v>2.48</c:v>
                </c:pt>
                <c:pt idx="7">
                  <c:v>2.79</c:v>
                </c:pt>
                <c:pt idx="8">
                  <c:v>3.1</c:v>
                </c:pt>
                <c:pt idx="9">
                  <c:v>4.6499999999999995</c:v>
                </c:pt>
                <c:pt idx="10">
                  <c:v>6.2</c:v>
                </c:pt>
                <c:pt idx="11">
                  <c:v>7.75</c:v>
                </c:pt>
                <c:pt idx="12">
                  <c:v>9.2999999999999989</c:v>
                </c:pt>
                <c:pt idx="13">
                  <c:v>12.4</c:v>
                </c:pt>
                <c:pt idx="14">
                  <c:v>15.5</c:v>
                </c:pt>
                <c:pt idx="15">
                  <c:v>18.599999999999998</c:v>
                </c:pt>
                <c:pt idx="16">
                  <c:v>21.7</c:v>
                </c:pt>
                <c:pt idx="17">
                  <c:v>24.8</c:v>
                </c:pt>
                <c:pt idx="18">
                  <c:v>27.900000000000002</c:v>
                </c:pt>
                <c:pt idx="19">
                  <c:v>31</c:v>
                </c:pt>
                <c:pt idx="20">
                  <c:v>46.5</c:v>
                </c:pt>
                <c:pt idx="21">
                  <c:v>62</c:v>
                </c:pt>
                <c:pt idx="22">
                  <c:v>77.5</c:v>
                </c:pt>
                <c:pt idx="23">
                  <c:v>93</c:v>
                </c:pt>
                <c:pt idx="24">
                  <c:v>124</c:v>
                </c:pt>
              </c:numCache>
            </c:numRef>
          </c:xVal>
          <c:yVal>
            <c:numRef>
              <c:f>SP!$G$3:$G$27</c:f>
              <c:numCache>
                <c:formatCode>General</c:formatCode>
                <c:ptCount val="25"/>
                <c:pt idx="0">
                  <c:v>1.4211199999999999</c:v>
                </c:pt>
                <c:pt idx="1">
                  <c:v>1.56212</c:v>
                </c:pt>
                <c:pt idx="2">
                  <c:v>1.8128899999999999</c:v>
                </c:pt>
                <c:pt idx="3">
                  <c:v>2.0348899999999999</c:v>
                </c:pt>
                <c:pt idx="4">
                  <c:v>2.23732</c:v>
                </c:pt>
                <c:pt idx="5">
                  <c:v>2.4245800000000002</c:v>
                </c:pt>
                <c:pt idx="6">
                  <c:v>2.5986099999999999</c:v>
                </c:pt>
                <c:pt idx="7">
                  <c:v>2.76058</c:v>
                </c:pt>
                <c:pt idx="8">
                  <c:v>2.91153</c:v>
                </c:pt>
                <c:pt idx="9">
                  <c:v>3.53593</c:v>
                </c:pt>
                <c:pt idx="10">
                  <c:v>4.01065</c:v>
                </c:pt>
                <c:pt idx="11">
                  <c:v>4.3885399999999999</c:v>
                </c:pt>
                <c:pt idx="12">
                  <c:v>4.6960600000000001</c:v>
                </c:pt>
                <c:pt idx="13">
                  <c:v>5.1591899999999997</c:v>
                </c:pt>
                <c:pt idx="14">
                  <c:v>5.4809599999999996</c:v>
                </c:pt>
                <c:pt idx="15">
                  <c:v>5.7076799999999999</c:v>
                </c:pt>
                <c:pt idx="16">
                  <c:v>5.8685</c:v>
                </c:pt>
                <c:pt idx="17">
                  <c:v>5.9831899999999996</c:v>
                </c:pt>
                <c:pt idx="18">
                  <c:v>6.0654300000000001</c:v>
                </c:pt>
                <c:pt idx="19">
                  <c:v>6.1244199999999998</c:v>
                </c:pt>
                <c:pt idx="20">
                  <c:v>6.2302400000000002</c:v>
                </c:pt>
                <c:pt idx="21">
                  <c:v>6.1896300000000002</c:v>
                </c:pt>
                <c:pt idx="22">
                  <c:v>6.0859300000000003</c:v>
                </c:pt>
                <c:pt idx="23">
                  <c:v>5.9505499999999998</c:v>
                </c:pt>
                <c:pt idx="24">
                  <c:v>5.6433499999999999</c:v>
                </c:pt>
              </c:numCache>
            </c:numRef>
          </c:yVal>
          <c:smooth val="1"/>
          <c:extLst>
            <c:ext xmlns:c16="http://schemas.microsoft.com/office/drawing/2014/chart" uri="{C3380CC4-5D6E-409C-BE32-E72D297353CC}">
              <c16:uniqueId val="{00000000-5C12-4723-9798-F01B3F2452BE}"/>
            </c:ext>
          </c:extLst>
        </c:ser>
        <c:ser>
          <c:idx val="2"/>
          <c:order val="1"/>
          <c:tx>
            <c:strRef>
              <c:f>SP!$R$4</c:f>
              <c:strCache>
                <c:ptCount val="1"/>
                <c:pt idx="0">
                  <c:v>SRIM Electronic</c:v>
                </c:pt>
              </c:strCache>
            </c:strRef>
          </c:tx>
          <c:spPr>
            <a:ln w="19050" cap="rnd">
              <a:solidFill>
                <a:srgbClr val="0000FF"/>
              </a:solidFill>
              <a:round/>
            </a:ln>
            <a:effectLst/>
          </c:spPr>
          <c:marker>
            <c:symbol val="none"/>
          </c:marker>
          <c:xVal>
            <c:numRef>
              <c:f>SP!$O$6:$O$136</c:f>
              <c:numCache>
                <c:formatCode>General</c:formatCode>
                <c:ptCount val="131"/>
                <c:pt idx="0">
                  <c:v>1E-3</c:v>
                </c:pt>
                <c:pt idx="1">
                  <c:v>1.1000000000000001E-3</c:v>
                </c:pt>
                <c:pt idx="2">
                  <c:v>1.1999999999999999E-3</c:v>
                </c:pt>
                <c:pt idx="3">
                  <c:v>1.2999999999999999E-3</c:v>
                </c:pt>
                <c:pt idx="4">
                  <c:v>1.4E-3</c:v>
                </c:pt>
                <c:pt idx="5">
                  <c:v>1.5E-3</c:v>
                </c:pt>
                <c:pt idx="6">
                  <c:v>1.6000000000000001E-3</c:v>
                </c:pt>
                <c:pt idx="7">
                  <c:v>1.6999999999999999E-3</c:v>
                </c:pt>
                <c:pt idx="8">
                  <c:v>1.8E-3</c:v>
                </c:pt>
                <c:pt idx="9">
                  <c:v>2E-3</c:v>
                </c:pt>
                <c:pt idx="10">
                  <c:v>2.2499999999999998E-3</c:v>
                </c:pt>
                <c:pt idx="11">
                  <c:v>2.5000000000000001E-3</c:v>
                </c:pt>
                <c:pt idx="12">
                  <c:v>2.7499999999999998E-3</c:v>
                </c:pt>
                <c:pt idx="13">
                  <c:v>3.0000000000000001E-3</c:v>
                </c:pt>
                <c:pt idx="14">
                  <c:v>3.2499999999999999E-3</c:v>
                </c:pt>
                <c:pt idx="15">
                  <c:v>3.5000000000000001E-3</c:v>
                </c:pt>
                <c:pt idx="16">
                  <c:v>3.7499999999999999E-3</c:v>
                </c:pt>
                <c:pt idx="17">
                  <c:v>4.0000000000000001E-3</c:v>
                </c:pt>
                <c:pt idx="18">
                  <c:v>4.4999999999999997E-3</c:v>
                </c:pt>
                <c:pt idx="19">
                  <c:v>5.0000000000000001E-3</c:v>
                </c:pt>
                <c:pt idx="20">
                  <c:v>5.4999999999999997E-3</c:v>
                </c:pt>
                <c:pt idx="21">
                  <c:v>6.0000000000000001E-3</c:v>
                </c:pt>
                <c:pt idx="22">
                  <c:v>6.4999999999999997E-3</c:v>
                </c:pt>
                <c:pt idx="23">
                  <c:v>7.0000000000000001E-3</c:v>
                </c:pt>
                <c:pt idx="24">
                  <c:v>8.0000000000000002E-3</c:v>
                </c:pt>
                <c:pt idx="25">
                  <c:v>8.9999999999999993E-3</c:v>
                </c:pt>
                <c:pt idx="26">
                  <c:v>0.01</c:v>
                </c:pt>
                <c:pt idx="27">
                  <c:v>1.0999999999999999E-2</c:v>
                </c:pt>
                <c:pt idx="28">
                  <c:v>1.2E-2</c:v>
                </c:pt>
                <c:pt idx="29">
                  <c:v>1.2999999999999999E-2</c:v>
                </c:pt>
                <c:pt idx="30">
                  <c:v>1.4E-2</c:v>
                </c:pt>
                <c:pt idx="31">
                  <c:v>1.4999999999999999E-2</c:v>
                </c:pt>
                <c:pt idx="32">
                  <c:v>1.6E-2</c:v>
                </c:pt>
                <c:pt idx="33">
                  <c:v>1.7000000000000001E-2</c:v>
                </c:pt>
                <c:pt idx="34">
                  <c:v>1.7999999999999999E-2</c:v>
                </c:pt>
                <c:pt idx="35">
                  <c:v>0.02</c:v>
                </c:pt>
                <c:pt idx="36">
                  <c:v>2.2499999999999999E-2</c:v>
                </c:pt>
                <c:pt idx="37">
                  <c:v>2.5000000000000001E-2</c:v>
                </c:pt>
                <c:pt idx="38">
                  <c:v>2.75E-2</c:v>
                </c:pt>
                <c:pt idx="39">
                  <c:v>0.03</c:v>
                </c:pt>
                <c:pt idx="40">
                  <c:v>3.2500000000000001E-2</c:v>
                </c:pt>
                <c:pt idx="41">
                  <c:v>3.5000000000000003E-2</c:v>
                </c:pt>
                <c:pt idx="42">
                  <c:v>3.7499999999999999E-2</c:v>
                </c:pt>
                <c:pt idx="43">
                  <c:v>0.04</c:v>
                </c:pt>
                <c:pt idx="44">
                  <c:v>4.4999999999999998E-2</c:v>
                </c:pt>
                <c:pt idx="45">
                  <c:v>0.05</c:v>
                </c:pt>
                <c:pt idx="46">
                  <c:v>5.5E-2</c:v>
                </c:pt>
                <c:pt idx="47">
                  <c:v>0.06</c:v>
                </c:pt>
                <c:pt idx="48">
                  <c:v>6.5000000000000002E-2</c:v>
                </c:pt>
                <c:pt idx="49">
                  <c:v>7.0000000000000007E-2</c:v>
                </c:pt>
                <c:pt idx="50">
                  <c:v>0.08</c:v>
                </c:pt>
                <c:pt idx="51">
                  <c:v>0.09</c:v>
                </c:pt>
                <c:pt idx="52">
                  <c:v>0.1</c:v>
                </c:pt>
                <c:pt idx="53">
                  <c:v>0.11</c:v>
                </c:pt>
                <c:pt idx="54">
                  <c:v>0.12</c:v>
                </c:pt>
                <c:pt idx="55">
                  <c:v>0.13</c:v>
                </c:pt>
                <c:pt idx="56">
                  <c:v>0.14000000000000001</c:v>
                </c:pt>
                <c:pt idx="57">
                  <c:v>0.15</c:v>
                </c:pt>
                <c:pt idx="58">
                  <c:v>0.16</c:v>
                </c:pt>
                <c:pt idx="59">
                  <c:v>0.17</c:v>
                </c:pt>
                <c:pt idx="60">
                  <c:v>0.18</c:v>
                </c:pt>
                <c:pt idx="61">
                  <c:v>0.2</c:v>
                </c:pt>
                <c:pt idx="62">
                  <c:v>0.22500000000000001</c:v>
                </c:pt>
                <c:pt idx="63">
                  <c:v>0.25</c:v>
                </c:pt>
                <c:pt idx="64">
                  <c:v>0.27500000000000002</c:v>
                </c:pt>
                <c:pt idx="65">
                  <c:v>0.3</c:v>
                </c:pt>
                <c:pt idx="66">
                  <c:v>0.32500000000000001</c:v>
                </c:pt>
                <c:pt idx="67">
                  <c:v>0.35</c:v>
                </c:pt>
                <c:pt idx="68">
                  <c:v>0.375</c:v>
                </c:pt>
                <c:pt idx="69">
                  <c:v>0.4</c:v>
                </c:pt>
                <c:pt idx="70">
                  <c:v>0.45</c:v>
                </c:pt>
                <c:pt idx="71">
                  <c:v>0.5</c:v>
                </c:pt>
                <c:pt idx="72">
                  <c:v>0.55000000000000004</c:v>
                </c:pt>
                <c:pt idx="73">
                  <c:v>0.6</c:v>
                </c:pt>
                <c:pt idx="74">
                  <c:v>0.65</c:v>
                </c:pt>
                <c:pt idx="75">
                  <c:v>0.7</c:v>
                </c:pt>
                <c:pt idx="76">
                  <c:v>0.8</c:v>
                </c:pt>
                <c:pt idx="77">
                  <c:v>0.9</c:v>
                </c:pt>
                <c:pt idx="78">
                  <c:v>1</c:v>
                </c:pt>
                <c:pt idx="79">
                  <c:v>1.1000000000000001</c:v>
                </c:pt>
                <c:pt idx="80">
                  <c:v>1.2</c:v>
                </c:pt>
                <c:pt idx="81">
                  <c:v>1.3</c:v>
                </c:pt>
                <c:pt idx="82">
                  <c:v>1.4</c:v>
                </c:pt>
                <c:pt idx="83">
                  <c:v>1.5</c:v>
                </c:pt>
                <c:pt idx="84">
                  <c:v>1.6</c:v>
                </c:pt>
                <c:pt idx="85">
                  <c:v>1.7</c:v>
                </c:pt>
                <c:pt idx="86">
                  <c:v>1.8</c:v>
                </c:pt>
                <c:pt idx="87">
                  <c:v>2</c:v>
                </c:pt>
                <c:pt idx="88">
                  <c:v>2.25</c:v>
                </c:pt>
                <c:pt idx="89">
                  <c:v>2.5</c:v>
                </c:pt>
                <c:pt idx="90">
                  <c:v>2.75</c:v>
                </c:pt>
                <c:pt idx="91">
                  <c:v>3</c:v>
                </c:pt>
                <c:pt idx="92">
                  <c:v>3.25</c:v>
                </c:pt>
                <c:pt idx="93">
                  <c:v>3.5</c:v>
                </c:pt>
                <c:pt idx="94">
                  <c:v>3.75</c:v>
                </c:pt>
                <c:pt idx="95">
                  <c:v>4</c:v>
                </c:pt>
                <c:pt idx="96">
                  <c:v>4.5</c:v>
                </c:pt>
                <c:pt idx="97">
                  <c:v>5</c:v>
                </c:pt>
                <c:pt idx="98">
                  <c:v>5.5</c:v>
                </c:pt>
                <c:pt idx="99">
                  <c:v>6</c:v>
                </c:pt>
                <c:pt idx="100">
                  <c:v>6.5</c:v>
                </c:pt>
                <c:pt idx="101">
                  <c:v>7</c:v>
                </c:pt>
                <c:pt idx="102">
                  <c:v>8</c:v>
                </c:pt>
                <c:pt idx="103">
                  <c:v>9</c:v>
                </c:pt>
                <c:pt idx="104">
                  <c:v>10</c:v>
                </c:pt>
                <c:pt idx="105">
                  <c:v>11</c:v>
                </c:pt>
                <c:pt idx="106">
                  <c:v>12</c:v>
                </c:pt>
                <c:pt idx="107">
                  <c:v>13</c:v>
                </c:pt>
                <c:pt idx="108">
                  <c:v>14</c:v>
                </c:pt>
                <c:pt idx="109">
                  <c:v>15</c:v>
                </c:pt>
                <c:pt idx="110">
                  <c:v>16</c:v>
                </c:pt>
                <c:pt idx="111">
                  <c:v>17</c:v>
                </c:pt>
                <c:pt idx="112">
                  <c:v>18</c:v>
                </c:pt>
                <c:pt idx="113">
                  <c:v>20</c:v>
                </c:pt>
                <c:pt idx="114">
                  <c:v>22.5</c:v>
                </c:pt>
                <c:pt idx="115">
                  <c:v>25</c:v>
                </c:pt>
                <c:pt idx="116">
                  <c:v>27.5</c:v>
                </c:pt>
                <c:pt idx="117">
                  <c:v>30</c:v>
                </c:pt>
                <c:pt idx="118">
                  <c:v>32.5</c:v>
                </c:pt>
                <c:pt idx="119">
                  <c:v>35</c:v>
                </c:pt>
                <c:pt idx="120">
                  <c:v>37.5</c:v>
                </c:pt>
                <c:pt idx="121">
                  <c:v>40</c:v>
                </c:pt>
                <c:pt idx="122">
                  <c:v>45</c:v>
                </c:pt>
                <c:pt idx="123">
                  <c:v>50</c:v>
                </c:pt>
                <c:pt idx="124">
                  <c:v>55</c:v>
                </c:pt>
                <c:pt idx="125">
                  <c:v>60</c:v>
                </c:pt>
                <c:pt idx="126">
                  <c:v>65</c:v>
                </c:pt>
                <c:pt idx="127">
                  <c:v>70</c:v>
                </c:pt>
                <c:pt idx="128">
                  <c:v>80</c:v>
                </c:pt>
                <c:pt idx="129">
                  <c:v>90</c:v>
                </c:pt>
                <c:pt idx="130">
                  <c:v>100</c:v>
                </c:pt>
              </c:numCache>
            </c:numRef>
          </c:xVal>
          <c:yVal>
            <c:numRef>
              <c:f>SP!$R$6:$R$136</c:f>
              <c:numCache>
                <c:formatCode>0.00E+00</c:formatCode>
                <c:ptCount val="131"/>
                <c:pt idx="0">
                  <c:v>2.24E-2</c:v>
                </c:pt>
                <c:pt idx="1">
                  <c:v>2.349E-2</c:v>
                </c:pt>
                <c:pt idx="2">
                  <c:v>2.4539999999999999E-2</c:v>
                </c:pt>
                <c:pt idx="3">
                  <c:v>2.554E-2</c:v>
                </c:pt>
                <c:pt idx="4">
                  <c:v>2.6509999999999999E-2</c:v>
                </c:pt>
                <c:pt idx="5">
                  <c:v>2.7439999999999999E-2</c:v>
                </c:pt>
                <c:pt idx="6">
                  <c:v>2.8340000000000001E-2</c:v>
                </c:pt>
                <c:pt idx="7">
                  <c:v>2.921E-2</c:v>
                </c:pt>
                <c:pt idx="8">
                  <c:v>3.005E-2</c:v>
                </c:pt>
                <c:pt idx="9">
                  <c:v>3.168E-2</c:v>
                </c:pt>
                <c:pt idx="10">
                  <c:v>3.3599999999999998E-2</c:v>
                </c:pt>
                <c:pt idx="11">
                  <c:v>3.542E-2</c:v>
                </c:pt>
                <c:pt idx="12">
                  <c:v>3.7150000000000002E-2</c:v>
                </c:pt>
                <c:pt idx="13">
                  <c:v>3.8800000000000001E-2</c:v>
                </c:pt>
                <c:pt idx="14">
                  <c:v>4.0379999999999999E-2</c:v>
                </c:pt>
                <c:pt idx="15">
                  <c:v>4.1910000000000003E-2</c:v>
                </c:pt>
                <c:pt idx="16">
                  <c:v>4.3380000000000002E-2</c:v>
                </c:pt>
                <c:pt idx="17">
                  <c:v>4.48E-2</c:v>
                </c:pt>
                <c:pt idx="18">
                  <c:v>4.752E-2</c:v>
                </c:pt>
                <c:pt idx="19">
                  <c:v>5.0090000000000003E-2</c:v>
                </c:pt>
                <c:pt idx="20">
                  <c:v>5.253E-2</c:v>
                </c:pt>
                <c:pt idx="21">
                  <c:v>5.4870000000000002E-2</c:v>
                </c:pt>
                <c:pt idx="22">
                  <c:v>5.7110000000000001E-2</c:v>
                </c:pt>
                <c:pt idx="23">
                  <c:v>5.9270000000000003E-2</c:v>
                </c:pt>
                <c:pt idx="24">
                  <c:v>6.336E-2</c:v>
                </c:pt>
                <c:pt idx="25">
                  <c:v>6.7199999999999996E-2</c:v>
                </c:pt>
                <c:pt idx="26">
                  <c:v>7.084E-2</c:v>
                </c:pt>
                <c:pt idx="27">
                  <c:v>7.4300000000000005E-2</c:v>
                </c:pt>
                <c:pt idx="28">
                  <c:v>7.7600000000000002E-2</c:v>
                </c:pt>
                <c:pt idx="29">
                  <c:v>8.0769999999999995E-2</c:v>
                </c:pt>
                <c:pt idx="30">
                  <c:v>8.3820000000000006E-2</c:v>
                </c:pt>
                <c:pt idx="31">
                  <c:v>8.6760000000000004E-2</c:v>
                </c:pt>
                <c:pt idx="32">
                  <c:v>8.9599999999999999E-2</c:v>
                </c:pt>
                <c:pt idx="33">
                  <c:v>9.2359999999999998E-2</c:v>
                </c:pt>
                <c:pt idx="34">
                  <c:v>9.5039999999999999E-2</c:v>
                </c:pt>
                <c:pt idx="35">
                  <c:v>0.1002</c:v>
                </c:pt>
                <c:pt idx="36">
                  <c:v>0.10630000000000001</c:v>
                </c:pt>
                <c:pt idx="37">
                  <c:v>0.112</c:v>
                </c:pt>
                <c:pt idx="38">
                  <c:v>0.11749999999999999</c:v>
                </c:pt>
                <c:pt idx="39">
                  <c:v>0.1227</c:v>
                </c:pt>
                <c:pt idx="40">
                  <c:v>0.12770000000000001</c:v>
                </c:pt>
                <c:pt idx="41">
                  <c:v>0.13250000000000001</c:v>
                </c:pt>
                <c:pt idx="42">
                  <c:v>0.13719999999999999</c:v>
                </c:pt>
                <c:pt idx="43">
                  <c:v>0.14169999999999999</c:v>
                </c:pt>
                <c:pt idx="44">
                  <c:v>0.15029999999999999</c:v>
                </c:pt>
                <c:pt idx="45">
                  <c:v>0.15840000000000001</c:v>
                </c:pt>
                <c:pt idx="46">
                  <c:v>0.1661</c:v>
                </c:pt>
                <c:pt idx="47">
                  <c:v>0.17349999999999999</c:v>
                </c:pt>
                <c:pt idx="48">
                  <c:v>0.1792</c:v>
                </c:pt>
                <c:pt idx="49">
                  <c:v>0.185</c:v>
                </c:pt>
                <c:pt idx="50">
                  <c:v>0.1988</c:v>
                </c:pt>
                <c:pt idx="51">
                  <c:v>0.21290000000000001</c:v>
                </c:pt>
                <c:pt idx="52">
                  <c:v>0.2261</c:v>
                </c:pt>
                <c:pt idx="53">
                  <c:v>0.23799999999999999</c:v>
                </c:pt>
                <c:pt idx="54">
                  <c:v>0.24879999999999999</c:v>
                </c:pt>
                <c:pt idx="55">
                  <c:v>0.25869999999999999</c:v>
                </c:pt>
                <c:pt idx="56">
                  <c:v>0.26779999999999998</c:v>
                </c:pt>
                <c:pt idx="57">
                  <c:v>0.2762</c:v>
                </c:pt>
                <c:pt idx="58">
                  <c:v>0.2843</c:v>
                </c:pt>
                <c:pt idx="59">
                  <c:v>0.29199999999999998</c:v>
                </c:pt>
                <c:pt idx="60">
                  <c:v>0.2994</c:v>
                </c:pt>
                <c:pt idx="61">
                  <c:v>0.314</c:v>
                </c:pt>
                <c:pt idx="62">
                  <c:v>0.33189999999999997</c:v>
                </c:pt>
                <c:pt idx="63">
                  <c:v>0.34989999999999999</c:v>
                </c:pt>
                <c:pt idx="64">
                  <c:v>0.36820000000000003</c:v>
                </c:pt>
                <c:pt idx="65">
                  <c:v>0.38690000000000002</c:v>
                </c:pt>
                <c:pt idx="66">
                  <c:v>0.40610000000000002</c:v>
                </c:pt>
                <c:pt idx="67">
                  <c:v>0.42559999999999998</c:v>
                </c:pt>
                <c:pt idx="68">
                  <c:v>0.44550000000000001</c:v>
                </c:pt>
                <c:pt idx="69">
                  <c:v>0.4657</c:v>
                </c:pt>
                <c:pt idx="70">
                  <c:v>0.50670000000000004</c:v>
                </c:pt>
                <c:pt idx="71">
                  <c:v>0.5484</c:v>
                </c:pt>
                <c:pt idx="72">
                  <c:v>0.59030000000000005</c:v>
                </c:pt>
                <c:pt idx="73">
                  <c:v>0.63229999999999997</c:v>
                </c:pt>
                <c:pt idx="74">
                  <c:v>0.67410000000000003</c:v>
                </c:pt>
                <c:pt idx="75">
                  <c:v>0.71560000000000001</c:v>
                </c:pt>
                <c:pt idx="76">
                  <c:v>0.79720000000000002</c:v>
                </c:pt>
                <c:pt idx="77">
                  <c:v>0.87670000000000003</c:v>
                </c:pt>
                <c:pt idx="78">
                  <c:v>0.9536</c:v>
                </c:pt>
                <c:pt idx="79">
                  <c:v>1.028</c:v>
                </c:pt>
                <c:pt idx="80">
                  <c:v>1.1000000000000001</c:v>
                </c:pt>
                <c:pt idx="81">
                  <c:v>1.17</c:v>
                </c:pt>
                <c:pt idx="82">
                  <c:v>1.238</c:v>
                </c:pt>
                <c:pt idx="83">
                  <c:v>1.304</c:v>
                </c:pt>
                <c:pt idx="84">
                  <c:v>1.3680000000000001</c:v>
                </c:pt>
                <c:pt idx="85">
                  <c:v>1.431</c:v>
                </c:pt>
                <c:pt idx="86">
                  <c:v>1.492</c:v>
                </c:pt>
                <c:pt idx="87">
                  <c:v>1.61</c:v>
                </c:pt>
                <c:pt idx="88">
                  <c:v>1.7509999999999999</c:v>
                </c:pt>
                <c:pt idx="89">
                  <c:v>1.8859999999999999</c:v>
                </c:pt>
                <c:pt idx="90">
                  <c:v>2.016</c:v>
                </c:pt>
                <c:pt idx="91">
                  <c:v>2.1419999999999999</c:v>
                </c:pt>
                <c:pt idx="92">
                  <c:v>2.2629999999999999</c:v>
                </c:pt>
                <c:pt idx="93">
                  <c:v>2.3809999999999998</c:v>
                </c:pt>
                <c:pt idx="94">
                  <c:v>2.4950000000000001</c:v>
                </c:pt>
                <c:pt idx="95">
                  <c:v>2.605</c:v>
                </c:pt>
                <c:pt idx="96">
                  <c:v>2.8170000000000002</c:v>
                </c:pt>
                <c:pt idx="97">
                  <c:v>3.0169999999999999</c:v>
                </c:pt>
                <c:pt idx="98">
                  <c:v>3.206</c:v>
                </c:pt>
                <c:pt idx="99">
                  <c:v>3.3849999999999998</c:v>
                </c:pt>
                <c:pt idx="100">
                  <c:v>3.5529999999999999</c:v>
                </c:pt>
                <c:pt idx="101">
                  <c:v>3.7120000000000002</c:v>
                </c:pt>
                <c:pt idx="102">
                  <c:v>4.0030000000000001</c:v>
                </c:pt>
                <c:pt idx="103">
                  <c:v>4.2640000000000002</c:v>
                </c:pt>
                <c:pt idx="104">
                  <c:v>4.4960000000000004</c:v>
                </c:pt>
                <c:pt idx="105">
                  <c:v>4.7039999999999997</c:v>
                </c:pt>
                <c:pt idx="106">
                  <c:v>4.8899999999999997</c:v>
                </c:pt>
                <c:pt idx="107">
                  <c:v>5.0570000000000004</c:v>
                </c:pt>
                <c:pt idx="108">
                  <c:v>5.2069999999999999</c:v>
                </c:pt>
                <c:pt idx="109">
                  <c:v>5.343</c:v>
                </c:pt>
                <c:pt idx="110">
                  <c:v>5.4640000000000004</c:v>
                </c:pt>
                <c:pt idx="111">
                  <c:v>5.5739999999999998</c:v>
                </c:pt>
                <c:pt idx="112">
                  <c:v>5.673</c:v>
                </c:pt>
                <c:pt idx="113">
                  <c:v>5.843</c:v>
                </c:pt>
                <c:pt idx="114">
                  <c:v>6.01</c:v>
                </c:pt>
                <c:pt idx="115">
                  <c:v>6.1390000000000002</c:v>
                </c:pt>
                <c:pt idx="116">
                  <c:v>6.2370000000000001</c:v>
                </c:pt>
                <c:pt idx="117">
                  <c:v>6.3090000000000002</c:v>
                </c:pt>
                <c:pt idx="118">
                  <c:v>6.3609999999999998</c:v>
                </c:pt>
                <c:pt idx="119">
                  <c:v>6.3970000000000002</c:v>
                </c:pt>
                <c:pt idx="120">
                  <c:v>6.42</c:v>
                </c:pt>
                <c:pt idx="121">
                  <c:v>6.4320000000000004</c:v>
                </c:pt>
                <c:pt idx="122">
                  <c:v>6.431</c:v>
                </c:pt>
                <c:pt idx="123">
                  <c:v>6.4050000000000002</c:v>
                </c:pt>
                <c:pt idx="124">
                  <c:v>6.3639999999999999</c:v>
                </c:pt>
                <c:pt idx="125">
                  <c:v>6.3109999999999999</c:v>
                </c:pt>
                <c:pt idx="126">
                  <c:v>6.2720000000000002</c:v>
                </c:pt>
                <c:pt idx="127">
                  <c:v>6.2210000000000001</c:v>
                </c:pt>
                <c:pt idx="128">
                  <c:v>6.0759999999999996</c:v>
                </c:pt>
                <c:pt idx="129">
                  <c:v>5.9329999999999998</c:v>
                </c:pt>
                <c:pt idx="130">
                  <c:v>5.7910000000000004</c:v>
                </c:pt>
              </c:numCache>
            </c:numRef>
          </c:yVal>
          <c:smooth val="1"/>
          <c:extLst>
            <c:ext xmlns:c16="http://schemas.microsoft.com/office/drawing/2014/chart" uri="{C3380CC4-5D6E-409C-BE32-E72D297353CC}">
              <c16:uniqueId val="{00000001-5C12-4723-9798-F01B3F2452BE}"/>
            </c:ext>
          </c:extLst>
        </c:ser>
        <c:ser>
          <c:idx val="1"/>
          <c:order val="2"/>
          <c:tx>
            <c:strRef>
              <c:f>SP!$S$4</c:f>
              <c:strCache>
                <c:ptCount val="1"/>
                <c:pt idx="0">
                  <c:v>SRIM Nuclear</c:v>
                </c:pt>
              </c:strCache>
            </c:strRef>
          </c:tx>
          <c:spPr>
            <a:ln w="19050" cap="rnd">
              <a:solidFill>
                <a:srgbClr val="00FF00"/>
              </a:solidFill>
              <a:round/>
            </a:ln>
            <a:effectLst/>
          </c:spPr>
          <c:marker>
            <c:symbol val="none"/>
          </c:marker>
          <c:xVal>
            <c:numRef>
              <c:f>SP!$O$6:$O$136</c:f>
              <c:numCache>
                <c:formatCode>General</c:formatCode>
                <c:ptCount val="131"/>
                <c:pt idx="0">
                  <c:v>1E-3</c:v>
                </c:pt>
                <c:pt idx="1">
                  <c:v>1.1000000000000001E-3</c:v>
                </c:pt>
                <c:pt idx="2">
                  <c:v>1.1999999999999999E-3</c:v>
                </c:pt>
                <c:pt idx="3">
                  <c:v>1.2999999999999999E-3</c:v>
                </c:pt>
                <c:pt idx="4">
                  <c:v>1.4E-3</c:v>
                </c:pt>
                <c:pt idx="5">
                  <c:v>1.5E-3</c:v>
                </c:pt>
                <c:pt idx="6">
                  <c:v>1.6000000000000001E-3</c:v>
                </c:pt>
                <c:pt idx="7">
                  <c:v>1.6999999999999999E-3</c:v>
                </c:pt>
                <c:pt idx="8">
                  <c:v>1.8E-3</c:v>
                </c:pt>
                <c:pt idx="9">
                  <c:v>2E-3</c:v>
                </c:pt>
                <c:pt idx="10">
                  <c:v>2.2499999999999998E-3</c:v>
                </c:pt>
                <c:pt idx="11">
                  <c:v>2.5000000000000001E-3</c:v>
                </c:pt>
                <c:pt idx="12">
                  <c:v>2.7499999999999998E-3</c:v>
                </c:pt>
                <c:pt idx="13">
                  <c:v>3.0000000000000001E-3</c:v>
                </c:pt>
                <c:pt idx="14">
                  <c:v>3.2499999999999999E-3</c:v>
                </c:pt>
                <c:pt idx="15">
                  <c:v>3.5000000000000001E-3</c:v>
                </c:pt>
                <c:pt idx="16">
                  <c:v>3.7499999999999999E-3</c:v>
                </c:pt>
                <c:pt idx="17">
                  <c:v>4.0000000000000001E-3</c:v>
                </c:pt>
                <c:pt idx="18">
                  <c:v>4.4999999999999997E-3</c:v>
                </c:pt>
                <c:pt idx="19">
                  <c:v>5.0000000000000001E-3</c:v>
                </c:pt>
                <c:pt idx="20">
                  <c:v>5.4999999999999997E-3</c:v>
                </c:pt>
                <c:pt idx="21">
                  <c:v>6.0000000000000001E-3</c:v>
                </c:pt>
                <c:pt idx="22">
                  <c:v>6.4999999999999997E-3</c:v>
                </c:pt>
                <c:pt idx="23">
                  <c:v>7.0000000000000001E-3</c:v>
                </c:pt>
                <c:pt idx="24">
                  <c:v>8.0000000000000002E-3</c:v>
                </c:pt>
                <c:pt idx="25">
                  <c:v>8.9999999999999993E-3</c:v>
                </c:pt>
                <c:pt idx="26">
                  <c:v>0.01</c:v>
                </c:pt>
                <c:pt idx="27">
                  <c:v>1.0999999999999999E-2</c:v>
                </c:pt>
                <c:pt idx="28">
                  <c:v>1.2E-2</c:v>
                </c:pt>
                <c:pt idx="29">
                  <c:v>1.2999999999999999E-2</c:v>
                </c:pt>
                <c:pt idx="30">
                  <c:v>1.4E-2</c:v>
                </c:pt>
                <c:pt idx="31">
                  <c:v>1.4999999999999999E-2</c:v>
                </c:pt>
                <c:pt idx="32">
                  <c:v>1.6E-2</c:v>
                </c:pt>
                <c:pt idx="33">
                  <c:v>1.7000000000000001E-2</c:v>
                </c:pt>
                <c:pt idx="34">
                  <c:v>1.7999999999999999E-2</c:v>
                </c:pt>
                <c:pt idx="35">
                  <c:v>0.02</c:v>
                </c:pt>
                <c:pt idx="36">
                  <c:v>2.2499999999999999E-2</c:v>
                </c:pt>
                <c:pt idx="37">
                  <c:v>2.5000000000000001E-2</c:v>
                </c:pt>
                <c:pt idx="38">
                  <c:v>2.75E-2</c:v>
                </c:pt>
                <c:pt idx="39">
                  <c:v>0.03</c:v>
                </c:pt>
                <c:pt idx="40">
                  <c:v>3.2500000000000001E-2</c:v>
                </c:pt>
                <c:pt idx="41">
                  <c:v>3.5000000000000003E-2</c:v>
                </c:pt>
                <c:pt idx="42">
                  <c:v>3.7499999999999999E-2</c:v>
                </c:pt>
                <c:pt idx="43">
                  <c:v>0.04</c:v>
                </c:pt>
                <c:pt idx="44">
                  <c:v>4.4999999999999998E-2</c:v>
                </c:pt>
                <c:pt idx="45">
                  <c:v>0.05</c:v>
                </c:pt>
                <c:pt idx="46">
                  <c:v>5.5E-2</c:v>
                </c:pt>
                <c:pt idx="47">
                  <c:v>0.06</c:v>
                </c:pt>
                <c:pt idx="48">
                  <c:v>6.5000000000000002E-2</c:v>
                </c:pt>
                <c:pt idx="49">
                  <c:v>7.0000000000000007E-2</c:v>
                </c:pt>
                <c:pt idx="50">
                  <c:v>0.08</c:v>
                </c:pt>
                <c:pt idx="51">
                  <c:v>0.09</c:v>
                </c:pt>
                <c:pt idx="52">
                  <c:v>0.1</c:v>
                </c:pt>
                <c:pt idx="53">
                  <c:v>0.11</c:v>
                </c:pt>
                <c:pt idx="54">
                  <c:v>0.12</c:v>
                </c:pt>
                <c:pt idx="55">
                  <c:v>0.13</c:v>
                </c:pt>
                <c:pt idx="56">
                  <c:v>0.14000000000000001</c:v>
                </c:pt>
                <c:pt idx="57">
                  <c:v>0.15</c:v>
                </c:pt>
                <c:pt idx="58">
                  <c:v>0.16</c:v>
                </c:pt>
                <c:pt idx="59">
                  <c:v>0.17</c:v>
                </c:pt>
                <c:pt idx="60">
                  <c:v>0.18</c:v>
                </c:pt>
                <c:pt idx="61">
                  <c:v>0.2</c:v>
                </c:pt>
                <c:pt idx="62">
                  <c:v>0.22500000000000001</c:v>
                </c:pt>
                <c:pt idx="63">
                  <c:v>0.25</c:v>
                </c:pt>
                <c:pt idx="64">
                  <c:v>0.27500000000000002</c:v>
                </c:pt>
                <c:pt idx="65">
                  <c:v>0.3</c:v>
                </c:pt>
                <c:pt idx="66">
                  <c:v>0.32500000000000001</c:v>
                </c:pt>
                <c:pt idx="67">
                  <c:v>0.35</c:v>
                </c:pt>
                <c:pt idx="68">
                  <c:v>0.375</c:v>
                </c:pt>
                <c:pt idx="69">
                  <c:v>0.4</c:v>
                </c:pt>
                <c:pt idx="70">
                  <c:v>0.45</c:v>
                </c:pt>
                <c:pt idx="71">
                  <c:v>0.5</c:v>
                </c:pt>
                <c:pt idx="72">
                  <c:v>0.55000000000000004</c:v>
                </c:pt>
                <c:pt idx="73">
                  <c:v>0.6</c:v>
                </c:pt>
                <c:pt idx="74">
                  <c:v>0.65</c:v>
                </c:pt>
                <c:pt idx="75">
                  <c:v>0.7</c:v>
                </c:pt>
                <c:pt idx="76">
                  <c:v>0.8</c:v>
                </c:pt>
                <c:pt idx="77">
                  <c:v>0.9</c:v>
                </c:pt>
                <c:pt idx="78">
                  <c:v>1</c:v>
                </c:pt>
                <c:pt idx="79">
                  <c:v>1.1000000000000001</c:v>
                </c:pt>
                <c:pt idx="80">
                  <c:v>1.2</c:v>
                </c:pt>
                <c:pt idx="81">
                  <c:v>1.3</c:v>
                </c:pt>
                <c:pt idx="82">
                  <c:v>1.4</c:v>
                </c:pt>
                <c:pt idx="83">
                  <c:v>1.5</c:v>
                </c:pt>
                <c:pt idx="84">
                  <c:v>1.6</c:v>
                </c:pt>
                <c:pt idx="85">
                  <c:v>1.7</c:v>
                </c:pt>
                <c:pt idx="86">
                  <c:v>1.8</c:v>
                </c:pt>
                <c:pt idx="87">
                  <c:v>2</c:v>
                </c:pt>
                <c:pt idx="88">
                  <c:v>2.25</c:v>
                </c:pt>
                <c:pt idx="89">
                  <c:v>2.5</c:v>
                </c:pt>
                <c:pt idx="90">
                  <c:v>2.75</c:v>
                </c:pt>
                <c:pt idx="91">
                  <c:v>3</c:v>
                </c:pt>
                <c:pt idx="92">
                  <c:v>3.25</c:v>
                </c:pt>
                <c:pt idx="93">
                  <c:v>3.5</c:v>
                </c:pt>
                <c:pt idx="94">
                  <c:v>3.75</c:v>
                </c:pt>
                <c:pt idx="95">
                  <c:v>4</c:v>
                </c:pt>
                <c:pt idx="96">
                  <c:v>4.5</c:v>
                </c:pt>
                <c:pt idx="97">
                  <c:v>5</c:v>
                </c:pt>
                <c:pt idx="98">
                  <c:v>5.5</c:v>
                </c:pt>
                <c:pt idx="99">
                  <c:v>6</c:v>
                </c:pt>
                <c:pt idx="100">
                  <c:v>6.5</c:v>
                </c:pt>
                <c:pt idx="101">
                  <c:v>7</c:v>
                </c:pt>
                <c:pt idx="102">
                  <c:v>8</c:v>
                </c:pt>
                <c:pt idx="103">
                  <c:v>9</c:v>
                </c:pt>
                <c:pt idx="104">
                  <c:v>10</c:v>
                </c:pt>
                <c:pt idx="105">
                  <c:v>11</c:v>
                </c:pt>
                <c:pt idx="106">
                  <c:v>12</c:v>
                </c:pt>
                <c:pt idx="107">
                  <c:v>13</c:v>
                </c:pt>
                <c:pt idx="108">
                  <c:v>14</c:v>
                </c:pt>
                <c:pt idx="109">
                  <c:v>15</c:v>
                </c:pt>
                <c:pt idx="110">
                  <c:v>16</c:v>
                </c:pt>
                <c:pt idx="111">
                  <c:v>17</c:v>
                </c:pt>
                <c:pt idx="112">
                  <c:v>18</c:v>
                </c:pt>
                <c:pt idx="113">
                  <c:v>20</c:v>
                </c:pt>
                <c:pt idx="114">
                  <c:v>22.5</c:v>
                </c:pt>
                <c:pt idx="115">
                  <c:v>25</c:v>
                </c:pt>
                <c:pt idx="116">
                  <c:v>27.5</c:v>
                </c:pt>
                <c:pt idx="117">
                  <c:v>30</c:v>
                </c:pt>
                <c:pt idx="118">
                  <c:v>32.5</c:v>
                </c:pt>
                <c:pt idx="119">
                  <c:v>35</c:v>
                </c:pt>
                <c:pt idx="120">
                  <c:v>37.5</c:v>
                </c:pt>
                <c:pt idx="121">
                  <c:v>40</c:v>
                </c:pt>
                <c:pt idx="122">
                  <c:v>45</c:v>
                </c:pt>
                <c:pt idx="123">
                  <c:v>50</c:v>
                </c:pt>
                <c:pt idx="124">
                  <c:v>55</c:v>
                </c:pt>
                <c:pt idx="125">
                  <c:v>60</c:v>
                </c:pt>
                <c:pt idx="126">
                  <c:v>65</c:v>
                </c:pt>
                <c:pt idx="127">
                  <c:v>70</c:v>
                </c:pt>
                <c:pt idx="128">
                  <c:v>80</c:v>
                </c:pt>
                <c:pt idx="129">
                  <c:v>90</c:v>
                </c:pt>
                <c:pt idx="130">
                  <c:v>100</c:v>
                </c:pt>
              </c:numCache>
            </c:numRef>
          </c:xVal>
          <c:yVal>
            <c:numRef>
              <c:f>SP!$S$6:$S$136</c:f>
              <c:numCache>
                <c:formatCode>0.00E+00</c:formatCode>
                <c:ptCount val="131"/>
                <c:pt idx="0">
                  <c:v>0.11609999999999999</c:v>
                </c:pt>
                <c:pt idx="1">
                  <c:v>0.1211</c:v>
                </c:pt>
                <c:pt idx="2">
                  <c:v>0.1258</c:v>
                </c:pt>
                <c:pt idx="3">
                  <c:v>0.13020000000000001</c:v>
                </c:pt>
                <c:pt idx="4">
                  <c:v>0.13439999999999999</c:v>
                </c:pt>
                <c:pt idx="5">
                  <c:v>0.13830000000000001</c:v>
                </c:pt>
                <c:pt idx="6">
                  <c:v>0.14199999999999999</c:v>
                </c:pt>
                <c:pt idx="7">
                  <c:v>0.14560000000000001</c:v>
                </c:pt>
                <c:pt idx="8">
                  <c:v>0.14899999999999999</c:v>
                </c:pt>
                <c:pt idx="9">
                  <c:v>0.15540000000000001</c:v>
                </c:pt>
                <c:pt idx="10">
                  <c:v>0.16270000000000001</c:v>
                </c:pt>
                <c:pt idx="11">
                  <c:v>0.16930000000000001</c:v>
                </c:pt>
                <c:pt idx="12">
                  <c:v>0.17549999999999999</c:v>
                </c:pt>
                <c:pt idx="13">
                  <c:v>0.18110000000000001</c:v>
                </c:pt>
                <c:pt idx="14">
                  <c:v>0.18640000000000001</c:v>
                </c:pt>
                <c:pt idx="15">
                  <c:v>0.1913</c:v>
                </c:pt>
                <c:pt idx="16">
                  <c:v>0.19589999999999999</c:v>
                </c:pt>
                <c:pt idx="17">
                  <c:v>0.20019999999999999</c:v>
                </c:pt>
                <c:pt idx="18">
                  <c:v>0.2082</c:v>
                </c:pt>
                <c:pt idx="19">
                  <c:v>0.21540000000000001</c:v>
                </c:pt>
                <c:pt idx="20">
                  <c:v>0.2218</c:v>
                </c:pt>
                <c:pt idx="21">
                  <c:v>0.2278</c:v>
                </c:pt>
                <c:pt idx="22">
                  <c:v>0.23319999999999999</c:v>
                </c:pt>
                <c:pt idx="23">
                  <c:v>0.23830000000000001</c:v>
                </c:pt>
                <c:pt idx="24">
                  <c:v>0.24729999999999999</c:v>
                </c:pt>
                <c:pt idx="25">
                  <c:v>0.25509999999999999</c:v>
                </c:pt>
                <c:pt idx="26">
                  <c:v>0.26200000000000001</c:v>
                </c:pt>
                <c:pt idx="27">
                  <c:v>0.26819999999999999</c:v>
                </c:pt>
                <c:pt idx="28">
                  <c:v>0.2737</c:v>
                </c:pt>
                <c:pt idx="29">
                  <c:v>0.2787</c:v>
                </c:pt>
                <c:pt idx="30">
                  <c:v>0.28320000000000001</c:v>
                </c:pt>
                <c:pt idx="31">
                  <c:v>0.28739999999999999</c:v>
                </c:pt>
                <c:pt idx="32">
                  <c:v>0.29110000000000003</c:v>
                </c:pt>
                <c:pt idx="33">
                  <c:v>0.29459999999999997</c:v>
                </c:pt>
                <c:pt idx="34">
                  <c:v>0.29780000000000001</c:v>
                </c:pt>
                <c:pt idx="35">
                  <c:v>0.3034</c:v>
                </c:pt>
                <c:pt idx="36">
                  <c:v>0.30940000000000001</c:v>
                </c:pt>
                <c:pt idx="37">
                  <c:v>0.31440000000000001</c:v>
                </c:pt>
                <c:pt idx="38">
                  <c:v>0.31859999999999999</c:v>
                </c:pt>
                <c:pt idx="39">
                  <c:v>0.3221</c:v>
                </c:pt>
                <c:pt idx="40">
                  <c:v>0.3251</c:v>
                </c:pt>
                <c:pt idx="41">
                  <c:v>0.32769999999999999</c:v>
                </c:pt>
                <c:pt idx="42">
                  <c:v>0.32990000000000003</c:v>
                </c:pt>
                <c:pt idx="43">
                  <c:v>0.33169999999999999</c:v>
                </c:pt>
                <c:pt idx="44">
                  <c:v>0.33460000000000001</c:v>
                </c:pt>
                <c:pt idx="45">
                  <c:v>0.33660000000000001</c:v>
                </c:pt>
                <c:pt idx="46">
                  <c:v>0.33800000000000002</c:v>
                </c:pt>
                <c:pt idx="47">
                  <c:v>0.33879999999999999</c:v>
                </c:pt>
                <c:pt idx="48">
                  <c:v>0.33910000000000001</c:v>
                </c:pt>
                <c:pt idx="49">
                  <c:v>0.3392</c:v>
                </c:pt>
                <c:pt idx="50">
                  <c:v>0.33850000000000002</c:v>
                </c:pt>
                <c:pt idx="51">
                  <c:v>0.33689999999999998</c:v>
                </c:pt>
                <c:pt idx="52">
                  <c:v>0.33489999999999998</c:v>
                </c:pt>
                <c:pt idx="53">
                  <c:v>0.33250000000000002</c:v>
                </c:pt>
                <c:pt idx="54">
                  <c:v>0.32979999999999998</c:v>
                </c:pt>
                <c:pt idx="55">
                  <c:v>0.32690000000000002</c:v>
                </c:pt>
                <c:pt idx="56">
                  <c:v>0.32390000000000002</c:v>
                </c:pt>
                <c:pt idx="57">
                  <c:v>0.32090000000000002</c:v>
                </c:pt>
                <c:pt idx="58">
                  <c:v>0.31780000000000003</c:v>
                </c:pt>
                <c:pt idx="59">
                  <c:v>0.31459999999999999</c:v>
                </c:pt>
                <c:pt idx="60">
                  <c:v>0.3115</c:v>
                </c:pt>
                <c:pt idx="61">
                  <c:v>0.30530000000000002</c:v>
                </c:pt>
                <c:pt idx="62">
                  <c:v>0.29770000000000002</c:v>
                </c:pt>
                <c:pt idx="63">
                  <c:v>0.2903</c:v>
                </c:pt>
                <c:pt idx="64">
                  <c:v>0.2833</c:v>
                </c:pt>
                <c:pt idx="65">
                  <c:v>0.27660000000000001</c:v>
                </c:pt>
                <c:pt idx="66">
                  <c:v>0.2702</c:v>
                </c:pt>
                <c:pt idx="67">
                  <c:v>0.2641</c:v>
                </c:pt>
                <c:pt idx="68">
                  <c:v>0.25829999999999997</c:v>
                </c:pt>
                <c:pt idx="69">
                  <c:v>0.25280000000000002</c:v>
                </c:pt>
                <c:pt idx="70">
                  <c:v>0.24249999999999999</c:v>
                </c:pt>
                <c:pt idx="71">
                  <c:v>0.2331</c:v>
                </c:pt>
                <c:pt idx="72">
                  <c:v>0.22459999999999999</c:v>
                </c:pt>
                <c:pt idx="73">
                  <c:v>0.2167</c:v>
                </c:pt>
                <c:pt idx="74">
                  <c:v>0.20949999999999999</c:v>
                </c:pt>
                <c:pt idx="75">
                  <c:v>0.20280000000000001</c:v>
                </c:pt>
                <c:pt idx="76">
                  <c:v>0.1908</c:v>
                </c:pt>
                <c:pt idx="77">
                  <c:v>0.18029999999999999</c:v>
                </c:pt>
                <c:pt idx="78">
                  <c:v>0.17119999999999999</c:v>
                </c:pt>
                <c:pt idx="79">
                  <c:v>0.16300000000000001</c:v>
                </c:pt>
                <c:pt idx="80">
                  <c:v>0.15579999999999999</c:v>
                </c:pt>
                <c:pt idx="81">
                  <c:v>0.1492</c:v>
                </c:pt>
                <c:pt idx="82">
                  <c:v>0.14330000000000001</c:v>
                </c:pt>
                <c:pt idx="83">
                  <c:v>0.13789999999999999</c:v>
                </c:pt>
                <c:pt idx="84">
                  <c:v>0.13289999999999999</c:v>
                </c:pt>
                <c:pt idx="85">
                  <c:v>0.1283</c:v>
                </c:pt>
                <c:pt idx="86">
                  <c:v>0.1241</c:v>
                </c:pt>
                <c:pt idx="87">
                  <c:v>0.1166</c:v>
                </c:pt>
                <c:pt idx="88">
                  <c:v>0.1086</c:v>
                </c:pt>
                <c:pt idx="89">
                  <c:v>0.1017</c:v>
                </c:pt>
                <c:pt idx="90">
                  <c:v>9.5799999999999996E-2</c:v>
                </c:pt>
                <c:pt idx="91">
                  <c:v>9.0609999999999996E-2</c:v>
                </c:pt>
                <c:pt idx="92">
                  <c:v>8.6029999999999995E-2</c:v>
                </c:pt>
                <c:pt idx="93">
                  <c:v>8.1939999999999999E-2</c:v>
                </c:pt>
                <c:pt idx="94">
                  <c:v>7.8280000000000002E-2</c:v>
                </c:pt>
                <c:pt idx="95">
                  <c:v>7.4969999999999995E-2</c:v>
                </c:pt>
                <c:pt idx="96">
                  <c:v>6.9220000000000004E-2</c:v>
                </c:pt>
                <c:pt idx="97">
                  <c:v>6.4390000000000003E-2</c:v>
                </c:pt>
                <c:pt idx="98">
                  <c:v>6.0260000000000001E-2</c:v>
                </c:pt>
                <c:pt idx="99">
                  <c:v>5.6680000000000001E-2</c:v>
                </c:pt>
                <c:pt idx="100">
                  <c:v>5.355E-2</c:v>
                </c:pt>
                <c:pt idx="101">
                  <c:v>5.0790000000000002E-2</c:v>
                </c:pt>
                <c:pt idx="102">
                  <c:v>4.6120000000000001E-2</c:v>
                </c:pt>
                <c:pt idx="103">
                  <c:v>4.2320000000000003E-2</c:v>
                </c:pt>
                <c:pt idx="104">
                  <c:v>3.9149999999999997E-2</c:v>
                </c:pt>
                <c:pt idx="105">
                  <c:v>3.6470000000000002E-2</c:v>
                </c:pt>
                <c:pt idx="106">
                  <c:v>3.4160000000000003E-2</c:v>
                </c:pt>
                <c:pt idx="107">
                  <c:v>3.2160000000000001E-2</c:v>
                </c:pt>
                <c:pt idx="108">
                  <c:v>3.04E-2</c:v>
                </c:pt>
                <c:pt idx="109">
                  <c:v>2.8840000000000001E-2</c:v>
                </c:pt>
                <c:pt idx="110">
                  <c:v>2.7449999999999999E-2</c:v>
                </c:pt>
                <c:pt idx="111">
                  <c:v>2.6200000000000001E-2</c:v>
                </c:pt>
                <c:pt idx="112">
                  <c:v>2.5069999999999999E-2</c:v>
                </c:pt>
                <c:pt idx="113">
                  <c:v>2.3099999999999999E-2</c:v>
                </c:pt>
                <c:pt idx="114">
                  <c:v>2.1059999999999999E-2</c:v>
                </c:pt>
                <c:pt idx="115">
                  <c:v>1.9390000000000001E-2</c:v>
                </c:pt>
                <c:pt idx="116">
                  <c:v>1.7979999999999999E-2</c:v>
                </c:pt>
                <c:pt idx="117">
                  <c:v>1.678E-2</c:v>
                </c:pt>
                <c:pt idx="118">
                  <c:v>1.5740000000000001E-2</c:v>
                </c:pt>
                <c:pt idx="119">
                  <c:v>1.4829999999999999E-2</c:v>
                </c:pt>
                <c:pt idx="120">
                  <c:v>1.4030000000000001E-2</c:v>
                </c:pt>
                <c:pt idx="121">
                  <c:v>1.332E-2</c:v>
                </c:pt>
                <c:pt idx="122">
                  <c:v>1.21E-2</c:v>
                </c:pt>
                <c:pt idx="123">
                  <c:v>1.111E-2</c:v>
                </c:pt>
                <c:pt idx="124">
                  <c:v>1.0279999999999999E-2</c:v>
                </c:pt>
                <c:pt idx="125">
                  <c:v>9.5680000000000001E-3</c:v>
                </c:pt>
                <c:pt idx="126">
                  <c:v>8.9569999999999997E-3</c:v>
                </c:pt>
                <c:pt idx="127">
                  <c:v>8.4259999999999995E-3</c:v>
                </c:pt>
                <c:pt idx="128">
                  <c:v>7.5430000000000002E-3</c:v>
                </c:pt>
                <c:pt idx="129">
                  <c:v>6.8380000000000003E-3</c:v>
                </c:pt>
                <c:pt idx="130">
                  <c:v>6.2620000000000002E-3</c:v>
                </c:pt>
              </c:numCache>
            </c:numRef>
          </c:yVal>
          <c:smooth val="1"/>
          <c:extLst>
            <c:ext xmlns:c16="http://schemas.microsoft.com/office/drawing/2014/chart" uri="{C3380CC4-5D6E-409C-BE32-E72D297353CC}">
              <c16:uniqueId val="{00000002-5C12-4723-9798-F01B3F2452BE}"/>
            </c:ext>
          </c:extLst>
        </c:ser>
        <c:dLbls>
          <c:showLegendKey val="0"/>
          <c:showVal val="0"/>
          <c:showCatName val="0"/>
          <c:showSerName val="0"/>
          <c:showPercent val="0"/>
          <c:showBubbleSize val="0"/>
        </c:dLbls>
        <c:axId val="1777577208"/>
        <c:axId val="1778283560"/>
      </c:scatterChart>
      <c:valAx>
        <c:axId val="1777577208"/>
        <c:scaling>
          <c:orientation val="minMax"/>
          <c:max val="1"/>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r>
                  <a:rPr lang="en-US"/>
                  <a:t>E(Z=16,A=31) (MeV)</a:t>
                </a:r>
                <a:endParaRPr lang="zh-CN"/>
              </a:p>
            </c:rich>
          </c:tx>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crossAx val="1778283560"/>
        <c:crosses val="autoZero"/>
        <c:crossBetween val="midCat"/>
      </c:valAx>
      <c:valAx>
        <c:axId val="1778283560"/>
        <c:scaling>
          <c:orientation val="minMax"/>
          <c:max val="2"/>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r>
                  <a:rPr lang="en-US"/>
                  <a:t>Stopping power (MeV/(mg/cm2)</a:t>
                </a:r>
              </a:p>
            </c:rich>
          </c:tx>
          <c:overlay val="0"/>
          <c:spPr>
            <a:noFill/>
            <a:ln>
              <a:noFill/>
            </a:ln>
            <a:effectLst/>
          </c:spPr>
          <c:txPr>
            <a:bodyPr rot="-54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crossAx val="1777577208"/>
        <c:crosses val="autoZero"/>
        <c:crossBetween val="midCat"/>
        <c:majorUnit val="0.5"/>
      </c:valAx>
      <c:spPr>
        <a:noFill/>
        <a:ln>
          <a:noFill/>
        </a:ln>
        <a:effectLst/>
      </c:spPr>
    </c:plotArea>
    <c:legend>
      <c:legendPos val="t"/>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β!$I$2</c:f>
              <c:strCache>
                <c:ptCount val="1"/>
                <c:pt idx="0">
                  <c:v>Eg</c:v>
                </c:pt>
              </c:strCache>
            </c:strRef>
          </c:tx>
          <c:spPr>
            <a:ln w="19050" cap="rnd">
              <a:solidFill>
                <a:schemeClr val="tx1"/>
              </a:solidFill>
              <a:round/>
            </a:ln>
            <a:effectLst/>
          </c:spPr>
          <c:marker>
            <c:symbol val="none"/>
          </c:marker>
          <c:xVal>
            <c:numRef>
              <c:f>β!$A$3:$A$116</c:f>
              <c:numCache>
                <c:formatCode>General</c:formatCode>
                <c:ptCount val="114"/>
                <c:pt idx="0">
                  <c:v>1E-3</c:v>
                </c:pt>
                <c:pt idx="1">
                  <c:v>2E-3</c:v>
                </c:pt>
                <c:pt idx="2">
                  <c:v>3.0000000000000001E-3</c:v>
                </c:pt>
                <c:pt idx="3">
                  <c:v>5.0000000000000001E-3</c:v>
                </c:pt>
                <c:pt idx="4">
                  <c:v>0.01</c:v>
                </c:pt>
                <c:pt idx="5">
                  <c:v>0.02</c:v>
                </c:pt>
                <c:pt idx="6">
                  <c:v>0.1</c:v>
                </c:pt>
                <c:pt idx="7">
                  <c:v>0.2</c:v>
                </c:pt>
                <c:pt idx="8">
                  <c:v>0.3</c:v>
                </c:pt>
                <c:pt idx="9">
                  <c:v>0.4</c:v>
                </c:pt>
                <c:pt idx="10">
                  <c:v>0.5</c:v>
                </c:pt>
                <c:pt idx="11">
                  <c:v>0.6</c:v>
                </c:pt>
                <c:pt idx="12">
                  <c:v>0.7</c:v>
                </c:pt>
                <c:pt idx="13">
                  <c:v>0.8</c:v>
                </c:pt>
                <c:pt idx="14">
                  <c:v>1</c:v>
                </c:pt>
                <c:pt idx="15">
                  <c:v>2</c:v>
                </c:pt>
                <c:pt idx="16">
                  <c:v>3</c:v>
                </c:pt>
                <c:pt idx="17">
                  <c:v>4</c:v>
                </c:pt>
                <c:pt idx="18">
                  <c:v>5</c:v>
                </c:pt>
                <c:pt idx="19">
                  <c:v>6</c:v>
                </c:pt>
                <c:pt idx="20">
                  <c:v>7</c:v>
                </c:pt>
                <c:pt idx="21">
                  <c:v>8</c:v>
                </c:pt>
                <c:pt idx="22">
                  <c:v>9</c:v>
                </c:pt>
                <c:pt idx="23">
                  <c:v>10</c:v>
                </c:pt>
                <c:pt idx="24">
                  <c:v>11</c:v>
                </c:pt>
                <c:pt idx="25">
                  <c:v>12</c:v>
                </c:pt>
                <c:pt idx="26">
                  <c:v>13</c:v>
                </c:pt>
                <c:pt idx="27">
                  <c:v>14</c:v>
                </c:pt>
                <c:pt idx="28">
                  <c:v>15</c:v>
                </c:pt>
                <c:pt idx="29">
                  <c:v>16</c:v>
                </c:pt>
                <c:pt idx="30">
                  <c:v>17</c:v>
                </c:pt>
                <c:pt idx="31">
                  <c:v>18</c:v>
                </c:pt>
                <c:pt idx="32">
                  <c:v>19</c:v>
                </c:pt>
                <c:pt idx="33">
                  <c:v>20</c:v>
                </c:pt>
                <c:pt idx="34">
                  <c:v>21</c:v>
                </c:pt>
                <c:pt idx="35">
                  <c:v>22</c:v>
                </c:pt>
                <c:pt idx="36">
                  <c:v>23</c:v>
                </c:pt>
                <c:pt idx="37">
                  <c:v>24</c:v>
                </c:pt>
                <c:pt idx="38">
                  <c:v>25</c:v>
                </c:pt>
                <c:pt idx="39">
                  <c:v>26</c:v>
                </c:pt>
                <c:pt idx="40">
                  <c:v>27</c:v>
                </c:pt>
                <c:pt idx="41">
                  <c:v>28</c:v>
                </c:pt>
                <c:pt idx="42">
                  <c:v>29</c:v>
                </c:pt>
                <c:pt idx="43">
                  <c:v>30</c:v>
                </c:pt>
                <c:pt idx="44">
                  <c:v>31</c:v>
                </c:pt>
                <c:pt idx="45">
                  <c:v>32</c:v>
                </c:pt>
                <c:pt idx="46">
                  <c:v>33</c:v>
                </c:pt>
                <c:pt idx="47">
                  <c:v>34</c:v>
                </c:pt>
                <c:pt idx="48">
                  <c:v>35</c:v>
                </c:pt>
                <c:pt idx="49">
                  <c:v>36</c:v>
                </c:pt>
                <c:pt idx="50">
                  <c:v>37</c:v>
                </c:pt>
                <c:pt idx="51">
                  <c:v>38</c:v>
                </c:pt>
                <c:pt idx="52">
                  <c:v>39</c:v>
                </c:pt>
                <c:pt idx="53">
                  <c:v>40</c:v>
                </c:pt>
                <c:pt idx="54">
                  <c:v>41</c:v>
                </c:pt>
                <c:pt idx="55">
                  <c:v>42</c:v>
                </c:pt>
                <c:pt idx="56">
                  <c:v>43</c:v>
                </c:pt>
                <c:pt idx="57">
                  <c:v>44</c:v>
                </c:pt>
                <c:pt idx="58">
                  <c:v>45</c:v>
                </c:pt>
                <c:pt idx="59">
                  <c:v>46</c:v>
                </c:pt>
                <c:pt idx="60">
                  <c:v>47</c:v>
                </c:pt>
                <c:pt idx="61">
                  <c:v>48</c:v>
                </c:pt>
                <c:pt idx="62">
                  <c:v>49</c:v>
                </c:pt>
                <c:pt idx="63">
                  <c:v>50</c:v>
                </c:pt>
                <c:pt idx="64">
                  <c:v>51</c:v>
                </c:pt>
                <c:pt idx="65">
                  <c:v>52</c:v>
                </c:pt>
                <c:pt idx="66">
                  <c:v>53</c:v>
                </c:pt>
                <c:pt idx="67">
                  <c:v>54</c:v>
                </c:pt>
                <c:pt idx="68">
                  <c:v>55</c:v>
                </c:pt>
                <c:pt idx="69">
                  <c:v>56</c:v>
                </c:pt>
                <c:pt idx="70">
                  <c:v>57</c:v>
                </c:pt>
                <c:pt idx="71">
                  <c:v>58</c:v>
                </c:pt>
                <c:pt idx="72">
                  <c:v>59</c:v>
                </c:pt>
                <c:pt idx="73">
                  <c:v>60</c:v>
                </c:pt>
                <c:pt idx="74">
                  <c:v>61</c:v>
                </c:pt>
                <c:pt idx="75">
                  <c:v>62</c:v>
                </c:pt>
                <c:pt idx="76">
                  <c:v>63</c:v>
                </c:pt>
                <c:pt idx="77">
                  <c:v>64</c:v>
                </c:pt>
                <c:pt idx="78">
                  <c:v>65</c:v>
                </c:pt>
                <c:pt idx="79">
                  <c:v>66</c:v>
                </c:pt>
                <c:pt idx="80">
                  <c:v>67</c:v>
                </c:pt>
                <c:pt idx="81">
                  <c:v>68</c:v>
                </c:pt>
                <c:pt idx="82">
                  <c:v>69</c:v>
                </c:pt>
                <c:pt idx="83">
                  <c:v>70</c:v>
                </c:pt>
                <c:pt idx="84">
                  <c:v>71</c:v>
                </c:pt>
                <c:pt idx="85">
                  <c:v>72</c:v>
                </c:pt>
                <c:pt idx="86">
                  <c:v>73</c:v>
                </c:pt>
                <c:pt idx="87">
                  <c:v>74</c:v>
                </c:pt>
                <c:pt idx="88">
                  <c:v>75</c:v>
                </c:pt>
                <c:pt idx="89">
                  <c:v>76</c:v>
                </c:pt>
                <c:pt idx="90">
                  <c:v>77</c:v>
                </c:pt>
                <c:pt idx="91">
                  <c:v>78</c:v>
                </c:pt>
                <c:pt idx="92">
                  <c:v>79</c:v>
                </c:pt>
                <c:pt idx="93">
                  <c:v>80</c:v>
                </c:pt>
                <c:pt idx="94">
                  <c:v>81</c:v>
                </c:pt>
                <c:pt idx="95">
                  <c:v>82</c:v>
                </c:pt>
                <c:pt idx="96">
                  <c:v>83</c:v>
                </c:pt>
                <c:pt idx="97">
                  <c:v>84</c:v>
                </c:pt>
                <c:pt idx="98">
                  <c:v>85</c:v>
                </c:pt>
                <c:pt idx="99">
                  <c:v>86</c:v>
                </c:pt>
                <c:pt idx="100">
                  <c:v>87</c:v>
                </c:pt>
                <c:pt idx="101">
                  <c:v>88</c:v>
                </c:pt>
                <c:pt idx="102">
                  <c:v>89</c:v>
                </c:pt>
                <c:pt idx="103">
                  <c:v>90</c:v>
                </c:pt>
                <c:pt idx="104">
                  <c:v>91</c:v>
                </c:pt>
                <c:pt idx="105">
                  <c:v>92</c:v>
                </c:pt>
                <c:pt idx="106">
                  <c:v>93</c:v>
                </c:pt>
                <c:pt idx="107">
                  <c:v>94</c:v>
                </c:pt>
                <c:pt idx="108">
                  <c:v>95</c:v>
                </c:pt>
                <c:pt idx="109">
                  <c:v>96</c:v>
                </c:pt>
                <c:pt idx="110">
                  <c:v>97</c:v>
                </c:pt>
                <c:pt idx="111">
                  <c:v>98</c:v>
                </c:pt>
                <c:pt idx="112">
                  <c:v>99</c:v>
                </c:pt>
                <c:pt idx="113">
                  <c:v>100</c:v>
                </c:pt>
              </c:numCache>
            </c:numRef>
          </c:xVal>
          <c:yVal>
            <c:numRef>
              <c:f>β!$I$3:$I$116</c:f>
              <c:numCache>
                <c:formatCode>General</c:formatCode>
                <c:ptCount val="114"/>
                <c:pt idx="0">
                  <c:v>1248.7285905089407</c:v>
                </c:pt>
                <c:pt idx="1">
                  <c:v>1248.8647224954129</c:v>
                </c:pt>
                <c:pt idx="2">
                  <c:v>1248.9691903126159</c:v>
                </c:pt>
                <c:pt idx="3">
                  <c:v>1249.1348703087019</c:v>
                </c:pt>
                <c:pt idx="4">
                  <c:v>1249.439390362724</c:v>
                </c:pt>
                <c:pt idx="5">
                  <c:v>1249.8701737080321</c:v>
                </c:pt>
                <c:pt idx="6">
                  <c:v>1251.6898073152543</c:v>
                </c:pt>
                <c:pt idx="7">
                  <c:v>1253.0550387822886</c:v>
                </c:pt>
                <c:pt idx="8">
                  <c:v>1254.1036346764486</c:v>
                </c:pt>
                <c:pt idx="9">
                  <c:v>1254.9883297451249</c:v>
                </c:pt>
                <c:pt idx="10">
                  <c:v>1255.76828428312</c:v>
                </c:pt>
                <c:pt idx="11">
                  <c:v>1256.4738391815531</c:v>
                </c:pt>
                <c:pt idx="12">
                  <c:v>1257.1230182573522</c:v>
                </c:pt>
                <c:pt idx="13">
                  <c:v>1257.7275649829294</c:v>
                </c:pt>
                <c:pt idx="14">
                  <c:v>1258.8331714812962</c:v>
                </c:pt>
                <c:pt idx="15">
                  <c:v>1263.1805724284995</c:v>
                </c:pt>
                <c:pt idx="16">
                  <c:v>1266.5268628593105</c:v>
                </c:pt>
                <c:pt idx="17">
                  <c:v>1269.354999066408</c:v>
                </c:pt>
                <c:pt idx="18">
                  <c:v>1271.8520430387598</c:v>
                </c:pt>
                <c:pt idx="19">
                  <c:v>1274.1139280874781</c:v>
                </c:pt>
                <c:pt idx="20">
                  <c:v>1276.1976409774286</c:v>
                </c:pt>
                <c:pt idx="21">
                  <c:v>1278.1403104329727</c:v>
                </c:pt>
                <c:pt idx="22">
                  <c:v>1279.9677252524184</c:v>
                </c:pt>
                <c:pt idx="23">
                  <c:v>1281.6986614487912</c:v>
                </c:pt>
                <c:pt idx="24">
                  <c:v>1283.3472929028892</c:v>
                </c:pt>
                <c:pt idx="25">
                  <c:v>1284.924630928444</c:v>
                </c:pt>
                <c:pt idx="26">
                  <c:v>1286.4394319421706</c:v>
                </c:pt>
                <c:pt idx="27">
                  <c:v>1287.8987953677265</c:v>
                </c:pt>
                <c:pt idx="28">
                  <c:v>1289.3085719461767</c:v>
                </c:pt>
                <c:pt idx="29">
                  <c:v>1290.6736511315714</c:v>
                </c:pt>
                <c:pt idx="30">
                  <c:v>1291.9981686526214</c:v>
                </c:pt>
                <c:pt idx="31">
                  <c:v>1293.2856597797108</c:v>
                </c:pt>
                <c:pt idx="32">
                  <c:v>1294.539174708262</c:v>
                </c:pt>
                <c:pt idx="33">
                  <c:v>1295.7613669107743</c:v>
                </c:pt>
                <c:pt idx="34">
                  <c:v>1296.954561816668</c:v>
                </c:pt>
                <c:pt idx="35">
                  <c:v>1298.1208109223785</c:v>
                </c:pt>
                <c:pt idx="36">
                  <c:v>1299.2619349401521</c:v>
                </c:pt>
                <c:pt idx="37">
                  <c:v>1300.3795585831065</c:v>
                </c:pt>
                <c:pt idx="38">
                  <c:v>1301.475138886537</c:v>
                </c:pt>
                <c:pt idx="39">
                  <c:v>1302.5499884755052</c:v>
                </c:pt>
                <c:pt idx="40">
                  <c:v>1303.6052948390368</c:v>
                </c:pt>
                <c:pt idx="41">
                  <c:v>1304.6421364179553</c:v>
                </c:pt>
                <c:pt idx="42">
                  <c:v>1305.6614961274443</c:v>
                </c:pt>
                <c:pt idx="43">
                  <c:v>1306.6642727972242</c:v>
                </c:pt>
                <c:pt idx="44">
                  <c:v>1307.6512909083563</c:v>
                </c:pt>
                <c:pt idx="45">
                  <c:v>1308.6233089267521</c:v>
                </c:pt>
                <c:pt idx="46">
                  <c:v>1309.5810264729353</c:v>
                </c:pt>
                <c:pt idx="47">
                  <c:v>1310.5250905207156</c:v>
                </c:pt>
                <c:pt idx="48">
                  <c:v>1311.4561007808504</c:v>
                </c:pt>
                <c:pt idx="49">
                  <c:v>1312.3746143969481</c:v>
                </c:pt>
                <c:pt idx="50">
                  <c:v>1313.2811500580501</c:v>
                </c:pt>
                <c:pt idx="51">
                  <c:v>1314.1761916140697</c:v>
                </c:pt>
                <c:pt idx="52">
                  <c:v>1315.0601912656296</c:v>
                </c:pt>
                <c:pt idx="53">
                  <c:v>1315.9335723879656</c:v>
                </c:pt>
                <c:pt idx="54">
                  <c:v>1316.7967320389394</c:v>
                </c:pt>
                <c:pt idx="55">
                  <c:v>1317.6500431932975</c:v>
                </c:pt>
                <c:pt idx="56">
                  <c:v>1318.493856738834</c:v>
                </c:pt>
                <c:pt idx="57">
                  <c:v>1319.3285032647559</c:v>
                </c:pt>
                <c:pt idx="58">
                  <c:v>1320.1542946680877</c:v>
                </c:pt>
                <c:pt idx="59">
                  <c:v>1320.9715256002448</c:v>
                </c:pt>
                <c:pt idx="60">
                  <c:v>1321.7804747727944</c:v>
                </c:pt>
                <c:pt idx="61">
                  <c:v>1322.5814061387971</c:v>
                </c:pt>
                <c:pt idx="62">
                  <c:v>1323.3745699639255</c:v>
                </c:pt>
                <c:pt idx="63">
                  <c:v>1324.1602037996668</c:v>
                </c:pt>
                <c:pt idx="64">
                  <c:v>1324.9385333693378</c:v>
                </c:pt>
                <c:pt idx="65">
                  <c:v>1325.7097733762687</c:v>
                </c:pt>
                <c:pt idx="66">
                  <c:v>1326.4741282423543</c:v>
                </c:pt>
                <c:pt idx="67">
                  <c:v>1327.2317927841646</c:v>
                </c:pt>
                <c:pt idx="68">
                  <c:v>1327.9829528329515</c:v>
                </c:pt>
                <c:pt idx="69">
                  <c:v>1328.7277858041389</c:v>
                </c:pt>
                <c:pt idx="70">
                  <c:v>1329.4664612212287</c:v>
                </c:pt>
                <c:pt idx="71">
                  <c:v>1330.1991411985182</c:v>
                </c:pt>
                <c:pt idx="72">
                  <c:v>1330.9259808865065</c:v>
                </c:pt>
                <c:pt idx="73">
                  <c:v>1331.6471288834616</c:v>
                </c:pt>
                <c:pt idx="74">
                  <c:v>1332.3627276162354</c:v>
                </c:pt>
                <c:pt idx="75">
                  <c:v>1333.0729136930913</c:v>
                </c:pt>
                <c:pt idx="76">
                  <c:v>1333.7778182310153</c:v>
                </c:pt>
                <c:pt idx="77">
                  <c:v>1334.4775671597311</c:v>
                </c:pt>
                <c:pt idx="78">
                  <c:v>1335.1722815044175</c:v>
                </c:pt>
                <c:pt idx="79">
                  <c:v>1335.8620776489158</c:v>
                </c:pt>
                <c:pt idx="80">
                  <c:v>1336.5470675810584</c:v>
                </c:pt>
                <c:pt idx="81">
                  <c:v>1337.2273591215703</c:v>
                </c:pt>
                <c:pt idx="82">
                  <c:v>1337.9030561378761</c:v>
                </c:pt>
                <c:pt idx="83">
                  <c:v>1338.5742587440059</c:v>
                </c:pt>
                <c:pt idx="84">
                  <c:v>1339.2410634876921</c:v>
                </c:pt>
                <c:pt idx="85">
                  <c:v>1339.9035635256489</c:v>
                </c:pt>
                <c:pt idx="86">
                  <c:v>1340.5618487879233</c:v>
                </c:pt>
                <c:pt idx="87">
                  <c:v>1341.2160061321529</c:v>
                </c:pt>
                <c:pt idx="88">
                  <c:v>1341.8661194884673</c:v>
                </c:pt>
                <c:pt idx="89">
                  <c:v>1342.5122699957235</c:v>
                </c:pt>
                <c:pt idx="90">
                  <c:v>1343.1545361296967</c:v>
                </c:pt>
                <c:pt idx="91">
                  <c:v>1343.7929938238017</c:v>
                </c:pt>
                <c:pt idx="92">
                  <c:v>1344.4277165828689</c:v>
                </c:pt>
                <c:pt idx="93">
                  <c:v>1345.0587755904594</c:v>
                </c:pt>
                <c:pt idx="94">
                  <c:v>1345.6862398101573</c:v>
                </c:pt>
                <c:pt idx="95">
                  <c:v>1346.3101760812522</c:v>
                </c:pt>
                <c:pt idx="96">
                  <c:v>1346.9306492091837</c:v>
                </c:pt>
                <c:pt idx="97">
                  <c:v>1347.5477220510959</c:v>
                </c:pt>
                <c:pt idx="98">
                  <c:v>1348.1614555968217</c:v>
                </c:pt>
                <c:pt idx="99">
                  <c:v>1348.7719090455869</c:v>
                </c:pt>
                <c:pt idx="100">
                  <c:v>1349.3791398787153</c:v>
                </c:pt>
                <c:pt idx="101">
                  <c:v>1349.9832039285798</c:v>
                </c:pt>
                <c:pt idx="102">
                  <c:v>1350.5841554440383</c:v>
                </c:pt>
                <c:pt idx="103">
                  <c:v>1351.1820471525671</c:v>
                </c:pt>
                <c:pt idx="104">
                  <c:v>1351.7769303192958</c:v>
                </c:pt>
                <c:pt idx="105">
                  <c:v>1352.3688548031314</c:v>
                </c:pt>
                <c:pt idx="106">
                  <c:v>1352.9578691101401</c:v>
                </c:pt>
                <c:pt idx="107">
                  <c:v>1353.5440204443562</c:v>
                </c:pt>
                <c:pt idx="108">
                  <c:v>1354.1273547561616</c:v>
                </c:pt>
                <c:pt idx="109">
                  <c:v>1354.7079167883801</c:v>
                </c:pt>
                <c:pt idx="110">
                  <c:v>1355.2857501202125</c:v>
                </c:pt>
                <c:pt idx="111">
                  <c:v>1355.860897209144</c:v>
                </c:pt>
                <c:pt idx="112">
                  <c:v>1356.4333994309263</c:v>
                </c:pt>
                <c:pt idx="113">
                  <c:v>1357.0032971177488</c:v>
                </c:pt>
              </c:numCache>
            </c:numRef>
          </c:yVal>
          <c:smooth val="1"/>
          <c:extLst>
            <c:ext xmlns:c16="http://schemas.microsoft.com/office/drawing/2014/chart" uri="{C3380CC4-5D6E-409C-BE32-E72D297353CC}">
              <c16:uniqueId val="{00000000-0F53-4696-AF81-601F2076CDBB}"/>
            </c:ext>
          </c:extLst>
        </c:ser>
        <c:dLbls>
          <c:showLegendKey val="0"/>
          <c:showVal val="0"/>
          <c:showCatName val="0"/>
          <c:showSerName val="0"/>
          <c:showPercent val="0"/>
          <c:showBubbleSize val="0"/>
        </c:dLbls>
        <c:axId val="1422385576"/>
        <c:axId val="1422385904"/>
      </c:scatterChart>
      <c:valAx>
        <c:axId val="1422385576"/>
        <c:scaling>
          <c:orientation val="minMax"/>
          <c:max val="1"/>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r>
                  <a:rPr lang="en-US"/>
                  <a:t>Erecoil (MeV)</a:t>
                </a:r>
              </a:p>
            </c:rich>
          </c:tx>
          <c:overlay val="0"/>
          <c:spPr>
            <a:noFill/>
            <a:ln>
              <a:noFill/>
            </a:ln>
            <a:effectLst/>
          </c:spPr>
          <c:txPr>
            <a:bodyPr rot="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crossAx val="1422385904"/>
        <c:crosses val="autoZero"/>
        <c:crossBetween val="midCat"/>
      </c:valAx>
      <c:valAx>
        <c:axId val="1422385904"/>
        <c:scaling>
          <c:orientation val="minMax"/>
          <c:max val="1260"/>
          <c:min val="1248"/>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r>
                  <a:rPr lang="en-US"/>
                  <a:t>Eγ (keV)</a:t>
                </a:r>
              </a:p>
            </c:rich>
          </c:tx>
          <c:overlay val="0"/>
          <c:spPr>
            <a:noFill/>
            <a:ln>
              <a:noFill/>
            </a:ln>
            <a:effectLst/>
          </c:spPr>
          <c:txPr>
            <a:bodyPr rot="-54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400" b="0" i="0" u="none" strike="noStrike" kern="1200" baseline="0">
                <a:solidFill>
                  <a:sysClr val="windowText" lastClr="000000"/>
                </a:solidFill>
                <a:latin typeface="Times New Roman" panose="02020603050405020304" pitchFamily="18" charset="0"/>
                <a:ea typeface="+mn-ea"/>
                <a:cs typeface="Times New Roman" panose="02020603050405020304" pitchFamily="18" charset="0"/>
              </a:defRPr>
            </a:pPr>
            <a:endParaRPr lang="en-US"/>
          </a:p>
        </c:txPr>
        <c:crossAx val="1422385576"/>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4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spPr>
            <a:ln w="25400" cap="rnd">
              <a:solidFill>
                <a:srgbClr val="00CC00"/>
              </a:solidFill>
              <a:round/>
            </a:ln>
            <a:effectLst/>
          </c:spPr>
          <c:marker>
            <c:symbol val="none"/>
          </c:marker>
          <c:xVal>
            <c:numRef>
              <c:f>'3HeAu'!$AH$5:$AH$105</c:f>
              <c:numCache>
                <c:formatCode>0</c:formatCode>
                <c:ptCount val="101"/>
                <c:pt idx="0">
                  <c:v>0</c:v>
                </c:pt>
                <c:pt idx="1">
                  <c:v>3.0010000000000003</c:v>
                </c:pt>
                <c:pt idx="2">
                  <c:v>6.0009999999999994</c:v>
                </c:pt>
                <c:pt idx="3">
                  <c:v>9.0010000000000012</c:v>
                </c:pt>
                <c:pt idx="4">
                  <c:v>12.001000000000001</c:v>
                </c:pt>
                <c:pt idx="5">
                  <c:v>15.000999999999999</c:v>
                </c:pt>
                <c:pt idx="6">
                  <c:v>18.000999999999998</c:v>
                </c:pt>
                <c:pt idx="7">
                  <c:v>21.000999999999998</c:v>
                </c:pt>
                <c:pt idx="8">
                  <c:v>24.000999999999998</c:v>
                </c:pt>
                <c:pt idx="9">
                  <c:v>27.000999999999998</c:v>
                </c:pt>
                <c:pt idx="10">
                  <c:v>30.000999999999998</c:v>
                </c:pt>
                <c:pt idx="11">
                  <c:v>33.000999999999998</c:v>
                </c:pt>
                <c:pt idx="12">
                  <c:v>36.000999999999998</c:v>
                </c:pt>
                <c:pt idx="13">
                  <c:v>39.000999999999998</c:v>
                </c:pt>
                <c:pt idx="14">
                  <c:v>42.000999999999998</c:v>
                </c:pt>
                <c:pt idx="15">
                  <c:v>45.000999999999998</c:v>
                </c:pt>
                <c:pt idx="16">
                  <c:v>48.000999999999998</c:v>
                </c:pt>
                <c:pt idx="17">
                  <c:v>51.000999999999998</c:v>
                </c:pt>
                <c:pt idx="18">
                  <c:v>54.000999999999998</c:v>
                </c:pt>
                <c:pt idx="19">
                  <c:v>57.000999999999998</c:v>
                </c:pt>
                <c:pt idx="20">
                  <c:v>60.000999999999998</c:v>
                </c:pt>
                <c:pt idx="21">
                  <c:v>63.000999999999998</c:v>
                </c:pt>
                <c:pt idx="22">
                  <c:v>66.001000000000005</c:v>
                </c:pt>
                <c:pt idx="23">
                  <c:v>69.001000000000005</c:v>
                </c:pt>
                <c:pt idx="24">
                  <c:v>72.001000000000005</c:v>
                </c:pt>
                <c:pt idx="25">
                  <c:v>75.001000000000005</c:v>
                </c:pt>
                <c:pt idx="26">
                  <c:v>78.001000000000005</c:v>
                </c:pt>
                <c:pt idx="27">
                  <c:v>81.001000000000005</c:v>
                </c:pt>
                <c:pt idx="28">
                  <c:v>84.001000000000005</c:v>
                </c:pt>
                <c:pt idx="29">
                  <c:v>87.001000000000005</c:v>
                </c:pt>
                <c:pt idx="30">
                  <c:v>90.001000000000005</c:v>
                </c:pt>
                <c:pt idx="31">
                  <c:v>93.001000000000005</c:v>
                </c:pt>
                <c:pt idx="32">
                  <c:v>96.001000000000005</c:v>
                </c:pt>
                <c:pt idx="33">
                  <c:v>99.001000000000005</c:v>
                </c:pt>
                <c:pt idx="34">
                  <c:v>102.001</c:v>
                </c:pt>
                <c:pt idx="35">
                  <c:v>105.001</c:v>
                </c:pt>
                <c:pt idx="36">
                  <c:v>108.001</c:v>
                </c:pt>
                <c:pt idx="37">
                  <c:v>111.001</c:v>
                </c:pt>
                <c:pt idx="38">
                  <c:v>114.001</c:v>
                </c:pt>
                <c:pt idx="39">
                  <c:v>117.001</c:v>
                </c:pt>
                <c:pt idx="40">
                  <c:v>120.001</c:v>
                </c:pt>
                <c:pt idx="41">
                  <c:v>123.001</c:v>
                </c:pt>
                <c:pt idx="42">
                  <c:v>126.001</c:v>
                </c:pt>
                <c:pt idx="43">
                  <c:v>129.001</c:v>
                </c:pt>
                <c:pt idx="44">
                  <c:v>132.001</c:v>
                </c:pt>
                <c:pt idx="45">
                  <c:v>135.001</c:v>
                </c:pt>
                <c:pt idx="46">
                  <c:v>138.001</c:v>
                </c:pt>
                <c:pt idx="47">
                  <c:v>141.001</c:v>
                </c:pt>
                <c:pt idx="48">
                  <c:v>144.001</c:v>
                </c:pt>
                <c:pt idx="49">
                  <c:v>147.001</c:v>
                </c:pt>
                <c:pt idx="50">
                  <c:v>150.001</c:v>
                </c:pt>
                <c:pt idx="51">
                  <c:v>153.001</c:v>
                </c:pt>
                <c:pt idx="52">
                  <c:v>156.001</c:v>
                </c:pt>
                <c:pt idx="53">
                  <c:v>159.001</c:v>
                </c:pt>
                <c:pt idx="54">
                  <c:v>162.001</c:v>
                </c:pt>
                <c:pt idx="55">
                  <c:v>165.001</c:v>
                </c:pt>
                <c:pt idx="56">
                  <c:v>168.001</c:v>
                </c:pt>
                <c:pt idx="57">
                  <c:v>171.001</c:v>
                </c:pt>
                <c:pt idx="58">
                  <c:v>174.001</c:v>
                </c:pt>
                <c:pt idx="59">
                  <c:v>177.001</c:v>
                </c:pt>
                <c:pt idx="60">
                  <c:v>180.001</c:v>
                </c:pt>
                <c:pt idx="61">
                  <c:v>183.001</c:v>
                </c:pt>
                <c:pt idx="62">
                  <c:v>186.001</c:v>
                </c:pt>
                <c:pt idx="63">
                  <c:v>189.001</c:v>
                </c:pt>
                <c:pt idx="64">
                  <c:v>192.001</c:v>
                </c:pt>
                <c:pt idx="65">
                  <c:v>195.001</c:v>
                </c:pt>
                <c:pt idx="66">
                  <c:v>198.001</c:v>
                </c:pt>
                <c:pt idx="67">
                  <c:v>201.001</c:v>
                </c:pt>
                <c:pt idx="68">
                  <c:v>204.001</c:v>
                </c:pt>
                <c:pt idx="69">
                  <c:v>207.00100000000003</c:v>
                </c:pt>
                <c:pt idx="70">
                  <c:v>210.00100000000003</c:v>
                </c:pt>
                <c:pt idx="71">
                  <c:v>213.00100000000003</c:v>
                </c:pt>
                <c:pt idx="72">
                  <c:v>216.00100000000003</c:v>
                </c:pt>
                <c:pt idx="73">
                  <c:v>219.00100000000003</c:v>
                </c:pt>
                <c:pt idx="74">
                  <c:v>222.00100000000003</c:v>
                </c:pt>
                <c:pt idx="75">
                  <c:v>225.00100000000003</c:v>
                </c:pt>
                <c:pt idx="76">
                  <c:v>228.00100000000003</c:v>
                </c:pt>
                <c:pt idx="77">
                  <c:v>231.00100000000003</c:v>
                </c:pt>
                <c:pt idx="78">
                  <c:v>234.00100000000003</c:v>
                </c:pt>
                <c:pt idx="79">
                  <c:v>237.00100000000003</c:v>
                </c:pt>
                <c:pt idx="80">
                  <c:v>240.00100000000003</c:v>
                </c:pt>
                <c:pt idx="81">
                  <c:v>243.00100000000003</c:v>
                </c:pt>
                <c:pt idx="82">
                  <c:v>246.00100000000003</c:v>
                </c:pt>
                <c:pt idx="83">
                  <c:v>249.00100000000003</c:v>
                </c:pt>
                <c:pt idx="84">
                  <c:v>252.00100000000003</c:v>
                </c:pt>
                <c:pt idx="85">
                  <c:v>255.00100000000003</c:v>
                </c:pt>
                <c:pt idx="86">
                  <c:v>258.00100000000003</c:v>
                </c:pt>
                <c:pt idx="87">
                  <c:v>261.00100000000003</c:v>
                </c:pt>
                <c:pt idx="88">
                  <c:v>264.00100000000003</c:v>
                </c:pt>
                <c:pt idx="89">
                  <c:v>267.00100000000003</c:v>
                </c:pt>
                <c:pt idx="90">
                  <c:v>270.00100000000003</c:v>
                </c:pt>
                <c:pt idx="91">
                  <c:v>273.00100000000003</c:v>
                </c:pt>
                <c:pt idx="92">
                  <c:v>276.00100000000003</c:v>
                </c:pt>
                <c:pt idx="93">
                  <c:v>279.00100000000003</c:v>
                </c:pt>
                <c:pt idx="94">
                  <c:v>282.00100000000003</c:v>
                </c:pt>
                <c:pt idx="95">
                  <c:v>285.00100000000003</c:v>
                </c:pt>
                <c:pt idx="96">
                  <c:v>288.00100000000003</c:v>
                </c:pt>
                <c:pt idx="97">
                  <c:v>291.00100000000003</c:v>
                </c:pt>
                <c:pt idx="98">
                  <c:v>294.00100000000003</c:v>
                </c:pt>
                <c:pt idx="99">
                  <c:v>297.00100000000003</c:v>
                </c:pt>
                <c:pt idx="100">
                  <c:v>300.00100000000003</c:v>
                </c:pt>
              </c:numCache>
            </c:numRef>
          </c:xVal>
          <c:yVal>
            <c:numRef>
              <c:f>'3HeAu'!$AE$5:$AE$105</c:f>
              <c:numCache>
                <c:formatCode>General</c:formatCode>
                <c:ptCount val="101"/>
                <c:pt idx="0">
                  <c:v>0</c:v>
                </c:pt>
                <c:pt idx="1">
                  <c:v>1.9763594623137706E-3</c:v>
                </c:pt>
                <c:pt idx="2">
                  <c:v>5.3261670872204207E-3</c:v>
                </c:pt>
                <c:pt idx="3">
                  <c:v>7.292708074273218E-3</c:v>
                </c:pt>
                <c:pt idx="4">
                  <c:v>8.6463058412297837E-3</c:v>
                </c:pt>
                <c:pt idx="5">
                  <c:v>1.0642373402436955E-2</c:v>
                </c:pt>
                <c:pt idx="6">
                  <c:v>1.2203724414045988E-2</c:v>
                </c:pt>
                <c:pt idx="7">
                  <c:v>1.38835374641298E-2</c:v>
                </c:pt>
                <c:pt idx="8">
                  <c:v>1.5573311286217497E-2</c:v>
                </c:pt>
                <c:pt idx="9">
                  <c:v>1.5751182214858307E-2</c:v>
                </c:pt>
                <c:pt idx="10">
                  <c:v>1.7263085108305192E-2</c:v>
                </c:pt>
                <c:pt idx="11">
                  <c:v>1.8577551270960779E-2</c:v>
                </c:pt>
                <c:pt idx="12">
                  <c:v>1.9368009677840543E-2</c:v>
                </c:pt>
                <c:pt idx="13">
                  <c:v>2.0948926491600062E-2</c:v>
                </c:pt>
                <c:pt idx="14">
                  <c:v>2.0998374609762206E-2</c:v>
                </c:pt>
                <c:pt idx="15">
                  <c:v>2.226339265425565E-2</c:v>
                </c:pt>
                <c:pt idx="16">
                  <c:v>2.2628739541683873E-2</c:v>
                </c:pt>
                <c:pt idx="17">
                  <c:v>2.398269305049772E-2</c:v>
                </c:pt>
                <c:pt idx="18">
                  <c:v>2.4446936174250235E-2</c:v>
                </c:pt>
                <c:pt idx="19">
                  <c:v>2.537613390546983E-2</c:v>
                </c:pt>
                <c:pt idx="20">
                  <c:v>2.5741480792898053E-2</c:v>
                </c:pt>
                <c:pt idx="21">
                  <c:v>2.6067696076025298E-2</c:v>
                </c:pt>
                <c:pt idx="22">
                  <c:v>2.6887681057059434E-2</c:v>
                </c:pt>
                <c:pt idx="23">
                  <c:v>2.7263344458348826E-2</c:v>
                </c:pt>
                <c:pt idx="24">
                  <c:v>2.7701974168377063E-2</c:v>
                </c:pt>
                <c:pt idx="25">
                  <c:v>2.816443858284317E-2</c:v>
                </c:pt>
                <c:pt idx="26">
                  <c:v>2.8039928932794601E-2</c:v>
                </c:pt>
                <c:pt idx="27">
                  <c:v>2.770802177995085E-2</c:v>
                </c:pt>
                <c:pt idx="28">
                  <c:v>2.7370067015533312E-2</c:v>
                </c:pt>
                <c:pt idx="29">
                  <c:v>2.7174408994028419E-2</c:v>
                </c:pt>
                <c:pt idx="30">
                  <c:v>2.6789140562592424E-2</c:v>
                </c:pt>
                <c:pt idx="31">
                  <c:v>2.6200032046934062E-2</c:v>
                </c:pt>
                <c:pt idx="32">
                  <c:v>2.6034256341440826E-2</c:v>
                </c:pt>
                <c:pt idx="33">
                  <c:v>2.5531948838959179E-2</c:v>
                </c:pt>
                <c:pt idx="34">
                  <c:v>2.4595280528736673E-2</c:v>
                </c:pt>
                <c:pt idx="35">
                  <c:v>2.337010557225877E-2</c:v>
                </c:pt>
                <c:pt idx="36">
                  <c:v>2.2360154439436251E-2</c:v>
                </c:pt>
                <c:pt idx="37">
                  <c:v>2.1646536273729321E-2</c:v>
                </c:pt>
                <c:pt idx="38">
                  <c:v>2.0454801051835891E-2</c:v>
                </c:pt>
                <c:pt idx="39">
                  <c:v>1.946690591416483E-2</c:v>
                </c:pt>
                <c:pt idx="40">
                  <c:v>1.784614601238977E-2</c:v>
                </c:pt>
                <c:pt idx="41">
                  <c:v>1.6956791369185719E-2</c:v>
                </c:pt>
                <c:pt idx="42">
                  <c:v>1.5790669561016567E-2</c:v>
                </c:pt>
                <c:pt idx="43">
                  <c:v>1.5336387209267938E-2</c:v>
                </c:pt>
                <c:pt idx="44">
                  <c:v>1.4150343857091015E-2</c:v>
                </c:pt>
                <c:pt idx="45">
                  <c:v>1.3241423411736475E-2</c:v>
                </c:pt>
                <c:pt idx="46">
                  <c:v>1.1996326911250804E-2</c:v>
                </c:pt>
                <c:pt idx="47">
                  <c:v>1.0790717756923392E-2</c:v>
                </c:pt>
                <c:pt idx="48">
                  <c:v>9.5755035724493769E-3</c:v>
                </c:pt>
                <c:pt idx="49">
                  <c:v>8.2016285196277582E-3</c:v>
                </c:pt>
                <c:pt idx="50">
                  <c:v>7.1838510659450426E-3</c:v>
                </c:pt>
                <c:pt idx="51">
                  <c:v>6.9170446729838273E-3</c:v>
                </c:pt>
                <c:pt idx="52">
                  <c:v>5.671948172498156E-3</c:v>
                </c:pt>
                <c:pt idx="53">
                  <c:v>5.1287303564291212E-3</c:v>
                </c:pt>
                <c:pt idx="54">
                  <c:v>4.1205579328930089E-3</c:v>
                </c:pt>
                <c:pt idx="55">
                  <c:v>3.6958021552987545E-3</c:v>
                </c:pt>
                <c:pt idx="56">
                  <c:v>3.0929975781350486E-3</c:v>
                </c:pt>
                <c:pt idx="57">
                  <c:v>2.5198262976829019E-3</c:v>
                </c:pt>
                <c:pt idx="58">
                  <c:v>2.3913679130185086E-3</c:v>
                </c:pt>
                <c:pt idx="59">
                  <c:v>1.8874239979933653E-3</c:v>
                </c:pt>
                <c:pt idx="60">
                  <c:v>1.4130778054940525E-3</c:v>
                </c:pt>
                <c:pt idx="61">
                  <c:v>1.3241423411736474E-3</c:v>
                </c:pt>
                <c:pt idx="62">
                  <c:v>1.0178130278684441E-3</c:v>
                </c:pt>
                <c:pt idx="63">
                  <c:v>8.5972134649249196E-4</c:v>
                </c:pt>
                <c:pt idx="64">
                  <c:v>6.4232749750769372E-4</c:v>
                </c:pt>
                <c:pt idx="65">
                  <c:v>5.3361278592243058E-4</c:v>
                </c:pt>
                <c:pt idx="66">
                  <c:v>4.051544012580375E-4</c:v>
                </c:pt>
                <c:pt idx="67">
                  <c:v>3.8537515399317935E-4</c:v>
                </c:pt>
                <c:pt idx="68">
                  <c:v>2.3716242399393785E-4</c:v>
                </c:pt>
                <c:pt idx="69">
                  <c:v>2.7668890175649871E-4</c:v>
                </c:pt>
                <c:pt idx="70">
                  <c:v>2.5692388416593192E-4</c:v>
                </c:pt>
                <c:pt idx="71">
                  <c:v>8.8935464320405097E-5</c:v>
                </c:pt>
                <c:pt idx="72">
                  <c:v>1.0870048191097193E-4</c:v>
                </c:pt>
                <c:pt idx="73">
                  <c:v>8.8935464320405097E-5</c:v>
                </c:pt>
                <c:pt idx="74">
                  <c:v>2.9645036192849273E-5</c:v>
                </c:pt>
                <c:pt idx="75">
                  <c:v>3.9526477762560844E-5</c:v>
                </c:pt>
                <c:pt idx="76">
                  <c:v>2.9645036192849273E-5</c:v>
                </c:pt>
                <c:pt idx="77">
                  <c:v>1.9763594623137703E-5</c:v>
                </c:pt>
                <c:pt idx="78">
                  <c:v>9.8817973115688513E-6</c:v>
                </c:pt>
                <c:pt idx="79">
                  <c:v>9.8817973115688513E-6</c:v>
                </c:pt>
                <c:pt idx="80">
                  <c:v>9.8817973115688513E-6</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numCache>
            </c:numRef>
          </c:yVal>
          <c:smooth val="1"/>
          <c:extLst>
            <c:ext xmlns:c16="http://schemas.microsoft.com/office/drawing/2014/chart" uri="{C3380CC4-5D6E-409C-BE32-E72D297353CC}">
              <c16:uniqueId val="{00000000-9CA5-483F-9CD3-52BBE504DE29}"/>
            </c:ext>
          </c:extLst>
        </c:ser>
        <c:dLbls>
          <c:showLegendKey val="0"/>
          <c:showVal val="0"/>
          <c:showCatName val="0"/>
          <c:showSerName val="0"/>
          <c:showPercent val="0"/>
          <c:showBubbleSize val="0"/>
        </c:dLbls>
        <c:axId val="575029023"/>
        <c:axId val="575030687"/>
      </c:scatterChart>
      <c:valAx>
        <c:axId val="575029023"/>
        <c:scaling>
          <c:orientation val="minMax"/>
          <c:max val="3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Implantation depth (nm)</a:t>
                </a:r>
              </a:p>
            </c:rich>
          </c:tx>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575030687"/>
        <c:crosses val="autoZero"/>
        <c:crossBetween val="midCat"/>
      </c:valAx>
      <c:valAx>
        <c:axId val="575030687"/>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r>
                  <a:rPr lang="en-US" baseline="30000" dirty="0"/>
                  <a:t>3</a:t>
                </a:r>
                <a:r>
                  <a:rPr lang="en-US" dirty="0"/>
                  <a:t>He density (arb. units)</a:t>
                </a:r>
              </a:p>
            </c:rich>
          </c:tx>
          <c:layout>
            <c:manualLayout>
              <c:xMode val="edge"/>
              <c:yMode val="edge"/>
              <c:x val="3.0438538932633426E-3"/>
              <c:y val="6.0487022455526396E-2"/>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57502902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Cambria" panose="02040503050406030204" pitchFamily="18" charset="0"/>
          <a:ea typeface="Cambria" panose="02040503050406030204" pitchFamily="18"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25615704286964"/>
          <c:y val="5.7601924759405072E-2"/>
          <c:w val="0.83140026246719156"/>
          <c:h val="0.68642257217847769"/>
        </c:manualLayout>
      </c:layout>
      <c:scatterChart>
        <c:scatterStyle val="smoothMarker"/>
        <c:varyColors val="0"/>
        <c:ser>
          <c:idx val="0"/>
          <c:order val="0"/>
          <c:spPr>
            <a:ln w="25400" cap="rnd">
              <a:solidFill>
                <a:schemeClr val="accent6"/>
              </a:solidFill>
              <a:round/>
            </a:ln>
            <a:effectLst/>
          </c:spPr>
          <c:marker>
            <c:symbol val="none"/>
          </c:marker>
          <c:xVal>
            <c:numRef>
              <c:f>'3HeAu'!$AH$5:$AH$105</c:f>
              <c:numCache>
                <c:formatCode>0</c:formatCode>
                <c:ptCount val="101"/>
                <c:pt idx="0">
                  <c:v>0</c:v>
                </c:pt>
                <c:pt idx="1">
                  <c:v>3.0010000000000003</c:v>
                </c:pt>
                <c:pt idx="2">
                  <c:v>6.0009999999999994</c:v>
                </c:pt>
                <c:pt idx="3">
                  <c:v>9.0010000000000012</c:v>
                </c:pt>
                <c:pt idx="4">
                  <c:v>12.001000000000001</c:v>
                </c:pt>
                <c:pt idx="5">
                  <c:v>15.000999999999999</c:v>
                </c:pt>
                <c:pt idx="6">
                  <c:v>18.000999999999998</c:v>
                </c:pt>
                <c:pt idx="7">
                  <c:v>21.000999999999998</c:v>
                </c:pt>
                <c:pt idx="8">
                  <c:v>24.000999999999998</c:v>
                </c:pt>
                <c:pt idx="9">
                  <c:v>27.000999999999998</c:v>
                </c:pt>
                <c:pt idx="10">
                  <c:v>30.000999999999998</c:v>
                </c:pt>
                <c:pt idx="11">
                  <c:v>33.000999999999998</c:v>
                </c:pt>
                <c:pt idx="12">
                  <c:v>36.000999999999998</c:v>
                </c:pt>
                <c:pt idx="13">
                  <c:v>39.000999999999998</c:v>
                </c:pt>
                <c:pt idx="14">
                  <c:v>42.000999999999998</c:v>
                </c:pt>
                <c:pt idx="15">
                  <c:v>45.000999999999998</c:v>
                </c:pt>
                <c:pt idx="16">
                  <c:v>48.000999999999998</c:v>
                </c:pt>
                <c:pt idx="17">
                  <c:v>51.000999999999998</c:v>
                </c:pt>
                <c:pt idx="18">
                  <c:v>54.000999999999998</c:v>
                </c:pt>
                <c:pt idx="19">
                  <c:v>57.000999999999998</c:v>
                </c:pt>
                <c:pt idx="20">
                  <c:v>60.000999999999998</c:v>
                </c:pt>
                <c:pt idx="21">
                  <c:v>63.000999999999998</c:v>
                </c:pt>
                <c:pt idx="22">
                  <c:v>66.001000000000005</c:v>
                </c:pt>
                <c:pt idx="23">
                  <c:v>69.001000000000005</c:v>
                </c:pt>
                <c:pt idx="24">
                  <c:v>72.001000000000005</c:v>
                </c:pt>
                <c:pt idx="25">
                  <c:v>75.001000000000005</c:v>
                </c:pt>
                <c:pt idx="26">
                  <c:v>78.001000000000005</c:v>
                </c:pt>
                <c:pt idx="27">
                  <c:v>81.001000000000005</c:v>
                </c:pt>
                <c:pt idx="28">
                  <c:v>84.001000000000005</c:v>
                </c:pt>
                <c:pt idx="29">
                  <c:v>87.001000000000005</c:v>
                </c:pt>
                <c:pt idx="30">
                  <c:v>90.001000000000005</c:v>
                </c:pt>
                <c:pt idx="31">
                  <c:v>93.001000000000005</c:v>
                </c:pt>
                <c:pt idx="32">
                  <c:v>96.001000000000005</c:v>
                </c:pt>
                <c:pt idx="33">
                  <c:v>99.001000000000005</c:v>
                </c:pt>
                <c:pt idx="34">
                  <c:v>102.001</c:v>
                </c:pt>
                <c:pt idx="35">
                  <c:v>105.001</c:v>
                </c:pt>
                <c:pt idx="36">
                  <c:v>108.001</c:v>
                </c:pt>
                <c:pt idx="37">
                  <c:v>111.001</c:v>
                </c:pt>
                <c:pt idx="38">
                  <c:v>114.001</c:v>
                </c:pt>
                <c:pt idx="39">
                  <c:v>117.001</c:v>
                </c:pt>
                <c:pt idx="40">
                  <c:v>120.001</c:v>
                </c:pt>
                <c:pt idx="41">
                  <c:v>123.001</c:v>
                </c:pt>
                <c:pt idx="42">
                  <c:v>126.001</c:v>
                </c:pt>
                <c:pt idx="43">
                  <c:v>129.001</c:v>
                </c:pt>
                <c:pt idx="44">
                  <c:v>132.001</c:v>
                </c:pt>
                <c:pt idx="45">
                  <c:v>135.001</c:v>
                </c:pt>
                <c:pt idx="46">
                  <c:v>138.001</c:v>
                </c:pt>
                <c:pt idx="47">
                  <c:v>141.001</c:v>
                </c:pt>
                <c:pt idx="48">
                  <c:v>144.001</c:v>
                </c:pt>
                <c:pt idx="49">
                  <c:v>147.001</c:v>
                </c:pt>
                <c:pt idx="50">
                  <c:v>150.001</c:v>
                </c:pt>
                <c:pt idx="51">
                  <c:v>153.001</c:v>
                </c:pt>
                <c:pt idx="52">
                  <c:v>156.001</c:v>
                </c:pt>
                <c:pt idx="53">
                  <c:v>159.001</c:v>
                </c:pt>
                <c:pt idx="54">
                  <c:v>162.001</c:v>
                </c:pt>
                <c:pt idx="55">
                  <c:v>165.001</c:v>
                </c:pt>
                <c:pt idx="56">
                  <c:v>168.001</c:v>
                </c:pt>
                <c:pt idx="57">
                  <c:v>171.001</c:v>
                </c:pt>
                <c:pt idx="58">
                  <c:v>174.001</c:v>
                </c:pt>
                <c:pt idx="59">
                  <c:v>177.001</c:v>
                </c:pt>
                <c:pt idx="60">
                  <c:v>180.001</c:v>
                </c:pt>
                <c:pt idx="61">
                  <c:v>183.001</c:v>
                </c:pt>
                <c:pt idx="62">
                  <c:v>186.001</c:v>
                </c:pt>
                <c:pt idx="63">
                  <c:v>189.001</c:v>
                </c:pt>
                <c:pt idx="64">
                  <c:v>192.001</c:v>
                </c:pt>
                <c:pt idx="65">
                  <c:v>195.001</c:v>
                </c:pt>
                <c:pt idx="66">
                  <c:v>198.001</c:v>
                </c:pt>
                <c:pt idx="67">
                  <c:v>201.001</c:v>
                </c:pt>
                <c:pt idx="68">
                  <c:v>204.001</c:v>
                </c:pt>
                <c:pt idx="69">
                  <c:v>207.00100000000003</c:v>
                </c:pt>
                <c:pt idx="70">
                  <c:v>210.00100000000003</c:v>
                </c:pt>
                <c:pt idx="71">
                  <c:v>213.00100000000003</c:v>
                </c:pt>
                <c:pt idx="72">
                  <c:v>216.00100000000003</c:v>
                </c:pt>
                <c:pt idx="73">
                  <c:v>219.00100000000003</c:v>
                </c:pt>
                <c:pt idx="74">
                  <c:v>222.00100000000003</c:v>
                </c:pt>
                <c:pt idx="75">
                  <c:v>225.00100000000003</c:v>
                </c:pt>
                <c:pt idx="76">
                  <c:v>228.00100000000003</c:v>
                </c:pt>
                <c:pt idx="77">
                  <c:v>231.00100000000003</c:v>
                </c:pt>
                <c:pt idx="78">
                  <c:v>234.00100000000003</c:v>
                </c:pt>
                <c:pt idx="79">
                  <c:v>237.00100000000003</c:v>
                </c:pt>
                <c:pt idx="80">
                  <c:v>240.00100000000003</c:v>
                </c:pt>
                <c:pt idx="81">
                  <c:v>243.00100000000003</c:v>
                </c:pt>
                <c:pt idx="82">
                  <c:v>246.00100000000003</c:v>
                </c:pt>
                <c:pt idx="83">
                  <c:v>249.00100000000003</c:v>
                </c:pt>
                <c:pt idx="84">
                  <c:v>252.00100000000003</c:v>
                </c:pt>
                <c:pt idx="85">
                  <c:v>255.00100000000003</c:v>
                </c:pt>
                <c:pt idx="86">
                  <c:v>258.00100000000003</c:v>
                </c:pt>
                <c:pt idx="87">
                  <c:v>261.00100000000003</c:v>
                </c:pt>
                <c:pt idx="88">
                  <c:v>264.00100000000003</c:v>
                </c:pt>
                <c:pt idx="89">
                  <c:v>267.00100000000003</c:v>
                </c:pt>
                <c:pt idx="90">
                  <c:v>270.00100000000003</c:v>
                </c:pt>
                <c:pt idx="91">
                  <c:v>273.00100000000003</c:v>
                </c:pt>
                <c:pt idx="92">
                  <c:v>276.00100000000003</c:v>
                </c:pt>
                <c:pt idx="93">
                  <c:v>279.00100000000003</c:v>
                </c:pt>
                <c:pt idx="94">
                  <c:v>282.00100000000003</c:v>
                </c:pt>
                <c:pt idx="95">
                  <c:v>285.00100000000003</c:v>
                </c:pt>
                <c:pt idx="96">
                  <c:v>288.00100000000003</c:v>
                </c:pt>
                <c:pt idx="97">
                  <c:v>291.00100000000003</c:v>
                </c:pt>
                <c:pt idx="98">
                  <c:v>294.00100000000003</c:v>
                </c:pt>
                <c:pt idx="99">
                  <c:v>297.00100000000003</c:v>
                </c:pt>
                <c:pt idx="100">
                  <c:v>300.00100000000003</c:v>
                </c:pt>
              </c:numCache>
            </c:numRef>
          </c:xVal>
          <c:yVal>
            <c:numRef>
              <c:f>'3HeAu'!$AN$5:$AN$105</c:f>
              <c:numCache>
                <c:formatCode>0.00</c:formatCode>
                <c:ptCount val="101"/>
                <c:pt idx="0">
                  <c:v>0</c:v>
                </c:pt>
                <c:pt idx="1">
                  <c:v>5.2256284088296308E-2</c:v>
                </c:pt>
                <c:pt idx="2">
                  <c:v>0.14082746874684504</c:v>
                </c:pt>
                <c:pt idx="3">
                  <c:v>0.1928241456926478</c:v>
                </c:pt>
                <c:pt idx="4">
                  <c:v>0.22861418834438074</c:v>
                </c:pt>
                <c:pt idx="5">
                  <c:v>0.28139156792884151</c:v>
                </c:pt>
                <c:pt idx="6">
                  <c:v>0.32267474721884304</c:v>
                </c:pt>
                <c:pt idx="7">
                  <c:v>0.36709014311936417</c:v>
                </c:pt>
                <c:pt idx="8">
                  <c:v>0.41176890858473386</c:v>
                </c:pt>
                <c:pt idx="9">
                  <c:v>0.41647193652845693</c:v>
                </c:pt>
                <c:pt idx="10">
                  <c:v>0.45644767405010339</c:v>
                </c:pt>
                <c:pt idx="11">
                  <c:v>0.49120305055421726</c:v>
                </c:pt>
                <c:pt idx="12">
                  <c:v>0.51210330673612281</c:v>
                </c:pt>
                <c:pt idx="13">
                  <c:v>0.55390381909993391</c:v>
                </c:pt>
                <c:pt idx="14">
                  <c:v>0.55521126086828876</c:v>
                </c:pt>
                <c:pt idx="15">
                  <c:v>0.58865919560404767</c:v>
                </c:pt>
                <c:pt idx="16">
                  <c:v>0.59831921500045493</c:v>
                </c:pt>
                <c:pt idx="17">
                  <c:v>0.63411866370807524</c:v>
                </c:pt>
                <c:pt idx="18">
                  <c:v>0.64639356664119263</c:v>
                </c:pt>
                <c:pt idx="19">
                  <c:v>0.67096218461920221</c:v>
                </c:pt>
                <c:pt idx="20">
                  <c:v>0.68062220401560947</c:v>
                </c:pt>
                <c:pt idx="21">
                  <c:v>0.68924755726439779</c:v>
                </c:pt>
                <c:pt idx="22">
                  <c:v>0.71092851608496122</c:v>
                </c:pt>
                <c:pt idx="23">
                  <c:v>0.7208613111021045</c:v>
                </c:pt>
                <c:pt idx="24">
                  <c:v>0.73245897801132576</c:v>
                </c:pt>
                <c:pt idx="25">
                  <c:v>0.74468685066500584</c:v>
                </c:pt>
                <c:pt idx="26">
                  <c:v>0.74139473110439968</c:v>
                </c:pt>
                <c:pt idx="27">
                  <c:v>0.73261888096141237</c:v>
                </c:pt>
                <c:pt idx="28">
                  <c:v>0.72368312786833844</c:v>
                </c:pt>
                <c:pt idx="29">
                  <c:v>0.71850979713024299</c:v>
                </c:pt>
                <c:pt idx="30">
                  <c:v>0.7083230386041387</c:v>
                </c:pt>
                <c:pt idx="31">
                  <c:v>0.69274661005452776</c:v>
                </c:pt>
                <c:pt idx="32">
                  <c:v>0.68836338801097774</c:v>
                </c:pt>
                <c:pt idx="33">
                  <c:v>0.67508203709790371</c:v>
                </c:pt>
                <c:pt idx="34">
                  <c:v>0.65031589194625783</c:v>
                </c:pt>
                <c:pt idx="35">
                  <c:v>0.61792143546989287</c:v>
                </c:pt>
                <c:pt idx="36">
                  <c:v>0.5912176428054331</c:v>
                </c:pt>
                <c:pt idx="37">
                  <c:v>0.57234909469521589</c:v>
                </c:pt>
                <c:pt idx="38">
                  <c:v>0.54083880747227109</c:v>
                </c:pt>
                <c:pt idx="39">
                  <c:v>0.51471819027283272</c:v>
                </c:pt>
                <c:pt idx="40">
                  <c:v>0.47186419964962778</c:v>
                </c:pt>
                <c:pt idx="41">
                  <c:v>0.44834905993101226</c:v>
                </c:pt>
                <c:pt idx="42">
                  <c:v>0.41751600873196343</c:v>
                </c:pt>
                <c:pt idx="43">
                  <c:v>0.40550447536369461</c:v>
                </c:pt>
                <c:pt idx="44">
                  <c:v>0.37414468503494885</c:v>
                </c:pt>
                <c:pt idx="45">
                  <c:v>0.3501122122425237</c:v>
                </c:pt>
                <c:pt idx="46">
                  <c:v>0.31719101663646193</c:v>
                </c:pt>
                <c:pt idx="47">
                  <c:v>0.2853138932339066</c:v>
                </c:pt>
                <c:pt idx="48">
                  <c:v>0.25318280632239032</c:v>
                </c:pt>
                <c:pt idx="49">
                  <c:v>0.21685661848507293</c:v>
                </c:pt>
                <c:pt idx="50">
                  <c:v>0.18994589259108927</c:v>
                </c:pt>
                <c:pt idx="51">
                  <c:v>0.18289135067550458</c:v>
                </c:pt>
                <c:pt idx="52">
                  <c:v>0.14997015506944278</c:v>
                </c:pt>
                <c:pt idx="53">
                  <c:v>0.13560710772931234</c:v>
                </c:pt>
                <c:pt idx="54">
                  <c:v>0.10895034534428973</c:v>
                </c:pt>
                <c:pt idx="55">
                  <c:v>9.7719514614678926E-2</c:v>
                </c:pt>
                <c:pt idx="56">
                  <c:v>8.1780952913401289E-2</c:v>
                </c:pt>
                <c:pt idx="57">
                  <c:v>6.6625915667547914E-2</c:v>
                </c:pt>
                <c:pt idx="58">
                  <c:v>6.3229388886591076E-2</c:v>
                </c:pt>
                <c:pt idx="59">
                  <c:v>4.9904770116434745E-2</c:v>
                </c:pt>
                <c:pt idx="60">
                  <c:v>3.7362735196113932E-2</c:v>
                </c:pt>
                <c:pt idx="61">
                  <c:v>3.5011221224252376E-2</c:v>
                </c:pt>
                <c:pt idx="62">
                  <c:v>2.6911666499572419E-2</c:v>
                </c:pt>
                <c:pt idx="63">
                  <c:v>2.2731615263191313E-2</c:v>
                </c:pt>
                <c:pt idx="64">
                  <c:v>1.6983574510372919E-2</c:v>
                </c:pt>
                <c:pt idx="65">
                  <c:v>1.410908383116935E-2</c:v>
                </c:pt>
                <c:pt idx="66">
                  <c:v>1.0712557050212517E-2</c:v>
                </c:pt>
                <c:pt idx="67">
                  <c:v>1.0189580342870505E-2</c:v>
                </c:pt>
                <c:pt idx="68">
                  <c:v>6.2707352784837798E-3</c:v>
                </c:pt>
                <c:pt idx="69">
                  <c:v>7.315842148137932E-3</c:v>
                </c:pt>
                <c:pt idx="70">
                  <c:v>6.7932416830314207E-3</c:v>
                </c:pt>
                <c:pt idx="71">
                  <c:v>2.3515139718615586E-3</c:v>
                </c:pt>
                <c:pt idx="72">
                  <c:v>2.8741144369680712E-3</c:v>
                </c:pt>
                <c:pt idx="73">
                  <c:v>2.3515139718615586E-3</c:v>
                </c:pt>
                <c:pt idx="74">
                  <c:v>7.83834855268557E-4</c:v>
                </c:pt>
                <c:pt idx="75">
                  <c:v>1.0451068696541513E-3</c:v>
                </c:pt>
                <c:pt idx="76">
                  <c:v>7.83834855268557E-4</c:v>
                </c:pt>
                <c:pt idx="77">
                  <c:v>5.2256284088296305E-4</c:v>
                </c:pt>
                <c:pt idx="78">
                  <c:v>2.6128142044148152E-4</c:v>
                </c:pt>
                <c:pt idx="79">
                  <c:v>2.6128142044148152E-4</c:v>
                </c:pt>
                <c:pt idx="80">
                  <c:v>2.6128142044148152E-4</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numCache>
            </c:numRef>
          </c:yVal>
          <c:smooth val="1"/>
          <c:extLst>
            <c:ext xmlns:c16="http://schemas.microsoft.com/office/drawing/2014/chart" uri="{C3380CC4-5D6E-409C-BE32-E72D297353CC}">
              <c16:uniqueId val="{00000000-70A4-4839-AD5E-91152E178982}"/>
            </c:ext>
          </c:extLst>
        </c:ser>
        <c:dLbls>
          <c:showLegendKey val="0"/>
          <c:showVal val="0"/>
          <c:showCatName val="0"/>
          <c:showSerName val="0"/>
          <c:showPercent val="0"/>
          <c:showBubbleSize val="0"/>
        </c:dLbls>
        <c:axId val="575029023"/>
        <c:axId val="575030687"/>
      </c:scatterChart>
      <c:valAx>
        <c:axId val="575029023"/>
        <c:scaling>
          <c:orientation val="minMax"/>
          <c:max val="3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Implantation depth (nm)</a:t>
                </a:r>
              </a:p>
            </c:rich>
          </c:tx>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575030687"/>
        <c:crosses val="autoZero"/>
        <c:crossBetween val="midCat"/>
      </c:valAx>
      <c:valAx>
        <c:axId val="575030687"/>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r>
                  <a:rPr lang="en-US" i="1" dirty="0"/>
                  <a:t>c</a:t>
                </a:r>
                <a:r>
                  <a:rPr lang="en-US" dirty="0"/>
                  <a:t>(</a:t>
                </a:r>
                <a:r>
                  <a:rPr lang="en-US" i="1" dirty="0"/>
                  <a:t>x</a:t>
                </a:r>
                <a:r>
                  <a:rPr lang="en-US" dirty="0"/>
                  <a:t>)</a:t>
                </a:r>
              </a:p>
            </c:rich>
          </c:tx>
          <c:layout>
            <c:manualLayout>
              <c:xMode val="edge"/>
              <c:yMode val="edge"/>
              <c:x val="8.5994094488188975E-3"/>
              <c:y val="0.35678331875182268"/>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0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57502902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Cambria" panose="02040503050406030204" pitchFamily="18" charset="0"/>
          <a:ea typeface="Cambria" panose="02040503050406030204" pitchFamily="18"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1"/>
          <c:order val="0"/>
          <c:spPr>
            <a:ln w="25400">
              <a:solidFill>
                <a:srgbClr val="00CC00"/>
              </a:solidFill>
            </a:ln>
          </c:spPr>
          <c:marker>
            <c:symbol val="none"/>
          </c:marker>
          <c:xVal>
            <c:numRef>
              <c:f>'3HeAu'!$AH$11:$AH$111</c:f>
              <c:numCache>
                <c:formatCode>0</c:formatCode>
                <c:ptCount val="101"/>
                <c:pt idx="0">
                  <c:v>0</c:v>
                </c:pt>
                <c:pt idx="1">
                  <c:v>3.0010000000000003</c:v>
                </c:pt>
                <c:pt idx="2">
                  <c:v>6.0009999999999994</c:v>
                </c:pt>
                <c:pt idx="3">
                  <c:v>9.0010000000000012</c:v>
                </c:pt>
                <c:pt idx="4">
                  <c:v>12.001000000000001</c:v>
                </c:pt>
                <c:pt idx="5">
                  <c:v>15.000999999999999</c:v>
                </c:pt>
                <c:pt idx="6">
                  <c:v>18.000999999999998</c:v>
                </c:pt>
                <c:pt idx="7">
                  <c:v>21.000999999999998</c:v>
                </c:pt>
                <c:pt idx="8">
                  <c:v>24.000999999999998</c:v>
                </c:pt>
                <c:pt idx="9">
                  <c:v>27.000999999999998</c:v>
                </c:pt>
                <c:pt idx="10">
                  <c:v>30.000999999999998</c:v>
                </c:pt>
                <c:pt idx="11">
                  <c:v>33.000999999999998</c:v>
                </c:pt>
                <c:pt idx="12">
                  <c:v>36.000999999999998</c:v>
                </c:pt>
                <c:pt idx="13">
                  <c:v>39.000999999999998</c:v>
                </c:pt>
                <c:pt idx="14">
                  <c:v>42.000999999999998</c:v>
                </c:pt>
                <c:pt idx="15">
                  <c:v>45.000999999999998</c:v>
                </c:pt>
                <c:pt idx="16">
                  <c:v>48.000999999999998</c:v>
                </c:pt>
                <c:pt idx="17">
                  <c:v>51.000999999999998</c:v>
                </c:pt>
                <c:pt idx="18">
                  <c:v>54.000999999999998</c:v>
                </c:pt>
                <c:pt idx="19">
                  <c:v>57.000999999999998</c:v>
                </c:pt>
                <c:pt idx="20">
                  <c:v>60.000999999999998</c:v>
                </c:pt>
                <c:pt idx="21">
                  <c:v>63.000999999999998</c:v>
                </c:pt>
                <c:pt idx="22">
                  <c:v>66.001000000000005</c:v>
                </c:pt>
                <c:pt idx="23">
                  <c:v>69.001000000000005</c:v>
                </c:pt>
                <c:pt idx="24">
                  <c:v>72.001000000000005</c:v>
                </c:pt>
                <c:pt idx="25">
                  <c:v>75.001000000000005</c:v>
                </c:pt>
                <c:pt idx="26">
                  <c:v>78.001000000000005</c:v>
                </c:pt>
                <c:pt idx="27">
                  <c:v>81.001000000000005</c:v>
                </c:pt>
                <c:pt idx="28">
                  <c:v>84.001000000000005</c:v>
                </c:pt>
                <c:pt idx="29">
                  <c:v>87.001000000000005</c:v>
                </c:pt>
                <c:pt idx="30">
                  <c:v>90.001000000000005</c:v>
                </c:pt>
                <c:pt idx="31">
                  <c:v>93.001000000000005</c:v>
                </c:pt>
                <c:pt idx="32">
                  <c:v>96.001000000000005</c:v>
                </c:pt>
                <c:pt idx="33">
                  <c:v>99.001000000000005</c:v>
                </c:pt>
                <c:pt idx="34">
                  <c:v>102.001</c:v>
                </c:pt>
                <c:pt idx="35">
                  <c:v>105.001</c:v>
                </c:pt>
                <c:pt idx="36">
                  <c:v>108.001</c:v>
                </c:pt>
                <c:pt idx="37">
                  <c:v>111.001</c:v>
                </c:pt>
                <c:pt idx="38">
                  <c:v>114.001</c:v>
                </c:pt>
                <c:pt idx="39">
                  <c:v>117.001</c:v>
                </c:pt>
                <c:pt idx="40">
                  <c:v>120.001</c:v>
                </c:pt>
                <c:pt idx="41">
                  <c:v>123.001</c:v>
                </c:pt>
                <c:pt idx="42">
                  <c:v>126.001</c:v>
                </c:pt>
                <c:pt idx="43">
                  <c:v>129.001</c:v>
                </c:pt>
                <c:pt idx="44">
                  <c:v>132.001</c:v>
                </c:pt>
                <c:pt idx="45">
                  <c:v>135.001</c:v>
                </c:pt>
                <c:pt idx="46">
                  <c:v>138.001</c:v>
                </c:pt>
                <c:pt idx="47">
                  <c:v>141.001</c:v>
                </c:pt>
                <c:pt idx="48">
                  <c:v>144.001</c:v>
                </c:pt>
                <c:pt idx="49">
                  <c:v>147.001</c:v>
                </c:pt>
                <c:pt idx="50">
                  <c:v>150.001</c:v>
                </c:pt>
                <c:pt idx="51">
                  <c:v>153.001</c:v>
                </c:pt>
                <c:pt idx="52">
                  <c:v>156.001</c:v>
                </c:pt>
                <c:pt idx="53">
                  <c:v>159.001</c:v>
                </c:pt>
                <c:pt idx="54">
                  <c:v>162.001</c:v>
                </c:pt>
                <c:pt idx="55">
                  <c:v>165.001</c:v>
                </c:pt>
                <c:pt idx="56">
                  <c:v>168.001</c:v>
                </c:pt>
                <c:pt idx="57">
                  <c:v>171.001</c:v>
                </c:pt>
                <c:pt idx="58">
                  <c:v>174.001</c:v>
                </c:pt>
                <c:pt idx="59">
                  <c:v>177.001</c:v>
                </c:pt>
                <c:pt idx="60">
                  <c:v>180.001</c:v>
                </c:pt>
                <c:pt idx="61">
                  <c:v>183.001</c:v>
                </c:pt>
                <c:pt idx="62">
                  <c:v>186.001</c:v>
                </c:pt>
                <c:pt idx="63">
                  <c:v>189.001</c:v>
                </c:pt>
                <c:pt idx="64">
                  <c:v>192.001</c:v>
                </c:pt>
                <c:pt idx="65">
                  <c:v>195.001</c:v>
                </c:pt>
                <c:pt idx="66">
                  <c:v>198.001</c:v>
                </c:pt>
                <c:pt idx="67">
                  <c:v>201.001</c:v>
                </c:pt>
                <c:pt idx="68">
                  <c:v>204.001</c:v>
                </c:pt>
                <c:pt idx="69">
                  <c:v>207.00100000000003</c:v>
                </c:pt>
                <c:pt idx="70">
                  <c:v>210.00100000000003</c:v>
                </c:pt>
                <c:pt idx="71">
                  <c:v>213.00100000000003</c:v>
                </c:pt>
                <c:pt idx="72">
                  <c:v>216.00100000000003</c:v>
                </c:pt>
                <c:pt idx="73">
                  <c:v>219.00100000000003</c:v>
                </c:pt>
                <c:pt idx="74">
                  <c:v>222.00100000000003</c:v>
                </c:pt>
                <c:pt idx="75">
                  <c:v>225.00100000000003</c:v>
                </c:pt>
                <c:pt idx="76">
                  <c:v>228.00100000000003</c:v>
                </c:pt>
                <c:pt idx="77">
                  <c:v>231.00100000000003</c:v>
                </c:pt>
                <c:pt idx="78">
                  <c:v>234.00100000000003</c:v>
                </c:pt>
                <c:pt idx="79">
                  <c:v>237.00100000000003</c:v>
                </c:pt>
                <c:pt idx="80">
                  <c:v>240.00100000000003</c:v>
                </c:pt>
                <c:pt idx="81">
                  <c:v>243.00100000000003</c:v>
                </c:pt>
                <c:pt idx="82">
                  <c:v>246.00100000000003</c:v>
                </c:pt>
                <c:pt idx="83">
                  <c:v>249.00100000000003</c:v>
                </c:pt>
                <c:pt idx="84">
                  <c:v>252.00100000000003</c:v>
                </c:pt>
                <c:pt idx="85">
                  <c:v>255.00100000000003</c:v>
                </c:pt>
                <c:pt idx="86">
                  <c:v>258.00100000000003</c:v>
                </c:pt>
                <c:pt idx="87">
                  <c:v>261.00100000000003</c:v>
                </c:pt>
                <c:pt idx="88">
                  <c:v>264.00100000000003</c:v>
                </c:pt>
                <c:pt idx="89">
                  <c:v>267.00100000000003</c:v>
                </c:pt>
                <c:pt idx="90">
                  <c:v>270.00100000000003</c:v>
                </c:pt>
                <c:pt idx="91">
                  <c:v>273.00100000000003</c:v>
                </c:pt>
                <c:pt idx="92">
                  <c:v>276.00100000000003</c:v>
                </c:pt>
                <c:pt idx="93">
                  <c:v>279.00100000000003</c:v>
                </c:pt>
                <c:pt idx="94">
                  <c:v>282.00100000000003</c:v>
                </c:pt>
                <c:pt idx="95">
                  <c:v>285.00100000000003</c:v>
                </c:pt>
                <c:pt idx="96">
                  <c:v>288.00100000000003</c:v>
                </c:pt>
                <c:pt idx="97">
                  <c:v>291.00100000000003</c:v>
                </c:pt>
                <c:pt idx="98">
                  <c:v>294.00100000000003</c:v>
                </c:pt>
                <c:pt idx="99">
                  <c:v>297.00100000000003</c:v>
                </c:pt>
                <c:pt idx="100">
                  <c:v>300.00100000000003</c:v>
                </c:pt>
              </c:numCache>
            </c:numRef>
          </c:xVal>
          <c:yVal>
            <c:numRef>
              <c:f>'3HeAu'!$AM$11:$AM$111</c:f>
              <c:numCache>
                <c:formatCode>General</c:formatCode>
                <c:ptCount val="101"/>
                <c:pt idx="0">
                  <c:v>0</c:v>
                </c:pt>
                <c:pt idx="1">
                  <c:v>3.0831207612094821E+21</c:v>
                </c:pt>
                <c:pt idx="2">
                  <c:v>8.3088206560638565E+21</c:v>
                </c:pt>
                <c:pt idx="3">
                  <c:v>1.137662459586622E+22</c:v>
                </c:pt>
                <c:pt idx="4">
                  <c:v>1.3488237112318461E+22</c:v>
                </c:pt>
                <c:pt idx="5">
                  <c:v>1.6602102507801651E+22</c:v>
                </c:pt>
                <c:pt idx="6">
                  <c:v>1.9037810085911738E+22</c:v>
                </c:pt>
                <c:pt idx="7">
                  <c:v>2.1658318444042488E+22</c:v>
                </c:pt>
                <c:pt idx="8">
                  <c:v>2.4294365606499297E+22</c:v>
                </c:pt>
                <c:pt idx="9">
                  <c:v>2.457184425517896E+22</c:v>
                </c:pt>
                <c:pt idx="10">
                  <c:v>2.6930412768956101E+22</c:v>
                </c:pt>
                <c:pt idx="11">
                  <c:v>2.8980979982698811E+22</c:v>
                </c:pt>
                <c:pt idx="12">
                  <c:v>3.0214095097431245E+22</c:v>
                </c:pt>
                <c:pt idx="13">
                  <c:v>3.2680325326896099E+22</c:v>
                </c:pt>
                <c:pt idx="14">
                  <c:v>3.2757464391229041E+22</c:v>
                </c:pt>
                <c:pt idx="15">
                  <c:v>3.4730892540638818E+22</c:v>
                </c:pt>
                <c:pt idx="16">
                  <c:v>3.5300833685026837E+22</c:v>
                </c:pt>
                <c:pt idx="17">
                  <c:v>3.7413001158776439E+22</c:v>
                </c:pt>
                <c:pt idx="18">
                  <c:v>3.8137220431830359E+22</c:v>
                </c:pt>
                <c:pt idx="19">
                  <c:v>3.9586768892532938E+22</c:v>
                </c:pt>
                <c:pt idx="20">
                  <c:v>4.0156710036920957E+22</c:v>
                </c:pt>
                <c:pt idx="21">
                  <c:v>4.0665605878599467E+22</c:v>
                </c:pt>
                <c:pt idx="22">
                  <c:v>4.1944782449012713E+22</c:v>
                </c:pt>
                <c:pt idx="23">
                  <c:v>4.2530817355024165E+22</c:v>
                </c:pt>
                <c:pt idx="24">
                  <c:v>4.3215079702668224E+22</c:v>
                </c:pt>
                <c:pt idx="25">
                  <c:v>4.393652418923534E+22</c:v>
                </c:pt>
                <c:pt idx="26">
                  <c:v>4.3742289135159579E+22</c:v>
                </c:pt>
                <c:pt idx="27">
                  <c:v>4.3224513976723325E+22</c:v>
                </c:pt>
                <c:pt idx="28">
                  <c:v>4.2697304544231962E+22</c:v>
                </c:pt>
                <c:pt idx="29">
                  <c:v>4.2392078030684339E+22</c:v>
                </c:pt>
                <c:pt idx="30">
                  <c:v>4.1791059277644179E+22</c:v>
                </c:pt>
                <c:pt idx="31">
                  <c:v>4.0872049993217141E+22</c:v>
                </c:pt>
                <c:pt idx="32">
                  <c:v>4.0613439892647685E+22</c:v>
                </c:pt>
                <c:pt idx="33">
                  <c:v>3.982984018877632E+22</c:v>
                </c:pt>
                <c:pt idx="34">
                  <c:v>3.8368637624829218E+22</c:v>
                </c:pt>
                <c:pt idx="35">
                  <c:v>3.6457364692723678E+22</c:v>
                </c:pt>
                <c:pt idx="36">
                  <c:v>3.4881840925520557E+22</c:v>
                </c:pt>
                <c:pt idx="37">
                  <c:v>3.3768596587017738E+22</c:v>
                </c:pt>
                <c:pt idx="38">
                  <c:v>3.1909489640863993E+22</c:v>
                </c:pt>
                <c:pt idx="39">
                  <c:v>3.0368373226097137E+22</c:v>
                </c:pt>
                <c:pt idx="40">
                  <c:v>2.7839987779328042E+22</c:v>
                </c:pt>
                <c:pt idx="41">
                  <c:v>2.6452594535929725E+22</c:v>
                </c:pt>
                <c:pt idx="42">
                  <c:v>2.4633444515185848E+22</c:v>
                </c:pt>
                <c:pt idx="43">
                  <c:v>2.3924764046457987E+22</c:v>
                </c:pt>
                <c:pt idx="44">
                  <c:v>2.2074536417061981E+22</c:v>
                </c:pt>
                <c:pt idx="45">
                  <c:v>2.0656620522308901E+22</c:v>
                </c:pt>
                <c:pt idx="46">
                  <c:v>1.8714269981551251E+22</c:v>
                </c:pt>
                <c:pt idx="47">
                  <c:v>1.6833519700800491E+22</c:v>
                </c:pt>
                <c:pt idx="48">
                  <c:v>1.4937785573021028E+22</c:v>
                </c:pt>
                <c:pt idx="49">
                  <c:v>1.2794540490619303E+22</c:v>
                </c:pt>
                <c:pt idx="50">
                  <c:v>1.1206807662874266E+22</c:v>
                </c:pt>
                <c:pt idx="51">
                  <c:v>1.0790589689854771E+22</c:v>
                </c:pt>
                <c:pt idx="52">
                  <c:v>8.8482391490971231E+21</c:v>
                </c:pt>
                <c:pt idx="53">
                  <c:v>8.000819356029429E+21</c:v>
                </c:pt>
                <c:pt idx="54">
                  <c:v>6.4280703753130942E+21</c:v>
                </c:pt>
                <c:pt idx="55">
                  <c:v>5.7654513622660562E+21</c:v>
                </c:pt>
                <c:pt idx="56">
                  <c:v>4.8250762218906761E+21</c:v>
                </c:pt>
                <c:pt idx="57">
                  <c:v>3.930929024385327E+21</c:v>
                </c:pt>
                <c:pt idx="58">
                  <c:v>3.730533944308873E+21</c:v>
                </c:pt>
                <c:pt idx="59">
                  <c:v>2.9443814368696499E+21</c:v>
                </c:pt>
                <c:pt idx="60">
                  <c:v>2.2044013765707222E+21</c:v>
                </c:pt>
                <c:pt idx="61">
                  <c:v>2.06566205223089E+21</c:v>
                </c:pt>
                <c:pt idx="62">
                  <c:v>1.5877883234747729E+21</c:v>
                </c:pt>
                <c:pt idx="63">
                  <c:v>1.3411653005282876E+21</c:v>
                </c:pt>
                <c:pt idx="64">
                  <c:v>1.0020308961120024E+21</c:v>
                </c:pt>
                <c:pt idx="65">
                  <c:v>8.3243594603899178E+20</c:v>
                </c:pt>
                <c:pt idx="66">
                  <c:v>6.3204086596253857E+20</c:v>
                </c:pt>
                <c:pt idx="67">
                  <c:v>6.0118524022935978E+20</c:v>
                </c:pt>
                <c:pt idx="68">
                  <c:v>3.6997338143054306E+20</c:v>
                </c:pt>
                <c:pt idx="69">
                  <c:v>4.3163468674013797E+20</c:v>
                </c:pt>
                <c:pt idx="70">
                  <c:v>4.0080125929885381E+20</c:v>
                </c:pt>
                <c:pt idx="71">
                  <c:v>1.3873932433983195E+20</c:v>
                </c:pt>
                <c:pt idx="72">
                  <c:v>1.6957275178111618E+20</c:v>
                </c:pt>
                <c:pt idx="73">
                  <c:v>1.3873932433983195E+20</c:v>
                </c:pt>
                <c:pt idx="74">
                  <c:v>4.6246256460844859E+19</c:v>
                </c:pt>
                <c:pt idx="75">
                  <c:v>6.1661305309594919E+19</c:v>
                </c:pt>
                <c:pt idx="76">
                  <c:v>4.6246256460844859E+19</c:v>
                </c:pt>
                <c:pt idx="77">
                  <c:v>3.083120761209482E+19</c:v>
                </c:pt>
                <c:pt idx="78">
                  <c:v>1.541560380604741E+19</c:v>
                </c:pt>
                <c:pt idx="79">
                  <c:v>1.541560380604741E+19</c:v>
                </c:pt>
                <c:pt idx="80">
                  <c:v>1.541560380604741E+19</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numCache>
            </c:numRef>
          </c:yVal>
          <c:smooth val="1"/>
          <c:extLst>
            <c:ext xmlns:c16="http://schemas.microsoft.com/office/drawing/2014/chart" uri="{C3380CC4-5D6E-409C-BE32-E72D297353CC}">
              <c16:uniqueId val="{00000000-F857-464E-8B76-3C1335ADFDA0}"/>
            </c:ext>
          </c:extLst>
        </c:ser>
        <c:ser>
          <c:idx val="0"/>
          <c:order val="1"/>
          <c:spPr>
            <a:ln w="25400">
              <a:solidFill>
                <a:schemeClr val="accent2"/>
              </a:solidFill>
            </a:ln>
          </c:spPr>
          <c:marker>
            <c:symbol val="none"/>
          </c:marker>
          <c:xVal>
            <c:numRef>
              <c:f>'3HeAu'!$AH$11:$AH$111</c:f>
              <c:numCache>
                <c:formatCode>0</c:formatCode>
                <c:ptCount val="101"/>
                <c:pt idx="0">
                  <c:v>0</c:v>
                </c:pt>
                <c:pt idx="1">
                  <c:v>3.0010000000000003</c:v>
                </c:pt>
                <c:pt idx="2">
                  <c:v>6.0009999999999994</c:v>
                </c:pt>
                <c:pt idx="3">
                  <c:v>9.0010000000000012</c:v>
                </c:pt>
                <c:pt idx="4">
                  <c:v>12.001000000000001</c:v>
                </c:pt>
                <c:pt idx="5">
                  <c:v>15.000999999999999</c:v>
                </c:pt>
                <c:pt idx="6">
                  <c:v>18.000999999999998</c:v>
                </c:pt>
                <c:pt idx="7">
                  <c:v>21.000999999999998</c:v>
                </c:pt>
                <c:pt idx="8">
                  <c:v>24.000999999999998</c:v>
                </c:pt>
                <c:pt idx="9">
                  <c:v>27.000999999999998</c:v>
                </c:pt>
                <c:pt idx="10">
                  <c:v>30.000999999999998</c:v>
                </c:pt>
                <c:pt idx="11">
                  <c:v>33.000999999999998</c:v>
                </c:pt>
                <c:pt idx="12">
                  <c:v>36.000999999999998</c:v>
                </c:pt>
                <c:pt idx="13">
                  <c:v>39.000999999999998</c:v>
                </c:pt>
                <c:pt idx="14">
                  <c:v>42.000999999999998</c:v>
                </c:pt>
                <c:pt idx="15">
                  <c:v>45.000999999999998</c:v>
                </c:pt>
                <c:pt idx="16">
                  <c:v>48.000999999999998</c:v>
                </c:pt>
                <c:pt idx="17">
                  <c:v>51.000999999999998</c:v>
                </c:pt>
                <c:pt idx="18">
                  <c:v>54.000999999999998</c:v>
                </c:pt>
                <c:pt idx="19">
                  <c:v>57.000999999999998</c:v>
                </c:pt>
                <c:pt idx="20">
                  <c:v>60.000999999999998</c:v>
                </c:pt>
                <c:pt idx="21">
                  <c:v>63.000999999999998</c:v>
                </c:pt>
                <c:pt idx="22">
                  <c:v>66.001000000000005</c:v>
                </c:pt>
                <c:pt idx="23">
                  <c:v>69.001000000000005</c:v>
                </c:pt>
                <c:pt idx="24">
                  <c:v>72.001000000000005</c:v>
                </c:pt>
                <c:pt idx="25">
                  <c:v>75.001000000000005</c:v>
                </c:pt>
                <c:pt idx="26">
                  <c:v>78.001000000000005</c:v>
                </c:pt>
                <c:pt idx="27">
                  <c:v>81.001000000000005</c:v>
                </c:pt>
                <c:pt idx="28">
                  <c:v>84.001000000000005</c:v>
                </c:pt>
                <c:pt idx="29">
                  <c:v>87.001000000000005</c:v>
                </c:pt>
                <c:pt idx="30">
                  <c:v>90.001000000000005</c:v>
                </c:pt>
                <c:pt idx="31">
                  <c:v>93.001000000000005</c:v>
                </c:pt>
                <c:pt idx="32">
                  <c:v>96.001000000000005</c:v>
                </c:pt>
                <c:pt idx="33">
                  <c:v>99.001000000000005</c:v>
                </c:pt>
                <c:pt idx="34">
                  <c:v>102.001</c:v>
                </c:pt>
                <c:pt idx="35">
                  <c:v>105.001</c:v>
                </c:pt>
                <c:pt idx="36">
                  <c:v>108.001</c:v>
                </c:pt>
                <c:pt idx="37">
                  <c:v>111.001</c:v>
                </c:pt>
                <c:pt idx="38">
                  <c:v>114.001</c:v>
                </c:pt>
                <c:pt idx="39">
                  <c:v>117.001</c:v>
                </c:pt>
                <c:pt idx="40">
                  <c:v>120.001</c:v>
                </c:pt>
                <c:pt idx="41">
                  <c:v>123.001</c:v>
                </c:pt>
                <c:pt idx="42">
                  <c:v>126.001</c:v>
                </c:pt>
                <c:pt idx="43">
                  <c:v>129.001</c:v>
                </c:pt>
                <c:pt idx="44">
                  <c:v>132.001</c:v>
                </c:pt>
                <c:pt idx="45">
                  <c:v>135.001</c:v>
                </c:pt>
                <c:pt idx="46">
                  <c:v>138.001</c:v>
                </c:pt>
                <c:pt idx="47">
                  <c:v>141.001</c:v>
                </c:pt>
                <c:pt idx="48">
                  <c:v>144.001</c:v>
                </c:pt>
                <c:pt idx="49">
                  <c:v>147.001</c:v>
                </c:pt>
                <c:pt idx="50">
                  <c:v>150.001</c:v>
                </c:pt>
                <c:pt idx="51">
                  <c:v>153.001</c:v>
                </c:pt>
                <c:pt idx="52">
                  <c:v>156.001</c:v>
                </c:pt>
                <c:pt idx="53">
                  <c:v>159.001</c:v>
                </c:pt>
                <c:pt idx="54">
                  <c:v>162.001</c:v>
                </c:pt>
                <c:pt idx="55">
                  <c:v>165.001</c:v>
                </c:pt>
                <c:pt idx="56">
                  <c:v>168.001</c:v>
                </c:pt>
                <c:pt idx="57">
                  <c:v>171.001</c:v>
                </c:pt>
                <c:pt idx="58">
                  <c:v>174.001</c:v>
                </c:pt>
                <c:pt idx="59">
                  <c:v>177.001</c:v>
                </c:pt>
                <c:pt idx="60">
                  <c:v>180.001</c:v>
                </c:pt>
                <c:pt idx="61">
                  <c:v>183.001</c:v>
                </c:pt>
                <c:pt idx="62">
                  <c:v>186.001</c:v>
                </c:pt>
                <c:pt idx="63">
                  <c:v>189.001</c:v>
                </c:pt>
                <c:pt idx="64">
                  <c:v>192.001</c:v>
                </c:pt>
                <c:pt idx="65">
                  <c:v>195.001</c:v>
                </c:pt>
                <c:pt idx="66">
                  <c:v>198.001</c:v>
                </c:pt>
                <c:pt idx="67">
                  <c:v>201.001</c:v>
                </c:pt>
                <c:pt idx="68">
                  <c:v>204.001</c:v>
                </c:pt>
                <c:pt idx="69">
                  <c:v>207.00100000000003</c:v>
                </c:pt>
                <c:pt idx="70">
                  <c:v>210.00100000000003</c:v>
                </c:pt>
                <c:pt idx="71">
                  <c:v>213.00100000000003</c:v>
                </c:pt>
                <c:pt idx="72">
                  <c:v>216.00100000000003</c:v>
                </c:pt>
                <c:pt idx="73">
                  <c:v>219.00100000000003</c:v>
                </c:pt>
                <c:pt idx="74">
                  <c:v>222.00100000000003</c:v>
                </c:pt>
                <c:pt idx="75">
                  <c:v>225.00100000000003</c:v>
                </c:pt>
                <c:pt idx="76">
                  <c:v>228.00100000000003</c:v>
                </c:pt>
                <c:pt idx="77">
                  <c:v>231.00100000000003</c:v>
                </c:pt>
                <c:pt idx="78">
                  <c:v>234.00100000000003</c:v>
                </c:pt>
                <c:pt idx="79">
                  <c:v>237.00100000000003</c:v>
                </c:pt>
                <c:pt idx="80">
                  <c:v>240.00100000000003</c:v>
                </c:pt>
                <c:pt idx="81">
                  <c:v>243.00100000000003</c:v>
                </c:pt>
                <c:pt idx="82">
                  <c:v>246.00100000000003</c:v>
                </c:pt>
                <c:pt idx="83">
                  <c:v>249.00100000000003</c:v>
                </c:pt>
                <c:pt idx="84">
                  <c:v>252.00100000000003</c:v>
                </c:pt>
                <c:pt idx="85">
                  <c:v>255.00100000000003</c:v>
                </c:pt>
                <c:pt idx="86">
                  <c:v>258.00100000000003</c:v>
                </c:pt>
                <c:pt idx="87">
                  <c:v>261.00100000000003</c:v>
                </c:pt>
                <c:pt idx="88">
                  <c:v>264.00100000000003</c:v>
                </c:pt>
                <c:pt idx="89">
                  <c:v>267.00100000000003</c:v>
                </c:pt>
                <c:pt idx="90">
                  <c:v>270.00100000000003</c:v>
                </c:pt>
                <c:pt idx="91">
                  <c:v>273.00100000000003</c:v>
                </c:pt>
                <c:pt idx="92">
                  <c:v>276.00100000000003</c:v>
                </c:pt>
                <c:pt idx="93">
                  <c:v>279.00100000000003</c:v>
                </c:pt>
                <c:pt idx="94">
                  <c:v>282.00100000000003</c:v>
                </c:pt>
                <c:pt idx="95">
                  <c:v>285.00100000000003</c:v>
                </c:pt>
                <c:pt idx="96">
                  <c:v>288.00100000000003</c:v>
                </c:pt>
                <c:pt idx="97">
                  <c:v>291.00100000000003</c:v>
                </c:pt>
                <c:pt idx="98">
                  <c:v>294.00100000000003</c:v>
                </c:pt>
                <c:pt idx="99">
                  <c:v>297.00100000000003</c:v>
                </c:pt>
                <c:pt idx="100">
                  <c:v>300.00100000000003</c:v>
                </c:pt>
              </c:numCache>
            </c:numRef>
          </c:xVal>
          <c:yVal>
            <c:numRef>
              <c:f>'3HeAu'!$AO$11:$AO$111</c:f>
              <c:numCache>
                <c:formatCode>General</c:formatCode>
                <c:ptCount val="101"/>
                <c:pt idx="0" formatCode="0.0000E+00">
                  <c:v>5.904E+22</c:v>
                </c:pt>
                <c:pt idx="1">
                  <c:v>5.904E+22</c:v>
                </c:pt>
                <c:pt idx="2">
                  <c:v>5.904E+22</c:v>
                </c:pt>
                <c:pt idx="3">
                  <c:v>5.904E+22</c:v>
                </c:pt>
                <c:pt idx="4">
                  <c:v>5.904E+22</c:v>
                </c:pt>
                <c:pt idx="5">
                  <c:v>5.904E+22</c:v>
                </c:pt>
                <c:pt idx="6">
                  <c:v>5.904E+22</c:v>
                </c:pt>
                <c:pt idx="7">
                  <c:v>5.904E+22</c:v>
                </c:pt>
                <c:pt idx="8">
                  <c:v>5.904E+22</c:v>
                </c:pt>
                <c:pt idx="9">
                  <c:v>5.904E+22</c:v>
                </c:pt>
                <c:pt idx="10">
                  <c:v>5.904E+22</c:v>
                </c:pt>
                <c:pt idx="11">
                  <c:v>5.904E+22</c:v>
                </c:pt>
                <c:pt idx="12">
                  <c:v>5.904E+22</c:v>
                </c:pt>
                <c:pt idx="13">
                  <c:v>5.904E+22</c:v>
                </c:pt>
                <c:pt idx="14">
                  <c:v>5.904E+22</c:v>
                </c:pt>
                <c:pt idx="15">
                  <c:v>5.904E+22</c:v>
                </c:pt>
                <c:pt idx="16">
                  <c:v>5.904E+22</c:v>
                </c:pt>
                <c:pt idx="17">
                  <c:v>5.904E+22</c:v>
                </c:pt>
                <c:pt idx="18">
                  <c:v>5.904E+22</c:v>
                </c:pt>
                <c:pt idx="19">
                  <c:v>5.904E+22</c:v>
                </c:pt>
                <c:pt idx="20">
                  <c:v>5.904E+22</c:v>
                </c:pt>
                <c:pt idx="21">
                  <c:v>5.904E+22</c:v>
                </c:pt>
                <c:pt idx="22">
                  <c:v>5.904E+22</c:v>
                </c:pt>
                <c:pt idx="23">
                  <c:v>5.904E+22</c:v>
                </c:pt>
                <c:pt idx="24">
                  <c:v>5.904E+22</c:v>
                </c:pt>
                <c:pt idx="25">
                  <c:v>5.904E+22</c:v>
                </c:pt>
                <c:pt idx="26">
                  <c:v>5.904E+22</c:v>
                </c:pt>
                <c:pt idx="27">
                  <c:v>5.904E+22</c:v>
                </c:pt>
                <c:pt idx="28">
                  <c:v>5.904E+22</c:v>
                </c:pt>
                <c:pt idx="29">
                  <c:v>5.904E+22</c:v>
                </c:pt>
                <c:pt idx="30">
                  <c:v>5.904E+22</c:v>
                </c:pt>
                <c:pt idx="31">
                  <c:v>5.904E+22</c:v>
                </c:pt>
                <c:pt idx="32">
                  <c:v>5.904E+22</c:v>
                </c:pt>
                <c:pt idx="33">
                  <c:v>5.904E+22</c:v>
                </c:pt>
                <c:pt idx="34">
                  <c:v>5.904E+22</c:v>
                </c:pt>
                <c:pt idx="35">
                  <c:v>5.904E+22</c:v>
                </c:pt>
                <c:pt idx="36">
                  <c:v>5.904E+22</c:v>
                </c:pt>
                <c:pt idx="37">
                  <c:v>5.904E+22</c:v>
                </c:pt>
                <c:pt idx="38">
                  <c:v>5.904E+22</c:v>
                </c:pt>
                <c:pt idx="39">
                  <c:v>5.904E+22</c:v>
                </c:pt>
                <c:pt idx="40">
                  <c:v>5.904E+22</c:v>
                </c:pt>
                <c:pt idx="41">
                  <c:v>5.904E+22</c:v>
                </c:pt>
                <c:pt idx="42">
                  <c:v>5.904E+22</c:v>
                </c:pt>
                <c:pt idx="43">
                  <c:v>5.904E+22</c:v>
                </c:pt>
                <c:pt idx="44">
                  <c:v>5.904E+22</c:v>
                </c:pt>
                <c:pt idx="45">
                  <c:v>5.904E+22</c:v>
                </c:pt>
                <c:pt idx="46">
                  <c:v>5.904E+22</c:v>
                </c:pt>
                <c:pt idx="47">
                  <c:v>5.904E+22</c:v>
                </c:pt>
                <c:pt idx="48">
                  <c:v>5.904E+22</c:v>
                </c:pt>
                <c:pt idx="49">
                  <c:v>5.904E+22</c:v>
                </c:pt>
                <c:pt idx="50">
                  <c:v>5.904E+22</c:v>
                </c:pt>
                <c:pt idx="51">
                  <c:v>5.904E+22</c:v>
                </c:pt>
                <c:pt idx="52">
                  <c:v>5.904E+22</c:v>
                </c:pt>
                <c:pt idx="53">
                  <c:v>5.904E+22</c:v>
                </c:pt>
                <c:pt idx="54">
                  <c:v>5.904E+22</c:v>
                </c:pt>
                <c:pt idx="55">
                  <c:v>5.904E+22</c:v>
                </c:pt>
                <c:pt idx="56">
                  <c:v>5.904E+22</c:v>
                </c:pt>
                <c:pt idx="57">
                  <c:v>5.904E+22</c:v>
                </c:pt>
                <c:pt idx="58">
                  <c:v>5.904E+22</c:v>
                </c:pt>
                <c:pt idx="59">
                  <c:v>5.904E+22</c:v>
                </c:pt>
                <c:pt idx="60">
                  <c:v>5.904E+22</c:v>
                </c:pt>
                <c:pt idx="61">
                  <c:v>5.904E+22</c:v>
                </c:pt>
                <c:pt idx="62">
                  <c:v>5.904E+22</c:v>
                </c:pt>
                <c:pt idx="63">
                  <c:v>5.904E+22</c:v>
                </c:pt>
                <c:pt idx="64">
                  <c:v>5.904E+22</c:v>
                </c:pt>
                <c:pt idx="65">
                  <c:v>5.904E+22</c:v>
                </c:pt>
                <c:pt idx="66">
                  <c:v>5.904E+22</c:v>
                </c:pt>
                <c:pt idx="67">
                  <c:v>5.904E+22</c:v>
                </c:pt>
                <c:pt idx="68">
                  <c:v>5.904E+22</c:v>
                </c:pt>
                <c:pt idx="69">
                  <c:v>5.904E+22</c:v>
                </c:pt>
                <c:pt idx="70">
                  <c:v>5.904E+22</c:v>
                </c:pt>
                <c:pt idx="71">
                  <c:v>5.904E+22</c:v>
                </c:pt>
                <c:pt idx="72">
                  <c:v>5.904E+22</c:v>
                </c:pt>
                <c:pt idx="73">
                  <c:v>5.904E+22</c:v>
                </c:pt>
                <c:pt idx="74">
                  <c:v>5.904E+22</c:v>
                </c:pt>
                <c:pt idx="75">
                  <c:v>5.904E+22</c:v>
                </c:pt>
                <c:pt idx="76">
                  <c:v>5.904E+22</c:v>
                </c:pt>
                <c:pt idx="77">
                  <c:v>5.904E+22</c:v>
                </c:pt>
                <c:pt idx="78">
                  <c:v>5.904E+22</c:v>
                </c:pt>
                <c:pt idx="79">
                  <c:v>5.904E+22</c:v>
                </c:pt>
                <c:pt idx="80">
                  <c:v>5.904E+22</c:v>
                </c:pt>
                <c:pt idx="81">
                  <c:v>5.904E+22</c:v>
                </c:pt>
                <c:pt idx="82">
                  <c:v>5.904E+22</c:v>
                </c:pt>
                <c:pt idx="83">
                  <c:v>5.904E+22</c:v>
                </c:pt>
                <c:pt idx="84">
                  <c:v>5.904E+22</c:v>
                </c:pt>
                <c:pt idx="85">
                  <c:v>5.904E+22</c:v>
                </c:pt>
                <c:pt idx="86">
                  <c:v>5.904E+22</c:v>
                </c:pt>
                <c:pt idx="87">
                  <c:v>5.904E+22</c:v>
                </c:pt>
                <c:pt idx="88">
                  <c:v>5.904E+22</c:v>
                </c:pt>
                <c:pt idx="89">
                  <c:v>5.904E+22</c:v>
                </c:pt>
                <c:pt idx="90">
                  <c:v>5.904E+22</c:v>
                </c:pt>
                <c:pt idx="91">
                  <c:v>5.904E+22</c:v>
                </c:pt>
                <c:pt idx="92">
                  <c:v>5.904E+22</c:v>
                </c:pt>
                <c:pt idx="93">
                  <c:v>5.904E+22</c:v>
                </c:pt>
                <c:pt idx="94">
                  <c:v>5.904E+22</c:v>
                </c:pt>
                <c:pt idx="95">
                  <c:v>5.904E+22</c:v>
                </c:pt>
                <c:pt idx="96">
                  <c:v>5.904E+22</c:v>
                </c:pt>
                <c:pt idx="97">
                  <c:v>5.904E+22</c:v>
                </c:pt>
                <c:pt idx="98">
                  <c:v>5.904E+22</c:v>
                </c:pt>
                <c:pt idx="99">
                  <c:v>5.904E+22</c:v>
                </c:pt>
                <c:pt idx="100">
                  <c:v>5.904E+22</c:v>
                </c:pt>
              </c:numCache>
            </c:numRef>
          </c:yVal>
          <c:smooth val="1"/>
          <c:extLst>
            <c:ext xmlns:c16="http://schemas.microsoft.com/office/drawing/2014/chart" uri="{C3380CC4-5D6E-409C-BE32-E72D297353CC}">
              <c16:uniqueId val="{00000001-F857-464E-8B76-3C1335ADFDA0}"/>
            </c:ext>
          </c:extLst>
        </c:ser>
        <c:dLbls>
          <c:showLegendKey val="0"/>
          <c:showVal val="0"/>
          <c:showCatName val="0"/>
          <c:showSerName val="0"/>
          <c:showPercent val="0"/>
          <c:showBubbleSize val="0"/>
        </c:dLbls>
        <c:axId val="575029023"/>
        <c:axId val="575030687"/>
      </c:scatterChart>
      <c:valAx>
        <c:axId val="575029023"/>
        <c:scaling>
          <c:orientation val="minMax"/>
          <c:max val="300"/>
        </c:scaling>
        <c:delete val="0"/>
        <c:axPos val="b"/>
        <c:majorGridlines>
          <c:spPr>
            <a:ln w="9525" cap="flat" cmpd="sng" algn="ctr">
              <a:solidFill>
                <a:schemeClr val="tx1">
                  <a:lumMod val="15000"/>
                  <a:lumOff val="85000"/>
                </a:schemeClr>
              </a:solidFill>
              <a:round/>
            </a:ln>
            <a:effectLst/>
          </c:spPr>
        </c:majorGridlines>
        <c:title>
          <c:tx>
            <c:rich>
              <a:bodyPr rot="0" vert="horz"/>
              <a:lstStyle/>
              <a:p>
                <a:pPr>
                  <a:defRPr/>
                </a:pPr>
                <a:r>
                  <a:rPr lang="en-US"/>
                  <a:t>Implantation depth (nm)</a:t>
                </a:r>
              </a:p>
            </c:rich>
          </c:tx>
          <c:overlay val="0"/>
          <c:spPr>
            <a:noFill/>
            <a:ln>
              <a:noFill/>
            </a:ln>
            <a:effectLst/>
          </c:spPr>
        </c:title>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575030687"/>
        <c:crosses val="autoZero"/>
        <c:crossBetween val="midCat"/>
      </c:valAx>
      <c:valAx>
        <c:axId val="575030687"/>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vert="horz"/>
              <a:lstStyle/>
              <a:p>
                <a:pPr>
                  <a:defRPr/>
                </a:pPr>
                <a:r>
                  <a:rPr lang="en-US"/>
                  <a:t>Atoms per cm–2 per cm</a:t>
                </a:r>
              </a:p>
            </c:rich>
          </c:tx>
          <c:layout>
            <c:manualLayout>
              <c:xMode val="edge"/>
              <c:yMode val="edge"/>
              <c:x val="7.4224628171478567E-3"/>
              <c:y val="2.9712160979877514E-2"/>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vert="horz"/>
          <a:lstStyle/>
          <a:p>
            <a:pPr>
              <a:defRPr/>
            </a:pPr>
            <a:endParaRPr lang="en-US"/>
          </a:p>
        </c:txPr>
        <c:crossAx val="575029023"/>
        <c:crosses val="autoZero"/>
        <c:crossBetween val="midCat"/>
      </c:valAx>
    </c:plotArea>
    <c:plotVisOnly val="1"/>
    <c:dispBlanksAs val="gap"/>
    <c:showDLblsOverMax val="0"/>
    <c:extLst/>
  </c:chart>
  <c:txPr>
    <a:bodyPr/>
    <a:lstStyle/>
    <a:p>
      <a:pPr>
        <a:defRPr sz="1800" b="0">
          <a:solidFill>
            <a:schemeClr val="tx1"/>
          </a:solidFill>
          <a:latin typeface="Cambria" panose="02040503050406030204" pitchFamily="18" charset="0"/>
          <a:ea typeface="Cambria" panose="02040503050406030204" pitchFamily="18" charset="0"/>
        </a:defRPr>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998512685914261"/>
          <c:y val="5.7601924759405072E-2"/>
          <c:w val="0.82397670603674544"/>
          <c:h val="0.68642257217847769"/>
        </c:manualLayout>
      </c:layout>
      <c:scatterChart>
        <c:scatterStyle val="smoothMarker"/>
        <c:varyColors val="0"/>
        <c:ser>
          <c:idx val="0"/>
          <c:order val="0"/>
          <c:spPr>
            <a:ln w="25400" cap="rnd">
              <a:solidFill>
                <a:srgbClr val="C00000"/>
              </a:solidFill>
              <a:round/>
            </a:ln>
            <a:effectLst/>
          </c:spPr>
          <c:marker>
            <c:symbol val="none"/>
          </c:marker>
          <c:xVal>
            <c:numRef>
              <c:f>'3HeAu'!$AH$11:$AH$111</c:f>
              <c:numCache>
                <c:formatCode>0</c:formatCode>
                <c:ptCount val="101"/>
                <c:pt idx="0">
                  <c:v>0</c:v>
                </c:pt>
                <c:pt idx="1">
                  <c:v>3.0010000000000003</c:v>
                </c:pt>
                <c:pt idx="2">
                  <c:v>6.0009999999999994</c:v>
                </c:pt>
                <c:pt idx="3">
                  <c:v>9.0010000000000012</c:v>
                </c:pt>
                <c:pt idx="4">
                  <c:v>12.001000000000001</c:v>
                </c:pt>
                <c:pt idx="5">
                  <c:v>15.000999999999999</c:v>
                </c:pt>
                <c:pt idx="6">
                  <c:v>18.000999999999998</c:v>
                </c:pt>
                <c:pt idx="7">
                  <c:v>21.000999999999998</c:v>
                </c:pt>
                <c:pt idx="8">
                  <c:v>24.000999999999998</c:v>
                </c:pt>
                <c:pt idx="9">
                  <c:v>27.000999999999998</c:v>
                </c:pt>
                <c:pt idx="10">
                  <c:v>30.000999999999998</c:v>
                </c:pt>
                <c:pt idx="11">
                  <c:v>33.000999999999998</c:v>
                </c:pt>
                <c:pt idx="12">
                  <c:v>36.000999999999998</c:v>
                </c:pt>
                <c:pt idx="13">
                  <c:v>39.000999999999998</c:v>
                </c:pt>
                <c:pt idx="14">
                  <c:v>42.000999999999998</c:v>
                </c:pt>
                <c:pt idx="15">
                  <c:v>45.000999999999998</c:v>
                </c:pt>
                <c:pt idx="16">
                  <c:v>48.000999999999998</c:v>
                </c:pt>
                <c:pt idx="17">
                  <c:v>51.000999999999998</c:v>
                </c:pt>
                <c:pt idx="18">
                  <c:v>54.000999999999998</c:v>
                </c:pt>
                <c:pt idx="19">
                  <c:v>57.000999999999998</c:v>
                </c:pt>
                <c:pt idx="20">
                  <c:v>60.000999999999998</c:v>
                </c:pt>
                <c:pt idx="21">
                  <c:v>63.000999999999998</c:v>
                </c:pt>
                <c:pt idx="22">
                  <c:v>66.001000000000005</c:v>
                </c:pt>
                <c:pt idx="23">
                  <c:v>69.001000000000005</c:v>
                </c:pt>
                <c:pt idx="24">
                  <c:v>72.001000000000005</c:v>
                </c:pt>
                <c:pt idx="25">
                  <c:v>75.001000000000005</c:v>
                </c:pt>
                <c:pt idx="26">
                  <c:v>78.001000000000005</c:v>
                </c:pt>
                <c:pt idx="27">
                  <c:v>81.001000000000005</c:v>
                </c:pt>
                <c:pt idx="28">
                  <c:v>84.001000000000005</c:v>
                </c:pt>
                <c:pt idx="29">
                  <c:v>87.001000000000005</c:v>
                </c:pt>
                <c:pt idx="30">
                  <c:v>90.001000000000005</c:v>
                </c:pt>
                <c:pt idx="31">
                  <c:v>93.001000000000005</c:v>
                </c:pt>
                <c:pt idx="32">
                  <c:v>96.001000000000005</c:v>
                </c:pt>
                <c:pt idx="33">
                  <c:v>99.001000000000005</c:v>
                </c:pt>
                <c:pt idx="34">
                  <c:v>102.001</c:v>
                </c:pt>
                <c:pt idx="35">
                  <c:v>105.001</c:v>
                </c:pt>
                <c:pt idx="36">
                  <c:v>108.001</c:v>
                </c:pt>
                <c:pt idx="37">
                  <c:v>111.001</c:v>
                </c:pt>
                <c:pt idx="38">
                  <c:v>114.001</c:v>
                </c:pt>
                <c:pt idx="39">
                  <c:v>117.001</c:v>
                </c:pt>
                <c:pt idx="40">
                  <c:v>120.001</c:v>
                </c:pt>
                <c:pt idx="41">
                  <c:v>123.001</c:v>
                </c:pt>
                <c:pt idx="42">
                  <c:v>126.001</c:v>
                </c:pt>
                <c:pt idx="43">
                  <c:v>129.001</c:v>
                </c:pt>
                <c:pt idx="44">
                  <c:v>132.001</c:v>
                </c:pt>
                <c:pt idx="45">
                  <c:v>135.001</c:v>
                </c:pt>
                <c:pt idx="46">
                  <c:v>138.001</c:v>
                </c:pt>
                <c:pt idx="47">
                  <c:v>141.001</c:v>
                </c:pt>
                <c:pt idx="48">
                  <c:v>144.001</c:v>
                </c:pt>
                <c:pt idx="49">
                  <c:v>147.001</c:v>
                </c:pt>
                <c:pt idx="50">
                  <c:v>150.001</c:v>
                </c:pt>
                <c:pt idx="51">
                  <c:v>153.001</c:v>
                </c:pt>
                <c:pt idx="52">
                  <c:v>156.001</c:v>
                </c:pt>
                <c:pt idx="53">
                  <c:v>159.001</c:v>
                </c:pt>
                <c:pt idx="54">
                  <c:v>162.001</c:v>
                </c:pt>
                <c:pt idx="55">
                  <c:v>165.001</c:v>
                </c:pt>
                <c:pt idx="56">
                  <c:v>168.001</c:v>
                </c:pt>
                <c:pt idx="57">
                  <c:v>171.001</c:v>
                </c:pt>
                <c:pt idx="58">
                  <c:v>174.001</c:v>
                </c:pt>
                <c:pt idx="59">
                  <c:v>177.001</c:v>
                </c:pt>
                <c:pt idx="60">
                  <c:v>180.001</c:v>
                </c:pt>
                <c:pt idx="61">
                  <c:v>183.001</c:v>
                </c:pt>
                <c:pt idx="62">
                  <c:v>186.001</c:v>
                </c:pt>
                <c:pt idx="63">
                  <c:v>189.001</c:v>
                </c:pt>
                <c:pt idx="64">
                  <c:v>192.001</c:v>
                </c:pt>
                <c:pt idx="65">
                  <c:v>195.001</c:v>
                </c:pt>
                <c:pt idx="66">
                  <c:v>198.001</c:v>
                </c:pt>
                <c:pt idx="67">
                  <c:v>201.001</c:v>
                </c:pt>
                <c:pt idx="68">
                  <c:v>204.001</c:v>
                </c:pt>
                <c:pt idx="69">
                  <c:v>207.00100000000003</c:v>
                </c:pt>
                <c:pt idx="70">
                  <c:v>210.00100000000003</c:v>
                </c:pt>
                <c:pt idx="71">
                  <c:v>213.00100000000003</c:v>
                </c:pt>
                <c:pt idx="72">
                  <c:v>216.00100000000003</c:v>
                </c:pt>
                <c:pt idx="73">
                  <c:v>219.00100000000003</c:v>
                </c:pt>
                <c:pt idx="74">
                  <c:v>222.00100000000003</c:v>
                </c:pt>
                <c:pt idx="75">
                  <c:v>225.00100000000003</c:v>
                </c:pt>
                <c:pt idx="76">
                  <c:v>228.00100000000003</c:v>
                </c:pt>
                <c:pt idx="77">
                  <c:v>231.00100000000003</c:v>
                </c:pt>
                <c:pt idx="78">
                  <c:v>234.00100000000003</c:v>
                </c:pt>
                <c:pt idx="79">
                  <c:v>237.00100000000003</c:v>
                </c:pt>
                <c:pt idx="80">
                  <c:v>240.00100000000003</c:v>
                </c:pt>
                <c:pt idx="81">
                  <c:v>243.00100000000003</c:v>
                </c:pt>
                <c:pt idx="82">
                  <c:v>246.00100000000003</c:v>
                </c:pt>
                <c:pt idx="83">
                  <c:v>249.00100000000003</c:v>
                </c:pt>
                <c:pt idx="84">
                  <c:v>252.00100000000003</c:v>
                </c:pt>
                <c:pt idx="85">
                  <c:v>255.00100000000003</c:v>
                </c:pt>
                <c:pt idx="86">
                  <c:v>258.00100000000003</c:v>
                </c:pt>
                <c:pt idx="87">
                  <c:v>261.00100000000003</c:v>
                </c:pt>
                <c:pt idx="88">
                  <c:v>264.00100000000003</c:v>
                </c:pt>
                <c:pt idx="89">
                  <c:v>267.00100000000003</c:v>
                </c:pt>
                <c:pt idx="90">
                  <c:v>270.00100000000003</c:v>
                </c:pt>
                <c:pt idx="91">
                  <c:v>273.00100000000003</c:v>
                </c:pt>
                <c:pt idx="92">
                  <c:v>276.00100000000003</c:v>
                </c:pt>
                <c:pt idx="93">
                  <c:v>279.00100000000003</c:v>
                </c:pt>
                <c:pt idx="94">
                  <c:v>282.00100000000003</c:v>
                </c:pt>
                <c:pt idx="95">
                  <c:v>285.00100000000003</c:v>
                </c:pt>
                <c:pt idx="96">
                  <c:v>288.00100000000003</c:v>
                </c:pt>
                <c:pt idx="97">
                  <c:v>291.00100000000003</c:v>
                </c:pt>
                <c:pt idx="98">
                  <c:v>294.00100000000003</c:v>
                </c:pt>
                <c:pt idx="99">
                  <c:v>297.00100000000003</c:v>
                </c:pt>
                <c:pt idx="100">
                  <c:v>300.00100000000003</c:v>
                </c:pt>
              </c:numCache>
            </c:numRef>
          </c:xVal>
          <c:yVal>
            <c:numRef>
              <c:f>'3HeAu'!$AQ$11:$AQ$111</c:f>
              <c:numCache>
                <c:formatCode>0.00</c:formatCode>
                <c:ptCount val="101"/>
                <c:pt idx="0" formatCode="0.000">
                  <c:v>7.9933900000000007</c:v>
                </c:pt>
                <c:pt idx="1">
                  <c:v>7.7264159843282814</c:v>
                </c:pt>
                <c:pt idx="2">
                  <c:v>7.3171130007238769</c:v>
                </c:pt>
                <c:pt idx="3">
                  <c:v>7.0989458310092628</c:v>
                </c:pt>
                <c:pt idx="4">
                  <c:v>6.9572133453741847</c:v>
                </c:pt>
                <c:pt idx="5">
                  <c:v>6.7596665817817732</c:v>
                </c:pt>
                <c:pt idx="6">
                  <c:v>6.6139149297489723</c:v>
                </c:pt>
                <c:pt idx="7">
                  <c:v>6.4650036538246836</c:v>
                </c:pt>
                <c:pt idx="8">
                  <c:v>6.3228529928091266</c:v>
                </c:pt>
                <c:pt idx="9">
                  <c:v>6.3083118291451523</c:v>
                </c:pt>
                <c:pt idx="10">
                  <c:v>6.1877958364338399</c:v>
                </c:pt>
                <c:pt idx="11">
                  <c:v>6.0873072882234522</c:v>
                </c:pt>
                <c:pt idx="12">
                  <c:v>6.0286997402416649</c:v>
                </c:pt>
                <c:pt idx="13">
                  <c:v>5.9153770846120901</c:v>
                </c:pt>
                <c:pt idx="14">
                  <c:v>5.9119134326885527</c:v>
                </c:pt>
                <c:pt idx="15">
                  <c:v>5.8249053225258951</c:v>
                </c:pt>
                <c:pt idx="16">
                  <c:v>5.800337238041422</c:v>
                </c:pt>
                <c:pt idx="17">
                  <c:v>5.711392163228056</c:v>
                </c:pt>
                <c:pt idx="18">
                  <c:v>5.6816349475575789</c:v>
                </c:pt>
                <c:pt idx="19">
                  <c:v>5.6231692669729831</c:v>
                </c:pt>
                <c:pt idx="20">
                  <c:v>5.6005719407535484</c:v>
                </c:pt>
                <c:pt idx="21">
                  <c:v>5.5805773015021449</c:v>
                </c:pt>
                <c:pt idx="22">
                  <c:v>5.5310629141298628</c:v>
                </c:pt>
                <c:pt idx="23">
                  <c:v>5.5087276192075674</c:v>
                </c:pt>
                <c:pt idx="24">
                  <c:v>5.4829203104609503</c:v>
                </c:pt>
                <c:pt idx="25">
                  <c:v>5.4560224946989413</c:v>
                </c:pt>
                <c:pt idx="26">
                  <c:v>5.4632330381755416</c:v>
                </c:pt>
                <c:pt idx="27">
                  <c:v>5.4825665160481982</c:v>
                </c:pt>
                <c:pt idx="28">
                  <c:v>5.5024216916856084</c:v>
                </c:pt>
                <c:pt idx="29">
                  <c:v>5.5139958023016691</c:v>
                </c:pt>
                <c:pt idx="30">
                  <c:v>5.5369576630733448</c:v>
                </c:pt>
                <c:pt idx="31">
                  <c:v>5.5725145802774705</c:v>
                </c:pt>
                <c:pt idx="32">
                  <c:v>5.5826190709850172</c:v>
                </c:pt>
                <c:pt idx="33">
                  <c:v>5.6135052757563066</c:v>
                </c:pt>
                <c:pt idx="34">
                  <c:v>5.6722039261103516</c:v>
                </c:pt>
                <c:pt idx="35">
                  <c:v>5.7512306966696958</c:v>
                </c:pt>
                <c:pt idx="36">
                  <c:v>5.8183744892000115</c:v>
                </c:pt>
                <c:pt idx="37">
                  <c:v>5.8669514168262458</c:v>
                </c:pt>
                <c:pt idx="38">
                  <c:v>5.9502539833189934</c:v>
                </c:pt>
                <c:pt idx="39">
                  <c:v>6.0214604584389342</c:v>
                </c:pt>
                <c:pt idx="40">
                  <c:v>6.142744614419791</c:v>
                </c:pt>
                <c:pt idx="41">
                  <c:v>6.2117743549821522</c:v>
                </c:pt>
                <c:pt idx="42">
                  <c:v>6.3050942815920408</c:v>
                </c:pt>
                <c:pt idx="43">
                  <c:v>6.3423439253510203</c:v>
                </c:pt>
                <c:pt idx="44">
                  <c:v>6.4420645029452448</c:v>
                </c:pt>
                <c:pt idx="45">
                  <c:v>6.5209982412183498</c:v>
                </c:pt>
                <c:pt idx="46">
                  <c:v>6.6328557305774751</c:v>
                </c:pt>
                <c:pt idx="47">
                  <c:v>6.7454992281179704</c:v>
                </c:pt>
                <c:pt idx="48">
                  <c:v>6.8636183664784634</c:v>
                </c:pt>
                <c:pt idx="49">
                  <c:v>7.0030531937982214</c:v>
                </c:pt>
                <c:pt idx="50">
                  <c:v>7.1106331988103175</c:v>
                </c:pt>
                <c:pt idx="51">
                  <c:v>7.1394662531804407</c:v>
                </c:pt>
                <c:pt idx="52">
                  <c:v>7.2776445997216985</c:v>
                </c:pt>
                <c:pt idx="53">
                  <c:v>7.3398691877560589</c:v>
                </c:pt>
                <c:pt idx="54">
                  <c:v>7.4586358756548155</c:v>
                </c:pt>
                <c:pt idx="55">
                  <c:v>7.5099977152316102</c:v>
                </c:pt>
                <c:pt idx="56">
                  <c:v>7.5842879562407308</c:v>
                </c:pt>
                <c:pt idx="57">
                  <c:v>7.6564940475775307</c:v>
                </c:pt>
                <c:pt idx="58">
                  <c:v>7.6728916087115957</c:v>
                </c:pt>
                <c:pt idx="59">
                  <c:v>7.7379965678177571</c:v>
                </c:pt>
                <c:pt idx="60">
                  <c:v>7.800433457553714</c:v>
                </c:pt>
                <c:pt idx="61">
                  <c:v>7.8122671208212457</c:v>
                </c:pt>
                <c:pt idx="62">
                  <c:v>7.8533399498614687</c:v>
                </c:pt>
                <c:pt idx="63">
                  <c:v>7.874728801101174</c:v>
                </c:pt>
                <c:pt idx="64">
                  <c:v>7.9043569832056919</c:v>
                </c:pt>
                <c:pt idx="65">
                  <c:v>7.9192682484626955</c:v>
                </c:pt>
                <c:pt idx="66">
                  <c:v>7.9369697002790334</c:v>
                </c:pt>
                <c:pt idx="67">
                  <c:v>7.9397032090896378</c:v>
                </c:pt>
                <c:pt idx="68">
                  <c:v>7.9602542061293295</c:v>
                </c:pt>
                <c:pt idx="69">
                  <c:v>7.9547617725717368</c:v>
                </c:pt>
                <c:pt idx="70">
                  <c:v>7.9575071664063799</c:v>
                </c:pt>
                <c:pt idx="71">
                  <c:v>7.9809277036164055</c:v>
                </c:pt>
                <c:pt idx="72">
                  <c:v>7.9781640361544017</c:v>
                </c:pt>
                <c:pt idx="73">
                  <c:v>7.9809277036164055</c:v>
                </c:pt>
                <c:pt idx="74">
                  <c:v>7.9892310397957651</c:v>
                </c:pt>
                <c:pt idx="75">
                  <c:v>7.9878458380268045</c:v>
                </c:pt>
                <c:pt idx="76">
                  <c:v>7.9892310397957651</c:v>
                </c:pt>
                <c:pt idx="77">
                  <c:v>7.9906167838562219</c:v>
                </c:pt>
                <c:pt idx="78">
                  <c:v>7.9920031204441733</c:v>
                </c:pt>
                <c:pt idx="79">
                  <c:v>7.9920031204441733</c:v>
                </c:pt>
                <c:pt idx="80">
                  <c:v>7.9920031204441733</c:v>
                </c:pt>
                <c:pt idx="81">
                  <c:v>7.9933900000000007</c:v>
                </c:pt>
                <c:pt idx="82">
                  <c:v>7.9933900000000007</c:v>
                </c:pt>
                <c:pt idx="83">
                  <c:v>7.9933900000000007</c:v>
                </c:pt>
                <c:pt idx="84">
                  <c:v>7.9933900000000007</c:v>
                </c:pt>
                <c:pt idx="85">
                  <c:v>7.9933900000000007</c:v>
                </c:pt>
                <c:pt idx="86">
                  <c:v>7.9933900000000007</c:v>
                </c:pt>
                <c:pt idx="87">
                  <c:v>7.9933900000000007</c:v>
                </c:pt>
                <c:pt idx="88">
                  <c:v>7.9933900000000007</c:v>
                </c:pt>
                <c:pt idx="89">
                  <c:v>7.9933900000000007</c:v>
                </c:pt>
                <c:pt idx="90">
                  <c:v>7.9933900000000007</c:v>
                </c:pt>
                <c:pt idx="91">
                  <c:v>7.9933900000000007</c:v>
                </c:pt>
                <c:pt idx="92">
                  <c:v>7.9933900000000007</c:v>
                </c:pt>
                <c:pt idx="93">
                  <c:v>7.9933900000000007</c:v>
                </c:pt>
                <c:pt idx="94">
                  <c:v>7.9933900000000007</c:v>
                </c:pt>
                <c:pt idx="95">
                  <c:v>7.9933900000000007</c:v>
                </c:pt>
                <c:pt idx="96">
                  <c:v>7.9933900000000007</c:v>
                </c:pt>
                <c:pt idx="97">
                  <c:v>7.9933900000000007</c:v>
                </c:pt>
                <c:pt idx="98">
                  <c:v>7.9933900000000007</c:v>
                </c:pt>
                <c:pt idx="99">
                  <c:v>7.9933900000000007</c:v>
                </c:pt>
                <c:pt idx="100">
                  <c:v>7.9933900000000007</c:v>
                </c:pt>
              </c:numCache>
            </c:numRef>
          </c:yVal>
          <c:smooth val="1"/>
          <c:extLst>
            <c:ext xmlns:c16="http://schemas.microsoft.com/office/drawing/2014/chart" uri="{C3380CC4-5D6E-409C-BE32-E72D297353CC}">
              <c16:uniqueId val="{00000000-9479-4C6F-88B4-AC3A532D0D2B}"/>
            </c:ext>
          </c:extLst>
        </c:ser>
        <c:dLbls>
          <c:showLegendKey val="0"/>
          <c:showVal val="0"/>
          <c:showCatName val="0"/>
          <c:showSerName val="0"/>
          <c:showPercent val="0"/>
          <c:showBubbleSize val="0"/>
        </c:dLbls>
        <c:axId val="575029023"/>
        <c:axId val="575030687"/>
      </c:scatterChart>
      <c:valAx>
        <c:axId val="575029023"/>
        <c:scaling>
          <c:orientation val="minMax"/>
          <c:max val="30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Implantation depth (nm)</a:t>
                </a:r>
              </a:p>
            </c:rich>
          </c:tx>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575030687"/>
        <c:crosses val="autoZero"/>
        <c:crossBetween val="midCat"/>
      </c:valAx>
      <c:valAx>
        <c:axId val="575030687"/>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Stopping Power (MeV/μm)</a:t>
                </a:r>
              </a:p>
            </c:rich>
          </c:tx>
          <c:layout>
            <c:manualLayout>
              <c:xMode val="edge"/>
              <c:yMode val="edge"/>
              <c:x val="1.3425196850393698E-3"/>
              <c:y val="5.4242344706911624E-2"/>
            </c:manualLayout>
          </c:layout>
          <c:overlay val="0"/>
          <c:spPr>
            <a:noFill/>
            <a:ln>
              <a:noFill/>
            </a:ln>
            <a:effectLst/>
          </c:spPr>
          <c:txPr>
            <a:bodyPr rot="-54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57502902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Cambria" panose="02040503050406030204" pitchFamily="18" charset="0"/>
          <a:ea typeface="Cambria" panose="02040503050406030204" pitchFamily="18"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spPr>
            <a:ln w="19050" cap="rnd">
              <a:solidFill>
                <a:schemeClr val="accent1"/>
              </a:solidFill>
              <a:round/>
            </a:ln>
            <a:effectLst/>
          </c:spPr>
          <c:marker>
            <c:symbol val="none"/>
          </c:marker>
          <c:xVal>
            <c:numRef>
              <c:f>'3HeAu'!$AH$11:$AH$111</c:f>
              <c:numCache>
                <c:formatCode>0</c:formatCode>
                <c:ptCount val="101"/>
                <c:pt idx="0">
                  <c:v>0</c:v>
                </c:pt>
                <c:pt idx="1">
                  <c:v>3.0010000000000003</c:v>
                </c:pt>
                <c:pt idx="2">
                  <c:v>6.0009999999999994</c:v>
                </c:pt>
                <c:pt idx="3">
                  <c:v>9.0010000000000012</c:v>
                </c:pt>
                <c:pt idx="4">
                  <c:v>12.001000000000001</c:v>
                </c:pt>
                <c:pt idx="5">
                  <c:v>15.000999999999999</c:v>
                </c:pt>
                <c:pt idx="6">
                  <c:v>18.000999999999998</c:v>
                </c:pt>
                <c:pt idx="7">
                  <c:v>21.000999999999998</c:v>
                </c:pt>
                <c:pt idx="8">
                  <c:v>24.000999999999998</c:v>
                </c:pt>
                <c:pt idx="9">
                  <c:v>27.000999999999998</c:v>
                </c:pt>
                <c:pt idx="10">
                  <c:v>30.000999999999998</c:v>
                </c:pt>
                <c:pt idx="11">
                  <c:v>33.000999999999998</c:v>
                </c:pt>
                <c:pt idx="12">
                  <c:v>36.000999999999998</c:v>
                </c:pt>
                <c:pt idx="13">
                  <c:v>39.000999999999998</c:v>
                </c:pt>
                <c:pt idx="14">
                  <c:v>42.000999999999998</c:v>
                </c:pt>
                <c:pt idx="15">
                  <c:v>45.000999999999998</c:v>
                </c:pt>
                <c:pt idx="16">
                  <c:v>48.000999999999998</c:v>
                </c:pt>
                <c:pt idx="17">
                  <c:v>51.000999999999998</c:v>
                </c:pt>
                <c:pt idx="18">
                  <c:v>54.000999999999998</c:v>
                </c:pt>
                <c:pt idx="19">
                  <c:v>57.000999999999998</c:v>
                </c:pt>
                <c:pt idx="20">
                  <c:v>60.000999999999998</c:v>
                </c:pt>
                <c:pt idx="21">
                  <c:v>63.000999999999998</c:v>
                </c:pt>
                <c:pt idx="22">
                  <c:v>66.001000000000005</c:v>
                </c:pt>
                <c:pt idx="23">
                  <c:v>69.001000000000005</c:v>
                </c:pt>
                <c:pt idx="24">
                  <c:v>72.001000000000005</c:v>
                </c:pt>
                <c:pt idx="25">
                  <c:v>75.001000000000005</c:v>
                </c:pt>
                <c:pt idx="26">
                  <c:v>78.001000000000005</c:v>
                </c:pt>
                <c:pt idx="27">
                  <c:v>81.001000000000005</c:v>
                </c:pt>
                <c:pt idx="28">
                  <c:v>84.001000000000005</c:v>
                </c:pt>
                <c:pt idx="29">
                  <c:v>87.001000000000005</c:v>
                </c:pt>
                <c:pt idx="30">
                  <c:v>90.001000000000005</c:v>
                </c:pt>
                <c:pt idx="31">
                  <c:v>93.001000000000005</c:v>
                </c:pt>
                <c:pt idx="32">
                  <c:v>96.001000000000005</c:v>
                </c:pt>
                <c:pt idx="33">
                  <c:v>99.001000000000005</c:v>
                </c:pt>
                <c:pt idx="34">
                  <c:v>102.001</c:v>
                </c:pt>
                <c:pt idx="35">
                  <c:v>105.001</c:v>
                </c:pt>
                <c:pt idx="36">
                  <c:v>108.001</c:v>
                </c:pt>
                <c:pt idx="37">
                  <c:v>111.001</c:v>
                </c:pt>
                <c:pt idx="38">
                  <c:v>114.001</c:v>
                </c:pt>
                <c:pt idx="39">
                  <c:v>117.001</c:v>
                </c:pt>
                <c:pt idx="40">
                  <c:v>120.001</c:v>
                </c:pt>
                <c:pt idx="41">
                  <c:v>123.001</c:v>
                </c:pt>
                <c:pt idx="42">
                  <c:v>126.001</c:v>
                </c:pt>
                <c:pt idx="43">
                  <c:v>129.001</c:v>
                </c:pt>
                <c:pt idx="44">
                  <c:v>132.001</c:v>
                </c:pt>
                <c:pt idx="45">
                  <c:v>135.001</c:v>
                </c:pt>
                <c:pt idx="46">
                  <c:v>138.001</c:v>
                </c:pt>
                <c:pt idx="47">
                  <c:v>141.001</c:v>
                </c:pt>
                <c:pt idx="48">
                  <c:v>144.001</c:v>
                </c:pt>
                <c:pt idx="49">
                  <c:v>147.001</c:v>
                </c:pt>
                <c:pt idx="50">
                  <c:v>150.001</c:v>
                </c:pt>
                <c:pt idx="51">
                  <c:v>153.001</c:v>
                </c:pt>
                <c:pt idx="52">
                  <c:v>156.001</c:v>
                </c:pt>
                <c:pt idx="53">
                  <c:v>159.001</c:v>
                </c:pt>
                <c:pt idx="54">
                  <c:v>162.001</c:v>
                </c:pt>
                <c:pt idx="55">
                  <c:v>165.001</c:v>
                </c:pt>
                <c:pt idx="56">
                  <c:v>168.001</c:v>
                </c:pt>
                <c:pt idx="57">
                  <c:v>171.001</c:v>
                </c:pt>
                <c:pt idx="58">
                  <c:v>174.001</c:v>
                </c:pt>
                <c:pt idx="59">
                  <c:v>177.001</c:v>
                </c:pt>
                <c:pt idx="60">
                  <c:v>180.001</c:v>
                </c:pt>
                <c:pt idx="61">
                  <c:v>183.001</c:v>
                </c:pt>
                <c:pt idx="62">
                  <c:v>186.001</c:v>
                </c:pt>
                <c:pt idx="63">
                  <c:v>189.001</c:v>
                </c:pt>
                <c:pt idx="64">
                  <c:v>192.001</c:v>
                </c:pt>
                <c:pt idx="65">
                  <c:v>195.001</c:v>
                </c:pt>
                <c:pt idx="66">
                  <c:v>198.001</c:v>
                </c:pt>
                <c:pt idx="67">
                  <c:v>201.001</c:v>
                </c:pt>
                <c:pt idx="68">
                  <c:v>204.001</c:v>
                </c:pt>
                <c:pt idx="69">
                  <c:v>207.00100000000003</c:v>
                </c:pt>
                <c:pt idx="70">
                  <c:v>210.00100000000003</c:v>
                </c:pt>
                <c:pt idx="71">
                  <c:v>213.00100000000003</c:v>
                </c:pt>
                <c:pt idx="72">
                  <c:v>216.00100000000003</c:v>
                </c:pt>
                <c:pt idx="73">
                  <c:v>219.00100000000003</c:v>
                </c:pt>
                <c:pt idx="74">
                  <c:v>222.00100000000003</c:v>
                </c:pt>
                <c:pt idx="75">
                  <c:v>225.00100000000003</c:v>
                </c:pt>
                <c:pt idx="76">
                  <c:v>228.00100000000003</c:v>
                </c:pt>
                <c:pt idx="77">
                  <c:v>231.00100000000003</c:v>
                </c:pt>
                <c:pt idx="78">
                  <c:v>234.00100000000003</c:v>
                </c:pt>
                <c:pt idx="79">
                  <c:v>237.00100000000003</c:v>
                </c:pt>
                <c:pt idx="80">
                  <c:v>240.00100000000003</c:v>
                </c:pt>
                <c:pt idx="81">
                  <c:v>243.00100000000003</c:v>
                </c:pt>
                <c:pt idx="82">
                  <c:v>246.00100000000003</c:v>
                </c:pt>
                <c:pt idx="83">
                  <c:v>249.00100000000003</c:v>
                </c:pt>
                <c:pt idx="84">
                  <c:v>252.00100000000003</c:v>
                </c:pt>
                <c:pt idx="85">
                  <c:v>255.00100000000003</c:v>
                </c:pt>
                <c:pt idx="86">
                  <c:v>258.00100000000003</c:v>
                </c:pt>
                <c:pt idx="87">
                  <c:v>261.00100000000003</c:v>
                </c:pt>
                <c:pt idx="88">
                  <c:v>264.00100000000003</c:v>
                </c:pt>
                <c:pt idx="89">
                  <c:v>267.00100000000003</c:v>
                </c:pt>
                <c:pt idx="90">
                  <c:v>270.00100000000003</c:v>
                </c:pt>
                <c:pt idx="91">
                  <c:v>273.00100000000003</c:v>
                </c:pt>
                <c:pt idx="92">
                  <c:v>276.00100000000003</c:v>
                </c:pt>
                <c:pt idx="93">
                  <c:v>279.00100000000003</c:v>
                </c:pt>
                <c:pt idx="94">
                  <c:v>282.00100000000003</c:v>
                </c:pt>
                <c:pt idx="95">
                  <c:v>285.00100000000003</c:v>
                </c:pt>
                <c:pt idx="96">
                  <c:v>288.00100000000003</c:v>
                </c:pt>
                <c:pt idx="97">
                  <c:v>291.00100000000003</c:v>
                </c:pt>
                <c:pt idx="98">
                  <c:v>294.00100000000003</c:v>
                </c:pt>
                <c:pt idx="99">
                  <c:v>297.00100000000003</c:v>
                </c:pt>
                <c:pt idx="100">
                  <c:v>300.00100000000003</c:v>
                </c:pt>
              </c:numCache>
            </c:numRef>
          </c:xVal>
          <c:yVal>
            <c:numRef>
              <c:f>'3HeAu'!$AQ$11:$AQ$111</c:f>
              <c:numCache>
                <c:formatCode>0.00</c:formatCode>
                <c:ptCount val="101"/>
                <c:pt idx="0" formatCode="0.000">
                  <c:v>7.9933900000000007</c:v>
                </c:pt>
                <c:pt idx="1">
                  <c:v>7.7264159843282814</c:v>
                </c:pt>
                <c:pt idx="2">
                  <c:v>7.3171130007238769</c:v>
                </c:pt>
                <c:pt idx="3">
                  <c:v>7.0989458310092628</c:v>
                </c:pt>
                <c:pt idx="4">
                  <c:v>6.9572133453741847</c:v>
                </c:pt>
                <c:pt idx="5">
                  <c:v>6.7596665817817732</c:v>
                </c:pt>
                <c:pt idx="6">
                  <c:v>6.6139149297489723</c:v>
                </c:pt>
                <c:pt idx="7">
                  <c:v>6.4650036538246836</c:v>
                </c:pt>
                <c:pt idx="8">
                  <c:v>6.3228529928091266</c:v>
                </c:pt>
                <c:pt idx="9">
                  <c:v>6.3083118291451523</c:v>
                </c:pt>
                <c:pt idx="10">
                  <c:v>6.1877958364338399</c:v>
                </c:pt>
                <c:pt idx="11">
                  <c:v>6.0873072882234522</c:v>
                </c:pt>
                <c:pt idx="12">
                  <c:v>6.0286997402416649</c:v>
                </c:pt>
                <c:pt idx="13">
                  <c:v>5.9153770846120901</c:v>
                </c:pt>
                <c:pt idx="14">
                  <c:v>5.9119134326885527</c:v>
                </c:pt>
                <c:pt idx="15">
                  <c:v>5.8249053225258951</c:v>
                </c:pt>
                <c:pt idx="16">
                  <c:v>5.800337238041422</c:v>
                </c:pt>
                <c:pt idx="17">
                  <c:v>5.711392163228056</c:v>
                </c:pt>
                <c:pt idx="18">
                  <c:v>5.6816349475575789</c:v>
                </c:pt>
                <c:pt idx="19">
                  <c:v>5.6231692669729831</c:v>
                </c:pt>
                <c:pt idx="20">
                  <c:v>5.6005719407535484</c:v>
                </c:pt>
                <c:pt idx="21">
                  <c:v>5.5805773015021449</c:v>
                </c:pt>
                <c:pt idx="22">
                  <c:v>5.5310629141298628</c:v>
                </c:pt>
                <c:pt idx="23">
                  <c:v>5.5087276192075674</c:v>
                </c:pt>
                <c:pt idx="24">
                  <c:v>5.4829203104609503</c:v>
                </c:pt>
                <c:pt idx="25">
                  <c:v>5.4560224946989413</c:v>
                </c:pt>
                <c:pt idx="26">
                  <c:v>5.4632330381755416</c:v>
                </c:pt>
                <c:pt idx="27">
                  <c:v>5.4825665160481982</c:v>
                </c:pt>
                <c:pt idx="28">
                  <c:v>5.5024216916856084</c:v>
                </c:pt>
                <c:pt idx="29">
                  <c:v>5.5139958023016691</c:v>
                </c:pt>
                <c:pt idx="30">
                  <c:v>5.5369576630733448</c:v>
                </c:pt>
                <c:pt idx="31">
                  <c:v>5.5725145802774705</c:v>
                </c:pt>
                <c:pt idx="32">
                  <c:v>5.5826190709850172</c:v>
                </c:pt>
                <c:pt idx="33">
                  <c:v>5.6135052757563066</c:v>
                </c:pt>
                <c:pt idx="34">
                  <c:v>5.6722039261103516</c:v>
                </c:pt>
                <c:pt idx="35">
                  <c:v>5.7512306966696958</c:v>
                </c:pt>
                <c:pt idx="36">
                  <c:v>5.8183744892000115</c:v>
                </c:pt>
                <c:pt idx="37">
                  <c:v>5.8669514168262458</c:v>
                </c:pt>
                <c:pt idx="38">
                  <c:v>5.9502539833189934</c:v>
                </c:pt>
                <c:pt idx="39">
                  <c:v>6.0214604584389342</c:v>
                </c:pt>
                <c:pt idx="40">
                  <c:v>6.142744614419791</c:v>
                </c:pt>
                <c:pt idx="41">
                  <c:v>6.2117743549821522</c:v>
                </c:pt>
                <c:pt idx="42">
                  <c:v>6.3050942815920408</c:v>
                </c:pt>
                <c:pt idx="43">
                  <c:v>6.3423439253510203</c:v>
                </c:pt>
                <c:pt idx="44">
                  <c:v>6.4420645029452448</c:v>
                </c:pt>
                <c:pt idx="45">
                  <c:v>6.5209982412183498</c:v>
                </c:pt>
                <c:pt idx="46">
                  <c:v>6.6328557305774751</c:v>
                </c:pt>
                <c:pt idx="47">
                  <c:v>6.7454992281179704</c:v>
                </c:pt>
                <c:pt idx="48">
                  <c:v>6.8636183664784634</c:v>
                </c:pt>
                <c:pt idx="49">
                  <c:v>7.0030531937982214</c:v>
                </c:pt>
                <c:pt idx="50">
                  <c:v>7.1106331988103175</c:v>
                </c:pt>
                <c:pt idx="51">
                  <c:v>7.1394662531804407</c:v>
                </c:pt>
                <c:pt idx="52">
                  <c:v>7.2776445997216985</c:v>
                </c:pt>
                <c:pt idx="53">
                  <c:v>7.3398691877560589</c:v>
                </c:pt>
                <c:pt idx="54">
                  <c:v>7.4586358756548155</c:v>
                </c:pt>
                <c:pt idx="55">
                  <c:v>7.5099977152316102</c:v>
                </c:pt>
                <c:pt idx="56">
                  <c:v>7.5842879562407308</c:v>
                </c:pt>
                <c:pt idx="57">
                  <c:v>7.6564940475775307</c:v>
                </c:pt>
                <c:pt idx="58">
                  <c:v>7.6728916087115957</c:v>
                </c:pt>
                <c:pt idx="59">
                  <c:v>7.7379965678177571</c:v>
                </c:pt>
                <c:pt idx="60">
                  <c:v>7.800433457553714</c:v>
                </c:pt>
                <c:pt idx="61">
                  <c:v>7.8122671208212457</c:v>
                </c:pt>
                <c:pt idx="62">
                  <c:v>7.8533399498614687</c:v>
                </c:pt>
                <c:pt idx="63">
                  <c:v>7.874728801101174</c:v>
                </c:pt>
                <c:pt idx="64">
                  <c:v>7.9043569832056919</c:v>
                </c:pt>
                <c:pt idx="65">
                  <c:v>7.9192682484626955</c:v>
                </c:pt>
                <c:pt idx="66">
                  <c:v>7.9369697002790334</c:v>
                </c:pt>
                <c:pt idx="67">
                  <c:v>7.9397032090896378</c:v>
                </c:pt>
                <c:pt idx="68">
                  <c:v>7.9602542061293295</c:v>
                </c:pt>
                <c:pt idx="69">
                  <c:v>7.9547617725717368</c:v>
                </c:pt>
                <c:pt idx="70">
                  <c:v>7.9575071664063799</c:v>
                </c:pt>
                <c:pt idx="71">
                  <c:v>7.9809277036164055</c:v>
                </c:pt>
                <c:pt idx="72">
                  <c:v>7.9781640361544017</c:v>
                </c:pt>
                <c:pt idx="73">
                  <c:v>7.9809277036164055</c:v>
                </c:pt>
                <c:pt idx="74">
                  <c:v>7.9892310397957651</c:v>
                </c:pt>
                <c:pt idx="75">
                  <c:v>7.9878458380268045</c:v>
                </c:pt>
                <c:pt idx="76">
                  <c:v>7.9892310397957651</c:v>
                </c:pt>
                <c:pt idx="77">
                  <c:v>7.9906167838562219</c:v>
                </c:pt>
                <c:pt idx="78">
                  <c:v>7.9920031204441733</c:v>
                </c:pt>
                <c:pt idx="79">
                  <c:v>7.9920031204441733</c:v>
                </c:pt>
                <c:pt idx="80">
                  <c:v>7.9920031204441733</c:v>
                </c:pt>
                <c:pt idx="81">
                  <c:v>7.9933900000000007</c:v>
                </c:pt>
                <c:pt idx="82">
                  <c:v>7.9933900000000007</c:v>
                </c:pt>
                <c:pt idx="83">
                  <c:v>7.9933900000000007</c:v>
                </c:pt>
                <c:pt idx="84">
                  <c:v>7.9933900000000007</c:v>
                </c:pt>
                <c:pt idx="85">
                  <c:v>7.9933900000000007</c:v>
                </c:pt>
                <c:pt idx="86">
                  <c:v>7.9933900000000007</c:v>
                </c:pt>
                <c:pt idx="87">
                  <c:v>7.9933900000000007</c:v>
                </c:pt>
                <c:pt idx="88">
                  <c:v>7.9933900000000007</c:v>
                </c:pt>
                <c:pt idx="89">
                  <c:v>7.9933900000000007</c:v>
                </c:pt>
                <c:pt idx="90">
                  <c:v>7.9933900000000007</c:v>
                </c:pt>
                <c:pt idx="91">
                  <c:v>7.9933900000000007</c:v>
                </c:pt>
                <c:pt idx="92">
                  <c:v>7.9933900000000007</c:v>
                </c:pt>
                <c:pt idx="93">
                  <c:v>7.9933900000000007</c:v>
                </c:pt>
                <c:pt idx="94">
                  <c:v>7.9933900000000007</c:v>
                </c:pt>
                <c:pt idx="95">
                  <c:v>7.9933900000000007</c:v>
                </c:pt>
                <c:pt idx="96">
                  <c:v>7.9933900000000007</c:v>
                </c:pt>
                <c:pt idx="97">
                  <c:v>7.9933900000000007</c:v>
                </c:pt>
                <c:pt idx="98">
                  <c:v>7.9933900000000007</c:v>
                </c:pt>
                <c:pt idx="99">
                  <c:v>7.9933900000000007</c:v>
                </c:pt>
                <c:pt idx="100">
                  <c:v>7.9933900000000007</c:v>
                </c:pt>
              </c:numCache>
            </c:numRef>
          </c:yVal>
          <c:smooth val="1"/>
          <c:extLst>
            <c:ext xmlns:c16="http://schemas.microsoft.com/office/drawing/2014/chart" uri="{C3380CC4-5D6E-409C-BE32-E72D297353CC}">
              <c16:uniqueId val="{00000000-F094-4BA7-B4FA-A6339B701B4D}"/>
            </c:ext>
          </c:extLst>
        </c:ser>
        <c:dLbls>
          <c:showLegendKey val="0"/>
          <c:showVal val="0"/>
          <c:showCatName val="0"/>
          <c:showSerName val="0"/>
          <c:showPercent val="0"/>
          <c:showBubbleSize val="0"/>
        </c:dLbls>
        <c:axId val="575029023"/>
        <c:axId val="575030687"/>
      </c:scatterChart>
      <c:valAx>
        <c:axId val="575029023"/>
        <c:scaling>
          <c:orientation val="minMax"/>
          <c:max val="300"/>
          <c:min val="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2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t>Implantation depth (nm)</a:t>
                </a:r>
              </a:p>
            </c:rich>
          </c:tx>
          <c:overlay val="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0"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575030687"/>
        <c:crosses val="autoZero"/>
        <c:crossBetween val="midCat"/>
        <c:majorUnit val="30"/>
      </c:valAx>
      <c:valAx>
        <c:axId val="575030687"/>
        <c:scaling>
          <c:orientation val="minMax"/>
          <c:min val="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tx1"/>
                    </a:solidFill>
                    <a:latin typeface="Cambria" panose="02040503050406030204" pitchFamily="18" charset="0"/>
                    <a:ea typeface="Cambria" panose="02040503050406030204" pitchFamily="18" charset="0"/>
                    <a:cs typeface="+mn-cs"/>
                  </a:defRPr>
                </a:pPr>
                <a:r>
                  <a:rPr lang="en-US" altLang="zh-CN" i="0"/>
                  <a:t>Stopping Power (MeV/μm)</a:t>
                </a:r>
                <a:endParaRPr lang="en-US" i="0"/>
              </a:p>
            </c:rich>
          </c:tx>
          <c:layout>
            <c:manualLayout>
              <c:xMode val="edge"/>
              <c:yMode val="edge"/>
              <c:x val="4.9433391341936498E-3"/>
              <c:y val="7.830565085314431E-2"/>
            </c:manualLayout>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title>
        <c:numFmt formatCode="General" sourceLinked="0"/>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tx1"/>
                </a:solidFill>
                <a:latin typeface="Cambria" panose="02040503050406030204" pitchFamily="18" charset="0"/>
                <a:ea typeface="Cambria" panose="02040503050406030204" pitchFamily="18" charset="0"/>
                <a:cs typeface="+mn-cs"/>
              </a:defRPr>
            </a:pPr>
            <a:endParaRPr lang="en-US"/>
          </a:p>
        </c:txPr>
        <c:crossAx val="575029023"/>
        <c:crosses val="autoZero"/>
        <c:crossBetween val="midCat"/>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200">
          <a:solidFill>
            <a:schemeClr val="tx1"/>
          </a:solidFill>
          <a:latin typeface="Cambria" panose="02040503050406030204" pitchFamily="18" charset="0"/>
          <a:ea typeface="Cambria" panose="02040503050406030204" pitchFamily="18"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1"/>
            <a:ext cx="2971800" cy="499091"/>
          </a:xfrm>
          <a:prstGeom prst="rect">
            <a:avLst/>
          </a:prstGeom>
        </p:spPr>
        <p:txBody>
          <a:bodyPr vert="horz" lIns="93177" tIns="46589" rIns="93177" bIns="46589" rtlCol="0"/>
          <a:lstStyle>
            <a:lvl1pPr algn="l">
              <a:defRPr sz="1200"/>
            </a:lvl1pPr>
          </a:lstStyle>
          <a:p>
            <a:endParaRPr lang="zh-CN" altLang="en-US"/>
          </a:p>
        </p:txBody>
      </p:sp>
      <p:sp>
        <p:nvSpPr>
          <p:cNvPr id="3" name="日期占位符 2"/>
          <p:cNvSpPr>
            <a:spLocks noGrp="1"/>
          </p:cNvSpPr>
          <p:nvPr>
            <p:ph type="dt" idx="1"/>
          </p:nvPr>
        </p:nvSpPr>
        <p:spPr>
          <a:xfrm>
            <a:off x="3884613" y="1"/>
            <a:ext cx="2971800" cy="499091"/>
          </a:xfrm>
          <a:prstGeom prst="rect">
            <a:avLst/>
          </a:prstGeom>
        </p:spPr>
        <p:txBody>
          <a:bodyPr vert="horz" lIns="93177" tIns="46589" rIns="93177" bIns="46589" rtlCol="0"/>
          <a:lstStyle>
            <a:lvl1pPr algn="r">
              <a:defRPr sz="1200"/>
            </a:lvl1pPr>
          </a:lstStyle>
          <a:p>
            <a:fld id="{3165FA8D-EA04-42F5-ADB2-E06CCCB2CD2C}" type="datetimeFigureOut">
              <a:rPr lang="zh-CN" altLang="en-US" smtClean="0"/>
              <a:t>2025/1/31</a:t>
            </a:fld>
            <a:endParaRPr lang="zh-CN" altLang="en-US"/>
          </a:p>
        </p:txBody>
      </p:sp>
      <p:sp>
        <p:nvSpPr>
          <p:cNvPr id="4" name="幻灯片图像占位符 3"/>
          <p:cNvSpPr>
            <a:spLocks noGrp="1" noRot="1" noChangeAspect="1"/>
          </p:cNvSpPr>
          <p:nvPr>
            <p:ph type="sldImg" idx="2"/>
          </p:nvPr>
        </p:nvSpPr>
        <p:spPr>
          <a:xfrm>
            <a:off x="1190625" y="1243013"/>
            <a:ext cx="4476750" cy="3357562"/>
          </a:xfrm>
          <a:prstGeom prst="rect">
            <a:avLst/>
          </a:prstGeom>
          <a:noFill/>
          <a:ln w="12700">
            <a:solidFill>
              <a:prstClr val="black"/>
            </a:solidFill>
          </a:ln>
        </p:spPr>
        <p:txBody>
          <a:bodyPr vert="horz" lIns="93177" tIns="46589" rIns="93177" bIns="46589" rtlCol="0" anchor="ctr"/>
          <a:lstStyle/>
          <a:p>
            <a:endParaRPr lang="zh-CN" altLang="en-US"/>
          </a:p>
        </p:txBody>
      </p:sp>
      <p:sp>
        <p:nvSpPr>
          <p:cNvPr id="5" name="备注占位符 4"/>
          <p:cNvSpPr>
            <a:spLocks noGrp="1"/>
          </p:cNvSpPr>
          <p:nvPr>
            <p:ph type="body" sz="quarter" idx="3"/>
          </p:nvPr>
        </p:nvSpPr>
        <p:spPr>
          <a:xfrm>
            <a:off x="685801" y="4787126"/>
            <a:ext cx="5486400" cy="3916740"/>
          </a:xfrm>
          <a:prstGeom prst="rect">
            <a:avLst/>
          </a:prstGeom>
        </p:spPr>
        <p:txBody>
          <a:bodyPr vert="horz" lIns="93177" tIns="46589" rIns="93177" bIns="46589"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9448187"/>
            <a:ext cx="2971800" cy="499090"/>
          </a:xfrm>
          <a:prstGeom prst="rect">
            <a:avLst/>
          </a:prstGeom>
        </p:spPr>
        <p:txBody>
          <a:bodyPr vert="horz" lIns="93177" tIns="46589" rIns="93177" bIns="46589"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9448187"/>
            <a:ext cx="2971800" cy="499090"/>
          </a:xfrm>
          <a:prstGeom prst="rect">
            <a:avLst/>
          </a:prstGeom>
        </p:spPr>
        <p:txBody>
          <a:bodyPr vert="horz" lIns="93177" tIns="46589" rIns="93177" bIns="46589" rtlCol="0" anchor="b"/>
          <a:lstStyle>
            <a:lvl1pPr algn="r">
              <a:defRPr sz="1200"/>
            </a:lvl1pPr>
          </a:lstStyle>
          <a:p>
            <a:fld id="{71EFB970-9EE5-4ACE-8E66-2E1E038C78DF}" type="slidenum">
              <a:rPr lang="zh-CN" altLang="en-US" smtClean="0"/>
              <a:t>‹#›</a:t>
            </a:fld>
            <a:endParaRPr lang="zh-CN" altLang="en-US"/>
          </a:p>
        </p:txBody>
      </p:sp>
    </p:spTree>
    <p:extLst>
      <p:ext uri="{BB962C8B-B14F-4D97-AF65-F5344CB8AC3E}">
        <p14:creationId xmlns:p14="http://schemas.microsoft.com/office/powerpoint/2010/main" val="19793127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cmake</a:t>
            </a:r>
            <a:r>
              <a:rPr lang="en-US" dirty="0"/>
              <a:t> -DGeant4_DIR=/</a:t>
            </a:r>
            <a:r>
              <a:rPr lang="en-US" dirty="0" err="1"/>
              <a:t>mnt</a:t>
            </a:r>
            <a:r>
              <a:rPr lang="en-US" dirty="0"/>
              <a:t>/simulations/</a:t>
            </a:r>
            <a:r>
              <a:rPr lang="en-US" dirty="0" err="1"/>
              <a:t>proton_detector</a:t>
            </a:r>
            <a:r>
              <a:rPr lang="en-US" dirty="0"/>
              <a:t>/Geant4/geant4.10.2-install/lib/Geant4-10.2.2 /</a:t>
            </a:r>
            <a:r>
              <a:rPr lang="en-US" dirty="0" err="1"/>
              <a:t>mnt</a:t>
            </a:r>
            <a:r>
              <a:rPr lang="en-US" dirty="0"/>
              <a:t>/analysis/triumf_s2193/sun/Geant4_DSL_Jul2024</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16</a:t>
            </a:fld>
            <a:endParaRPr lang="zh-CN" altLang="en-US"/>
          </a:p>
        </p:txBody>
      </p:sp>
    </p:spTree>
    <p:extLst>
      <p:ext uri="{BB962C8B-B14F-4D97-AF65-F5344CB8AC3E}">
        <p14:creationId xmlns:p14="http://schemas.microsoft.com/office/powerpoint/2010/main" val="198975347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444070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C:\Si24\root_scripts\tree_draw_alpha_count_ratios_DSL2.C</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592</a:t>
            </a:fld>
            <a:endParaRPr lang="zh-CN" altLang="en-US"/>
          </a:p>
        </p:txBody>
      </p:sp>
    </p:spTree>
    <p:extLst>
      <p:ext uri="{BB962C8B-B14F-4D97-AF65-F5344CB8AC3E}">
        <p14:creationId xmlns:p14="http://schemas.microsoft.com/office/powerpoint/2010/main" val="42514161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DSL2_Fig_alpha_counts_rings_Mg23_Gamma7333_Eg7333.20_Tau7.0_SP1.00_AD1.0_all</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596</a:t>
            </a:fld>
            <a:endParaRPr lang="zh-CN" altLang="en-US"/>
          </a:p>
        </p:txBody>
      </p:sp>
    </p:spTree>
    <p:extLst>
      <p:ext uri="{BB962C8B-B14F-4D97-AF65-F5344CB8AC3E}">
        <p14:creationId xmlns:p14="http://schemas.microsoft.com/office/powerpoint/2010/main" val="323443322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DSL2_Fig_alpha_counts_rings_Mg23_Gamma7333_Eg7333.20_Tau7.0_SP1.00_AD0.0_all</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597</a:t>
            </a:fld>
            <a:endParaRPr lang="zh-CN" altLang="en-US"/>
          </a:p>
        </p:txBody>
      </p:sp>
    </p:spTree>
    <p:extLst>
      <p:ext uri="{BB962C8B-B14F-4D97-AF65-F5344CB8AC3E}">
        <p14:creationId xmlns:p14="http://schemas.microsoft.com/office/powerpoint/2010/main" val="263749767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DSL2_Fig_alpha_counts_rings_Mg23_Gamma7333_Eg7333.20_Tau7.0_SP1.00_AD-0.5_all</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598</a:t>
            </a:fld>
            <a:endParaRPr lang="zh-CN" altLang="en-US"/>
          </a:p>
        </p:txBody>
      </p:sp>
    </p:spTree>
    <p:extLst>
      <p:ext uri="{BB962C8B-B14F-4D97-AF65-F5344CB8AC3E}">
        <p14:creationId xmlns:p14="http://schemas.microsoft.com/office/powerpoint/2010/main" val="325402152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DSL2_Fig_alpha_counts_rings_Mg23_Gamma7333_Eg7333.20_Tau7.0_SP1.00_AD-1.0_all</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599</a:t>
            </a:fld>
            <a:endParaRPr lang="zh-CN" altLang="en-US"/>
          </a:p>
        </p:txBody>
      </p:sp>
    </p:spTree>
    <p:extLst>
      <p:ext uri="{BB962C8B-B14F-4D97-AF65-F5344CB8AC3E}">
        <p14:creationId xmlns:p14="http://schemas.microsoft.com/office/powerpoint/2010/main" val="423838810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
            </a:r>
            <a:r>
              <a:rPr lang="en-US" dirty="0" err="1"/>
              <a:t>usr</a:t>
            </a:r>
            <a:r>
              <a:rPr lang="en-US" dirty="0"/>
              <a:t>/local/bin/</a:t>
            </a:r>
            <a:r>
              <a:rPr lang="en-US" dirty="0" err="1"/>
              <a:t>xfresco</a:t>
            </a:r>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611</a:t>
            </a:fld>
            <a:endParaRPr lang="zh-CN" altLang="en-US"/>
          </a:p>
        </p:txBody>
      </p:sp>
    </p:spTree>
    <p:extLst>
      <p:ext uri="{BB962C8B-B14F-4D97-AF65-F5344CB8AC3E}">
        <p14:creationId xmlns:p14="http://schemas.microsoft.com/office/powerpoint/2010/main" val="408479593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dirty="0" err="1">
                <a:solidFill>
                  <a:srgbClr val="000000"/>
                </a:solidFill>
                <a:highlight>
                  <a:srgbClr val="FFFFFF"/>
                </a:highlight>
                <a:latin typeface="Cascadia Mono" panose="020B0609020000020004" pitchFamily="49" charset="0"/>
              </a:rPr>
              <a:t>Fill_histogram_from_txt_by_setting_BinContent_DSL.C</a:t>
            </a:r>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614</a:t>
            </a:fld>
            <a:endParaRPr lang="zh-CN" altLang="en-US"/>
          </a:p>
        </p:txBody>
      </p:sp>
    </p:spTree>
    <p:extLst>
      <p:ext uri="{BB962C8B-B14F-4D97-AF65-F5344CB8AC3E}">
        <p14:creationId xmlns:p14="http://schemas.microsoft.com/office/powerpoint/2010/main" val="289335427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Fill_histogram_from_txt_by_Frequency.C</a:t>
            </a:r>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615</a:t>
            </a:fld>
            <a:endParaRPr lang="zh-CN" altLang="en-US"/>
          </a:p>
        </p:txBody>
      </p:sp>
    </p:spTree>
    <p:extLst>
      <p:ext uri="{BB962C8B-B14F-4D97-AF65-F5344CB8AC3E}">
        <p14:creationId xmlns:p14="http://schemas.microsoft.com/office/powerpoint/2010/main" val="12654859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TF1 *</a:t>
            </a:r>
            <a:r>
              <a:rPr lang="en-US" altLang="zh-CN" dirty="0" err="1"/>
              <a:t>gaus</a:t>
            </a:r>
            <a:r>
              <a:rPr lang="en-US" altLang="zh-CN" dirty="0"/>
              <a:t>=new TF1("</a:t>
            </a:r>
            <a:r>
              <a:rPr lang="en-US" altLang="zh-CN" dirty="0" err="1"/>
              <a:t>gaus</a:t>
            </a:r>
            <a:r>
              <a:rPr lang="en-US" altLang="zh-CN" dirty="0"/>
              <a:t>","</a:t>
            </a:r>
            <a:r>
              <a:rPr lang="en-US" altLang="zh-CN" dirty="0" err="1"/>
              <a:t>gaus</a:t>
            </a:r>
            <a:r>
              <a:rPr lang="en-US" altLang="zh-CN" dirty="0"/>
              <a:t>", 0,50);</a:t>
            </a:r>
          </a:p>
          <a:p>
            <a:r>
              <a:rPr lang="en-US" altLang="zh-CN" dirty="0" err="1"/>
              <a:t>gaus</a:t>
            </a:r>
            <a:r>
              <a:rPr lang="en-US" altLang="zh-CN" dirty="0"/>
              <a:t>-&gt;</a:t>
            </a:r>
            <a:r>
              <a:rPr lang="en-US" altLang="zh-CN" dirty="0" err="1"/>
              <a:t>SetParameters</a:t>
            </a:r>
            <a:r>
              <a:rPr lang="en-US" altLang="zh-CN" dirty="0"/>
              <a:t>(10000,0,3.4373);</a:t>
            </a:r>
          </a:p>
          <a:p>
            <a:r>
              <a:rPr lang="en-US" altLang="zh-CN" dirty="0"/>
              <a:t>TH1F *h4=new TH1F("Fill_Histogram_Randomfrom_Function","Fill_Histogram_Randomfrom_Function",5000, 0,50);</a:t>
            </a:r>
          </a:p>
          <a:p>
            <a:r>
              <a:rPr lang="en-US" altLang="zh-CN" dirty="0"/>
              <a:t>h4-&gt;</a:t>
            </a:r>
            <a:r>
              <a:rPr lang="en-US" altLang="zh-CN" dirty="0" err="1"/>
              <a:t>FillRandom</a:t>
            </a:r>
            <a:r>
              <a:rPr lang="en-US" altLang="zh-CN" dirty="0"/>
              <a:t>("gaus",1000000);</a:t>
            </a:r>
          </a:p>
          <a:p>
            <a:r>
              <a:rPr lang="en-US" altLang="zh-CN" dirty="0"/>
              <a:t>h4-&gt;Draw();</a:t>
            </a:r>
          </a:p>
          <a:p>
            <a:r>
              <a:rPr lang="en-US" altLang="zh-CN" dirty="0" err="1"/>
              <a:t>gaus</a:t>
            </a:r>
            <a:r>
              <a:rPr lang="en-US" altLang="zh-CN" dirty="0"/>
              <a:t>-&gt;Draw();</a:t>
            </a:r>
          </a:p>
          <a:p>
            <a:r>
              <a:rPr lang="en-US" altLang="zh-CN" dirty="0" err="1"/>
              <a:t>gaus</a:t>
            </a:r>
            <a:r>
              <a:rPr lang="en-US" altLang="zh-CN" dirty="0"/>
              <a:t>-&gt;Integral(0,5.66)/</a:t>
            </a:r>
            <a:r>
              <a:rPr lang="en-US" altLang="zh-CN" dirty="0" err="1"/>
              <a:t>gaus</a:t>
            </a:r>
            <a:r>
              <a:rPr lang="en-US" altLang="zh-CN" dirty="0"/>
              <a:t>-&gt;Integral(0,50)</a:t>
            </a:r>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97</a:t>
            </a:fld>
            <a:endParaRPr lang="zh-CN" altLang="en-US"/>
          </a:p>
        </p:txBody>
      </p:sp>
    </p:spTree>
    <p:extLst>
      <p:ext uri="{BB962C8B-B14F-4D97-AF65-F5344CB8AC3E}">
        <p14:creationId xmlns:p14="http://schemas.microsoft.com/office/powerpoint/2010/main" val="19656890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EMG </a:t>
            </a:r>
            <a:r>
              <a:rPr lang="en-US" altLang="zh-CN" dirty="0"/>
              <a:t>Exponentially Modified Gaussian</a:t>
            </a:r>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100</a:t>
            </a:fld>
            <a:endParaRPr lang="zh-CN" altLang="en-US"/>
          </a:p>
        </p:txBody>
      </p:sp>
    </p:spTree>
    <p:extLst>
      <p:ext uri="{BB962C8B-B14F-4D97-AF65-F5344CB8AC3E}">
        <p14:creationId xmlns:p14="http://schemas.microsoft.com/office/powerpoint/2010/main" val="19155179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EMG </a:t>
            </a:r>
            <a:r>
              <a:rPr lang="en-US" altLang="zh-CN"/>
              <a:t>Exponentially Modified Gaussian</a:t>
            </a:r>
            <a:endParaRPr lang="en-US"/>
          </a:p>
          <a:p>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101</a:t>
            </a:fld>
            <a:endParaRPr lang="zh-CN" altLang="en-US"/>
          </a:p>
        </p:txBody>
      </p:sp>
    </p:spTree>
    <p:extLst>
      <p:ext uri="{BB962C8B-B14F-4D97-AF65-F5344CB8AC3E}">
        <p14:creationId xmlns:p14="http://schemas.microsoft.com/office/powerpoint/2010/main" val="211712582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zh-CN" altLang="en-US" sz="1200" dirty="0"/>
              <a:t>Acceptance Criteria Listing </a:t>
            </a:r>
            <a:r>
              <a:rPr lang="en-US" altLang="zh-CN" sz="1200" dirty="0"/>
              <a:t>(ACL)</a:t>
            </a:r>
          </a:p>
          <a:p>
            <a:r>
              <a:rPr lang="en-US" altLang="zh-CN" sz="1200" dirty="0"/>
              <a:t>Document Control Center (DCC)</a:t>
            </a:r>
            <a:endParaRPr lang="zh-CN" altLang="en-US" sz="1200"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141</a:t>
            </a:fld>
            <a:endParaRPr lang="zh-CN" altLang="en-US"/>
          </a:p>
        </p:txBody>
      </p:sp>
    </p:spTree>
    <p:extLst>
      <p:ext uri="{BB962C8B-B14F-4D97-AF65-F5344CB8AC3E}">
        <p14:creationId xmlns:p14="http://schemas.microsoft.com/office/powerpoint/2010/main" val="126411114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150</a:t>
            </a:fld>
            <a:endParaRPr lang="zh-CN" altLang="en-US"/>
          </a:p>
        </p:txBody>
      </p:sp>
    </p:spTree>
    <p:extLst>
      <p:ext uri="{BB962C8B-B14F-4D97-AF65-F5344CB8AC3E}">
        <p14:creationId xmlns:p14="http://schemas.microsoft.com/office/powerpoint/2010/main" val="36665439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madai_launch_multiple_madai_generate_trace</a:t>
            </a:r>
            <a:r>
              <a:rPr lang="en-US" altLang="zh-CN" dirty="0"/>
              <a:t> . 4 </a:t>
            </a:r>
            <a:r>
              <a:rPr lang="en-US" altLang="zh-CN" dirty="0" err="1"/>
              <a:t>million_parallel</a:t>
            </a:r>
            <a:endParaRPr lang="en-US" altLang="zh-CN" dirty="0"/>
          </a:p>
          <a:p>
            <a:r>
              <a:rPr lang="en-US" altLang="zh-CN" dirty="0" err="1"/>
              <a:t>madai_catenate_traces</a:t>
            </a:r>
            <a:r>
              <a:rPr lang="en-US" altLang="zh-CN" dirty="0"/>
              <a:t> million_parallel_*.csv &gt;million_exhaustive.csv</a:t>
            </a:r>
          </a:p>
          <a:p>
            <a:r>
              <a:rPr lang="en-US" altLang="zh-CN" dirty="0"/>
              <a:t>It seems that N parallel discard burn-in samples N times</a:t>
            </a:r>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163</a:t>
            </a:fld>
            <a:endParaRPr lang="zh-CN" altLang="en-US"/>
          </a:p>
        </p:txBody>
      </p:sp>
    </p:spTree>
    <p:extLst>
      <p:ext uri="{BB962C8B-B14F-4D97-AF65-F5344CB8AC3E}">
        <p14:creationId xmlns:p14="http://schemas.microsoft.com/office/powerpoint/2010/main" val="9017675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madai_change_setting</a:t>
            </a:r>
            <a:r>
              <a:rPr lang="en-US" altLang="zh-CN" dirty="0"/>
              <a:t> . SAMPLER_NUMBER_OF_SAMPLES 10000</a:t>
            </a:r>
          </a:p>
          <a:p>
            <a:r>
              <a:rPr lang="en-US" altLang="zh-CN" dirty="0" err="1"/>
              <a:t>madai_pca_decompose</a:t>
            </a:r>
            <a:r>
              <a:rPr lang="en-US" altLang="zh-CN" dirty="0"/>
              <a:t> .</a:t>
            </a:r>
          </a:p>
          <a:p>
            <a:r>
              <a:rPr lang="en-US" altLang="zh-CN" dirty="0" err="1"/>
              <a:t>madai_train_emulator</a:t>
            </a:r>
            <a:r>
              <a:rPr lang="en-US" altLang="zh-CN" dirty="0"/>
              <a:t> .</a:t>
            </a:r>
          </a:p>
          <a:p>
            <a:r>
              <a:rPr lang="en-US" altLang="zh-CN" dirty="0" err="1"/>
              <a:t>madai_generate_trace</a:t>
            </a:r>
            <a:r>
              <a:rPr lang="en-US" altLang="zh-CN" dirty="0"/>
              <a:t> . "10k_basic_emulator.csv"</a:t>
            </a:r>
          </a:p>
          <a:p>
            <a:r>
              <a:rPr lang="en-US" altLang="zh-CN" dirty="0" err="1"/>
              <a:t>madai_gnuplot_scatterplot_matrix</a:t>
            </a:r>
            <a:r>
              <a:rPr lang="en-US" altLang="zh-CN" dirty="0"/>
              <a:t> 10k_basic_emulator.csv 10k_basic_emulator.pdf parameter_priors.dat 50</a:t>
            </a:r>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172</a:t>
            </a:fld>
            <a:endParaRPr lang="zh-CN" altLang="en-US"/>
          </a:p>
        </p:txBody>
      </p:sp>
    </p:spTree>
    <p:extLst>
      <p:ext uri="{BB962C8B-B14F-4D97-AF65-F5344CB8AC3E}">
        <p14:creationId xmlns:p14="http://schemas.microsoft.com/office/powerpoint/2010/main" val="45349211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madai_change_setting</a:t>
            </a:r>
            <a:r>
              <a:rPr lang="en-US" altLang="zh-CN" dirty="0"/>
              <a:t> . SAMPLER_NUMBER_OF_SAMPLES 10000</a:t>
            </a:r>
          </a:p>
          <a:p>
            <a:r>
              <a:rPr lang="en-US" altLang="zh-CN" dirty="0" err="1"/>
              <a:t>madai_change_setting</a:t>
            </a:r>
            <a:r>
              <a:rPr lang="en-US" altLang="zh-CN" dirty="0"/>
              <a:t> . MCMC_NUMBER_OF_BURN_IN_SAMPLES 200</a:t>
            </a:r>
          </a:p>
          <a:p>
            <a:r>
              <a:rPr lang="en-US" altLang="zh-CN" dirty="0" err="1"/>
              <a:t>madai_pca_decompose</a:t>
            </a:r>
            <a:r>
              <a:rPr lang="en-US" altLang="zh-CN" dirty="0"/>
              <a:t> .</a:t>
            </a:r>
          </a:p>
          <a:p>
            <a:r>
              <a:rPr lang="en-US" altLang="zh-CN" dirty="0" err="1"/>
              <a:t>madai_train_emulator</a:t>
            </a:r>
            <a:r>
              <a:rPr lang="en-US" altLang="zh-CN" dirty="0"/>
              <a:t> .</a:t>
            </a:r>
          </a:p>
          <a:p>
            <a:r>
              <a:rPr lang="en-US" altLang="zh-CN" dirty="0" err="1"/>
              <a:t>madai_generate_trace</a:t>
            </a:r>
            <a:r>
              <a:rPr lang="en-US" altLang="zh-CN" dirty="0"/>
              <a:t> . "10k_basic_burn.csv"</a:t>
            </a:r>
          </a:p>
          <a:p>
            <a:r>
              <a:rPr lang="en-US" altLang="zh-CN" dirty="0" err="1"/>
              <a:t>madai_gnuplot_scatterplot_matrix</a:t>
            </a:r>
            <a:r>
              <a:rPr lang="en-US" altLang="zh-CN" dirty="0"/>
              <a:t> 10k_basic_burn.csv 10k_basic_burn.pdf parameter_priors.dat 50</a:t>
            </a:r>
          </a:p>
          <a:p>
            <a:endParaRPr lang="zh-CN" altLang="en-US"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173</a:t>
            </a:fld>
            <a:endParaRPr lang="zh-CN" altLang="en-US"/>
          </a:p>
        </p:txBody>
      </p:sp>
    </p:spTree>
    <p:extLst>
      <p:ext uri="{BB962C8B-B14F-4D97-AF65-F5344CB8AC3E}">
        <p14:creationId xmlns:p14="http://schemas.microsoft.com/office/powerpoint/2010/main" val="213822995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err="1"/>
              <a:t>TFile</a:t>
            </a:r>
            <a:r>
              <a:rPr lang="en-US" altLang="zh-CN" dirty="0"/>
              <a:t> *_file0 = </a:t>
            </a:r>
            <a:r>
              <a:rPr lang="en-US" altLang="zh-CN" dirty="0" err="1"/>
              <a:t>TFile</a:t>
            </a:r>
            <a:r>
              <a:rPr lang="en-US" altLang="zh-CN" dirty="0"/>
              <a:t>::Open("D:/X/out/DSL/Eg3076/S31_Gamma3076_Eg3076.25_Tau3.0_SP1.00_AC0.6_best.root")</a:t>
            </a:r>
          </a:p>
          <a:p>
            <a:r>
              <a:rPr lang="en-US" altLang="zh-CN" dirty="0" err="1"/>
              <a:t>TCanvas</a:t>
            </a:r>
            <a:r>
              <a:rPr lang="en-US" altLang="zh-CN" dirty="0"/>
              <a:t>* c1   = new </a:t>
            </a:r>
            <a:r>
              <a:rPr lang="en-US" altLang="zh-CN" dirty="0" err="1"/>
              <a:t>TCanvas</a:t>
            </a:r>
            <a:r>
              <a:rPr lang="en-US" altLang="zh-CN" dirty="0"/>
              <a:t>("c1","c1",1600,700);</a:t>
            </a:r>
          </a:p>
          <a:p>
            <a:r>
              <a:rPr lang="en-US" altLang="zh-CN" dirty="0"/>
              <a:t>c1-&gt;cd();</a:t>
            </a:r>
          </a:p>
          <a:p>
            <a:r>
              <a:rPr lang="en-US" altLang="zh-CN" dirty="0" err="1"/>
              <a:t>Eg</a:t>
            </a:r>
            <a:r>
              <a:rPr lang="en-US" altLang="zh-CN" dirty="0"/>
              <a:t>-&gt;</a:t>
            </a:r>
            <a:r>
              <a:rPr lang="en-US" altLang="zh-CN" dirty="0" err="1"/>
              <a:t>SetLineWidth</a:t>
            </a:r>
            <a:r>
              <a:rPr lang="en-US" altLang="zh-CN" dirty="0"/>
              <a:t>(2)</a:t>
            </a:r>
          </a:p>
          <a:p>
            <a:r>
              <a:rPr lang="en-US" altLang="zh-CN" dirty="0" err="1"/>
              <a:t>Eg</a:t>
            </a:r>
            <a:r>
              <a:rPr lang="en-US" altLang="zh-CN" dirty="0"/>
              <a:t>-&gt;</a:t>
            </a:r>
            <a:r>
              <a:rPr lang="en-US" altLang="zh-CN" dirty="0" err="1"/>
              <a:t>SetLineColor</a:t>
            </a:r>
            <a:r>
              <a:rPr lang="en-US" altLang="zh-CN" dirty="0"/>
              <a:t>(4)</a:t>
            </a:r>
          </a:p>
          <a:p>
            <a:r>
              <a:rPr lang="en-US" altLang="zh-CN" dirty="0" err="1"/>
              <a:t>Eg</a:t>
            </a:r>
            <a:r>
              <a:rPr lang="en-US" altLang="zh-CN" dirty="0"/>
              <a:t>-&gt;</a:t>
            </a:r>
            <a:r>
              <a:rPr lang="en-US" altLang="zh-CN" dirty="0" err="1"/>
              <a:t>GetXaxis</a:t>
            </a:r>
            <a:r>
              <a:rPr lang="en-US" altLang="zh-CN" dirty="0"/>
              <a:t>()-&gt;</a:t>
            </a:r>
            <a:r>
              <a:rPr lang="en-US" altLang="zh-CN" dirty="0" err="1"/>
              <a:t>SetRangeUser</a:t>
            </a:r>
            <a:r>
              <a:rPr lang="en-US" altLang="zh-CN" dirty="0"/>
              <a:t>(3146,3430)</a:t>
            </a:r>
          </a:p>
          <a:p>
            <a:r>
              <a:rPr lang="en-US" altLang="zh-CN" dirty="0" err="1"/>
              <a:t>Eg</a:t>
            </a:r>
            <a:r>
              <a:rPr lang="en-US" altLang="zh-CN" dirty="0"/>
              <a:t>-&gt;Draw()</a:t>
            </a:r>
          </a:p>
          <a:p>
            <a:r>
              <a:rPr lang="en-US" altLang="zh-CN" dirty="0" err="1"/>
              <a:t>TFile</a:t>
            </a:r>
            <a:r>
              <a:rPr lang="en-US" altLang="zh-CN" dirty="0"/>
              <a:t> *_file1 = </a:t>
            </a:r>
            <a:r>
              <a:rPr lang="en-US" altLang="zh-CN" dirty="0" err="1"/>
              <a:t>TFile</a:t>
            </a:r>
            <a:r>
              <a:rPr lang="en-US" altLang="zh-CN" dirty="0"/>
              <a:t>::Open("D:/X/out/DSL_Comparison/Eg3076/S31_Gamma3076_Eg3076.25_Tau3.0_SP1.00_AC0.6_bkg0.9_best.root")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err="1"/>
              <a:t>hFit</a:t>
            </a:r>
            <a:r>
              <a:rPr lang="en-US" altLang="zh-CN" dirty="0"/>
              <a:t>-&gt;</a:t>
            </a:r>
            <a:r>
              <a:rPr lang="en-US" altLang="zh-CN" dirty="0" err="1"/>
              <a:t>SetLineWidth</a:t>
            </a:r>
            <a:r>
              <a:rPr lang="en-US" altLang="zh-CN" dirty="0"/>
              <a:t>(2)</a:t>
            </a:r>
          </a:p>
          <a:p>
            <a:r>
              <a:rPr lang="en-US" altLang="zh-CN" dirty="0" err="1"/>
              <a:t>hFit</a:t>
            </a:r>
            <a:r>
              <a:rPr lang="en-US" altLang="zh-CN" dirty="0"/>
              <a:t>-&gt;Draw("same")</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179</a:t>
            </a:fld>
            <a:endParaRPr lang="zh-CN" altLang="en-US"/>
          </a:p>
        </p:txBody>
      </p:sp>
    </p:spTree>
    <p:extLst>
      <p:ext uri="{BB962C8B-B14F-4D97-AF65-F5344CB8AC3E}">
        <p14:creationId xmlns:p14="http://schemas.microsoft.com/office/powerpoint/2010/main" val="11415235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sunli@pike</a:t>
            </a:r>
            <a:r>
              <a:rPr lang="en-US" dirty="0"/>
              <a:t>:/</a:t>
            </a:r>
            <a:r>
              <a:rPr lang="en-US" dirty="0" err="1"/>
              <a:t>mnt</a:t>
            </a:r>
            <a:r>
              <a:rPr lang="en-US" dirty="0"/>
              <a:t>/analysis/triumf_s2193/sun/Build_Geant4_DSL_Jul2024$ </a:t>
            </a:r>
            <a:r>
              <a:rPr lang="en-US" dirty="0" err="1"/>
              <a:t>cmake</a:t>
            </a:r>
            <a:r>
              <a:rPr lang="en-US" dirty="0"/>
              <a:t> -DGeant4_DIR=/</a:t>
            </a:r>
            <a:r>
              <a:rPr lang="en-US" dirty="0" err="1"/>
              <a:t>mnt</a:t>
            </a:r>
            <a:r>
              <a:rPr lang="en-US" dirty="0"/>
              <a:t>/simulations/</a:t>
            </a:r>
            <a:r>
              <a:rPr lang="en-US" dirty="0" err="1"/>
              <a:t>proton_detector</a:t>
            </a:r>
            <a:r>
              <a:rPr lang="en-US" dirty="0"/>
              <a:t>/Geant4/geant4.10.2-install/lib/Geant4-10.2.2 /</a:t>
            </a:r>
            <a:r>
              <a:rPr lang="en-US" dirty="0" err="1"/>
              <a:t>mnt</a:t>
            </a:r>
            <a:r>
              <a:rPr lang="en-US" dirty="0"/>
              <a:t>/analysis/triumf_s2193/sun/Geant4_DSL_Jul2024</a:t>
            </a:r>
          </a:p>
          <a:p>
            <a:r>
              <a:rPr lang="en-US" dirty="0"/>
              <a:t>-- The C compiler identification is GNU 4.9.2</a:t>
            </a:r>
          </a:p>
          <a:p>
            <a:r>
              <a:rPr lang="en-US" dirty="0"/>
              <a:t>-- The CXX compiler identification is GNU 4.9.2</a:t>
            </a:r>
          </a:p>
          <a:p>
            <a:r>
              <a:rPr lang="en-US" dirty="0"/>
              <a:t>-- Check for working C compiler: /</a:t>
            </a:r>
            <a:r>
              <a:rPr lang="en-US" dirty="0" err="1"/>
              <a:t>usr</a:t>
            </a:r>
            <a:r>
              <a:rPr lang="en-US" dirty="0"/>
              <a:t>/bin/gcc-4.9</a:t>
            </a:r>
          </a:p>
          <a:p>
            <a:r>
              <a:rPr lang="en-US" dirty="0"/>
              <a:t>-- Check for working C compiler: /</a:t>
            </a:r>
            <a:r>
              <a:rPr lang="en-US" dirty="0" err="1"/>
              <a:t>usr</a:t>
            </a:r>
            <a:r>
              <a:rPr lang="en-US" dirty="0"/>
              <a:t>/bin/gcc-4.9 -- works</a:t>
            </a:r>
          </a:p>
          <a:p>
            <a:r>
              <a:rPr lang="en-US" dirty="0"/>
              <a:t>-- Detecting C compiler ABI info</a:t>
            </a:r>
          </a:p>
          <a:p>
            <a:r>
              <a:rPr lang="en-US" dirty="0"/>
              <a:t>-- Detecting C compiler ABI info - done</a:t>
            </a:r>
          </a:p>
          <a:p>
            <a:r>
              <a:rPr lang="en-US" dirty="0"/>
              <a:t>-- Detecting C compile features</a:t>
            </a:r>
          </a:p>
          <a:p>
            <a:r>
              <a:rPr lang="en-US" dirty="0"/>
              <a:t>-- Detecting C compile features - done</a:t>
            </a:r>
          </a:p>
          <a:p>
            <a:r>
              <a:rPr lang="en-US" dirty="0"/>
              <a:t>-- Check for working CXX compiler: /</a:t>
            </a:r>
            <a:r>
              <a:rPr lang="en-US" dirty="0" err="1"/>
              <a:t>usr</a:t>
            </a:r>
            <a:r>
              <a:rPr lang="en-US" dirty="0"/>
              <a:t>/bin/g++-4.9</a:t>
            </a:r>
          </a:p>
          <a:p>
            <a:r>
              <a:rPr lang="en-US" dirty="0"/>
              <a:t>-- Check for working CXX compiler: /</a:t>
            </a:r>
            <a:r>
              <a:rPr lang="en-US" dirty="0" err="1"/>
              <a:t>usr</a:t>
            </a:r>
            <a:r>
              <a:rPr lang="en-US" dirty="0"/>
              <a:t>/bin/g++-4.9 -- works</a:t>
            </a:r>
          </a:p>
          <a:p>
            <a:r>
              <a:rPr lang="en-US" dirty="0"/>
              <a:t>-- Detecting CXX compiler ABI info</a:t>
            </a:r>
          </a:p>
          <a:p>
            <a:r>
              <a:rPr lang="en-US" dirty="0"/>
              <a:t>-- Detecting CXX compiler ABI info - done</a:t>
            </a:r>
          </a:p>
          <a:p>
            <a:r>
              <a:rPr lang="en-US" dirty="0"/>
              <a:t>-- Detecting CXX compile features</a:t>
            </a:r>
          </a:p>
          <a:p>
            <a:r>
              <a:rPr lang="en-US" dirty="0"/>
              <a:t>-- Detecting CXX compile features - done</a:t>
            </a:r>
          </a:p>
          <a:p>
            <a:r>
              <a:rPr lang="en-US" dirty="0"/>
              <a:t>-- Found ROOT 6.06/02 in /</a:t>
            </a:r>
            <a:r>
              <a:rPr lang="en-US" dirty="0" err="1"/>
              <a:t>mnt</a:t>
            </a:r>
            <a:r>
              <a:rPr lang="en-US" dirty="0"/>
              <a:t>/</a:t>
            </a:r>
            <a:r>
              <a:rPr lang="en-US" dirty="0" err="1"/>
              <a:t>misc</a:t>
            </a:r>
            <a:r>
              <a:rPr lang="en-US" dirty="0"/>
              <a:t>/</a:t>
            </a:r>
            <a:r>
              <a:rPr lang="en-US" dirty="0" err="1"/>
              <a:t>sw</a:t>
            </a:r>
            <a:r>
              <a:rPr lang="en-US" dirty="0"/>
              <a:t>/x86_64/Debian/8/root/gnu/6.06.02</a:t>
            </a:r>
          </a:p>
          <a:p>
            <a:r>
              <a:rPr lang="en-US" dirty="0"/>
              <a:t>-- Configuring done</a:t>
            </a:r>
          </a:p>
          <a:p>
            <a:r>
              <a:rPr lang="en-US" dirty="0"/>
              <a:t>-- Generating done</a:t>
            </a:r>
          </a:p>
          <a:p>
            <a:r>
              <a:rPr lang="en-US" dirty="0"/>
              <a:t>-- Build files have been written to: /</a:t>
            </a:r>
            <a:r>
              <a:rPr lang="en-US" dirty="0" err="1"/>
              <a:t>mnt</a:t>
            </a:r>
            <a:r>
              <a:rPr lang="en-US" dirty="0"/>
              <a:t>/analysis/triumf_s2193/sun/Build_Geant4_DSL_Jul2024</a:t>
            </a:r>
          </a:p>
          <a:p>
            <a:r>
              <a:rPr lang="en-US" dirty="0" err="1"/>
              <a:t>sunli@pike</a:t>
            </a:r>
            <a:r>
              <a:rPr lang="en-US" dirty="0"/>
              <a:t>:/</a:t>
            </a:r>
            <a:r>
              <a:rPr lang="en-US" dirty="0" err="1"/>
              <a:t>mnt</a:t>
            </a:r>
            <a:r>
              <a:rPr lang="en-US" dirty="0"/>
              <a:t>/analysis/triumf_s2193/sun/Build_Geant4_DSL_Jul2024$ make </a:t>
            </a:r>
            <a:r>
              <a:rPr lang="en-US" dirty="0" err="1"/>
              <a:t>clean;make</a:t>
            </a:r>
            <a:endParaRPr lang="en-US" dirty="0"/>
          </a:p>
          <a:p>
            <a:r>
              <a:rPr lang="en-US" dirty="0"/>
              <a:t>Scanning dependencies of target tele</a:t>
            </a:r>
          </a:p>
          <a:p>
            <a:r>
              <a:rPr lang="en-US" dirty="0"/>
              <a:t>[  9%] Building CXX object </a:t>
            </a:r>
            <a:r>
              <a:rPr lang="en-US" dirty="0" err="1"/>
              <a:t>CMakeFiles</a:t>
            </a:r>
            <a:r>
              <a:rPr lang="en-US" dirty="0"/>
              <a:t>/</a:t>
            </a:r>
            <a:r>
              <a:rPr lang="en-US" dirty="0" err="1"/>
              <a:t>tele.dir</a:t>
            </a:r>
            <a:r>
              <a:rPr lang="en-US" dirty="0"/>
              <a:t>/</a:t>
            </a:r>
            <a:r>
              <a:rPr lang="en-US" dirty="0" err="1"/>
              <a:t>tele.cc.o</a:t>
            </a:r>
            <a:endParaRPr lang="en-US" dirty="0"/>
          </a:p>
          <a:p>
            <a:r>
              <a:rPr lang="en-US" dirty="0"/>
              <a:t>[ 18%] Building CXX object </a:t>
            </a:r>
            <a:r>
              <a:rPr lang="en-US" dirty="0" err="1"/>
              <a:t>CMakeFiles</a:t>
            </a:r>
            <a:r>
              <a:rPr lang="en-US" dirty="0"/>
              <a:t>/</a:t>
            </a:r>
            <a:r>
              <a:rPr lang="en-US" dirty="0" err="1"/>
              <a:t>tele.dir</a:t>
            </a:r>
            <a:r>
              <a:rPr lang="en-US" dirty="0"/>
              <a:t>/</a:t>
            </a:r>
            <a:r>
              <a:rPr lang="en-US" dirty="0" err="1"/>
              <a:t>src</a:t>
            </a:r>
            <a:r>
              <a:rPr lang="en-US" dirty="0"/>
              <a:t>/ExG4ActionInitialization.cc.o</a:t>
            </a:r>
          </a:p>
          <a:p>
            <a:r>
              <a:rPr lang="en-US" dirty="0"/>
              <a:t>[ 27%] Building CXX object </a:t>
            </a:r>
            <a:r>
              <a:rPr lang="en-US" dirty="0" err="1"/>
              <a:t>CMakeFiles</a:t>
            </a:r>
            <a:r>
              <a:rPr lang="en-US" dirty="0"/>
              <a:t>/</a:t>
            </a:r>
            <a:r>
              <a:rPr lang="en-US" dirty="0" err="1"/>
              <a:t>tele.dir</a:t>
            </a:r>
            <a:r>
              <a:rPr lang="en-US" dirty="0"/>
              <a:t>/</a:t>
            </a:r>
            <a:r>
              <a:rPr lang="en-US" dirty="0" err="1"/>
              <a:t>src</a:t>
            </a:r>
            <a:r>
              <a:rPr lang="en-US" dirty="0"/>
              <a:t>/ExG4DetectorConstruction.cc.o</a:t>
            </a:r>
          </a:p>
          <a:p>
            <a:r>
              <a:rPr lang="en-US" dirty="0"/>
              <a:t>[ 36%] Building CXX object </a:t>
            </a:r>
            <a:r>
              <a:rPr lang="en-US" dirty="0" err="1"/>
              <a:t>CMakeFiles</a:t>
            </a:r>
            <a:r>
              <a:rPr lang="en-US" dirty="0"/>
              <a:t>/</a:t>
            </a:r>
            <a:r>
              <a:rPr lang="en-US" dirty="0" err="1"/>
              <a:t>tele.dir</a:t>
            </a:r>
            <a:r>
              <a:rPr lang="en-US" dirty="0"/>
              <a:t>/</a:t>
            </a:r>
            <a:r>
              <a:rPr lang="en-US" dirty="0" err="1"/>
              <a:t>src</a:t>
            </a:r>
            <a:r>
              <a:rPr lang="en-US" dirty="0"/>
              <a:t>/ExG4EventAction.cc.o</a:t>
            </a:r>
          </a:p>
          <a:p>
            <a:r>
              <a:rPr lang="en-US" dirty="0"/>
              <a:t>[ 45%] Building CXX object </a:t>
            </a:r>
            <a:r>
              <a:rPr lang="en-US" dirty="0" err="1"/>
              <a:t>CMakeFiles</a:t>
            </a:r>
            <a:r>
              <a:rPr lang="en-US" dirty="0"/>
              <a:t>/</a:t>
            </a:r>
            <a:r>
              <a:rPr lang="en-US" dirty="0" err="1"/>
              <a:t>tele.dir</a:t>
            </a:r>
            <a:r>
              <a:rPr lang="en-US" dirty="0"/>
              <a:t>/</a:t>
            </a:r>
            <a:r>
              <a:rPr lang="en-US" dirty="0" err="1"/>
              <a:t>src</a:t>
            </a:r>
            <a:r>
              <a:rPr lang="en-US" dirty="0"/>
              <a:t>/ExG4Hit.cc.o</a:t>
            </a:r>
          </a:p>
          <a:p>
            <a:r>
              <a:rPr lang="en-US" dirty="0"/>
              <a:t>[ 54%] Building CXX object </a:t>
            </a:r>
            <a:r>
              <a:rPr lang="en-US" dirty="0" err="1"/>
              <a:t>CMakeFiles</a:t>
            </a:r>
            <a:r>
              <a:rPr lang="en-US" dirty="0"/>
              <a:t>/</a:t>
            </a:r>
            <a:r>
              <a:rPr lang="en-US" dirty="0" err="1"/>
              <a:t>tele.dir</a:t>
            </a:r>
            <a:r>
              <a:rPr lang="en-US" dirty="0"/>
              <a:t>/</a:t>
            </a:r>
            <a:r>
              <a:rPr lang="en-US" dirty="0" err="1"/>
              <a:t>src</a:t>
            </a:r>
            <a:r>
              <a:rPr lang="en-US" dirty="0"/>
              <a:t>/ExG4PhysicsList.cc.o</a:t>
            </a:r>
          </a:p>
          <a:p>
            <a:r>
              <a:rPr lang="en-US" dirty="0"/>
              <a:t>[ 63%] Building CXX object </a:t>
            </a:r>
            <a:r>
              <a:rPr lang="en-US" dirty="0" err="1"/>
              <a:t>CMakeFiles</a:t>
            </a:r>
            <a:r>
              <a:rPr lang="en-US" dirty="0"/>
              <a:t>/</a:t>
            </a:r>
            <a:r>
              <a:rPr lang="en-US" dirty="0" err="1"/>
              <a:t>tele.dir</a:t>
            </a:r>
            <a:r>
              <a:rPr lang="en-US" dirty="0"/>
              <a:t>/</a:t>
            </a:r>
            <a:r>
              <a:rPr lang="en-US" dirty="0" err="1"/>
              <a:t>src</a:t>
            </a:r>
            <a:r>
              <a:rPr lang="en-US" dirty="0"/>
              <a:t>/ExG4PrimaryGeneratorAction.cc.o</a:t>
            </a:r>
          </a:p>
          <a:p>
            <a:r>
              <a:rPr lang="en-US" dirty="0"/>
              <a:t>[ 72%] Building CXX object </a:t>
            </a:r>
            <a:r>
              <a:rPr lang="en-US" dirty="0" err="1"/>
              <a:t>CMakeFiles</a:t>
            </a:r>
            <a:r>
              <a:rPr lang="en-US" dirty="0"/>
              <a:t>/</a:t>
            </a:r>
            <a:r>
              <a:rPr lang="en-US" dirty="0" err="1"/>
              <a:t>tele.dir</a:t>
            </a:r>
            <a:r>
              <a:rPr lang="en-US" dirty="0"/>
              <a:t>/</a:t>
            </a:r>
            <a:r>
              <a:rPr lang="en-US" dirty="0" err="1"/>
              <a:t>src</a:t>
            </a:r>
            <a:r>
              <a:rPr lang="en-US" dirty="0"/>
              <a:t>/ExG4RunAction.cc.o</a:t>
            </a:r>
          </a:p>
          <a:p>
            <a:r>
              <a:rPr lang="en-US" dirty="0"/>
              <a:t>[ 81%] Building CXX object </a:t>
            </a:r>
            <a:r>
              <a:rPr lang="en-US" dirty="0" err="1"/>
              <a:t>CMakeFiles</a:t>
            </a:r>
            <a:r>
              <a:rPr lang="en-US" dirty="0"/>
              <a:t>/</a:t>
            </a:r>
            <a:r>
              <a:rPr lang="en-US" dirty="0" err="1"/>
              <a:t>tele.dir</a:t>
            </a:r>
            <a:r>
              <a:rPr lang="en-US" dirty="0"/>
              <a:t>/</a:t>
            </a:r>
            <a:r>
              <a:rPr lang="en-US" dirty="0" err="1"/>
              <a:t>src</a:t>
            </a:r>
            <a:r>
              <a:rPr lang="en-US" dirty="0"/>
              <a:t>/ExG4SD.cc.o</a:t>
            </a:r>
          </a:p>
          <a:p>
            <a:r>
              <a:rPr lang="en-US" dirty="0"/>
              <a:t>[ 90%] Building CXX object </a:t>
            </a:r>
            <a:r>
              <a:rPr lang="en-US" dirty="0" err="1"/>
              <a:t>CMakeFiles</a:t>
            </a:r>
            <a:r>
              <a:rPr lang="en-US" dirty="0"/>
              <a:t>/</a:t>
            </a:r>
            <a:r>
              <a:rPr lang="en-US" dirty="0" err="1"/>
              <a:t>tele.dir</a:t>
            </a:r>
            <a:r>
              <a:rPr lang="en-US" dirty="0"/>
              <a:t>/</a:t>
            </a:r>
            <a:r>
              <a:rPr lang="en-US" dirty="0" err="1"/>
              <a:t>src</a:t>
            </a:r>
            <a:r>
              <a:rPr lang="en-US" dirty="0"/>
              <a:t>/</a:t>
            </a:r>
            <a:r>
              <a:rPr lang="en-US" dirty="0" err="1"/>
              <a:t>PhysListEmStandard.cc.o</a:t>
            </a:r>
            <a:endParaRPr lang="en-US" dirty="0"/>
          </a:p>
          <a:p>
            <a:r>
              <a:rPr lang="en-US" dirty="0"/>
              <a:t>[100%] Linking CXX executable tele</a:t>
            </a:r>
          </a:p>
          <a:p>
            <a:r>
              <a:rPr lang="en-US" dirty="0"/>
              <a:t>[100%] Built target tele</a:t>
            </a:r>
          </a:p>
          <a:p>
            <a:r>
              <a:rPr lang="en-US" dirty="0" err="1"/>
              <a:t>sunli@pike</a:t>
            </a:r>
            <a:r>
              <a:rPr lang="en-US" dirty="0"/>
              <a:t>:/</a:t>
            </a:r>
            <a:r>
              <a:rPr lang="en-US" dirty="0" err="1"/>
              <a:t>mnt</a:t>
            </a:r>
            <a:r>
              <a:rPr lang="en-US" dirty="0"/>
              <a:t>/analysis/triumf_s2193/sun/Build_Geant4_DSL_Jul2024$ ./tele</a:t>
            </a:r>
          </a:p>
          <a:p>
            <a:endParaRPr lang="en-US" dirty="0"/>
          </a:p>
          <a:p>
            <a:r>
              <a:rPr lang="en-US" dirty="0"/>
              <a:t>*************************************************************</a:t>
            </a:r>
          </a:p>
          <a:p>
            <a:r>
              <a:rPr lang="en-US" dirty="0"/>
              <a:t> Geant4 version Name: geant4-10-02-patch-02    (17-June-2016)</a:t>
            </a:r>
          </a:p>
          <a:p>
            <a:r>
              <a:rPr lang="en-US" dirty="0"/>
              <a:t>                      Copyright : Geant4 Collaboration</a:t>
            </a:r>
          </a:p>
          <a:p>
            <a:r>
              <a:rPr lang="en-US" dirty="0"/>
              <a:t>                      Reference : NIM A 506 (2003), 250-303</a:t>
            </a:r>
          </a:p>
          <a:p>
            <a:r>
              <a:rPr lang="en-US" dirty="0"/>
              <a:t>                            WWW : http://cern.ch/geant4</a:t>
            </a:r>
          </a:p>
          <a:p>
            <a:r>
              <a:rPr lang="en-US" dirty="0"/>
              <a:t>*************************************************************</a:t>
            </a:r>
          </a:p>
          <a:p>
            <a:endParaRPr lang="en-US" dirty="0"/>
          </a:p>
          <a:p>
            <a:r>
              <a:rPr lang="en-US" dirty="0"/>
              <a:t>Warning in &lt;</a:t>
            </a:r>
            <a:r>
              <a:rPr lang="en-US" dirty="0" err="1"/>
              <a:t>TClass</a:t>
            </a:r>
            <a:r>
              <a:rPr lang="en-US" dirty="0"/>
              <a:t>::Init&gt;: no dictionary for class </a:t>
            </a:r>
            <a:r>
              <a:rPr lang="en-US" dirty="0" err="1"/>
              <a:t>TVirtualPaveStats</a:t>
            </a:r>
            <a:r>
              <a:rPr lang="en-US" dirty="0"/>
              <a:t> is available</a:t>
            </a:r>
          </a:p>
          <a:p>
            <a:r>
              <a:rPr lang="en-US" dirty="0"/>
              <a:t>1$ before run, by run, ExG4PrimaryGeneratorAction::ExG4PrimaryGeneratorAction()</a:t>
            </a:r>
          </a:p>
          <a:p>
            <a:r>
              <a:rPr lang="en-US" dirty="0"/>
              <a:t>2$ before run, by run, ExG4RunAction::ExG4RunAction() Using Root</a:t>
            </a:r>
          </a:p>
          <a:p>
            <a:r>
              <a:rPr lang="en-US" dirty="0"/>
              <a:t>3$ before run, by run, ExG4EventAction::ExG4EventAction()</a:t>
            </a:r>
          </a:p>
          <a:p>
            <a:r>
              <a:rPr lang="en-US" dirty="0"/>
              <a:t>Visualization Manager instantiating with verbosity "warnings (3)"...</a:t>
            </a:r>
          </a:p>
          <a:p>
            <a:r>
              <a:rPr lang="en-US" dirty="0"/>
              <a:t>Visualization Manager </a:t>
            </a:r>
            <a:r>
              <a:rPr lang="en-US" dirty="0" err="1"/>
              <a:t>initialising</a:t>
            </a:r>
            <a:r>
              <a:rPr lang="en-US" dirty="0"/>
              <a:t>...</a:t>
            </a:r>
          </a:p>
          <a:p>
            <a:r>
              <a:rPr lang="en-US" dirty="0"/>
              <a:t>Registering graphics systems...</a:t>
            </a:r>
          </a:p>
          <a:p>
            <a:endParaRPr lang="en-US" dirty="0"/>
          </a:p>
          <a:p>
            <a:r>
              <a:rPr lang="en-US" dirty="0"/>
              <a:t>You have successfully registered the following graphics systems.</a:t>
            </a:r>
          </a:p>
          <a:p>
            <a:r>
              <a:rPr lang="en-US" dirty="0"/>
              <a:t>Current available graphics systems are:</a:t>
            </a:r>
          </a:p>
          <a:p>
            <a:r>
              <a:rPr lang="en-US" dirty="0" err="1"/>
              <a:t>ASCIITree</a:t>
            </a:r>
            <a:r>
              <a:rPr lang="en-US" dirty="0"/>
              <a:t> (</a:t>
            </a:r>
            <a:r>
              <a:rPr lang="en-US" dirty="0" err="1"/>
              <a:t>ATree</a:t>
            </a:r>
            <a:r>
              <a:rPr lang="en-US" dirty="0"/>
              <a:t>)</a:t>
            </a:r>
          </a:p>
          <a:p>
            <a:r>
              <a:rPr lang="en-US" dirty="0"/>
              <a:t>DAWNFILE (DAWNFILE)</a:t>
            </a:r>
          </a:p>
          <a:p>
            <a:r>
              <a:rPr lang="en-US" dirty="0"/>
              <a:t>G4HepRep (</a:t>
            </a:r>
            <a:r>
              <a:rPr lang="en-US" dirty="0" err="1"/>
              <a:t>HepRepXML</a:t>
            </a:r>
            <a:r>
              <a:rPr lang="en-US" dirty="0"/>
              <a:t>)</a:t>
            </a:r>
          </a:p>
          <a:p>
            <a:r>
              <a:rPr lang="en-US" dirty="0"/>
              <a:t>G4HepRepFile (</a:t>
            </a:r>
            <a:r>
              <a:rPr lang="en-US" dirty="0" err="1"/>
              <a:t>HepRepFile</a:t>
            </a:r>
            <a:r>
              <a:rPr lang="en-US" dirty="0"/>
              <a:t>)</a:t>
            </a:r>
          </a:p>
          <a:p>
            <a:r>
              <a:rPr lang="en-US" dirty="0" err="1"/>
              <a:t>RayTracer</a:t>
            </a:r>
            <a:r>
              <a:rPr lang="en-US" dirty="0"/>
              <a:t> (</a:t>
            </a:r>
            <a:r>
              <a:rPr lang="en-US" dirty="0" err="1"/>
              <a:t>RayTracer</a:t>
            </a:r>
            <a:r>
              <a:rPr lang="en-US" dirty="0"/>
              <a:t>)</a:t>
            </a:r>
          </a:p>
          <a:p>
            <a:r>
              <a:rPr lang="en-US" dirty="0"/>
              <a:t>VRML1FILE (VRML1FILE)</a:t>
            </a:r>
          </a:p>
          <a:p>
            <a:r>
              <a:rPr lang="en-US" dirty="0"/>
              <a:t>VRML2FILE (VRML2FILE)</a:t>
            </a:r>
          </a:p>
          <a:p>
            <a:r>
              <a:rPr lang="en-US" dirty="0" err="1"/>
              <a:t>gMocrenFile</a:t>
            </a:r>
            <a:r>
              <a:rPr lang="en-US" dirty="0"/>
              <a:t> (</a:t>
            </a:r>
            <a:r>
              <a:rPr lang="en-US" dirty="0" err="1"/>
              <a:t>gMocrenFile</a:t>
            </a:r>
            <a:r>
              <a:rPr lang="en-US" dirty="0"/>
              <a:t>)</a:t>
            </a:r>
          </a:p>
          <a:p>
            <a:r>
              <a:rPr lang="en-US" dirty="0" err="1"/>
              <a:t>OpenGLImmediateQt</a:t>
            </a:r>
            <a:r>
              <a:rPr lang="en-US" dirty="0"/>
              <a:t> (</a:t>
            </a:r>
            <a:r>
              <a:rPr lang="en-US" dirty="0" err="1"/>
              <a:t>OGLIQt</a:t>
            </a:r>
            <a:r>
              <a:rPr lang="en-US" dirty="0"/>
              <a:t>, OGLI)</a:t>
            </a:r>
          </a:p>
          <a:p>
            <a:r>
              <a:rPr lang="en-US" dirty="0" err="1"/>
              <a:t>OpenGLStoredQt</a:t>
            </a:r>
            <a:r>
              <a:rPr lang="en-US" dirty="0"/>
              <a:t> (</a:t>
            </a:r>
            <a:r>
              <a:rPr lang="en-US" dirty="0" err="1"/>
              <a:t>OGLSQt</a:t>
            </a:r>
            <a:r>
              <a:rPr lang="en-US" dirty="0"/>
              <a:t>, OGL, OGLS)</a:t>
            </a:r>
          </a:p>
          <a:p>
            <a:r>
              <a:rPr lang="en-US" dirty="0" err="1"/>
              <a:t>OpenGLImmediateX</a:t>
            </a:r>
            <a:r>
              <a:rPr lang="en-US" dirty="0"/>
              <a:t> (OGLIX, </a:t>
            </a:r>
            <a:r>
              <a:rPr lang="en-US" dirty="0" err="1"/>
              <a:t>OGLIQt_FALLBACK</a:t>
            </a:r>
            <a:r>
              <a:rPr lang="en-US" dirty="0"/>
              <a:t>)</a:t>
            </a:r>
          </a:p>
          <a:p>
            <a:r>
              <a:rPr lang="en-US" dirty="0" err="1"/>
              <a:t>OpenGLStoredX</a:t>
            </a:r>
            <a:r>
              <a:rPr lang="en-US" dirty="0"/>
              <a:t> (OGLSX, </a:t>
            </a:r>
            <a:r>
              <a:rPr lang="en-US" dirty="0" err="1"/>
              <a:t>OGLSQt_FALLBACK</a:t>
            </a:r>
            <a:r>
              <a:rPr lang="en-US" dirty="0"/>
              <a:t>)</a:t>
            </a:r>
          </a:p>
          <a:p>
            <a:endParaRPr lang="en-US" dirty="0"/>
          </a:p>
          <a:p>
            <a:r>
              <a:rPr lang="en-US" dirty="0"/>
              <a:t>Registering model factories...</a:t>
            </a:r>
          </a:p>
          <a:p>
            <a:endParaRPr lang="en-US" dirty="0"/>
          </a:p>
          <a:p>
            <a:r>
              <a:rPr lang="en-US" dirty="0"/>
              <a:t>You have successfully registered the following model factories.</a:t>
            </a:r>
          </a:p>
          <a:p>
            <a:r>
              <a:rPr lang="en-US" dirty="0"/>
              <a:t>Registered model factories:</a:t>
            </a:r>
          </a:p>
          <a:p>
            <a:r>
              <a:rPr lang="en-US" dirty="0"/>
              <a:t>  generic</a:t>
            </a:r>
          </a:p>
          <a:p>
            <a:r>
              <a:rPr lang="en-US" dirty="0"/>
              <a:t>  </a:t>
            </a:r>
            <a:r>
              <a:rPr lang="en-US" dirty="0" err="1"/>
              <a:t>drawByCharge</a:t>
            </a:r>
            <a:endParaRPr lang="en-US" dirty="0"/>
          </a:p>
          <a:p>
            <a:r>
              <a:rPr lang="en-US" dirty="0"/>
              <a:t>  </a:t>
            </a:r>
            <a:r>
              <a:rPr lang="en-US" dirty="0" err="1"/>
              <a:t>drawByParticleID</a:t>
            </a:r>
            <a:endParaRPr lang="en-US" dirty="0"/>
          </a:p>
          <a:p>
            <a:r>
              <a:rPr lang="en-US" dirty="0"/>
              <a:t>  </a:t>
            </a:r>
            <a:r>
              <a:rPr lang="en-US" dirty="0" err="1"/>
              <a:t>drawByOriginVolume</a:t>
            </a:r>
            <a:endParaRPr lang="en-US" dirty="0"/>
          </a:p>
          <a:p>
            <a:r>
              <a:rPr lang="en-US" dirty="0"/>
              <a:t>  </a:t>
            </a:r>
            <a:r>
              <a:rPr lang="en-US" dirty="0" err="1"/>
              <a:t>drawByAttribute</a:t>
            </a:r>
            <a:endParaRPr lang="en-US" dirty="0"/>
          </a:p>
          <a:p>
            <a:endParaRPr lang="en-US" dirty="0"/>
          </a:p>
          <a:p>
            <a:r>
              <a:rPr lang="en-US" dirty="0"/>
              <a:t>Registered filter factories:</a:t>
            </a:r>
          </a:p>
          <a:p>
            <a:r>
              <a:rPr lang="en-US" dirty="0"/>
              <a:t>  </a:t>
            </a:r>
            <a:r>
              <a:rPr lang="en-US" dirty="0" err="1"/>
              <a:t>chargeFilter</a:t>
            </a:r>
            <a:endParaRPr lang="en-US" dirty="0"/>
          </a:p>
          <a:p>
            <a:r>
              <a:rPr lang="en-US" dirty="0"/>
              <a:t>  </a:t>
            </a:r>
            <a:r>
              <a:rPr lang="en-US" dirty="0" err="1"/>
              <a:t>particleFilter</a:t>
            </a:r>
            <a:endParaRPr lang="en-US" dirty="0"/>
          </a:p>
          <a:p>
            <a:r>
              <a:rPr lang="en-US" dirty="0"/>
              <a:t>  </a:t>
            </a:r>
            <a:r>
              <a:rPr lang="en-US" dirty="0" err="1"/>
              <a:t>originVolumeFilter</a:t>
            </a:r>
            <a:endParaRPr lang="en-US" dirty="0"/>
          </a:p>
          <a:p>
            <a:r>
              <a:rPr lang="en-US" dirty="0"/>
              <a:t>  </a:t>
            </a:r>
            <a:r>
              <a:rPr lang="en-US" dirty="0" err="1"/>
              <a:t>attributeFilter</a:t>
            </a:r>
            <a:endParaRPr lang="en-US" dirty="0"/>
          </a:p>
          <a:p>
            <a:endParaRPr lang="en-US" dirty="0"/>
          </a:p>
          <a:p>
            <a:r>
              <a:rPr lang="en-US" dirty="0"/>
              <a:t>You have successfully registered the following user vis actions.</a:t>
            </a:r>
          </a:p>
          <a:p>
            <a:r>
              <a:rPr lang="en-US" dirty="0"/>
              <a:t>Run Duration User Vis Actions: none</a:t>
            </a:r>
          </a:p>
          <a:p>
            <a:r>
              <a:rPr lang="en-US" dirty="0"/>
              <a:t>End of Event User Vis Actions: none</a:t>
            </a:r>
          </a:p>
          <a:p>
            <a:r>
              <a:rPr lang="en-US" dirty="0"/>
              <a:t>End of Run User Vis Actions: none</a:t>
            </a:r>
          </a:p>
          <a:p>
            <a:endParaRPr lang="en-US" dirty="0"/>
          </a:p>
          <a:p>
            <a:r>
              <a:rPr lang="en-US" dirty="0"/>
              <a:t>Some /vis commands (optionally) take a string to specify </a:t>
            </a:r>
            <a:r>
              <a:rPr lang="en-US" dirty="0" err="1"/>
              <a:t>colour</a:t>
            </a:r>
            <a:r>
              <a:rPr lang="en-US" dirty="0"/>
              <a:t>.</a:t>
            </a:r>
          </a:p>
          <a:p>
            <a:r>
              <a:rPr lang="en-US" dirty="0"/>
              <a:t>Available </a:t>
            </a:r>
            <a:r>
              <a:rPr lang="en-US" dirty="0" err="1"/>
              <a:t>colours</a:t>
            </a:r>
            <a:r>
              <a:rPr lang="en-US" dirty="0"/>
              <a:t>:</a:t>
            </a:r>
          </a:p>
          <a:p>
            <a:r>
              <a:rPr lang="en-US" dirty="0"/>
              <a:t>  black, blue, brown, cyan, gray, green, grey, magenta, red, white, yellow</a:t>
            </a:r>
          </a:p>
          <a:p>
            <a:endParaRPr lang="en-US" dirty="0"/>
          </a:p>
          <a:p>
            <a:r>
              <a:rPr lang="en-US" dirty="0"/>
              <a:t>4(HC-1)$ before run, by run and SD, ExG4SD::ExG4SD(G4String name)</a:t>
            </a:r>
          </a:p>
          <a:p>
            <a:r>
              <a:rPr lang="en-US" dirty="0"/>
              <a:t>4(HC-1)$ before run, by run and SD, ExG4SD::ExG4SD(G4String name)</a:t>
            </a:r>
          </a:p>
          <a:p>
            <a:r>
              <a:rPr lang="en-US" dirty="0"/>
              <a:t>4(HC-1)$ before run, by run and SD, ExG4SD::ExG4SD(G4String name)</a:t>
            </a:r>
          </a:p>
          <a:p>
            <a:r>
              <a:rPr lang="en-US" dirty="0"/>
              <a:t>4(HC-1)$ before run, by run and SD, ExG4SD::ExG4SD(G4String name)</a:t>
            </a:r>
          </a:p>
          <a:p>
            <a:r>
              <a:rPr lang="en-US" dirty="0"/>
              <a:t>G4ParticleDefintion (other than ions and </a:t>
            </a:r>
            <a:r>
              <a:rPr lang="en-US" dirty="0" err="1"/>
              <a:t>shortlived</a:t>
            </a:r>
            <a:r>
              <a:rPr lang="en-US" dirty="0"/>
              <a:t>) should be created in </a:t>
            </a:r>
            <a:r>
              <a:rPr lang="en-US" dirty="0" err="1"/>
              <a:t>Pre_Init</a:t>
            </a:r>
            <a:r>
              <a:rPr lang="en-US" dirty="0"/>
              <a:t> state  </a:t>
            </a:r>
            <a:r>
              <a:rPr lang="en-US" dirty="0" err="1"/>
              <a:t>anti_proton</a:t>
            </a:r>
            <a:endParaRPr lang="en-US" dirty="0"/>
          </a:p>
          <a:p>
            <a:endParaRPr lang="en-US" dirty="0"/>
          </a:p>
          <a:p>
            <a:r>
              <a:rPr lang="en-US" dirty="0"/>
              <a:t>-------- WWWW ------- G4Exception-START -------- WWWW -------</a:t>
            </a:r>
          </a:p>
          <a:p>
            <a:r>
              <a:rPr lang="en-US" dirty="0"/>
              <a:t>*** G4Exception : PART101</a:t>
            </a:r>
          </a:p>
          <a:p>
            <a:r>
              <a:rPr lang="en-US" dirty="0"/>
              <a:t>      issued by : G4ParticleDefintion::G4ParticleDefintion</a:t>
            </a:r>
          </a:p>
          <a:p>
            <a:r>
              <a:rPr lang="en-US" dirty="0"/>
              <a:t>G4ParticleDefinition should be created in </a:t>
            </a:r>
            <a:r>
              <a:rPr lang="en-US" dirty="0" err="1"/>
              <a:t>PreInit</a:t>
            </a:r>
            <a:r>
              <a:rPr lang="en-US" dirty="0"/>
              <a:t> state</a:t>
            </a:r>
          </a:p>
          <a:p>
            <a:r>
              <a:rPr lang="en-US" dirty="0"/>
              <a:t>*** This is just a warning message. ***</a:t>
            </a:r>
          </a:p>
          <a:p>
            <a:r>
              <a:rPr lang="en-US" dirty="0"/>
              <a:t>-------- WWWW -------- G4Exception-END --------- WWWW -------</a:t>
            </a:r>
          </a:p>
          <a:p>
            <a:endParaRPr lang="en-US" dirty="0"/>
          </a:p>
          <a:p>
            <a:r>
              <a:rPr lang="en-US" dirty="0"/>
              <a:t>G4ParticleDefintion (other than ions and </a:t>
            </a:r>
            <a:r>
              <a:rPr lang="en-US" dirty="0" err="1"/>
              <a:t>shortlived</a:t>
            </a:r>
            <a:r>
              <a:rPr lang="en-US" dirty="0"/>
              <a:t>) should be created in </a:t>
            </a:r>
            <a:r>
              <a:rPr lang="en-US" dirty="0" err="1"/>
              <a:t>Pre_Init</a:t>
            </a:r>
            <a:r>
              <a:rPr lang="en-US" dirty="0"/>
              <a:t> state  kaon-</a:t>
            </a:r>
          </a:p>
          <a:p>
            <a:endParaRPr lang="en-US" dirty="0"/>
          </a:p>
          <a:p>
            <a:r>
              <a:rPr lang="en-US" dirty="0"/>
              <a:t>-------- WWWW ------- G4Exception-START -------- WWWW -------</a:t>
            </a:r>
          </a:p>
          <a:p>
            <a:r>
              <a:rPr lang="en-US" dirty="0"/>
              <a:t>*** G4Exception : PART101</a:t>
            </a:r>
          </a:p>
          <a:p>
            <a:r>
              <a:rPr lang="en-US" dirty="0"/>
              <a:t>      issued by : G4ParticleDefintion::G4ParticleDefintion</a:t>
            </a:r>
          </a:p>
          <a:p>
            <a:r>
              <a:rPr lang="en-US" dirty="0"/>
              <a:t>G4ParticleDefinition should be created in </a:t>
            </a:r>
            <a:r>
              <a:rPr lang="en-US" dirty="0" err="1"/>
              <a:t>PreInit</a:t>
            </a:r>
            <a:r>
              <a:rPr lang="en-US" dirty="0"/>
              <a:t> state</a:t>
            </a:r>
          </a:p>
          <a:p>
            <a:r>
              <a:rPr lang="en-US" dirty="0"/>
              <a:t>*** This is just a warning message. ***</a:t>
            </a:r>
          </a:p>
          <a:p>
            <a:r>
              <a:rPr lang="en-US" dirty="0"/>
              <a:t>-------- WWWW -------- G4Exception-END --------- WWWW -------</a:t>
            </a:r>
          </a:p>
          <a:p>
            <a:endParaRPr lang="en-US" dirty="0"/>
          </a:p>
          <a:p>
            <a:endParaRPr lang="en-US" dirty="0"/>
          </a:p>
          <a:p>
            <a:r>
              <a:rPr lang="en-US" dirty="0"/>
              <a:t>phot:   for  gamma    </a:t>
            </a:r>
            <a:r>
              <a:rPr lang="en-US" dirty="0" err="1"/>
              <a:t>SubType</a:t>
            </a:r>
            <a:r>
              <a:rPr lang="en-US" dirty="0"/>
              <a:t>= 12  </a:t>
            </a:r>
            <a:r>
              <a:rPr lang="en-US" dirty="0" err="1"/>
              <a:t>BuildTable</a:t>
            </a:r>
            <a:r>
              <a:rPr lang="en-US" dirty="0"/>
              <a:t>= 0</a:t>
            </a:r>
          </a:p>
          <a:p>
            <a:r>
              <a:rPr lang="en-US" dirty="0"/>
              <a:t>      </a:t>
            </a:r>
            <a:r>
              <a:rPr lang="en-US" dirty="0" err="1"/>
              <a:t>LambdaPrime</a:t>
            </a:r>
            <a:r>
              <a:rPr lang="en-US" dirty="0"/>
              <a:t> table from 200 keV to 10 </a:t>
            </a:r>
            <a:r>
              <a:rPr lang="en-US" dirty="0" err="1"/>
              <a:t>TeV</a:t>
            </a:r>
            <a:r>
              <a:rPr lang="en-US" dirty="0"/>
              <a:t> in 54 bins </a:t>
            </a:r>
          </a:p>
          <a:p>
            <a:r>
              <a:rPr lang="en-US" dirty="0"/>
              <a:t>      ===== EM models for the G4Region  </a:t>
            </a:r>
            <a:r>
              <a:rPr lang="en-US" dirty="0" err="1"/>
              <a:t>DefaultRegionForTheWorld</a:t>
            </a:r>
            <a:r>
              <a:rPr lang="en-US" dirty="0"/>
              <a:t> ======</a:t>
            </a:r>
          </a:p>
          <a:p>
            <a:r>
              <a:rPr lang="en-US" dirty="0"/>
              <a:t>       </a:t>
            </a:r>
            <a:r>
              <a:rPr lang="en-US" dirty="0" err="1"/>
              <a:t>PhotoElectric</a:t>
            </a:r>
            <a:r>
              <a:rPr lang="en-US" dirty="0"/>
              <a:t> :  </a:t>
            </a:r>
            <a:r>
              <a:rPr lang="en-US" dirty="0" err="1"/>
              <a:t>Emin</a:t>
            </a:r>
            <a:r>
              <a:rPr lang="en-US" dirty="0"/>
              <a:t>=        0 eV    Emax=       10 </a:t>
            </a:r>
            <a:r>
              <a:rPr lang="en-US" dirty="0" err="1"/>
              <a:t>TeV</a:t>
            </a:r>
            <a:r>
              <a:rPr lang="en-US" dirty="0"/>
              <a:t>   </a:t>
            </a:r>
            <a:r>
              <a:rPr lang="en-US" dirty="0" err="1"/>
              <a:t>AngularGenSauterGavrila</a:t>
            </a:r>
            <a:endParaRPr lang="en-US" dirty="0"/>
          </a:p>
          <a:p>
            <a:endParaRPr lang="en-US" dirty="0"/>
          </a:p>
          <a:p>
            <a:r>
              <a:rPr lang="en-US" dirty="0" err="1"/>
              <a:t>compt</a:t>
            </a:r>
            <a:r>
              <a:rPr lang="en-US" dirty="0"/>
              <a:t>:   for  gamma    </a:t>
            </a:r>
            <a:r>
              <a:rPr lang="en-US" dirty="0" err="1"/>
              <a:t>SubType</a:t>
            </a:r>
            <a:r>
              <a:rPr lang="en-US" dirty="0"/>
              <a:t>= 13  </a:t>
            </a:r>
            <a:r>
              <a:rPr lang="en-US" dirty="0" err="1"/>
              <a:t>BuildTable</a:t>
            </a:r>
            <a:r>
              <a:rPr lang="en-US" dirty="0"/>
              <a:t>= 1</a:t>
            </a:r>
          </a:p>
          <a:p>
            <a:r>
              <a:rPr lang="en-US" dirty="0"/>
              <a:t>      Lambda table from 100 eV  to 1 MeV, 7 bins per decade, spline: 1</a:t>
            </a:r>
          </a:p>
          <a:p>
            <a:r>
              <a:rPr lang="en-US" dirty="0"/>
              <a:t>      </a:t>
            </a:r>
            <a:r>
              <a:rPr lang="en-US" dirty="0" err="1"/>
              <a:t>LambdaPrime</a:t>
            </a:r>
            <a:r>
              <a:rPr lang="en-US" dirty="0"/>
              <a:t> table from 1 MeV to 10 </a:t>
            </a:r>
            <a:r>
              <a:rPr lang="en-US" dirty="0" err="1"/>
              <a:t>TeV</a:t>
            </a:r>
            <a:r>
              <a:rPr lang="en-US" dirty="0"/>
              <a:t> in 49 bins </a:t>
            </a:r>
          </a:p>
          <a:p>
            <a:r>
              <a:rPr lang="en-US" dirty="0"/>
              <a:t>      ===== EM models for the G4Region  </a:t>
            </a:r>
            <a:r>
              <a:rPr lang="en-US" dirty="0" err="1"/>
              <a:t>DefaultRegionForTheWorld</a:t>
            </a:r>
            <a:r>
              <a:rPr lang="en-US" dirty="0"/>
              <a:t> ======</a:t>
            </a:r>
          </a:p>
          <a:p>
            <a:r>
              <a:rPr lang="en-US" dirty="0"/>
              <a:t>        </a:t>
            </a:r>
            <a:r>
              <a:rPr lang="en-US" dirty="0" err="1"/>
              <a:t>KleinNishina</a:t>
            </a:r>
            <a:r>
              <a:rPr lang="en-US" dirty="0"/>
              <a:t> :  </a:t>
            </a:r>
            <a:r>
              <a:rPr lang="en-US" dirty="0" err="1"/>
              <a:t>Emin</a:t>
            </a:r>
            <a:r>
              <a:rPr lang="en-US" dirty="0"/>
              <a:t>=        0 eV    Emax=       10 </a:t>
            </a:r>
            <a:r>
              <a:rPr lang="en-US" dirty="0" err="1"/>
              <a:t>TeV</a:t>
            </a:r>
            <a:endParaRPr lang="en-US" dirty="0"/>
          </a:p>
          <a:p>
            <a:endParaRPr lang="en-US" dirty="0"/>
          </a:p>
          <a:p>
            <a:r>
              <a:rPr lang="en-US" dirty="0"/>
              <a:t>conv:   for  gamma    </a:t>
            </a:r>
            <a:r>
              <a:rPr lang="en-US" dirty="0" err="1"/>
              <a:t>SubType</a:t>
            </a:r>
            <a:r>
              <a:rPr lang="en-US" dirty="0"/>
              <a:t>= 14  </a:t>
            </a:r>
            <a:r>
              <a:rPr lang="en-US" dirty="0" err="1"/>
              <a:t>BuildTable</a:t>
            </a:r>
            <a:r>
              <a:rPr lang="en-US" dirty="0"/>
              <a:t>= 1</a:t>
            </a:r>
          </a:p>
          <a:p>
            <a:r>
              <a:rPr lang="en-US" dirty="0"/>
              <a:t>      Lambda table from 1.022 MeV to 10 </a:t>
            </a:r>
            <a:r>
              <a:rPr lang="en-US" dirty="0" err="1"/>
              <a:t>TeV</a:t>
            </a:r>
            <a:r>
              <a:rPr lang="en-US" dirty="0"/>
              <a:t>, 20 bins per decade, spline: 1</a:t>
            </a:r>
          </a:p>
          <a:p>
            <a:r>
              <a:rPr lang="en-US" dirty="0"/>
              <a:t>      ===== EM models for the G4Region  </a:t>
            </a:r>
            <a:r>
              <a:rPr lang="en-US" dirty="0" err="1"/>
              <a:t>DefaultRegionForTheWorld</a:t>
            </a:r>
            <a:r>
              <a:rPr lang="en-US" dirty="0"/>
              <a:t> ======</a:t>
            </a:r>
          </a:p>
          <a:p>
            <a:r>
              <a:rPr lang="en-US" dirty="0"/>
              <a:t>        </a:t>
            </a:r>
            <a:r>
              <a:rPr lang="en-US" dirty="0" err="1"/>
              <a:t>BetheHeitler</a:t>
            </a:r>
            <a:r>
              <a:rPr lang="en-US" dirty="0"/>
              <a:t> :  </a:t>
            </a:r>
            <a:r>
              <a:rPr lang="en-US" dirty="0" err="1"/>
              <a:t>Emin</a:t>
            </a:r>
            <a:r>
              <a:rPr lang="en-US" dirty="0"/>
              <a:t>=        0 eV    Emax=       80 GeV</a:t>
            </a:r>
          </a:p>
          <a:p>
            <a:r>
              <a:rPr lang="en-US" dirty="0"/>
              <a:t>     </a:t>
            </a:r>
            <a:r>
              <a:rPr lang="en-US" dirty="0" err="1"/>
              <a:t>BetheHeitlerLPM</a:t>
            </a:r>
            <a:r>
              <a:rPr lang="en-US" dirty="0"/>
              <a:t> :  </a:t>
            </a:r>
            <a:r>
              <a:rPr lang="en-US" dirty="0" err="1"/>
              <a:t>Emin</a:t>
            </a:r>
            <a:r>
              <a:rPr lang="en-US" dirty="0"/>
              <a:t>=       80 GeV   Emax=       10 </a:t>
            </a:r>
            <a:r>
              <a:rPr lang="en-US" dirty="0" err="1"/>
              <a:t>TeV</a:t>
            </a:r>
            <a:endParaRPr lang="en-US" dirty="0"/>
          </a:p>
          <a:p>
            <a:endParaRPr lang="en-US" dirty="0"/>
          </a:p>
          <a:p>
            <a:r>
              <a:rPr lang="en-US" dirty="0" err="1"/>
              <a:t>msc</a:t>
            </a:r>
            <a:r>
              <a:rPr lang="en-US" dirty="0"/>
              <a:t>:   for e-    </a:t>
            </a:r>
            <a:r>
              <a:rPr lang="en-US" dirty="0" err="1"/>
              <a:t>SubType</a:t>
            </a:r>
            <a:r>
              <a:rPr lang="en-US" dirty="0"/>
              <a:t>= 10</a:t>
            </a:r>
          </a:p>
          <a:p>
            <a:r>
              <a:rPr lang="en-US" dirty="0"/>
              <a:t>      </a:t>
            </a:r>
            <a:r>
              <a:rPr lang="en-US" dirty="0" err="1"/>
              <a:t>RangeFactor</a:t>
            </a:r>
            <a:r>
              <a:rPr lang="en-US" dirty="0"/>
              <a:t>= 0.04, </a:t>
            </a:r>
            <a:r>
              <a:rPr lang="en-US" dirty="0" err="1"/>
              <a:t>stepLimitType</a:t>
            </a:r>
            <a:r>
              <a:rPr lang="en-US" dirty="0"/>
              <a:t>: 1, </a:t>
            </a:r>
            <a:r>
              <a:rPr lang="en-US" dirty="0" err="1"/>
              <a:t>latDisplacement</a:t>
            </a:r>
            <a:r>
              <a:rPr lang="en-US" dirty="0"/>
              <a:t>: 1</a:t>
            </a:r>
          </a:p>
          <a:p>
            <a:r>
              <a:rPr lang="en-US" dirty="0"/>
              <a:t>      ===== EM models for the G4Region  </a:t>
            </a:r>
            <a:r>
              <a:rPr lang="en-US" dirty="0" err="1"/>
              <a:t>DefaultRegionForTheWorld</a:t>
            </a:r>
            <a:r>
              <a:rPr lang="en-US" dirty="0"/>
              <a:t> ======</a:t>
            </a:r>
          </a:p>
          <a:p>
            <a:r>
              <a:rPr lang="en-US" dirty="0"/>
              <a:t>            </a:t>
            </a:r>
            <a:r>
              <a:rPr lang="en-US" dirty="0" err="1"/>
              <a:t>UrbanMsc</a:t>
            </a:r>
            <a:r>
              <a:rPr lang="en-US" dirty="0"/>
              <a:t> :  </a:t>
            </a:r>
            <a:r>
              <a:rPr lang="en-US" dirty="0" err="1"/>
              <a:t>Emin</a:t>
            </a:r>
            <a:r>
              <a:rPr lang="en-US" dirty="0"/>
              <a:t>=        0 eV    Emax=       10 </a:t>
            </a:r>
            <a:r>
              <a:rPr lang="en-US" dirty="0" err="1"/>
              <a:t>TeV</a:t>
            </a:r>
            <a:r>
              <a:rPr lang="en-US" dirty="0"/>
              <a:t>  Table with 77 bins </a:t>
            </a:r>
            <a:r>
              <a:rPr lang="en-US" dirty="0" err="1"/>
              <a:t>Emin</a:t>
            </a:r>
            <a:r>
              <a:rPr lang="en-US" dirty="0"/>
              <a:t>=    100 eV    Emax=     10 </a:t>
            </a:r>
            <a:r>
              <a:rPr lang="en-US" dirty="0" err="1"/>
              <a:t>TeV</a:t>
            </a:r>
            <a:endParaRPr lang="en-US" dirty="0"/>
          </a:p>
          <a:p>
            <a:endParaRPr lang="en-US" dirty="0"/>
          </a:p>
          <a:p>
            <a:r>
              <a:rPr lang="en-US" dirty="0" err="1"/>
              <a:t>eIoni</a:t>
            </a:r>
            <a:r>
              <a:rPr lang="en-US" dirty="0"/>
              <a:t>:   for  e-    </a:t>
            </a:r>
            <a:r>
              <a:rPr lang="en-US" dirty="0" err="1"/>
              <a:t>SubType</a:t>
            </a:r>
            <a:r>
              <a:rPr lang="en-US" dirty="0"/>
              <a:t>= 2</a:t>
            </a:r>
          </a:p>
          <a:p>
            <a:r>
              <a:rPr lang="en-US" dirty="0"/>
              <a:t>      </a:t>
            </a:r>
            <a:r>
              <a:rPr lang="en-US" dirty="0" err="1"/>
              <a:t>dE</a:t>
            </a:r>
            <a:r>
              <a:rPr lang="en-US" dirty="0"/>
              <a:t>/dx and range tables from 100 eV  to 10 </a:t>
            </a:r>
            <a:r>
              <a:rPr lang="en-US" dirty="0" err="1"/>
              <a:t>TeV</a:t>
            </a:r>
            <a:r>
              <a:rPr lang="en-US" dirty="0"/>
              <a:t> in 77 bins</a:t>
            </a:r>
          </a:p>
          <a:p>
            <a:r>
              <a:rPr lang="en-US" dirty="0"/>
              <a:t>      Lambda tables from threshold to 10 </a:t>
            </a:r>
            <a:r>
              <a:rPr lang="en-US" dirty="0" err="1"/>
              <a:t>TeV</a:t>
            </a:r>
            <a:r>
              <a:rPr lang="en-US" dirty="0"/>
              <a:t>, 7 bins per decade, spline: 1</a:t>
            </a:r>
          </a:p>
          <a:p>
            <a:r>
              <a:rPr lang="en-US" dirty="0"/>
              <a:t>      </a:t>
            </a:r>
            <a:r>
              <a:rPr lang="en-US" dirty="0" err="1"/>
              <a:t>finalRange</a:t>
            </a:r>
            <a:r>
              <a:rPr lang="en-US" dirty="0"/>
              <a:t>(mm)= 0.1, </a:t>
            </a:r>
            <a:r>
              <a:rPr lang="en-US" dirty="0" err="1"/>
              <a:t>dRoverRange</a:t>
            </a:r>
            <a:r>
              <a:rPr lang="en-US" dirty="0"/>
              <a:t>= 0.1, integral: 1, </a:t>
            </a:r>
            <a:r>
              <a:rPr lang="en-US" dirty="0" err="1"/>
              <a:t>fluct</a:t>
            </a:r>
            <a:r>
              <a:rPr lang="en-US" dirty="0"/>
              <a:t>: 1, </a:t>
            </a:r>
            <a:r>
              <a:rPr lang="en-US" dirty="0" err="1"/>
              <a:t>linLossLimit</a:t>
            </a:r>
            <a:r>
              <a:rPr lang="en-US" dirty="0"/>
              <a:t>= 0.01</a:t>
            </a:r>
          </a:p>
          <a:p>
            <a:r>
              <a:rPr lang="en-US" dirty="0"/>
              <a:t>      ===== EM models for the G4Region  </a:t>
            </a:r>
            <a:r>
              <a:rPr lang="en-US" dirty="0" err="1"/>
              <a:t>DefaultRegionForTheWorld</a:t>
            </a:r>
            <a:r>
              <a:rPr lang="en-US" dirty="0"/>
              <a:t> ======</a:t>
            </a:r>
          </a:p>
          <a:p>
            <a:r>
              <a:rPr lang="en-US" dirty="0"/>
              <a:t>        </a:t>
            </a:r>
            <a:r>
              <a:rPr lang="en-US" dirty="0" err="1"/>
              <a:t>MollerBhabha</a:t>
            </a:r>
            <a:r>
              <a:rPr lang="en-US" dirty="0"/>
              <a:t> :  </a:t>
            </a:r>
            <a:r>
              <a:rPr lang="en-US" dirty="0" err="1"/>
              <a:t>Emin</a:t>
            </a:r>
            <a:r>
              <a:rPr lang="en-US" dirty="0"/>
              <a:t>=        0 eV    Emax=       10 </a:t>
            </a:r>
            <a:r>
              <a:rPr lang="en-US" dirty="0" err="1"/>
              <a:t>TeV</a:t>
            </a:r>
            <a:endParaRPr lang="en-US" dirty="0"/>
          </a:p>
          <a:p>
            <a:endParaRPr lang="en-US" dirty="0"/>
          </a:p>
          <a:p>
            <a:r>
              <a:rPr lang="en-US" dirty="0" err="1"/>
              <a:t>eBrem</a:t>
            </a:r>
            <a:r>
              <a:rPr lang="en-US" dirty="0"/>
              <a:t>:   for  e-    </a:t>
            </a:r>
            <a:r>
              <a:rPr lang="en-US" dirty="0" err="1"/>
              <a:t>SubType</a:t>
            </a:r>
            <a:r>
              <a:rPr lang="en-US" dirty="0"/>
              <a:t>= 3</a:t>
            </a:r>
          </a:p>
          <a:p>
            <a:r>
              <a:rPr lang="en-US" dirty="0"/>
              <a:t>      </a:t>
            </a:r>
            <a:r>
              <a:rPr lang="en-US" dirty="0" err="1"/>
              <a:t>dE</a:t>
            </a:r>
            <a:r>
              <a:rPr lang="en-US" dirty="0"/>
              <a:t>/dx and range tables from 100 eV  to 10 </a:t>
            </a:r>
            <a:r>
              <a:rPr lang="en-US" dirty="0" err="1"/>
              <a:t>TeV</a:t>
            </a:r>
            <a:r>
              <a:rPr lang="en-US" dirty="0"/>
              <a:t> in 77 bins</a:t>
            </a:r>
          </a:p>
          <a:p>
            <a:r>
              <a:rPr lang="en-US" dirty="0"/>
              <a:t>      Lambda tables from threshold to 10 </a:t>
            </a:r>
            <a:r>
              <a:rPr lang="en-US" dirty="0" err="1"/>
              <a:t>TeV</a:t>
            </a:r>
            <a:r>
              <a:rPr lang="en-US" dirty="0"/>
              <a:t>, 7 bins per decade, spline: 1</a:t>
            </a:r>
          </a:p>
          <a:p>
            <a:r>
              <a:rPr lang="en-US" dirty="0"/>
              <a:t>      LPM flag: 1 for E &gt; 1 GeV,  </a:t>
            </a:r>
            <a:r>
              <a:rPr lang="en-US" dirty="0" err="1"/>
              <a:t>HighEnergyThreshold</a:t>
            </a:r>
            <a:r>
              <a:rPr lang="en-US" dirty="0"/>
              <a:t>(GeV)= 10000</a:t>
            </a:r>
          </a:p>
          <a:p>
            <a:r>
              <a:rPr lang="en-US" dirty="0"/>
              <a:t>      ===== EM models for the G4Region  </a:t>
            </a:r>
            <a:r>
              <a:rPr lang="en-US" dirty="0" err="1"/>
              <a:t>DefaultRegionForTheWorld</a:t>
            </a:r>
            <a:r>
              <a:rPr lang="en-US" dirty="0"/>
              <a:t> ======</a:t>
            </a:r>
          </a:p>
          <a:p>
            <a:r>
              <a:rPr lang="en-US" dirty="0"/>
              <a:t>             </a:t>
            </a:r>
            <a:r>
              <a:rPr lang="en-US" dirty="0" err="1"/>
              <a:t>eBremSB</a:t>
            </a:r>
            <a:r>
              <a:rPr lang="en-US" dirty="0"/>
              <a:t> :  </a:t>
            </a:r>
            <a:r>
              <a:rPr lang="en-US" dirty="0" err="1"/>
              <a:t>Emin</a:t>
            </a:r>
            <a:r>
              <a:rPr lang="en-US" dirty="0"/>
              <a:t>=        0 eV    Emax=        1 GeV   </a:t>
            </a:r>
            <a:r>
              <a:rPr lang="en-US" dirty="0" err="1"/>
              <a:t>DipBustGen</a:t>
            </a:r>
            <a:endParaRPr lang="en-US" dirty="0"/>
          </a:p>
          <a:p>
            <a:r>
              <a:rPr lang="en-US" dirty="0"/>
              <a:t>            </a:t>
            </a:r>
            <a:r>
              <a:rPr lang="en-US" dirty="0" err="1"/>
              <a:t>eBremLPM</a:t>
            </a:r>
            <a:r>
              <a:rPr lang="en-US" dirty="0"/>
              <a:t> :  </a:t>
            </a:r>
            <a:r>
              <a:rPr lang="en-US" dirty="0" err="1"/>
              <a:t>Emin</a:t>
            </a:r>
            <a:r>
              <a:rPr lang="en-US" dirty="0"/>
              <a:t>=        1 GeV   Emax=       10 </a:t>
            </a:r>
            <a:r>
              <a:rPr lang="en-US" dirty="0" err="1"/>
              <a:t>TeV</a:t>
            </a:r>
            <a:r>
              <a:rPr lang="en-US" dirty="0"/>
              <a:t>   </a:t>
            </a:r>
            <a:r>
              <a:rPr lang="en-US" dirty="0" err="1"/>
              <a:t>DipBustGen</a:t>
            </a:r>
            <a:endParaRPr lang="en-US" dirty="0"/>
          </a:p>
          <a:p>
            <a:endParaRPr lang="en-US" dirty="0"/>
          </a:p>
          <a:p>
            <a:r>
              <a:rPr lang="en-US" dirty="0" err="1"/>
              <a:t>msc</a:t>
            </a:r>
            <a:r>
              <a:rPr lang="en-US" dirty="0"/>
              <a:t>:   for e+    </a:t>
            </a:r>
            <a:r>
              <a:rPr lang="en-US" dirty="0" err="1"/>
              <a:t>SubType</a:t>
            </a:r>
            <a:r>
              <a:rPr lang="en-US" dirty="0"/>
              <a:t>= 10</a:t>
            </a:r>
          </a:p>
          <a:p>
            <a:r>
              <a:rPr lang="en-US" dirty="0"/>
              <a:t>      </a:t>
            </a:r>
            <a:r>
              <a:rPr lang="en-US" dirty="0" err="1"/>
              <a:t>RangeFactor</a:t>
            </a:r>
            <a:r>
              <a:rPr lang="en-US" dirty="0"/>
              <a:t>= 0.04, </a:t>
            </a:r>
            <a:r>
              <a:rPr lang="en-US" dirty="0" err="1"/>
              <a:t>stepLimitType</a:t>
            </a:r>
            <a:r>
              <a:rPr lang="en-US" dirty="0"/>
              <a:t>: 1, </a:t>
            </a:r>
            <a:r>
              <a:rPr lang="en-US" dirty="0" err="1"/>
              <a:t>latDisplacement</a:t>
            </a:r>
            <a:r>
              <a:rPr lang="en-US" dirty="0"/>
              <a:t>: 1</a:t>
            </a:r>
          </a:p>
          <a:p>
            <a:r>
              <a:rPr lang="en-US" dirty="0"/>
              <a:t>      ===== EM models for the G4Region  </a:t>
            </a:r>
            <a:r>
              <a:rPr lang="en-US" dirty="0" err="1"/>
              <a:t>DefaultRegionForTheWorld</a:t>
            </a:r>
            <a:r>
              <a:rPr lang="en-US" dirty="0"/>
              <a:t> ======</a:t>
            </a:r>
          </a:p>
          <a:p>
            <a:r>
              <a:rPr lang="en-US" dirty="0"/>
              <a:t>            </a:t>
            </a:r>
            <a:r>
              <a:rPr lang="en-US" dirty="0" err="1"/>
              <a:t>UrbanMsc</a:t>
            </a:r>
            <a:r>
              <a:rPr lang="en-US" dirty="0"/>
              <a:t> :  </a:t>
            </a:r>
            <a:r>
              <a:rPr lang="en-US" dirty="0" err="1"/>
              <a:t>Emin</a:t>
            </a:r>
            <a:r>
              <a:rPr lang="en-US" dirty="0"/>
              <a:t>=        0 eV    Emax=       10 </a:t>
            </a:r>
            <a:r>
              <a:rPr lang="en-US" dirty="0" err="1"/>
              <a:t>TeV</a:t>
            </a:r>
            <a:r>
              <a:rPr lang="en-US" dirty="0"/>
              <a:t>  Table with 77 bins </a:t>
            </a:r>
            <a:r>
              <a:rPr lang="en-US" dirty="0" err="1"/>
              <a:t>Emin</a:t>
            </a:r>
            <a:r>
              <a:rPr lang="en-US" dirty="0"/>
              <a:t>=    100 eV    Emax=     10 </a:t>
            </a:r>
            <a:r>
              <a:rPr lang="en-US" dirty="0" err="1"/>
              <a:t>TeV</a:t>
            </a:r>
            <a:endParaRPr lang="en-US" dirty="0"/>
          </a:p>
          <a:p>
            <a:endParaRPr lang="en-US" dirty="0"/>
          </a:p>
          <a:p>
            <a:r>
              <a:rPr lang="en-US" dirty="0" err="1"/>
              <a:t>eIoni</a:t>
            </a:r>
            <a:r>
              <a:rPr lang="en-US" dirty="0"/>
              <a:t>:   for  e+    </a:t>
            </a:r>
            <a:r>
              <a:rPr lang="en-US" dirty="0" err="1"/>
              <a:t>SubType</a:t>
            </a:r>
            <a:r>
              <a:rPr lang="en-US" dirty="0"/>
              <a:t>= 2</a:t>
            </a:r>
          </a:p>
          <a:p>
            <a:r>
              <a:rPr lang="en-US" dirty="0"/>
              <a:t>      </a:t>
            </a:r>
            <a:r>
              <a:rPr lang="en-US" dirty="0" err="1"/>
              <a:t>dE</a:t>
            </a:r>
            <a:r>
              <a:rPr lang="en-US" dirty="0"/>
              <a:t>/dx and range tables from 100 eV  to 10 </a:t>
            </a:r>
            <a:r>
              <a:rPr lang="en-US" dirty="0" err="1"/>
              <a:t>TeV</a:t>
            </a:r>
            <a:r>
              <a:rPr lang="en-US" dirty="0"/>
              <a:t> in 77 bins</a:t>
            </a:r>
          </a:p>
          <a:p>
            <a:r>
              <a:rPr lang="en-US" dirty="0"/>
              <a:t>      Lambda tables from threshold to 10 </a:t>
            </a:r>
            <a:r>
              <a:rPr lang="en-US" dirty="0" err="1"/>
              <a:t>TeV</a:t>
            </a:r>
            <a:r>
              <a:rPr lang="en-US" dirty="0"/>
              <a:t>, 7 bins per decade, spline: 1</a:t>
            </a:r>
          </a:p>
          <a:p>
            <a:r>
              <a:rPr lang="en-US" dirty="0"/>
              <a:t>      </a:t>
            </a:r>
            <a:r>
              <a:rPr lang="en-US" dirty="0" err="1"/>
              <a:t>finalRange</a:t>
            </a:r>
            <a:r>
              <a:rPr lang="en-US" dirty="0"/>
              <a:t>(mm)= 0.1, </a:t>
            </a:r>
            <a:r>
              <a:rPr lang="en-US" dirty="0" err="1"/>
              <a:t>dRoverRange</a:t>
            </a:r>
            <a:r>
              <a:rPr lang="en-US" dirty="0"/>
              <a:t>= 0.1, integral: 1, </a:t>
            </a:r>
            <a:r>
              <a:rPr lang="en-US" dirty="0" err="1"/>
              <a:t>fluct</a:t>
            </a:r>
            <a:r>
              <a:rPr lang="en-US" dirty="0"/>
              <a:t>: 1, </a:t>
            </a:r>
            <a:r>
              <a:rPr lang="en-US" dirty="0" err="1"/>
              <a:t>linLossLimit</a:t>
            </a:r>
            <a:r>
              <a:rPr lang="en-US" dirty="0"/>
              <a:t>= 0.01</a:t>
            </a:r>
          </a:p>
          <a:p>
            <a:r>
              <a:rPr lang="en-US" dirty="0"/>
              <a:t>      ===== EM models for the G4Region  </a:t>
            </a:r>
            <a:r>
              <a:rPr lang="en-US" dirty="0" err="1"/>
              <a:t>DefaultRegionForTheWorld</a:t>
            </a:r>
            <a:r>
              <a:rPr lang="en-US" dirty="0"/>
              <a:t> ======</a:t>
            </a:r>
          </a:p>
          <a:p>
            <a:r>
              <a:rPr lang="en-US" dirty="0"/>
              <a:t>        </a:t>
            </a:r>
            <a:r>
              <a:rPr lang="en-US" dirty="0" err="1"/>
              <a:t>MollerBhabha</a:t>
            </a:r>
            <a:r>
              <a:rPr lang="en-US" dirty="0"/>
              <a:t> :  </a:t>
            </a:r>
            <a:r>
              <a:rPr lang="en-US" dirty="0" err="1"/>
              <a:t>Emin</a:t>
            </a:r>
            <a:r>
              <a:rPr lang="en-US" dirty="0"/>
              <a:t>=        0 eV    Emax=       10 </a:t>
            </a:r>
            <a:r>
              <a:rPr lang="en-US" dirty="0" err="1"/>
              <a:t>TeV</a:t>
            </a:r>
            <a:endParaRPr lang="en-US" dirty="0"/>
          </a:p>
          <a:p>
            <a:endParaRPr lang="en-US" dirty="0"/>
          </a:p>
          <a:p>
            <a:r>
              <a:rPr lang="en-US" dirty="0" err="1"/>
              <a:t>eBrem</a:t>
            </a:r>
            <a:r>
              <a:rPr lang="en-US" dirty="0"/>
              <a:t>:   for  e+    </a:t>
            </a:r>
            <a:r>
              <a:rPr lang="en-US" dirty="0" err="1"/>
              <a:t>SubType</a:t>
            </a:r>
            <a:r>
              <a:rPr lang="en-US" dirty="0"/>
              <a:t>= 3</a:t>
            </a:r>
          </a:p>
          <a:p>
            <a:r>
              <a:rPr lang="en-US" dirty="0"/>
              <a:t>      </a:t>
            </a:r>
            <a:r>
              <a:rPr lang="en-US" dirty="0" err="1"/>
              <a:t>dE</a:t>
            </a:r>
            <a:r>
              <a:rPr lang="en-US" dirty="0"/>
              <a:t>/dx and range tables from 100 eV  to 10 </a:t>
            </a:r>
            <a:r>
              <a:rPr lang="en-US" dirty="0" err="1"/>
              <a:t>TeV</a:t>
            </a:r>
            <a:r>
              <a:rPr lang="en-US" dirty="0"/>
              <a:t> in 77 bins</a:t>
            </a:r>
          </a:p>
          <a:p>
            <a:r>
              <a:rPr lang="en-US" dirty="0"/>
              <a:t>      Lambda tables from threshold to 10 </a:t>
            </a:r>
            <a:r>
              <a:rPr lang="en-US" dirty="0" err="1"/>
              <a:t>TeV</a:t>
            </a:r>
            <a:r>
              <a:rPr lang="en-US" dirty="0"/>
              <a:t>, 7 bins per decade, spline: 1</a:t>
            </a:r>
          </a:p>
          <a:p>
            <a:r>
              <a:rPr lang="en-US" dirty="0"/>
              <a:t>      LPM flag: 1 for E &gt; 1 GeV,  </a:t>
            </a:r>
            <a:r>
              <a:rPr lang="en-US" dirty="0" err="1"/>
              <a:t>HighEnergyThreshold</a:t>
            </a:r>
            <a:r>
              <a:rPr lang="en-US" dirty="0"/>
              <a:t>(GeV)= 10000</a:t>
            </a:r>
          </a:p>
          <a:p>
            <a:r>
              <a:rPr lang="en-US" dirty="0"/>
              <a:t>      ===== EM models for the G4Region  </a:t>
            </a:r>
            <a:r>
              <a:rPr lang="en-US" dirty="0" err="1"/>
              <a:t>DefaultRegionForTheWorld</a:t>
            </a:r>
            <a:r>
              <a:rPr lang="en-US" dirty="0"/>
              <a:t> ======</a:t>
            </a:r>
          </a:p>
          <a:p>
            <a:r>
              <a:rPr lang="en-US" dirty="0"/>
              <a:t>             </a:t>
            </a:r>
            <a:r>
              <a:rPr lang="en-US" dirty="0" err="1"/>
              <a:t>eBremSB</a:t>
            </a:r>
            <a:r>
              <a:rPr lang="en-US" dirty="0"/>
              <a:t> :  </a:t>
            </a:r>
            <a:r>
              <a:rPr lang="en-US" dirty="0" err="1"/>
              <a:t>Emin</a:t>
            </a:r>
            <a:r>
              <a:rPr lang="en-US" dirty="0"/>
              <a:t>=        0 eV    Emax=        1 GeV   </a:t>
            </a:r>
            <a:r>
              <a:rPr lang="en-US" dirty="0" err="1"/>
              <a:t>DipBustGen</a:t>
            </a:r>
            <a:endParaRPr lang="en-US" dirty="0"/>
          </a:p>
          <a:p>
            <a:r>
              <a:rPr lang="en-US" dirty="0"/>
              <a:t>            </a:t>
            </a:r>
            <a:r>
              <a:rPr lang="en-US" dirty="0" err="1"/>
              <a:t>eBremLPM</a:t>
            </a:r>
            <a:r>
              <a:rPr lang="en-US" dirty="0"/>
              <a:t> :  </a:t>
            </a:r>
            <a:r>
              <a:rPr lang="en-US" dirty="0" err="1"/>
              <a:t>Emin</a:t>
            </a:r>
            <a:r>
              <a:rPr lang="en-US" dirty="0"/>
              <a:t>=        1 GeV   Emax=       10 </a:t>
            </a:r>
            <a:r>
              <a:rPr lang="en-US" dirty="0" err="1"/>
              <a:t>TeV</a:t>
            </a:r>
            <a:r>
              <a:rPr lang="en-US" dirty="0"/>
              <a:t>   </a:t>
            </a:r>
            <a:r>
              <a:rPr lang="en-US" dirty="0" err="1"/>
              <a:t>DipBustGen</a:t>
            </a:r>
            <a:endParaRPr lang="en-US" dirty="0"/>
          </a:p>
          <a:p>
            <a:endParaRPr lang="en-US" dirty="0"/>
          </a:p>
          <a:p>
            <a:r>
              <a:rPr lang="en-US" dirty="0" err="1"/>
              <a:t>annihil</a:t>
            </a:r>
            <a:r>
              <a:rPr lang="en-US" dirty="0"/>
              <a:t>:   for  e+, integral: 1     </a:t>
            </a:r>
            <a:r>
              <a:rPr lang="en-US" dirty="0" err="1"/>
              <a:t>SubType</a:t>
            </a:r>
            <a:r>
              <a:rPr lang="en-US" dirty="0"/>
              <a:t>= 5  </a:t>
            </a:r>
            <a:r>
              <a:rPr lang="en-US" dirty="0" err="1"/>
              <a:t>BuildTable</a:t>
            </a:r>
            <a:r>
              <a:rPr lang="en-US" dirty="0"/>
              <a:t>= 0</a:t>
            </a:r>
          </a:p>
          <a:p>
            <a:r>
              <a:rPr lang="en-US" dirty="0"/>
              <a:t>      ===== EM models for the G4Region  </a:t>
            </a:r>
            <a:r>
              <a:rPr lang="en-US" dirty="0" err="1"/>
              <a:t>DefaultRegionForTheWorld</a:t>
            </a:r>
            <a:r>
              <a:rPr lang="en-US" dirty="0"/>
              <a:t> ======</a:t>
            </a:r>
          </a:p>
          <a:p>
            <a:r>
              <a:rPr lang="en-US" dirty="0"/>
              <a:t>            eplus2gg :  </a:t>
            </a:r>
            <a:r>
              <a:rPr lang="en-US" dirty="0" err="1"/>
              <a:t>Emin</a:t>
            </a:r>
            <a:r>
              <a:rPr lang="en-US" dirty="0"/>
              <a:t>=        0 eV    Emax=       10 </a:t>
            </a:r>
            <a:r>
              <a:rPr lang="en-US" dirty="0" err="1"/>
              <a:t>TeV</a:t>
            </a:r>
            <a:endParaRPr lang="en-US" dirty="0"/>
          </a:p>
          <a:p>
            <a:endParaRPr lang="en-US" dirty="0"/>
          </a:p>
          <a:p>
            <a:r>
              <a:rPr lang="en-US" dirty="0" err="1"/>
              <a:t>msc</a:t>
            </a:r>
            <a:r>
              <a:rPr lang="en-US" dirty="0"/>
              <a:t>:   for proton    </a:t>
            </a:r>
            <a:r>
              <a:rPr lang="en-US" dirty="0" err="1"/>
              <a:t>SubType</a:t>
            </a:r>
            <a:r>
              <a:rPr lang="en-US" dirty="0"/>
              <a:t>= 10</a:t>
            </a:r>
          </a:p>
          <a:p>
            <a:r>
              <a:rPr lang="en-US" dirty="0"/>
              <a:t>      </a:t>
            </a:r>
            <a:r>
              <a:rPr lang="en-US" dirty="0" err="1"/>
              <a:t>RangeFactor</a:t>
            </a:r>
            <a:r>
              <a:rPr lang="en-US" dirty="0"/>
              <a:t>= 0.2, </a:t>
            </a:r>
            <a:r>
              <a:rPr lang="en-US" dirty="0" err="1"/>
              <a:t>stepLimitType</a:t>
            </a:r>
            <a:r>
              <a:rPr lang="en-US" dirty="0"/>
              <a:t>: 0, </a:t>
            </a:r>
            <a:r>
              <a:rPr lang="en-US" dirty="0" err="1"/>
              <a:t>latDisplacement</a:t>
            </a:r>
            <a:r>
              <a:rPr lang="en-US" dirty="0"/>
              <a:t>: 0</a:t>
            </a:r>
          </a:p>
          <a:p>
            <a:r>
              <a:rPr lang="en-US" dirty="0"/>
              <a:t>      ===== EM models for the G4Region  </a:t>
            </a:r>
            <a:r>
              <a:rPr lang="en-US" dirty="0" err="1"/>
              <a:t>DefaultRegionForTheWorld</a:t>
            </a:r>
            <a:r>
              <a:rPr lang="en-US" dirty="0"/>
              <a:t> ======</a:t>
            </a:r>
          </a:p>
          <a:p>
            <a:r>
              <a:rPr lang="en-US" dirty="0"/>
              <a:t>            </a:t>
            </a:r>
            <a:r>
              <a:rPr lang="en-US" dirty="0" err="1"/>
              <a:t>UrbanMsc</a:t>
            </a:r>
            <a:r>
              <a:rPr lang="en-US" dirty="0"/>
              <a:t> :  </a:t>
            </a:r>
            <a:r>
              <a:rPr lang="en-US" dirty="0" err="1"/>
              <a:t>Emin</a:t>
            </a:r>
            <a:r>
              <a:rPr lang="en-US" dirty="0"/>
              <a:t>=        0 eV    Emax=       10 </a:t>
            </a:r>
            <a:r>
              <a:rPr lang="en-US" dirty="0" err="1"/>
              <a:t>TeV</a:t>
            </a:r>
            <a:r>
              <a:rPr lang="en-US" dirty="0"/>
              <a:t>  Table with 77 bins </a:t>
            </a:r>
            <a:r>
              <a:rPr lang="en-US" dirty="0" err="1"/>
              <a:t>Emin</a:t>
            </a:r>
            <a:r>
              <a:rPr lang="en-US" dirty="0"/>
              <a:t>=    100 eV    Emax=     10 </a:t>
            </a:r>
            <a:r>
              <a:rPr lang="en-US" dirty="0" err="1"/>
              <a:t>TeV</a:t>
            </a:r>
            <a:endParaRPr lang="en-US" dirty="0"/>
          </a:p>
          <a:p>
            <a:endParaRPr lang="en-US" dirty="0"/>
          </a:p>
          <a:p>
            <a:r>
              <a:rPr lang="en-US" dirty="0" err="1"/>
              <a:t>hIoni</a:t>
            </a:r>
            <a:r>
              <a:rPr lang="en-US" dirty="0"/>
              <a:t>:   for  proton    </a:t>
            </a:r>
            <a:r>
              <a:rPr lang="en-US" dirty="0" err="1"/>
              <a:t>SubType</a:t>
            </a:r>
            <a:r>
              <a:rPr lang="en-US" dirty="0"/>
              <a:t>= 2</a:t>
            </a:r>
          </a:p>
          <a:p>
            <a:r>
              <a:rPr lang="en-US" dirty="0"/>
              <a:t>      </a:t>
            </a:r>
            <a:r>
              <a:rPr lang="en-US" dirty="0" err="1"/>
              <a:t>dE</a:t>
            </a:r>
            <a:r>
              <a:rPr lang="en-US" dirty="0"/>
              <a:t>/dx and range tables from 100 eV  to 10 </a:t>
            </a:r>
            <a:r>
              <a:rPr lang="en-US" dirty="0" err="1"/>
              <a:t>TeV</a:t>
            </a:r>
            <a:r>
              <a:rPr lang="en-US" dirty="0"/>
              <a:t> in 77 bins</a:t>
            </a:r>
          </a:p>
          <a:p>
            <a:r>
              <a:rPr lang="en-US" dirty="0"/>
              <a:t>      Lambda tables from threshold to 10 </a:t>
            </a:r>
            <a:r>
              <a:rPr lang="en-US" dirty="0" err="1"/>
              <a:t>TeV</a:t>
            </a:r>
            <a:r>
              <a:rPr lang="en-US" dirty="0"/>
              <a:t>, 7 bins per decade, spline: 1</a:t>
            </a:r>
          </a:p>
          <a:p>
            <a:r>
              <a:rPr lang="en-US" dirty="0"/>
              <a:t>      </a:t>
            </a:r>
            <a:r>
              <a:rPr lang="en-US" dirty="0" err="1"/>
              <a:t>finalRange</a:t>
            </a:r>
            <a:r>
              <a:rPr lang="en-US" dirty="0"/>
              <a:t>(mm)= 0.001, </a:t>
            </a:r>
            <a:r>
              <a:rPr lang="en-US" dirty="0" err="1"/>
              <a:t>dRoverRange</a:t>
            </a:r>
            <a:r>
              <a:rPr lang="en-US" dirty="0"/>
              <a:t>= 0.1, integral: 1, </a:t>
            </a:r>
            <a:r>
              <a:rPr lang="en-US" dirty="0" err="1"/>
              <a:t>fluct</a:t>
            </a:r>
            <a:r>
              <a:rPr lang="en-US" dirty="0"/>
              <a:t>: 1, </a:t>
            </a:r>
            <a:r>
              <a:rPr lang="en-US" dirty="0" err="1"/>
              <a:t>linLossLimit</a:t>
            </a:r>
            <a:r>
              <a:rPr lang="en-US" dirty="0"/>
              <a:t>= 0.01</a:t>
            </a:r>
          </a:p>
          <a:p>
            <a:r>
              <a:rPr lang="en-US" dirty="0"/>
              <a:t>      ===== EM models for the G4Region  </a:t>
            </a:r>
            <a:r>
              <a:rPr lang="en-US" dirty="0" err="1"/>
              <a:t>DefaultRegionForTheWorld</a:t>
            </a:r>
            <a:r>
              <a:rPr lang="en-US" dirty="0"/>
              <a:t> ======</a:t>
            </a:r>
          </a:p>
          <a:p>
            <a:r>
              <a:rPr lang="en-US" dirty="0"/>
              <a:t>               Bragg :  </a:t>
            </a:r>
            <a:r>
              <a:rPr lang="en-US" dirty="0" err="1"/>
              <a:t>Emin</a:t>
            </a:r>
            <a:r>
              <a:rPr lang="en-US" dirty="0"/>
              <a:t>=        0 eV    Emax=        2 MeV</a:t>
            </a:r>
          </a:p>
          <a:p>
            <a:r>
              <a:rPr lang="en-US" dirty="0"/>
              <a:t>          </a:t>
            </a:r>
            <a:r>
              <a:rPr lang="en-US" dirty="0" err="1"/>
              <a:t>BetheBloch</a:t>
            </a:r>
            <a:r>
              <a:rPr lang="en-US" dirty="0"/>
              <a:t> :  </a:t>
            </a:r>
            <a:r>
              <a:rPr lang="en-US" dirty="0" err="1"/>
              <a:t>Emin</a:t>
            </a:r>
            <a:r>
              <a:rPr lang="en-US" dirty="0"/>
              <a:t>=        2 MeV   Emax=       10 </a:t>
            </a:r>
            <a:r>
              <a:rPr lang="en-US" dirty="0" err="1"/>
              <a:t>TeV</a:t>
            </a:r>
            <a:endParaRPr lang="en-US" dirty="0"/>
          </a:p>
          <a:p>
            <a:endParaRPr lang="en-US" dirty="0"/>
          </a:p>
          <a:p>
            <a:r>
              <a:rPr lang="en-US" dirty="0" err="1"/>
              <a:t>hBrems</a:t>
            </a:r>
            <a:r>
              <a:rPr lang="en-US" dirty="0"/>
              <a:t>:   for  proton    </a:t>
            </a:r>
            <a:r>
              <a:rPr lang="en-US" dirty="0" err="1"/>
              <a:t>SubType</a:t>
            </a:r>
            <a:r>
              <a:rPr lang="en-US" dirty="0"/>
              <a:t>= 3</a:t>
            </a:r>
          </a:p>
          <a:p>
            <a:r>
              <a:rPr lang="en-US" dirty="0"/>
              <a:t>      </a:t>
            </a:r>
            <a:r>
              <a:rPr lang="en-US" dirty="0" err="1"/>
              <a:t>dE</a:t>
            </a:r>
            <a:r>
              <a:rPr lang="en-US" dirty="0"/>
              <a:t>/dx and range tables from 100 eV  to 10 </a:t>
            </a:r>
            <a:r>
              <a:rPr lang="en-US" dirty="0" err="1"/>
              <a:t>TeV</a:t>
            </a:r>
            <a:r>
              <a:rPr lang="en-US" dirty="0"/>
              <a:t> in 77 bins</a:t>
            </a:r>
          </a:p>
          <a:p>
            <a:r>
              <a:rPr lang="en-US" dirty="0"/>
              <a:t>      Lambda tables from threshold to 10 </a:t>
            </a:r>
            <a:r>
              <a:rPr lang="en-US" dirty="0" err="1"/>
              <a:t>TeV</a:t>
            </a:r>
            <a:r>
              <a:rPr lang="en-US" dirty="0"/>
              <a:t>, 7 bins per decade, spline: 1</a:t>
            </a:r>
          </a:p>
          <a:p>
            <a:r>
              <a:rPr lang="en-US" dirty="0"/>
              <a:t>      ===== EM models for the G4Region  </a:t>
            </a:r>
            <a:r>
              <a:rPr lang="en-US" dirty="0" err="1"/>
              <a:t>DefaultRegionForTheWorld</a:t>
            </a:r>
            <a:r>
              <a:rPr lang="en-US" dirty="0"/>
              <a:t> ======</a:t>
            </a:r>
          </a:p>
          <a:p>
            <a:r>
              <a:rPr lang="en-US" dirty="0"/>
              <a:t>               </a:t>
            </a:r>
            <a:r>
              <a:rPr lang="en-US" dirty="0" err="1"/>
              <a:t>hBrem</a:t>
            </a:r>
            <a:r>
              <a:rPr lang="en-US" dirty="0"/>
              <a:t> :  </a:t>
            </a:r>
            <a:r>
              <a:rPr lang="en-US" dirty="0" err="1"/>
              <a:t>Emin</a:t>
            </a:r>
            <a:r>
              <a:rPr lang="en-US" dirty="0"/>
              <a:t>=        0 eV    Emax=       10 </a:t>
            </a:r>
            <a:r>
              <a:rPr lang="en-US" dirty="0" err="1"/>
              <a:t>TeV</a:t>
            </a:r>
            <a:endParaRPr lang="en-US" dirty="0"/>
          </a:p>
          <a:p>
            <a:endParaRPr lang="en-US" dirty="0"/>
          </a:p>
          <a:p>
            <a:r>
              <a:rPr lang="en-US" dirty="0" err="1"/>
              <a:t>hPairProd</a:t>
            </a:r>
            <a:r>
              <a:rPr lang="en-US" dirty="0"/>
              <a:t>:   for  proton    </a:t>
            </a:r>
            <a:r>
              <a:rPr lang="en-US" dirty="0" err="1"/>
              <a:t>SubType</a:t>
            </a:r>
            <a:r>
              <a:rPr lang="en-US" dirty="0"/>
              <a:t>= 4</a:t>
            </a:r>
          </a:p>
          <a:p>
            <a:r>
              <a:rPr lang="en-US" dirty="0"/>
              <a:t>      </a:t>
            </a:r>
            <a:r>
              <a:rPr lang="en-US" dirty="0" err="1"/>
              <a:t>dE</a:t>
            </a:r>
            <a:r>
              <a:rPr lang="en-US" dirty="0"/>
              <a:t>/dx and range tables from 100 eV  to 10 </a:t>
            </a:r>
            <a:r>
              <a:rPr lang="en-US" dirty="0" err="1"/>
              <a:t>TeV</a:t>
            </a:r>
            <a:r>
              <a:rPr lang="en-US" dirty="0"/>
              <a:t> in 77 bins</a:t>
            </a:r>
          </a:p>
          <a:p>
            <a:r>
              <a:rPr lang="en-US" dirty="0"/>
              <a:t>      Lambda tables from threshold to 10 </a:t>
            </a:r>
            <a:r>
              <a:rPr lang="en-US" dirty="0" err="1"/>
              <a:t>TeV</a:t>
            </a:r>
            <a:r>
              <a:rPr lang="en-US" dirty="0"/>
              <a:t>, 7 bins per decade, spline: 1</a:t>
            </a:r>
          </a:p>
          <a:p>
            <a:r>
              <a:rPr lang="en-US" dirty="0"/>
              <a:t>      Sampling table 13x1001; from 7.50618 GeV to 10 </a:t>
            </a:r>
            <a:r>
              <a:rPr lang="en-US" dirty="0" err="1"/>
              <a:t>TeV</a:t>
            </a:r>
            <a:r>
              <a:rPr lang="en-US" dirty="0"/>
              <a:t> </a:t>
            </a:r>
          </a:p>
          <a:p>
            <a:r>
              <a:rPr lang="en-US" dirty="0"/>
              <a:t>      ===== EM models for the G4Region  </a:t>
            </a:r>
            <a:r>
              <a:rPr lang="en-US" dirty="0" err="1"/>
              <a:t>DefaultRegionForTheWorld</a:t>
            </a:r>
            <a:r>
              <a:rPr lang="en-US" dirty="0"/>
              <a:t> ======</a:t>
            </a:r>
          </a:p>
          <a:p>
            <a:r>
              <a:rPr lang="en-US" dirty="0"/>
              <a:t>           </a:t>
            </a:r>
            <a:r>
              <a:rPr lang="en-US" dirty="0" err="1"/>
              <a:t>hPairProd</a:t>
            </a:r>
            <a:r>
              <a:rPr lang="en-US" dirty="0"/>
              <a:t> :  </a:t>
            </a:r>
            <a:r>
              <a:rPr lang="en-US" dirty="0" err="1"/>
              <a:t>Emin</a:t>
            </a:r>
            <a:r>
              <a:rPr lang="en-US" dirty="0"/>
              <a:t>=        0 eV    Emax=       10 </a:t>
            </a:r>
            <a:r>
              <a:rPr lang="en-US" dirty="0" err="1"/>
              <a:t>TeV</a:t>
            </a:r>
            <a:endParaRPr lang="en-US" dirty="0"/>
          </a:p>
          <a:p>
            <a:endParaRPr lang="en-US" dirty="0"/>
          </a:p>
          <a:p>
            <a:r>
              <a:rPr lang="en-US" dirty="0" err="1"/>
              <a:t>msc</a:t>
            </a:r>
            <a:r>
              <a:rPr lang="en-US" dirty="0"/>
              <a:t>:   for </a:t>
            </a:r>
            <a:r>
              <a:rPr lang="en-US" dirty="0" err="1"/>
              <a:t>GenericIon</a:t>
            </a:r>
            <a:r>
              <a:rPr lang="en-US" dirty="0"/>
              <a:t>    </a:t>
            </a:r>
            <a:r>
              <a:rPr lang="en-US" dirty="0" err="1"/>
              <a:t>SubType</a:t>
            </a:r>
            <a:r>
              <a:rPr lang="en-US" dirty="0"/>
              <a:t>= 10</a:t>
            </a:r>
          </a:p>
          <a:p>
            <a:r>
              <a:rPr lang="en-US" dirty="0"/>
              <a:t>      </a:t>
            </a:r>
            <a:r>
              <a:rPr lang="en-US" dirty="0" err="1"/>
              <a:t>RangeFactor</a:t>
            </a:r>
            <a:r>
              <a:rPr lang="en-US" dirty="0"/>
              <a:t>= 0.2, </a:t>
            </a:r>
            <a:r>
              <a:rPr lang="en-US" dirty="0" err="1"/>
              <a:t>stepLimitType</a:t>
            </a:r>
            <a:r>
              <a:rPr lang="en-US" dirty="0"/>
              <a:t>: 0, </a:t>
            </a:r>
            <a:r>
              <a:rPr lang="en-US" dirty="0" err="1"/>
              <a:t>latDisplacement</a:t>
            </a:r>
            <a:r>
              <a:rPr lang="en-US" dirty="0"/>
              <a:t>: 0</a:t>
            </a:r>
          </a:p>
          <a:p>
            <a:r>
              <a:rPr lang="en-US" dirty="0"/>
              <a:t>      ===== EM models for the G4Region  </a:t>
            </a:r>
            <a:r>
              <a:rPr lang="en-US" dirty="0" err="1"/>
              <a:t>DefaultRegionForTheWorld</a:t>
            </a:r>
            <a:r>
              <a:rPr lang="en-US" dirty="0"/>
              <a:t> ======</a:t>
            </a:r>
          </a:p>
          <a:p>
            <a:r>
              <a:rPr lang="en-US" dirty="0"/>
              <a:t>            </a:t>
            </a:r>
            <a:r>
              <a:rPr lang="en-US" dirty="0" err="1"/>
              <a:t>UrbanMsc</a:t>
            </a:r>
            <a:r>
              <a:rPr lang="en-US" dirty="0"/>
              <a:t> :  </a:t>
            </a:r>
            <a:r>
              <a:rPr lang="en-US" dirty="0" err="1"/>
              <a:t>Emin</a:t>
            </a:r>
            <a:r>
              <a:rPr lang="en-US" dirty="0"/>
              <a:t>=        0 eV    Emax=       10 </a:t>
            </a:r>
            <a:r>
              <a:rPr lang="en-US" dirty="0" err="1"/>
              <a:t>TeV</a:t>
            </a:r>
            <a:endParaRPr lang="en-US" dirty="0"/>
          </a:p>
          <a:p>
            <a:endParaRPr lang="en-US" dirty="0"/>
          </a:p>
          <a:p>
            <a:r>
              <a:rPr lang="en-US" dirty="0" err="1"/>
              <a:t>ionIoni</a:t>
            </a:r>
            <a:r>
              <a:rPr lang="en-US" dirty="0"/>
              <a:t>:   for  </a:t>
            </a:r>
            <a:r>
              <a:rPr lang="en-US" dirty="0" err="1"/>
              <a:t>GenericIon</a:t>
            </a:r>
            <a:r>
              <a:rPr lang="en-US" dirty="0"/>
              <a:t>    </a:t>
            </a:r>
            <a:r>
              <a:rPr lang="en-US" dirty="0" err="1"/>
              <a:t>SubType</a:t>
            </a:r>
            <a:r>
              <a:rPr lang="en-US" dirty="0"/>
              <a:t>= 2</a:t>
            </a:r>
          </a:p>
          <a:p>
            <a:r>
              <a:rPr lang="en-US" dirty="0"/>
              <a:t>      </a:t>
            </a:r>
            <a:r>
              <a:rPr lang="en-US" dirty="0" err="1"/>
              <a:t>dE</a:t>
            </a:r>
            <a:r>
              <a:rPr lang="en-US" dirty="0"/>
              <a:t>/dx and range tables from 100 eV  to 10 </a:t>
            </a:r>
            <a:r>
              <a:rPr lang="en-US" dirty="0" err="1"/>
              <a:t>TeV</a:t>
            </a:r>
            <a:r>
              <a:rPr lang="en-US" dirty="0"/>
              <a:t> in 77 bins</a:t>
            </a:r>
          </a:p>
          <a:p>
            <a:r>
              <a:rPr lang="en-US" dirty="0"/>
              <a:t>      Lambda tables from threshold to 10 </a:t>
            </a:r>
            <a:r>
              <a:rPr lang="en-US" dirty="0" err="1"/>
              <a:t>TeV</a:t>
            </a:r>
            <a:r>
              <a:rPr lang="en-US" dirty="0"/>
              <a:t>, 7 bins per decade, spline: 1</a:t>
            </a:r>
          </a:p>
          <a:p>
            <a:r>
              <a:rPr lang="en-US" dirty="0"/>
              <a:t>      </a:t>
            </a:r>
            <a:r>
              <a:rPr lang="en-US" dirty="0" err="1"/>
              <a:t>finalRange</a:t>
            </a:r>
            <a:r>
              <a:rPr lang="en-US" dirty="0"/>
              <a:t>(mm)= 1e-06, </a:t>
            </a:r>
            <a:r>
              <a:rPr lang="en-US" dirty="0" err="1"/>
              <a:t>dRoverRange</a:t>
            </a:r>
            <a:r>
              <a:rPr lang="en-US" dirty="0"/>
              <a:t>= 0.1, integral: 1, </a:t>
            </a:r>
            <a:r>
              <a:rPr lang="en-US" dirty="0" err="1"/>
              <a:t>fluct</a:t>
            </a:r>
            <a:r>
              <a:rPr lang="en-US" dirty="0"/>
              <a:t>: 1, </a:t>
            </a:r>
            <a:r>
              <a:rPr lang="en-US" dirty="0" err="1"/>
              <a:t>linLossLimit</a:t>
            </a:r>
            <a:r>
              <a:rPr lang="en-US" dirty="0"/>
              <a:t>= 0.02</a:t>
            </a:r>
          </a:p>
          <a:p>
            <a:r>
              <a:rPr lang="en-US" dirty="0"/>
              <a:t>      ===== EM models for the G4Region  </a:t>
            </a:r>
            <a:r>
              <a:rPr lang="en-US" dirty="0" err="1"/>
              <a:t>DefaultRegionForTheWorld</a:t>
            </a:r>
            <a:r>
              <a:rPr lang="en-US" dirty="0"/>
              <a:t> ======</a:t>
            </a:r>
          </a:p>
          <a:p>
            <a:r>
              <a:rPr lang="en-US" dirty="0"/>
              <a:t>         ParamICRU73 :  </a:t>
            </a:r>
            <a:r>
              <a:rPr lang="en-US" dirty="0" err="1"/>
              <a:t>Emin</a:t>
            </a:r>
            <a:r>
              <a:rPr lang="en-US" dirty="0"/>
              <a:t>=        0 eV    Emax=       10 </a:t>
            </a:r>
            <a:r>
              <a:rPr lang="en-US" dirty="0" err="1"/>
              <a:t>TeV</a:t>
            </a:r>
            <a:r>
              <a:rPr lang="en-US" dirty="0"/>
              <a:t>   </a:t>
            </a:r>
            <a:r>
              <a:rPr lang="en-US" dirty="0" err="1"/>
              <a:t>deltaVI</a:t>
            </a:r>
            <a:endParaRPr lang="en-US" dirty="0"/>
          </a:p>
          <a:p>
            <a:endParaRPr lang="en-US" dirty="0"/>
          </a:p>
          <a:p>
            <a:r>
              <a:rPr lang="en-US" dirty="0" err="1"/>
              <a:t>nuclearStopping</a:t>
            </a:r>
            <a:r>
              <a:rPr lang="en-US" dirty="0"/>
              <a:t>:   for  </a:t>
            </a:r>
            <a:r>
              <a:rPr lang="en-US" dirty="0" err="1"/>
              <a:t>GenericIon</a:t>
            </a:r>
            <a:r>
              <a:rPr lang="en-US" dirty="0"/>
              <a:t>    </a:t>
            </a:r>
            <a:r>
              <a:rPr lang="en-US" dirty="0" err="1"/>
              <a:t>SubType</a:t>
            </a:r>
            <a:r>
              <a:rPr lang="en-US" dirty="0"/>
              <a:t>= 8  </a:t>
            </a:r>
            <a:r>
              <a:rPr lang="en-US" dirty="0" err="1"/>
              <a:t>BuildTable</a:t>
            </a:r>
            <a:r>
              <a:rPr lang="en-US" dirty="0"/>
              <a:t>= 0</a:t>
            </a:r>
          </a:p>
          <a:p>
            <a:r>
              <a:rPr lang="en-US" dirty="0"/>
              <a:t>      ===== EM models for the G4Region  </a:t>
            </a:r>
            <a:r>
              <a:rPr lang="en-US" dirty="0" err="1"/>
              <a:t>DefaultRegionForTheWorld</a:t>
            </a:r>
            <a:r>
              <a:rPr lang="en-US" dirty="0"/>
              <a:t> ======</a:t>
            </a:r>
          </a:p>
          <a:p>
            <a:r>
              <a:rPr lang="en-US" dirty="0"/>
              <a:t>   ICRU49NucStopping :  </a:t>
            </a:r>
            <a:r>
              <a:rPr lang="en-US" dirty="0" err="1"/>
              <a:t>Emin</a:t>
            </a:r>
            <a:r>
              <a:rPr lang="en-US" dirty="0"/>
              <a:t>=        0 eV    Emax=       10 </a:t>
            </a:r>
            <a:r>
              <a:rPr lang="en-US" dirty="0" err="1"/>
              <a:t>TeV</a:t>
            </a:r>
            <a:endParaRPr lang="en-US" dirty="0"/>
          </a:p>
          <a:p>
            <a:endParaRPr lang="en-US" dirty="0"/>
          </a:p>
          <a:p>
            <a:r>
              <a:rPr lang="en-US" dirty="0"/>
              <a:t>### ===  Deexcitation model </a:t>
            </a:r>
            <a:r>
              <a:rPr lang="en-US" dirty="0" err="1"/>
              <a:t>UAtomDeexcitation</a:t>
            </a:r>
            <a:r>
              <a:rPr lang="en-US" dirty="0"/>
              <a:t> is activated for 1 region:</a:t>
            </a:r>
          </a:p>
          <a:p>
            <a:r>
              <a:rPr lang="en-US" dirty="0"/>
              <a:t>          </a:t>
            </a:r>
            <a:r>
              <a:rPr lang="en-US" dirty="0" err="1"/>
              <a:t>DefaultRegionForTheWorld</a:t>
            </a:r>
            <a:endParaRPr lang="en-US" dirty="0"/>
          </a:p>
          <a:p>
            <a:endParaRPr lang="en-US" dirty="0"/>
          </a:p>
          <a:p>
            <a:r>
              <a:rPr lang="en-US" dirty="0" err="1"/>
              <a:t>msc</a:t>
            </a:r>
            <a:r>
              <a:rPr lang="en-US" dirty="0"/>
              <a:t>:   for alpha    </a:t>
            </a:r>
            <a:r>
              <a:rPr lang="en-US" dirty="0" err="1"/>
              <a:t>SubType</a:t>
            </a:r>
            <a:r>
              <a:rPr lang="en-US" dirty="0"/>
              <a:t>= 10</a:t>
            </a:r>
          </a:p>
          <a:p>
            <a:r>
              <a:rPr lang="en-US" dirty="0"/>
              <a:t>      </a:t>
            </a:r>
            <a:r>
              <a:rPr lang="en-US" dirty="0" err="1"/>
              <a:t>RangeFactor</a:t>
            </a:r>
            <a:r>
              <a:rPr lang="en-US" dirty="0"/>
              <a:t>= 0.2, </a:t>
            </a:r>
            <a:r>
              <a:rPr lang="en-US" dirty="0" err="1"/>
              <a:t>stepLimitType</a:t>
            </a:r>
            <a:r>
              <a:rPr lang="en-US" dirty="0"/>
              <a:t>: 0, </a:t>
            </a:r>
            <a:r>
              <a:rPr lang="en-US" dirty="0" err="1"/>
              <a:t>latDisplacement</a:t>
            </a:r>
            <a:r>
              <a:rPr lang="en-US" dirty="0"/>
              <a:t>: 0</a:t>
            </a:r>
          </a:p>
          <a:p>
            <a:r>
              <a:rPr lang="en-US" dirty="0"/>
              <a:t>      ===== EM models for the G4Region  </a:t>
            </a:r>
            <a:r>
              <a:rPr lang="en-US" dirty="0" err="1"/>
              <a:t>DefaultRegionForTheWorld</a:t>
            </a:r>
            <a:r>
              <a:rPr lang="en-US" dirty="0"/>
              <a:t> ======</a:t>
            </a:r>
          </a:p>
          <a:p>
            <a:r>
              <a:rPr lang="en-US" dirty="0"/>
              <a:t>            </a:t>
            </a:r>
            <a:r>
              <a:rPr lang="en-US" dirty="0" err="1"/>
              <a:t>UrbanMsc</a:t>
            </a:r>
            <a:r>
              <a:rPr lang="en-US" dirty="0"/>
              <a:t> :  </a:t>
            </a:r>
            <a:r>
              <a:rPr lang="en-US" dirty="0" err="1"/>
              <a:t>Emin</a:t>
            </a:r>
            <a:r>
              <a:rPr lang="en-US" dirty="0"/>
              <a:t>=        0 eV    Emax=       10 </a:t>
            </a:r>
            <a:r>
              <a:rPr lang="en-US" dirty="0" err="1"/>
              <a:t>TeV</a:t>
            </a:r>
            <a:r>
              <a:rPr lang="en-US" dirty="0"/>
              <a:t>  Table with 77 bins </a:t>
            </a:r>
            <a:r>
              <a:rPr lang="en-US" dirty="0" err="1"/>
              <a:t>Emin</a:t>
            </a:r>
            <a:r>
              <a:rPr lang="en-US" dirty="0"/>
              <a:t>=    100 eV    Emax=     10 </a:t>
            </a:r>
            <a:r>
              <a:rPr lang="en-US" dirty="0" err="1"/>
              <a:t>TeV</a:t>
            </a:r>
            <a:endParaRPr lang="en-US" dirty="0"/>
          </a:p>
          <a:p>
            <a:endParaRPr lang="en-US" dirty="0"/>
          </a:p>
          <a:p>
            <a:r>
              <a:rPr lang="en-US" dirty="0" err="1"/>
              <a:t>ionIoni</a:t>
            </a:r>
            <a:r>
              <a:rPr lang="en-US" dirty="0"/>
              <a:t>:   for  alpha    </a:t>
            </a:r>
            <a:r>
              <a:rPr lang="en-US" dirty="0" err="1"/>
              <a:t>SubType</a:t>
            </a:r>
            <a:r>
              <a:rPr lang="en-US" dirty="0"/>
              <a:t>= 2</a:t>
            </a:r>
          </a:p>
          <a:p>
            <a:r>
              <a:rPr lang="en-US" dirty="0"/>
              <a:t>      </a:t>
            </a:r>
            <a:r>
              <a:rPr lang="en-US" dirty="0" err="1"/>
              <a:t>dE</a:t>
            </a:r>
            <a:r>
              <a:rPr lang="en-US" dirty="0"/>
              <a:t>/dx and range tables from 100 eV  to 10 </a:t>
            </a:r>
            <a:r>
              <a:rPr lang="en-US" dirty="0" err="1"/>
              <a:t>TeV</a:t>
            </a:r>
            <a:r>
              <a:rPr lang="en-US" dirty="0"/>
              <a:t> in 77 bins</a:t>
            </a:r>
          </a:p>
          <a:p>
            <a:r>
              <a:rPr lang="en-US" dirty="0"/>
              <a:t>      Lambda tables from threshold to 10 </a:t>
            </a:r>
            <a:r>
              <a:rPr lang="en-US" dirty="0" err="1"/>
              <a:t>TeV</a:t>
            </a:r>
            <a:r>
              <a:rPr lang="en-US" dirty="0"/>
              <a:t>, 7 bins per decade, spline: 1</a:t>
            </a:r>
          </a:p>
          <a:p>
            <a:r>
              <a:rPr lang="en-US" dirty="0"/>
              <a:t>      </a:t>
            </a:r>
            <a:r>
              <a:rPr lang="en-US" dirty="0" err="1"/>
              <a:t>finalRange</a:t>
            </a:r>
            <a:r>
              <a:rPr lang="en-US" dirty="0"/>
              <a:t>(mm)= 0.001, </a:t>
            </a:r>
            <a:r>
              <a:rPr lang="en-US" dirty="0" err="1"/>
              <a:t>dRoverRange</a:t>
            </a:r>
            <a:r>
              <a:rPr lang="en-US" dirty="0"/>
              <a:t>= 0.1, integral: 1, </a:t>
            </a:r>
            <a:r>
              <a:rPr lang="en-US" dirty="0" err="1"/>
              <a:t>fluct</a:t>
            </a:r>
            <a:r>
              <a:rPr lang="en-US" dirty="0"/>
              <a:t>: 1, </a:t>
            </a:r>
            <a:r>
              <a:rPr lang="en-US" dirty="0" err="1"/>
              <a:t>linLossLimit</a:t>
            </a:r>
            <a:r>
              <a:rPr lang="en-US" dirty="0"/>
              <a:t>= 0.02</a:t>
            </a:r>
          </a:p>
          <a:p>
            <a:r>
              <a:rPr lang="en-US" dirty="0"/>
              <a:t>      ===== EM models for the G4Region  </a:t>
            </a:r>
            <a:r>
              <a:rPr lang="en-US" dirty="0" err="1"/>
              <a:t>DefaultRegionForTheWorld</a:t>
            </a:r>
            <a:r>
              <a:rPr lang="en-US" dirty="0"/>
              <a:t> ======</a:t>
            </a:r>
          </a:p>
          <a:p>
            <a:r>
              <a:rPr lang="en-US" dirty="0"/>
              <a:t>            </a:t>
            </a:r>
            <a:r>
              <a:rPr lang="en-US" dirty="0" err="1"/>
              <a:t>BraggIon</a:t>
            </a:r>
            <a:r>
              <a:rPr lang="en-US" dirty="0"/>
              <a:t> :  </a:t>
            </a:r>
            <a:r>
              <a:rPr lang="en-US" dirty="0" err="1"/>
              <a:t>Emin</a:t>
            </a:r>
            <a:r>
              <a:rPr lang="en-US" dirty="0"/>
              <a:t>=        0 eV    Emax=   7.9452 MeV</a:t>
            </a:r>
          </a:p>
          <a:p>
            <a:r>
              <a:rPr lang="en-US" dirty="0"/>
              <a:t>          </a:t>
            </a:r>
            <a:r>
              <a:rPr lang="en-US" dirty="0" err="1"/>
              <a:t>BetheBloch</a:t>
            </a:r>
            <a:r>
              <a:rPr lang="en-US" dirty="0"/>
              <a:t> :  </a:t>
            </a:r>
            <a:r>
              <a:rPr lang="en-US" dirty="0" err="1"/>
              <a:t>Emin</a:t>
            </a:r>
            <a:r>
              <a:rPr lang="en-US" dirty="0"/>
              <a:t>=   7.9452 MeV   Emax=       10 </a:t>
            </a:r>
            <a:r>
              <a:rPr lang="en-US" dirty="0" err="1"/>
              <a:t>TeV</a:t>
            </a:r>
            <a:endParaRPr lang="en-US" dirty="0"/>
          </a:p>
          <a:p>
            <a:endParaRPr lang="en-US" dirty="0"/>
          </a:p>
          <a:p>
            <a:r>
              <a:rPr lang="en-US" dirty="0" err="1"/>
              <a:t>nuclearStopping</a:t>
            </a:r>
            <a:r>
              <a:rPr lang="en-US" dirty="0"/>
              <a:t>:   for  alpha    </a:t>
            </a:r>
            <a:r>
              <a:rPr lang="en-US" dirty="0" err="1"/>
              <a:t>SubType</a:t>
            </a:r>
            <a:r>
              <a:rPr lang="en-US" dirty="0"/>
              <a:t>= 8  </a:t>
            </a:r>
            <a:r>
              <a:rPr lang="en-US" dirty="0" err="1"/>
              <a:t>BuildTable</a:t>
            </a:r>
            <a:r>
              <a:rPr lang="en-US" dirty="0"/>
              <a:t>= 0</a:t>
            </a:r>
          </a:p>
          <a:p>
            <a:r>
              <a:rPr lang="en-US" dirty="0"/>
              <a:t>      ===== EM models for the G4Region  </a:t>
            </a:r>
            <a:r>
              <a:rPr lang="en-US" dirty="0" err="1"/>
              <a:t>DefaultRegionForTheWorld</a:t>
            </a:r>
            <a:r>
              <a:rPr lang="en-US" dirty="0"/>
              <a:t> ======</a:t>
            </a:r>
          </a:p>
          <a:p>
            <a:r>
              <a:rPr lang="en-US" dirty="0"/>
              <a:t>   ICRU49NucStopping :  </a:t>
            </a:r>
            <a:r>
              <a:rPr lang="en-US" dirty="0" err="1"/>
              <a:t>Emin</a:t>
            </a:r>
            <a:r>
              <a:rPr lang="en-US" dirty="0"/>
              <a:t>=        0 eV    Emax=       10 </a:t>
            </a:r>
            <a:r>
              <a:rPr lang="en-US" dirty="0" err="1"/>
              <a:t>TeV</a:t>
            </a:r>
            <a:endParaRPr lang="en-US" dirty="0"/>
          </a:p>
          <a:p>
            <a:r>
              <a:rPr lang="en-US" dirty="0"/>
              <a:t>#### G4VUserPhysicsList::</a:t>
            </a:r>
            <a:r>
              <a:rPr lang="en-US" dirty="0" err="1"/>
              <a:t>BuildPhysicsTable</a:t>
            </a:r>
            <a:r>
              <a:rPr lang="en-US" dirty="0"/>
              <a:t>() - </a:t>
            </a:r>
            <a:r>
              <a:rPr lang="en-US" dirty="0" err="1"/>
              <a:t>BuildPhysicsTable</a:t>
            </a:r>
            <a:r>
              <a:rPr lang="en-US" dirty="0"/>
              <a:t>(</a:t>
            </a:r>
            <a:r>
              <a:rPr lang="en-US" dirty="0" err="1"/>
              <a:t>anti_proton</a:t>
            </a:r>
            <a:r>
              <a:rPr lang="en-US" dirty="0"/>
              <a:t>) skipped...</a:t>
            </a:r>
          </a:p>
          <a:p>
            <a:r>
              <a:rPr lang="en-US" dirty="0"/>
              <a:t>#### G4VUserPhysicsList::</a:t>
            </a:r>
            <a:r>
              <a:rPr lang="en-US" dirty="0" err="1"/>
              <a:t>BuildPhysicsTable</a:t>
            </a:r>
            <a:r>
              <a:rPr lang="en-US" dirty="0"/>
              <a:t>() - </a:t>
            </a:r>
            <a:r>
              <a:rPr lang="en-US" dirty="0" err="1"/>
              <a:t>BuildPhysicsTable</a:t>
            </a:r>
            <a:r>
              <a:rPr lang="en-US" dirty="0"/>
              <a:t>(kaon-) skipped...</a:t>
            </a:r>
          </a:p>
          <a:p>
            <a:r>
              <a:rPr lang="en-US" dirty="0"/>
              <a:t>### Run 0 starts.</a:t>
            </a:r>
          </a:p>
          <a:p>
            <a:r>
              <a:rPr lang="en-US" dirty="0"/>
              <a:t>... open Root analysis file : </a:t>
            </a:r>
            <a:r>
              <a:rPr lang="en-US" dirty="0" err="1"/>
              <a:t>Em</a:t>
            </a:r>
            <a:r>
              <a:rPr lang="en-US" dirty="0"/>
              <a:t>/ExG4_Em.root - done</a:t>
            </a:r>
          </a:p>
          <a:p>
            <a:r>
              <a:rPr lang="en-US" dirty="0"/>
              <a:t>5$ first in run, by run, ExG4RunAction::</a:t>
            </a:r>
            <a:r>
              <a:rPr lang="en-US" dirty="0" err="1"/>
              <a:t>BeginOfRunAction</a:t>
            </a:r>
            <a:r>
              <a:rPr lang="en-US" dirty="0"/>
              <a:t>(const G4Run*)</a:t>
            </a:r>
          </a:p>
          <a:p>
            <a:r>
              <a:rPr lang="en-US" dirty="0"/>
              <a:t>--&gt; Event 0 starts.</a:t>
            </a:r>
          </a:p>
          <a:p>
            <a:r>
              <a:rPr lang="en-US" dirty="0"/>
              <a:t>--&gt; Event 1 starts.</a:t>
            </a:r>
          </a:p>
          <a:p>
            <a:r>
              <a:rPr lang="en-US" dirty="0"/>
              <a:t>--&gt; Event 2 starts.</a:t>
            </a:r>
          </a:p>
          <a:p>
            <a:r>
              <a:rPr lang="en-US" dirty="0"/>
              <a:t>--&gt; Event 3 starts.</a:t>
            </a:r>
          </a:p>
          <a:p>
            <a:r>
              <a:rPr lang="en-US" dirty="0"/>
              <a:t>--&gt; Event 4 starts.</a:t>
            </a:r>
          </a:p>
          <a:p>
            <a:r>
              <a:rPr lang="en-US" dirty="0"/>
              <a:t>--&gt; Event 5 starts.</a:t>
            </a:r>
          </a:p>
          <a:p>
            <a:r>
              <a:rPr lang="en-US" dirty="0"/>
              <a:t>--&gt; Event 6 starts.</a:t>
            </a:r>
          </a:p>
          <a:p>
            <a:r>
              <a:rPr lang="en-US" dirty="0"/>
              <a:t>--&gt; Event 7 starts.</a:t>
            </a:r>
          </a:p>
          <a:p>
            <a:r>
              <a:rPr lang="en-US" dirty="0"/>
              <a:t>--&gt; Event 8 starts.</a:t>
            </a:r>
          </a:p>
          <a:p>
            <a:r>
              <a:rPr lang="en-US" dirty="0"/>
              <a:t>--&gt; Event 9 starts.</a:t>
            </a:r>
          </a:p>
          <a:p>
            <a:r>
              <a:rPr lang="en-US" dirty="0"/>
              <a:t>--&gt; Event 10 starts.</a:t>
            </a:r>
          </a:p>
          <a:p>
            <a:r>
              <a:rPr lang="en-US" dirty="0"/>
              <a:t>--&gt; Event 11 starts.</a:t>
            </a:r>
          </a:p>
          <a:p>
            <a:r>
              <a:rPr lang="en-US" dirty="0"/>
              <a:t>--&gt; Event 12 starts.</a:t>
            </a:r>
          </a:p>
          <a:p>
            <a:r>
              <a:rPr lang="en-US" dirty="0"/>
              <a:t>--&gt; Event 13 starts.</a:t>
            </a:r>
          </a:p>
          <a:p>
            <a:r>
              <a:rPr lang="en-US" dirty="0"/>
              <a:t>--&gt; Event 14 starts.</a:t>
            </a:r>
          </a:p>
          <a:p>
            <a:r>
              <a:rPr lang="en-US" dirty="0"/>
              <a:t>--&gt; Event 15 starts.</a:t>
            </a:r>
          </a:p>
          <a:p>
            <a:r>
              <a:rPr lang="en-US" dirty="0"/>
              <a:t>--&gt; Event 16 starts.</a:t>
            </a:r>
          </a:p>
          <a:p>
            <a:r>
              <a:rPr lang="en-US" dirty="0"/>
              <a:t>--&gt; Event 17 starts.</a:t>
            </a:r>
          </a:p>
          <a:p>
            <a:r>
              <a:rPr lang="en-US" dirty="0"/>
              <a:t>--&gt; Event 18 starts.</a:t>
            </a:r>
          </a:p>
          <a:p>
            <a:r>
              <a:rPr lang="en-US" dirty="0"/>
              <a:t>--&gt; Event 19 starts.</a:t>
            </a:r>
          </a:p>
          <a:p>
            <a:r>
              <a:rPr lang="en-US" dirty="0"/>
              <a:t>--&gt; Event 20 starts.</a:t>
            </a:r>
          </a:p>
          <a:p>
            <a:r>
              <a:rPr lang="en-US" dirty="0"/>
              <a:t>--&gt; Event 21 starts.</a:t>
            </a:r>
          </a:p>
          <a:p>
            <a:r>
              <a:rPr lang="en-US" dirty="0"/>
              <a:t>--&gt; Event 22 starts.</a:t>
            </a:r>
          </a:p>
          <a:p>
            <a:r>
              <a:rPr lang="en-US" dirty="0"/>
              <a:t>--&gt; Event 23 starts.</a:t>
            </a:r>
          </a:p>
          <a:p>
            <a:r>
              <a:rPr lang="en-US" dirty="0"/>
              <a:t>--&gt; Event 24 starts.</a:t>
            </a:r>
          </a:p>
          <a:p>
            <a:r>
              <a:rPr lang="en-US" dirty="0"/>
              <a:t>--&gt; Event 25 starts.</a:t>
            </a:r>
          </a:p>
          <a:p>
            <a:r>
              <a:rPr lang="en-US" dirty="0"/>
              <a:t>--&gt; Event 26 starts.</a:t>
            </a:r>
          </a:p>
          <a:p>
            <a:r>
              <a:rPr lang="en-US" dirty="0"/>
              <a:t>--&gt; Event 27 starts.</a:t>
            </a:r>
          </a:p>
          <a:p>
            <a:r>
              <a:rPr lang="en-US" dirty="0"/>
              <a:t>--&gt; Event 28 starts.</a:t>
            </a:r>
          </a:p>
          <a:p>
            <a:r>
              <a:rPr lang="en-US" dirty="0"/>
              <a:t>--&gt; Event 29 starts.</a:t>
            </a:r>
          </a:p>
          <a:p>
            <a:r>
              <a:rPr lang="en-US" dirty="0"/>
              <a:t>--&gt; Event 30 starts.</a:t>
            </a:r>
          </a:p>
          <a:p>
            <a:r>
              <a:rPr lang="en-US" dirty="0"/>
              <a:t>--&gt; Event 31 starts.</a:t>
            </a:r>
          </a:p>
          <a:p>
            <a:r>
              <a:rPr lang="en-US" dirty="0"/>
              <a:t>--&gt; Event 32 starts.</a:t>
            </a:r>
          </a:p>
          <a:p>
            <a:r>
              <a:rPr lang="en-US" dirty="0"/>
              <a:t>--&gt; Event 33 starts.</a:t>
            </a:r>
          </a:p>
          <a:p>
            <a:r>
              <a:rPr lang="en-US" dirty="0"/>
              <a:t>--&gt; Event 34 starts.</a:t>
            </a:r>
          </a:p>
          <a:p>
            <a:r>
              <a:rPr lang="en-US" dirty="0"/>
              <a:t>--&gt; Event 35 starts.</a:t>
            </a:r>
          </a:p>
          <a:p>
            <a:r>
              <a:rPr lang="en-US" dirty="0"/>
              <a:t>--&gt; Event 36 starts.</a:t>
            </a:r>
          </a:p>
          <a:p>
            <a:r>
              <a:rPr lang="en-US" dirty="0"/>
              <a:t>--&gt; Event 37 starts.</a:t>
            </a:r>
          </a:p>
          <a:p>
            <a:r>
              <a:rPr lang="en-US" dirty="0"/>
              <a:t>--&gt; Event 38 starts.</a:t>
            </a:r>
          </a:p>
          <a:p>
            <a:r>
              <a:rPr lang="en-US" dirty="0"/>
              <a:t>--&gt; Event 39 starts.</a:t>
            </a:r>
          </a:p>
          <a:p>
            <a:r>
              <a:rPr lang="en-US" dirty="0"/>
              <a:t>--&gt; Event 40 starts.</a:t>
            </a:r>
          </a:p>
          <a:p>
            <a:r>
              <a:rPr lang="en-US" dirty="0"/>
              <a:t>--&gt; Event 41 starts.</a:t>
            </a:r>
          </a:p>
          <a:p>
            <a:r>
              <a:rPr lang="en-US" dirty="0"/>
              <a:t>--&gt; Event 42 starts.</a:t>
            </a:r>
          </a:p>
          <a:p>
            <a:r>
              <a:rPr lang="en-US" dirty="0"/>
              <a:t>--&gt; Event 43 starts.</a:t>
            </a:r>
          </a:p>
          <a:p>
            <a:r>
              <a:rPr lang="en-US" dirty="0"/>
              <a:t>--&gt; Event 44 starts.</a:t>
            </a:r>
          </a:p>
          <a:p>
            <a:r>
              <a:rPr lang="en-US" dirty="0"/>
              <a:t>--&gt; Event 45 starts.</a:t>
            </a:r>
          </a:p>
          <a:p>
            <a:r>
              <a:rPr lang="en-US" dirty="0"/>
              <a:t>--&gt; Event 46 starts.</a:t>
            </a:r>
          </a:p>
          <a:p>
            <a:r>
              <a:rPr lang="en-US" dirty="0"/>
              <a:t>--&gt; Event 47 starts.</a:t>
            </a:r>
          </a:p>
          <a:p>
            <a:r>
              <a:rPr lang="en-US" dirty="0"/>
              <a:t>--&gt; Event 48 starts.</a:t>
            </a:r>
          </a:p>
          <a:p>
            <a:r>
              <a:rPr lang="en-US" dirty="0"/>
              <a:t>--&gt; Event 49 starts.</a:t>
            </a:r>
          </a:p>
          <a:p>
            <a:r>
              <a:rPr lang="en-US" dirty="0"/>
              <a:t>... write Root file : </a:t>
            </a:r>
            <a:r>
              <a:rPr lang="en-US" dirty="0" err="1"/>
              <a:t>Em</a:t>
            </a:r>
            <a:r>
              <a:rPr lang="en-US" dirty="0"/>
              <a:t>/ExG4_Em.root - done</a:t>
            </a:r>
          </a:p>
          <a:p>
            <a:r>
              <a:rPr lang="en-US" dirty="0"/>
              <a:t>6$ last in run, by run, ExG4RunAction::</a:t>
            </a:r>
            <a:r>
              <a:rPr lang="en-US" dirty="0" err="1"/>
              <a:t>EndOfRunAction</a:t>
            </a:r>
            <a:r>
              <a:rPr lang="en-US" dirty="0"/>
              <a:t>(const G4Run*)</a:t>
            </a:r>
          </a:p>
          <a:p>
            <a:r>
              <a:rPr lang="en-US" dirty="0"/>
              <a:t>Graphics systems deleted.</a:t>
            </a:r>
          </a:p>
          <a:p>
            <a:r>
              <a:rPr lang="en-US" dirty="0"/>
              <a:t>Visualization Manager deleting...</a:t>
            </a:r>
          </a:p>
          <a:p>
            <a:r>
              <a:rPr lang="en-US" dirty="0"/>
              <a:t>7$ after run, by run,ExG4RunAction::~ExG4RunAction()</a:t>
            </a:r>
          </a:p>
          <a:p>
            <a:r>
              <a:rPr lang="en-US" dirty="0"/>
              <a:t>8$ after run, by run, ExG4PrimaryGeneratorAction::~ExG4PrimaryGeneratorAction()</a:t>
            </a:r>
          </a:p>
          <a:p>
            <a:r>
              <a:rPr lang="en-US" dirty="0"/>
              <a:t>9(HC0)$ after run, by run and SD ExG4SD::~ExG4SD()</a:t>
            </a:r>
          </a:p>
          <a:p>
            <a:r>
              <a:rPr lang="en-US" dirty="0"/>
              <a:t>9(HC1)$ after run, by run and SD ExG4SD::~ExG4SD()</a:t>
            </a:r>
          </a:p>
          <a:p>
            <a:r>
              <a:rPr lang="en-US" dirty="0"/>
              <a:t>9(HC2)$ after run, by run and SD ExG4SD::~ExG4SD()</a:t>
            </a:r>
          </a:p>
          <a:p>
            <a:r>
              <a:rPr lang="en-US" dirty="0"/>
              <a:t>9(HC3)$ after run, by run and SD ExG4SD::~ExG4SD()</a:t>
            </a:r>
          </a:p>
          <a:p>
            <a:r>
              <a:rPr lang="en-US" dirty="0"/>
              <a:t>10$ after run, by run, ExG4EventAction::~ExG4EventAction()</a:t>
            </a:r>
          </a:p>
          <a:p>
            <a:r>
              <a:rPr lang="en-US" dirty="0" err="1"/>
              <a:t>sunli@pike</a:t>
            </a:r>
            <a:r>
              <a:rPr lang="en-US" dirty="0"/>
              <a:t>:/</a:t>
            </a:r>
            <a:r>
              <a:rPr lang="en-US" dirty="0" err="1"/>
              <a:t>mnt</a:t>
            </a:r>
            <a:r>
              <a:rPr lang="en-US" dirty="0"/>
              <a:t>/analysis/triumf_s2193/sun/Build_Geant4_DSL_Jul2024$ </a:t>
            </a:r>
          </a:p>
          <a:p>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18</a:t>
            </a:fld>
            <a:endParaRPr lang="zh-CN" altLang="en-US"/>
          </a:p>
        </p:txBody>
      </p:sp>
    </p:spTree>
    <p:extLst>
      <p:ext uri="{BB962C8B-B14F-4D97-AF65-F5344CB8AC3E}">
        <p14:creationId xmlns:p14="http://schemas.microsoft.com/office/powerpoint/2010/main" val="104013303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err="1"/>
              <a:t>hFit</a:t>
            </a:r>
            <a:r>
              <a:rPr lang="en-US" altLang="zh-CN" dirty="0"/>
              <a:t>-&gt;</a:t>
            </a:r>
            <a:r>
              <a:rPr lang="en-US" altLang="zh-CN" dirty="0" err="1"/>
              <a:t>GetYaxis</a:t>
            </a:r>
            <a:r>
              <a:rPr lang="en-US" altLang="zh-CN" dirty="0"/>
              <a:t>()-&gt;</a:t>
            </a:r>
            <a:r>
              <a:rPr lang="en-US" altLang="zh-CN" dirty="0" err="1"/>
              <a:t>SetRangeUser</a:t>
            </a:r>
            <a:r>
              <a:rPr lang="en-US" altLang="zh-CN" dirty="0"/>
              <a:t>(0,20)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err="1"/>
              <a:t>hSega</a:t>
            </a:r>
            <a:r>
              <a:rPr lang="en-US" altLang="zh-CN" dirty="0"/>
              <a:t>-&gt;</a:t>
            </a:r>
            <a:r>
              <a:rPr lang="en-US" altLang="zh-CN" dirty="0" err="1"/>
              <a:t>SetLineWidth</a:t>
            </a:r>
            <a:r>
              <a:rPr lang="en-US" altLang="zh-CN" dirty="0"/>
              <a:t>(2)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err="1"/>
              <a:t>hSega</a:t>
            </a:r>
            <a:r>
              <a:rPr lang="en-US" altLang="zh-CN" dirty="0"/>
              <a:t>-&gt;Draw("same")</a:t>
            </a:r>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180</a:t>
            </a:fld>
            <a:endParaRPr lang="zh-CN" altLang="en-US"/>
          </a:p>
        </p:txBody>
      </p:sp>
    </p:spTree>
    <p:extLst>
      <p:ext uri="{BB962C8B-B14F-4D97-AF65-F5344CB8AC3E}">
        <p14:creationId xmlns:p14="http://schemas.microsoft.com/office/powerpoint/2010/main" val="271223409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sz="1200" i="0" dirty="0">
                <a:solidFill>
                  <a:srgbClr val="231F20"/>
                </a:solidFill>
                <a:effectLst/>
                <a:latin typeface="AdvOT483a8203"/>
              </a:rPr>
              <a:t>The model misses some of the physics.</a:t>
            </a:r>
          </a:p>
          <a:p>
            <a:r>
              <a:rPr lang="en-US" altLang="zh-CN" dirty="0">
                <a:solidFill>
                  <a:srgbClr val="231F20"/>
                </a:solidFill>
                <a:latin typeface="AdvOT483a8203"/>
              </a:rPr>
              <a:t>The example includes model uncertainty.</a:t>
            </a:r>
          </a:p>
          <a:p>
            <a:r>
              <a:rPr lang="en-US" altLang="zh-CN" dirty="0">
                <a:solidFill>
                  <a:srgbClr val="231F20"/>
                </a:solidFill>
                <a:latin typeface="AdvOT483a8203"/>
              </a:rPr>
              <a:t>With/without model uncertainty don't change much.</a:t>
            </a:r>
            <a:endParaRPr lang="zh-CN" altLang="en-US"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184</a:t>
            </a:fld>
            <a:endParaRPr lang="zh-CN" altLang="en-US"/>
          </a:p>
        </p:txBody>
      </p:sp>
    </p:spTree>
    <p:extLst>
      <p:ext uri="{BB962C8B-B14F-4D97-AF65-F5344CB8AC3E}">
        <p14:creationId xmlns:p14="http://schemas.microsoft.com/office/powerpoint/2010/main" val="169544845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0" dirty="0">
                <a:effectLst/>
                <a:latin typeface="Times New Roman" panose="02020603050405020304" pitchFamily="18" charset="0"/>
              </a:rPr>
              <a:t>Likelihood formulation</a:t>
            </a:r>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188</a:t>
            </a:fld>
            <a:endParaRPr lang="zh-CN" altLang="en-US"/>
          </a:p>
        </p:txBody>
      </p:sp>
    </p:spTree>
    <p:extLst>
      <p:ext uri="{BB962C8B-B14F-4D97-AF65-F5344CB8AC3E}">
        <p14:creationId xmlns:p14="http://schemas.microsoft.com/office/powerpoint/2010/main" val="243884179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210</a:t>
            </a:fld>
            <a:endParaRPr lang="zh-CN" altLang="en-US"/>
          </a:p>
        </p:txBody>
      </p:sp>
    </p:spTree>
    <p:extLst>
      <p:ext uri="{BB962C8B-B14F-4D97-AF65-F5344CB8AC3E}">
        <p14:creationId xmlns:p14="http://schemas.microsoft.com/office/powerpoint/2010/main" val="60946380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 = new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("Posterior1248","Posterior1248",1000,1000);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(const char * name, const char * title,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ww</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wh</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DivideSquare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Posterior1248-&gt;Divide(5,5);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SetBorderMode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SetOptStat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SetOptTitle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InvertPalette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Posterior1248-&gt;Update();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//void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TAttPad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left,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right,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bottom,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top)</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Posterior1248-&gt;cd(7);</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Posterior1248-&gt;cd(12);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Posterior1248-&gt;cd(13);</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Posterior1248-&gt;cd(16);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Posterior1248-&gt;cd(17);</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Posterior1248-&gt;cd(18);</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Posterior1248-&gt;cd(19);</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Posterior1248-&gt;cd(21);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Posterior1248-&gt;cd(22);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Posterior1248-&gt;cd(23);</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Posterior1248-&gt;cd(24);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SetContour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(99);</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Posterior1248-&gt;cd(25);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SaveAs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("Posterior1248.png");</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242</a:t>
            </a:fld>
            <a:endParaRPr lang="zh-CN" altLang="en-US"/>
          </a:p>
        </p:txBody>
      </p:sp>
    </p:spTree>
    <p:extLst>
      <p:ext uri="{BB962C8B-B14F-4D97-AF65-F5344CB8AC3E}">
        <p14:creationId xmlns:p14="http://schemas.microsoft.com/office/powerpoint/2010/main" val="194354662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zh-CN" dirty="0" err="1"/>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244</a:t>
            </a:fld>
            <a:endParaRPr lang="zh-CN" altLang="en-US"/>
          </a:p>
        </p:txBody>
      </p:sp>
    </p:spTree>
    <p:extLst>
      <p:ext uri="{BB962C8B-B14F-4D97-AF65-F5344CB8AC3E}">
        <p14:creationId xmlns:p14="http://schemas.microsoft.com/office/powerpoint/2010/main" val="227071155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("PostPrior","PostPrior",1000,1000);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a:t>//</a:t>
            </a:r>
            <a:r>
              <a:rPr lang="en-US" altLang="zh-CN" dirty="0" err="1"/>
              <a:t>PostPrior</a:t>
            </a:r>
            <a:r>
              <a:rPr lang="en-US" altLang="zh-CN" dirty="0"/>
              <a:t>-&gt;</a:t>
            </a:r>
            <a:r>
              <a:rPr lang="en-US" altLang="zh-CN" dirty="0" err="1"/>
              <a:t>DivideSquare</a:t>
            </a:r>
            <a:r>
              <a:rPr lang="en-US" altLang="zh-CN" dirty="0"/>
              <a:t>(16);</a:t>
            </a:r>
          </a:p>
          <a:p>
            <a:r>
              <a:rPr lang="en-US" altLang="zh-CN" dirty="0" err="1"/>
              <a:t>PostPrior</a:t>
            </a:r>
            <a:r>
              <a:rPr lang="en-US" altLang="zh-CN" dirty="0"/>
              <a:t>-&gt;Divide(4,4);</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double </a:t>
            </a:r>
            <a:r>
              <a:rPr lang="en-US" altLang="zh-CN" dirty="0" err="1"/>
              <a:t>ypos,ypri</a:t>
            </a:r>
            <a:r>
              <a:rPr lang="en-US" altLang="zh-CN" dirty="0"/>
              <a:t>;</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(0.05,0.05,0.10,0.000);</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(0.10);</a:t>
            </a:r>
          </a:p>
          <a:p>
            <a:r>
              <a:rPr lang="en-US" altLang="zh-CN" dirty="0"/>
              <a:t>Tau-&gt;</a:t>
            </a:r>
            <a:r>
              <a:rPr lang="en-US" altLang="zh-CN" dirty="0" err="1"/>
              <a:t>GetXaxis</a:t>
            </a:r>
            <a:r>
              <a:rPr lang="en-US" altLang="zh-CN" dirty="0"/>
              <a:t>()-&gt;</a:t>
            </a:r>
            <a:r>
              <a:rPr lang="en-US" altLang="zh-CN" dirty="0" err="1"/>
              <a:t>SetNdivisions</a:t>
            </a:r>
            <a:r>
              <a:rPr lang="en-US" altLang="zh-CN" dirty="0"/>
              <a:t>(504);</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a:t>
            </a:r>
            <a:r>
              <a:rPr lang="en-US" altLang="zh-CN" dirty="0" err="1"/>
              <a:t>SetLineColor</a:t>
            </a:r>
            <a:r>
              <a:rPr lang="en-US" altLang="zh-CN" dirty="0"/>
              <a:t>(4);</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endParaRPr lang="en-US" altLang="zh-CN" dirty="0"/>
          </a:p>
          <a:p>
            <a:r>
              <a:rPr lang="en-US" altLang="zh-CN" dirty="0" err="1"/>
              <a:t>PostPrior</a:t>
            </a:r>
            <a:r>
              <a:rPr lang="en-US" altLang="zh-CN" dirty="0"/>
              <a:t>-&gt;cd(5);</a:t>
            </a:r>
          </a:p>
          <a:p>
            <a:r>
              <a:rPr lang="en-US" altLang="zh-CN" dirty="0" err="1"/>
              <a:t>gPad</a:t>
            </a:r>
            <a:r>
              <a:rPr lang="en-US" altLang="zh-CN" dirty="0"/>
              <a:t>-&gt;</a:t>
            </a:r>
            <a:r>
              <a:rPr lang="en-US" altLang="zh-CN" dirty="0" err="1"/>
              <a:t>SetMargin</a:t>
            </a:r>
            <a:r>
              <a:rPr lang="en-US" altLang="zh-CN" dirty="0"/>
              <a:t>(0.05,0.05,0.10,0.000);</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(504);</a:t>
            </a:r>
          </a:p>
          <a:p>
            <a:r>
              <a:rPr lang="en-US" altLang="zh-CN" dirty="0" err="1"/>
              <a:t>TauEg</a:t>
            </a:r>
            <a:r>
              <a:rPr lang="en-US" altLang="zh-CN" dirty="0"/>
              <a:t>-&gt;Draw("col");</a:t>
            </a:r>
          </a:p>
          <a:p>
            <a:r>
              <a:rPr lang="en-US" altLang="zh-CN" dirty="0"/>
              <a:t> </a:t>
            </a:r>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(0.05,0.05,0.10,0.000);</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(0,Eg-&gt;</a:t>
            </a:r>
            <a:r>
              <a:rPr lang="en-US" altLang="zh-CN" dirty="0" err="1"/>
              <a:t>GetMaximum</a:t>
            </a:r>
            <a:r>
              <a:rPr lang="en-US" altLang="zh-CN" dirty="0"/>
              <a:t>()*1.1);</a:t>
            </a:r>
          </a:p>
          <a:p>
            <a:r>
              <a:rPr lang="en-US" altLang="zh-CN" dirty="0" err="1"/>
              <a:t>ypos</a:t>
            </a:r>
            <a:r>
              <a:rPr lang="en-US" altLang="zh-CN" dirty="0"/>
              <a:t>=</a:t>
            </a:r>
            <a:r>
              <a:rPr lang="en-US" altLang="zh-CN" dirty="0" err="1"/>
              <a:t>Eg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Eg_prior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Eg</a:t>
            </a:r>
            <a:r>
              <a:rPr lang="en-US" altLang="zh-CN" dirty="0"/>
              <a:t>-&gt;</a:t>
            </a:r>
            <a:r>
              <a:rPr lang="en-US" altLang="zh-CN" dirty="0" err="1"/>
              <a:t>SetLineColor</a:t>
            </a:r>
            <a:r>
              <a:rPr lang="en-US" altLang="zh-CN" dirty="0"/>
              <a:t>(4);</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-&gt;cd(9);</a:t>
            </a:r>
          </a:p>
          <a:p>
            <a:r>
              <a:rPr lang="en-US" altLang="zh-CN" dirty="0" err="1"/>
              <a:t>gPad</a:t>
            </a:r>
            <a:r>
              <a:rPr lang="en-US" altLang="zh-CN" dirty="0"/>
              <a:t>-&gt;</a:t>
            </a:r>
            <a:r>
              <a:rPr lang="en-US" altLang="zh-CN" dirty="0" err="1"/>
              <a:t>SetMargin</a:t>
            </a:r>
            <a:r>
              <a:rPr lang="en-US" altLang="zh-CN" dirty="0"/>
              <a:t>(0.05,0.05,0.10,0.000);</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-&gt;cd(10);</a:t>
            </a:r>
          </a:p>
          <a:p>
            <a:r>
              <a:rPr lang="en-US" altLang="zh-CN" dirty="0" err="1"/>
              <a:t>gPad</a:t>
            </a:r>
            <a:r>
              <a:rPr lang="en-US" altLang="zh-CN" dirty="0"/>
              <a:t>-&gt;</a:t>
            </a:r>
            <a:r>
              <a:rPr lang="en-US" altLang="zh-CN" dirty="0" err="1"/>
              <a:t>SetMargin</a:t>
            </a:r>
            <a:r>
              <a:rPr lang="en-US" altLang="zh-CN" dirty="0"/>
              <a:t>(0.05,0.05,0.10,0.000);</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(0.05,0.05,0.10,0.000);</a:t>
            </a:r>
          </a:p>
          <a:p>
            <a:r>
              <a:rPr lang="en-US" altLang="zh-CN" dirty="0" err="1"/>
              <a:t>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(0,bkg-&gt;</a:t>
            </a:r>
            <a:r>
              <a:rPr lang="en-US" altLang="zh-CN" dirty="0" err="1"/>
              <a:t>GetMaximum</a:t>
            </a:r>
            <a:r>
              <a:rPr lang="en-US" altLang="zh-CN" dirty="0"/>
              <a:t>()*1.1);</a:t>
            </a:r>
          </a:p>
          <a:p>
            <a:r>
              <a:rPr lang="en-US" altLang="zh-CN" dirty="0" err="1"/>
              <a:t>ypos</a:t>
            </a:r>
            <a:r>
              <a:rPr lang="en-US" altLang="zh-CN" dirty="0"/>
              <a:t>=</a:t>
            </a:r>
            <a:r>
              <a:rPr lang="en-US" altLang="zh-CN" dirty="0" err="1"/>
              <a:t>bkg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bkg_prior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bkg</a:t>
            </a:r>
            <a:r>
              <a:rPr lang="en-US" altLang="zh-CN" dirty="0"/>
              <a:t>-&gt;</a:t>
            </a:r>
            <a:r>
              <a:rPr lang="en-US" altLang="zh-CN" dirty="0" err="1"/>
              <a:t>SetLineColor</a:t>
            </a:r>
            <a:r>
              <a:rPr lang="en-US" altLang="zh-CN" dirty="0"/>
              <a:t>(4);</a:t>
            </a:r>
          </a:p>
          <a:p>
            <a:r>
              <a:rPr lang="en-US" altLang="zh-CN" dirty="0" err="1"/>
              <a:t>bkg</a:t>
            </a:r>
            <a:r>
              <a:rPr lang="en-US" altLang="zh-CN" dirty="0"/>
              <a:t>-&gt;Draw();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(0.05,0.05,0.10,0.000);</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-&gt;cd(14);</a:t>
            </a:r>
          </a:p>
          <a:p>
            <a:r>
              <a:rPr lang="en-US" altLang="zh-CN" dirty="0" err="1"/>
              <a:t>gPad</a:t>
            </a:r>
            <a:r>
              <a:rPr lang="en-US" altLang="zh-CN" dirty="0"/>
              <a:t>-&gt;</a:t>
            </a:r>
            <a:r>
              <a:rPr lang="en-US" altLang="zh-CN" dirty="0" err="1"/>
              <a:t>SetMargin</a:t>
            </a:r>
            <a:r>
              <a:rPr lang="en-US" altLang="zh-CN" dirty="0"/>
              <a:t>(0.05,0.05,0.10,0.000);</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-&gt;cd(15);</a:t>
            </a:r>
          </a:p>
          <a:p>
            <a:r>
              <a:rPr lang="en-US" altLang="zh-CN" dirty="0" err="1"/>
              <a:t>gPad</a:t>
            </a:r>
            <a:r>
              <a:rPr lang="en-US" altLang="zh-CN" dirty="0"/>
              <a:t>-&gt;</a:t>
            </a:r>
            <a:r>
              <a:rPr lang="en-US" altLang="zh-CN" dirty="0" err="1"/>
              <a:t>SetMargin</a:t>
            </a:r>
            <a:r>
              <a:rPr lang="en-US" altLang="zh-CN" dirty="0"/>
              <a:t>(0.05,0.05,0.10,0.000);</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(0.05,0.05,0.10,0.000);</a:t>
            </a:r>
          </a:p>
          <a:p>
            <a:r>
              <a:rPr lang="en-US" altLang="zh-CN" dirty="0"/>
              <a:t>SP-&gt;</a:t>
            </a:r>
            <a:r>
              <a:rPr lang="en-US" altLang="zh-CN" dirty="0" err="1"/>
              <a:t>GetXaxis</a:t>
            </a:r>
            <a:r>
              <a:rPr lang="en-US" altLang="zh-CN" dirty="0"/>
              <a:t>()-&gt;</a:t>
            </a:r>
            <a:r>
              <a:rPr lang="en-US" altLang="zh-CN" dirty="0" err="1"/>
              <a:t>SetLabelSize</a:t>
            </a:r>
            <a:r>
              <a:rPr lang="en-US" altLang="zh-CN" dirty="0"/>
              <a:t>(0.10);</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a:t>
            </a:r>
            <a:r>
              <a:rPr lang="en-US" altLang="zh-CN" dirty="0" err="1"/>
              <a:t>GetYaxis</a:t>
            </a:r>
            <a:r>
              <a:rPr lang="en-US" altLang="zh-CN" dirty="0"/>
              <a:t>()-&gt;</a:t>
            </a:r>
            <a:r>
              <a:rPr lang="en-US" altLang="zh-CN" dirty="0" err="1"/>
              <a:t>SetRangeUser</a:t>
            </a:r>
            <a:r>
              <a:rPr lang="en-US" altLang="zh-CN" dirty="0"/>
              <a:t>(0,SP-&gt;</a:t>
            </a:r>
            <a:r>
              <a:rPr lang="en-US" altLang="zh-CN" dirty="0" err="1"/>
              <a:t>GetMaximum</a:t>
            </a:r>
            <a:r>
              <a:rPr lang="en-US" altLang="zh-CN" dirty="0"/>
              <a:t>()*1.1);</a:t>
            </a:r>
          </a:p>
          <a:p>
            <a:r>
              <a:rPr lang="en-US" altLang="zh-CN" dirty="0" err="1"/>
              <a:t>ypos</a:t>
            </a:r>
            <a:r>
              <a:rPr lang="en-US" altLang="zh-CN" dirty="0"/>
              <a:t>=SP-&gt;</a:t>
            </a:r>
            <a:r>
              <a:rPr lang="en-US" altLang="zh-CN" dirty="0" err="1"/>
              <a:t>GetMaximum</a:t>
            </a:r>
            <a:r>
              <a:rPr lang="en-US" altLang="zh-CN" dirty="0"/>
              <a:t>();</a:t>
            </a:r>
          </a:p>
          <a:p>
            <a:r>
              <a:rPr lang="en-US" altLang="zh-CN" dirty="0" err="1"/>
              <a:t>ypri</a:t>
            </a:r>
            <a:r>
              <a:rPr lang="en-US" altLang="zh-CN" dirty="0"/>
              <a:t>=</a:t>
            </a:r>
            <a:r>
              <a:rPr lang="en-US" altLang="zh-CN" dirty="0" err="1"/>
              <a:t>SP_prior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)SP-&gt;</a:t>
            </a:r>
            <a:r>
              <a:rPr lang="en-US" altLang="zh-CN" dirty="0" err="1"/>
              <a:t>GetYaxis</a:t>
            </a:r>
            <a:r>
              <a:rPr lang="en-US" altLang="zh-CN" dirty="0"/>
              <a:t>()-&gt;</a:t>
            </a:r>
            <a:r>
              <a:rPr lang="en-US" altLang="zh-CN" dirty="0" err="1"/>
              <a:t>SetRangeUser</a:t>
            </a:r>
            <a:r>
              <a:rPr lang="en-US" altLang="zh-CN" dirty="0"/>
              <a:t>(0,ypri*1.1);</a:t>
            </a:r>
          </a:p>
          <a:p>
            <a:r>
              <a:rPr lang="en-US" altLang="zh-CN" dirty="0"/>
              <a:t>SP-&gt;</a:t>
            </a:r>
            <a:r>
              <a:rPr lang="en-US" altLang="zh-CN" dirty="0" err="1"/>
              <a:t>SetLineColor</a:t>
            </a:r>
            <a:r>
              <a:rPr lang="en-US" altLang="zh-CN" dirty="0"/>
              <a:t>(4);</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endParaRPr lang="en-US" altLang="zh-CN" dirty="0"/>
          </a:p>
          <a:p>
            <a:r>
              <a:rPr lang="en-US" altLang="zh-CN" dirty="0" err="1"/>
              <a:t>PostPrior</a:t>
            </a:r>
            <a:r>
              <a:rPr lang="en-US" altLang="zh-CN" dirty="0"/>
              <a:t>-&gt;</a:t>
            </a:r>
            <a:r>
              <a:rPr lang="en-US" altLang="zh-CN" dirty="0" err="1"/>
              <a:t>SaveAs</a:t>
            </a:r>
            <a:r>
              <a:rPr lang="en-US" altLang="zh-CN" dirty="0"/>
              <a:t>("PostPrior1248.png");</a:t>
            </a:r>
          </a:p>
          <a:p>
            <a:r>
              <a:rPr lang="en-US" altLang="zh-CN" dirty="0" err="1"/>
              <a:t>PostPrior</a:t>
            </a:r>
            <a:r>
              <a:rPr lang="en-US" altLang="zh-CN" dirty="0"/>
              <a:t>-&gt;</a:t>
            </a:r>
            <a:r>
              <a:rPr lang="en-US" altLang="zh-CN" dirty="0" err="1"/>
              <a:t>SaveAs</a:t>
            </a:r>
            <a:r>
              <a:rPr lang="en-US" altLang="zh-CN" dirty="0"/>
              <a:t>("PostPrior1248.eps");</a:t>
            </a:r>
          </a:p>
          <a:p>
            <a:endParaRPr lang="en-US" altLang="zh-CN"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245</a:t>
            </a:fld>
            <a:endParaRPr lang="zh-CN" altLang="en-US"/>
          </a:p>
        </p:txBody>
      </p:sp>
    </p:spTree>
    <p:extLst>
      <p:ext uri="{BB962C8B-B14F-4D97-AF65-F5344CB8AC3E}">
        <p14:creationId xmlns:p14="http://schemas.microsoft.com/office/powerpoint/2010/main" val="191336769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 new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978,1000);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(const char * name, const char * title,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ww</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wh</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SetBottomMargin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(0.1);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DivideSquare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-&gt;Divide(4,4);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SetBorderMode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SetOptStat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SetOptTitle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InvertPalette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-&gt;Update();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double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//void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TAttPad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left,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right,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bottom,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top)</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-&gt;Draw("same");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(0,Eg-&gt;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if(</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&lt;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(0,ypri*1.1);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-&gt;Draw("same");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-&gt;cd(9);</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if(</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&lt;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(0,ypri*1.1);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-&gt;Draw("same");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-&gt;cd(13);</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SP_prior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if(</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&lt;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(0,ypri*1.1);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SP_prior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SP_prior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-&gt;Draw("same");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SaveAs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("PostPrior1248.png");</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SaveAs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("PostPrior1248.eps");</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248</a:t>
            </a:fld>
            <a:endParaRPr lang="zh-CN" altLang="en-US"/>
          </a:p>
        </p:txBody>
      </p:sp>
    </p:spTree>
    <p:extLst>
      <p:ext uri="{BB962C8B-B14F-4D97-AF65-F5344CB8AC3E}">
        <p14:creationId xmlns:p14="http://schemas.microsoft.com/office/powerpoint/2010/main" val="31027016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 = new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("PostPrior","</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 978,1000);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 (const char * name, const char * title,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ww</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wh</a:t>
            </a: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DivideSquare</a:t>
            </a:r>
            <a:r>
              <a:rPr lang="en-US" altLang="zh-CN" sz="1800" b="0" i="0" u="none" strike="noStrike" dirty="0">
                <a:solidFill>
                  <a:srgbClr val="000000"/>
                </a:solidFill>
                <a:effectLst/>
                <a:latin typeface="Arial" panose="020B0604020202020204" pitchFamily="34" charset="0"/>
              </a:rPr>
              <a:t>(16);</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-&gt;Divide(4,4);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SetBorderMode</a:t>
            </a:r>
            <a:r>
              <a:rPr lang="en-US" altLang="zh-CN" sz="1800" b="0" i="0" u="none" strike="noStrike" dirty="0">
                <a:solidFill>
                  <a:srgbClr val="000000"/>
                </a:solidFill>
                <a:effectLst/>
                <a:latin typeface="Arial" panose="020B0604020202020204" pitchFamily="34" charset="0"/>
              </a:rPr>
              <a:t>(1);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SetOptStat</a:t>
            </a:r>
            <a:r>
              <a:rPr lang="en-US" altLang="zh-CN" sz="1800" b="0" i="0" u="none" strike="noStrike" dirty="0">
                <a:solidFill>
                  <a:srgbClr val="000000"/>
                </a:solidFill>
                <a:effectLst/>
                <a:latin typeface="Arial" panose="020B0604020202020204" pitchFamily="34" charset="0"/>
              </a:rPr>
              <a:t>(0);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SetOptTitle</a:t>
            </a:r>
            <a:r>
              <a:rPr lang="en-US" altLang="zh-CN" sz="1800" b="0" i="0" u="none" strike="noStrike" dirty="0">
                <a:solidFill>
                  <a:srgbClr val="000000"/>
                </a:solidFill>
                <a:effectLst/>
                <a:latin typeface="Arial" panose="020B0604020202020204" pitchFamily="34" charset="0"/>
              </a:rPr>
              <a:t>(0);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SetPalette</a:t>
            </a:r>
            <a:r>
              <a:rPr lang="en-US" altLang="zh-CN" sz="1800" b="0" i="0" u="none" strike="noStrike" dirty="0">
                <a:solidFill>
                  <a:srgbClr val="000000"/>
                </a:solidFill>
                <a:effectLst/>
                <a:latin typeface="Arial" panose="020B0604020202020204" pitchFamily="34" charset="0"/>
              </a:rPr>
              <a:t>(51);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TColor</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InvertPalette</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-&gt;Update();</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double </a:t>
            </a:r>
            <a:r>
              <a:rPr lang="en-US" altLang="zh-CN" sz="1800" b="0" i="0" u="none" strike="noStrike" dirty="0" err="1">
                <a:solidFill>
                  <a:srgbClr val="000000"/>
                </a:solidFill>
                <a:effectLst/>
                <a:latin typeface="Arial" panose="020B0604020202020204" pitchFamily="34" charset="0"/>
              </a:rPr>
              <a:t>ypos,ypri</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//void </a:t>
            </a:r>
            <a:r>
              <a:rPr lang="en-US" altLang="zh-CN" sz="1800" b="0" i="0" u="none" strike="noStrike" dirty="0" err="1">
                <a:solidFill>
                  <a:srgbClr val="000000"/>
                </a:solidFill>
                <a:effectLst/>
                <a:latin typeface="Arial" panose="020B0604020202020204" pitchFamily="34" charset="0"/>
              </a:rPr>
              <a:t>TAttPad</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left,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right,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bottom,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top)</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(0,Tau-&gt;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8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SetTicky</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-&gt;cd(6);</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(0,Eg-&gt;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-&gt;cd(9);</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marL="0" marR="0" lvl="0" indent="0" algn="l" defTabSz="914400" rtl="0" eaLnBrk="1" fontAlgn="auto" latinLnBrk="0" hangingPunct="1">
              <a:lnSpc>
                <a:spcPct val="100000"/>
              </a:lnSpc>
              <a:spcBef>
                <a:spcPts val="1200"/>
              </a:spcBef>
              <a:spcAft>
                <a:spcPts val="1200"/>
              </a:spcAft>
              <a:buClrTx/>
              <a:buSzTx/>
              <a:buFontTx/>
              <a:buNone/>
              <a:tabLst/>
              <a:defRPr/>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SetTicky</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marL="0" marR="0" lvl="0" indent="0" algn="l" defTabSz="914400" rtl="0" eaLnBrk="1" fontAlgn="auto" latinLnBrk="0" hangingPunct="1">
              <a:lnSpc>
                <a:spcPct val="100000"/>
              </a:lnSpc>
              <a:spcBef>
                <a:spcPts val="1200"/>
              </a:spcBef>
              <a:spcAft>
                <a:spcPts val="1200"/>
              </a:spcAft>
              <a:buClrTx/>
              <a:buSzTx/>
              <a:buFontTx/>
              <a:buNone/>
              <a:tabLst/>
              <a:defRPr/>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SetTicky</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(0,bkg-&gt;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-&gt;cd(13);</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marL="0" marR="0" lvl="0" indent="0" algn="l" defTabSz="914400" rtl="0" eaLnBrk="1" fontAlgn="auto" latinLnBrk="0" hangingPunct="1">
              <a:lnSpc>
                <a:spcPct val="100000"/>
              </a:lnSpc>
              <a:spcBef>
                <a:spcPts val="1200"/>
              </a:spcBef>
              <a:spcAft>
                <a:spcPts val="1200"/>
              </a:spcAft>
              <a:buClrTx/>
              <a:buSzTx/>
              <a:buFontTx/>
              <a:buNone/>
              <a:tabLst/>
              <a:defRPr/>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SetTicky</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marL="0" marR="0" lvl="0" indent="0" algn="l" defTabSz="914400" rtl="0" eaLnBrk="1" fontAlgn="auto" latinLnBrk="0" hangingPunct="1">
              <a:lnSpc>
                <a:spcPct val="100000"/>
              </a:lnSpc>
              <a:spcBef>
                <a:spcPts val="1200"/>
              </a:spcBef>
              <a:spcAft>
                <a:spcPts val="1200"/>
              </a:spcAft>
              <a:buClrTx/>
              <a:buSzTx/>
              <a:buFontTx/>
              <a:buNone/>
              <a:tabLst/>
              <a:defRPr/>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SetTicky</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marL="0" marR="0" lvl="0" indent="0" algn="l" defTabSz="914400" rtl="0" eaLnBrk="1" fontAlgn="auto" latinLnBrk="0" hangingPunct="1">
              <a:lnSpc>
                <a:spcPct val="100000"/>
              </a:lnSpc>
              <a:spcBef>
                <a:spcPts val="1200"/>
              </a:spcBef>
              <a:spcAft>
                <a:spcPts val="1200"/>
              </a:spcAft>
              <a:buClrTx/>
              <a:buSzTx/>
              <a:buFontTx/>
              <a:buNone/>
              <a:tabLst/>
              <a:defRPr/>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SetTicky</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-&gt;cd(16);</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(0,SP-&gt;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8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SaveAs</a:t>
            </a:r>
            <a:r>
              <a:rPr lang="en-US" altLang="zh-CN" sz="1800" b="0" i="0" u="none" strike="noStrike" dirty="0">
                <a:solidFill>
                  <a:srgbClr val="000000"/>
                </a:solidFill>
                <a:effectLst/>
                <a:latin typeface="Arial" panose="020B0604020202020204" pitchFamily="34" charset="0"/>
              </a:rPr>
              <a:t>("PostPrior2234.png");</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SaveAs</a:t>
            </a:r>
            <a:r>
              <a:rPr lang="en-US" altLang="zh-CN" sz="1800" b="0" i="0" u="none" strike="noStrike" dirty="0">
                <a:solidFill>
                  <a:srgbClr val="000000"/>
                </a:solidFill>
                <a:effectLst/>
                <a:latin typeface="Arial" panose="020B0604020202020204" pitchFamily="34" charset="0"/>
              </a:rPr>
              <a:t>("PostPrior2234.eps");</a:t>
            </a:r>
          </a:p>
          <a:p>
            <a:pPr rtl="0">
              <a:spcBef>
                <a:spcPts val="1200"/>
              </a:spcBef>
              <a:spcAft>
                <a:spcPts val="1200"/>
              </a:spcAft>
            </a:pPr>
            <a:endParaRPr lang="en-US" altLang="zh-CN" sz="1800" b="0" i="0" u="none" strike="noStrike" dirty="0" err="1">
              <a:solidFill>
                <a:srgbClr val="000000"/>
              </a:solidFill>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251</a:t>
            </a:fld>
            <a:endParaRPr lang="zh-CN" altLang="en-US"/>
          </a:p>
        </p:txBody>
      </p:sp>
    </p:spTree>
    <p:extLst>
      <p:ext uri="{BB962C8B-B14F-4D97-AF65-F5344CB8AC3E}">
        <p14:creationId xmlns:p14="http://schemas.microsoft.com/office/powerpoint/2010/main" val="168640424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 new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978,1000);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(const char * name, const char * title,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ww</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wh</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SetBottomMargin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(0.1);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DivideSquare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-&gt;Divide(4,4);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SetBorderMode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SetOptStat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SetOptTitle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InvertPalette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-&gt;Update();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double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//void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TAttPad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left,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right,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bottom,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top)</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-&gt;Draw("same");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(0,Eg-&gt;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if(</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&lt;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(0,ypri*1.1);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-&gt;Draw("same");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-&gt;cd(9);</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if(</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&lt;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(0,ypri*1.1);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-&gt;Draw("same");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-&gt;cd(13);</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SetTicky</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-&gt;cd(16);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(0.005,0.005,0.005,0.005);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(0.10);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SP_prior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if(</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ypos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&lt;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ypri</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(0,ypri*1.1);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SP_prior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SetLineColor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SP_prior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-&gt;Draw("same");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SaveAs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("PostPrior2234.png");</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PostPrior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SaveAs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("PostPrior2234.eps");</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252</a:t>
            </a:fld>
            <a:endParaRPr lang="zh-CN" altLang="en-US"/>
          </a:p>
        </p:txBody>
      </p:sp>
    </p:spTree>
    <p:extLst>
      <p:ext uri="{BB962C8B-B14F-4D97-AF65-F5344CB8AC3E}">
        <p14:creationId xmlns:p14="http://schemas.microsoft.com/office/powerpoint/2010/main" val="267147146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24</a:t>
            </a:fld>
            <a:endParaRPr lang="zh-CN" altLang="en-US"/>
          </a:p>
        </p:txBody>
      </p:sp>
    </p:spTree>
    <p:extLst>
      <p:ext uri="{BB962C8B-B14F-4D97-AF65-F5344CB8AC3E}">
        <p14:creationId xmlns:p14="http://schemas.microsoft.com/office/powerpoint/2010/main" val="14224059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 = new </a:t>
            </a:r>
            <a:r>
              <a:rPr lang="en-US" altLang="zh-CN" sz="1200" b="0" i="0" u="none" strike="noStrike" dirty="0" err="1">
                <a:solidFill>
                  <a:srgbClr val="000000"/>
                </a:solidFill>
                <a:effectLst/>
                <a:latin typeface="Arial" panose="020B0604020202020204" pitchFamily="34" charset="0"/>
              </a:rPr>
              <a:t>TCanvas</a:t>
            </a:r>
            <a:r>
              <a:rPr lang="en-US" altLang="zh-CN" sz="1200" b="0" i="0" u="none" strike="noStrike" dirty="0">
                <a:solidFill>
                  <a:srgbClr val="000000"/>
                </a:solidFill>
                <a:effectLst/>
                <a:latin typeface="Arial" panose="020B0604020202020204" pitchFamily="34" charset="0"/>
              </a:rPr>
              <a:t>("PostPrior","PostPrior",1000,1000);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TCanvas</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TCanvas</a:t>
            </a:r>
            <a:r>
              <a:rPr lang="en-US" altLang="zh-CN" sz="1200" b="0" i="0" u="none" strike="noStrike" dirty="0">
                <a:solidFill>
                  <a:srgbClr val="000000"/>
                </a:solidFill>
                <a:effectLst/>
                <a:latin typeface="Arial" panose="020B0604020202020204" pitchFamily="34" charset="0"/>
              </a:rPr>
              <a:t> (const char * name, const char * title, </a:t>
            </a:r>
            <a:r>
              <a:rPr lang="en-US" altLang="zh-CN" sz="1200" b="0" i="0" u="none" strike="noStrike" dirty="0" err="1">
                <a:solidFill>
                  <a:srgbClr val="000000"/>
                </a:solidFill>
                <a:effectLst/>
                <a:latin typeface="Arial" panose="020B0604020202020204" pitchFamily="34" charset="0"/>
              </a:rPr>
              <a:t>Int_t</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ww</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Int_t</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wh</a:t>
            </a: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DivideSquare</a:t>
            </a:r>
            <a:r>
              <a:rPr lang="en-US" altLang="zh-CN" sz="1200" b="0" i="0" u="none" strike="noStrike" dirty="0">
                <a:solidFill>
                  <a:srgbClr val="000000"/>
                </a:solidFill>
                <a:effectLst/>
                <a:latin typeface="Arial" panose="020B0604020202020204" pitchFamily="34" charset="0"/>
              </a:rPr>
              <a:t>(25);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-&gt;Divide(5,5);</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SetBorderMode</a:t>
            </a:r>
            <a:r>
              <a:rPr lang="en-US" altLang="zh-CN" sz="1200" b="0" i="0" u="none" strike="noStrike" dirty="0">
                <a:solidFill>
                  <a:srgbClr val="000000"/>
                </a:solidFill>
                <a:effectLst/>
                <a:latin typeface="Arial" panose="020B0604020202020204" pitchFamily="34" charset="0"/>
              </a:rPr>
              <a:t>(1);</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gStyle</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SetOptStat</a:t>
            </a:r>
            <a:r>
              <a:rPr lang="en-US" altLang="zh-CN" sz="1200" b="0" i="0" u="none" strike="noStrike" dirty="0">
                <a:solidFill>
                  <a:srgbClr val="000000"/>
                </a:solidFill>
                <a:effectLst/>
                <a:latin typeface="Arial" panose="020B0604020202020204" pitchFamily="34" charset="0"/>
              </a:rPr>
              <a:t>(0);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gStyle</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SetOptTitle</a:t>
            </a:r>
            <a:r>
              <a:rPr lang="en-US" altLang="zh-CN" sz="1200" b="0" i="0" u="none" strike="noStrike" dirty="0">
                <a:solidFill>
                  <a:srgbClr val="000000"/>
                </a:solidFill>
                <a:effectLst/>
                <a:latin typeface="Arial" panose="020B0604020202020204" pitchFamily="34" charset="0"/>
              </a:rPr>
              <a:t>(0);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gStyle</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SetPalette</a:t>
            </a:r>
            <a:r>
              <a:rPr lang="en-US" altLang="zh-CN" sz="1200" b="0" i="0" u="none" strike="noStrike" dirty="0">
                <a:solidFill>
                  <a:srgbClr val="000000"/>
                </a:solidFill>
                <a:effectLst/>
                <a:latin typeface="Arial" panose="020B0604020202020204" pitchFamily="34" charset="0"/>
              </a:rPr>
              <a:t>(51);</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TColor</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InvertPalette</a:t>
            </a:r>
            <a:r>
              <a:rPr lang="en-US" altLang="zh-CN" sz="12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-&gt;Update();</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double </a:t>
            </a:r>
            <a:r>
              <a:rPr lang="en-US" altLang="zh-CN" sz="1200" b="0" i="0" u="none" strike="noStrike" dirty="0" err="1">
                <a:solidFill>
                  <a:srgbClr val="000000"/>
                </a:solidFill>
                <a:effectLst/>
                <a:latin typeface="Arial" panose="020B0604020202020204" pitchFamily="34" charset="0"/>
              </a:rPr>
              <a:t>ypos,ypri</a:t>
            </a:r>
            <a:r>
              <a:rPr lang="en-US" altLang="zh-CN" sz="12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//void </a:t>
            </a:r>
            <a:r>
              <a:rPr lang="en-US" altLang="zh-CN" sz="1200" b="0" i="0" u="none" strike="noStrike" dirty="0" err="1">
                <a:solidFill>
                  <a:srgbClr val="000000"/>
                </a:solidFill>
                <a:effectLst/>
                <a:latin typeface="Arial" panose="020B0604020202020204" pitchFamily="34" charset="0"/>
              </a:rPr>
              <a:t>TAttPad</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left,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right,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bottom,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top)</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(0,Tau-&gt;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Tau-&gt;Draw();</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Tau_prior</a:t>
            </a:r>
            <a:r>
              <a:rPr lang="en-US" altLang="zh-CN" sz="12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2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-&gt;cd(6);</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(503);</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-&gt;cd(7);</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(503);</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(0,Eg-&gt;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ypos</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ypri</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Eg_prior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if(</a:t>
            </a:r>
            <a:r>
              <a:rPr lang="en-US" altLang="zh-CN" sz="1200" b="0" i="0" u="none" strike="noStrike" dirty="0" err="1">
                <a:solidFill>
                  <a:srgbClr val="000000"/>
                </a:solidFill>
                <a:effectLst/>
                <a:latin typeface="Arial" panose="020B0604020202020204" pitchFamily="34" charset="0"/>
              </a:rPr>
              <a:t>ypos</a:t>
            </a:r>
            <a:r>
              <a:rPr lang="en-US" altLang="zh-CN" sz="1200" b="0" i="0" u="none" strike="noStrike" dirty="0">
                <a:solidFill>
                  <a:srgbClr val="000000"/>
                </a:solidFill>
                <a:effectLst/>
                <a:latin typeface="Arial" panose="020B0604020202020204" pitchFamily="34" charset="0"/>
              </a:rPr>
              <a:t>&lt;</a:t>
            </a:r>
            <a:r>
              <a:rPr lang="en-US" altLang="zh-CN" sz="1200" b="0" i="0" u="none" strike="noStrike" dirty="0" err="1">
                <a:solidFill>
                  <a:srgbClr val="000000"/>
                </a:solidFill>
                <a:effectLst/>
                <a:latin typeface="Arial" panose="020B0604020202020204" pitchFamily="34" charset="0"/>
              </a:rPr>
              <a:t>ypri</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Eg_prior</a:t>
            </a:r>
            <a:r>
              <a:rPr lang="en-US" altLang="zh-CN" sz="1200" b="0" i="0" u="none" strike="noStrike" dirty="0">
                <a:solidFill>
                  <a:srgbClr val="000000"/>
                </a:solidFill>
                <a:effectLst/>
                <a:latin typeface="Arial" panose="020B0604020202020204" pitchFamily="34" charset="0"/>
              </a:rPr>
              <a:t>-&gt;Draw("same");</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-&gt;cd(11);</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-&gt;cd(12);</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(503);</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-&gt;cd(13);</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(0,bkg-&gt;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ypos</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ypri</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bkg_prior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if(</a:t>
            </a:r>
            <a:r>
              <a:rPr lang="en-US" altLang="zh-CN" sz="1200" b="0" i="0" u="none" strike="noStrike" dirty="0" err="1">
                <a:solidFill>
                  <a:srgbClr val="000000"/>
                </a:solidFill>
                <a:effectLst/>
                <a:latin typeface="Arial" panose="020B0604020202020204" pitchFamily="34" charset="0"/>
              </a:rPr>
              <a:t>ypos</a:t>
            </a:r>
            <a:r>
              <a:rPr lang="en-US" altLang="zh-CN" sz="1200" b="0" i="0" u="none" strike="noStrike" dirty="0">
                <a:solidFill>
                  <a:srgbClr val="000000"/>
                </a:solidFill>
                <a:effectLst/>
                <a:latin typeface="Arial" panose="020B0604020202020204" pitchFamily="34" charset="0"/>
              </a:rPr>
              <a:t>&lt;</a:t>
            </a:r>
            <a:r>
              <a:rPr lang="en-US" altLang="zh-CN" sz="1200" b="0" i="0" u="none" strike="noStrike" dirty="0" err="1">
                <a:solidFill>
                  <a:srgbClr val="000000"/>
                </a:solidFill>
                <a:effectLst/>
                <a:latin typeface="Arial" panose="020B0604020202020204" pitchFamily="34" charset="0"/>
              </a:rPr>
              <a:t>ypri</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t>
            </a:r>
            <a:r>
              <a:rPr lang="en-US" altLang="zh-CN" sz="12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bkg_prior</a:t>
            </a:r>
            <a:r>
              <a:rPr lang="en-US" altLang="zh-CN" sz="1200" b="0" i="0" u="none" strike="noStrike" dirty="0">
                <a:solidFill>
                  <a:srgbClr val="000000"/>
                </a:solidFill>
                <a:effectLst/>
                <a:latin typeface="Arial" panose="020B0604020202020204" pitchFamily="34" charset="0"/>
              </a:rPr>
              <a:t>-&gt;Draw("same");</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-&gt;cd(16);</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-&gt;cd(17);</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(503);</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-&gt;cd(18);</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-&gt;cd(19);</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(0,SP-&gt;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ypos</a:t>
            </a: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ypri</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SP_prior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if(</a:t>
            </a:r>
            <a:r>
              <a:rPr lang="en-US" altLang="zh-CN" sz="1200" b="0" i="0" u="none" strike="noStrike" dirty="0" err="1">
                <a:solidFill>
                  <a:srgbClr val="000000"/>
                </a:solidFill>
                <a:effectLst/>
                <a:latin typeface="Arial" panose="020B0604020202020204" pitchFamily="34" charset="0"/>
              </a:rPr>
              <a:t>ypos</a:t>
            </a:r>
            <a:r>
              <a:rPr lang="en-US" altLang="zh-CN" sz="1200" b="0" i="0" u="none" strike="noStrike" dirty="0">
                <a:solidFill>
                  <a:srgbClr val="000000"/>
                </a:solidFill>
                <a:effectLst/>
                <a:latin typeface="Arial" panose="020B0604020202020204" pitchFamily="34" charset="0"/>
              </a:rPr>
              <a:t>&lt;</a:t>
            </a:r>
            <a:r>
              <a:rPr lang="en-US" altLang="zh-CN" sz="1200" b="0" i="0" u="none" strike="noStrike" dirty="0" err="1">
                <a:solidFill>
                  <a:srgbClr val="000000"/>
                </a:solidFill>
                <a:effectLst/>
                <a:latin typeface="Arial" panose="020B0604020202020204" pitchFamily="34" charset="0"/>
              </a:rPr>
              <a:t>ypri</a:t>
            </a: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SP-&gt;Draw();</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SP_prior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SP_prior</a:t>
            </a:r>
            <a:r>
              <a:rPr lang="en-US" altLang="zh-CN" sz="12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2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-&gt;cd(21);</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-&gt;cd(22);</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(503);</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-&gt;cd(23);</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-&gt;cd(24);</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SetContour</a:t>
            </a:r>
            <a:r>
              <a:rPr lang="en-US" altLang="zh-CN" sz="1200" b="0" i="0" u="none" strike="noStrike" dirty="0">
                <a:solidFill>
                  <a:srgbClr val="000000"/>
                </a:solidFill>
                <a:effectLst/>
                <a:latin typeface="Arial" panose="020B0604020202020204" pitchFamily="34" charset="0"/>
              </a:rPr>
              <a:t>(99);</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SPAC-&gt;Draw("col");</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-&gt;cd(25);</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(0,AC-&gt;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ypos</a:t>
            </a: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ypri</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AC_prior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if(</a:t>
            </a:r>
            <a:r>
              <a:rPr lang="en-US" altLang="zh-CN" sz="1200" b="0" i="0" u="none" strike="noStrike" dirty="0" err="1">
                <a:solidFill>
                  <a:srgbClr val="000000"/>
                </a:solidFill>
                <a:effectLst/>
                <a:latin typeface="Arial" panose="020B0604020202020204" pitchFamily="34" charset="0"/>
              </a:rPr>
              <a:t>ypos</a:t>
            </a:r>
            <a:r>
              <a:rPr lang="en-US" altLang="zh-CN" sz="1200" b="0" i="0" u="none" strike="noStrike" dirty="0">
                <a:solidFill>
                  <a:srgbClr val="000000"/>
                </a:solidFill>
                <a:effectLst/>
                <a:latin typeface="Arial" panose="020B0604020202020204" pitchFamily="34" charset="0"/>
              </a:rPr>
              <a:t>&lt;</a:t>
            </a:r>
            <a:r>
              <a:rPr lang="en-US" altLang="zh-CN" sz="1200" b="0" i="0" u="none" strike="noStrike" dirty="0" err="1">
                <a:solidFill>
                  <a:srgbClr val="000000"/>
                </a:solidFill>
                <a:effectLst/>
                <a:latin typeface="Arial" panose="020B0604020202020204" pitchFamily="34" charset="0"/>
              </a:rPr>
              <a:t>ypri</a:t>
            </a: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AC-&gt;Draw();</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AC_prior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AC_prior</a:t>
            </a:r>
            <a:r>
              <a:rPr lang="en-US" altLang="zh-CN" sz="12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200" b="0" i="0" u="none" strike="noStrike" dirty="0" err="1">
              <a:solidFill>
                <a:srgbClr val="000000"/>
              </a:solidFill>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254</a:t>
            </a:fld>
            <a:endParaRPr lang="zh-CN" altLang="en-US"/>
          </a:p>
        </p:txBody>
      </p:sp>
    </p:spTree>
    <p:extLst>
      <p:ext uri="{BB962C8B-B14F-4D97-AF65-F5344CB8AC3E}">
        <p14:creationId xmlns:p14="http://schemas.microsoft.com/office/powerpoint/2010/main" val="303139907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a:t>
            </a:r>
            <a:r>
              <a:rPr lang="en-US" altLang="zh-CN" dirty="0" err="1"/>
              <a:t>PostPrior</a:t>
            </a:r>
            <a:r>
              <a:rPr lang="en-US" altLang="zh-CN" dirty="0"/>
              <a:t>","</a:t>
            </a:r>
            <a:r>
              <a:rPr lang="en-US" altLang="zh-CN" dirty="0" err="1"/>
              <a:t>PostPrior</a:t>
            </a:r>
            <a:r>
              <a:rPr lang="en-US" altLang="zh-CN" dirty="0"/>
              <a:t>", 978,1000);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err="1"/>
              <a:t>PostPrior</a:t>
            </a:r>
            <a:r>
              <a:rPr lang="en-US" altLang="zh-CN" dirty="0"/>
              <a:t>-&gt;</a:t>
            </a:r>
            <a:r>
              <a:rPr lang="en-US" altLang="zh-CN" dirty="0" err="1"/>
              <a:t>SetBottomMargin</a:t>
            </a:r>
            <a:r>
              <a:rPr lang="en-US" altLang="zh-CN" dirty="0"/>
              <a:t> (0.1);</a:t>
            </a:r>
          </a:p>
          <a:p>
            <a:r>
              <a:rPr lang="en-US" altLang="zh-CN" dirty="0"/>
              <a:t>//</a:t>
            </a:r>
            <a:r>
              <a:rPr lang="en-US" altLang="zh-CN" dirty="0" err="1"/>
              <a:t>PostPrior</a:t>
            </a:r>
            <a:r>
              <a:rPr lang="en-US" altLang="zh-CN" dirty="0"/>
              <a:t>-&gt;</a:t>
            </a:r>
            <a:r>
              <a:rPr lang="en-US" altLang="zh-CN" dirty="0" err="1"/>
              <a:t>DivideSquare</a:t>
            </a:r>
            <a:r>
              <a:rPr lang="en-US" altLang="zh-CN" dirty="0"/>
              <a:t>(25);</a:t>
            </a:r>
          </a:p>
          <a:p>
            <a:r>
              <a:rPr lang="en-US" altLang="zh-CN" dirty="0" err="1"/>
              <a:t>PostPrior</a:t>
            </a:r>
            <a:r>
              <a:rPr lang="en-US" altLang="zh-CN" dirty="0"/>
              <a:t>-&gt;Divide(5,5);</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double </a:t>
            </a:r>
            <a:r>
              <a:rPr lang="en-US" altLang="zh-CN" dirty="0" err="1"/>
              <a:t>ypos,ypri</a:t>
            </a:r>
            <a:r>
              <a:rPr lang="en-US" altLang="zh-CN" dirty="0"/>
              <a:t>;</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(0.005,0.005,0.005,0.005);</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(0.10);</a:t>
            </a:r>
          </a:p>
          <a:p>
            <a:r>
              <a:rPr lang="en-US" altLang="zh-CN" dirty="0"/>
              <a:t>Tau-&gt;</a:t>
            </a:r>
            <a:r>
              <a:rPr lang="en-US" altLang="zh-CN" dirty="0" err="1"/>
              <a:t>GetXaxis</a:t>
            </a:r>
            <a:r>
              <a:rPr lang="en-US" altLang="zh-CN" dirty="0"/>
              <a:t>()-&gt;</a:t>
            </a:r>
            <a:r>
              <a:rPr lang="en-US" altLang="zh-CN" dirty="0" err="1"/>
              <a:t>SetNdivisions</a:t>
            </a:r>
            <a:r>
              <a:rPr lang="en-US" altLang="zh-CN" dirty="0"/>
              <a:t>(505);</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a:t>
            </a:r>
            <a:r>
              <a:rPr lang="en-US" altLang="zh-CN" dirty="0" err="1"/>
              <a:t>SetLineColor</a:t>
            </a:r>
            <a:r>
              <a:rPr lang="en-US" altLang="zh-CN" dirty="0"/>
              <a:t>(4);</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endParaRPr lang="en-US" altLang="zh-CN" dirty="0"/>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TauEg</a:t>
            </a:r>
            <a:r>
              <a:rPr lang="en-US" altLang="zh-CN" dirty="0"/>
              <a:t>-&gt;Draw("col");</a:t>
            </a:r>
          </a:p>
          <a:p>
            <a:r>
              <a:rPr lang="en-US" altLang="zh-CN" dirty="0"/>
              <a:t> </a:t>
            </a:r>
          </a:p>
          <a:p>
            <a:r>
              <a:rPr lang="en-US" altLang="zh-CN" dirty="0" err="1"/>
              <a:t>PostPrior</a:t>
            </a:r>
            <a:r>
              <a:rPr lang="en-US" altLang="zh-CN" dirty="0"/>
              <a:t>-&gt;cd(7);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(0,Eg-&gt;</a:t>
            </a:r>
            <a:r>
              <a:rPr lang="en-US" altLang="zh-CN" dirty="0" err="1"/>
              <a:t>GetMaximum</a:t>
            </a:r>
            <a:r>
              <a:rPr lang="en-US" altLang="zh-CN" dirty="0"/>
              <a:t>()*1.1);</a:t>
            </a:r>
          </a:p>
          <a:p>
            <a:r>
              <a:rPr lang="en-US" altLang="zh-CN" dirty="0" err="1"/>
              <a:t>ypos</a:t>
            </a:r>
            <a:r>
              <a:rPr lang="en-US" altLang="zh-CN" dirty="0"/>
              <a:t>=</a:t>
            </a:r>
            <a:r>
              <a:rPr lang="en-US" altLang="zh-CN" dirty="0" err="1"/>
              <a:t>Eg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Eg_prior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Eg</a:t>
            </a:r>
            <a:r>
              <a:rPr lang="en-US" altLang="zh-CN" dirty="0"/>
              <a:t>-&gt;</a:t>
            </a:r>
            <a:r>
              <a:rPr lang="en-US" altLang="zh-CN" dirty="0" err="1"/>
              <a:t>SetLineColor</a:t>
            </a:r>
            <a:r>
              <a:rPr lang="en-US" altLang="zh-CN" dirty="0"/>
              <a:t>(4);</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(0,bkg-&gt;</a:t>
            </a:r>
            <a:r>
              <a:rPr lang="en-US" altLang="zh-CN" dirty="0" err="1"/>
              <a:t>GetMaximum</a:t>
            </a:r>
            <a:r>
              <a:rPr lang="en-US" altLang="zh-CN" dirty="0"/>
              <a:t>()*1.1);</a:t>
            </a:r>
          </a:p>
          <a:p>
            <a:r>
              <a:rPr lang="en-US" altLang="zh-CN" dirty="0" err="1"/>
              <a:t>ypos</a:t>
            </a:r>
            <a:r>
              <a:rPr lang="en-US" altLang="zh-CN" dirty="0"/>
              <a:t>=</a:t>
            </a:r>
            <a:r>
              <a:rPr lang="en-US" altLang="zh-CN" dirty="0" err="1"/>
              <a:t>bkg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bkg_prior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bkg</a:t>
            </a:r>
            <a:r>
              <a:rPr lang="en-US" altLang="zh-CN" dirty="0"/>
              <a:t>-&gt;</a:t>
            </a:r>
            <a:r>
              <a:rPr lang="en-US" altLang="zh-CN" dirty="0" err="1"/>
              <a:t>SetLineColor</a:t>
            </a:r>
            <a:r>
              <a:rPr lang="en-US" altLang="zh-CN" dirty="0"/>
              <a:t>(4);</a:t>
            </a:r>
          </a:p>
          <a:p>
            <a:r>
              <a:rPr lang="en-US" altLang="zh-CN" dirty="0" err="1"/>
              <a:t>bkg</a:t>
            </a:r>
            <a:r>
              <a:rPr lang="en-US" altLang="zh-CN" dirty="0"/>
              <a:t>-&gt;Draw();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-&gt;cd(18);</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-&gt;cd(19);</a:t>
            </a:r>
          </a:p>
          <a:p>
            <a:r>
              <a:rPr lang="en-US" altLang="zh-CN" dirty="0" err="1"/>
              <a:t>gPad</a:t>
            </a:r>
            <a:r>
              <a:rPr lang="en-US" altLang="zh-CN" dirty="0"/>
              <a:t>-&gt;</a:t>
            </a:r>
            <a:r>
              <a:rPr lang="en-US" altLang="zh-CN" dirty="0" err="1"/>
              <a:t>SetMargin</a:t>
            </a:r>
            <a:r>
              <a:rPr lang="en-US" altLang="zh-CN" dirty="0"/>
              <a:t>(0.005,0.005,0.005,0.005);</a:t>
            </a:r>
          </a:p>
          <a:p>
            <a:r>
              <a:rPr lang="en-US" altLang="zh-CN" dirty="0"/>
              <a:t>SP-&gt;</a:t>
            </a:r>
            <a:r>
              <a:rPr lang="en-US" altLang="zh-CN" dirty="0" err="1"/>
              <a:t>GetXaxis</a:t>
            </a:r>
            <a:r>
              <a:rPr lang="en-US" altLang="zh-CN" dirty="0"/>
              <a:t>()-&gt;</a:t>
            </a:r>
            <a:r>
              <a:rPr lang="en-US" altLang="zh-CN" dirty="0" err="1"/>
              <a:t>SetLabelSize</a:t>
            </a:r>
            <a:r>
              <a:rPr lang="en-US" altLang="zh-CN" dirty="0"/>
              <a:t>(0.10);</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a:t>
            </a:r>
            <a:r>
              <a:rPr lang="en-US" altLang="zh-CN" dirty="0" err="1"/>
              <a:t>GetYaxis</a:t>
            </a:r>
            <a:r>
              <a:rPr lang="en-US" altLang="zh-CN" dirty="0"/>
              <a:t>()-&gt;</a:t>
            </a:r>
            <a:r>
              <a:rPr lang="en-US" altLang="zh-CN" dirty="0" err="1"/>
              <a:t>SetRangeUser</a:t>
            </a:r>
            <a:r>
              <a:rPr lang="en-US" altLang="zh-CN" dirty="0"/>
              <a:t>(0,SP-&gt;</a:t>
            </a:r>
            <a:r>
              <a:rPr lang="en-US" altLang="zh-CN" dirty="0" err="1"/>
              <a:t>GetMaximum</a:t>
            </a:r>
            <a:r>
              <a:rPr lang="en-US" altLang="zh-CN" dirty="0"/>
              <a:t>()*1.1);</a:t>
            </a:r>
          </a:p>
          <a:p>
            <a:r>
              <a:rPr lang="en-US" altLang="zh-CN" dirty="0" err="1"/>
              <a:t>ypos</a:t>
            </a:r>
            <a:r>
              <a:rPr lang="en-US" altLang="zh-CN" dirty="0"/>
              <a:t>=SP-&gt;</a:t>
            </a:r>
            <a:r>
              <a:rPr lang="en-US" altLang="zh-CN" dirty="0" err="1"/>
              <a:t>GetMaximum</a:t>
            </a:r>
            <a:r>
              <a:rPr lang="en-US" altLang="zh-CN" dirty="0"/>
              <a:t>();</a:t>
            </a:r>
          </a:p>
          <a:p>
            <a:r>
              <a:rPr lang="en-US" altLang="zh-CN" dirty="0" err="1"/>
              <a:t>ypri</a:t>
            </a:r>
            <a:r>
              <a:rPr lang="en-US" altLang="zh-CN" dirty="0"/>
              <a:t>=</a:t>
            </a:r>
            <a:r>
              <a:rPr lang="en-US" altLang="zh-CN" dirty="0" err="1"/>
              <a:t>SP_prior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)SP-&gt;</a:t>
            </a:r>
            <a:r>
              <a:rPr lang="en-US" altLang="zh-CN" dirty="0" err="1"/>
              <a:t>GetYaxis</a:t>
            </a:r>
            <a:r>
              <a:rPr lang="en-US" altLang="zh-CN" dirty="0"/>
              <a:t>()-&gt;</a:t>
            </a:r>
            <a:r>
              <a:rPr lang="en-US" altLang="zh-CN" dirty="0" err="1"/>
              <a:t>SetRangeUser</a:t>
            </a:r>
            <a:r>
              <a:rPr lang="en-US" altLang="zh-CN" dirty="0"/>
              <a:t>(0,ypri*1.1);</a:t>
            </a:r>
          </a:p>
          <a:p>
            <a:r>
              <a:rPr lang="en-US" altLang="zh-CN" dirty="0"/>
              <a:t>SP-&gt;</a:t>
            </a:r>
            <a:r>
              <a:rPr lang="en-US" altLang="zh-CN" dirty="0" err="1"/>
              <a:t>SetLineColor</a:t>
            </a:r>
            <a:r>
              <a:rPr lang="en-US" altLang="zh-CN" dirty="0"/>
              <a:t>(4);</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endParaRPr lang="en-US" altLang="zh-CN" dirty="0"/>
          </a:p>
          <a:p>
            <a:r>
              <a:rPr lang="en-US" altLang="zh-CN" dirty="0" err="1"/>
              <a:t>PostPrior</a:t>
            </a:r>
            <a:r>
              <a:rPr lang="en-US" altLang="zh-CN" dirty="0"/>
              <a:t>-&gt;cd(21);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TauAC</a:t>
            </a:r>
            <a:r>
              <a:rPr lang="en-US" altLang="zh-CN" dirty="0"/>
              <a:t>-&gt;Draw("col");</a:t>
            </a:r>
          </a:p>
          <a:p>
            <a:r>
              <a:rPr lang="en-US" altLang="zh-CN" dirty="0"/>
              <a:t> </a:t>
            </a:r>
          </a:p>
          <a:p>
            <a:r>
              <a:rPr lang="en-US" altLang="zh-CN" dirty="0" err="1"/>
              <a:t>PostPrior</a:t>
            </a:r>
            <a:r>
              <a:rPr lang="en-US" altLang="zh-CN" dirty="0"/>
              <a:t>-&gt;cd(22);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EgAC</a:t>
            </a:r>
            <a:r>
              <a:rPr lang="en-US" altLang="zh-CN" dirty="0"/>
              <a:t>-&gt;Draw("col");</a:t>
            </a:r>
          </a:p>
          <a:p>
            <a:r>
              <a:rPr lang="en-US" altLang="zh-CN" dirty="0"/>
              <a:t> </a:t>
            </a:r>
          </a:p>
          <a:p>
            <a:r>
              <a:rPr lang="en-US" altLang="zh-CN" dirty="0" err="1"/>
              <a:t>PostPrior</a:t>
            </a:r>
            <a:r>
              <a:rPr lang="en-US" altLang="zh-CN" dirty="0"/>
              <a:t>-&gt;cd(23);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bkgAC</a:t>
            </a:r>
            <a:r>
              <a:rPr lang="en-US" altLang="zh-CN" dirty="0"/>
              <a:t>-&gt;Draw("col");</a:t>
            </a:r>
          </a:p>
          <a:p>
            <a:r>
              <a:rPr lang="en-US" altLang="zh-CN" dirty="0"/>
              <a:t> </a:t>
            </a:r>
          </a:p>
          <a:p>
            <a:r>
              <a:rPr lang="en-US" altLang="zh-CN" dirty="0" err="1"/>
              <a:t>PostPrior</a:t>
            </a:r>
            <a:r>
              <a:rPr lang="en-US" altLang="zh-CN" dirty="0"/>
              <a:t>-&gt;cd(24);</a:t>
            </a:r>
          </a:p>
          <a:p>
            <a:r>
              <a:rPr lang="en-US" altLang="zh-CN" dirty="0" err="1"/>
              <a:t>gPad</a:t>
            </a:r>
            <a:r>
              <a:rPr lang="en-US" altLang="zh-CN" dirty="0"/>
              <a:t>-&gt;</a:t>
            </a:r>
            <a:r>
              <a:rPr lang="en-US" altLang="zh-CN" dirty="0" err="1"/>
              <a:t>SetMargin</a:t>
            </a:r>
            <a:r>
              <a:rPr lang="en-US" altLang="zh-CN" dirty="0"/>
              <a:t>(0.005,0.005,0.005,0.005);</a:t>
            </a:r>
          </a:p>
          <a:p>
            <a:r>
              <a:rPr lang="en-US" altLang="zh-CN" dirty="0"/>
              <a:t>SPAC-&gt;</a:t>
            </a:r>
            <a:r>
              <a:rPr lang="en-US" altLang="zh-CN" dirty="0" err="1"/>
              <a:t>GetXaxis</a:t>
            </a:r>
            <a:r>
              <a:rPr lang="en-US" altLang="zh-CN" dirty="0"/>
              <a:t>()-&gt;</a:t>
            </a:r>
            <a:r>
              <a:rPr lang="en-US" altLang="zh-CN" dirty="0" err="1"/>
              <a:t>SetLabelSize</a:t>
            </a:r>
            <a:r>
              <a:rPr lang="en-US" altLang="zh-CN" dirty="0"/>
              <a:t>(0.10);</a:t>
            </a:r>
          </a:p>
          <a:p>
            <a:r>
              <a:rPr lang="en-US" altLang="zh-CN" dirty="0"/>
              <a:t>SPAC-&gt;</a:t>
            </a:r>
            <a:r>
              <a:rPr lang="en-US" altLang="zh-CN" dirty="0" err="1"/>
              <a:t>GetYaxis</a:t>
            </a:r>
            <a:r>
              <a:rPr lang="en-US" altLang="zh-CN" dirty="0"/>
              <a:t>()-&gt;</a:t>
            </a:r>
            <a:r>
              <a:rPr lang="en-US" altLang="zh-CN" dirty="0" err="1"/>
              <a:t>SetLabelSize</a:t>
            </a:r>
            <a:r>
              <a:rPr lang="en-US" altLang="zh-CN" dirty="0"/>
              <a:t>(0.00);</a:t>
            </a:r>
          </a:p>
          <a:p>
            <a:r>
              <a:rPr lang="en-US" altLang="zh-CN" dirty="0"/>
              <a:t>SPAC-&gt;</a:t>
            </a:r>
            <a:r>
              <a:rPr lang="en-US" altLang="zh-CN" dirty="0" err="1"/>
              <a:t>GetXaxis</a:t>
            </a:r>
            <a:r>
              <a:rPr lang="en-US" altLang="zh-CN" dirty="0"/>
              <a:t>()-&gt;</a:t>
            </a:r>
            <a:r>
              <a:rPr lang="en-US" altLang="zh-CN" dirty="0" err="1"/>
              <a:t>SetNdivisions</a:t>
            </a:r>
            <a:r>
              <a:rPr lang="en-US" altLang="zh-CN" dirty="0"/>
              <a:t>(505);</a:t>
            </a:r>
          </a:p>
          <a:p>
            <a:r>
              <a:rPr lang="en-US" altLang="zh-CN" dirty="0"/>
              <a:t>SPAC-&gt;</a:t>
            </a:r>
            <a:r>
              <a:rPr lang="en-US" altLang="zh-CN" dirty="0" err="1"/>
              <a:t>GetYaxis</a:t>
            </a:r>
            <a:r>
              <a:rPr lang="en-US" altLang="zh-CN" dirty="0"/>
              <a:t>()-&gt;</a:t>
            </a:r>
            <a:r>
              <a:rPr lang="en-US" altLang="zh-CN" dirty="0" err="1"/>
              <a:t>SetNdivisions</a:t>
            </a:r>
            <a:r>
              <a:rPr lang="en-US" altLang="zh-CN" dirty="0"/>
              <a:t>(505);</a:t>
            </a:r>
          </a:p>
          <a:p>
            <a:r>
              <a:rPr lang="en-US" altLang="zh-CN" dirty="0"/>
              <a:t>SPAC-&gt;</a:t>
            </a:r>
            <a:r>
              <a:rPr lang="en-US" altLang="zh-CN" dirty="0" err="1"/>
              <a:t>SetContour</a:t>
            </a:r>
            <a:r>
              <a:rPr lang="en-US" altLang="zh-CN" dirty="0"/>
              <a:t>(99);</a:t>
            </a:r>
          </a:p>
          <a:p>
            <a:r>
              <a:rPr lang="en-US" altLang="zh-CN" dirty="0"/>
              <a:t>SPAC-&gt;Draw("col");</a:t>
            </a:r>
          </a:p>
          <a:p>
            <a:r>
              <a:rPr lang="en-US" altLang="zh-CN" dirty="0"/>
              <a:t> </a:t>
            </a:r>
          </a:p>
          <a:p>
            <a:r>
              <a:rPr lang="en-US" altLang="zh-CN" dirty="0" err="1"/>
              <a:t>PostPrior</a:t>
            </a:r>
            <a:r>
              <a:rPr lang="en-US" altLang="zh-CN" dirty="0"/>
              <a:t>-&gt;cd(25);</a:t>
            </a:r>
          </a:p>
          <a:p>
            <a:r>
              <a:rPr lang="en-US" altLang="zh-CN" dirty="0" err="1"/>
              <a:t>gPad</a:t>
            </a:r>
            <a:r>
              <a:rPr lang="en-US" altLang="zh-CN" dirty="0"/>
              <a:t>-&gt;</a:t>
            </a:r>
            <a:r>
              <a:rPr lang="en-US" altLang="zh-CN" dirty="0" err="1"/>
              <a:t>SetMargin</a:t>
            </a:r>
            <a:r>
              <a:rPr lang="en-US" altLang="zh-CN" dirty="0"/>
              <a:t>(0.005,0.005,0.005,0.005);</a:t>
            </a:r>
          </a:p>
          <a:p>
            <a:r>
              <a:rPr lang="en-US" altLang="zh-CN" dirty="0"/>
              <a:t>AC-&gt;</a:t>
            </a:r>
            <a:r>
              <a:rPr lang="en-US" altLang="zh-CN" dirty="0" err="1"/>
              <a:t>GetXaxis</a:t>
            </a:r>
            <a:r>
              <a:rPr lang="en-US" altLang="zh-CN" dirty="0"/>
              <a:t>()-&gt;</a:t>
            </a:r>
            <a:r>
              <a:rPr lang="en-US" altLang="zh-CN" dirty="0" err="1"/>
              <a:t>SetLabelSize</a:t>
            </a:r>
            <a:r>
              <a:rPr lang="en-US" altLang="zh-CN" dirty="0"/>
              <a:t>(0.10);</a:t>
            </a:r>
          </a:p>
          <a:p>
            <a:r>
              <a:rPr lang="en-US" altLang="zh-CN" dirty="0"/>
              <a:t>AC-&gt;</a:t>
            </a:r>
            <a:r>
              <a:rPr lang="en-US" altLang="zh-CN" dirty="0" err="1"/>
              <a:t>GetXaxis</a:t>
            </a:r>
            <a:r>
              <a:rPr lang="en-US" altLang="zh-CN" dirty="0"/>
              <a:t>()-&gt;</a:t>
            </a:r>
            <a:r>
              <a:rPr lang="en-US" altLang="zh-CN" dirty="0" err="1"/>
              <a:t>SetNdivisions</a:t>
            </a:r>
            <a:r>
              <a:rPr lang="en-US" altLang="zh-CN" dirty="0"/>
              <a:t>(505);</a:t>
            </a:r>
          </a:p>
          <a:p>
            <a:r>
              <a:rPr lang="en-US" altLang="zh-CN" dirty="0"/>
              <a:t>AC-&gt;</a:t>
            </a:r>
            <a:r>
              <a:rPr lang="en-US" altLang="zh-CN" dirty="0" err="1"/>
              <a:t>GetYaxis</a:t>
            </a:r>
            <a:r>
              <a:rPr lang="en-US" altLang="zh-CN" dirty="0"/>
              <a:t>()-&gt;</a:t>
            </a:r>
            <a:r>
              <a:rPr lang="en-US" altLang="zh-CN" dirty="0" err="1"/>
              <a:t>SetNdivisions</a:t>
            </a:r>
            <a:r>
              <a:rPr lang="en-US" altLang="zh-CN" dirty="0"/>
              <a:t>(000);</a:t>
            </a:r>
          </a:p>
          <a:p>
            <a:r>
              <a:rPr lang="en-US" altLang="zh-CN" dirty="0"/>
              <a:t>AC-&gt;</a:t>
            </a:r>
            <a:r>
              <a:rPr lang="en-US" altLang="zh-CN" dirty="0" err="1"/>
              <a:t>GetYaxis</a:t>
            </a:r>
            <a:r>
              <a:rPr lang="en-US" altLang="zh-CN" dirty="0"/>
              <a:t>()-&gt;</a:t>
            </a:r>
            <a:r>
              <a:rPr lang="en-US" altLang="zh-CN" dirty="0" err="1"/>
              <a:t>SetRangeUser</a:t>
            </a:r>
            <a:r>
              <a:rPr lang="en-US" altLang="zh-CN" dirty="0"/>
              <a:t>(0,AC-&gt;</a:t>
            </a:r>
            <a:r>
              <a:rPr lang="en-US" altLang="zh-CN" dirty="0" err="1"/>
              <a:t>GetMaximum</a:t>
            </a:r>
            <a:r>
              <a:rPr lang="en-US" altLang="zh-CN" dirty="0"/>
              <a:t>()*1.1);</a:t>
            </a:r>
          </a:p>
          <a:p>
            <a:r>
              <a:rPr lang="en-US" altLang="zh-CN" dirty="0" err="1"/>
              <a:t>ypos</a:t>
            </a:r>
            <a:r>
              <a:rPr lang="en-US" altLang="zh-CN" dirty="0"/>
              <a:t>=AC-&gt;</a:t>
            </a:r>
            <a:r>
              <a:rPr lang="en-US" altLang="zh-CN" dirty="0" err="1"/>
              <a:t>GetMaximum</a:t>
            </a:r>
            <a:r>
              <a:rPr lang="en-US" altLang="zh-CN" dirty="0"/>
              <a:t>();</a:t>
            </a:r>
          </a:p>
          <a:p>
            <a:r>
              <a:rPr lang="en-US" altLang="zh-CN" dirty="0" err="1"/>
              <a:t>ypri</a:t>
            </a:r>
            <a:r>
              <a:rPr lang="en-US" altLang="zh-CN" dirty="0"/>
              <a:t>=</a:t>
            </a:r>
            <a:r>
              <a:rPr lang="en-US" altLang="zh-CN" dirty="0" err="1"/>
              <a:t>AC_prior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)AC-&gt;</a:t>
            </a:r>
            <a:r>
              <a:rPr lang="en-US" altLang="zh-CN" dirty="0" err="1"/>
              <a:t>GetYaxis</a:t>
            </a:r>
            <a:r>
              <a:rPr lang="en-US" altLang="zh-CN" dirty="0"/>
              <a:t>()-&gt;</a:t>
            </a:r>
            <a:r>
              <a:rPr lang="en-US" altLang="zh-CN" dirty="0" err="1"/>
              <a:t>SetRangeUser</a:t>
            </a:r>
            <a:r>
              <a:rPr lang="en-US" altLang="zh-CN" dirty="0"/>
              <a:t>(0,ypri*1.1);</a:t>
            </a:r>
          </a:p>
          <a:p>
            <a:r>
              <a:rPr lang="en-US" altLang="zh-CN" dirty="0"/>
              <a:t>AC-&gt;</a:t>
            </a:r>
            <a:r>
              <a:rPr lang="en-US" altLang="zh-CN" dirty="0" err="1"/>
              <a:t>SetLineColor</a:t>
            </a:r>
            <a:r>
              <a:rPr lang="en-US" altLang="zh-CN" dirty="0"/>
              <a:t>(4);</a:t>
            </a:r>
          </a:p>
          <a:p>
            <a:r>
              <a:rPr lang="en-US" altLang="zh-CN" dirty="0"/>
              <a:t>AC-&gt;Draw();</a:t>
            </a:r>
          </a:p>
          <a:p>
            <a:r>
              <a:rPr lang="en-US" altLang="zh-CN" dirty="0" err="1"/>
              <a:t>AC_prior</a:t>
            </a:r>
            <a:r>
              <a:rPr lang="en-US" altLang="zh-CN" dirty="0"/>
              <a:t>-&gt;</a:t>
            </a:r>
            <a:r>
              <a:rPr lang="en-US" altLang="zh-CN" dirty="0" err="1"/>
              <a:t>SetLineColor</a:t>
            </a:r>
            <a:r>
              <a:rPr lang="en-US" altLang="zh-CN" dirty="0"/>
              <a:t>(2);</a:t>
            </a:r>
          </a:p>
          <a:p>
            <a:r>
              <a:rPr lang="en-US" altLang="zh-CN" dirty="0" err="1"/>
              <a:t>AC_prior</a:t>
            </a:r>
            <a:r>
              <a:rPr lang="en-US" altLang="zh-CN" dirty="0"/>
              <a:t>-&gt;Draw("same");</a:t>
            </a:r>
          </a:p>
          <a:p>
            <a:endParaRPr lang="en-US" altLang="zh-CN" dirty="0"/>
          </a:p>
          <a:p>
            <a:r>
              <a:rPr lang="en-US" altLang="zh-CN" dirty="0" err="1"/>
              <a:t>PostPrior</a:t>
            </a:r>
            <a:r>
              <a:rPr lang="en-US" altLang="zh-CN" dirty="0"/>
              <a:t>-&gt;</a:t>
            </a:r>
            <a:r>
              <a:rPr lang="en-US" altLang="zh-CN" dirty="0" err="1"/>
              <a:t>SaveAs</a:t>
            </a:r>
            <a:r>
              <a:rPr lang="en-US" altLang="zh-CN" dirty="0"/>
              <a:t>("PostPrior3076.png");</a:t>
            </a:r>
          </a:p>
          <a:p>
            <a:r>
              <a:rPr lang="en-US" altLang="zh-CN" dirty="0" err="1"/>
              <a:t>PostPrior</a:t>
            </a:r>
            <a:r>
              <a:rPr lang="en-US" altLang="zh-CN" dirty="0"/>
              <a:t>-&gt;</a:t>
            </a:r>
            <a:r>
              <a:rPr lang="en-US" altLang="zh-CN" dirty="0" err="1"/>
              <a:t>SaveAs</a:t>
            </a:r>
            <a:r>
              <a:rPr lang="en-US" altLang="zh-CN" dirty="0"/>
              <a:t>("PostPrior3076.eps");</a:t>
            </a:r>
          </a:p>
          <a:p>
            <a:endParaRPr lang="en-US" altLang="zh-CN"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255</a:t>
            </a:fld>
            <a:endParaRPr lang="zh-CN" altLang="en-US"/>
          </a:p>
        </p:txBody>
      </p:sp>
    </p:spTree>
    <p:extLst>
      <p:ext uri="{BB962C8B-B14F-4D97-AF65-F5344CB8AC3E}">
        <p14:creationId xmlns:p14="http://schemas.microsoft.com/office/powerpoint/2010/main" val="233582035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 = new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("Posterior3435","Posterior3435",1000,1000);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(const char * name, const char * title,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ww</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wh</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DivideSquare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Posterior3435-&gt;Divide(5,5);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SetBorderMode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SetOptStat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SetOptTitle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InvertPalette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Posterior3435-&gt;Update();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//void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TAttPad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left,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right,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bottom,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top)</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Posterior3435-&gt;cd(7);</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Posterior3435-&gt;cd(12);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Posterior3435-&gt;cd(13);</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Posterior3435-&gt;cd(16);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Posterior3435-&gt;cd(17);</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Posterior3435-&gt;cd(18);</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Posterior3435-&gt;cd(19);</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Posterior3435-&gt;cd(21);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Posterior3435-&gt;cd(22);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Posterior3435-&gt;cd(23);</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Posterior3435-&gt;cd(24);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SetContour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(99);</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Posterior3435-&gt;cd(25);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SaveAs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("Posterior3435.png");</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257</a:t>
            </a:fld>
            <a:endParaRPr lang="zh-CN" altLang="en-US"/>
          </a:p>
        </p:txBody>
      </p:sp>
    </p:spTree>
    <p:extLst>
      <p:ext uri="{BB962C8B-B14F-4D97-AF65-F5344CB8AC3E}">
        <p14:creationId xmlns:p14="http://schemas.microsoft.com/office/powerpoint/2010/main" val="401134919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 = new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("PostPrior","PostPrior",1000,1000);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 (const char * name, const char * title,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ww</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wh</a:t>
            </a: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DivideSquare</a:t>
            </a:r>
            <a:r>
              <a:rPr lang="en-US" altLang="zh-CN" sz="1800" b="0" i="0" u="none" strike="noStrike" dirty="0">
                <a:solidFill>
                  <a:srgbClr val="000000"/>
                </a:solidFill>
                <a:effectLst/>
                <a:latin typeface="Arial" panose="020B0604020202020204" pitchFamily="34" charset="0"/>
              </a:rPr>
              <a:t>(25);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-&gt;Divide(5,5);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SetBorderMode</a:t>
            </a:r>
            <a:r>
              <a:rPr lang="en-US" altLang="zh-CN" sz="1800" b="0" i="0" u="none" strike="noStrike" dirty="0">
                <a:solidFill>
                  <a:srgbClr val="000000"/>
                </a:solidFill>
                <a:effectLst/>
                <a:latin typeface="Arial" panose="020B0604020202020204" pitchFamily="34" charset="0"/>
              </a:rPr>
              <a:t>(1);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SetOptStat</a:t>
            </a:r>
            <a:r>
              <a:rPr lang="en-US" altLang="zh-CN" sz="1800" b="0" i="0" u="none" strike="noStrike" dirty="0">
                <a:solidFill>
                  <a:srgbClr val="000000"/>
                </a:solidFill>
                <a:effectLst/>
                <a:latin typeface="Arial" panose="020B0604020202020204" pitchFamily="34" charset="0"/>
              </a:rPr>
              <a:t>(0);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SetOptTitle</a:t>
            </a:r>
            <a:r>
              <a:rPr lang="en-US" altLang="zh-CN" sz="1800" b="0" i="0" u="none" strike="noStrike" dirty="0">
                <a:solidFill>
                  <a:srgbClr val="000000"/>
                </a:solidFill>
                <a:effectLst/>
                <a:latin typeface="Arial" panose="020B0604020202020204" pitchFamily="34" charset="0"/>
              </a:rPr>
              <a:t>(0);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SetPalette</a:t>
            </a:r>
            <a:r>
              <a:rPr lang="en-US" altLang="zh-CN" sz="1800" b="0" i="0" u="none" strike="noStrike" dirty="0">
                <a:solidFill>
                  <a:srgbClr val="000000"/>
                </a:solidFill>
                <a:effectLst/>
                <a:latin typeface="Arial" panose="020B0604020202020204" pitchFamily="34" charset="0"/>
              </a:rPr>
              <a:t>(51);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TColor</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InvertPalette</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-&gt;Update();</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double </a:t>
            </a:r>
            <a:r>
              <a:rPr lang="en-US" altLang="zh-CN" sz="1800" b="0" i="0" u="none" strike="noStrike" dirty="0" err="1">
                <a:solidFill>
                  <a:srgbClr val="000000"/>
                </a:solidFill>
                <a:effectLst/>
                <a:latin typeface="Arial" panose="020B0604020202020204" pitchFamily="34" charset="0"/>
              </a:rPr>
              <a:t>ypos,ypri</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//void </a:t>
            </a:r>
            <a:r>
              <a:rPr lang="en-US" altLang="zh-CN" sz="1800" b="0" i="0" u="none" strike="noStrike" dirty="0" err="1">
                <a:solidFill>
                  <a:srgbClr val="000000"/>
                </a:solidFill>
                <a:effectLst/>
                <a:latin typeface="Arial" panose="020B0604020202020204" pitchFamily="34" charset="0"/>
              </a:rPr>
              <a:t>TAttPad</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left,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right,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bottom,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top)</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(0,Tau-&gt;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8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-&gt;cd(6);</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-&gt;cd(7);</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(0,Eg-&gt;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-&gt;cd(13);</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(0,bkg-&gt;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-&gt;cd(16);</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-&gt;cd(17);</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-&gt;cd(18);</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-&gt;cd(19);</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(0,SP-&gt;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8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-&gt;cd(23);</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SetContour</a:t>
            </a:r>
            <a:r>
              <a:rPr lang="en-US" altLang="zh-CN" sz="1800" b="0" i="0" u="none" strike="noStrike" dirty="0">
                <a:solidFill>
                  <a:srgbClr val="000000"/>
                </a:solidFill>
                <a:effectLst/>
                <a:latin typeface="Arial" panose="020B0604020202020204" pitchFamily="34" charset="0"/>
              </a:rPr>
              <a:t>(99);</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(0,AC-&gt;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8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SaveAs</a:t>
            </a:r>
            <a:r>
              <a:rPr lang="en-US" altLang="zh-CN" sz="1800" b="0" i="0" u="none" strike="noStrike" dirty="0">
                <a:solidFill>
                  <a:srgbClr val="000000"/>
                </a:solidFill>
                <a:effectLst/>
                <a:latin typeface="Arial" panose="020B0604020202020204" pitchFamily="34" charset="0"/>
              </a:rPr>
              <a:t>("PostPrior2186.png");</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SaveAs</a:t>
            </a:r>
            <a:r>
              <a:rPr lang="en-US" altLang="zh-CN" sz="1800" b="0" i="0" u="none" strike="noStrike" dirty="0">
                <a:solidFill>
                  <a:srgbClr val="000000"/>
                </a:solidFill>
                <a:effectLst/>
                <a:latin typeface="Arial" panose="020B0604020202020204" pitchFamily="34" charset="0"/>
              </a:rPr>
              <a:t>("PostPrior2186.eps");</a:t>
            </a:r>
          </a:p>
          <a:p>
            <a:pPr rtl="0">
              <a:spcBef>
                <a:spcPts val="1200"/>
              </a:spcBef>
              <a:spcAft>
                <a:spcPts val="1200"/>
              </a:spcAft>
            </a:pPr>
            <a:endParaRPr lang="en-US" altLang="zh-CN" sz="1800" b="0" i="0" u="none" strike="noStrike" dirty="0" err="1">
              <a:solidFill>
                <a:srgbClr val="000000"/>
              </a:solidFill>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259</a:t>
            </a:fld>
            <a:endParaRPr lang="zh-CN" altLang="en-US"/>
          </a:p>
        </p:txBody>
      </p:sp>
    </p:spTree>
    <p:extLst>
      <p:ext uri="{BB962C8B-B14F-4D97-AF65-F5344CB8AC3E}">
        <p14:creationId xmlns:p14="http://schemas.microsoft.com/office/powerpoint/2010/main" val="334193582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a:t>
            </a:r>
            <a:r>
              <a:rPr lang="en-US" altLang="zh-CN" dirty="0" err="1"/>
              <a:t>PostPrior</a:t>
            </a:r>
            <a:r>
              <a:rPr lang="en-US" altLang="zh-CN" dirty="0"/>
              <a:t>","</a:t>
            </a:r>
            <a:r>
              <a:rPr lang="en-US" altLang="zh-CN" dirty="0" err="1"/>
              <a:t>PostPrior</a:t>
            </a:r>
            <a:r>
              <a:rPr lang="en-US" altLang="zh-CN" dirty="0"/>
              <a:t>", 978,1000);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err="1"/>
              <a:t>PostPrior</a:t>
            </a:r>
            <a:r>
              <a:rPr lang="en-US" altLang="zh-CN" dirty="0"/>
              <a:t>-&gt;</a:t>
            </a:r>
            <a:r>
              <a:rPr lang="en-US" altLang="zh-CN" dirty="0" err="1"/>
              <a:t>SetBottomMargin</a:t>
            </a:r>
            <a:r>
              <a:rPr lang="en-US" altLang="zh-CN" dirty="0"/>
              <a:t> (0.1);</a:t>
            </a:r>
          </a:p>
          <a:p>
            <a:r>
              <a:rPr lang="en-US" altLang="zh-CN" dirty="0"/>
              <a:t>//</a:t>
            </a:r>
            <a:r>
              <a:rPr lang="en-US" altLang="zh-CN" dirty="0" err="1"/>
              <a:t>PostPrior</a:t>
            </a:r>
            <a:r>
              <a:rPr lang="en-US" altLang="zh-CN" dirty="0"/>
              <a:t>-&gt;</a:t>
            </a:r>
            <a:r>
              <a:rPr lang="en-US" altLang="zh-CN" dirty="0" err="1"/>
              <a:t>DivideSquare</a:t>
            </a:r>
            <a:r>
              <a:rPr lang="en-US" altLang="zh-CN" dirty="0"/>
              <a:t>(25);</a:t>
            </a:r>
          </a:p>
          <a:p>
            <a:r>
              <a:rPr lang="en-US" altLang="zh-CN" dirty="0" err="1"/>
              <a:t>PostPrior</a:t>
            </a:r>
            <a:r>
              <a:rPr lang="en-US" altLang="zh-CN" dirty="0"/>
              <a:t>-&gt;Divide(5,5);</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double </a:t>
            </a:r>
            <a:r>
              <a:rPr lang="en-US" altLang="zh-CN" dirty="0" err="1"/>
              <a:t>ypos,ypri</a:t>
            </a:r>
            <a:r>
              <a:rPr lang="en-US" altLang="zh-CN" dirty="0"/>
              <a:t>;</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(0.005,0.005,0.005,0.005);</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(0.10);</a:t>
            </a:r>
          </a:p>
          <a:p>
            <a:r>
              <a:rPr lang="en-US" altLang="zh-CN" dirty="0"/>
              <a:t>Tau-&gt;</a:t>
            </a:r>
            <a:r>
              <a:rPr lang="en-US" altLang="zh-CN" dirty="0" err="1"/>
              <a:t>GetXaxis</a:t>
            </a:r>
            <a:r>
              <a:rPr lang="en-US" altLang="zh-CN" dirty="0"/>
              <a:t>()-&gt;</a:t>
            </a:r>
            <a:r>
              <a:rPr lang="en-US" altLang="zh-CN" dirty="0" err="1"/>
              <a:t>SetNdivisions</a:t>
            </a:r>
            <a:r>
              <a:rPr lang="en-US" altLang="zh-CN" dirty="0"/>
              <a:t>(505);</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a:t>
            </a:r>
            <a:r>
              <a:rPr lang="en-US" altLang="zh-CN" dirty="0" err="1"/>
              <a:t>SetLineColor</a:t>
            </a:r>
            <a:r>
              <a:rPr lang="en-US" altLang="zh-CN" dirty="0"/>
              <a:t>(4);</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endParaRPr lang="en-US" altLang="zh-CN" dirty="0"/>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TauEg</a:t>
            </a:r>
            <a:r>
              <a:rPr lang="en-US" altLang="zh-CN" dirty="0"/>
              <a:t>-&gt;Draw("col");</a:t>
            </a:r>
          </a:p>
          <a:p>
            <a:r>
              <a:rPr lang="en-US" altLang="zh-CN" dirty="0"/>
              <a:t> </a:t>
            </a:r>
          </a:p>
          <a:p>
            <a:r>
              <a:rPr lang="en-US" altLang="zh-CN" dirty="0" err="1"/>
              <a:t>PostPrior</a:t>
            </a:r>
            <a:r>
              <a:rPr lang="en-US" altLang="zh-CN" dirty="0"/>
              <a:t>-&gt;cd(7);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(0,Eg-&gt;</a:t>
            </a:r>
            <a:r>
              <a:rPr lang="en-US" altLang="zh-CN" dirty="0" err="1"/>
              <a:t>GetMaximum</a:t>
            </a:r>
            <a:r>
              <a:rPr lang="en-US" altLang="zh-CN" dirty="0"/>
              <a:t>()*1.1);</a:t>
            </a:r>
          </a:p>
          <a:p>
            <a:r>
              <a:rPr lang="en-US" altLang="zh-CN" dirty="0" err="1"/>
              <a:t>ypos</a:t>
            </a:r>
            <a:r>
              <a:rPr lang="en-US" altLang="zh-CN" dirty="0"/>
              <a:t>=</a:t>
            </a:r>
            <a:r>
              <a:rPr lang="en-US" altLang="zh-CN" dirty="0" err="1"/>
              <a:t>Eg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Eg_prior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Eg</a:t>
            </a:r>
            <a:r>
              <a:rPr lang="en-US" altLang="zh-CN" dirty="0"/>
              <a:t>-&gt;</a:t>
            </a:r>
            <a:r>
              <a:rPr lang="en-US" altLang="zh-CN" dirty="0" err="1"/>
              <a:t>SetLineColor</a:t>
            </a:r>
            <a:r>
              <a:rPr lang="en-US" altLang="zh-CN" dirty="0"/>
              <a:t>(4);</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(0,bkg-&gt;</a:t>
            </a:r>
            <a:r>
              <a:rPr lang="en-US" altLang="zh-CN" dirty="0" err="1"/>
              <a:t>GetMaximum</a:t>
            </a:r>
            <a:r>
              <a:rPr lang="en-US" altLang="zh-CN" dirty="0"/>
              <a:t>()*1.1);</a:t>
            </a:r>
          </a:p>
          <a:p>
            <a:r>
              <a:rPr lang="en-US" altLang="zh-CN" dirty="0" err="1"/>
              <a:t>ypos</a:t>
            </a:r>
            <a:r>
              <a:rPr lang="en-US" altLang="zh-CN" dirty="0"/>
              <a:t>=</a:t>
            </a:r>
            <a:r>
              <a:rPr lang="en-US" altLang="zh-CN" dirty="0" err="1"/>
              <a:t>bkg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bkg_prior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bkg</a:t>
            </a:r>
            <a:r>
              <a:rPr lang="en-US" altLang="zh-CN" dirty="0"/>
              <a:t>-&gt;</a:t>
            </a:r>
            <a:r>
              <a:rPr lang="en-US" altLang="zh-CN" dirty="0" err="1"/>
              <a:t>SetLineColor</a:t>
            </a:r>
            <a:r>
              <a:rPr lang="en-US" altLang="zh-CN" dirty="0"/>
              <a:t>(4);</a:t>
            </a:r>
          </a:p>
          <a:p>
            <a:r>
              <a:rPr lang="en-US" altLang="zh-CN" dirty="0" err="1"/>
              <a:t>bkg</a:t>
            </a:r>
            <a:r>
              <a:rPr lang="en-US" altLang="zh-CN" dirty="0"/>
              <a:t>-&gt;Draw();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-&gt;cd(18);</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-&gt;cd(19);</a:t>
            </a:r>
          </a:p>
          <a:p>
            <a:r>
              <a:rPr lang="en-US" altLang="zh-CN" dirty="0" err="1"/>
              <a:t>gPad</a:t>
            </a:r>
            <a:r>
              <a:rPr lang="en-US" altLang="zh-CN" dirty="0"/>
              <a:t>-&gt;</a:t>
            </a:r>
            <a:r>
              <a:rPr lang="en-US" altLang="zh-CN" dirty="0" err="1"/>
              <a:t>SetMargin</a:t>
            </a:r>
            <a:r>
              <a:rPr lang="en-US" altLang="zh-CN" dirty="0"/>
              <a:t>(0.005,0.005,0.005,0.005);</a:t>
            </a:r>
          </a:p>
          <a:p>
            <a:r>
              <a:rPr lang="en-US" altLang="zh-CN" dirty="0"/>
              <a:t>SP-&gt;</a:t>
            </a:r>
            <a:r>
              <a:rPr lang="en-US" altLang="zh-CN" dirty="0" err="1"/>
              <a:t>GetXaxis</a:t>
            </a:r>
            <a:r>
              <a:rPr lang="en-US" altLang="zh-CN" dirty="0"/>
              <a:t>()-&gt;</a:t>
            </a:r>
            <a:r>
              <a:rPr lang="en-US" altLang="zh-CN" dirty="0" err="1"/>
              <a:t>SetLabelSize</a:t>
            </a:r>
            <a:r>
              <a:rPr lang="en-US" altLang="zh-CN" dirty="0"/>
              <a:t>(0.10);</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a:t>
            </a:r>
            <a:r>
              <a:rPr lang="en-US" altLang="zh-CN" dirty="0" err="1"/>
              <a:t>GetYaxis</a:t>
            </a:r>
            <a:r>
              <a:rPr lang="en-US" altLang="zh-CN" dirty="0"/>
              <a:t>()-&gt;</a:t>
            </a:r>
            <a:r>
              <a:rPr lang="en-US" altLang="zh-CN" dirty="0" err="1"/>
              <a:t>SetRangeUser</a:t>
            </a:r>
            <a:r>
              <a:rPr lang="en-US" altLang="zh-CN" dirty="0"/>
              <a:t>(0,SP-&gt;</a:t>
            </a:r>
            <a:r>
              <a:rPr lang="en-US" altLang="zh-CN" dirty="0" err="1"/>
              <a:t>GetMaximum</a:t>
            </a:r>
            <a:r>
              <a:rPr lang="en-US" altLang="zh-CN" dirty="0"/>
              <a:t>()*1.1);</a:t>
            </a:r>
          </a:p>
          <a:p>
            <a:r>
              <a:rPr lang="en-US" altLang="zh-CN" dirty="0" err="1"/>
              <a:t>ypos</a:t>
            </a:r>
            <a:r>
              <a:rPr lang="en-US" altLang="zh-CN" dirty="0"/>
              <a:t>=SP-&gt;</a:t>
            </a:r>
            <a:r>
              <a:rPr lang="en-US" altLang="zh-CN" dirty="0" err="1"/>
              <a:t>GetMaximum</a:t>
            </a:r>
            <a:r>
              <a:rPr lang="en-US" altLang="zh-CN" dirty="0"/>
              <a:t>();</a:t>
            </a:r>
          </a:p>
          <a:p>
            <a:r>
              <a:rPr lang="en-US" altLang="zh-CN" dirty="0" err="1"/>
              <a:t>ypri</a:t>
            </a:r>
            <a:r>
              <a:rPr lang="en-US" altLang="zh-CN" dirty="0"/>
              <a:t>=</a:t>
            </a:r>
            <a:r>
              <a:rPr lang="en-US" altLang="zh-CN" dirty="0" err="1"/>
              <a:t>SP_prior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)SP-&gt;</a:t>
            </a:r>
            <a:r>
              <a:rPr lang="en-US" altLang="zh-CN" dirty="0" err="1"/>
              <a:t>GetYaxis</a:t>
            </a:r>
            <a:r>
              <a:rPr lang="en-US" altLang="zh-CN" dirty="0"/>
              <a:t>()-&gt;</a:t>
            </a:r>
            <a:r>
              <a:rPr lang="en-US" altLang="zh-CN" dirty="0" err="1"/>
              <a:t>SetRangeUser</a:t>
            </a:r>
            <a:r>
              <a:rPr lang="en-US" altLang="zh-CN" dirty="0"/>
              <a:t>(0,ypri*1.1);</a:t>
            </a:r>
          </a:p>
          <a:p>
            <a:r>
              <a:rPr lang="en-US" altLang="zh-CN" dirty="0"/>
              <a:t>SP-&gt;</a:t>
            </a:r>
            <a:r>
              <a:rPr lang="en-US" altLang="zh-CN" dirty="0" err="1"/>
              <a:t>SetLineColor</a:t>
            </a:r>
            <a:r>
              <a:rPr lang="en-US" altLang="zh-CN" dirty="0"/>
              <a:t>(4);</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endParaRPr lang="en-US" altLang="zh-CN" dirty="0"/>
          </a:p>
          <a:p>
            <a:r>
              <a:rPr lang="en-US" altLang="zh-CN" dirty="0" err="1"/>
              <a:t>PostPrior</a:t>
            </a:r>
            <a:r>
              <a:rPr lang="en-US" altLang="zh-CN" dirty="0"/>
              <a:t>-&gt;cd(21);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TauAC</a:t>
            </a:r>
            <a:r>
              <a:rPr lang="en-US" altLang="zh-CN" dirty="0"/>
              <a:t>-&gt;Draw("col");</a:t>
            </a:r>
          </a:p>
          <a:p>
            <a:r>
              <a:rPr lang="en-US" altLang="zh-CN" dirty="0"/>
              <a:t> </a:t>
            </a:r>
          </a:p>
          <a:p>
            <a:r>
              <a:rPr lang="en-US" altLang="zh-CN" dirty="0" err="1"/>
              <a:t>PostPrior</a:t>
            </a:r>
            <a:r>
              <a:rPr lang="en-US" altLang="zh-CN" dirty="0"/>
              <a:t>-&gt;cd(22);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EgAC</a:t>
            </a:r>
            <a:r>
              <a:rPr lang="en-US" altLang="zh-CN" dirty="0"/>
              <a:t>-&gt;Draw("col");</a:t>
            </a:r>
          </a:p>
          <a:p>
            <a:r>
              <a:rPr lang="en-US" altLang="zh-CN" dirty="0"/>
              <a:t> </a:t>
            </a:r>
          </a:p>
          <a:p>
            <a:r>
              <a:rPr lang="en-US" altLang="zh-CN" dirty="0" err="1"/>
              <a:t>PostPrior</a:t>
            </a:r>
            <a:r>
              <a:rPr lang="en-US" altLang="zh-CN" dirty="0"/>
              <a:t>-&gt;cd(23);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bkgAC</a:t>
            </a:r>
            <a:r>
              <a:rPr lang="en-US" altLang="zh-CN" dirty="0"/>
              <a:t>-&gt;Draw("col");</a:t>
            </a:r>
          </a:p>
          <a:p>
            <a:r>
              <a:rPr lang="en-US" altLang="zh-CN" dirty="0"/>
              <a:t> </a:t>
            </a:r>
          </a:p>
          <a:p>
            <a:r>
              <a:rPr lang="en-US" altLang="zh-CN" dirty="0" err="1"/>
              <a:t>PostPrior</a:t>
            </a:r>
            <a:r>
              <a:rPr lang="en-US" altLang="zh-CN" dirty="0"/>
              <a:t>-&gt;cd(24);</a:t>
            </a:r>
          </a:p>
          <a:p>
            <a:r>
              <a:rPr lang="en-US" altLang="zh-CN" dirty="0" err="1"/>
              <a:t>gPad</a:t>
            </a:r>
            <a:r>
              <a:rPr lang="en-US" altLang="zh-CN" dirty="0"/>
              <a:t>-&gt;</a:t>
            </a:r>
            <a:r>
              <a:rPr lang="en-US" altLang="zh-CN" dirty="0" err="1"/>
              <a:t>SetMargin</a:t>
            </a:r>
            <a:r>
              <a:rPr lang="en-US" altLang="zh-CN" dirty="0"/>
              <a:t>(0.005,0.005,0.005,0.005);</a:t>
            </a:r>
          </a:p>
          <a:p>
            <a:r>
              <a:rPr lang="en-US" altLang="zh-CN" dirty="0"/>
              <a:t>SPAC-&gt;</a:t>
            </a:r>
            <a:r>
              <a:rPr lang="en-US" altLang="zh-CN" dirty="0" err="1"/>
              <a:t>GetXaxis</a:t>
            </a:r>
            <a:r>
              <a:rPr lang="en-US" altLang="zh-CN" dirty="0"/>
              <a:t>()-&gt;</a:t>
            </a:r>
            <a:r>
              <a:rPr lang="en-US" altLang="zh-CN" dirty="0" err="1"/>
              <a:t>SetLabelSize</a:t>
            </a:r>
            <a:r>
              <a:rPr lang="en-US" altLang="zh-CN" dirty="0"/>
              <a:t>(0.10);</a:t>
            </a:r>
          </a:p>
          <a:p>
            <a:r>
              <a:rPr lang="en-US" altLang="zh-CN" dirty="0"/>
              <a:t>SPAC-&gt;</a:t>
            </a:r>
            <a:r>
              <a:rPr lang="en-US" altLang="zh-CN" dirty="0" err="1"/>
              <a:t>GetYaxis</a:t>
            </a:r>
            <a:r>
              <a:rPr lang="en-US" altLang="zh-CN" dirty="0"/>
              <a:t>()-&gt;</a:t>
            </a:r>
            <a:r>
              <a:rPr lang="en-US" altLang="zh-CN" dirty="0" err="1"/>
              <a:t>SetLabelSize</a:t>
            </a:r>
            <a:r>
              <a:rPr lang="en-US" altLang="zh-CN" dirty="0"/>
              <a:t>(0.00);</a:t>
            </a:r>
          </a:p>
          <a:p>
            <a:r>
              <a:rPr lang="en-US" altLang="zh-CN" dirty="0"/>
              <a:t>SPAC-&gt;</a:t>
            </a:r>
            <a:r>
              <a:rPr lang="en-US" altLang="zh-CN" dirty="0" err="1"/>
              <a:t>GetXaxis</a:t>
            </a:r>
            <a:r>
              <a:rPr lang="en-US" altLang="zh-CN" dirty="0"/>
              <a:t>()-&gt;</a:t>
            </a:r>
            <a:r>
              <a:rPr lang="en-US" altLang="zh-CN" dirty="0" err="1"/>
              <a:t>SetNdivisions</a:t>
            </a:r>
            <a:r>
              <a:rPr lang="en-US" altLang="zh-CN" dirty="0"/>
              <a:t>(505);</a:t>
            </a:r>
          </a:p>
          <a:p>
            <a:r>
              <a:rPr lang="en-US" altLang="zh-CN" dirty="0"/>
              <a:t>SPAC-&gt;</a:t>
            </a:r>
            <a:r>
              <a:rPr lang="en-US" altLang="zh-CN" dirty="0" err="1"/>
              <a:t>GetYaxis</a:t>
            </a:r>
            <a:r>
              <a:rPr lang="en-US" altLang="zh-CN" dirty="0"/>
              <a:t>()-&gt;</a:t>
            </a:r>
            <a:r>
              <a:rPr lang="en-US" altLang="zh-CN" dirty="0" err="1"/>
              <a:t>SetNdivisions</a:t>
            </a:r>
            <a:r>
              <a:rPr lang="en-US" altLang="zh-CN" dirty="0"/>
              <a:t>(505);</a:t>
            </a:r>
          </a:p>
          <a:p>
            <a:r>
              <a:rPr lang="en-US" altLang="zh-CN" dirty="0"/>
              <a:t>SPAC-&gt;</a:t>
            </a:r>
            <a:r>
              <a:rPr lang="en-US" altLang="zh-CN" dirty="0" err="1"/>
              <a:t>SetContour</a:t>
            </a:r>
            <a:r>
              <a:rPr lang="en-US" altLang="zh-CN" dirty="0"/>
              <a:t>(99);</a:t>
            </a:r>
          </a:p>
          <a:p>
            <a:r>
              <a:rPr lang="en-US" altLang="zh-CN" dirty="0"/>
              <a:t>SPAC-&gt;Draw("col");</a:t>
            </a:r>
          </a:p>
          <a:p>
            <a:r>
              <a:rPr lang="en-US" altLang="zh-CN" dirty="0"/>
              <a:t> </a:t>
            </a:r>
          </a:p>
          <a:p>
            <a:r>
              <a:rPr lang="en-US" altLang="zh-CN" dirty="0" err="1"/>
              <a:t>PostPrior</a:t>
            </a:r>
            <a:r>
              <a:rPr lang="en-US" altLang="zh-CN" dirty="0"/>
              <a:t>-&gt;cd(25);</a:t>
            </a:r>
          </a:p>
          <a:p>
            <a:r>
              <a:rPr lang="en-US" altLang="zh-CN" dirty="0" err="1"/>
              <a:t>gPad</a:t>
            </a:r>
            <a:r>
              <a:rPr lang="en-US" altLang="zh-CN" dirty="0"/>
              <a:t>-&gt;</a:t>
            </a:r>
            <a:r>
              <a:rPr lang="en-US" altLang="zh-CN" dirty="0" err="1"/>
              <a:t>SetMargin</a:t>
            </a:r>
            <a:r>
              <a:rPr lang="en-US" altLang="zh-CN" dirty="0"/>
              <a:t>(0.005,0.005,0.005,0.005);</a:t>
            </a:r>
          </a:p>
          <a:p>
            <a:r>
              <a:rPr lang="en-US" altLang="zh-CN" dirty="0"/>
              <a:t>AC-&gt;</a:t>
            </a:r>
            <a:r>
              <a:rPr lang="en-US" altLang="zh-CN" dirty="0" err="1"/>
              <a:t>GetXaxis</a:t>
            </a:r>
            <a:r>
              <a:rPr lang="en-US" altLang="zh-CN" dirty="0"/>
              <a:t>()-&gt;</a:t>
            </a:r>
            <a:r>
              <a:rPr lang="en-US" altLang="zh-CN" dirty="0" err="1"/>
              <a:t>SetLabelSize</a:t>
            </a:r>
            <a:r>
              <a:rPr lang="en-US" altLang="zh-CN" dirty="0"/>
              <a:t>(0.10);</a:t>
            </a:r>
          </a:p>
          <a:p>
            <a:r>
              <a:rPr lang="en-US" altLang="zh-CN" dirty="0"/>
              <a:t>AC-&gt;</a:t>
            </a:r>
            <a:r>
              <a:rPr lang="en-US" altLang="zh-CN" dirty="0" err="1"/>
              <a:t>GetXaxis</a:t>
            </a:r>
            <a:r>
              <a:rPr lang="en-US" altLang="zh-CN" dirty="0"/>
              <a:t>()-&gt;</a:t>
            </a:r>
            <a:r>
              <a:rPr lang="en-US" altLang="zh-CN" dirty="0" err="1"/>
              <a:t>SetNdivisions</a:t>
            </a:r>
            <a:r>
              <a:rPr lang="en-US" altLang="zh-CN" dirty="0"/>
              <a:t>(505);</a:t>
            </a:r>
          </a:p>
          <a:p>
            <a:r>
              <a:rPr lang="en-US" altLang="zh-CN" dirty="0"/>
              <a:t>AC-&gt;</a:t>
            </a:r>
            <a:r>
              <a:rPr lang="en-US" altLang="zh-CN" dirty="0" err="1"/>
              <a:t>GetYaxis</a:t>
            </a:r>
            <a:r>
              <a:rPr lang="en-US" altLang="zh-CN" dirty="0"/>
              <a:t>()-&gt;</a:t>
            </a:r>
            <a:r>
              <a:rPr lang="en-US" altLang="zh-CN" dirty="0" err="1"/>
              <a:t>SetNdivisions</a:t>
            </a:r>
            <a:r>
              <a:rPr lang="en-US" altLang="zh-CN" dirty="0"/>
              <a:t>(000);</a:t>
            </a:r>
          </a:p>
          <a:p>
            <a:r>
              <a:rPr lang="en-US" altLang="zh-CN" dirty="0"/>
              <a:t>AC-&gt;</a:t>
            </a:r>
            <a:r>
              <a:rPr lang="en-US" altLang="zh-CN" dirty="0" err="1"/>
              <a:t>GetYaxis</a:t>
            </a:r>
            <a:r>
              <a:rPr lang="en-US" altLang="zh-CN" dirty="0"/>
              <a:t>()-&gt;</a:t>
            </a:r>
            <a:r>
              <a:rPr lang="en-US" altLang="zh-CN" dirty="0" err="1"/>
              <a:t>SetRangeUser</a:t>
            </a:r>
            <a:r>
              <a:rPr lang="en-US" altLang="zh-CN" dirty="0"/>
              <a:t>(0,AC-&gt;</a:t>
            </a:r>
            <a:r>
              <a:rPr lang="en-US" altLang="zh-CN" dirty="0" err="1"/>
              <a:t>GetMaximum</a:t>
            </a:r>
            <a:r>
              <a:rPr lang="en-US" altLang="zh-CN" dirty="0"/>
              <a:t>()*1.1);</a:t>
            </a:r>
          </a:p>
          <a:p>
            <a:r>
              <a:rPr lang="en-US" altLang="zh-CN" dirty="0" err="1"/>
              <a:t>ypos</a:t>
            </a:r>
            <a:r>
              <a:rPr lang="en-US" altLang="zh-CN" dirty="0"/>
              <a:t>=AC-&gt;</a:t>
            </a:r>
            <a:r>
              <a:rPr lang="en-US" altLang="zh-CN" dirty="0" err="1"/>
              <a:t>GetMaximum</a:t>
            </a:r>
            <a:r>
              <a:rPr lang="en-US" altLang="zh-CN" dirty="0"/>
              <a:t>();</a:t>
            </a:r>
          </a:p>
          <a:p>
            <a:r>
              <a:rPr lang="en-US" altLang="zh-CN" dirty="0" err="1"/>
              <a:t>ypri</a:t>
            </a:r>
            <a:r>
              <a:rPr lang="en-US" altLang="zh-CN" dirty="0"/>
              <a:t>=</a:t>
            </a:r>
            <a:r>
              <a:rPr lang="en-US" altLang="zh-CN" dirty="0" err="1"/>
              <a:t>AC_prior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)AC-&gt;</a:t>
            </a:r>
            <a:r>
              <a:rPr lang="en-US" altLang="zh-CN" dirty="0" err="1"/>
              <a:t>GetYaxis</a:t>
            </a:r>
            <a:r>
              <a:rPr lang="en-US" altLang="zh-CN" dirty="0"/>
              <a:t>()-&gt;</a:t>
            </a:r>
            <a:r>
              <a:rPr lang="en-US" altLang="zh-CN" dirty="0" err="1"/>
              <a:t>SetRangeUser</a:t>
            </a:r>
            <a:r>
              <a:rPr lang="en-US" altLang="zh-CN" dirty="0"/>
              <a:t>(0,ypri*1.1);</a:t>
            </a:r>
          </a:p>
          <a:p>
            <a:r>
              <a:rPr lang="en-US" altLang="zh-CN" dirty="0"/>
              <a:t>AC-&gt;</a:t>
            </a:r>
            <a:r>
              <a:rPr lang="en-US" altLang="zh-CN" dirty="0" err="1"/>
              <a:t>SetLineColor</a:t>
            </a:r>
            <a:r>
              <a:rPr lang="en-US" altLang="zh-CN" dirty="0"/>
              <a:t>(4);</a:t>
            </a:r>
          </a:p>
          <a:p>
            <a:r>
              <a:rPr lang="en-US" altLang="zh-CN" dirty="0"/>
              <a:t>AC-&gt;Draw();</a:t>
            </a:r>
          </a:p>
          <a:p>
            <a:r>
              <a:rPr lang="en-US" altLang="zh-CN" dirty="0" err="1"/>
              <a:t>AC_prior</a:t>
            </a:r>
            <a:r>
              <a:rPr lang="en-US" altLang="zh-CN" dirty="0"/>
              <a:t>-&gt;</a:t>
            </a:r>
            <a:r>
              <a:rPr lang="en-US" altLang="zh-CN" dirty="0" err="1"/>
              <a:t>SetLineColor</a:t>
            </a:r>
            <a:r>
              <a:rPr lang="en-US" altLang="zh-CN" dirty="0"/>
              <a:t>(2);</a:t>
            </a:r>
          </a:p>
          <a:p>
            <a:r>
              <a:rPr lang="en-US" altLang="zh-CN" dirty="0" err="1"/>
              <a:t>AC_prior</a:t>
            </a:r>
            <a:r>
              <a:rPr lang="en-US" altLang="zh-CN" dirty="0"/>
              <a:t>-&gt;Draw("same");</a:t>
            </a:r>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260</a:t>
            </a:fld>
            <a:endParaRPr lang="zh-CN" altLang="en-US"/>
          </a:p>
        </p:txBody>
      </p:sp>
    </p:spTree>
    <p:extLst>
      <p:ext uri="{BB962C8B-B14F-4D97-AF65-F5344CB8AC3E}">
        <p14:creationId xmlns:p14="http://schemas.microsoft.com/office/powerpoint/2010/main" val="364844856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 = new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("Posterior21863435","Posterior21863435",1000,1000);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(const char * name, const char * title,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ww</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wh</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DivideSquare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Posterior21863435-&gt;Divide(5,5);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SetBorderMode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SetOptStat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SetOptTitle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InvertPalette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Posterior21863435-&gt;Update();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//void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TAttPad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left,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right,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bottom,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top)</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Posterior21863435-&gt;cd(7);</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Posterior21863435-&gt;cd(12);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Posterior21863435-&gt;cd(13);</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Posterior21863435-&gt;cd(16);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Posterior21863435-&gt;cd(17);</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Posterior21863435-&gt;cd(18);</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Posterior21863435-&gt;cd(19);</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Posterior21863435-&gt;cd(21);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Posterior21863435-&gt;cd(22);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Posterior21863435-&gt;cd(23);</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Posterior21863435-&gt;cd(24);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SetContour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(99);</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Posterior21863435-&gt;cd(25);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SaveAs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("Posterior21863435.png");</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261</a:t>
            </a:fld>
            <a:endParaRPr lang="zh-CN" altLang="en-US"/>
          </a:p>
        </p:txBody>
      </p:sp>
    </p:spTree>
    <p:extLst>
      <p:ext uri="{BB962C8B-B14F-4D97-AF65-F5344CB8AC3E}">
        <p14:creationId xmlns:p14="http://schemas.microsoft.com/office/powerpoint/2010/main" val="254319096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 = new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("PostPrior","PostPrior",1000,1000);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 (const char * name, const char * title,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ww</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wh</a:t>
            </a: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DivideSquare</a:t>
            </a:r>
            <a:r>
              <a:rPr lang="en-US" altLang="zh-CN" sz="1800" b="0" i="0" u="none" strike="noStrike" dirty="0">
                <a:solidFill>
                  <a:srgbClr val="000000"/>
                </a:solidFill>
                <a:effectLst/>
                <a:latin typeface="Arial" panose="020B0604020202020204" pitchFamily="34" charset="0"/>
              </a:rPr>
              <a:t>(25);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-&gt;Divide(5,5);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SetBorderMode</a:t>
            </a:r>
            <a:r>
              <a:rPr lang="en-US" altLang="zh-CN" sz="1800" b="0" i="0" u="none" strike="noStrike" dirty="0">
                <a:solidFill>
                  <a:srgbClr val="000000"/>
                </a:solidFill>
                <a:effectLst/>
                <a:latin typeface="Arial" panose="020B0604020202020204" pitchFamily="34" charset="0"/>
              </a:rPr>
              <a:t>(1);</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SetOptStat</a:t>
            </a:r>
            <a:r>
              <a:rPr lang="en-US" altLang="zh-CN" sz="1800" b="0" i="0" u="none" strike="noStrike" dirty="0">
                <a:solidFill>
                  <a:srgbClr val="000000"/>
                </a:solidFill>
                <a:effectLst/>
                <a:latin typeface="Arial" panose="020B0604020202020204" pitchFamily="34" charset="0"/>
              </a:rPr>
              <a:t>(0);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SetOptTitle</a:t>
            </a:r>
            <a:r>
              <a:rPr lang="en-US" altLang="zh-CN" sz="1800" b="0" i="0" u="none" strike="noStrike" dirty="0">
                <a:solidFill>
                  <a:srgbClr val="000000"/>
                </a:solidFill>
                <a:effectLst/>
                <a:latin typeface="Arial" panose="020B0604020202020204" pitchFamily="34" charset="0"/>
              </a:rPr>
              <a:t>(0);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SetPalette</a:t>
            </a:r>
            <a:r>
              <a:rPr lang="en-US" altLang="zh-CN" sz="1800" b="0" i="0" u="none" strike="noStrike" dirty="0">
                <a:solidFill>
                  <a:srgbClr val="000000"/>
                </a:solidFill>
                <a:effectLst/>
                <a:latin typeface="Arial" panose="020B0604020202020204" pitchFamily="34" charset="0"/>
              </a:rPr>
              <a:t>(51);</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TColor</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InvertPalette</a:t>
            </a:r>
            <a:r>
              <a:rPr lang="en-US" altLang="zh-CN" sz="1800" b="0" i="0" u="none" strike="noStrike" dirty="0">
                <a:solidFill>
                  <a:srgbClr val="000000"/>
                </a:solidFill>
                <a:effectLst/>
                <a:latin typeface="Arial" panose="020B0604020202020204" pitchFamily="34" charset="0"/>
              </a:rPr>
              <a:t>();</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-&gt;Update();</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-&gt;Draw();</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//void </a:t>
            </a:r>
            <a:r>
              <a:rPr lang="en-US" altLang="zh-CN" sz="1800" b="0" i="0" u="none" strike="noStrike" dirty="0" err="1">
                <a:solidFill>
                  <a:srgbClr val="000000"/>
                </a:solidFill>
                <a:effectLst/>
                <a:latin typeface="Arial" panose="020B0604020202020204" pitchFamily="34" charset="0"/>
              </a:rPr>
              <a:t>TAttPad</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left,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right,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bottom,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top)</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(0,Tau-&gt;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Tau-&gt;Draw();</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-&gt;Draw("same");</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-&gt;cd(7);</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-&gt;Draw();</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-&gt;Draw("same");</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-&gt;cd(11);</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-&gt;cd(13);</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bkg-&gt;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bkg-&gt;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bkg-&gt;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bkg-&gt;Draw();</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-&gt;Draw("same");</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-&gt;cd(17);</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-&gt;cd(18);</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-&gt;cd(19);</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SP-&gt;Draw();</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-&gt;Draw("same");</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-&gt;cd(21);</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-&gt;cd(23);</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-&gt;cd(24);</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SetContour</a:t>
            </a:r>
            <a:r>
              <a:rPr lang="en-US" altLang="zh-CN" sz="1800" b="0" i="0" u="none" strike="noStrike" dirty="0">
                <a:solidFill>
                  <a:srgbClr val="000000"/>
                </a:solidFill>
                <a:effectLst/>
                <a:latin typeface="Arial" panose="020B0604020202020204" pitchFamily="34" charset="0"/>
              </a:rPr>
              <a:t>(99);</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(0,AC-&gt;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AC-&gt;Draw();</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-&gt;Draw("same");</a:t>
            </a:r>
            <a:endParaRPr lang="en-US" altLang="zh-CN" sz="2800" b="0" dirty="0">
              <a:effectLst/>
            </a:endParaRPr>
          </a:p>
          <a:p>
            <a:pPr rtl="0">
              <a:spcBef>
                <a:spcPts val="1200"/>
              </a:spcBef>
              <a:spcAft>
                <a:spcPts val="1200"/>
              </a:spcAft>
            </a:pPr>
            <a:br>
              <a:rPr lang="en-US" altLang="zh-CN" sz="2800" b="0" dirty="0">
                <a:effectLst/>
              </a:rPr>
            </a:b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SaveAs</a:t>
            </a:r>
            <a:r>
              <a:rPr lang="en-US" altLang="zh-CN" sz="1800" b="0" i="0" u="none" strike="noStrike" dirty="0">
                <a:solidFill>
                  <a:srgbClr val="000000"/>
                </a:solidFill>
                <a:effectLst/>
                <a:latin typeface="Arial" panose="020B0604020202020204" pitchFamily="34" charset="0"/>
              </a:rPr>
              <a:t>("PostPrior2838.png");</a:t>
            </a:r>
            <a:endParaRPr lang="en-US" altLang="zh-CN" sz="2800" b="0" dirty="0">
              <a:effectLst/>
            </a:endParaRPr>
          </a:p>
          <a:p>
            <a:br>
              <a:rPr lang="en-US" altLang="zh-CN" sz="2800" dirty="0"/>
            </a:b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endParaRPr lang="zh-CN" altLang="en-US" sz="1800" dirty="0"/>
          </a:p>
          <a:p>
            <a:endParaRPr lang="zh-CN" altLang="en-US" sz="1800"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264</a:t>
            </a:fld>
            <a:endParaRPr lang="zh-CN" altLang="en-US"/>
          </a:p>
        </p:txBody>
      </p:sp>
    </p:spTree>
    <p:extLst>
      <p:ext uri="{BB962C8B-B14F-4D97-AF65-F5344CB8AC3E}">
        <p14:creationId xmlns:p14="http://schemas.microsoft.com/office/powerpoint/2010/main" val="384731915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 = new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("PostPrior","PostPrior",1000,1000);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 (const char * name, const char * title,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ww</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wh</a:t>
            </a: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DivideSquare</a:t>
            </a:r>
            <a:r>
              <a:rPr lang="en-US" altLang="zh-CN" sz="1800" b="0" i="0" u="none" strike="noStrike" dirty="0">
                <a:solidFill>
                  <a:srgbClr val="000000"/>
                </a:solidFill>
                <a:effectLst/>
                <a:latin typeface="Arial" panose="020B0604020202020204" pitchFamily="34" charset="0"/>
              </a:rPr>
              <a:t>(25);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-&gt;Divide(5,5);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SetBorderMode</a:t>
            </a:r>
            <a:r>
              <a:rPr lang="en-US" altLang="zh-CN" sz="1800" b="0" i="0" u="none" strike="noStrike" dirty="0">
                <a:solidFill>
                  <a:srgbClr val="000000"/>
                </a:solidFill>
                <a:effectLst/>
                <a:latin typeface="Arial" panose="020B0604020202020204" pitchFamily="34" charset="0"/>
              </a:rPr>
              <a:t>(1);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SetOptStat</a:t>
            </a:r>
            <a:r>
              <a:rPr lang="en-US" altLang="zh-CN" sz="1800" b="0" i="0" u="none" strike="noStrike" dirty="0">
                <a:solidFill>
                  <a:srgbClr val="000000"/>
                </a:solidFill>
                <a:effectLst/>
                <a:latin typeface="Arial" panose="020B0604020202020204" pitchFamily="34" charset="0"/>
              </a:rPr>
              <a:t>(0);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SetOptTitle</a:t>
            </a:r>
            <a:r>
              <a:rPr lang="en-US" altLang="zh-CN" sz="1800" b="0" i="0" u="none" strike="noStrike" dirty="0">
                <a:solidFill>
                  <a:srgbClr val="000000"/>
                </a:solidFill>
                <a:effectLst/>
                <a:latin typeface="Arial" panose="020B0604020202020204" pitchFamily="34" charset="0"/>
              </a:rPr>
              <a:t>(0);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SetPalette</a:t>
            </a:r>
            <a:r>
              <a:rPr lang="en-US" altLang="zh-CN" sz="1800" b="0" i="0" u="none" strike="noStrike" dirty="0">
                <a:solidFill>
                  <a:srgbClr val="000000"/>
                </a:solidFill>
                <a:effectLst/>
                <a:latin typeface="Arial" panose="020B0604020202020204" pitchFamily="34" charset="0"/>
              </a:rPr>
              <a:t>(51);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TColor</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InvertPalette</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-&gt;Update();</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double </a:t>
            </a:r>
            <a:r>
              <a:rPr lang="en-US" altLang="zh-CN" sz="1800" b="0" i="0" u="none" strike="noStrike" dirty="0" err="1">
                <a:solidFill>
                  <a:srgbClr val="000000"/>
                </a:solidFill>
                <a:effectLst/>
                <a:latin typeface="Arial" panose="020B0604020202020204" pitchFamily="34" charset="0"/>
              </a:rPr>
              <a:t>ypos,ypri</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//void </a:t>
            </a:r>
            <a:r>
              <a:rPr lang="en-US" altLang="zh-CN" sz="1800" b="0" i="0" u="none" strike="noStrike" dirty="0" err="1">
                <a:solidFill>
                  <a:srgbClr val="000000"/>
                </a:solidFill>
                <a:effectLst/>
                <a:latin typeface="Arial" panose="020B0604020202020204" pitchFamily="34" charset="0"/>
              </a:rPr>
              <a:t>TAttPad</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left,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right,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bottom,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top)</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(0,Tau-&gt;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8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-&gt;cd(6);</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-&gt;cd(7);</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(0,Eg-&gt;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-&gt;cd(13);</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(0,bkg-&gt;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-&gt;cd(16);</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-&gt;cd(17);</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-&gt;cd(18);</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-&gt;cd(19);</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(0,SP-&gt;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8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-&gt;cd(23);</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SetContour</a:t>
            </a:r>
            <a:r>
              <a:rPr lang="en-US" altLang="zh-CN" sz="1800" b="0" i="0" u="none" strike="noStrike" dirty="0">
                <a:solidFill>
                  <a:srgbClr val="000000"/>
                </a:solidFill>
                <a:effectLst/>
                <a:latin typeface="Arial" panose="020B0604020202020204" pitchFamily="34" charset="0"/>
              </a:rPr>
              <a:t>(99);</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(0,AC-&gt;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-&gt;Draw("same");</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266</a:t>
            </a:fld>
            <a:endParaRPr lang="zh-CN" altLang="en-US"/>
          </a:p>
        </p:txBody>
      </p:sp>
    </p:spTree>
    <p:extLst>
      <p:ext uri="{BB962C8B-B14F-4D97-AF65-F5344CB8AC3E}">
        <p14:creationId xmlns:p14="http://schemas.microsoft.com/office/powerpoint/2010/main" val="41535338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a:t>
            </a:r>
            <a:r>
              <a:rPr lang="en-US" altLang="zh-CN" dirty="0" err="1"/>
              <a:t>PostPrior</a:t>
            </a:r>
            <a:r>
              <a:rPr lang="en-US" altLang="zh-CN" dirty="0"/>
              <a:t>","</a:t>
            </a:r>
            <a:r>
              <a:rPr lang="en-US" altLang="zh-CN" dirty="0" err="1"/>
              <a:t>PostPrior</a:t>
            </a:r>
            <a:r>
              <a:rPr lang="en-US" altLang="zh-CN" dirty="0"/>
              <a:t>", 978,1000);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err="1"/>
              <a:t>PostPrior</a:t>
            </a:r>
            <a:r>
              <a:rPr lang="en-US" altLang="zh-CN" dirty="0"/>
              <a:t>-&gt;</a:t>
            </a:r>
            <a:r>
              <a:rPr lang="en-US" altLang="zh-CN" dirty="0" err="1"/>
              <a:t>SetBottomMargin</a:t>
            </a:r>
            <a:r>
              <a:rPr lang="en-US" altLang="zh-CN" dirty="0"/>
              <a:t> (0.1);</a:t>
            </a:r>
          </a:p>
          <a:p>
            <a:r>
              <a:rPr lang="en-US" altLang="zh-CN" dirty="0"/>
              <a:t>//</a:t>
            </a:r>
            <a:r>
              <a:rPr lang="en-US" altLang="zh-CN" dirty="0" err="1"/>
              <a:t>PostPrior</a:t>
            </a:r>
            <a:r>
              <a:rPr lang="en-US" altLang="zh-CN" dirty="0"/>
              <a:t>-&gt;</a:t>
            </a:r>
            <a:r>
              <a:rPr lang="en-US" altLang="zh-CN" dirty="0" err="1"/>
              <a:t>DivideSquare</a:t>
            </a:r>
            <a:r>
              <a:rPr lang="en-US" altLang="zh-CN" dirty="0"/>
              <a:t>(25);</a:t>
            </a:r>
          </a:p>
          <a:p>
            <a:r>
              <a:rPr lang="en-US" altLang="zh-CN" dirty="0" err="1"/>
              <a:t>PostPrior</a:t>
            </a:r>
            <a:r>
              <a:rPr lang="en-US" altLang="zh-CN" dirty="0"/>
              <a:t>-&gt;Divide(5,5);</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double </a:t>
            </a:r>
            <a:r>
              <a:rPr lang="en-US" altLang="zh-CN" dirty="0" err="1"/>
              <a:t>ypos,ypri</a:t>
            </a:r>
            <a:r>
              <a:rPr lang="en-US" altLang="zh-CN" dirty="0"/>
              <a:t>;</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(0.005,0.005,0.005,0.005);</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(0.10);</a:t>
            </a:r>
          </a:p>
          <a:p>
            <a:r>
              <a:rPr lang="en-US" altLang="zh-CN" dirty="0"/>
              <a:t>Tau-&gt;</a:t>
            </a:r>
            <a:r>
              <a:rPr lang="en-US" altLang="zh-CN" dirty="0" err="1"/>
              <a:t>GetXaxis</a:t>
            </a:r>
            <a:r>
              <a:rPr lang="en-US" altLang="zh-CN" dirty="0"/>
              <a:t>()-&gt;</a:t>
            </a:r>
            <a:r>
              <a:rPr lang="en-US" altLang="zh-CN" dirty="0" err="1"/>
              <a:t>SetNdivisions</a:t>
            </a:r>
            <a:r>
              <a:rPr lang="en-US" altLang="zh-CN" dirty="0"/>
              <a:t>(505);</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a:t>
            </a:r>
            <a:r>
              <a:rPr lang="en-US" altLang="zh-CN" dirty="0" err="1"/>
              <a:t>SetLineColor</a:t>
            </a:r>
            <a:r>
              <a:rPr lang="en-US" altLang="zh-CN" dirty="0"/>
              <a:t>(4);</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endParaRPr lang="en-US" altLang="zh-CN" dirty="0"/>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TauEg</a:t>
            </a:r>
            <a:r>
              <a:rPr lang="en-US" altLang="zh-CN" dirty="0"/>
              <a:t>-&gt;Draw("col");</a:t>
            </a:r>
          </a:p>
          <a:p>
            <a:r>
              <a:rPr lang="en-US" altLang="zh-CN" dirty="0"/>
              <a:t> </a:t>
            </a:r>
          </a:p>
          <a:p>
            <a:r>
              <a:rPr lang="en-US" altLang="zh-CN" dirty="0" err="1"/>
              <a:t>PostPrior</a:t>
            </a:r>
            <a:r>
              <a:rPr lang="en-US" altLang="zh-CN" dirty="0"/>
              <a:t>-&gt;cd(7);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(0,Eg-&gt;</a:t>
            </a:r>
            <a:r>
              <a:rPr lang="en-US" altLang="zh-CN" dirty="0" err="1"/>
              <a:t>GetMaximum</a:t>
            </a:r>
            <a:r>
              <a:rPr lang="en-US" altLang="zh-CN" dirty="0"/>
              <a:t>()*1.1);</a:t>
            </a:r>
          </a:p>
          <a:p>
            <a:r>
              <a:rPr lang="en-US" altLang="zh-CN" dirty="0" err="1"/>
              <a:t>ypos</a:t>
            </a:r>
            <a:r>
              <a:rPr lang="en-US" altLang="zh-CN" dirty="0"/>
              <a:t>=</a:t>
            </a:r>
            <a:r>
              <a:rPr lang="en-US" altLang="zh-CN" dirty="0" err="1"/>
              <a:t>Eg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Eg_prior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Eg</a:t>
            </a:r>
            <a:r>
              <a:rPr lang="en-US" altLang="zh-CN" dirty="0"/>
              <a:t>-&gt;</a:t>
            </a:r>
            <a:r>
              <a:rPr lang="en-US" altLang="zh-CN" dirty="0" err="1"/>
              <a:t>SetLineColor</a:t>
            </a:r>
            <a:r>
              <a:rPr lang="en-US" altLang="zh-CN" dirty="0"/>
              <a:t>(4);</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(0,bkg-&gt;</a:t>
            </a:r>
            <a:r>
              <a:rPr lang="en-US" altLang="zh-CN" dirty="0" err="1"/>
              <a:t>GetMaximum</a:t>
            </a:r>
            <a:r>
              <a:rPr lang="en-US" altLang="zh-CN" dirty="0"/>
              <a:t>()*1.1);</a:t>
            </a:r>
          </a:p>
          <a:p>
            <a:r>
              <a:rPr lang="en-US" altLang="zh-CN" dirty="0" err="1"/>
              <a:t>ypos</a:t>
            </a:r>
            <a:r>
              <a:rPr lang="en-US" altLang="zh-CN" dirty="0"/>
              <a:t>=</a:t>
            </a:r>
            <a:r>
              <a:rPr lang="en-US" altLang="zh-CN" dirty="0" err="1"/>
              <a:t>bkg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bkg_prior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bkg</a:t>
            </a:r>
            <a:r>
              <a:rPr lang="en-US" altLang="zh-CN" dirty="0"/>
              <a:t>-&gt;</a:t>
            </a:r>
            <a:r>
              <a:rPr lang="en-US" altLang="zh-CN" dirty="0" err="1"/>
              <a:t>SetLineColor</a:t>
            </a:r>
            <a:r>
              <a:rPr lang="en-US" altLang="zh-CN" dirty="0"/>
              <a:t>(4);</a:t>
            </a:r>
          </a:p>
          <a:p>
            <a:r>
              <a:rPr lang="en-US" altLang="zh-CN" dirty="0" err="1"/>
              <a:t>bkg</a:t>
            </a:r>
            <a:r>
              <a:rPr lang="en-US" altLang="zh-CN" dirty="0"/>
              <a:t>-&gt;Draw();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-&gt;cd(18);</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-&gt;cd(19);</a:t>
            </a:r>
          </a:p>
          <a:p>
            <a:r>
              <a:rPr lang="en-US" altLang="zh-CN" dirty="0" err="1"/>
              <a:t>gPad</a:t>
            </a:r>
            <a:r>
              <a:rPr lang="en-US" altLang="zh-CN" dirty="0"/>
              <a:t>-&gt;</a:t>
            </a:r>
            <a:r>
              <a:rPr lang="en-US" altLang="zh-CN" dirty="0" err="1"/>
              <a:t>SetMargin</a:t>
            </a:r>
            <a:r>
              <a:rPr lang="en-US" altLang="zh-CN" dirty="0"/>
              <a:t>(0.005,0.005,0.005,0.005);</a:t>
            </a:r>
          </a:p>
          <a:p>
            <a:r>
              <a:rPr lang="en-US" altLang="zh-CN" dirty="0"/>
              <a:t>SP-&gt;</a:t>
            </a:r>
            <a:r>
              <a:rPr lang="en-US" altLang="zh-CN" dirty="0" err="1"/>
              <a:t>GetXaxis</a:t>
            </a:r>
            <a:r>
              <a:rPr lang="en-US" altLang="zh-CN" dirty="0"/>
              <a:t>()-&gt;</a:t>
            </a:r>
            <a:r>
              <a:rPr lang="en-US" altLang="zh-CN" dirty="0" err="1"/>
              <a:t>SetLabelSize</a:t>
            </a:r>
            <a:r>
              <a:rPr lang="en-US" altLang="zh-CN" dirty="0"/>
              <a:t>(0.10);</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a:t>
            </a:r>
            <a:r>
              <a:rPr lang="en-US" altLang="zh-CN" dirty="0" err="1"/>
              <a:t>GetYaxis</a:t>
            </a:r>
            <a:r>
              <a:rPr lang="en-US" altLang="zh-CN" dirty="0"/>
              <a:t>()-&gt;</a:t>
            </a:r>
            <a:r>
              <a:rPr lang="en-US" altLang="zh-CN" dirty="0" err="1"/>
              <a:t>SetRangeUser</a:t>
            </a:r>
            <a:r>
              <a:rPr lang="en-US" altLang="zh-CN" dirty="0"/>
              <a:t>(0,SP-&gt;</a:t>
            </a:r>
            <a:r>
              <a:rPr lang="en-US" altLang="zh-CN" dirty="0" err="1"/>
              <a:t>GetMaximum</a:t>
            </a:r>
            <a:r>
              <a:rPr lang="en-US" altLang="zh-CN" dirty="0"/>
              <a:t>()*1.1);</a:t>
            </a:r>
          </a:p>
          <a:p>
            <a:r>
              <a:rPr lang="en-US" altLang="zh-CN" dirty="0" err="1"/>
              <a:t>ypos</a:t>
            </a:r>
            <a:r>
              <a:rPr lang="en-US" altLang="zh-CN" dirty="0"/>
              <a:t>=SP-&gt;</a:t>
            </a:r>
            <a:r>
              <a:rPr lang="en-US" altLang="zh-CN" dirty="0" err="1"/>
              <a:t>GetMaximum</a:t>
            </a:r>
            <a:r>
              <a:rPr lang="en-US" altLang="zh-CN" dirty="0"/>
              <a:t>();</a:t>
            </a:r>
          </a:p>
          <a:p>
            <a:r>
              <a:rPr lang="en-US" altLang="zh-CN" dirty="0" err="1"/>
              <a:t>ypri</a:t>
            </a:r>
            <a:r>
              <a:rPr lang="en-US" altLang="zh-CN" dirty="0"/>
              <a:t>=</a:t>
            </a:r>
            <a:r>
              <a:rPr lang="en-US" altLang="zh-CN" dirty="0" err="1"/>
              <a:t>SP_prior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)SP-&gt;</a:t>
            </a:r>
            <a:r>
              <a:rPr lang="en-US" altLang="zh-CN" dirty="0" err="1"/>
              <a:t>GetYaxis</a:t>
            </a:r>
            <a:r>
              <a:rPr lang="en-US" altLang="zh-CN" dirty="0"/>
              <a:t>()-&gt;</a:t>
            </a:r>
            <a:r>
              <a:rPr lang="en-US" altLang="zh-CN" dirty="0" err="1"/>
              <a:t>SetRangeUser</a:t>
            </a:r>
            <a:r>
              <a:rPr lang="en-US" altLang="zh-CN" dirty="0"/>
              <a:t>(0,ypri*1.1);</a:t>
            </a:r>
          </a:p>
          <a:p>
            <a:r>
              <a:rPr lang="en-US" altLang="zh-CN" dirty="0"/>
              <a:t>SP-&gt;</a:t>
            </a:r>
            <a:r>
              <a:rPr lang="en-US" altLang="zh-CN" dirty="0" err="1"/>
              <a:t>SetLineColor</a:t>
            </a:r>
            <a:r>
              <a:rPr lang="en-US" altLang="zh-CN" dirty="0"/>
              <a:t>(4);</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endParaRPr lang="en-US" altLang="zh-CN" dirty="0"/>
          </a:p>
          <a:p>
            <a:r>
              <a:rPr lang="en-US" altLang="zh-CN" dirty="0" err="1"/>
              <a:t>PostPrior</a:t>
            </a:r>
            <a:r>
              <a:rPr lang="en-US" altLang="zh-CN" dirty="0"/>
              <a:t>-&gt;cd(21);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TauAC</a:t>
            </a:r>
            <a:r>
              <a:rPr lang="en-US" altLang="zh-CN" dirty="0"/>
              <a:t>-&gt;Draw("col");</a:t>
            </a:r>
          </a:p>
          <a:p>
            <a:r>
              <a:rPr lang="en-US" altLang="zh-CN" dirty="0"/>
              <a:t> </a:t>
            </a:r>
          </a:p>
          <a:p>
            <a:r>
              <a:rPr lang="en-US" altLang="zh-CN" dirty="0" err="1"/>
              <a:t>PostPrior</a:t>
            </a:r>
            <a:r>
              <a:rPr lang="en-US" altLang="zh-CN" dirty="0"/>
              <a:t>-&gt;cd(22);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EgAC</a:t>
            </a:r>
            <a:r>
              <a:rPr lang="en-US" altLang="zh-CN" dirty="0"/>
              <a:t>-&gt;Draw("col");</a:t>
            </a:r>
          </a:p>
          <a:p>
            <a:r>
              <a:rPr lang="en-US" altLang="zh-CN" dirty="0"/>
              <a:t> </a:t>
            </a:r>
          </a:p>
          <a:p>
            <a:r>
              <a:rPr lang="en-US" altLang="zh-CN" dirty="0" err="1"/>
              <a:t>PostPrior</a:t>
            </a:r>
            <a:r>
              <a:rPr lang="en-US" altLang="zh-CN" dirty="0"/>
              <a:t>-&gt;cd(23);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bkgAC</a:t>
            </a:r>
            <a:r>
              <a:rPr lang="en-US" altLang="zh-CN" dirty="0"/>
              <a:t>-&gt;Draw("col");</a:t>
            </a:r>
          </a:p>
          <a:p>
            <a:r>
              <a:rPr lang="en-US" altLang="zh-CN" dirty="0"/>
              <a:t> </a:t>
            </a:r>
          </a:p>
          <a:p>
            <a:r>
              <a:rPr lang="en-US" altLang="zh-CN" dirty="0" err="1"/>
              <a:t>PostPrior</a:t>
            </a:r>
            <a:r>
              <a:rPr lang="en-US" altLang="zh-CN" dirty="0"/>
              <a:t>-&gt;cd(24);</a:t>
            </a:r>
          </a:p>
          <a:p>
            <a:r>
              <a:rPr lang="en-US" altLang="zh-CN" dirty="0" err="1"/>
              <a:t>gPad</a:t>
            </a:r>
            <a:r>
              <a:rPr lang="en-US" altLang="zh-CN" dirty="0"/>
              <a:t>-&gt;</a:t>
            </a:r>
            <a:r>
              <a:rPr lang="en-US" altLang="zh-CN" dirty="0" err="1"/>
              <a:t>SetMargin</a:t>
            </a:r>
            <a:r>
              <a:rPr lang="en-US" altLang="zh-CN" dirty="0"/>
              <a:t>(0.005,0.005,0.005,0.005);</a:t>
            </a:r>
          </a:p>
          <a:p>
            <a:r>
              <a:rPr lang="en-US" altLang="zh-CN" dirty="0"/>
              <a:t>SPAC-&gt;</a:t>
            </a:r>
            <a:r>
              <a:rPr lang="en-US" altLang="zh-CN" dirty="0" err="1"/>
              <a:t>GetXaxis</a:t>
            </a:r>
            <a:r>
              <a:rPr lang="en-US" altLang="zh-CN" dirty="0"/>
              <a:t>()-&gt;</a:t>
            </a:r>
            <a:r>
              <a:rPr lang="en-US" altLang="zh-CN" dirty="0" err="1"/>
              <a:t>SetLabelSize</a:t>
            </a:r>
            <a:r>
              <a:rPr lang="en-US" altLang="zh-CN" dirty="0"/>
              <a:t>(0.10);</a:t>
            </a:r>
          </a:p>
          <a:p>
            <a:r>
              <a:rPr lang="en-US" altLang="zh-CN" dirty="0"/>
              <a:t>SPAC-&gt;</a:t>
            </a:r>
            <a:r>
              <a:rPr lang="en-US" altLang="zh-CN" dirty="0" err="1"/>
              <a:t>GetYaxis</a:t>
            </a:r>
            <a:r>
              <a:rPr lang="en-US" altLang="zh-CN" dirty="0"/>
              <a:t>()-&gt;</a:t>
            </a:r>
            <a:r>
              <a:rPr lang="en-US" altLang="zh-CN" dirty="0" err="1"/>
              <a:t>SetLabelSize</a:t>
            </a:r>
            <a:r>
              <a:rPr lang="en-US" altLang="zh-CN" dirty="0"/>
              <a:t>(0.00);</a:t>
            </a:r>
          </a:p>
          <a:p>
            <a:r>
              <a:rPr lang="en-US" altLang="zh-CN" dirty="0"/>
              <a:t>SPAC-&gt;</a:t>
            </a:r>
            <a:r>
              <a:rPr lang="en-US" altLang="zh-CN" dirty="0" err="1"/>
              <a:t>GetXaxis</a:t>
            </a:r>
            <a:r>
              <a:rPr lang="en-US" altLang="zh-CN" dirty="0"/>
              <a:t>()-&gt;</a:t>
            </a:r>
            <a:r>
              <a:rPr lang="en-US" altLang="zh-CN" dirty="0" err="1"/>
              <a:t>SetNdivisions</a:t>
            </a:r>
            <a:r>
              <a:rPr lang="en-US" altLang="zh-CN" dirty="0"/>
              <a:t>(505);</a:t>
            </a:r>
          </a:p>
          <a:p>
            <a:r>
              <a:rPr lang="en-US" altLang="zh-CN" dirty="0"/>
              <a:t>SPAC-&gt;</a:t>
            </a:r>
            <a:r>
              <a:rPr lang="en-US" altLang="zh-CN" dirty="0" err="1"/>
              <a:t>GetYaxis</a:t>
            </a:r>
            <a:r>
              <a:rPr lang="en-US" altLang="zh-CN" dirty="0"/>
              <a:t>()-&gt;</a:t>
            </a:r>
            <a:r>
              <a:rPr lang="en-US" altLang="zh-CN" dirty="0" err="1"/>
              <a:t>SetNdivisions</a:t>
            </a:r>
            <a:r>
              <a:rPr lang="en-US" altLang="zh-CN" dirty="0"/>
              <a:t>(505);</a:t>
            </a:r>
          </a:p>
          <a:p>
            <a:r>
              <a:rPr lang="en-US" altLang="zh-CN" dirty="0"/>
              <a:t>SPAC-&gt;</a:t>
            </a:r>
            <a:r>
              <a:rPr lang="en-US" altLang="zh-CN" dirty="0" err="1"/>
              <a:t>SetContour</a:t>
            </a:r>
            <a:r>
              <a:rPr lang="en-US" altLang="zh-CN" dirty="0"/>
              <a:t>(99);</a:t>
            </a:r>
          </a:p>
          <a:p>
            <a:r>
              <a:rPr lang="en-US" altLang="zh-CN" dirty="0"/>
              <a:t>SPAC-&gt;Draw("col");</a:t>
            </a:r>
          </a:p>
          <a:p>
            <a:r>
              <a:rPr lang="en-US" altLang="zh-CN" dirty="0"/>
              <a:t> </a:t>
            </a:r>
          </a:p>
          <a:p>
            <a:r>
              <a:rPr lang="en-US" altLang="zh-CN" dirty="0" err="1"/>
              <a:t>PostPrior</a:t>
            </a:r>
            <a:r>
              <a:rPr lang="en-US" altLang="zh-CN" dirty="0"/>
              <a:t>-&gt;cd(25);</a:t>
            </a:r>
          </a:p>
          <a:p>
            <a:r>
              <a:rPr lang="en-US" altLang="zh-CN" dirty="0" err="1"/>
              <a:t>gPad</a:t>
            </a:r>
            <a:r>
              <a:rPr lang="en-US" altLang="zh-CN" dirty="0"/>
              <a:t>-&gt;</a:t>
            </a:r>
            <a:r>
              <a:rPr lang="en-US" altLang="zh-CN" dirty="0" err="1"/>
              <a:t>SetMargin</a:t>
            </a:r>
            <a:r>
              <a:rPr lang="en-US" altLang="zh-CN" dirty="0"/>
              <a:t>(0.005,0.005,0.005,0.005);</a:t>
            </a:r>
          </a:p>
          <a:p>
            <a:r>
              <a:rPr lang="en-US" altLang="zh-CN" dirty="0"/>
              <a:t>AC-&gt;</a:t>
            </a:r>
            <a:r>
              <a:rPr lang="en-US" altLang="zh-CN" dirty="0" err="1"/>
              <a:t>GetXaxis</a:t>
            </a:r>
            <a:r>
              <a:rPr lang="en-US" altLang="zh-CN" dirty="0"/>
              <a:t>()-&gt;</a:t>
            </a:r>
            <a:r>
              <a:rPr lang="en-US" altLang="zh-CN" dirty="0" err="1"/>
              <a:t>SetLabelSize</a:t>
            </a:r>
            <a:r>
              <a:rPr lang="en-US" altLang="zh-CN" dirty="0"/>
              <a:t>(0.10);</a:t>
            </a:r>
          </a:p>
          <a:p>
            <a:r>
              <a:rPr lang="en-US" altLang="zh-CN" dirty="0"/>
              <a:t>AC-&gt;</a:t>
            </a:r>
            <a:r>
              <a:rPr lang="en-US" altLang="zh-CN" dirty="0" err="1"/>
              <a:t>GetXaxis</a:t>
            </a:r>
            <a:r>
              <a:rPr lang="en-US" altLang="zh-CN" dirty="0"/>
              <a:t>()-&gt;</a:t>
            </a:r>
            <a:r>
              <a:rPr lang="en-US" altLang="zh-CN" dirty="0" err="1"/>
              <a:t>SetNdivisions</a:t>
            </a:r>
            <a:r>
              <a:rPr lang="en-US" altLang="zh-CN" dirty="0"/>
              <a:t>(505);</a:t>
            </a:r>
          </a:p>
          <a:p>
            <a:r>
              <a:rPr lang="en-US" altLang="zh-CN" dirty="0"/>
              <a:t>AC-&gt;</a:t>
            </a:r>
            <a:r>
              <a:rPr lang="en-US" altLang="zh-CN" dirty="0" err="1"/>
              <a:t>GetYaxis</a:t>
            </a:r>
            <a:r>
              <a:rPr lang="en-US" altLang="zh-CN" dirty="0"/>
              <a:t>()-&gt;</a:t>
            </a:r>
            <a:r>
              <a:rPr lang="en-US" altLang="zh-CN" dirty="0" err="1"/>
              <a:t>SetNdivisions</a:t>
            </a:r>
            <a:r>
              <a:rPr lang="en-US" altLang="zh-CN" dirty="0"/>
              <a:t>(000);</a:t>
            </a:r>
          </a:p>
          <a:p>
            <a:r>
              <a:rPr lang="en-US" altLang="zh-CN" dirty="0"/>
              <a:t>AC-&gt;</a:t>
            </a:r>
            <a:r>
              <a:rPr lang="en-US" altLang="zh-CN" dirty="0" err="1"/>
              <a:t>GetYaxis</a:t>
            </a:r>
            <a:r>
              <a:rPr lang="en-US" altLang="zh-CN" dirty="0"/>
              <a:t>()-&gt;</a:t>
            </a:r>
            <a:r>
              <a:rPr lang="en-US" altLang="zh-CN" dirty="0" err="1"/>
              <a:t>SetRangeUser</a:t>
            </a:r>
            <a:r>
              <a:rPr lang="en-US" altLang="zh-CN" dirty="0"/>
              <a:t>(0,AC-&gt;</a:t>
            </a:r>
            <a:r>
              <a:rPr lang="en-US" altLang="zh-CN" dirty="0" err="1"/>
              <a:t>GetMaximum</a:t>
            </a:r>
            <a:r>
              <a:rPr lang="en-US" altLang="zh-CN" dirty="0"/>
              <a:t>()*1.1);</a:t>
            </a:r>
          </a:p>
          <a:p>
            <a:r>
              <a:rPr lang="en-US" altLang="zh-CN" dirty="0" err="1"/>
              <a:t>ypos</a:t>
            </a:r>
            <a:r>
              <a:rPr lang="en-US" altLang="zh-CN" dirty="0"/>
              <a:t>=AC-&gt;</a:t>
            </a:r>
            <a:r>
              <a:rPr lang="en-US" altLang="zh-CN" dirty="0" err="1"/>
              <a:t>GetMaximum</a:t>
            </a:r>
            <a:r>
              <a:rPr lang="en-US" altLang="zh-CN" dirty="0"/>
              <a:t>();</a:t>
            </a:r>
          </a:p>
          <a:p>
            <a:r>
              <a:rPr lang="en-US" altLang="zh-CN" dirty="0" err="1"/>
              <a:t>ypri</a:t>
            </a:r>
            <a:r>
              <a:rPr lang="en-US" altLang="zh-CN" dirty="0"/>
              <a:t>=</a:t>
            </a:r>
            <a:r>
              <a:rPr lang="en-US" altLang="zh-CN" dirty="0" err="1"/>
              <a:t>AC_prior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)AC-&gt;</a:t>
            </a:r>
            <a:r>
              <a:rPr lang="en-US" altLang="zh-CN" dirty="0" err="1"/>
              <a:t>GetYaxis</a:t>
            </a:r>
            <a:r>
              <a:rPr lang="en-US" altLang="zh-CN" dirty="0"/>
              <a:t>()-&gt;</a:t>
            </a:r>
            <a:r>
              <a:rPr lang="en-US" altLang="zh-CN" dirty="0" err="1"/>
              <a:t>SetRangeUser</a:t>
            </a:r>
            <a:r>
              <a:rPr lang="en-US" altLang="zh-CN" dirty="0"/>
              <a:t>(0,ypri*1.1);</a:t>
            </a:r>
          </a:p>
          <a:p>
            <a:r>
              <a:rPr lang="en-US" altLang="zh-CN" dirty="0"/>
              <a:t>AC-&gt;</a:t>
            </a:r>
            <a:r>
              <a:rPr lang="en-US" altLang="zh-CN" dirty="0" err="1"/>
              <a:t>SetLineColor</a:t>
            </a:r>
            <a:r>
              <a:rPr lang="en-US" altLang="zh-CN" dirty="0"/>
              <a:t>(4);</a:t>
            </a:r>
          </a:p>
          <a:p>
            <a:r>
              <a:rPr lang="en-US" altLang="zh-CN" dirty="0"/>
              <a:t>AC-&gt;Draw();</a:t>
            </a:r>
          </a:p>
          <a:p>
            <a:r>
              <a:rPr lang="en-US" altLang="zh-CN" dirty="0" err="1"/>
              <a:t>AC_prior</a:t>
            </a:r>
            <a:r>
              <a:rPr lang="en-US" altLang="zh-CN" dirty="0"/>
              <a:t>-&gt;</a:t>
            </a:r>
            <a:r>
              <a:rPr lang="en-US" altLang="zh-CN" dirty="0" err="1"/>
              <a:t>SetLineColor</a:t>
            </a:r>
            <a:r>
              <a:rPr lang="en-US" altLang="zh-CN" dirty="0"/>
              <a:t>(2);</a:t>
            </a:r>
          </a:p>
          <a:p>
            <a:r>
              <a:rPr lang="en-US" altLang="zh-CN" dirty="0" err="1"/>
              <a:t>AC_prior</a:t>
            </a:r>
            <a:r>
              <a:rPr lang="en-US" altLang="zh-CN" dirty="0"/>
              <a:t>-&gt;Draw("same");</a:t>
            </a:r>
          </a:p>
          <a:p>
            <a:endParaRPr lang="en-US" altLang="zh-CN" dirty="0"/>
          </a:p>
          <a:p>
            <a:r>
              <a:rPr lang="en-US" altLang="zh-CN" dirty="0" err="1"/>
              <a:t>PostPrior</a:t>
            </a:r>
            <a:r>
              <a:rPr lang="en-US" altLang="zh-CN" dirty="0"/>
              <a:t>-&gt;</a:t>
            </a:r>
            <a:r>
              <a:rPr lang="en-US" altLang="zh-CN" dirty="0" err="1"/>
              <a:t>SaveAs</a:t>
            </a:r>
            <a:r>
              <a:rPr lang="en-US" altLang="zh-CN" dirty="0"/>
              <a:t>("PostPrior4970.png");</a:t>
            </a:r>
          </a:p>
          <a:p>
            <a:r>
              <a:rPr lang="en-US" altLang="zh-CN" dirty="0" err="1"/>
              <a:t>PostPrior</a:t>
            </a:r>
            <a:r>
              <a:rPr lang="en-US" altLang="zh-CN" dirty="0"/>
              <a:t>-&gt;</a:t>
            </a:r>
            <a:r>
              <a:rPr lang="en-US" altLang="zh-CN" dirty="0" err="1"/>
              <a:t>SaveAs</a:t>
            </a:r>
            <a:r>
              <a:rPr lang="en-US" altLang="zh-CN" dirty="0"/>
              <a:t>("PostPrior4970.eps");</a:t>
            </a:r>
          </a:p>
          <a:p>
            <a:endParaRPr lang="en-US" altLang="zh-CN"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267</a:t>
            </a:fld>
            <a:endParaRPr lang="zh-CN" altLang="en-US"/>
          </a:p>
        </p:txBody>
      </p:sp>
    </p:spTree>
    <p:extLst>
      <p:ext uri="{BB962C8B-B14F-4D97-AF65-F5344CB8AC3E}">
        <p14:creationId xmlns:p14="http://schemas.microsoft.com/office/powerpoint/2010/main" val="49816609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("PostPrior","PostPrior",1000,1000);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a:t>//</a:t>
            </a:r>
            <a:r>
              <a:rPr lang="en-US" altLang="zh-CN" dirty="0" err="1"/>
              <a:t>PostPrior</a:t>
            </a:r>
            <a:r>
              <a:rPr lang="en-US" altLang="zh-CN" dirty="0"/>
              <a:t>-&gt;</a:t>
            </a:r>
            <a:r>
              <a:rPr lang="en-US" altLang="zh-CN" dirty="0" err="1"/>
              <a:t>DivideSquare</a:t>
            </a:r>
            <a:r>
              <a:rPr lang="en-US" altLang="zh-CN" dirty="0"/>
              <a:t>(25);</a:t>
            </a:r>
          </a:p>
          <a:p>
            <a:r>
              <a:rPr lang="en-US" altLang="zh-CN" dirty="0" err="1"/>
              <a:t>PostPrior</a:t>
            </a:r>
            <a:r>
              <a:rPr lang="en-US" altLang="zh-CN" dirty="0"/>
              <a:t>-&gt;Divide(5,5);</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double </a:t>
            </a:r>
            <a:r>
              <a:rPr lang="en-US" altLang="zh-CN" dirty="0" err="1"/>
              <a:t>ypos,ypri</a:t>
            </a:r>
            <a:r>
              <a:rPr lang="en-US" altLang="zh-CN" dirty="0"/>
              <a:t>;</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(0.05,0.05,0.10,0.000);</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(0.10);</a:t>
            </a:r>
          </a:p>
          <a:p>
            <a:r>
              <a:rPr lang="en-US" altLang="zh-CN" dirty="0"/>
              <a:t>Tau-&gt;</a:t>
            </a:r>
            <a:r>
              <a:rPr lang="en-US" altLang="zh-CN" dirty="0" err="1"/>
              <a:t>GetXaxis</a:t>
            </a:r>
            <a:r>
              <a:rPr lang="en-US" altLang="zh-CN" dirty="0"/>
              <a:t>()-&gt;</a:t>
            </a:r>
            <a:r>
              <a:rPr lang="en-US" altLang="zh-CN" dirty="0" err="1"/>
              <a:t>SetNdivisions</a:t>
            </a:r>
            <a:r>
              <a:rPr lang="en-US" altLang="zh-CN" dirty="0"/>
              <a:t>(505);</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a:t>
            </a:r>
            <a:r>
              <a:rPr lang="en-US" altLang="zh-CN" dirty="0" err="1"/>
              <a:t>SetLineColor</a:t>
            </a:r>
            <a:r>
              <a:rPr lang="en-US" altLang="zh-CN" dirty="0"/>
              <a:t>(4);</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endParaRPr lang="en-US" altLang="zh-CN" dirty="0"/>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(0.05,0.05,0.10,0.000);</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(504);</a:t>
            </a:r>
          </a:p>
          <a:p>
            <a:r>
              <a:rPr lang="en-US" altLang="zh-CN" dirty="0" err="1"/>
              <a:t>TauEg</a:t>
            </a:r>
            <a:r>
              <a:rPr lang="en-US" altLang="zh-CN" dirty="0"/>
              <a:t>-&gt;Draw("col");</a:t>
            </a:r>
          </a:p>
          <a:p>
            <a:r>
              <a:rPr lang="en-US" altLang="zh-CN" dirty="0"/>
              <a:t> </a:t>
            </a:r>
          </a:p>
          <a:p>
            <a:r>
              <a:rPr lang="en-US" altLang="zh-CN" dirty="0" err="1"/>
              <a:t>PostPrior</a:t>
            </a:r>
            <a:r>
              <a:rPr lang="en-US" altLang="zh-CN" dirty="0"/>
              <a:t>-&gt;cd(7);</a:t>
            </a:r>
          </a:p>
          <a:p>
            <a:r>
              <a:rPr lang="en-US" altLang="zh-CN" dirty="0" err="1"/>
              <a:t>gPad</a:t>
            </a:r>
            <a:r>
              <a:rPr lang="en-US" altLang="zh-CN" dirty="0"/>
              <a:t>-&gt;</a:t>
            </a:r>
            <a:r>
              <a:rPr lang="en-US" altLang="zh-CN" dirty="0" err="1"/>
              <a:t>SetMargin</a:t>
            </a:r>
            <a:r>
              <a:rPr lang="en-US" altLang="zh-CN" dirty="0"/>
              <a:t>(0.05,0.05,0.10,0.000);</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(0,Eg-&gt;</a:t>
            </a:r>
            <a:r>
              <a:rPr lang="en-US" altLang="zh-CN" dirty="0" err="1"/>
              <a:t>GetMaximum</a:t>
            </a:r>
            <a:r>
              <a:rPr lang="en-US" altLang="zh-CN" dirty="0"/>
              <a:t>()*1.1);</a:t>
            </a:r>
          </a:p>
          <a:p>
            <a:r>
              <a:rPr lang="en-US" altLang="zh-CN" dirty="0" err="1"/>
              <a:t>ypos</a:t>
            </a:r>
            <a:r>
              <a:rPr lang="en-US" altLang="zh-CN" dirty="0"/>
              <a:t>=</a:t>
            </a:r>
            <a:r>
              <a:rPr lang="en-US" altLang="zh-CN" dirty="0" err="1"/>
              <a:t>Eg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Eg_prior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Eg</a:t>
            </a:r>
            <a:r>
              <a:rPr lang="en-US" altLang="zh-CN" dirty="0"/>
              <a:t>-&gt;</a:t>
            </a:r>
            <a:r>
              <a:rPr lang="en-US" altLang="zh-CN" dirty="0" err="1"/>
              <a:t>SetLineColor</a:t>
            </a:r>
            <a:r>
              <a:rPr lang="en-US" altLang="zh-CN" dirty="0"/>
              <a:t>(4);</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(0.05,0.05,0.10,0.000);</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-&gt;cd(12);</a:t>
            </a:r>
          </a:p>
          <a:p>
            <a:r>
              <a:rPr lang="en-US" altLang="zh-CN" dirty="0" err="1"/>
              <a:t>gPad</a:t>
            </a:r>
            <a:r>
              <a:rPr lang="en-US" altLang="zh-CN" dirty="0"/>
              <a:t>-&gt;</a:t>
            </a:r>
            <a:r>
              <a:rPr lang="en-US" altLang="zh-CN" dirty="0" err="1"/>
              <a:t>SetMargin</a:t>
            </a:r>
            <a:r>
              <a:rPr lang="en-US" altLang="zh-CN" dirty="0"/>
              <a:t>(0.05,0.05,0.10,0.000);</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(0.05,0.05,0.10,0.000);</a:t>
            </a:r>
          </a:p>
          <a:p>
            <a:r>
              <a:rPr lang="en-US" altLang="zh-CN" dirty="0" err="1"/>
              <a:t>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(0,bkg-&gt;</a:t>
            </a:r>
            <a:r>
              <a:rPr lang="en-US" altLang="zh-CN" dirty="0" err="1"/>
              <a:t>GetMaximum</a:t>
            </a:r>
            <a:r>
              <a:rPr lang="en-US" altLang="zh-CN" dirty="0"/>
              <a:t>()*1.1);</a:t>
            </a:r>
          </a:p>
          <a:p>
            <a:r>
              <a:rPr lang="en-US" altLang="zh-CN" dirty="0" err="1"/>
              <a:t>ypos</a:t>
            </a:r>
            <a:r>
              <a:rPr lang="en-US" altLang="zh-CN" dirty="0"/>
              <a:t>=</a:t>
            </a:r>
            <a:r>
              <a:rPr lang="en-US" altLang="zh-CN" dirty="0" err="1"/>
              <a:t>bkg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bkg_prior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bkg</a:t>
            </a:r>
            <a:r>
              <a:rPr lang="en-US" altLang="zh-CN" dirty="0"/>
              <a:t>-&gt;</a:t>
            </a:r>
            <a:r>
              <a:rPr lang="en-US" altLang="zh-CN" dirty="0" err="1"/>
              <a:t>SetLineColor</a:t>
            </a:r>
            <a:r>
              <a:rPr lang="en-US" altLang="zh-CN" dirty="0"/>
              <a:t>(4);</a:t>
            </a:r>
          </a:p>
          <a:p>
            <a:r>
              <a:rPr lang="en-US" altLang="zh-CN" dirty="0" err="1"/>
              <a:t>bkg</a:t>
            </a:r>
            <a:r>
              <a:rPr lang="en-US" altLang="zh-CN" dirty="0"/>
              <a:t>-&gt;Draw();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(0.05,0.05,0.10,0.000);</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-&gt;cd(17);</a:t>
            </a:r>
          </a:p>
          <a:p>
            <a:r>
              <a:rPr lang="en-US" altLang="zh-CN" dirty="0" err="1"/>
              <a:t>gPad</a:t>
            </a:r>
            <a:r>
              <a:rPr lang="en-US" altLang="zh-CN" dirty="0"/>
              <a:t>-&gt;</a:t>
            </a:r>
            <a:r>
              <a:rPr lang="en-US" altLang="zh-CN" dirty="0" err="1"/>
              <a:t>SetMargin</a:t>
            </a:r>
            <a:r>
              <a:rPr lang="en-US" altLang="zh-CN" dirty="0"/>
              <a:t>(0.05,0.05,0.10,0.000);</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-&gt;cd(18);</a:t>
            </a:r>
          </a:p>
          <a:p>
            <a:r>
              <a:rPr lang="en-US" altLang="zh-CN" dirty="0" err="1"/>
              <a:t>gPad</a:t>
            </a:r>
            <a:r>
              <a:rPr lang="en-US" altLang="zh-CN" dirty="0"/>
              <a:t>-&gt;</a:t>
            </a:r>
            <a:r>
              <a:rPr lang="en-US" altLang="zh-CN" dirty="0" err="1"/>
              <a:t>SetMargin</a:t>
            </a:r>
            <a:r>
              <a:rPr lang="en-US" altLang="zh-CN" dirty="0"/>
              <a:t>(0.05,0.05,0.10,0.000);</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-&gt;cd(19);</a:t>
            </a:r>
          </a:p>
          <a:p>
            <a:r>
              <a:rPr lang="en-US" altLang="zh-CN" dirty="0" err="1"/>
              <a:t>gPad</a:t>
            </a:r>
            <a:r>
              <a:rPr lang="en-US" altLang="zh-CN" dirty="0"/>
              <a:t>-&gt;</a:t>
            </a:r>
            <a:r>
              <a:rPr lang="en-US" altLang="zh-CN" dirty="0" err="1"/>
              <a:t>SetMargin</a:t>
            </a:r>
            <a:r>
              <a:rPr lang="en-US" altLang="zh-CN" dirty="0"/>
              <a:t>(0.05,0.05,0.10,0.000);</a:t>
            </a:r>
          </a:p>
          <a:p>
            <a:r>
              <a:rPr lang="en-US" altLang="zh-CN" dirty="0"/>
              <a:t>SP-&gt;</a:t>
            </a:r>
            <a:r>
              <a:rPr lang="en-US" altLang="zh-CN" dirty="0" err="1"/>
              <a:t>GetXaxis</a:t>
            </a:r>
            <a:r>
              <a:rPr lang="en-US" altLang="zh-CN" dirty="0"/>
              <a:t>()-&gt;</a:t>
            </a:r>
            <a:r>
              <a:rPr lang="en-US" altLang="zh-CN" dirty="0" err="1"/>
              <a:t>SetLabelSize</a:t>
            </a:r>
            <a:r>
              <a:rPr lang="en-US" altLang="zh-CN" dirty="0"/>
              <a:t>(0.10);</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a:t>
            </a:r>
            <a:r>
              <a:rPr lang="en-US" altLang="zh-CN" dirty="0" err="1"/>
              <a:t>GetYaxis</a:t>
            </a:r>
            <a:r>
              <a:rPr lang="en-US" altLang="zh-CN" dirty="0"/>
              <a:t>()-&gt;</a:t>
            </a:r>
            <a:r>
              <a:rPr lang="en-US" altLang="zh-CN" dirty="0" err="1"/>
              <a:t>SetRangeUser</a:t>
            </a:r>
            <a:r>
              <a:rPr lang="en-US" altLang="zh-CN" dirty="0"/>
              <a:t>(0,SP-&gt;</a:t>
            </a:r>
            <a:r>
              <a:rPr lang="en-US" altLang="zh-CN" dirty="0" err="1"/>
              <a:t>GetMaximum</a:t>
            </a:r>
            <a:r>
              <a:rPr lang="en-US" altLang="zh-CN" dirty="0"/>
              <a:t>()*1.1);</a:t>
            </a:r>
          </a:p>
          <a:p>
            <a:r>
              <a:rPr lang="en-US" altLang="zh-CN" dirty="0" err="1"/>
              <a:t>ypos</a:t>
            </a:r>
            <a:r>
              <a:rPr lang="en-US" altLang="zh-CN" dirty="0"/>
              <a:t>=SP-&gt;</a:t>
            </a:r>
            <a:r>
              <a:rPr lang="en-US" altLang="zh-CN" dirty="0" err="1"/>
              <a:t>GetMaximum</a:t>
            </a:r>
            <a:r>
              <a:rPr lang="en-US" altLang="zh-CN" dirty="0"/>
              <a:t>();</a:t>
            </a:r>
          </a:p>
          <a:p>
            <a:r>
              <a:rPr lang="en-US" altLang="zh-CN" dirty="0" err="1"/>
              <a:t>ypri</a:t>
            </a:r>
            <a:r>
              <a:rPr lang="en-US" altLang="zh-CN" dirty="0"/>
              <a:t>=</a:t>
            </a:r>
            <a:r>
              <a:rPr lang="en-US" altLang="zh-CN" dirty="0" err="1"/>
              <a:t>SP_prior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)SP-&gt;</a:t>
            </a:r>
            <a:r>
              <a:rPr lang="en-US" altLang="zh-CN" dirty="0" err="1"/>
              <a:t>GetYaxis</a:t>
            </a:r>
            <a:r>
              <a:rPr lang="en-US" altLang="zh-CN" dirty="0"/>
              <a:t>()-&gt;</a:t>
            </a:r>
            <a:r>
              <a:rPr lang="en-US" altLang="zh-CN" dirty="0" err="1"/>
              <a:t>SetRangeUser</a:t>
            </a:r>
            <a:r>
              <a:rPr lang="en-US" altLang="zh-CN" dirty="0"/>
              <a:t>(0,ypri*1.1);</a:t>
            </a:r>
          </a:p>
          <a:p>
            <a:r>
              <a:rPr lang="en-US" altLang="zh-CN" dirty="0"/>
              <a:t>SP-&gt;</a:t>
            </a:r>
            <a:r>
              <a:rPr lang="en-US" altLang="zh-CN" dirty="0" err="1"/>
              <a:t>SetLineColor</a:t>
            </a:r>
            <a:r>
              <a:rPr lang="en-US" altLang="zh-CN" dirty="0"/>
              <a:t>(4);</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endParaRPr lang="en-US" altLang="zh-CN" dirty="0"/>
          </a:p>
          <a:p>
            <a:r>
              <a:rPr lang="en-US" altLang="zh-CN" dirty="0" err="1"/>
              <a:t>PostPrior</a:t>
            </a:r>
            <a:r>
              <a:rPr lang="en-US" altLang="zh-CN" dirty="0"/>
              <a:t>-&gt;cd(21);</a:t>
            </a:r>
          </a:p>
          <a:p>
            <a:r>
              <a:rPr lang="en-US" altLang="zh-CN" dirty="0" err="1"/>
              <a:t>gPad</a:t>
            </a:r>
            <a:r>
              <a:rPr lang="en-US" altLang="zh-CN" dirty="0"/>
              <a:t>-&gt;</a:t>
            </a:r>
            <a:r>
              <a:rPr lang="en-US" altLang="zh-CN" dirty="0" err="1"/>
              <a:t>SetMargin</a:t>
            </a:r>
            <a:r>
              <a:rPr lang="en-US" altLang="zh-CN" dirty="0"/>
              <a:t>(0.05,0.05,0.10,0.000);</a:t>
            </a:r>
          </a:p>
          <a:p>
            <a:r>
              <a:rPr lang="en-US" altLang="zh-CN" dirty="0" err="1"/>
              <a:t>TauAC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TauAC</a:t>
            </a:r>
            <a:r>
              <a:rPr lang="en-US" altLang="zh-CN" dirty="0"/>
              <a:t>-&gt;Draw("col");</a:t>
            </a:r>
          </a:p>
          <a:p>
            <a:r>
              <a:rPr lang="en-US" altLang="zh-CN" dirty="0"/>
              <a:t> </a:t>
            </a:r>
          </a:p>
          <a:p>
            <a:r>
              <a:rPr lang="en-US" altLang="zh-CN" dirty="0" err="1"/>
              <a:t>PostPrior</a:t>
            </a:r>
            <a:r>
              <a:rPr lang="en-US" altLang="zh-CN" dirty="0"/>
              <a:t>-&gt;cd(22);</a:t>
            </a:r>
          </a:p>
          <a:p>
            <a:r>
              <a:rPr lang="en-US" altLang="zh-CN" dirty="0" err="1"/>
              <a:t>gPad</a:t>
            </a:r>
            <a:r>
              <a:rPr lang="en-US" altLang="zh-CN" dirty="0"/>
              <a:t>-&gt;</a:t>
            </a:r>
            <a:r>
              <a:rPr lang="en-US" altLang="zh-CN" dirty="0" err="1"/>
              <a:t>SetMargin</a:t>
            </a:r>
            <a:r>
              <a:rPr lang="en-US" altLang="zh-CN" dirty="0"/>
              <a:t>(0.05,0.05,0.10,0.000);</a:t>
            </a:r>
          </a:p>
          <a:p>
            <a:r>
              <a:rPr lang="en-US" altLang="zh-CN" dirty="0" err="1"/>
              <a:t>EgAC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EgAC</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EgAC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EgAC</a:t>
            </a:r>
            <a:r>
              <a:rPr lang="en-US" altLang="zh-CN" dirty="0"/>
              <a:t>-&gt;Draw("col");</a:t>
            </a:r>
          </a:p>
          <a:p>
            <a:r>
              <a:rPr lang="en-US" altLang="zh-CN" dirty="0"/>
              <a:t> </a:t>
            </a:r>
          </a:p>
          <a:p>
            <a:r>
              <a:rPr lang="en-US" altLang="zh-CN" dirty="0" err="1"/>
              <a:t>PostPrior</a:t>
            </a:r>
            <a:r>
              <a:rPr lang="en-US" altLang="zh-CN" dirty="0"/>
              <a:t>-&gt;cd(23);</a:t>
            </a:r>
          </a:p>
          <a:p>
            <a:r>
              <a:rPr lang="en-US" altLang="zh-CN" dirty="0" err="1"/>
              <a:t>gPad</a:t>
            </a:r>
            <a:r>
              <a:rPr lang="en-US" altLang="zh-CN" dirty="0"/>
              <a:t>-&gt;</a:t>
            </a:r>
            <a:r>
              <a:rPr lang="en-US" altLang="zh-CN" dirty="0" err="1"/>
              <a:t>SetMargin</a:t>
            </a:r>
            <a:r>
              <a:rPr lang="en-US" altLang="zh-CN" dirty="0"/>
              <a:t>(0.05,0.05,0.10,0.000);</a:t>
            </a:r>
          </a:p>
          <a:p>
            <a:r>
              <a:rPr lang="en-US" altLang="zh-CN" dirty="0" err="1"/>
              <a:t>bkgAC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bkgAC</a:t>
            </a:r>
            <a:r>
              <a:rPr lang="en-US" altLang="zh-CN" dirty="0"/>
              <a:t>-&gt;Draw("col");</a:t>
            </a:r>
          </a:p>
          <a:p>
            <a:r>
              <a:rPr lang="en-US" altLang="zh-CN" dirty="0"/>
              <a:t> </a:t>
            </a:r>
          </a:p>
          <a:p>
            <a:r>
              <a:rPr lang="en-US" altLang="zh-CN" dirty="0" err="1"/>
              <a:t>PostPrior</a:t>
            </a:r>
            <a:r>
              <a:rPr lang="en-US" altLang="zh-CN" dirty="0"/>
              <a:t>-&gt;cd(24);</a:t>
            </a:r>
          </a:p>
          <a:p>
            <a:r>
              <a:rPr lang="en-US" altLang="zh-CN" dirty="0" err="1"/>
              <a:t>gPad</a:t>
            </a:r>
            <a:r>
              <a:rPr lang="en-US" altLang="zh-CN" dirty="0"/>
              <a:t>-&gt;</a:t>
            </a:r>
            <a:r>
              <a:rPr lang="en-US" altLang="zh-CN" dirty="0" err="1"/>
              <a:t>SetMargin</a:t>
            </a:r>
            <a:r>
              <a:rPr lang="en-US" altLang="zh-CN" dirty="0"/>
              <a:t>(0.05,0.05,0.10,0.000);</a:t>
            </a:r>
          </a:p>
          <a:p>
            <a:r>
              <a:rPr lang="en-US" altLang="zh-CN" dirty="0"/>
              <a:t>SPAC-&gt;</a:t>
            </a:r>
            <a:r>
              <a:rPr lang="en-US" altLang="zh-CN" dirty="0" err="1"/>
              <a:t>GetXaxis</a:t>
            </a:r>
            <a:r>
              <a:rPr lang="en-US" altLang="zh-CN" dirty="0"/>
              <a:t>()-&gt;</a:t>
            </a:r>
            <a:r>
              <a:rPr lang="en-US" altLang="zh-CN" dirty="0" err="1"/>
              <a:t>SetLabelSize</a:t>
            </a:r>
            <a:r>
              <a:rPr lang="en-US" altLang="zh-CN" dirty="0"/>
              <a:t>(0.10);</a:t>
            </a:r>
          </a:p>
          <a:p>
            <a:r>
              <a:rPr lang="en-US" altLang="zh-CN" dirty="0"/>
              <a:t>SPAC-&gt;</a:t>
            </a:r>
            <a:r>
              <a:rPr lang="en-US" altLang="zh-CN" dirty="0" err="1"/>
              <a:t>GetYaxis</a:t>
            </a:r>
            <a:r>
              <a:rPr lang="en-US" altLang="zh-CN" dirty="0"/>
              <a:t>()-&gt;</a:t>
            </a:r>
            <a:r>
              <a:rPr lang="en-US" altLang="zh-CN" dirty="0" err="1"/>
              <a:t>SetLabelSize</a:t>
            </a:r>
            <a:r>
              <a:rPr lang="en-US" altLang="zh-CN" dirty="0"/>
              <a:t>(0.00);</a:t>
            </a:r>
          </a:p>
          <a:p>
            <a:r>
              <a:rPr lang="en-US" altLang="zh-CN" dirty="0"/>
              <a:t>SPAC-&gt;</a:t>
            </a:r>
            <a:r>
              <a:rPr lang="en-US" altLang="zh-CN" dirty="0" err="1"/>
              <a:t>GetXaxis</a:t>
            </a:r>
            <a:r>
              <a:rPr lang="en-US" altLang="zh-CN" dirty="0"/>
              <a:t>()-&gt;</a:t>
            </a:r>
            <a:r>
              <a:rPr lang="en-US" altLang="zh-CN" dirty="0" err="1"/>
              <a:t>SetNdivisions</a:t>
            </a:r>
            <a:r>
              <a:rPr lang="en-US" altLang="zh-CN" dirty="0"/>
              <a:t>(505);</a:t>
            </a:r>
          </a:p>
          <a:p>
            <a:r>
              <a:rPr lang="en-US" altLang="zh-CN" dirty="0"/>
              <a:t>SPAC-&gt;</a:t>
            </a:r>
            <a:r>
              <a:rPr lang="en-US" altLang="zh-CN" dirty="0" err="1"/>
              <a:t>GetYaxis</a:t>
            </a:r>
            <a:r>
              <a:rPr lang="en-US" altLang="zh-CN" dirty="0"/>
              <a:t>()-&gt;</a:t>
            </a:r>
            <a:r>
              <a:rPr lang="en-US" altLang="zh-CN" dirty="0" err="1"/>
              <a:t>SetNdivisions</a:t>
            </a:r>
            <a:r>
              <a:rPr lang="en-US" altLang="zh-CN" dirty="0"/>
              <a:t>(505);</a:t>
            </a:r>
          </a:p>
          <a:p>
            <a:r>
              <a:rPr lang="en-US" altLang="zh-CN" dirty="0"/>
              <a:t>SPAC-&gt;</a:t>
            </a:r>
            <a:r>
              <a:rPr lang="en-US" altLang="zh-CN" dirty="0" err="1"/>
              <a:t>SetContour</a:t>
            </a:r>
            <a:r>
              <a:rPr lang="en-US" altLang="zh-CN" dirty="0"/>
              <a:t>(99);</a:t>
            </a:r>
          </a:p>
          <a:p>
            <a:r>
              <a:rPr lang="en-US" altLang="zh-CN" dirty="0"/>
              <a:t>SPAC-&gt;Draw("col");</a:t>
            </a:r>
          </a:p>
          <a:p>
            <a:r>
              <a:rPr lang="en-US" altLang="zh-CN" dirty="0"/>
              <a:t> </a:t>
            </a:r>
          </a:p>
          <a:p>
            <a:r>
              <a:rPr lang="en-US" altLang="zh-CN" dirty="0" err="1"/>
              <a:t>PostPrior</a:t>
            </a:r>
            <a:r>
              <a:rPr lang="en-US" altLang="zh-CN" dirty="0"/>
              <a:t>-&gt;cd(25);</a:t>
            </a:r>
          </a:p>
          <a:p>
            <a:r>
              <a:rPr lang="en-US" altLang="zh-CN" dirty="0" err="1"/>
              <a:t>gPad</a:t>
            </a:r>
            <a:r>
              <a:rPr lang="en-US" altLang="zh-CN" dirty="0"/>
              <a:t>-&gt;</a:t>
            </a:r>
            <a:r>
              <a:rPr lang="en-US" altLang="zh-CN" dirty="0" err="1"/>
              <a:t>SetMargin</a:t>
            </a:r>
            <a:r>
              <a:rPr lang="en-US" altLang="zh-CN" dirty="0"/>
              <a:t>(0.05,0.05,0.10,0.000);</a:t>
            </a:r>
          </a:p>
          <a:p>
            <a:r>
              <a:rPr lang="en-US" altLang="zh-CN" dirty="0"/>
              <a:t>AC-&gt;</a:t>
            </a:r>
            <a:r>
              <a:rPr lang="en-US" altLang="zh-CN" dirty="0" err="1"/>
              <a:t>GetXaxis</a:t>
            </a:r>
            <a:r>
              <a:rPr lang="en-US" altLang="zh-CN" dirty="0"/>
              <a:t>()-&gt;</a:t>
            </a:r>
            <a:r>
              <a:rPr lang="en-US" altLang="zh-CN" dirty="0" err="1"/>
              <a:t>SetLabelSize</a:t>
            </a:r>
            <a:r>
              <a:rPr lang="en-US" altLang="zh-CN" dirty="0"/>
              <a:t>(0.10);</a:t>
            </a:r>
          </a:p>
          <a:p>
            <a:r>
              <a:rPr lang="en-US" altLang="zh-CN" dirty="0"/>
              <a:t>AC-&gt;</a:t>
            </a:r>
            <a:r>
              <a:rPr lang="en-US" altLang="zh-CN" dirty="0" err="1"/>
              <a:t>GetXaxis</a:t>
            </a:r>
            <a:r>
              <a:rPr lang="en-US" altLang="zh-CN" dirty="0"/>
              <a:t>()-&gt;</a:t>
            </a:r>
            <a:r>
              <a:rPr lang="en-US" altLang="zh-CN" dirty="0" err="1"/>
              <a:t>SetNdivisions</a:t>
            </a:r>
            <a:r>
              <a:rPr lang="en-US" altLang="zh-CN" dirty="0"/>
              <a:t>(505);</a:t>
            </a:r>
          </a:p>
          <a:p>
            <a:r>
              <a:rPr lang="en-US" altLang="zh-CN" dirty="0"/>
              <a:t>AC-&gt;</a:t>
            </a:r>
            <a:r>
              <a:rPr lang="en-US" altLang="zh-CN" dirty="0" err="1"/>
              <a:t>GetYaxis</a:t>
            </a:r>
            <a:r>
              <a:rPr lang="en-US" altLang="zh-CN" dirty="0"/>
              <a:t>()-&gt;</a:t>
            </a:r>
            <a:r>
              <a:rPr lang="en-US" altLang="zh-CN" dirty="0" err="1"/>
              <a:t>SetNdivisions</a:t>
            </a:r>
            <a:r>
              <a:rPr lang="en-US" altLang="zh-CN" dirty="0"/>
              <a:t>(000);</a:t>
            </a:r>
          </a:p>
          <a:p>
            <a:r>
              <a:rPr lang="en-US" altLang="zh-CN" dirty="0"/>
              <a:t>AC-&gt;</a:t>
            </a:r>
            <a:r>
              <a:rPr lang="en-US" altLang="zh-CN" dirty="0" err="1"/>
              <a:t>GetYaxis</a:t>
            </a:r>
            <a:r>
              <a:rPr lang="en-US" altLang="zh-CN" dirty="0"/>
              <a:t>()-&gt;</a:t>
            </a:r>
            <a:r>
              <a:rPr lang="en-US" altLang="zh-CN" dirty="0" err="1"/>
              <a:t>SetRangeUser</a:t>
            </a:r>
            <a:r>
              <a:rPr lang="en-US" altLang="zh-CN" dirty="0"/>
              <a:t>(0,AC-&gt;</a:t>
            </a:r>
            <a:r>
              <a:rPr lang="en-US" altLang="zh-CN" dirty="0" err="1"/>
              <a:t>GetMaximum</a:t>
            </a:r>
            <a:r>
              <a:rPr lang="en-US" altLang="zh-CN" dirty="0"/>
              <a:t>()*1.1);</a:t>
            </a:r>
          </a:p>
          <a:p>
            <a:r>
              <a:rPr lang="en-US" altLang="zh-CN" dirty="0" err="1"/>
              <a:t>ypos</a:t>
            </a:r>
            <a:r>
              <a:rPr lang="en-US" altLang="zh-CN" dirty="0"/>
              <a:t>=AC-&gt;</a:t>
            </a:r>
            <a:r>
              <a:rPr lang="en-US" altLang="zh-CN" dirty="0" err="1"/>
              <a:t>GetMaximum</a:t>
            </a:r>
            <a:r>
              <a:rPr lang="en-US" altLang="zh-CN" dirty="0"/>
              <a:t>();</a:t>
            </a:r>
          </a:p>
          <a:p>
            <a:r>
              <a:rPr lang="en-US" altLang="zh-CN" dirty="0" err="1"/>
              <a:t>ypri</a:t>
            </a:r>
            <a:r>
              <a:rPr lang="en-US" altLang="zh-CN" dirty="0"/>
              <a:t>=</a:t>
            </a:r>
            <a:r>
              <a:rPr lang="en-US" altLang="zh-CN" dirty="0" err="1"/>
              <a:t>AC_prior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)AC-&gt;</a:t>
            </a:r>
            <a:r>
              <a:rPr lang="en-US" altLang="zh-CN" dirty="0" err="1"/>
              <a:t>GetYaxis</a:t>
            </a:r>
            <a:r>
              <a:rPr lang="en-US" altLang="zh-CN" dirty="0"/>
              <a:t>()-&gt;</a:t>
            </a:r>
            <a:r>
              <a:rPr lang="en-US" altLang="zh-CN" dirty="0" err="1"/>
              <a:t>SetRangeUser</a:t>
            </a:r>
            <a:r>
              <a:rPr lang="en-US" altLang="zh-CN" dirty="0"/>
              <a:t>(0,ypri*1.1);</a:t>
            </a:r>
          </a:p>
          <a:p>
            <a:r>
              <a:rPr lang="en-US" altLang="zh-CN" dirty="0"/>
              <a:t>AC-&gt;</a:t>
            </a:r>
            <a:r>
              <a:rPr lang="en-US" altLang="zh-CN" dirty="0" err="1"/>
              <a:t>SetLineColor</a:t>
            </a:r>
            <a:r>
              <a:rPr lang="en-US" altLang="zh-CN" dirty="0"/>
              <a:t>(4);</a:t>
            </a:r>
          </a:p>
          <a:p>
            <a:r>
              <a:rPr lang="en-US" altLang="zh-CN" dirty="0"/>
              <a:t>AC-&gt;Draw();</a:t>
            </a:r>
          </a:p>
          <a:p>
            <a:r>
              <a:rPr lang="en-US" altLang="zh-CN" dirty="0" err="1"/>
              <a:t>AC_prior</a:t>
            </a:r>
            <a:r>
              <a:rPr lang="en-US" altLang="zh-CN" dirty="0"/>
              <a:t>-&gt;</a:t>
            </a:r>
            <a:r>
              <a:rPr lang="en-US" altLang="zh-CN" dirty="0" err="1"/>
              <a:t>SetLineColor</a:t>
            </a:r>
            <a:r>
              <a:rPr lang="en-US" altLang="zh-CN" dirty="0"/>
              <a:t>(2);</a:t>
            </a:r>
          </a:p>
          <a:p>
            <a:r>
              <a:rPr lang="en-US" altLang="zh-CN" dirty="0" err="1"/>
              <a:t>AC_prior</a:t>
            </a:r>
            <a:r>
              <a:rPr lang="en-US" altLang="zh-CN" dirty="0"/>
              <a:t>-&gt;Draw("same");</a:t>
            </a:r>
          </a:p>
          <a:p>
            <a:endParaRPr lang="en-US" altLang="zh-CN" dirty="0" err="1"/>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269</a:t>
            </a:fld>
            <a:endParaRPr lang="zh-CN" altLang="en-US"/>
          </a:p>
        </p:txBody>
      </p:sp>
    </p:spTree>
    <p:extLst>
      <p:ext uri="{BB962C8B-B14F-4D97-AF65-F5344CB8AC3E}">
        <p14:creationId xmlns:p14="http://schemas.microsoft.com/office/powerpoint/2010/main" val="130639774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56</a:t>
            </a:fld>
            <a:endParaRPr lang="zh-CN" altLang="en-US"/>
          </a:p>
        </p:txBody>
      </p:sp>
    </p:spTree>
    <p:extLst>
      <p:ext uri="{BB962C8B-B14F-4D97-AF65-F5344CB8AC3E}">
        <p14:creationId xmlns:p14="http://schemas.microsoft.com/office/powerpoint/2010/main" val="415536496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a:t>
            </a:r>
            <a:r>
              <a:rPr lang="en-US" altLang="zh-CN" dirty="0" err="1"/>
              <a:t>PostPrior</a:t>
            </a:r>
            <a:r>
              <a:rPr lang="en-US" altLang="zh-CN" dirty="0"/>
              <a:t>","</a:t>
            </a:r>
            <a:r>
              <a:rPr lang="en-US" altLang="zh-CN" dirty="0" err="1"/>
              <a:t>PostPrior</a:t>
            </a:r>
            <a:r>
              <a:rPr lang="en-US" altLang="zh-CN" dirty="0"/>
              <a:t>", 978,1000);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err="1"/>
              <a:t>PostPrior</a:t>
            </a:r>
            <a:r>
              <a:rPr lang="en-US" altLang="zh-CN" dirty="0"/>
              <a:t>-&gt;</a:t>
            </a:r>
            <a:r>
              <a:rPr lang="en-US" altLang="zh-CN" dirty="0" err="1"/>
              <a:t>SetBottomMargin</a:t>
            </a:r>
            <a:r>
              <a:rPr lang="en-US" altLang="zh-CN" dirty="0"/>
              <a:t> (0.1);</a:t>
            </a:r>
          </a:p>
          <a:p>
            <a:r>
              <a:rPr lang="en-US" altLang="zh-CN" dirty="0"/>
              <a:t>//</a:t>
            </a:r>
            <a:r>
              <a:rPr lang="en-US" altLang="zh-CN" dirty="0" err="1"/>
              <a:t>PostPrior</a:t>
            </a:r>
            <a:r>
              <a:rPr lang="en-US" altLang="zh-CN" dirty="0"/>
              <a:t>-&gt;</a:t>
            </a:r>
            <a:r>
              <a:rPr lang="en-US" altLang="zh-CN" dirty="0" err="1"/>
              <a:t>DivideSquare</a:t>
            </a:r>
            <a:r>
              <a:rPr lang="en-US" altLang="zh-CN" dirty="0"/>
              <a:t>(25);</a:t>
            </a:r>
          </a:p>
          <a:p>
            <a:r>
              <a:rPr lang="en-US" altLang="zh-CN" dirty="0" err="1"/>
              <a:t>PostPrior</a:t>
            </a:r>
            <a:r>
              <a:rPr lang="en-US" altLang="zh-CN" dirty="0"/>
              <a:t>-&gt;Divide(5,5);</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double </a:t>
            </a:r>
            <a:r>
              <a:rPr lang="en-US" altLang="zh-CN" dirty="0" err="1"/>
              <a:t>ypos,ypri</a:t>
            </a:r>
            <a:r>
              <a:rPr lang="en-US" altLang="zh-CN" dirty="0"/>
              <a:t>;</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(0.005,0.005,0.005,0.005);</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(0.10);</a:t>
            </a:r>
          </a:p>
          <a:p>
            <a:r>
              <a:rPr lang="en-US" altLang="zh-CN" dirty="0"/>
              <a:t>Tau-&gt;</a:t>
            </a:r>
            <a:r>
              <a:rPr lang="en-US" altLang="zh-CN" dirty="0" err="1"/>
              <a:t>GetXaxis</a:t>
            </a:r>
            <a:r>
              <a:rPr lang="en-US" altLang="zh-CN" dirty="0"/>
              <a:t>()-&gt;</a:t>
            </a:r>
            <a:r>
              <a:rPr lang="en-US" altLang="zh-CN" dirty="0" err="1"/>
              <a:t>SetNdivisions</a:t>
            </a:r>
            <a:r>
              <a:rPr lang="en-US" altLang="zh-CN" dirty="0"/>
              <a:t>(505);</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a:t>
            </a:r>
            <a:r>
              <a:rPr lang="en-US" altLang="zh-CN" dirty="0" err="1"/>
              <a:t>SetLineColor</a:t>
            </a:r>
            <a:r>
              <a:rPr lang="en-US" altLang="zh-CN" dirty="0"/>
              <a:t>(4);</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endParaRPr lang="en-US" altLang="zh-CN" dirty="0"/>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TauEg</a:t>
            </a:r>
            <a:r>
              <a:rPr lang="en-US" altLang="zh-CN" dirty="0"/>
              <a:t>-&gt;Draw("col");</a:t>
            </a:r>
          </a:p>
          <a:p>
            <a:r>
              <a:rPr lang="en-US" altLang="zh-CN" dirty="0"/>
              <a:t> </a:t>
            </a:r>
          </a:p>
          <a:p>
            <a:r>
              <a:rPr lang="en-US" altLang="zh-CN" dirty="0" err="1"/>
              <a:t>PostPrior</a:t>
            </a:r>
            <a:r>
              <a:rPr lang="en-US" altLang="zh-CN" dirty="0"/>
              <a:t>-&gt;cd(7);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(0,Eg-&gt;</a:t>
            </a:r>
            <a:r>
              <a:rPr lang="en-US" altLang="zh-CN" dirty="0" err="1"/>
              <a:t>GetMaximum</a:t>
            </a:r>
            <a:r>
              <a:rPr lang="en-US" altLang="zh-CN" dirty="0"/>
              <a:t>()*1.1);</a:t>
            </a:r>
          </a:p>
          <a:p>
            <a:r>
              <a:rPr lang="en-US" altLang="zh-CN" dirty="0" err="1"/>
              <a:t>ypos</a:t>
            </a:r>
            <a:r>
              <a:rPr lang="en-US" altLang="zh-CN" dirty="0"/>
              <a:t>=</a:t>
            </a:r>
            <a:r>
              <a:rPr lang="en-US" altLang="zh-CN" dirty="0" err="1"/>
              <a:t>Eg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Eg_prior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Eg</a:t>
            </a:r>
            <a:r>
              <a:rPr lang="en-US" altLang="zh-CN" dirty="0"/>
              <a:t>-&gt;</a:t>
            </a:r>
            <a:r>
              <a:rPr lang="en-US" altLang="zh-CN" dirty="0" err="1"/>
              <a:t>SetLineColor</a:t>
            </a:r>
            <a:r>
              <a:rPr lang="en-US" altLang="zh-CN" dirty="0"/>
              <a:t>(4);</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(0,bkg-&gt;</a:t>
            </a:r>
            <a:r>
              <a:rPr lang="en-US" altLang="zh-CN" dirty="0" err="1"/>
              <a:t>GetMaximum</a:t>
            </a:r>
            <a:r>
              <a:rPr lang="en-US" altLang="zh-CN" dirty="0"/>
              <a:t>()*1.1);</a:t>
            </a:r>
          </a:p>
          <a:p>
            <a:r>
              <a:rPr lang="en-US" altLang="zh-CN" dirty="0" err="1"/>
              <a:t>ypos</a:t>
            </a:r>
            <a:r>
              <a:rPr lang="en-US" altLang="zh-CN" dirty="0"/>
              <a:t>=</a:t>
            </a:r>
            <a:r>
              <a:rPr lang="en-US" altLang="zh-CN" dirty="0" err="1"/>
              <a:t>bkg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bkg_prior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bkg</a:t>
            </a:r>
            <a:r>
              <a:rPr lang="en-US" altLang="zh-CN" dirty="0"/>
              <a:t>-&gt;</a:t>
            </a:r>
            <a:r>
              <a:rPr lang="en-US" altLang="zh-CN" dirty="0" err="1"/>
              <a:t>SetLineColor</a:t>
            </a:r>
            <a:r>
              <a:rPr lang="en-US" altLang="zh-CN" dirty="0"/>
              <a:t>(4);</a:t>
            </a:r>
          </a:p>
          <a:p>
            <a:r>
              <a:rPr lang="en-US" altLang="zh-CN" dirty="0" err="1"/>
              <a:t>bkg</a:t>
            </a:r>
            <a:r>
              <a:rPr lang="en-US" altLang="zh-CN" dirty="0"/>
              <a:t>-&gt;Draw();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-&gt;cd(18);</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-&gt;cd(19);</a:t>
            </a:r>
          </a:p>
          <a:p>
            <a:r>
              <a:rPr lang="en-US" altLang="zh-CN" dirty="0" err="1"/>
              <a:t>gPad</a:t>
            </a:r>
            <a:r>
              <a:rPr lang="en-US" altLang="zh-CN" dirty="0"/>
              <a:t>-&gt;</a:t>
            </a:r>
            <a:r>
              <a:rPr lang="en-US" altLang="zh-CN" dirty="0" err="1"/>
              <a:t>SetMargin</a:t>
            </a:r>
            <a:r>
              <a:rPr lang="en-US" altLang="zh-CN" dirty="0"/>
              <a:t>(0.005,0.005,0.005,0.005);</a:t>
            </a:r>
          </a:p>
          <a:p>
            <a:r>
              <a:rPr lang="en-US" altLang="zh-CN" dirty="0"/>
              <a:t>SP-&gt;</a:t>
            </a:r>
            <a:r>
              <a:rPr lang="en-US" altLang="zh-CN" dirty="0" err="1"/>
              <a:t>GetXaxis</a:t>
            </a:r>
            <a:r>
              <a:rPr lang="en-US" altLang="zh-CN" dirty="0"/>
              <a:t>()-&gt;</a:t>
            </a:r>
            <a:r>
              <a:rPr lang="en-US" altLang="zh-CN" dirty="0" err="1"/>
              <a:t>SetLabelSize</a:t>
            </a:r>
            <a:r>
              <a:rPr lang="en-US" altLang="zh-CN" dirty="0"/>
              <a:t>(0.10);</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a:t>
            </a:r>
            <a:r>
              <a:rPr lang="en-US" altLang="zh-CN" dirty="0" err="1"/>
              <a:t>GetYaxis</a:t>
            </a:r>
            <a:r>
              <a:rPr lang="en-US" altLang="zh-CN" dirty="0"/>
              <a:t>()-&gt;</a:t>
            </a:r>
            <a:r>
              <a:rPr lang="en-US" altLang="zh-CN" dirty="0" err="1"/>
              <a:t>SetRangeUser</a:t>
            </a:r>
            <a:r>
              <a:rPr lang="en-US" altLang="zh-CN" dirty="0"/>
              <a:t>(0,SP-&gt;</a:t>
            </a:r>
            <a:r>
              <a:rPr lang="en-US" altLang="zh-CN" dirty="0" err="1"/>
              <a:t>GetMaximum</a:t>
            </a:r>
            <a:r>
              <a:rPr lang="en-US" altLang="zh-CN" dirty="0"/>
              <a:t>()*1.1);</a:t>
            </a:r>
          </a:p>
          <a:p>
            <a:r>
              <a:rPr lang="en-US" altLang="zh-CN" dirty="0" err="1"/>
              <a:t>ypos</a:t>
            </a:r>
            <a:r>
              <a:rPr lang="en-US" altLang="zh-CN" dirty="0"/>
              <a:t>=SP-&gt;</a:t>
            </a:r>
            <a:r>
              <a:rPr lang="en-US" altLang="zh-CN" dirty="0" err="1"/>
              <a:t>GetMaximum</a:t>
            </a:r>
            <a:r>
              <a:rPr lang="en-US" altLang="zh-CN" dirty="0"/>
              <a:t>();</a:t>
            </a:r>
          </a:p>
          <a:p>
            <a:r>
              <a:rPr lang="en-US" altLang="zh-CN" dirty="0" err="1"/>
              <a:t>ypri</a:t>
            </a:r>
            <a:r>
              <a:rPr lang="en-US" altLang="zh-CN" dirty="0"/>
              <a:t>=</a:t>
            </a:r>
            <a:r>
              <a:rPr lang="en-US" altLang="zh-CN" dirty="0" err="1"/>
              <a:t>SP_prior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)SP-&gt;</a:t>
            </a:r>
            <a:r>
              <a:rPr lang="en-US" altLang="zh-CN" dirty="0" err="1"/>
              <a:t>GetYaxis</a:t>
            </a:r>
            <a:r>
              <a:rPr lang="en-US" altLang="zh-CN" dirty="0"/>
              <a:t>()-&gt;</a:t>
            </a:r>
            <a:r>
              <a:rPr lang="en-US" altLang="zh-CN" dirty="0" err="1"/>
              <a:t>SetRangeUser</a:t>
            </a:r>
            <a:r>
              <a:rPr lang="en-US" altLang="zh-CN" dirty="0"/>
              <a:t>(0,ypri*1.1);</a:t>
            </a:r>
          </a:p>
          <a:p>
            <a:r>
              <a:rPr lang="en-US" altLang="zh-CN" dirty="0"/>
              <a:t>SP-&gt;</a:t>
            </a:r>
            <a:r>
              <a:rPr lang="en-US" altLang="zh-CN" dirty="0" err="1"/>
              <a:t>SetLineColor</a:t>
            </a:r>
            <a:r>
              <a:rPr lang="en-US" altLang="zh-CN" dirty="0"/>
              <a:t>(4);</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endParaRPr lang="en-US" altLang="zh-CN" dirty="0"/>
          </a:p>
          <a:p>
            <a:r>
              <a:rPr lang="en-US" altLang="zh-CN" dirty="0" err="1"/>
              <a:t>PostPrior</a:t>
            </a:r>
            <a:r>
              <a:rPr lang="en-US" altLang="zh-CN" dirty="0"/>
              <a:t>-&gt;cd(21);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TauAC</a:t>
            </a:r>
            <a:r>
              <a:rPr lang="en-US" altLang="zh-CN" dirty="0"/>
              <a:t>-&gt;Draw("col");</a:t>
            </a:r>
          </a:p>
          <a:p>
            <a:r>
              <a:rPr lang="en-US" altLang="zh-CN" dirty="0"/>
              <a:t> </a:t>
            </a:r>
          </a:p>
          <a:p>
            <a:r>
              <a:rPr lang="en-US" altLang="zh-CN" dirty="0" err="1"/>
              <a:t>PostPrior</a:t>
            </a:r>
            <a:r>
              <a:rPr lang="en-US" altLang="zh-CN" dirty="0"/>
              <a:t>-&gt;cd(22);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EgAC</a:t>
            </a:r>
            <a:r>
              <a:rPr lang="en-US" altLang="zh-CN" dirty="0"/>
              <a:t>-&gt;Draw("col");</a:t>
            </a:r>
          </a:p>
          <a:p>
            <a:r>
              <a:rPr lang="en-US" altLang="zh-CN" dirty="0"/>
              <a:t> </a:t>
            </a:r>
          </a:p>
          <a:p>
            <a:r>
              <a:rPr lang="en-US" altLang="zh-CN" dirty="0" err="1"/>
              <a:t>PostPrior</a:t>
            </a:r>
            <a:r>
              <a:rPr lang="en-US" altLang="zh-CN" dirty="0"/>
              <a:t>-&gt;cd(23);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bkgAC</a:t>
            </a:r>
            <a:r>
              <a:rPr lang="en-US" altLang="zh-CN" dirty="0"/>
              <a:t>-&gt;Draw("col");</a:t>
            </a:r>
          </a:p>
          <a:p>
            <a:r>
              <a:rPr lang="en-US" altLang="zh-CN" dirty="0"/>
              <a:t> </a:t>
            </a:r>
          </a:p>
          <a:p>
            <a:r>
              <a:rPr lang="en-US" altLang="zh-CN" dirty="0" err="1"/>
              <a:t>PostPrior</a:t>
            </a:r>
            <a:r>
              <a:rPr lang="en-US" altLang="zh-CN" dirty="0"/>
              <a:t>-&gt;cd(24);</a:t>
            </a:r>
          </a:p>
          <a:p>
            <a:r>
              <a:rPr lang="en-US" altLang="zh-CN" dirty="0" err="1"/>
              <a:t>gPad</a:t>
            </a:r>
            <a:r>
              <a:rPr lang="en-US" altLang="zh-CN" dirty="0"/>
              <a:t>-&gt;</a:t>
            </a:r>
            <a:r>
              <a:rPr lang="en-US" altLang="zh-CN" dirty="0" err="1"/>
              <a:t>SetMargin</a:t>
            </a:r>
            <a:r>
              <a:rPr lang="en-US" altLang="zh-CN" dirty="0"/>
              <a:t>(0.005,0.005,0.005,0.005);</a:t>
            </a:r>
          </a:p>
          <a:p>
            <a:r>
              <a:rPr lang="en-US" altLang="zh-CN" dirty="0"/>
              <a:t>SPAC-&gt;</a:t>
            </a:r>
            <a:r>
              <a:rPr lang="en-US" altLang="zh-CN" dirty="0" err="1"/>
              <a:t>GetXaxis</a:t>
            </a:r>
            <a:r>
              <a:rPr lang="en-US" altLang="zh-CN" dirty="0"/>
              <a:t>()-&gt;</a:t>
            </a:r>
            <a:r>
              <a:rPr lang="en-US" altLang="zh-CN" dirty="0" err="1"/>
              <a:t>SetLabelSize</a:t>
            </a:r>
            <a:r>
              <a:rPr lang="en-US" altLang="zh-CN" dirty="0"/>
              <a:t>(0.10);</a:t>
            </a:r>
          </a:p>
          <a:p>
            <a:r>
              <a:rPr lang="en-US" altLang="zh-CN" dirty="0"/>
              <a:t>SPAC-&gt;</a:t>
            </a:r>
            <a:r>
              <a:rPr lang="en-US" altLang="zh-CN" dirty="0" err="1"/>
              <a:t>GetYaxis</a:t>
            </a:r>
            <a:r>
              <a:rPr lang="en-US" altLang="zh-CN" dirty="0"/>
              <a:t>()-&gt;</a:t>
            </a:r>
            <a:r>
              <a:rPr lang="en-US" altLang="zh-CN" dirty="0" err="1"/>
              <a:t>SetLabelSize</a:t>
            </a:r>
            <a:r>
              <a:rPr lang="en-US" altLang="zh-CN" dirty="0"/>
              <a:t>(0.00);</a:t>
            </a:r>
          </a:p>
          <a:p>
            <a:r>
              <a:rPr lang="en-US" altLang="zh-CN" dirty="0"/>
              <a:t>SPAC-&gt;</a:t>
            </a:r>
            <a:r>
              <a:rPr lang="en-US" altLang="zh-CN" dirty="0" err="1"/>
              <a:t>GetXaxis</a:t>
            </a:r>
            <a:r>
              <a:rPr lang="en-US" altLang="zh-CN" dirty="0"/>
              <a:t>()-&gt;</a:t>
            </a:r>
            <a:r>
              <a:rPr lang="en-US" altLang="zh-CN" dirty="0" err="1"/>
              <a:t>SetNdivisions</a:t>
            </a:r>
            <a:r>
              <a:rPr lang="en-US" altLang="zh-CN" dirty="0"/>
              <a:t>(505);</a:t>
            </a:r>
          </a:p>
          <a:p>
            <a:r>
              <a:rPr lang="en-US" altLang="zh-CN" dirty="0"/>
              <a:t>SPAC-&gt;</a:t>
            </a:r>
            <a:r>
              <a:rPr lang="en-US" altLang="zh-CN" dirty="0" err="1"/>
              <a:t>GetYaxis</a:t>
            </a:r>
            <a:r>
              <a:rPr lang="en-US" altLang="zh-CN" dirty="0"/>
              <a:t>()-&gt;</a:t>
            </a:r>
            <a:r>
              <a:rPr lang="en-US" altLang="zh-CN" dirty="0" err="1"/>
              <a:t>SetNdivisions</a:t>
            </a:r>
            <a:r>
              <a:rPr lang="en-US" altLang="zh-CN" dirty="0"/>
              <a:t>(505);</a:t>
            </a:r>
          </a:p>
          <a:p>
            <a:r>
              <a:rPr lang="en-US" altLang="zh-CN" dirty="0"/>
              <a:t>SPAC-&gt;</a:t>
            </a:r>
            <a:r>
              <a:rPr lang="en-US" altLang="zh-CN" dirty="0" err="1"/>
              <a:t>SetContour</a:t>
            </a:r>
            <a:r>
              <a:rPr lang="en-US" altLang="zh-CN" dirty="0"/>
              <a:t>(99);</a:t>
            </a:r>
          </a:p>
          <a:p>
            <a:r>
              <a:rPr lang="en-US" altLang="zh-CN" dirty="0"/>
              <a:t>SPAC-&gt;Draw("col");</a:t>
            </a:r>
          </a:p>
          <a:p>
            <a:r>
              <a:rPr lang="en-US" altLang="zh-CN" dirty="0"/>
              <a:t> </a:t>
            </a:r>
          </a:p>
          <a:p>
            <a:r>
              <a:rPr lang="en-US" altLang="zh-CN" dirty="0" err="1"/>
              <a:t>PostPrior</a:t>
            </a:r>
            <a:r>
              <a:rPr lang="en-US" altLang="zh-CN" dirty="0"/>
              <a:t>-&gt;cd(25);</a:t>
            </a:r>
          </a:p>
          <a:p>
            <a:r>
              <a:rPr lang="en-US" altLang="zh-CN" dirty="0" err="1"/>
              <a:t>gPad</a:t>
            </a:r>
            <a:r>
              <a:rPr lang="en-US" altLang="zh-CN" dirty="0"/>
              <a:t>-&gt;</a:t>
            </a:r>
            <a:r>
              <a:rPr lang="en-US" altLang="zh-CN" dirty="0" err="1"/>
              <a:t>SetMargin</a:t>
            </a:r>
            <a:r>
              <a:rPr lang="en-US" altLang="zh-CN" dirty="0"/>
              <a:t>(0.005,0.005,0.005,0.005);</a:t>
            </a:r>
          </a:p>
          <a:p>
            <a:r>
              <a:rPr lang="en-US" altLang="zh-CN" dirty="0"/>
              <a:t>AC-&gt;</a:t>
            </a:r>
            <a:r>
              <a:rPr lang="en-US" altLang="zh-CN" dirty="0" err="1"/>
              <a:t>GetXaxis</a:t>
            </a:r>
            <a:r>
              <a:rPr lang="en-US" altLang="zh-CN" dirty="0"/>
              <a:t>()-&gt;</a:t>
            </a:r>
            <a:r>
              <a:rPr lang="en-US" altLang="zh-CN" dirty="0" err="1"/>
              <a:t>SetLabelSize</a:t>
            </a:r>
            <a:r>
              <a:rPr lang="en-US" altLang="zh-CN" dirty="0"/>
              <a:t>(0.10);</a:t>
            </a:r>
          </a:p>
          <a:p>
            <a:r>
              <a:rPr lang="en-US" altLang="zh-CN" dirty="0"/>
              <a:t>AC-&gt;</a:t>
            </a:r>
            <a:r>
              <a:rPr lang="en-US" altLang="zh-CN" dirty="0" err="1"/>
              <a:t>GetXaxis</a:t>
            </a:r>
            <a:r>
              <a:rPr lang="en-US" altLang="zh-CN" dirty="0"/>
              <a:t>()-&gt;</a:t>
            </a:r>
            <a:r>
              <a:rPr lang="en-US" altLang="zh-CN" dirty="0" err="1"/>
              <a:t>SetNdivisions</a:t>
            </a:r>
            <a:r>
              <a:rPr lang="en-US" altLang="zh-CN" dirty="0"/>
              <a:t>(505);</a:t>
            </a:r>
          </a:p>
          <a:p>
            <a:r>
              <a:rPr lang="en-US" altLang="zh-CN" dirty="0"/>
              <a:t>AC-&gt;</a:t>
            </a:r>
            <a:r>
              <a:rPr lang="en-US" altLang="zh-CN" dirty="0" err="1"/>
              <a:t>GetYaxis</a:t>
            </a:r>
            <a:r>
              <a:rPr lang="en-US" altLang="zh-CN" dirty="0"/>
              <a:t>()-&gt;</a:t>
            </a:r>
            <a:r>
              <a:rPr lang="en-US" altLang="zh-CN" dirty="0" err="1"/>
              <a:t>SetNdivisions</a:t>
            </a:r>
            <a:r>
              <a:rPr lang="en-US" altLang="zh-CN" dirty="0"/>
              <a:t>(000);</a:t>
            </a:r>
          </a:p>
          <a:p>
            <a:r>
              <a:rPr lang="en-US" altLang="zh-CN" dirty="0"/>
              <a:t>AC-&gt;</a:t>
            </a:r>
            <a:r>
              <a:rPr lang="en-US" altLang="zh-CN" dirty="0" err="1"/>
              <a:t>GetYaxis</a:t>
            </a:r>
            <a:r>
              <a:rPr lang="en-US" altLang="zh-CN" dirty="0"/>
              <a:t>()-&gt;</a:t>
            </a:r>
            <a:r>
              <a:rPr lang="en-US" altLang="zh-CN" dirty="0" err="1"/>
              <a:t>SetRangeUser</a:t>
            </a:r>
            <a:r>
              <a:rPr lang="en-US" altLang="zh-CN" dirty="0"/>
              <a:t>(0,AC-&gt;</a:t>
            </a:r>
            <a:r>
              <a:rPr lang="en-US" altLang="zh-CN" dirty="0" err="1"/>
              <a:t>GetMaximum</a:t>
            </a:r>
            <a:r>
              <a:rPr lang="en-US" altLang="zh-CN" dirty="0"/>
              <a:t>()*1.1);</a:t>
            </a:r>
          </a:p>
          <a:p>
            <a:r>
              <a:rPr lang="en-US" altLang="zh-CN" dirty="0" err="1"/>
              <a:t>ypos</a:t>
            </a:r>
            <a:r>
              <a:rPr lang="en-US" altLang="zh-CN" dirty="0"/>
              <a:t>=AC-&gt;</a:t>
            </a:r>
            <a:r>
              <a:rPr lang="en-US" altLang="zh-CN" dirty="0" err="1"/>
              <a:t>GetMaximum</a:t>
            </a:r>
            <a:r>
              <a:rPr lang="en-US" altLang="zh-CN" dirty="0"/>
              <a:t>();</a:t>
            </a:r>
          </a:p>
          <a:p>
            <a:r>
              <a:rPr lang="en-US" altLang="zh-CN" dirty="0" err="1"/>
              <a:t>ypri</a:t>
            </a:r>
            <a:r>
              <a:rPr lang="en-US" altLang="zh-CN" dirty="0"/>
              <a:t>=</a:t>
            </a:r>
            <a:r>
              <a:rPr lang="en-US" altLang="zh-CN" dirty="0" err="1"/>
              <a:t>AC_prior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)AC-&gt;</a:t>
            </a:r>
            <a:r>
              <a:rPr lang="en-US" altLang="zh-CN" dirty="0" err="1"/>
              <a:t>GetYaxis</a:t>
            </a:r>
            <a:r>
              <a:rPr lang="en-US" altLang="zh-CN" dirty="0"/>
              <a:t>()-&gt;</a:t>
            </a:r>
            <a:r>
              <a:rPr lang="en-US" altLang="zh-CN" dirty="0" err="1"/>
              <a:t>SetRangeUser</a:t>
            </a:r>
            <a:r>
              <a:rPr lang="en-US" altLang="zh-CN" dirty="0"/>
              <a:t>(0,ypri*1.1);</a:t>
            </a:r>
          </a:p>
          <a:p>
            <a:r>
              <a:rPr lang="en-US" altLang="zh-CN" dirty="0"/>
              <a:t>AC-&gt;</a:t>
            </a:r>
            <a:r>
              <a:rPr lang="en-US" altLang="zh-CN" dirty="0" err="1"/>
              <a:t>SetLineColor</a:t>
            </a:r>
            <a:r>
              <a:rPr lang="en-US" altLang="zh-CN" dirty="0"/>
              <a:t>(4);</a:t>
            </a:r>
          </a:p>
          <a:p>
            <a:r>
              <a:rPr lang="en-US" altLang="zh-CN" dirty="0"/>
              <a:t>AC-&gt;Draw();</a:t>
            </a:r>
          </a:p>
          <a:p>
            <a:r>
              <a:rPr lang="en-US" altLang="zh-CN" dirty="0" err="1"/>
              <a:t>AC_prior</a:t>
            </a:r>
            <a:r>
              <a:rPr lang="en-US" altLang="zh-CN" dirty="0"/>
              <a:t>-&gt;</a:t>
            </a:r>
            <a:r>
              <a:rPr lang="en-US" altLang="zh-CN" dirty="0" err="1"/>
              <a:t>SetLineColor</a:t>
            </a:r>
            <a:r>
              <a:rPr lang="en-US" altLang="zh-CN" dirty="0"/>
              <a:t>(2);</a:t>
            </a:r>
          </a:p>
          <a:p>
            <a:r>
              <a:rPr lang="en-US" altLang="zh-CN" dirty="0" err="1"/>
              <a:t>AC_prior</a:t>
            </a:r>
            <a:r>
              <a:rPr lang="en-US" altLang="zh-CN" dirty="0"/>
              <a:t>-&gt;Draw("same");</a:t>
            </a:r>
          </a:p>
          <a:p>
            <a:endParaRPr lang="en-US" altLang="zh-CN" dirty="0"/>
          </a:p>
          <a:p>
            <a:r>
              <a:rPr lang="en-US" altLang="zh-CN" dirty="0" err="1"/>
              <a:t>PostPrior</a:t>
            </a:r>
            <a:r>
              <a:rPr lang="en-US" altLang="zh-CN" dirty="0"/>
              <a:t>-&gt;</a:t>
            </a:r>
            <a:r>
              <a:rPr lang="en-US" altLang="zh-CN" dirty="0" err="1"/>
              <a:t>SaveAs</a:t>
            </a:r>
            <a:r>
              <a:rPr lang="en-US" altLang="zh-CN" dirty="0"/>
              <a:t>("PostPrior5156.png");</a:t>
            </a:r>
          </a:p>
          <a:p>
            <a:r>
              <a:rPr lang="en-US" altLang="zh-CN" dirty="0" err="1"/>
              <a:t>PostPrior</a:t>
            </a:r>
            <a:r>
              <a:rPr lang="en-US" altLang="zh-CN" dirty="0"/>
              <a:t>-&gt;</a:t>
            </a:r>
            <a:r>
              <a:rPr lang="en-US" altLang="zh-CN" dirty="0" err="1"/>
              <a:t>SaveAs</a:t>
            </a:r>
            <a:r>
              <a:rPr lang="en-US" altLang="zh-CN" dirty="0"/>
              <a:t>("PostPrior5156.eps");</a:t>
            </a:r>
          </a:p>
          <a:p>
            <a:endParaRPr lang="en-US" altLang="zh-CN"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270</a:t>
            </a:fld>
            <a:endParaRPr lang="zh-CN" altLang="en-US"/>
          </a:p>
        </p:txBody>
      </p:sp>
    </p:spTree>
    <p:extLst>
      <p:ext uri="{BB962C8B-B14F-4D97-AF65-F5344CB8AC3E}">
        <p14:creationId xmlns:p14="http://schemas.microsoft.com/office/powerpoint/2010/main" val="172121028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 = new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("PostPrior","PostPrior",1000,1000);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 (const char * name, const char * title,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ww</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wh</a:t>
            </a: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DivideSquare</a:t>
            </a:r>
            <a:r>
              <a:rPr lang="en-US" altLang="zh-CN" sz="1800" b="0" i="0" u="none" strike="noStrike" dirty="0">
                <a:solidFill>
                  <a:srgbClr val="000000"/>
                </a:solidFill>
                <a:effectLst/>
                <a:latin typeface="Arial" panose="020B0604020202020204" pitchFamily="34" charset="0"/>
              </a:rPr>
              <a:t>(25);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-&gt;Divide(5,5);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SetBorderMode</a:t>
            </a:r>
            <a:r>
              <a:rPr lang="en-US" altLang="zh-CN" sz="1800" b="0" i="0" u="none" strike="noStrike" dirty="0">
                <a:solidFill>
                  <a:srgbClr val="000000"/>
                </a:solidFill>
                <a:effectLst/>
                <a:latin typeface="Arial" panose="020B0604020202020204" pitchFamily="34" charset="0"/>
              </a:rPr>
              <a:t>(1);</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SetOptStat</a:t>
            </a:r>
            <a:r>
              <a:rPr lang="en-US" altLang="zh-CN" sz="1800" b="0" i="0" u="none" strike="noStrike" dirty="0">
                <a:solidFill>
                  <a:srgbClr val="000000"/>
                </a:solidFill>
                <a:effectLst/>
                <a:latin typeface="Arial" panose="020B0604020202020204" pitchFamily="34" charset="0"/>
              </a:rPr>
              <a:t>(0);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SetOptTitle</a:t>
            </a:r>
            <a:r>
              <a:rPr lang="en-US" altLang="zh-CN" sz="1800" b="0" i="0" u="none" strike="noStrike" dirty="0">
                <a:solidFill>
                  <a:srgbClr val="000000"/>
                </a:solidFill>
                <a:effectLst/>
                <a:latin typeface="Arial" panose="020B0604020202020204" pitchFamily="34" charset="0"/>
              </a:rPr>
              <a:t>(0);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SetPalette</a:t>
            </a:r>
            <a:r>
              <a:rPr lang="en-US" altLang="zh-CN" sz="1800" b="0" i="0" u="none" strike="noStrike" dirty="0">
                <a:solidFill>
                  <a:srgbClr val="000000"/>
                </a:solidFill>
                <a:effectLst/>
                <a:latin typeface="Arial" panose="020B0604020202020204" pitchFamily="34" charset="0"/>
              </a:rPr>
              <a:t>(51);</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TColor</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InvertPalette</a:t>
            </a:r>
            <a:r>
              <a:rPr lang="en-US" altLang="zh-CN" sz="1800" b="0" i="0" u="none" strike="noStrike" dirty="0">
                <a:solidFill>
                  <a:srgbClr val="000000"/>
                </a:solidFill>
                <a:effectLst/>
                <a:latin typeface="Arial" panose="020B0604020202020204" pitchFamily="34" charset="0"/>
              </a:rPr>
              <a:t>();</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-&gt;Update();</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-&gt;Draw();</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//void </a:t>
            </a:r>
            <a:r>
              <a:rPr lang="en-US" altLang="zh-CN" sz="1800" b="0" i="0" u="none" strike="noStrike" dirty="0" err="1">
                <a:solidFill>
                  <a:srgbClr val="000000"/>
                </a:solidFill>
                <a:effectLst/>
                <a:latin typeface="Arial" panose="020B0604020202020204" pitchFamily="34" charset="0"/>
              </a:rPr>
              <a:t>TAttPad</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left,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right,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bottom,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top)</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(0,Tau-&gt;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Tau-&gt;Draw();</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-&gt;Draw("same");</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-&gt;cd(7);</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-&gt;Draw();</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-&gt;Draw("same");</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-&gt;cd(11);</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-&gt;cd(13);</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bkg-&gt;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bkg-&gt;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bkg-&gt;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bkg-&gt;Draw();</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-&gt;Draw("same");</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-&gt;cd(17);</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-&gt;cd(18);</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-&gt;cd(19);</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SP-&gt;Draw();</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-&gt;Draw("same");</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-&gt;cd(21);</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-&gt;cd(23);</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-&gt;cd(24);</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SetContour</a:t>
            </a:r>
            <a:r>
              <a:rPr lang="en-US" altLang="zh-CN" sz="1800" b="0" i="0" u="none" strike="noStrike" dirty="0">
                <a:solidFill>
                  <a:srgbClr val="000000"/>
                </a:solidFill>
                <a:effectLst/>
                <a:latin typeface="Arial" panose="020B0604020202020204" pitchFamily="34" charset="0"/>
              </a:rPr>
              <a:t>(99);</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SPAC-&gt;Draw("col");</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-&gt;cd(25);</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(0.04,0.04,0.06,0.000);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(0,AC-&gt;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(0.06);</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endParaRPr lang="en-US" altLang="zh-CN" sz="2800" b="0" dirty="0">
              <a:effectLst/>
            </a:endParaRP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AC-&gt;Draw();</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endParaRPr lang="en-US" altLang="zh-CN" sz="2800" b="0" dirty="0">
              <a:effectLst/>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-&gt;Draw("same");</a:t>
            </a:r>
            <a:endParaRPr lang="en-US" altLang="zh-CN" sz="2800" b="0" dirty="0">
              <a:effectLst/>
            </a:endParaRPr>
          </a:p>
          <a:p>
            <a:pPr rtl="0">
              <a:spcBef>
                <a:spcPts val="1200"/>
              </a:spcBef>
              <a:spcAft>
                <a:spcPts val="1200"/>
              </a:spcAft>
            </a:pPr>
            <a:br>
              <a:rPr lang="en-US" altLang="zh-CN" sz="2800" b="0" dirty="0">
                <a:effectLst/>
              </a:rPr>
            </a:b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SaveAs</a:t>
            </a:r>
            <a:r>
              <a:rPr lang="en-US" altLang="zh-CN" sz="1800" b="0" i="0" u="none" strike="noStrike" dirty="0">
                <a:solidFill>
                  <a:srgbClr val="000000"/>
                </a:solidFill>
                <a:effectLst/>
                <a:latin typeface="Arial" panose="020B0604020202020204" pitchFamily="34" charset="0"/>
              </a:rPr>
              <a:t>("PostPrior4270.png");</a:t>
            </a:r>
            <a:endParaRPr lang="en-US" altLang="zh-CN" sz="2800" b="0" dirty="0">
              <a:effectLst/>
            </a:endParaRPr>
          </a:p>
          <a:p>
            <a:br>
              <a:rPr lang="en-US" altLang="zh-CN" sz="2800" dirty="0"/>
            </a:b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endParaRPr lang="zh-CN" altLang="en-US" sz="1800" dirty="0"/>
          </a:p>
          <a:p>
            <a:endParaRPr lang="zh-CN" altLang="en-US" sz="1800"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272</a:t>
            </a:fld>
            <a:endParaRPr lang="zh-CN" altLang="en-US"/>
          </a:p>
        </p:txBody>
      </p:sp>
    </p:spTree>
    <p:extLst>
      <p:ext uri="{BB962C8B-B14F-4D97-AF65-F5344CB8AC3E}">
        <p14:creationId xmlns:p14="http://schemas.microsoft.com/office/powerpoint/2010/main" val="332010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 = new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("PostPrior","PostPrior",1000,1000);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TCanvas</a:t>
            </a:r>
            <a:r>
              <a:rPr lang="en-US" altLang="zh-CN" sz="1800" b="0" i="0" u="none" strike="noStrike" dirty="0">
                <a:solidFill>
                  <a:srgbClr val="000000"/>
                </a:solidFill>
                <a:effectLst/>
                <a:latin typeface="Arial" panose="020B0604020202020204" pitchFamily="34" charset="0"/>
              </a:rPr>
              <a:t> (const char * name, const char * title,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ww</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Int_t</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wh</a:t>
            </a: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DivideSquare</a:t>
            </a:r>
            <a:r>
              <a:rPr lang="en-US" altLang="zh-CN" sz="1800" b="0" i="0" u="none" strike="noStrike" dirty="0">
                <a:solidFill>
                  <a:srgbClr val="000000"/>
                </a:solidFill>
                <a:effectLst/>
                <a:latin typeface="Arial" panose="020B0604020202020204" pitchFamily="34" charset="0"/>
              </a:rPr>
              <a:t>(25);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-&gt;Divide(5,5);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SetBorderMode</a:t>
            </a:r>
            <a:r>
              <a:rPr lang="en-US" altLang="zh-CN" sz="1800" b="0" i="0" u="none" strike="noStrike" dirty="0">
                <a:solidFill>
                  <a:srgbClr val="000000"/>
                </a:solidFill>
                <a:effectLst/>
                <a:latin typeface="Arial" panose="020B0604020202020204" pitchFamily="34" charset="0"/>
              </a:rPr>
              <a:t>(1);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SetOptStat</a:t>
            </a:r>
            <a:r>
              <a:rPr lang="en-US" altLang="zh-CN" sz="1800" b="0" i="0" u="none" strike="noStrike" dirty="0">
                <a:solidFill>
                  <a:srgbClr val="000000"/>
                </a:solidFill>
                <a:effectLst/>
                <a:latin typeface="Arial" panose="020B0604020202020204" pitchFamily="34" charset="0"/>
              </a:rPr>
              <a:t>(0);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SetOptTitle</a:t>
            </a:r>
            <a:r>
              <a:rPr lang="en-US" altLang="zh-CN" sz="1800" b="0" i="0" u="none" strike="noStrike" dirty="0">
                <a:solidFill>
                  <a:srgbClr val="000000"/>
                </a:solidFill>
                <a:effectLst/>
                <a:latin typeface="Arial" panose="020B0604020202020204" pitchFamily="34" charset="0"/>
              </a:rPr>
              <a:t>(0);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gStyle</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SetPalette</a:t>
            </a:r>
            <a:r>
              <a:rPr lang="en-US" altLang="zh-CN" sz="1800" b="0" i="0" u="none" strike="noStrike" dirty="0">
                <a:solidFill>
                  <a:srgbClr val="000000"/>
                </a:solidFill>
                <a:effectLst/>
                <a:latin typeface="Arial" panose="020B0604020202020204" pitchFamily="34" charset="0"/>
              </a:rPr>
              <a:t>(51);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TColor</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InvertPalette</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-&gt;Update();</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double </a:t>
            </a:r>
            <a:r>
              <a:rPr lang="en-US" altLang="zh-CN" sz="1800" b="0" i="0" u="none" strike="noStrike" dirty="0" err="1">
                <a:solidFill>
                  <a:srgbClr val="000000"/>
                </a:solidFill>
                <a:effectLst/>
                <a:latin typeface="Arial" panose="020B0604020202020204" pitchFamily="34" charset="0"/>
              </a:rPr>
              <a:t>ypos,ypri</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//void </a:t>
            </a:r>
            <a:r>
              <a:rPr lang="en-US" altLang="zh-CN" sz="1800" b="0" i="0" u="none" strike="noStrike" dirty="0" err="1">
                <a:solidFill>
                  <a:srgbClr val="000000"/>
                </a:solidFill>
                <a:effectLst/>
                <a:latin typeface="Arial" panose="020B0604020202020204" pitchFamily="34" charset="0"/>
              </a:rPr>
              <a:t>TAttPad</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left,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right,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bottom, </a:t>
            </a:r>
            <a:r>
              <a:rPr lang="en-US" altLang="zh-CN" sz="1800" b="0" i="0" u="none" strike="noStrike" dirty="0" err="1">
                <a:solidFill>
                  <a:srgbClr val="000000"/>
                </a:solidFill>
                <a:effectLst/>
                <a:latin typeface="Arial" panose="020B0604020202020204" pitchFamily="34" charset="0"/>
              </a:rPr>
              <a:t>Float_t</a:t>
            </a:r>
            <a:r>
              <a:rPr lang="en-US" altLang="zh-CN" sz="1800" b="0" i="0" u="none" strike="noStrike" dirty="0">
                <a:solidFill>
                  <a:srgbClr val="000000"/>
                </a:solidFill>
                <a:effectLst/>
                <a:latin typeface="Arial" panose="020B0604020202020204" pitchFamily="34" charset="0"/>
              </a:rPr>
              <a:t> top)</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(0,Tau-&gt;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Tau-&gt;Draw();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8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-&gt;cd(6);</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TauEg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-&gt;cd(7);</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(0,Eg-&gt;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Taubkg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Egbkg</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-&gt;cd(13);</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(0,bkg-&gt;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t>
            </a:r>
            <a:r>
              <a:rPr lang="en-US" altLang="zh-CN" sz="1800" b="0" i="0" u="none" strike="noStrike" dirty="0">
                <a:solidFill>
                  <a:srgbClr val="000000"/>
                </a:solidFill>
                <a:effectLst/>
                <a:latin typeface="Arial" panose="020B0604020202020204" pitchFamily="34" charset="0"/>
              </a:rPr>
              <a:t>-&gt;Draw();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-&gt;cd(16);</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-&gt;cd(17);</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-&gt;cd(18);</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bkgSP</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-&gt;cd(19);</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(0,SP-&gt;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SP_prior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8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TauAC</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EgAC</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-&gt;cd(23);</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bkgAC</a:t>
            </a:r>
            <a:r>
              <a:rPr lang="en-US" altLang="zh-CN" sz="1800" b="0" i="0" u="none" strike="noStrike" dirty="0">
                <a:solidFill>
                  <a:srgbClr val="000000"/>
                </a:solidFill>
                <a:effectLst/>
                <a:latin typeface="Arial" panose="020B0604020202020204" pitchFamily="34" charset="0"/>
              </a:rPr>
              <a:t>-&gt;Draw("col");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-&gt;cd(24);</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a:t>
            </a:r>
            <a:r>
              <a:rPr lang="en-US" altLang="zh-CN" sz="1800" b="0" i="0" u="none" strike="noStrike" dirty="0" err="1">
                <a:solidFill>
                  <a:srgbClr val="000000"/>
                </a:solidFill>
                <a:effectLst/>
                <a:latin typeface="Arial" panose="020B0604020202020204" pitchFamily="34" charset="0"/>
              </a:rPr>
              <a:t>SetContour</a:t>
            </a:r>
            <a:r>
              <a:rPr lang="en-US" altLang="zh-CN" sz="1800" b="0" i="0" u="none" strike="noStrike" dirty="0">
                <a:solidFill>
                  <a:srgbClr val="000000"/>
                </a:solidFill>
                <a:effectLst/>
                <a:latin typeface="Arial" panose="020B0604020202020204" pitchFamily="34" charset="0"/>
              </a:rPr>
              <a:t>(99);</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SPAC-&gt;Draw("col");</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 </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-&gt;cd(25);</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gPad</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SetMargin</a:t>
            </a:r>
            <a:r>
              <a:rPr lang="en-US" altLang="zh-CN" sz="1800" b="0" i="0" u="none" strike="noStrike" dirty="0">
                <a:solidFill>
                  <a:srgbClr val="000000"/>
                </a:solidFill>
                <a:effectLst/>
                <a:latin typeface="Arial" panose="020B0604020202020204" pitchFamily="34" charset="0"/>
              </a:rPr>
              <a:t>(0.05,0.05,0.10,0.000);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SetLabelSize</a:t>
            </a:r>
            <a:r>
              <a:rPr lang="en-US" altLang="zh-CN" sz="1800" b="0" i="0" u="none" strike="noStrike" dirty="0">
                <a:solidFill>
                  <a:srgbClr val="000000"/>
                </a:solidFill>
                <a:effectLst/>
                <a:latin typeface="Arial" panose="020B0604020202020204" pitchFamily="34" charset="0"/>
              </a:rPr>
              <a:t>(0.10);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GetXaxis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(505);</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SetNdivisions</a:t>
            </a:r>
            <a:r>
              <a:rPr lang="en-US" altLang="zh-CN" sz="1800" b="0" i="0" u="none" strike="noStrike" dirty="0">
                <a:solidFill>
                  <a:srgbClr val="000000"/>
                </a:solidFill>
                <a:effectLst/>
                <a:latin typeface="Arial" panose="020B0604020202020204" pitchFamily="34" charset="0"/>
              </a:rPr>
              <a:t>(000);</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(0,AC-&gt;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()*1.1);</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t>
            </a: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GetMaximum</a:t>
            </a:r>
            <a:r>
              <a:rPr lang="en-US" altLang="zh-CN" sz="1800" b="0" i="0" u="none" strike="noStrike" dirty="0">
                <a:solidFill>
                  <a:srgbClr val="000000"/>
                </a:solidFill>
                <a:effectLst/>
                <a:latin typeface="Arial" panose="020B0604020202020204" pitchFamily="34" charset="0"/>
              </a:rPr>
              <a:t>();</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if(</a:t>
            </a:r>
            <a:r>
              <a:rPr lang="en-US" altLang="zh-CN" sz="1800" b="0" i="0" u="none" strike="noStrike" dirty="0" err="1">
                <a:solidFill>
                  <a:srgbClr val="000000"/>
                </a:solidFill>
                <a:effectLst/>
                <a:latin typeface="Arial" panose="020B0604020202020204" pitchFamily="34" charset="0"/>
              </a:rPr>
              <a:t>ypos</a:t>
            </a:r>
            <a:r>
              <a:rPr lang="en-US" altLang="zh-CN" sz="1800" b="0" i="0" u="none" strike="noStrike" dirty="0">
                <a:solidFill>
                  <a:srgbClr val="000000"/>
                </a:solidFill>
                <a:effectLst/>
                <a:latin typeface="Arial" panose="020B0604020202020204" pitchFamily="34" charset="0"/>
              </a:rPr>
              <a:t>&lt;</a:t>
            </a:r>
            <a:r>
              <a:rPr lang="en-US" altLang="zh-CN" sz="1800" b="0" i="0" u="none" strike="noStrike" dirty="0" err="1">
                <a:solidFill>
                  <a:srgbClr val="000000"/>
                </a:solidFill>
                <a:effectLst/>
                <a:latin typeface="Arial" panose="020B0604020202020204" pitchFamily="34" charset="0"/>
              </a:rPr>
              <a:t>ypri</a:t>
            </a: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GetYaxis</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SetRangeUser</a:t>
            </a:r>
            <a:r>
              <a:rPr lang="en-US" altLang="zh-CN" sz="1800" b="0" i="0" u="none" strike="noStrike" dirty="0">
                <a:solidFill>
                  <a:srgbClr val="000000"/>
                </a:solidFill>
                <a:effectLst/>
                <a:latin typeface="Arial" panose="020B0604020202020204" pitchFamily="34" charset="0"/>
              </a:rPr>
              <a:t>(0,ypri*1.1);</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(4);</a:t>
            </a:r>
          </a:p>
          <a:p>
            <a:pPr rtl="0">
              <a:spcBef>
                <a:spcPts val="1200"/>
              </a:spcBef>
              <a:spcAft>
                <a:spcPts val="1200"/>
              </a:spcAft>
            </a:pPr>
            <a:r>
              <a:rPr lang="en-US" altLang="zh-CN" sz="1800" b="0" i="0" u="none" strike="noStrike" dirty="0">
                <a:solidFill>
                  <a:srgbClr val="000000"/>
                </a:solidFill>
                <a:effectLst/>
                <a:latin typeface="Arial" panose="020B0604020202020204" pitchFamily="34" charset="0"/>
              </a:rPr>
              <a:t>AC-&gt;Draw();</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SetLineColor</a:t>
            </a:r>
            <a:r>
              <a:rPr lang="en-US" altLang="zh-CN" sz="1800" b="0" i="0" u="none" strike="noStrike" dirty="0">
                <a:solidFill>
                  <a:srgbClr val="000000"/>
                </a:solidFill>
                <a:effectLst/>
                <a:latin typeface="Arial" panose="020B0604020202020204" pitchFamily="34" charset="0"/>
              </a:rPr>
              <a:t>(2);</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AC_prior</a:t>
            </a:r>
            <a:r>
              <a:rPr lang="en-US" altLang="zh-CN" sz="1800" b="0" i="0" u="none" strike="noStrike" dirty="0">
                <a:solidFill>
                  <a:srgbClr val="000000"/>
                </a:solidFill>
                <a:effectLst/>
                <a:latin typeface="Arial" panose="020B0604020202020204" pitchFamily="34" charset="0"/>
              </a:rPr>
              <a:t>-&gt;Draw("same");</a:t>
            </a:r>
          </a:p>
          <a:p>
            <a:pPr rtl="0">
              <a:spcBef>
                <a:spcPts val="1200"/>
              </a:spcBef>
              <a:spcAft>
                <a:spcPts val="1200"/>
              </a:spcAft>
            </a:pPr>
            <a:endParaRPr lang="en-US" altLang="zh-CN" sz="1800" b="0" i="0" u="none" strike="noStrike" dirty="0">
              <a:solidFill>
                <a:srgbClr val="000000"/>
              </a:solidFill>
              <a:effectLst/>
              <a:latin typeface="Arial" panose="020B0604020202020204" pitchFamily="34" charset="0"/>
            </a:endParaRP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SaveAs</a:t>
            </a:r>
            <a:r>
              <a:rPr lang="en-US" altLang="zh-CN" sz="1800" b="0" i="0" u="none" strike="noStrike" dirty="0">
                <a:solidFill>
                  <a:srgbClr val="000000"/>
                </a:solidFill>
                <a:effectLst/>
                <a:latin typeface="Arial" panose="020B0604020202020204" pitchFamily="34" charset="0"/>
              </a:rPr>
              <a:t>("PostPrior3541.png");</a:t>
            </a:r>
          </a:p>
          <a:p>
            <a:pPr rtl="0">
              <a:spcBef>
                <a:spcPts val="1200"/>
              </a:spcBef>
              <a:spcAft>
                <a:spcPts val="1200"/>
              </a:spcAft>
            </a:pPr>
            <a:r>
              <a:rPr lang="en-US" altLang="zh-CN" sz="1800" b="0" i="0" u="none" strike="noStrike" dirty="0" err="1">
                <a:solidFill>
                  <a:srgbClr val="000000"/>
                </a:solidFill>
                <a:effectLst/>
                <a:latin typeface="Arial" panose="020B0604020202020204" pitchFamily="34" charset="0"/>
              </a:rPr>
              <a:t>PostPrior</a:t>
            </a:r>
            <a:r>
              <a:rPr lang="en-US" altLang="zh-CN" sz="1800" b="0" i="0" u="none" strike="noStrike" dirty="0">
                <a:solidFill>
                  <a:srgbClr val="000000"/>
                </a:solidFill>
                <a:effectLst/>
                <a:latin typeface="Arial" panose="020B0604020202020204" pitchFamily="34" charset="0"/>
              </a:rPr>
              <a:t>-&gt;</a:t>
            </a:r>
            <a:r>
              <a:rPr lang="en-US" altLang="zh-CN" sz="1800" b="0" i="0" u="none" strike="noStrike" dirty="0" err="1">
                <a:solidFill>
                  <a:srgbClr val="000000"/>
                </a:solidFill>
                <a:effectLst/>
                <a:latin typeface="Arial" panose="020B0604020202020204" pitchFamily="34" charset="0"/>
              </a:rPr>
              <a:t>SaveAs</a:t>
            </a:r>
            <a:r>
              <a:rPr lang="en-US" altLang="zh-CN" sz="1800" b="0" i="0" u="none" strike="noStrike" dirty="0">
                <a:solidFill>
                  <a:srgbClr val="000000"/>
                </a:solidFill>
                <a:effectLst/>
                <a:latin typeface="Arial" panose="020B0604020202020204" pitchFamily="34" charset="0"/>
              </a:rPr>
              <a:t>("PostPrior3541.eps");</a:t>
            </a:r>
          </a:p>
          <a:p>
            <a:pPr rtl="0">
              <a:spcBef>
                <a:spcPts val="1200"/>
              </a:spcBef>
              <a:spcAft>
                <a:spcPts val="1200"/>
              </a:spcAft>
            </a:pPr>
            <a:endParaRPr lang="en-US" altLang="zh-CN" sz="1800" b="0" i="0" u="none" strike="noStrike" dirty="0" err="1">
              <a:solidFill>
                <a:srgbClr val="000000"/>
              </a:solidFill>
              <a:effectLst/>
              <a:latin typeface="Arial" panose="020B0604020202020204" pitchFamily="34" charset="0"/>
            </a:endParaRP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275</a:t>
            </a:fld>
            <a:endParaRPr lang="zh-CN" altLang="en-US"/>
          </a:p>
        </p:txBody>
      </p:sp>
    </p:spTree>
    <p:extLst>
      <p:ext uri="{BB962C8B-B14F-4D97-AF65-F5344CB8AC3E}">
        <p14:creationId xmlns:p14="http://schemas.microsoft.com/office/powerpoint/2010/main" val="135859937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 = new </a:t>
            </a:r>
            <a:r>
              <a:rPr lang="en-US" altLang="zh-CN" sz="1200" b="0" i="0" u="none" strike="noStrike" dirty="0" err="1">
                <a:solidFill>
                  <a:srgbClr val="000000"/>
                </a:solidFill>
                <a:effectLst/>
                <a:latin typeface="Arial" panose="020B0604020202020204" pitchFamily="34" charset="0"/>
              </a:rPr>
              <a:t>TCanvas</a:t>
            </a:r>
            <a:r>
              <a:rPr lang="en-US" altLang="zh-CN" sz="1200" b="0" i="0" u="none" strike="noStrike" dirty="0">
                <a:solidFill>
                  <a:srgbClr val="000000"/>
                </a:solidFill>
                <a:effectLst/>
                <a:latin typeface="Arial" panose="020B0604020202020204" pitchFamily="34" charset="0"/>
              </a:rPr>
              <a:t>("PostPrior","PostPrior",1000,1000);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TCanvas</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TCanvas</a:t>
            </a:r>
            <a:r>
              <a:rPr lang="en-US" altLang="zh-CN" sz="1200" b="0" i="0" u="none" strike="noStrike" dirty="0">
                <a:solidFill>
                  <a:srgbClr val="000000"/>
                </a:solidFill>
                <a:effectLst/>
                <a:latin typeface="Arial" panose="020B0604020202020204" pitchFamily="34" charset="0"/>
              </a:rPr>
              <a:t> (const char * name, const char * title, </a:t>
            </a:r>
            <a:r>
              <a:rPr lang="en-US" altLang="zh-CN" sz="1200" b="0" i="0" u="none" strike="noStrike" dirty="0" err="1">
                <a:solidFill>
                  <a:srgbClr val="000000"/>
                </a:solidFill>
                <a:effectLst/>
                <a:latin typeface="Arial" panose="020B0604020202020204" pitchFamily="34" charset="0"/>
              </a:rPr>
              <a:t>Int_t</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ww</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Int_t</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wh</a:t>
            </a: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DivideSquare</a:t>
            </a:r>
            <a:r>
              <a:rPr lang="en-US" altLang="zh-CN" sz="1200" b="0" i="0" u="none" strike="noStrike" dirty="0">
                <a:solidFill>
                  <a:srgbClr val="000000"/>
                </a:solidFill>
                <a:effectLst/>
                <a:latin typeface="Arial" panose="020B0604020202020204" pitchFamily="34" charset="0"/>
              </a:rPr>
              <a:t>(25);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-&gt;Divide(5,5);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SetBorderMode</a:t>
            </a:r>
            <a:r>
              <a:rPr lang="en-US" altLang="zh-CN" sz="1200" b="0" i="0" u="none" strike="noStrike" dirty="0">
                <a:solidFill>
                  <a:srgbClr val="000000"/>
                </a:solidFill>
                <a:effectLst/>
                <a:latin typeface="Arial" panose="020B0604020202020204" pitchFamily="34" charset="0"/>
              </a:rPr>
              <a:t>(1);</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gStyle</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SetOptStat</a:t>
            </a:r>
            <a:r>
              <a:rPr lang="en-US" altLang="zh-CN" sz="1200" b="0" i="0" u="none" strike="noStrike" dirty="0">
                <a:solidFill>
                  <a:srgbClr val="000000"/>
                </a:solidFill>
                <a:effectLst/>
                <a:latin typeface="Arial" panose="020B0604020202020204" pitchFamily="34" charset="0"/>
              </a:rPr>
              <a:t>(0);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gStyle</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SetOptTitle</a:t>
            </a:r>
            <a:r>
              <a:rPr lang="en-US" altLang="zh-CN" sz="1200" b="0" i="0" u="none" strike="noStrike" dirty="0">
                <a:solidFill>
                  <a:srgbClr val="000000"/>
                </a:solidFill>
                <a:effectLst/>
                <a:latin typeface="Arial" panose="020B0604020202020204" pitchFamily="34" charset="0"/>
              </a:rPr>
              <a:t>(0);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gStyle</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SetPalette</a:t>
            </a:r>
            <a:r>
              <a:rPr lang="en-US" altLang="zh-CN" sz="1200" b="0" i="0" u="none" strike="noStrike" dirty="0">
                <a:solidFill>
                  <a:srgbClr val="000000"/>
                </a:solidFill>
                <a:effectLst/>
                <a:latin typeface="Arial" panose="020B0604020202020204" pitchFamily="34" charset="0"/>
              </a:rPr>
              <a:t>(51);</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TColor</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InvertPalette</a:t>
            </a:r>
            <a:r>
              <a:rPr lang="en-US" altLang="zh-CN" sz="1200" b="0" i="0" u="none" strike="noStrike" dirty="0">
                <a:solidFill>
                  <a:srgbClr val="000000"/>
                </a:solidFill>
                <a:effectLst/>
                <a:latin typeface="Arial" panose="020B0604020202020204" pitchFamily="34" charset="0"/>
              </a:rPr>
              <a:t>();</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-&gt;Update();</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-&gt;Draw();</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//void </a:t>
            </a:r>
            <a:r>
              <a:rPr lang="en-US" altLang="zh-CN" sz="1200" b="0" i="0" u="none" strike="noStrike" dirty="0" err="1">
                <a:solidFill>
                  <a:srgbClr val="000000"/>
                </a:solidFill>
                <a:effectLst/>
                <a:latin typeface="Arial" panose="020B0604020202020204" pitchFamily="34" charset="0"/>
              </a:rPr>
              <a:t>TAttPad</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left,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right,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bottom,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top)</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(0,Tau-&gt;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()*1.1);</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Tau-&gt;Draw();</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Tau_prior</a:t>
            </a:r>
            <a:r>
              <a:rPr lang="en-US" altLang="zh-CN" sz="1200" b="0" i="0" u="none" strike="noStrike" dirty="0">
                <a:solidFill>
                  <a:srgbClr val="000000"/>
                </a:solidFill>
                <a:effectLst/>
                <a:latin typeface="Arial" panose="020B0604020202020204" pitchFamily="34" charset="0"/>
              </a:rPr>
              <a:t>-&gt;Draw("same");</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-&gt;cd(7);</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-&gt;Draw();</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Eg_prior</a:t>
            </a:r>
            <a:r>
              <a:rPr lang="en-US" altLang="zh-CN" sz="1200" b="0" i="0" u="none" strike="noStrike" dirty="0">
                <a:solidFill>
                  <a:srgbClr val="000000"/>
                </a:solidFill>
                <a:effectLst/>
                <a:latin typeface="Arial" panose="020B0604020202020204" pitchFamily="34" charset="0"/>
              </a:rPr>
              <a:t>-&gt;Draw("same");</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-&gt;cd(11);</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-&gt;cd(13);</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bkg-&gt;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bkg-&gt;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bkg-&gt;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bkg-&gt;Draw();</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bkg_prior</a:t>
            </a:r>
            <a:r>
              <a:rPr lang="en-US" altLang="zh-CN" sz="1200" b="0" i="0" u="none" strike="noStrike" dirty="0">
                <a:solidFill>
                  <a:srgbClr val="000000"/>
                </a:solidFill>
                <a:effectLst/>
                <a:latin typeface="Arial" panose="020B0604020202020204" pitchFamily="34" charset="0"/>
              </a:rPr>
              <a:t>-&gt;Draw("same");</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-&gt;cd(17);</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-&gt;cd(18);</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-&gt;cd(19);</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SP-&gt;Draw();</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SP_prior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SP_prior</a:t>
            </a:r>
            <a:r>
              <a:rPr lang="en-US" altLang="zh-CN" sz="1200" b="0" i="0" u="none" strike="noStrike" dirty="0">
                <a:solidFill>
                  <a:srgbClr val="000000"/>
                </a:solidFill>
                <a:effectLst/>
                <a:latin typeface="Arial" panose="020B0604020202020204" pitchFamily="34" charset="0"/>
              </a:rPr>
              <a:t>-&gt;Draw("same");</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-&gt;cd(21);</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-&gt;cd(23);</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-&gt;cd(24);</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SetContour</a:t>
            </a:r>
            <a:r>
              <a:rPr lang="en-US" altLang="zh-CN" sz="1200" b="0" i="0" u="none" strike="noStrike" dirty="0">
                <a:solidFill>
                  <a:srgbClr val="000000"/>
                </a:solidFill>
                <a:effectLst/>
                <a:latin typeface="Arial" panose="020B0604020202020204" pitchFamily="34" charset="0"/>
              </a:rPr>
              <a:t>(99);</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(0,AC-&gt;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()*1.1);</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AC-&gt;Draw();</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AC_prior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AC_prior</a:t>
            </a:r>
            <a:r>
              <a:rPr lang="en-US" altLang="zh-CN" sz="1200" b="0" i="0" u="none" strike="noStrike" dirty="0">
                <a:solidFill>
                  <a:srgbClr val="000000"/>
                </a:solidFill>
                <a:effectLst/>
                <a:latin typeface="Arial" panose="020B0604020202020204" pitchFamily="34" charset="0"/>
              </a:rPr>
              <a:t>-&gt;Draw("same");</a:t>
            </a:r>
            <a:endParaRPr lang="en-US" altLang="zh-CN" sz="1800" b="0" dirty="0">
              <a:effectLst/>
            </a:endParaRPr>
          </a:p>
          <a:p>
            <a:pPr rtl="0">
              <a:spcBef>
                <a:spcPts val="1200"/>
              </a:spcBef>
              <a:spcAft>
                <a:spcPts val="1200"/>
              </a:spcAft>
            </a:pPr>
            <a:br>
              <a:rPr lang="en-US" altLang="zh-CN" sz="1800" b="0" dirty="0">
                <a:effectLst/>
              </a:rPr>
            </a:b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SaveAs</a:t>
            </a:r>
            <a:r>
              <a:rPr lang="en-US" altLang="zh-CN" sz="1200" b="0" i="0" u="none" strike="noStrike" dirty="0">
                <a:solidFill>
                  <a:srgbClr val="000000"/>
                </a:solidFill>
                <a:effectLst/>
                <a:latin typeface="Arial" panose="020B0604020202020204" pitchFamily="34" charset="0"/>
              </a:rPr>
              <a:t>("PostPrior5141.png");</a:t>
            </a:r>
            <a:endParaRPr lang="en-US" altLang="zh-CN" sz="1800" b="0" dirty="0">
              <a:effectLst/>
            </a:endParaRPr>
          </a:p>
          <a:p>
            <a:br>
              <a:rPr lang="en-US" altLang="zh-CN" sz="1800" dirty="0"/>
            </a:br>
            <a:endParaRPr lang="zh-CN" altLang="zh-CN" sz="1200" kern="100" dirty="0">
              <a:effectLst/>
              <a:latin typeface="等线" panose="02010600030101010101" pitchFamily="2" charset="-122"/>
              <a:ea typeface="等线" panose="02010600030101010101" pitchFamily="2" charset="-122"/>
              <a:cs typeface="Times New Roman" panose="02020603050405020304" pitchFamily="18" charset="0"/>
            </a:endParaRPr>
          </a:p>
          <a:p>
            <a:endParaRPr lang="zh-CN" altLang="en-US" sz="1200" dirty="0"/>
          </a:p>
          <a:p>
            <a:endParaRPr lang="zh-CN" altLang="en-US" sz="1200"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277</a:t>
            </a:fld>
            <a:endParaRPr lang="zh-CN" altLang="en-US"/>
          </a:p>
        </p:txBody>
      </p:sp>
    </p:spTree>
    <p:extLst>
      <p:ext uri="{BB962C8B-B14F-4D97-AF65-F5344CB8AC3E}">
        <p14:creationId xmlns:p14="http://schemas.microsoft.com/office/powerpoint/2010/main" val="408056008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("PostPrior","PostPrior",1000,1000);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a:t>//</a:t>
            </a:r>
            <a:r>
              <a:rPr lang="en-US" altLang="zh-CN" dirty="0" err="1"/>
              <a:t>PostPrior</a:t>
            </a:r>
            <a:r>
              <a:rPr lang="en-US" altLang="zh-CN" dirty="0"/>
              <a:t>-&gt;</a:t>
            </a:r>
            <a:r>
              <a:rPr lang="en-US" altLang="zh-CN" dirty="0" err="1"/>
              <a:t>DivideSquare</a:t>
            </a:r>
            <a:r>
              <a:rPr lang="en-US" altLang="zh-CN" dirty="0"/>
              <a:t>(25);</a:t>
            </a:r>
          </a:p>
          <a:p>
            <a:r>
              <a:rPr lang="en-US" altLang="zh-CN" dirty="0" err="1"/>
              <a:t>PostPrior</a:t>
            </a:r>
            <a:r>
              <a:rPr lang="en-US" altLang="zh-CN" dirty="0"/>
              <a:t>-&gt;Divide(5,5);</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double </a:t>
            </a:r>
            <a:r>
              <a:rPr lang="en-US" altLang="zh-CN" dirty="0" err="1"/>
              <a:t>ypos,ypri</a:t>
            </a:r>
            <a:r>
              <a:rPr lang="en-US" altLang="zh-CN" dirty="0"/>
              <a:t>;</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(0.05,0.05,0.10,0.000);</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(0.10);</a:t>
            </a:r>
          </a:p>
          <a:p>
            <a:r>
              <a:rPr lang="en-US" altLang="zh-CN" dirty="0"/>
              <a:t>Tau-&gt;</a:t>
            </a:r>
            <a:r>
              <a:rPr lang="en-US" altLang="zh-CN" dirty="0" err="1"/>
              <a:t>GetXaxis</a:t>
            </a:r>
            <a:r>
              <a:rPr lang="en-US" altLang="zh-CN" dirty="0"/>
              <a:t>()-&gt;</a:t>
            </a:r>
            <a:r>
              <a:rPr lang="en-US" altLang="zh-CN" dirty="0" err="1"/>
              <a:t>SetNdivisions</a:t>
            </a:r>
            <a:r>
              <a:rPr lang="en-US" altLang="zh-CN" dirty="0"/>
              <a:t>(505);</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a:t>
            </a:r>
            <a:r>
              <a:rPr lang="en-US" altLang="zh-CN" dirty="0" err="1"/>
              <a:t>SetLineColor</a:t>
            </a:r>
            <a:r>
              <a:rPr lang="en-US" altLang="zh-CN" dirty="0"/>
              <a:t>(4);</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endParaRPr lang="en-US" altLang="zh-CN" dirty="0"/>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(0.05,0.05,0.10,0.000);</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(504);</a:t>
            </a:r>
          </a:p>
          <a:p>
            <a:r>
              <a:rPr lang="en-US" altLang="zh-CN" dirty="0" err="1"/>
              <a:t>TauEg</a:t>
            </a:r>
            <a:r>
              <a:rPr lang="en-US" altLang="zh-CN" dirty="0"/>
              <a:t>-&gt;Draw("col");</a:t>
            </a:r>
          </a:p>
          <a:p>
            <a:r>
              <a:rPr lang="en-US" altLang="zh-CN" dirty="0"/>
              <a:t> </a:t>
            </a:r>
          </a:p>
          <a:p>
            <a:r>
              <a:rPr lang="en-US" altLang="zh-CN" dirty="0" err="1"/>
              <a:t>PostPrior</a:t>
            </a:r>
            <a:r>
              <a:rPr lang="en-US" altLang="zh-CN" dirty="0"/>
              <a:t>-&gt;cd(7);</a:t>
            </a:r>
          </a:p>
          <a:p>
            <a:r>
              <a:rPr lang="en-US" altLang="zh-CN" dirty="0" err="1"/>
              <a:t>gPad</a:t>
            </a:r>
            <a:r>
              <a:rPr lang="en-US" altLang="zh-CN" dirty="0"/>
              <a:t>-&gt;</a:t>
            </a:r>
            <a:r>
              <a:rPr lang="en-US" altLang="zh-CN" dirty="0" err="1"/>
              <a:t>SetMargin</a:t>
            </a:r>
            <a:r>
              <a:rPr lang="en-US" altLang="zh-CN" dirty="0"/>
              <a:t>(0.05,0.05,0.10,0.000);</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(0,Eg-&gt;</a:t>
            </a:r>
            <a:r>
              <a:rPr lang="en-US" altLang="zh-CN" dirty="0" err="1"/>
              <a:t>GetMaximum</a:t>
            </a:r>
            <a:r>
              <a:rPr lang="en-US" altLang="zh-CN" dirty="0"/>
              <a:t>()*1.1);</a:t>
            </a:r>
          </a:p>
          <a:p>
            <a:r>
              <a:rPr lang="en-US" altLang="zh-CN" dirty="0" err="1"/>
              <a:t>ypos</a:t>
            </a:r>
            <a:r>
              <a:rPr lang="en-US" altLang="zh-CN" dirty="0"/>
              <a:t>=</a:t>
            </a:r>
            <a:r>
              <a:rPr lang="en-US" altLang="zh-CN" dirty="0" err="1"/>
              <a:t>Eg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Eg_prior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Eg</a:t>
            </a:r>
            <a:r>
              <a:rPr lang="en-US" altLang="zh-CN" dirty="0"/>
              <a:t>-&gt;</a:t>
            </a:r>
            <a:r>
              <a:rPr lang="en-US" altLang="zh-CN" dirty="0" err="1"/>
              <a:t>SetLineColor</a:t>
            </a:r>
            <a:r>
              <a:rPr lang="en-US" altLang="zh-CN" dirty="0"/>
              <a:t>(4);</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(0.05,0.05,0.10,0.000);</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-&gt;cd(12);</a:t>
            </a:r>
          </a:p>
          <a:p>
            <a:r>
              <a:rPr lang="en-US" altLang="zh-CN" dirty="0" err="1"/>
              <a:t>gPad</a:t>
            </a:r>
            <a:r>
              <a:rPr lang="en-US" altLang="zh-CN" dirty="0"/>
              <a:t>-&gt;</a:t>
            </a:r>
            <a:r>
              <a:rPr lang="en-US" altLang="zh-CN" dirty="0" err="1"/>
              <a:t>SetMargin</a:t>
            </a:r>
            <a:r>
              <a:rPr lang="en-US" altLang="zh-CN" dirty="0"/>
              <a:t>(0.05,0.05,0.10,0.000);</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(0.05,0.05,0.10,0.000);</a:t>
            </a:r>
          </a:p>
          <a:p>
            <a:r>
              <a:rPr lang="en-US" altLang="zh-CN" dirty="0" err="1"/>
              <a:t>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(0,bkg-&gt;</a:t>
            </a:r>
            <a:r>
              <a:rPr lang="en-US" altLang="zh-CN" dirty="0" err="1"/>
              <a:t>GetMaximum</a:t>
            </a:r>
            <a:r>
              <a:rPr lang="en-US" altLang="zh-CN" dirty="0"/>
              <a:t>()*1.1);</a:t>
            </a:r>
          </a:p>
          <a:p>
            <a:r>
              <a:rPr lang="en-US" altLang="zh-CN" dirty="0" err="1"/>
              <a:t>ypos</a:t>
            </a:r>
            <a:r>
              <a:rPr lang="en-US" altLang="zh-CN" dirty="0"/>
              <a:t>=</a:t>
            </a:r>
            <a:r>
              <a:rPr lang="en-US" altLang="zh-CN" dirty="0" err="1"/>
              <a:t>bkg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bkg_prior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bkg</a:t>
            </a:r>
            <a:r>
              <a:rPr lang="en-US" altLang="zh-CN" dirty="0"/>
              <a:t>-&gt;</a:t>
            </a:r>
            <a:r>
              <a:rPr lang="en-US" altLang="zh-CN" dirty="0" err="1"/>
              <a:t>SetLineColor</a:t>
            </a:r>
            <a:r>
              <a:rPr lang="en-US" altLang="zh-CN" dirty="0"/>
              <a:t>(4);</a:t>
            </a:r>
          </a:p>
          <a:p>
            <a:r>
              <a:rPr lang="en-US" altLang="zh-CN" dirty="0" err="1"/>
              <a:t>bkg</a:t>
            </a:r>
            <a:r>
              <a:rPr lang="en-US" altLang="zh-CN" dirty="0"/>
              <a:t>-&gt;Draw();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(0.05,0.05,0.10,0.000);</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-&gt;cd(17);</a:t>
            </a:r>
          </a:p>
          <a:p>
            <a:r>
              <a:rPr lang="en-US" altLang="zh-CN" dirty="0" err="1"/>
              <a:t>gPad</a:t>
            </a:r>
            <a:r>
              <a:rPr lang="en-US" altLang="zh-CN" dirty="0"/>
              <a:t>-&gt;</a:t>
            </a:r>
            <a:r>
              <a:rPr lang="en-US" altLang="zh-CN" dirty="0" err="1"/>
              <a:t>SetMargin</a:t>
            </a:r>
            <a:r>
              <a:rPr lang="en-US" altLang="zh-CN" dirty="0"/>
              <a:t>(0.05,0.05,0.10,0.000);</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-&gt;cd(18);</a:t>
            </a:r>
          </a:p>
          <a:p>
            <a:r>
              <a:rPr lang="en-US" altLang="zh-CN" dirty="0" err="1"/>
              <a:t>gPad</a:t>
            </a:r>
            <a:r>
              <a:rPr lang="en-US" altLang="zh-CN" dirty="0"/>
              <a:t>-&gt;</a:t>
            </a:r>
            <a:r>
              <a:rPr lang="en-US" altLang="zh-CN" dirty="0" err="1"/>
              <a:t>SetMargin</a:t>
            </a:r>
            <a:r>
              <a:rPr lang="en-US" altLang="zh-CN" dirty="0"/>
              <a:t>(0.05,0.05,0.10,0.000);</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-&gt;cd(19);</a:t>
            </a:r>
          </a:p>
          <a:p>
            <a:r>
              <a:rPr lang="en-US" altLang="zh-CN" dirty="0" err="1"/>
              <a:t>gPad</a:t>
            </a:r>
            <a:r>
              <a:rPr lang="en-US" altLang="zh-CN" dirty="0"/>
              <a:t>-&gt;</a:t>
            </a:r>
            <a:r>
              <a:rPr lang="en-US" altLang="zh-CN" dirty="0" err="1"/>
              <a:t>SetMargin</a:t>
            </a:r>
            <a:r>
              <a:rPr lang="en-US" altLang="zh-CN" dirty="0"/>
              <a:t>(0.05,0.05,0.10,0.000);</a:t>
            </a:r>
          </a:p>
          <a:p>
            <a:r>
              <a:rPr lang="en-US" altLang="zh-CN" dirty="0"/>
              <a:t>SP-&gt;</a:t>
            </a:r>
            <a:r>
              <a:rPr lang="en-US" altLang="zh-CN" dirty="0" err="1"/>
              <a:t>GetXaxis</a:t>
            </a:r>
            <a:r>
              <a:rPr lang="en-US" altLang="zh-CN" dirty="0"/>
              <a:t>()-&gt;</a:t>
            </a:r>
            <a:r>
              <a:rPr lang="en-US" altLang="zh-CN" dirty="0" err="1"/>
              <a:t>SetLabelSize</a:t>
            </a:r>
            <a:r>
              <a:rPr lang="en-US" altLang="zh-CN" dirty="0"/>
              <a:t>(0.10);</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a:t>
            </a:r>
            <a:r>
              <a:rPr lang="en-US" altLang="zh-CN" dirty="0" err="1"/>
              <a:t>GetYaxis</a:t>
            </a:r>
            <a:r>
              <a:rPr lang="en-US" altLang="zh-CN" dirty="0"/>
              <a:t>()-&gt;</a:t>
            </a:r>
            <a:r>
              <a:rPr lang="en-US" altLang="zh-CN" dirty="0" err="1"/>
              <a:t>SetRangeUser</a:t>
            </a:r>
            <a:r>
              <a:rPr lang="en-US" altLang="zh-CN" dirty="0"/>
              <a:t>(0,SP-&gt;</a:t>
            </a:r>
            <a:r>
              <a:rPr lang="en-US" altLang="zh-CN" dirty="0" err="1"/>
              <a:t>GetMaximum</a:t>
            </a:r>
            <a:r>
              <a:rPr lang="en-US" altLang="zh-CN" dirty="0"/>
              <a:t>()*1.1);</a:t>
            </a:r>
          </a:p>
          <a:p>
            <a:r>
              <a:rPr lang="en-US" altLang="zh-CN" dirty="0" err="1"/>
              <a:t>ypos</a:t>
            </a:r>
            <a:r>
              <a:rPr lang="en-US" altLang="zh-CN" dirty="0"/>
              <a:t>=SP-&gt;</a:t>
            </a:r>
            <a:r>
              <a:rPr lang="en-US" altLang="zh-CN" dirty="0" err="1"/>
              <a:t>GetMaximum</a:t>
            </a:r>
            <a:r>
              <a:rPr lang="en-US" altLang="zh-CN" dirty="0"/>
              <a:t>();</a:t>
            </a:r>
          </a:p>
          <a:p>
            <a:r>
              <a:rPr lang="en-US" altLang="zh-CN" dirty="0" err="1"/>
              <a:t>ypri</a:t>
            </a:r>
            <a:r>
              <a:rPr lang="en-US" altLang="zh-CN" dirty="0"/>
              <a:t>=</a:t>
            </a:r>
            <a:r>
              <a:rPr lang="en-US" altLang="zh-CN" dirty="0" err="1"/>
              <a:t>SP_prior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)SP-&gt;</a:t>
            </a:r>
            <a:r>
              <a:rPr lang="en-US" altLang="zh-CN" dirty="0" err="1"/>
              <a:t>GetYaxis</a:t>
            </a:r>
            <a:r>
              <a:rPr lang="en-US" altLang="zh-CN" dirty="0"/>
              <a:t>()-&gt;</a:t>
            </a:r>
            <a:r>
              <a:rPr lang="en-US" altLang="zh-CN" dirty="0" err="1"/>
              <a:t>SetRangeUser</a:t>
            </a:r>
            <a:r>
              <a:rPr lang="en-US" altLang="zh-CN" dirty="0"/>
              <a:t>(0,ypri*1.1);</a:t>
            </a:r>
          </a:p>
          <a:p>
            <a:r>
              <a:rPr lang="en-US" altLang="zh-CN" dirty="0"/>
              <a:t>SP-&gt;</a:t>
            </a:r>
            <a:r>
              <a:rPr lang="en-US" altLang="zh-CN" dirty="0" err="1"/>
              <a:t>SetLineColor</a:t>
            </a:r>
            <a:r>
              <a:rPr lang="en-US" altLang="zh-CN" dirty="0"/>
              <a:t>(4);</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endParaRPr lang="en-US" altLang="zh-CN" dirty="0"/>
          </a:p>
          <a:p>
            <a:r>
              <a:rPr lang="en-US" altLang="zh-CN" dirty="0" err="1"/>
              <a:t>PostPrior</a:t>
            </a:r>
            <a:r>
              <a:rPr lang="en-US" altLang="zh-CN" dirty="0"/>
              <a:t>-&gt;cd(21);</a:t>
            </a:r>
          </a:p>
          <a:p>
            <a:r>
              <a:rPr lang="en-US" altLang="zh-CN" dirty="0" err="1"/>
              <a:t>gPad</a:t>
            </a:r>
            <a:r>
              <a:rPr lang="en-US" altLang="zh-CN" dirty="0"/>
              <a:t>-&gt;</a:t>
            </a:r>
            <a:r>
              <a:rPr lang="en-US" altLang="zh-CN" dirty="0" err="1"/>
              <a:t>SetMargin</a:t>
            </a:r>
            <a:r>
              <a:rPr lang="en-US" altLang="zh-CN" dirty="0"/>
              <a:t>(0.05,0.05,0.10,0.000);</a:t>
            </a:r>
          </a:p>
          <a:p>
            <a:r>
              <a:rPr lang="en-US" altLang="zh-CN" dirty="0" err="1"/>
              <a:t>TauAC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TauAC</a:t>
            </a:r>
            <a:r>
              <a:rPr lang="en-US" altLang="zh-CN" dirty="0"/>
              <a:t>-&gt;Draw("col");</a:t>
            </a:r>
          </a:p>
          <a:p>
            <a:r>
              <a:rPr lang="en-US" altLang="zh-CN" dirty="0"/>
              <a:t> </a:t>
            </a:r>
          </a:p>
          <a:p>
            <a:r>
              <a:rPr lang="en-US" altLang="zh-CN" dirty="0" err="1"/>
              <a:t>PostPrior</a:t>
            </a:r>
            <a:r>
              <a:rPr lang="en-US" altLang="zh-CN" dirty="0"/>
              <a:t>-&gt;cd(22);</a:t>
            </a:r>
          </a:p>
          <a:p>
            <a:r>
              <a:rPr lang="en-US" altLang="zh-CN" dirty="0" err="1"/>
              <a:t>gPad</a:t>
            </a:r>
            <a:r>
              <a:rPr lang="en-US" altLang="zh-CN" dirty="0"/>
              <a:t>-&gt;</a:t>
            </a:r>
            <a:r>
              <a:rPr lang="en-US" altLang="zh-CN" dirty="0" err="1"/>
              <a:t>SetMargin</a:t>
            </a:r>
            <a:r>
              <a:rPr lang="en-US" altLang="zh-CN" dirty="0"/>
              <a:t>(0.05,0.05,0.10,0.000);</a:t>
            </a:r>
          </a:p>
          <a:p>
            <a:r>
              <a:rPr lang="en-US" altLang="zh-CN" dirty="0" err="1"/>
              <a:t>EgAC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EgAC</a:t>
            </a:r>
            <a:r>
              <a:rPr lang="en-US" altLang="zh-CN" dirty="0"/>
              <a:t>-&gt;</a:t>
            </a:r>
            <a:r>
              <a:rPr lang="en-US" altLang="zh-CN" dirty="0" err="1"/>
              <a:t>GetXaxis</a:t>
            </a:r>
            <a:r>
              <a:rPr lang="en-US" altLang="zh-CN" dirty="0"/>
              <a:t>()-&gt;</a:t>
            </a:r>
            <a:r>
              <a:rPr lang="en-US" altLang="zh-CN" dirty="0" err="1"/>
              <a:t>SetNdivisions</a:t>
            </a:r>
            <a:r>
              <a:rPr lang="en-US" altLang="zh-CN" dirty="0"/>
              <a:t>(504);</a:t>
            </a:r>
          </a:p>
          <a:p>
            <a:r>
              <a:rPr lang="en-US" altLang="zh-CN" dirty="0" err="1"/>
              <a:t>EgAC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EgAC</a:t>
            </a:r>
            <a:r>
              <a:rPr lang="en-US" altLang="zh-CN" dirty="0"/>
              <a:t>-&gt;Draw("col");</a:t>
            </a:r>
          </a:p>
          <a:p>
            <a:r>
              <a:rPr lang="en-US" altLang="zh-CN" dirty="0"/>
              <a:t> </a:t>
            </a:r>
          </a:p>
          <a:p>
            <a:r>
              <a:rPr lang="en-US" altLang="zh-CN" dirty="0" err="1"/>
              <a:t>PostPrior</a:t>
            </a:r>
            <a:r>
              <a:rPr lang="en-US" altLang="zh-CN" dirty="0"/>
              <a:t>-&gt;cd(23);</a:t>
            </a:r>
          </a:p>
          <a:p>
            <a:r>
              <a:rPr lang="en-US" altLang="zh-CN" dirty="0" err="1"/>
              <a:t>gPad</a:t>
            </a:r>
            <a:r>
              <a:rPr lang="en-US" altLang="zh-CN" dirty="0"/>
              <a:t>-&gt;</a:t>
            </a:r>
            <a:r>
              <a:rPr lang="en-US" altLang="zh-CN" dirty="0" err="1"/>
              <a:t>SetMargin</a:t>
            </a:r>
            <a:r>
              <a:rPr lang="en-US" altLang="zh-CN" dirty="0"/>
              <a:t>(0.05,0.05,0.10,0.000);</a:t>
            </a:r>
          </a:p>
          <a:p>
            <a:r>
              <a:rPr lang="en-US" altLang="zh-CN" dirty="0" err="1"/>
              <a:t>bkgAC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bkgAC</a:t>
            </a:r>
            <a:r>
              <a:rPr lang="en-US" altLang="zh-CN" dirty="0"/>
              <a:t>-&gt;Draw("col");</a:t>
            </a:r>
          </a:p>
          <a:p>
            <a:r>
              <a:rPr lang="en-US" altLang="zh-CN" dirty="0"/>
              <a:t> </a:t>
            </a:r>
          </a:p>
          <a:p>
            <a:r>
              <a:rPr lang="en-US" altLang="zh-CN" dirty="0" err="1"/>
              <a:t>PostPrior</a:t>
            </a:r>
            <a:r>
              <a:rPr lang="en-US" altLang="zh-CN" dirty="0"/>
              <a:t>-&gt;cd(24);</a:t>
            </a:r>
          </a:p>
          <a:p>
            <a:r>
              <a:rPr lang="en-US" altLang="zh-CN" dirty="0" err="1"/>
              <a:t>gPad</a:t>
            </a:r>
            <a:r>
              <a:rPr lang="en-US" altLang="zh-CN" dirty="0"/>
              <a:t>-&gt;</a:t>
            </a:r>
            <a:r>
              <a:rPr lang="en-US" altLang="zh-CN" dirty="0" err="1"/>
              <a:t>SetMargin</a:t>
            </a:r>
            <a:r>
              <a:rPr lang="en-US" altLang="zh-CN" dirty="0"/>
              <a:t>(0.05,0.05,0.10,0.000);</a:t>
            </a:r>
          </a:p>
          <a:p>
            <a:r>
              <a:rPr lang="en-US" altLang="zh-CN" dirty="0"/>
              <a:t>SPAC-&gt;</a:t>
            </a:r>
            <a:r>
              <a:rPr lang="en-US" altLang="zh-CN" dirty="0" err="1"/>
              <a:t>GetXaxis</a:t>
            </a:r>
            <a:r>
              <a:rPr lang="en-US" altLang="zh-CN" dirty="0"/>
              <a:t>()-&gt;</a:t>
            </a:r>
            <a:r>
              <a:rPr lang="en-US" altLang="zh-CN" dirty="0" err="1"/>
              <a:t>SetLabelSize</a:t>
            </a:r>
            <a:r>
              <a:rPr lang="en-US" altLang="zh-CN" dirty="0"/>
              <a:t>(0.10);</a:t>
            </a:r>
          </a:p>
          <a:p>
            <a:r>
              <a:rPr lang="en-US" altLang="zh-CN" dirty="0"/>
              <a:t>SPAC-&gt;</a:t>
            </a:r>
            <a:r>
              <a:rPr lang="en-US" altLang="zh-CN" dirty="0" err="1"/>
              <a:t>GetYaxis</a:t>
            </a:r>
            <a:r>
              <a:rPr lang="en-US" altLang="zh-CN" dirty="0"/>
              <a:t>()-&gt;</a:t>
            </a:r>
            <a:r>
              <a:rPr lang="en-US" altLang="zh-CN" dirty="0" err="1"/>
              <a:t>SetLabelSize</a:t>
            </a:r>
            <a:r>
              <a:rPr lang="en-US" altLang="zh-CN" dirty="0"/>
              <a:t>(0.00);</a:t>
            </a:r>
          </a:p>
          <a:p>
            <a:r>
              <a:rPr lang="en-US" altLang="zh-CN" dirty="0"/>
              <a:t>SPAC-&gt;</a:t>
            </a:r>
            <a:r>
              <a:rPr lang="en-US" altLang="zh-CN" dirty="0" err="1"/>
              <a:t>GetXaxis</a:t>
            </a:r>
            <a:r>
              <a:rPr lang="en-US" altLang="zh-CN" dirty="0"/>
              <a:t>()-&gt;</a:t>
            </a:r>
            <a:r>
              <a:rPr lang="en-US" altLang="zh-CN" dirty="0" err="1"/>
              <a:t>SetNdivisions</a:t>
            </a:r>
            <a:r>
              <a:rPr lang="en-US" altLang="zh-CN" dirty="0"/>
              <a:t>(505);</a:t>
            </a:r>
          </a:p>
          <a:p>
            <a:r>
              <a:rPr lang="en-US" altLang="zh-CN" dirty="0"/>
              <a:t>SPAC-&gt;</a:t>
            </a:r>
            <a:r>
              <a:rPr lang="en-US" altLang="zh-CN" dirty="0" err="1"/>
              <a:t>GetYaxis</a:t>
            </a:r>
            <a:r>
              <a:rPr lang="en-US" altLang="zh-CN" dirty="0"/>
              <a:t>()-&gt;</a:t>
            </a:r>
            <a:r>
              <a:rPr lang="en-US" altLang="zh-CN" dirty="0" err="1"/>
              <a:t>SetNdivisions</a:t>
            </a:r>
            <a:r>
              <a:rPr lang="en-US" altLang="zh-CN" dirty="0"/>
              <a:t>(505);</a:t>
            </a:r>
          </a:p>
          <a:p>
            <a:r>
              <a:rPr lang="en-US" altLang="zh-CN" dirty="0"/>
              <a:t>SPAC-&gt;</a:t>
            </a:r>
            <a:r>
              <a:rPr lang="en-US" altLang="zh-CN" dirty="0" err="1"/>
              <a:t>SetContour</a:t>
            </a:r>
            <a:r>
              <a:rPr lang="en-US" altLang="zh-CN" dirty="0"/>
              <a:t>(99);</a:t>
            </a:r>
          </a:p>
          <a:p>
            <a:r>
              <a:rPr lang="en-US" altLang="zh-CN" dirty="0"/>
              <a:t>SPAC-&gt;Draw("col");</a:t>
            </a:r>
          </a:p>
          <a:p>
            <a:r>
              <a:rPr lang="en-US" altLang="zh-CN" dirty="0"/>
              <a:t> </a:t>
            </a:r>
          </a:p>
          <a:p>
            <a:r>
              <a:rPr lang="en-US" altLang="zh-CN" dirty="0" err="1"/>
              <a:t>PostPrior</a:t>
            </a:r>
            <a:r>
              <a:rPr lang="en-US" altLang="zh-CN" dirty="0"/>
              <a:t>-&gt;cd(25);</a:t>
            </a:r>
          </a:p>
          <a:p>
            <a:r>
              <a:rPr lang="en-US" altLang="zh-CN" dirty="0" err="1"/>
              <a:t>gPad</a:t>
            </a:r>
            <a:r>
              <a:rPr lang="en-US" altLang="zh-CN" dirty="0"/>
              <a:t>-&gt;</a:t>
            </a:r>
            <a:r>
              <a:rPr lang="en-US" altLang="zh-CN" dirty="0" err="1"/>
              <a:t>SetMargin</a:t>
            </a:r>
            <a:r>
              <a:rPr lang="en-US" altLang="zh-CN" dirty="0"/>
              <a:t>(0.05,0.05,0.10,0.000);</a:t>
            </a:r>
          </a:p>
          <a:p>
            <a:r>
              <a:rPr lang="en-US" altLang="zh-CN" dirty="0"/>
              <a:t>AC-&gt;</a:t>
            </a:r>
            <a:r>
              <a:rPr lang="en-US" altLang="zh-CN" dirty="0" err="1"/>
              <a:t>GetXaxis</a:t>
            </a:r>
            <a:r>
              <a:rPr lang="en-US" altLang="zh-CN" dirty="0"/>
              <a:t>()-&gt;</a:t>
            </a:r>
            <a:r>
              <a:rPr lang="en-US" altLang="zh-CN" dirty="0" err="1"/>
              <a:t>SetLabelSize</a:t>
            </a:r>
            <a:r>
              <a:rPr lang="en-US" altLang="zh-CN" dirty="0"/>
              <a:t>(0.10);</a:t>
            </a:r>
          </a:p>
          <a:p>
            <a:r>
              <a:rPr lang="en-US" altLang="zh-CN" dirty="0"/>
              <a:t>AC-&gt;</a:t>
            </a:r>
            <a:r>
              <a:rPr lang="en-US" altLang="zh-CN" dirty="0" err="1"/>
              <a:t>GetXaxis</a:t>
            </a:r>
            <a:r>
              <a:rPr lang="en-US" altLang="zh-CN" dirty="0"/>
              <a:t>()-&gt;</a:t>
            </a:r>
            <a:r>
              <a:rPr lang="en-US" altLang="zh-CN" dirty="0" err="1"/>
              <a:t>SetNdivisions</a:t>
            </a:r>
            <a:r>
              <a:rPr lang="en-US" altLang="zh-CN" dirty="0"/>
              <a:t>(505);</a:t>
            </a:r>
          </a:p>
          <a:p>
            <a:r>
              <a:rPr lang="en-US" altLang="zh-CN" dirty="0"/>
              <a:t>AC-&gt;</a:t>
            </a:r>
            <a:r>
              <a:rPr lang="en-US" altLang="zh-CN" dirty="0" err="1"/>
              <a:t>GetYaxis</a:t>
            </a:r>
            <a:r>
              <a:rPr lang="en-US" altLang="zh-CN" dirty="0"/>
              <a:t>()-&gt;</a:t>
            </a:r>
            <a:r>
              <a:rPr lang="en-US" altLang="zh-CN" dirty="0" err="1"/>
              <a:t>SetNdivisions</a:t>
            </a:r>
            <a:r>
              <a:rPr lang="en-US" altLang="zh-CN" dirty="0"/>
              <a:t>(000);</a:t>
            </a:r>
          </a:p>
          <a:p>
            <a:r>
              <a:rPr lang="en-US" altLang="zh-CN" dirty="0"/>
              <a:t>AC-&gt;</a:t>
            </a:r>
            <a:r>
              <a:rPr lang="en-US" altLang="zh-CN" dirty="0" err="1"/>
              <a:t>GetYaxis</a:t>
            </a:r>
            <a:r>
              <a:rPr lang="en-US" altLang="zh-CN" dirty="0"/>
              <a:t>()-&gt;</a:t>
            </a:r>
            <a:r>
              <a:rPr lang="en-US" altLang="zh-CN" dirty="0" err="1"/>
              <a:t>SetRangeUser</a:t>
            </a:r>
            <a:r>
              <a:rPr lang="en-US" altLang="zh-CN" dirty="0"/>
              <a:t>(0,AC-&gt;</a:t>
            </a:r>
            <a:r>
              <a:rPr lang="en-US" altLang="zh-CN" dirty="0" err="1"/>
              <a:t>GetMaximum</a:t>
            </a:r>
            <a:r>
              <a:rPr lang="en-US" altLang="zh-CN" dirty="0"/>
              <a:t>()*1.1);</a:t>
            </a:r>
          </a:p>
          <a:p>
            <a:r>
              <a:rPr lang="en-US" altLang="zh-CN" dirty="0" err="1"/>
              <a:t>ypos</a:t>
            </a:r>
            <a:r>
              <a:rPr lang="en-US" altLang="zh-CN" dirty="0"/>
              <a:t>=AC-&gt;</a:t>
            </a:r>
            <a:r>
              <a:rPr lang="en-US" altLang="zh-CN" dirty="0" err="1"/>
              <a:t>GetMaximum</a:t>
            </a:r>
            <a:r>
              <a:rPr lang="en-US" altLang="zh-CN" dirty="0"/>
              <a:t>();</a:t>
            </a:r>
          </a:p>
          <a:p>
            <a:r>
              <a:rPr lang="en-US" altLang="zh-CN" dirty="0" err="1"/>
              <a:t>ypri</a:t>
            </a:r>
            <a:r>
              <a:rPr lang="en-US" altLang="zh-CN" dirty="0"/>
              <a:t>=</a:t>
            </a:r>
            <a:r>
              <a:rPr lang="en-US" altLang="zh-CN" dirty="0" err="1"/>
              <a:t>AC_prior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)AC-&gt;</a:t>
            </a:r>
            <a:r>
              <a:rPr lang="en-US" altLang="zh-CN" dirty="0" err="1"/>
              <a:t>GetYaxis</a:t>
            </a:r>
            <a:r>
              <a:rPr lang="en-US" altLang="zh-CN" dirty="0"/>
              <a:t>()-&gt;</a:t>
            </a:r>
            <a:r>
              <a:rPr lang="en-US" altLang="zh-CN" dirty="0" err="1"/>
              <a:t>SetRangeUser</a:t>
            </a:r>
            <a:r>
              <a:rPr lang="en-US" altLang="zh-CN" dirty="0"/>
              <a:t>(0,ypri*1.1);</a:t>
            </a:r>
          </a:p>
          <a:p>
            <a:r>
              <a:rPr lang="en-US" altLang="zh-CN" dirty="0"/>
              <a:t>AC-&gt;</a:t>
            </a:r>
            <a:r>
              <a:rPr lang="en-US" altLang="zh-CN" dirty="0" err="1"/>
              <a:t>SetLineColor</a:t>
            </a:r>
            <a:r>
              <a:rPr lang="en-US" altLang="zh-CN" dirty="0"/>
              <a:t>(4);</a:t>
            </a:r>
          </a:p>
          <a:p>
            <a:r>
              <a:rPr lang="en-US" altLang="zh-CN" dirty="0"/>
              <a:t>AC-&gt;Draw();</a:t>
            </a:r>
          </a:p>
          <a:p>
            <a:r>
              <a:rPr lang="en-US" altLang="zh-CN" dirty="0" err="1"/>
              <a:t>AC_prior</a:t>
            </a:r>
            <a:r>
              <a:rPr lang="en-US" altLang="zh-CN" dirty="0"/>
              <a:t>-&gt;</a:t>
            </a:r>
            <a:r>
              <a:rPr lang="en-US" altLang="zh-CN" dirty="0" err="1"/>
              <a:t>SetLineColor</a:t>
            </a:r>
            <a:r>
              <a:rPr lang="en-US" altLang="zh-CN" dirty="0"/>
              <a:t>(2);</a:t>
            </a:r>
          </a:p>
          <a:p>
            <a:r>
              <a:rPr lang="en-US" altLang="zh-CN" dirty="0" err="1"/>
              <a:t>AC_prior</a:t>
            </a:r>
            <a:r>
              <a:rPr lang="en-US" altLang="zh-CN" dirty="0"/>
              <a:t>-&gt;Draw("same");</a:t>
            </a:r>
          </a:p>
          <a:p>
            <a:endParaRPr lang="en-US" altLang="zh-CN" dirty="0"/>
          </a:p>
          <a:p>
            <a:r>
              <a:rPr lang="en-US" altLang="zh-CN" dirty="0" err="1"/>
              <a:t>PostPrior</a:t>
            </a:r>
            <a:r>
              <a:rPr lang="en-US" altLang="zh-CN" dirty="0"/>
              <a:t>-&gt;</a:t>
            </a:r>
            <a:r>
              <a:rPr lang="en-US" altLang="zh-CN" dirty="0" err="1"/>
              <a:t>SaveAs</a:t>
            </a:r>
            <a:r>
              <a:rPr lang="en-US" altLang="zh-CN" dirty="0"/>
              <a:t>("PostPrior4156.png");</a:t>
            </a:r>
          </a:p>
          <a:p>
            <a:r>
              <a:rPr lang="en-US" altLang="zh-CN" dirty="0" err="1"/>
              <a:t>PostPrior</a:t>
            </a:r>
            <a:r>
              <a:rPr lang="en-US" altLang="zh-CN" dirty="0"/>
              <a:t>-&gt;</a:t>
            </a:r>
            <a:r>
              <a:rPr lang="en-US" altLang="zh-CN" dirty="0" err="1"/>
              <a:t>SaveAs</a:t>
            </a:r>
            <a:r>
              <a:rPr lang="en-US" altLang="zh-CN" dirty="0"/>
              <a:t>("PostPrior4156.eps");</a:t>
            </a:r>
          </a:p>
          <a:p>
            <a:endParaRPr lang="en-US" altLang="zh-CN"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281</a:t>
            </a:fld>
            <a:endParaRPr lang="zh-CN" altLang="en-US"/>
          </a:p>
        </p:txBody>
      </p:sp>
    </p:spTree>
    <p:extLst>
      <p:ext uri="{BB962C8B-B14F-4D97-AF65-F5344CB8AC3E}">
        <p14:creationId xmlns:p14="http://schemas.microsoft.com/office/powerpoint/2010/main" val="319382711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a:t>
            </a:r>
            <a:r>
              <a:rPr lang="en-US" altLang="zh-CN" dirty="0" err="1"/>
              <a:t>PostPrior</a:t>
            </a:r>
            <a:r>
              <a:rPr lang="en-US" altLang="zh-CN" dirty="0"/>
              <a:t>","</a:t>
            </a:r>
            <a:r>
              <a:rPr lang="en-US" altLang="zh-CN" dirty="0" err="1"/>
              <a:t>PostPrior</a:t>
            </a:r>
            <a:r>
              <a:rPr lang="en-US" altLang="zh-CN" dirty="0"/>
              <a:t>", 978,1000);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err="1"/>
              <a:t>PostPrior</a:t>
            </a:r>
            <a:r>
              <a:rPr lang="en-US" altLang="zh-CN" dirty="0"/>
              <a:t>-&gt;</a:t>
            </a:r>
            <a:r>
              <a:rPr lang="en-US" altLang="zh-CN" dirty="0" err="1"/>
              <a:t>SetBottomMargin</a:t>
            </a:r>
            <a:r>
              <a:rPr lang="en-US" altLang="zh-CN" dirty="0"/>
              <a:t> (0.1);</a:t>
            </a:r>
          </a:p>
          <a:p>
            <a:r>
              <a:rPr lang="en-US" altLang="zh-CN" dirty="0"/>
              <a:t>//</a:t>
            </a:r>
            <a:r>
              <a:rPr lang="en-US" altLang="zh-CN" dirty="0" err="1"/>
              <a:t>PostPrior</a:t>
            </a:r>
            <a:r>
              <a:rPr lang="en-US" altLang="zh-CN" dirty="0"/>
              <a:t>-&gt;</a:t>
            </a:r>
            <a:r>
              <a:rPr lang="en-US" altLang="zh-CN" dirty="0" err="1"/>
              <a:t>DivideSquare</a:t>
            </a:r>
            <a:r>
              <a:rPr lang="en-US" altLang="zh-CN" dirty="0"/>
              <a:t>(25);</a:t>
            </a:r>
          </a:p>
          <a:p>
            <a:r>
              <a:rPr lang="en-US" altLang="zh-CN" dirty="0" err="1"/>
              <a:t>PostPrior</a:t>
            </a:r>
            <a:r>
              <a:rPr lang="en-US" altLang="zh-CN" dirty="0"/>
              <a:t>-&gt;Divide(5,5);</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double </a:t>
            </a:r>
            <a:r>
              <a:rPr lang="en-US" altLang="zh-CN" dirty="0" err="1"/>
              <a:t>ypos,ypri</a:t>
            </a:r>
            <a:r>
              <a:rPr lang="en-US" altLang="zh-CN" dirty="0"/>
              <a:t>;</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(0.005,0.005,0.005,0.005);</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(0.10);</a:t>
            </a:r>
          </a:p>
          <a:p>
            <a:r>
              <a:rPr lang="en-US" altLang="zh-CN" dirty="0"/>
              <a:t>Tau-&gt;</a:t>
            </a:r>
            <a:r>
              <a:rPr lang="en-US" altLang="zh-CN" dirty="0" err="1"/>
              <a:t>GetXaxis</a:t>
            </a:r>
            <a:r>
              <a:rPr lang="en-US" altLang="zh-CN" dirty="0"/>
              <a:t>()-&gt;</a:t>
            </a:r>
            <a:r>
              <a:rPr lang="en-US" altLang="zh-CN" dirty="0" err="1"/>
              <a:t>SetNdivisions</a:t>
            </a:r>
            <a:r>
              <a:rPr lang="en-US" altLang="zh-CN" dirty="0"/>
              <a:t>(505);</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a:t>
            </a:r>
            <a:r>
              <a:rPr lang="en-US" altLang="zh-CN" dirty="0" err="1"/>
              <a:t>SetLineColor</a:t>
            </a:r>
            <a:r>
              <a:rPr lang="en-US" altLang="zh-CN" dirty="0"/>
              <a:t>(4);</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endParaRPr lang="en-US" altLang="zh-CN" dirty="0"/>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TauEg</a:t>
            </a:r>
            <a:r>
              <a:rPr lang="en-US" altLang="zh-CN" dirty="0"/>
              <a:t>-&gt;Draw("col");</a:t>
            </a:r>
          </a:p>
          <a:p>
            <a:r>
              <a:rPr lang="en-US" altLang="zh-CN" dirty="0"/>
              <a:t> </a:t>
            </a:r>
          </a:p>
          <a:p>
            <a:r>
              <a:rPr lang="en-US" altLang="zh-CN" dirty="0" err="1"/>
              <a:t>PostPrior</a:t>
            </a:r>
            <a:r>
              <a:rPr lang="en-US" altLang="zh-CN" dirty="0"/>
              <a:t>-&gt;cd(7);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(0,Eg-&gt;</a:t>
            </a:r>
            <a:r>
              <a:rPr lang="en-US" altLang="zh-CN" dirty="0" err="1"/>
              <a:t>GetMaximum</a:t>
            </a:r>
            <a:r>
              <a:rPr lang="en-US" altLang="zh-CN" dirty="0"/>
              <a:t>()*1.1);</a:t>
            </a:r>
          </a:p>
          <a:p>
            <a:r>
              <a:rPr lang="en-US" altLang="zh-CN" dirty="0" err="1"/>
              <a:t>ypos</a:t>
            </a:r>
            <a:r>
              <a:rPr lang="en-US" altLang="zh-CN" dirty="0"/>
              <a:t>=</a:t>
            </a:r>
            <a:r>
              <a:rPr lang="en-US" altLang="zh-CN" dirty="0" err="1"/>
              <a:t>Eg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Eg_prior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Eg</a:t>
            </a:r>
            <a:r>
              <a:rPr lang="en-US" altLang="zh-CN" dirty="0"/>
              <a:t>-&gt;</a:t>
            </a:r>
            <a:r>
              <a:rPr lang="en-US" altLang="zh-CN" dirty="0" err="1"/>
              <a:t>SetLineColor</a:t>
            </a:r>
            <a:r>
              <a:rPr lang="en-US" altLang="zh-CN" dirty="0"/>
              <a:t>(4);</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(0,bkg-&gt;</a:t>
            </a:r>
            <a:r>
              <a:rPr lang="en-US" altLang="zh-CN" dirty="0" err="1"/>
              <a:t>GetMaximum</a:t>
            </a:r>
            <a:r>
              <a:rPr lang="en-US" altLang="zh-CN" dirty="0"/>
              <a:t>()*1.1);</a:t>
            </a:r>
          </a:p>
          <a:p>
            <a:r>
              <a:rPr lang="en-US" altLang="zh-CN" dirty="0" err="1"/>
              <a:t>ypos</a:t>
            </a:r>
            <a:r>
              <a:rPr lang="en-US" altLang="zh-CN" dirty="0"/>
              <a:t>=</a:t>
            </a:r>
            <a:r>
              <a:rPr lang="en-US" altLang="zh-CN" dirty="0" err="1"/>
              <a:t>bkg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bkg_prior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bkg</a:t>
            </a:r>
            <a:r>
              <a:rPr lang="en-US" altLang="zh-CN" dirty="0"/>
              <a:t>-&gt;</a:t>
            </a:r>
            <a:r>
              <a:rPr lang="en-US" altLang="zh-CN" dirty="0" err="1"/>
              <a:t>SetLineColor</a:t>
            </a:r>
            <a:r>
              <a:rPr lang="en-US" altLang="zh-CN" dirty="0"/>
              <a:t>(4);</a:t>
            </a:r>
          </a:p>
          <a:p>
            <a:r>
              <a:rPr lang="en-US" altLang="zh-CN" dirty="0" err="1"/>
              <a:t>bkg</a:t>
            </a:r>
            <a:r>
              <a:rPr lang="en-US" altLang="zh-CN" dirty="0"/>
              <a:t>-&gt;Draw();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-&gt;cd(18);</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-&gt;cd(19);</a:t>
            </a:r>
          </a:p>
          <a:p>
            <a:r>
              <a:rPr lang="en-US" altLang="zh-CN" dirty="0" err="1"/>
              <a:t>gPad</a:t>
            </a:r>
            <a:r>
              <a:rPr lang="en-US" altLang="zh-CN" dirty="0"/>
              <a:t>-&gt;</a:t>
            </a:r>
            <a:r>
              <a:rPr lang="en-US" altLang="zh-CN" dirty="0" err="1"/>
              <a:t>SetMargin</a:t>
            </a:r>
            <a:r>
              <a:rPr lang="en-US" altLang="zh-CN" dirty="0"/>
              <a:t>(0.005,0.005,0.005,0.005);</a:t>
            </a:r>
          </a:p>
          <a:p>
            <a:r>
              <a:rPr lang="en-US" altLang="zh-CN" dirty="0"/>
              <a:t>SP-&gt;</a:t>
            </a:r>
            <a:r>
              <a:rPr lang="en-US" altLang="zh-CN" dirty="0" err="1"/>
              <a:t>GetXaxis</a:t>
            </a:r>
            <a:r>
              <a:rPr lang="en-US" altLang="zh-CN" dirty="0"/>
              <a:t>()-&gt;</a:t>
            </a:r>
            <a:r>
              <a:rPr lang="en-US" altLang="zh-CN" dirty="0" err="1"/>
              <a:t>SetLabelSize</a:t>
            </a:r>
            <a:r>
              <a:rPr lang="en-US" altLang="zh-CN" dirty="0"/>
              <a:t>(0.10);</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a:t>
            </a:r>
            <a:r>
              <a:rPr lang="en-US" altLang="zh-CN" dirty="0" err="1"/>
              <a:t>GetYaxis</a:t>
            </a:r>
            <a:r>
              <a:rPr lang="en-US" altLang="zh-CN" dirty="0"/>
              <a:t>()-&gt;</a:t>
            </a:r>
            <a:r>
              <a:rPr lang="en-US" altLang="zh-CN" dirty="0" err="1"/>
              <a:t>SetRangeUser</a:t>
            </a:r>
            <a:r>
              <a:rPr lang="en-US" altLang="zh-CN" dirty="0"/>
              <a:t>(0,SP-&gt;</a:t>
            </a:r>
            <a:r>
              <a:rPr lang="en-US" altLang="zh-CN" dirty="0" err="1"/>
              <a:t>GetMaximum</a:t>
            </a:r>
            <a:r>
              <a:rPr lang="en-US" altLang="zh-CN" dirty="0"/>
              <a:t>()*1.1);</a:t>
            </a:r>
          </a:p>
          <a:p>
            <a:r>
              <a:rPr lang="en-US" altLang="zh-CN" dirty="0" err="1"/>
              <a:t>ypos</a:t>
            </a:r>
            <a:r>
              <a:rPr lang="en-US" altLang="zh-CN" dirty="0"/>
              <a:t>=SP-&gt;</a:t>
            </a:r>
            <a:r>
              <a:rPr lang="en-US" altLang="zh-CN" dirty="0" err="1"/>
              <a:t>GetMaximum</a:t>
            </a:r>
            <a:r>
              <a:rPr lang="en-US" altLang="zh-CN" dirty="0"/>
              <a:t>();</a:t>
            </a:r>
          </a:p>
          <a:p>
            <a:r>
              <a:rPr lang="en-US" altLang="zh-CN" dirty="0" err="1"/>
              <a:t>ypri</a:t>
            </a:r>
            <a:r>
              <a:rPr lang="en-US" altLang="zh-CN" dirty="0"/>
              <a:t>=</a:t>
            </a:r>
            <a:r>
              <a:rPr lang="en-US" altLang="zh-CN" dirty="0" err="1"/>
              <a:t>SP_prior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)SP-&gt;</a:t>
            </a:r>
            <a:r>
              <a:rPr lang="en-US" altLang="zh-CN" dirty="0" err="1"/>
              <a:t>GetYaxis</a:t>
            </a:r>
            <a:r>
              <a:rPr lang="en-US" altLang="zh-CN" dirty="0"/>
              <a:t>()-&gt;</a:t>
            </a:r>
            <a:r>
              <a:rPr lang="en-US" altLang="zh-CN" dirty="0" err="1"/>
              <a:t>SetRangeUser</a:t>
            </a:r>
            <a:r>
              <a:rPr lang="en-US" altLang="zh-CN" dirty="0"/>
              <a:t>(0,ypri*1.1);</a:t>
            </a:r>
          </a:p>
          <a:p>
            <a:r>
              <a:rPr lang="en-US" altLang="zh-CN" dirty="0"/>
              <a:t>SP-&gt;</a:t>
            </a:r>
            <a:r>
              <a:rPr lang="en-US" altLang="zh-CN" dirty="0" err="1"/>
              <a:t>SetLineColor</a:t>
            </a:r>
            <a:r>
              <a:rPr lang="en-US" altLang="zh-CN" dirty="0"/>
              <a:t>(4);</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endParaRPr lang="en-US" altLang="zh-CN" dirty="0"/>
          </a:p>
          <a:p>
            <a:r>
              <a:rPr lang="en-US" altLang="zh-CN" dirty="0" err="1"/>
              <a:t>PostPrior</a:t>
            </a:r>
            <a:r>
              <a:rPr lang="en-US" altLang="zh-CN" dirty="0"/>
              <a:t>-&gt;cd(21);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TauAC</a:t>
            </a:r>
            <a:r>
              <a:rPr lang="en-US" altLang="zh-CN" dirty="0"/>
              <a:t>-&gt;Draw("col");</a:t>
            </a:r>
          </a:p>
          <a:p>
            <a:r>
              <a:rPr lang="en-US" altLang="zh-CN" dirty="0"/>
              <a:t> </a:t>
            </a:r>
          </a:p>
          <a:p>
            <a:r>
              <a:rPr lang="en-US" altLang="zh-CN" dirty="0" err="1"/>
              <a:t>PostPrior</a:t>
            </a:r>
            <a:r>
              <a:rPr lang="en-US" altLang="zh-CN" dirty="0"/>
              <a:t>-&gt;cd(22);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EgAC</a:t>
            </a:r>
            <a:r>
              <a:rPr lang="en-US" altLang="zh-CN" dirty="0"/>
              <a:t>-&gt;Draw("col");</a:t>
            </a:r>
          </a:p>
          <a:p>
            <a:r>
              <a:rPr lang="en-US" altLang="zh-CN" dirty="0"/>
              <a:t> </a:t>
            </a:r>
          </a:p>
          <a:p>
            <a:r>
              <a:rPr lang="en-US" altLang="zh-CN" dirty="0" err="1"/>
              <a:t>PostPrior</a:t>
            </a:r>
            <a:r>
              <a:rPr lang="en-US" altLang="zh-CN" dirty="0"/>
              <a:t>-&gt;cd(23);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bkgAC</a:t>
            </a:r>
            <a:r>
              <a:rPr lang="en-US" altLang="zh-CN" dirty="0"/>
              <a:t>-&gt;Draw("col");</a:t>
            </a:r>
          </a:p>
          <a:p>
            <a:r>
              <a:rPr lang="en-US" altLang="zh-CN" dirty="0"/>
              <a:t> </a:t>
            </a:r>
          </a:p>
          <a:p>
            <a:r>
              <a:rPr lang="en-US" altLang="zh-CN" dirty="0" err="1"/>
              <a:t>PostPrior</a:t>
            </a:r>
            <a:r>
              <a:rPr lang="en-US" altLang="zh-CN" dirty="0"/>
              <a:t>-&gt;cd(24);</a:t>
            </a:r>
          </a:p>
          <a:p>
            <a:r>
              <a:rPr lang="en-US" altLang="zh-CN" dirty="0" err="1"/>
              <a:t>gPad</a:t>
            </a:r>
            <a:r>
              <a:rPr lang="en-US" altLang="zh-CN" dirty="0"/>
              <a:t>-&gt;</a:t>
            </a:r>
            <a:r>
              <a:rPr lang="en-US" altLang="zh-CN" dirty="0" err="1"/>
              <a:t>SetMargin</a:t>
            </a:r>
            <a:r>
              <a:rPr lang="en-US" altLang="zh-CN" dirty="0"/>
              <a:t>(0.005,0.005,0.005,0.005);</a:t>
            </a:r>
          </a:p>
          <a:p>
            <a:r>
              <a:rPr lang="en-US" altLang="zh-CN" dirty="0"/>
              <a:t>SPAC-&gt;</a:t>
            </a:r>
            <a:r>
              <a:rPr lang="en-US" altLang="zh-CN" dirty="0" err="1"/>
              <a:t>GetXaxis</a:t>
            </a:r>
            <a:r>
              <a:rPr lang="en-US" altLang="zh-CN" dirty="0"/>
              <a:t>()-&gt;</a:t>
            </a:r>
            <a:r>
              <a:rPr lang="en-US" altLang="zh-CN" dirty="0" err="1"/>
              <a:t>SetLabelSize</a:t>
            </a:r>
            <a:r>
              <a:rPr lang="en-US" altLang="zh-CN" dirty="0"/>
              <a:t>(0.10);</a:t>
            </a:r>
          </a:p>
          <a:p>
            <a:r>
              <a:rPr lang="en-US" altLang="zh-CN" dirty="0"/>
              <a:t>SPAC-&gt;</a:t>
            </a:r>
            <a:r>
              <a:rPr lang="en-US" altLang="zh-CN" dirty="0" err="1"/>
              <a:t>GetYaxis</a:t>
            </a:r>
            <a:r>
              <a:rPr lang="en-US" altLang="zh-CN" dirty="0"/>
              <a:t>()-&gt;</a:t>
            </a:r>
            <a:r>
              <a:rPr lang="en-US" altLang="zh-CN" dirty="0" err="1"/>
              <a:t>SetLabelSize</a:t>
            </a:r>
            <a:r>
              <a:rPr lang="en-US" altLang="zh-CN" dirty="0"/>
              <a:t>(0.00);</a:t>
            </a:r>
          </a:p>
          <a:p>
            <a:r>
              <a:rPr lang="en-US" altLang="zh-CN" dirty="0"/>
              <a:t>SPAC-&gt;</a:t>
            </a:r>
            <a:r>
              <a:rPr lang="en-US" altLang="zh-CN" dirty="0" err="1"/>
              <a:t>GetXaxis</a:t>
            </a:r>
            <a:r>
              <a:rPr lang="en-US" altLang="zh-CN" dirty="0"/>
              <a:t>()-&gt;</a:t>
            </a:r>
            <a:r>
              <a:rPr lang="en-US" altLang="zh-CN" dirty="0" err="1"/>
              <a:t>SetNdivisions</a:t>
            </a:r>
            <a:r>
              <a:rPr lang="en-US" altLang="zh-CN" dirty="0"/>
              <a:t>(505);</a:t>
            </a:r>
          </a:p>
          <a:p>
            <a:r>
              <a:rPr lang="en-US" altLang="zh-CN" dirty="0"/>
              <a:t>SPAC-&gt;</a:t>
            </a:r>
            <a:r>
              <a:rPr lang="en-US" altLang="zh-CN" dirty="0" err="1"/>
              <a:t>GetYaxis</a:t>
            </a:r>
            <a:r>
              <a:rPr lang="en-US" altLang="zh-CN" dirty="0"/>
              <a:t>()-&gt;</a:t>
            </a:r>
            <a:r>
              <a:rPr lang="en-US" altLang="zh-CN" dirty="0" err="1"/>
              <a:t>SetNdivisions</a:t>
            </a:r>
            <a:r>
              <a:rPr lang="en-US" altLang="zh-CN" dirty="0"/>
              <a:t>(505);</a:t>
            </a:r>
          </a:p>
          <a:p>
            <a:r>
              <a:rPr lang="en-US" altLang="zh-CN" dirty="0"/>
              <a:t>SPAC-&gt;</a:t>
            </a:r>
            <a:r>
              <a:rPr lang="en-US" altLang="zh-CN" dirty="0" err="1"/>
              <a:t>SetContour</a:t>
            </a:r>
            <a:r>
              <a:rPr lang="en-US" altLang="zh-CN" dirty="0"/>
              <a:t>(99);</a:t>
            </a:r>
          </a:p>
          <a:p>
            <a:r>
              <a:rPr lang="en-US" altLang="zh-CN" dirty="0"/>
              <a:t>SPAC-&gt;Draw("col");</a:t>
            </a:r>
          </a:p>
          <a:p>
            <a:r>
              <a:rPr lang="en-US" altLang="zh-CN" dirty="0"/>
              <a:t> </a:t>
            </a:r>
          </a:p>
          <a:p>
            <a:r>
              <a:rPr lang="en-US" altLang="zh-CN" dirty="0" err="1"/>
              <a:t>PostPrior</a:t>
            </a:r>
            <a:r>
              <a:rPr lang="en-US" altLang="zh-CN" dirty="0"/>
              <a:t>-&gt;cd(25);</a:t>
            </a:r>
          </a:p>
          <a:p>
            <a:r>
              <a:rPr lang="en-US" altLang="zh-CN" dirty="0" err="1"/>
              <a:t>gPad</a:t>
            </a:r>
            <a:r>
              <a:rPr lang="en-US" altLang="zh-CN" dirty="0"/>
              <a:t>-&gt;</a:t>
            </a:r>
            <a:r>
              <a:rPr lang="en-US" altLang="zh-CN" dirty="0" err="1"/>
              <a:t>SetMargin</a:t>
            </a:r>
            <a:r>
              <a:rPr lang="en-US" altLang="zh-CN" dirty="0"/>
              <a:t>(0.005,0.005,0.005,0.005);</a:t>
            </a:r>
          </a:p>
          <a:p>
            <a:r>
              <a:rPr lang="en-US" altLang="zh-CN" dirty="0"/>
              <a:t>AC-&gt;</a:t>
            </a:r>
            <a:r>
              <a:rPr lang="en-US" altLang="zh-CN" dirty="0" err="1"/>
              <a:t>GetXaxis</a:t>
            </a:r>
            <a:r>
              <a:rPr lang="en-US" altLang="zh-CN" dirty="0"/>
              <a:t>()-&gt;</a:t>
            </a:r>
            <a:r>
              <a:rPr lang="en-US" altLang="zh-CN" dirty="0" err="1"/>
              <a:t>SetLabelSize</a:t>
            </a:r>
            <a:r>
              <a:rPr lang="en-US" altLang="zh-CN" dirty="0"/>
              <a:t>(0.10);</a:t>
            </a:r>
          </a:p>
          <a:p>
            <a:r>
              <a:rPr lang="en-US" altLang="zh-CN" dirty="0"/>
              <a:t>AC-&gt;</a:t>
            </a:r>
            <a:r>
              <a:rPr lang="en-US" altLang="zh-CN" dirty="0" err="1"/>
              <a:t>GetXaxis</a:t>
            </a:r>
            <a:r>
              <a:rPr lang="en-US" altLang="zh-CN" dirty="0"/>
              <a:t>()-&gt;</a:t>
            </a:r>
            <a:r>
              <a:rPr lang="en-US" altLang="zh-CN" dirty="0" err="1"/>
              <a:t>SetNdivisions</a:t>
            </a:r>
            <a:r>
              <a:rPr lang="en-US" altLang="zh-CN" dirty="0"/>
              <a:t>(505);</a:t>
            </a:r>
          </a:p>
          <a:p>
            <a:r>
              <a:rPr lang="en-US" altLang="zh-CN" dirty="0"/>
              <a:t>AC-&gt;</a:t>
            </a:r>
            <a:r>
              <a:rPr lang="en-US" altLang="zh-CN" dirty="0" err="1"/>
              <a:t>GetYaxis</a:t>
            </a:r>
            <a:r>
              <a:rPr lang="en-US" altLang="zh-CN" dirty="0"/>
              <a:t>()-&gt;</a:t>
            </a:r>
            <a:r>
              <a:rPr lang="en-US" altLang="zh-CN" dirty="0" err="1"/>
              <a:t>SetNdivisions</a:t>
            </a:r>
            <a:r>
              <a:rPr lang="en-US" altLang="zh-CN" dirty="0"/>
              <a:t>(000);</a:t>
            </a:r>
          </a:p>
          <a:p>
            <a:r>
              <a:rPr lang="en-US" altLang="zh-CN" dirty="0"/>
              <a:t>AC-&gt;</a:t>
            </a:r>
            <a:r>
              <a:rPr lang="en-US" altLang="zh-CN" dirty="0" err="1"/>
              <a:t>GetYaxis</a:t>
            </a:r>
            <a:r>
              <a:rPr lang="en-US" altLang="zh-CN" dirty="0"/>
              <a:t>()-&gt;</a:t>
            </a:r>
            <a:r>
              <a:rPr lang="en-US" altLang="zh-CN" dirty="0" err="1"/>
              <a:t>SetRangeUser</a:t>
            </a:r>
            <a:r>
              <a:rPr lang="en-US" altLang="zh-CN" dirty="0"/>
              <a:t>(0,AC-&gt;</a:t>
            </a:r>
            <a:r>
              <a:rPr lang="en-US" altLang="zh-CN" dirty="0" err="1"/>
              <a:t>GetMaximum</a:t>
            </a:r>
            <a:r>
              <a:rPr lang="en-US" altLang="zh-CN" dirty="0"/>
              <a:t>()*1.1);</a:t>
            </a:r>
          </a:p>
          <a:p>
            <a:r>
              <a:rPr lang="en-US" altLang="zh-CN" dirty="0" err="1"/>
              <a:t>ypos</a:t>
            </a:r>
            <a:r>
              <a:rPr lang="en-US" altLang="zh-CN" dirty="0"/>
              <a:t>=AC-&gt;</a:t>
            </a:r>
            <a:r>
              <a:rPr lang="en-US" altLang="zh-CN" dirty="0" err="1"/>
              <a:t>GetMaximum</a:t>
            </a:r>
            <a:r>
              <a:rPr lang="en-US" altLang="zh-CN" dirty="0"/>
              <a:t>();</a:t>
            </a:r>
          </a:p>
          <a:p>
            <a:r>
              <a:rPr lang="en-US" altLang="zh-CN" dirty="0" err="1"/>
              <a:t>ypri</a:t>
            </a:r>
            <a:r>
              <a:rPr lang="en-US" altLang="zh-CN" dirty="0"/>
              <a:t>=</a:t>
            </a:r>
            <a:r>
              <a:rPr lang="en-US" altLang="zh-CN" dirty="0" err="1"/>
              <a:t>AC_prior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)AC-&gt;</a:t>
            </a:r>
            <a:r>
              <a:rPr lang="en-US" altLang="zh-CN" dirty="0" err="1"/>
              <a:t>GetYaxis</a:t>
            </a:r>
            <a:r>
              <a:rPr lang="en-US" altLang="zh-CN" dirty="0"/>
              <a:t>()-&gt;</a:t>
            </a:r>
            <a:r>
              <a:rPr lang="en-US" altLang="zh-CN" dirty="0" err="1"/>
              <a:t>SetRangeUser</a:t>
            </a:r>
            <a:r>
              <a:rPr lang="en-US" altLang="zh-CN" dirty="0"/>
              <a:t>(0,ypri*1.1);</a:t>
            </a:r>
          </a:p>
          <a:p>
            <a:r>
              <a:rPr lang="en-US" altLang="zh-CN" dirty="0"/>
              <a:t>AC-&gt;</a:t>
            </a:r>
            <a:r>
              <a:rPr lang="en-US" altLang="zh-CN" dirty="0" err="1"/>
              <a:t>SetLineColor</a:t>
            </a:r>
            <a:r>
              <a:rPr lang="en-US" altLang="zh-CN" dirty="0"/>
              <a:t>(4);</a:t>
            </a:r>
          </a:p>
          <a:p>
            <a:r>
              <a:rPr lang="en-US" altLang="zh-CN" dirty="0"/>
              <a:t>AC-&gt;Draw();</a:t>
            </a:r>
          </a:p>
          <a:p>
            <a:r>
              <a:rPr lang="en-US" altLang="zh-CN" dirty="0" err="1"/>
              <a:t>AC_prior</a:t>
            </a:r>
            <a:r>
              <a:rPr lang="en-US" altLang="zh-CN" dirty="0"/>
              <a:t>-&gt;</a:t>
            </a:r>
            <a:r>
              <a:rPr lang="en-US" altLang="zh-CN" dirty="0" err="1"/>
              <a:t>SetLineColor</a:t>
            </a:r>
            <a:r>
              <a:rPr lang="en-US" altLang="zh-CN" dirty="0"/>
              <a:t>(2);</a:t>
            </a:r>
          </a:p>
          <a:p>
            <a:r>
              <a:rPr lang="en-US" altLang="zh-CN" dirty="0" err="1"/>
              <a:t>AC_prior</a:t>
            </a:r>
            <a:r>
              <a:rPr lang="en-US" altLang="zh-CN" dirty="0"/>
              <a:t>-&gt;Draw("same");</a:t>
            </a:r>
          </a:p>
          <a:p>
            <a:endParaRPr lang="en-US" altLang="zh-CN" dirty="0"/>
          </a:p>
          <a:p>
            <a:r>
              <a:rPr lang="en-US" altLang="zh-CN" dirty="0" err="1"/>
              <a:t>PostPrior</a:t>
            </a:r>
            <a:r>
              <a:rPr lang="en-US" altLang="zh-CN" dirty="0"/>
              <a:t>-&gt;</a:t>
            </a:r>
            <a:r>
              <a:rPr lang="en-US" altLang="zh-CN" dirty="0" err="1"/>
              <a:t>SaveAs</a:t>
            </a:r>
            <a:r>
              <a:rPr lang="en-US" altLang="zh-CN" dirty="0"/>
              <a:t>("PostPrior4156.png");</a:t>
            </a:r>
          </a:p>
          <a:p>
            <a:r>
              <a:rPr lang="en-US" altLang="zh-CN" dirty="0" err="1"/>
              <a:t>PostPrior</a:t>
            </a:r>
            <a:r>
              <a:rPr lang="en-US" altLang="zh-CN" dirty="0"/>
              <a:t>-&gt;</a:t>
            </a:r>
            <a:r>
              <a:rPr lang="en-US" altLang="zh-CN" dirty="0" err="1"/>
              <a:t>SaveAs</a:t>
            </a:r>
            <a:r>
              <a:rPr lang="en-US" altLang="zh-CN" dirty="0"/>
              <a:t>("PostPrior4156.eps");</a:t>
            </a:r>
          </a:p>
          <a:p>
            <a:endParaRPr lang="en-US" altLang="zh-CN" dirty="0"/>
          </a:p>
          <a:p>
            <a:endParaRPr lang="en-US" altLang="zh-CN"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282</a:t>
            </a:fld>
            <a:endParaRPr lang="zh-CN" altLang="en-US"/>
          </a:p>
        </p:txBody>
      </p:sp>
    </p:spTree>
    <p:extLst>
      <p:ext uri="{BB962C8B-B14F-4D97-AF65-F5344CB8AC3E}">
        <p14:creationId xmlns:p14="http://schemas.microsoft.com/office/powerpoint/2010/main" val="325088205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 = new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("Posterior41565141","Posterior41565141",1000,1000);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TCanvas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(const char * name, const char * title,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ww</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wh</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DivideSquare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(25);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Posterior41565141-&gt;Divide(5,5);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SetBorderMode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SetOptStat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SetOptTitle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gStyle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TColor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InvertPalette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Posterior41565141-&gt;Update();</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//void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TAttPad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left,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right,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bottom, </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Float_t</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top)</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(0,Tau-&gt;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Tau-&gt;Draw();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Posterior41565141-&gt;cd(7);</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Posterior41565141-&gt;cd(12);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Egbkg</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Posterior41565141-&gt;cd(13);</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bkg-&gt;Draw();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Posterior41565141-&gt;cd(16);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Posterior41565141-&gt;cd(17);</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Posterior41565141-&gt;cd(18);</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bkgSP</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Posterior41565141-&gt;cd(19);</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Posterior41565141-&gt;cd(21);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TauAC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Posterior41565141-&gt;cd(22);</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EgAC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Posterior41565141-&gt;cd(23);</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bkgAC</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Posterior41565141-&gt;cd(24);</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SetContour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(99);</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SPAC-&gt;Draw("col");</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Posterior41565141-&gt;cd(25);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gPad</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SetMargin</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(0.04,0.04,0.06,0.000);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SetRangeUser</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GetMaximum</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()*1.1);</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SetLabelSize</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(0.06);</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GetXaxis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(505);</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GetYaxis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SetNdivisions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(000);</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AC-&gt;Draw();</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 </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Posterior41565141-&gt;</a:t>
            </a:r>
            <a:r>
              <a:rPr lang="en-US" altLang="zh-CN" sz="1800" kern="100" dirty="0" err="1">
                <a:effectLst/>
                <a:latin typeface="等线" panose="02010600030101010101" pitchFamily="2" charset="-122"/>
                <a:ea typeface="等线" panose="02010600030101010101" pitchFamily="2" charset="-122"/>
                <a:cs typeface="Times New Roman" panose="02020603050405020304" pitchFamily="18" charset="0"/>
              </a:rPr>
              <a:t>SaveAs</a:t>
            </a:r>
            <a:r>
              <a:rPr lang="en-US" altLang="zh-CN" sz="1800" kern="100" dirty="0">
                <a:effectLst/>
                <a:latin typeface="等线" panose="02010600030101010101" pitchFamily="2" charset="-122"/>
                <a:ea typeface="等线" panose="02010600030101010101" pitchFamily="2" charset="-122"/>
                <a:cs typeface="Times New Roman" panose="02020603050405020304" pitchFamily="18" charset="0"/>
              </a:rPr>
              <a:t>("Posterior41565141.png");</a:t>
            </a:r>
            <a:endParaRPr lang="zh-CN" altLang="zh-CN" sz="1800" kern="100" dirty="0">
              <a:effectLst/>
              <a:latin typeface="等线" panose="02010600030101010101" pitchFamily="2" charset="-122"/>
              <a:ea typeface="等线" panose="02010600030101010101" pitchFamily="2" charset="-122"/>
              <a:cs typeface="Times New Roman" panose="02020603050405020304" pitchFamily="18" charset="0"/>
            </a:endParaRPr>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289</a:t>
            </a:fld>
            <a:endParaRPr lang="zh-CN" altLang="en-US"/>
          </a:p>
        </p:txBody>
      </p:sp>
    </p:spTree>
    <p:extLst>
      <p:ext uri="{BB962C8B-B14F-4D97-AF65-F5344CB8AC3E}">
        <p14:creationId xmlns:p14="http://schemas.microsoft.com/office/powerpoint/2010/main" val="287849537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 = new </a:t>
            </a:r>
            <a:r>
              <a:rPr lang="en-US" altLang="zh-CN" sz="1200" b="0" i="0" u="none" strike="noStrike" dirty="0" err="1">
                <a:solidFill>
                  <a:srgbClr val="000000"/>
                </a:solidFill>
                <a:effectLst/>
                <a:latin typeface="Arial" panose="020B0604020202020204" pitchFamily="34" charset="0"/>
              </a:rPr>
              <a:t>TCanvas</a:t>
            </a:r>
            <a:r>
              <a:rPr lang="en-US" altLang="zh-CN" sz="1200" b="0" i="0" u="none" strike="noStrike" dirty="0">
                <a:solidFill>
                  <a:srgbClr val="000000"/>
                </a:solidFill>
                <a:effectLst/>
                <a:latin typeface="Arial" panose="020B0604020202020204" pitchFamily="34" charset="0"/>
              </a:rPr>
              <a:t>("PostPrior","PostPrior",1000,1000);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TCanvas</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TCanvas</a:t>
            </a:r>
            <a:r>
              <a:rPr lang="en-US" altLang="zh-CN" sz="1200" b="0" i="0" u="none" strike="noStrike" dirty="0">
                <a:solidFill>
                  <a:srgbClr val="000000"/>
                </a:solidFill>
                <a:effectLst/>
                <a:latin typeface="Arial" panose="020B0604020202020204" pitchFamily="34" charset="0"/>
              </a:rPr>
              <a:t> (const char * name, const char * title, </a:t>
            </a:r>
            <a:r>
              <a:rPr lang="en-US" altLang="zh-CN" sz="1200" b="0" i="0" u="none" strike="noStrike" dirty="0" err="1">
                <a:solidFill>
                  <a:srgbClr val="000000"/>
                </a:solidFill>
                <a:effectLst/>
                <a:latin typeface="Arial" panose="020B0604020202020204" pitchFamily="34" charset="0"/>
              </a:rPr>
              <a:t>Int_t</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ww</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Int_t</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wh</a:t>
            </a: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DivideSquare</a:t>
            </a:r>
            <a:r>
              <a:rPr lang="en-US" altLang="zh-CN" sz="1200" b="0" i="0" u="none" strike="noStrike" dirty="0">
                <a:solidFill>
                  <a:srgbClr val="000000"/>
                </a:solidFill>
                <a:effectLst/>
                <a:latin typeface="Arial" panose="020B0604020202020204" pitchFamily="34" charset="0"/>
              </a:rPr>
              <a:t>(25);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-&gt;Divide(5,5);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SetBorderMode</a:t>
            </a:r>
            <a:r>
              <a:rPr lang="en-US" altLang="zh-CN" sz="1200" b="0" i="0" u="none" strike="noStrike" dirty="0">
                <a:solidFill>
                  <a:srgbClr val="000000"/>
                </a:solidFill>
                <a:effectLst/>
                <a:latin typeface="Arial" panose="020B0604020202020204" pitchFamily="34" charset="0"/>
              </a:rPr>
              <a:t>(1);</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gStyle</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SetOptStat</a:t>
            </a:r>
            <a:r>
              <a:rPr lang="en-US" altLang="zh-CN" sz="1200" b="0" i="0" u="none" strike="noStrike" dirty="0">
                <a:solidFill>
                  <a:srgbClr val="000000"/>
                </a:solidFill>
                <a:effectLst/>
                <a:latin typeface="Arial" panose="020B0604020202020204" pitchFamily="34" charset="0"/>
              </a:rPr>
              <a:t>(0);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gStyle</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SetOptTitle</a:t>
            </a:r>
            <a:r>
              <a:rPr lang="en-US" altLang="zh-CN" sz="1200" b="0" i="0" u="none" strike="noStrike" dirty="0">
                <a:solidFill>
                  <a:srgbClr val="000000"/>
                </a:solidFill>
                <a:effectLst/>
                <a:latin typeface="Arial" panose="020B0604020202020204" pitchFamily="34" charset="0"/>
              </a:rPr>
              <a:t>(0);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gStyle</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SetPalette</a:t>
            </a:r>
            <a:r>
              <a:rPr lang="en-US" altLang="zh-CN" sz="1200" b="0" i="0" u="none" strike="noStrike" dirty="0">
                <a:solidFill>
                  <a:srgbClr val="000000"/>
                </a:solidFill>
                <a:effectLst/>
                <a:latin typeface="Arial" panose="020B0604020202020204" pitchFamily="34" charset="0"/>
              </a:rPr>
              <a:t>(51);</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TColor</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InvertPalette</a:t>
            </a:r>
            <a:r>
              <a:rPr lang="en-US" altLang="zh-CN" sz="1200" b="0" i="0" u="none" strike="noStrike" dirty="0">
                <a:solidFill>
                  <a:srgbClr val="000000"/>
                </a:solidFill>
                <a:effectLst/>
                <a:latin typeface="Arial" panose="020B0604020202020204" pitchFamily="34" charset="0"/>
              </a:rPr>
              <a:t>();</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-&gt;Update();</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-&gt;Draw();</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//void </a:t>
            </a:r>
            <a:r>
              <a:rPr lang="en-US" altLang="zh-CN" sz="1200" b="0" i="0" u="none" strike="noStrike" dirty="0" err="1">
                <a:solidFill>
                  <a:srgbClr val="000000"/>
                </a:solidFill>
                <a:effectLst/>
                <a:latin typeface="Arial" panose="020B0604020202020204" pitchFamily="34" charset="0"/>
              </a:rPr>
              <a:t>TAttPad</a:t>
            </a:r>
            <a:r>
              <a:rPr lang="en-US" altLang="zh-CN" sz="1200" b="0" i="0" u="none" strike="noStrike" dirty="0">
                <a:solidFill>
                  <a:srgbClr val="000000"/>
                </a:solidFill>
                <a:effectLst/>
                <a:latin typeface="Arial" panose="020B0604020202020204" pitchFamily="34" charset="0"/>
              </a:rPr>
              <a: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left,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right,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bottom, </a:t>
            </a:r>
            <a:r>
              <a:rPr lang="en-US" altLang="zh-CN" sz="1200" b="0" i="0" u="none" strike="noStrike" dirty="0" err="1">
                <a:solidFill>
                  <a:srgbClr val="000000"/>
                </a:solidFill>
                <a:effectLst/>
                <a:latin typeface="Arial" panose="020B0604020202020204" pitchFamily="34" charset="0"/>
              </a:rPr>
              <a:t>Float_t</a:t>
            </a:r>
            <a:r>
              <a:rPr lang="en-US" altLang="zh-CN" sz="1200" b="0" i="0" u="none" strike="noStrike" dirty="0">
                <a:solidFill>
                  <a:srgbClr val="000000"/>
                </a:solidFill>
                <a:effectLst/>
                <a:latin typeface="Arial" panose="020B0604020202020204" pitchFamily="34" charset="0"/>
              </a:rPr>
              <a:t> top)</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(0,Tau-&gt;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()*1.1);</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Tau-&gt;Draw();</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Tau_prior</a:t>
            </a:r>
            <a:r>
              <a:rPr lang="en-US" altLang="zh-CN" sz="1200" b="0" i="0" u="none" strike="noStrike" dirty="0">
                <a:solidFill>
                  <a:srgbClr val="000000"/>
                </a:solidFill>
                <a:effectLst/>
                <a:latin typeface="Arial" panose="020B0604020202020204" pitchFamily="34" charset="0"/>
              </a:rPr>
              <a:t>-&gt;Draw("same");</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TauEg</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-&gt;cd(7);</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t>
            </a:r>
            <a:r>
              <a:rPr lang="en-US" altLang="zh-CN" sz="1200" b="0" i="0" u="none" strike="noStrike" dirty="0">
                <a:solidFill>
                  <a:srgbClr val="000000"/>
                </a:solidFill>
                <a:effectLst/>
                <a:latin typeface="Arial" panose="020B0604020202020204" pitchFamily="34" charset="0"/>
              </a:rPr>
              <a:t>-&gt;Draw();</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Eg_prior</a:t>
            </a:r>
            <a:r>
              <a:rPr lang="en-US" altLang="zh-CN" sz="1200" b="0" i="0" u="none" strike="noStrike" dirty="0">
                <a:solidFill>
                  <a:srgbClr val="000000"/>
                </a:solidFill>
                <a:effectLst/>
                <a:latin typeface="Arial" panose="020B0604020202020204" pitchFamily="34" charset="0"/>
              </a:rPr>
              <a:t>-&gt;Draw("same");</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-&gt;cd(11);</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Taubkg</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Egbkg</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-&gt;cd(13);</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bkg-&gt;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bkg-&gt;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bkg-&gt;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bkg-&gt;Draw();</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bkg_prior</a:t>
            </a:r>
            <a:r>
              <a:rPr lang="en-US" altLang="zh-CN" sz="1200" b="0" i="0" u="none" strike="noStrike" dirty="0">
                <a:solidFill>
                  <a:srgbClr val="000000"/>
                </a:solidFill>
                <a:effectLst/>
                <a:latin typeface="Arial" panose="020B0604020202020204" pitchFamily="34" charset="0"/>
              </a:rPr>
              <a:t>-&gt;Draw("same");</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TauSP</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-&gt;cd(17);</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EgSP</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-&gt;cd(18);</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bkgSP</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-&gt;cd(19);</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SP-&gt;Draw();</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SP_prior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SP_prior</a:t>
            </a:r>
            <a:r>
              <a:rPr lang="en-US" altLang="zh-CN" sz="1200" b="0" i="0" u="none" strike="noStrike" dirty="0">
                <a:solidFill>
                  <a:srgbClr val="000000"/>
                </a:solidFill>
                <a:effectLst/>
                <a:latin typeface="Arial" panose="020B0604020202020204" pitchFamily="34" charset="0"/>
              </a:rPr>
              <a:t>-&gt;Draw("same");</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-&gt;cd(21);</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TauAC</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EgAC</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-&gt;cd(23);</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bkgAC</a:t>
            </a:r>
            <a:r>
              <a:rPr lang="en-US" altLang="zh-CN" sz="1200" b="0" i="0" u="none" strike="noStrike" dirty="0">
                <a:solidFill>
                  <a:srgbClr val="000000"/>
                </a:solidFill>
                <a:effectLst/>
                <a:latin typeface="Arial" panose="020B0604020202020204" pitchFamily="34" charset="0"/>
              </a:rPr>
              <a:t>-&gt;Draw("col");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-&gt;cd(24);</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a:t>
            </a:r>
            <a:r>
              <a:rPr lang="en-US" altLang="zh-CN" sz="1200" b="0" i="0" u="none" strike="noStrike" dirty="0" err="1">
                <a:solidFill>
                  <a:srgbClr val="000000"/>
                </a:solidFill>
                <a:effectLst/>
                <a:latin typeface="Arial" panose="020B0604020202020204" pitchFamily="34" charset="0"/>
              </a:rPr>
              <a:t>SetContour</a:t>
            </a:r>
            <a:r>
              <a:rPr lang="en-US" altLang="zh-CN" sz="1200" b="0" i="0" u="none" strike="noStrike" dirty="0">
                <a:solidFill>
                  <a:srgbClr val="000000"/>
                </a:solidFill>
                <a:effectLst/>
                <a:latin typeface="Arial" panose="020B0604020202020204" pitchFamily="34" charset="0"/>
              </a:rPr>
              <a:t>(99);</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SPAC-&gt;Draw("col");</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 </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-&gt;cd(25);</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gPad</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SetMargin</a:t>
            </a:r>
            <a:r>
              <a:rPr lang="en-US" altLang="zh-CN" sz="1200" b="0" i="0" u="none" strike="noStrike" dirty="0">
                <a:solidFill>
                  <a:srgbClr val="000000"/>
                </a:solidFill>
                <a:effectLst/>
                <a:latin typeface="Arial" panose="020B0604020202020204" pitchFamily="34" charset="0"/>
              </a:rPr>
              <a:t>(0.04,0.04,0.06,0.000);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SetRangeUser</a:t>
            </a:r>
            <a:r>
              <a:rPr lang="en-US" altLang="zh-CN" sz="1200" b="0" i="0" u="none" strike="noStrike" dirty="0">
                <a:solidFill>
                  <a:srgbClr val="000000"/>
                </a:solidFill>
                <a:effectLst/>
                <a:latin typeface="Arial" panose="020B0604020202020204" pitchFamily="34" charset="0"/>
              </a:rPr>
              <a:t>(0,AC-&gt;</a:t>
            </a:r>
            <a:r>
              <a:rPr lang="en-US" altLang="zh-CN" sz="1200" b="0" i="0" u="none" strike="noStrike" dirty="0" err="1">
                <a:solidFill>
                  <a:srgbClr val="000000"/>
                </a:solidFill>
                <a:effectLst/>
                <a:latin typeface="Arial" panose="020B0604020202020204" pitchFamily="34" charset="0"/>
              </a:rPr>
              <a:t>GetMaximum</a:t>
            </a:r>
            <a:r>
              <a:rPr lang="en-US" altLang="zh-CN" sz="1200" b="0" i="0" u="none" strike="noStrike" dirty="0">
                <a:solidFill>
                  <a:srgbClr val="000000"/>
                </a:solidFill>
                <a:effectLst/>
                <a:latin typeface="Arial" panose="020B0604020202020204" pitchFamily="34" charset="0"/>
              </a:rPr>
              <a:t>()*1.1);</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SetLabelSize</a:t>
            </a:r>
            <a:r>
              <a:rPr lang="en-US" altLang="zh-CN" sz="1200" b="0" i="0" u="none" strike="noStrike" dirty="0">
                <a:solidFill>
                  <a:srgbClr val="000000"/>
                </a:solidFill>
                <a:effectLst/>
                <a:latin typeface="Arial" panose="020B0604020202020204" pitchFamily="34" charset="0"/>
              </a:rPr>
              <a:t>(0.06);</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GetXaxis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(505);</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a:t>
            </a:r>
            <a:r>
              <a:rPr lang="en-US" altLang="zh-CN" sz="1200" b="0" i="0" u="none" strike="noStrike" dirty="0" err="1">
                <a:solidFill>
                  <a:srgbClr val="000000"/>
                </a:solidFill>
                <a:effectLst/>
                <a:latin typeface="Arial" panose="020B0604020202020204" pitchFamily="34" charset="0"/>
              </a:rPr>
              <a:t>GetYaxis</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SetNdivisions</a:t>
            </a:r>
            <a:r>
              <a:rPr lang="en-US" altLang="zh-CN" sz="1200" b="0" i="0" u="none" strike="noStrike" dirty="0">
                <a:solidFill>
                  <a:srgbClr val="000000"/>
                </a:solidFill>
                <a:effectLst/>
                <a:latin typeface="Arial" panose="020B0604020202020204" pitchFamily="34" charset="0"/>
              </a:rPr>
              <a:t>(000);</a:t>
            </a:r>
            <a:endParaRPr lang="en-US" altLang="zh-CN" sz="1800" b="0" dirty="0">
              <a:effectLst/>
            </a:endParaRPr>
          </a:p>
          <a:p>
            <a:pPr rtl="0">
              <a:spcBef>
                <a:spcPts val="1200"/>
              </a:spcBef>
              <a:spcAft>
                <a:spcPts val="1200"/>
              </a:spcAft>
            </a:pPr>
            <a:r>
              <a:rPr lang="en-US" altLang="zh-CN" sz="1200" b="0" i="0" u="none" strike="noStrike" dirty="0">
                <a:solidFill>
                  <a:srgbClr val="000000"/>
                </a:solidFill>
                <a:effectLst/>
                <a:latin typeface="Arial" panose="020B0604020202020204" pitchFamily="34" charset="0"/>
              </a:rPr>
              <a:t>AC-&gt;Draw();</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AC_prior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SetLineColor</a:t>
            </a:r>
            <a:r>
              <a:rPr lang="en-US" altLang="zh-CN" sz="1200" b="0" i="0" u="none" strike="noStrike" dirty="0">
                <a:solidFill>
                  <a:srgbClr val="000000"/>
                </a:solidFill>
                <a:effectLst/>
                <a:latin typeface="Arial" panose="020B0604020202020204" pitchFamily="34" charset="0"/>
              </a:rPr>
              <a:t>(2);</a:t>
            </a:r>
            <a:endParaRPr lang="en-US" altLang="zh-CN" sz="1800" b="0" dirty="0">
              <a:effectLst/>
            </a:endParaRPr>
          </a:p>
          <a:p>
            <a:pPr rtl="0">
              <a:spcBef>
                <a:spcPts val="1200"/>
              </a:spcBef>
              <a:spcAft>
                <a:spcPts val="1200"/>
              </a:spcAft>
            </a:pPr>
            <a:r>
              <a:rPr lang="en-US" altLang="zh-CN" sz="1200" b="0" i="0" u="none" strike="noStrike" dirty="0" err="1">
                <a:solidFill>
                  <a:srgbClr val="000000"/>
                </a:solidFill>
                <a:effectLst/>
                <a:latin typeface="Arial" panose="020B0604020202020204" pitchFamily="34" charset="0"/>
              </a:rPr>
              <a:t>AC_prior</a:t>
            </a:r>
            <a:r>
              <a:rPr lang="en-US" altLang="zh-CN" sz="1200" b="0" i="0" u="none" strike="noStrike" dirty="0">
                <a:solidFill>
                  <a:srgbClr val="000000"/>
                </a:solidFill>
                <a:effectLst/>
                <a:latin typeface="Arial" panose="020B0604020202020204" pitchFamily="34" charset="0"/>
              </a:rPr>
              <a:t>-&gt;Draw("same");</a:t>
            </a:r>
            <a:endParaRPr lang="en-US" altLang="zh-CN" sz="1800" b="0" dirty="0">
              <a:effectLst/>
            </a:endParaRPr>
          </a:p>
          <a:p>
            <a:pPr rtl="0">
              <a:spcBef>
                <a:spcPts val="1200"/>
              </a:spcBef>
              <a:spcAft>
                <a:spcPts val="1200"/>
              </a:spcAft>
            </a:pPr>
            <a:br>
              <a:rPr lang="en-US" altLang="zh-CN" sz="1800" b="0" dirty="0">
                <a:effectLst/>
              </a:rPr>
            </a:br>
            <a:r>
              <a:rPr lang="en-US" altLang="zh-CN" sz="1200" b="0" i="0" u="none" strike="noStrike" dirty="0" err="1">
                <a:solidFill>
                  <a:srgbClr val="000000"/>
                </a:solidFill>
                <a:effectLst/>
                <a:latin typeface="Arial" panose="020B0604020202020204" pitchFamily="34" charset="0"/>
              </a:rPr>
              <a:t>PostPrior</a:t>
            </a:r>
            <a:r>
              <a:rPr lang="en-US" altLang="zh-CN" sz="1200" b="0" i="0" u="none" strike="noStrike" dirty="0">
                <a:solidFill>
                  <a:srgbClr val="000000"/>
                </a:solidFill>
                <a:effectLst/>
                <a:latin typeface="Arial" panose="020B0604020202020204" pitchFamily="34" charset="0"/>
              </a:rPr>
              <a:t>-&gt;</a:t>
            </a:r>
            <a:r>
              <a:rPr lang="en-US" altLang="zh-CN" sz="1200" b="0" i="0" u="none" strike="noStrike" dirty="0" err="1">
                <a:solidFill>
                  <a:srgbClr val="000000"/>
                </a:solidFill>
                <a:effectLst/>
                <a:latin typeface="Arial" panose="020B0604020202020204" pitchFamily="34" charset="0"/>
              </a:rPr>
              <a:t>SaveAs</a:t>
            </a:r>
            <a:r>
              <a:rPr lang="en-US" altLang="zh-CN" sz="1200" b="0" i="0" u="none" strike="noStrike" dirty="0">
                <a:solidFill>
                  <a:srgbClr val="000000"/>
                </a:solidFill>
                <a:effectLst/>
                <a:latin typeface="Arial" panose="020B0604020202020204" pitchFamily="34" charset="0"/>
              </a:rPr>
              <a:t>("PostPrior5293.png");</a:t>
            </a:r>
            <a:endParaRPr lang="en-US" altLang="zh-CN" sz="1800" b="0" dirty="0">
              <a:effectLst/>
            </a:endParaRPr>
          </a:p>
          <a:p>
            <a:br>
              <a:rPr lang="en-US" altLang="zh-CN" sz="1800" dirty="0"/>
            </a:br>
            <a:endParaRPr lang="zh-CN" altLang="zh-CN" sz="1200" kern="100" dirty="0">
              <a:effectLst/>
              <a:latin typeface="等线" panose="02010600030101010101" pitchFamily="2" charset="-122"/>
              <a:ea typeface="等线" panose="02010600030101010101" pitchFamily="2" charset="-122"/>
              <a:cs typeface="Times New Roman" panose="02020603050405020304" pitchFamily="18" charset="0"/>
            </a:endParaRPr>
          </a:p>
          <a:p>
            <a:endParaRPr lang="zh-CN" altLang="en-US" sz="1200" dirty="0"/>
          </a:p>
          <a:p>
            <a:endParaRPr lang="zh-CN" altLang="en-US" sz="1200"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292</a:t>
            </a:fld>
            <a:endParaRPr lang="zh-CN" altLang="en-US"/>
          </a:p>
        </p:txBody>
      </p:sp>
    </p:spTree>
    <p:extLst>
      <p:ext uri="{BB962C8B-B14F-4D97-AF65-F5344CB8AC3E}">
        <p14:creationId xmlns:p14="http://schemas.microsoft.com/office/powerpoint/2010/main" val="178649548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("PostPrior","PostPrior",1100,800);</a:t>
            </a:r>
          </a:p>
          <a:p>
            <a:endParaRPr lang="en-US" altLang="zh-CN" dirty="0"/>
          </a:p>
          <a:p>
            <a:r>
              <a:rPr lang="en-US" altLang="zh-CN" dirty="0" err="1"/>
              <a:t>TFile</a:t>
            </a:r>
            <a:r>
              <a:rPr lang="en-US" altLang="zh-CN" dirty="0"/>
              <a:t> *_file0 = </a:t>
            </a:r>
            <a:r>
              <a:rPr lang="en-US" altLang="zh-CN" dirty="0" err="1"/>
              <a:t>TFile</a:t>
            </a:r>
            <a:r>
              <a:rPr lang="en-US" altLang="zh-CN" dirty="0"/>
              <a:t>::Open("Posterior2234.root")</a:t>
            </a:r>
          </a:p>
          <a:p>
            <a:r>
              <a:rPr lang="en-US" altLang="zh-CN" dirty="0"/>
              <a:t>Tau-&gt;</a:t>
            </a:r>
            <a:r>
              <a:rPr lang="en-US" altLang="zh-CN" dirty="0" err="1"/>
              <a:t>GetXaxis</a:t>
            </a:r>
            <a:r>
              <a:rPr lang="en-US" altLang="zh-CN" dirty="0"/>
              <a:t>()-&gt;</a:t>
            </a:r>
            <a:r>
              <a:rPr lang="en-US" altLang="zh-CN" dirty="0" err="1"/>
              <a:t>SetRangeUser</a:t>
            </a:r>
            <a:r>
              <a:rPr lang="en-US" altLang="zh-CN" dirty="0"/>
              <a:t>(0,300);</a:t>
            </a:r>
          </a:p>
          <a:p>
            <a:r>
              <a:rPr lang="en-US" altLang="zh-CN" dirty="0"/>
              <a:t>Tau-&gt;</a:t>
            </a:r>
            <a:r>
              <a:rPr lang="en-US" altLang="zh-CN" dirty="0" err="1"/>
              <a:t>GetYaxis</a:t>
            </a:r>
            <a:r>
              <a:rPr lang="en-US" altLang="zh-CN" dirty="0"/>
              <a:t>()-&gt;</a:t>
            </a:r>
            <a:r>
              <a:rPr lang="en-US" altLang="zh-CN" dirty="0" err="1"/>
              <a:t>SetRangeUser</a:t>
            </a:r>
            <a:r>
              <a:rPr lang="en-US" altLang="zh-CN" dirty="0"/>
              <a:t>(0,20000);</a:t>
            </a:r>
          </a:p>
          <a:p>
            <a:r>
              <a:rPr lang="en-US" altLang="zh-CN" dirty="0"/>
              <a:t>Tau-&gt;</a:t>
            </a:r>
            <a:r>
              <a:rPr lang="en-US" altLang="zh-CN" dirty="0" err="1"/>
              <a:t>Rebin</a:t>
            </a:r>
            <a:r>
              <a:rPr lang="en-US" altLang="zh-CN" dirty="0"/>
              <a:t>(4);</a:t>
            </a:r>
          </a:p>
          <a:p>
            <a:r>
              <a:rPr lang="en-US" altLang="zh-CN" dirty="0"/>
              <a:t>Tau-&gt;Draw();</a:t>
            </a:r>
          </a:p>
          <a:p>
            <a:r>
              <a:rPr lang="en-US" altLang="zh-CN" dirty="0"/>
              <a:t>Tau-&gt;</a:t>
            </a:r>
            <a:r>
              <a:rPr lang="en-US" altLang="zh-CN" dirty="0" err="1"/>
              <a:t>GetXaxis</a:t>
            </a:r>
            <a:r>
              <a:rPr lang="en-US" altLang="zh-CN" dirty="0"/>
              <a:t>()-&gt;</a:t>
            </a:r>
            <a:r>
              <a:rPr lang="en-US" altLang="zh-CN" dirty="0" err="1"/>
              <a:t>SetRangeUser</a:t>
            </a:r>
            <a:r>
              <a:rPr lang="en-US" altLang="zh-CN" dirty="0"/>
              <a:t>(0,100);</a:t>
            </a:r>
          </a:p>
          <a:p>
            <a:endParaRPr lang="en-US" altLang="zh-CN" dirty="0"/>
          </a:p>
          <a:p>
            <a:r>
              <a:rPr lang="en-US" altLang="zh-CN" dirty="0" err="1"/>
              <a:t>TFile</a:t>
            </a:r>
            <a:r>
              <a:rPr lang="en-US" altLang="zh-CN" dirty="0"/>
              <a:t> *_file0 = </a:t>
            </a:r>
            <a:r>
              <a:rPr lang="en-US" altLang="zh-CN" dirty="0" err="1"/>
              <a:t>TFile</a:t>
            </a:r>
            <a:r>
              <a:rPr lang="en-US" altLang="zh-CN" dirty="0"/>
              <a:t>::Open("Posterior5293.root")</a:t>
            </a:r>
          </a:p>
          <a:p>
            <a:r>
              <a:rPr lang="en-US" altLang="zh-CN" dirty="0"/>
              <a:t>Tau-&gt;</a:t>
            </a:r>
            <a:r>
              <a:rPr lang="en-US" altLang="zh-CN" dirty="0" err="1"/>
              <a:t>Rebin</a:t>
            </a:r>
            <a:r>
              <a:rPr lang="en-US" altLang="zh-CN" dirty="0"/>
              <a:t>(2);</a:t>
            </a:r>
          </a:p>
          <a:p>
            <a:r>
              <a:rPr lang="en-US" altLang="zh-CN" dirty="0"/>
              <a:t>Tau-&gt;</a:t>
            </a:r>
            <a:r>
              <a:rPr lang="en-US" altLang="zh-CN" dirty="0" err="1"/>
              <a:t>SetLineColor</a:t>
            </a:r>
            <a:r>
              <a:rPr lang="en-US" altLang="zh-CN" dirty="0"/>
              <a:t>(2);</a:t>
            </a:r>
          </a:p>
          <a:p>
            <a:r>
              <a:rPr lang="en-US" altLang="zh-CN" dirty="0"/>
              <a:t>Tau-&gt;</a:t>
            </a:r>
            <a:r>
              <a:rPr lang="en-US" altLang="zh-CN" dirty="0" err="1"/>
              <a:t>GetXaxis</a:t>
            </a:r>
            <a:r>
              <a:rPr lang="en-US" altLang="zh-CN" dirty="0"/>
              <a:t>()-&gt;</a:t>
            </a:r>
            <a:r>
              <a:rPr lang="en-US" altLang="zh-CN" dirty="0" err="1"/>
              <a:t>SetRangeUser</a:t>
            </a:r>
            <a:r>
              <a:rPr lang="en-US" altLang="zh-CN" dirty="0"/>
              <a:t>(0,100);</a:t>
            </a:r>
          </a:p>
          <a:p>
            <a:r>
              <a:rPr lang="en-US" altLang="zh-CN" dirty="0"/>
              <a:t>Tau-&gt;</a:t>
            </a:r>
            <a:r>
              <a:rPr lang="en-US" altLang="zh-CN" dirty="0" err="1"/>
              <a:t>GetYaxis</a:t>
            </a:r>
            <a:r>
              <a:rPr lang="en-US" altLang="zh-CN" dirty="0"/>
              <a:t>()-&gt;</a:t>
            </a:r>
            <a:r>
              <a:rPr lang="en-US" altLang="zh-CN" dirty="0" err="1"/>
              <a:t>SetRangeUser</a:t>
            </a:r>
            <a:r>
              <a:rPr lang="en-US" altLang="zh-CN" dirty="0"/>
              <a:t>(0,20000);</a:t>
            </a:r>
          </a:p>
          <a:p>
            <a:r>
              <a:rPr lang="en-US" altLang="zh-CN" dirty="0"/>
              <a:t>Tau-&gt;Draw();</a:t>
            </a:r>
          </a:p>
          <a:p>
            <a:endParaRPr lang="en-US" altLang="zh-CN" dirty="0"/>
          </a:p>
          <a:p>
            <a:r>
              <a:rPr lang="en-US" altLang="zh-CN" dirty="0" err="1"/>
              <a:t>TFile</a:t>
            </a:r>
            <a:r>
              <a:rPr lang="en-US" altLang="zh-CN" dirty="0"/>
              <a:t> *_file0 = </a:t>
            </a:r>
            <a:r>
              <a:rPr lang="en-US" altLang="zh-CN" dirty="0" err="1"/>
              <a:t>TFile</a:t>
            </a:r>
            <a:r>
              <a:rPr lang="en-US" altLang="zh-CN" dirty="0"/>
              <a:t>::Open("Posterior4970.root")</a:t>
            </a:r>
          </a:p>
          <a:p>
            <a:r>
              <a:rPr lang="en-US" altLang="zh-CN" dirty="0"/>
              <a:t>Tau-&gt;</a:t>
            </a:r>
            <a:r>
              <a:rPr lang="en-US" altLang="zh-CN" dirty="0" err="1"/>
              <a:t>Rebin</a:t>
            </a:r>
            <a:r>
              <a:rPr lang="en-US" altLang="zh-CN" dirty="0"/>
              <a:t>(2);</a:t>
            </a:r>
          </a:p>
          <a:p>
            <a:r>
              <a:rPr lang="en-US" altLang="zh-CN" dirty="0"/>
              <a:t>Tau-&gt;</a:t>
            </a:r>
            <a:r>
              <a:rPr lang="en-US" altLang="zh-CN" dirty="0" err="1"/>
              <a:t>SetLineColor</a:t>
            </a:r>
            <a:r>
              <a:rPr lang="en-US" altLang="zh-CN" dirty="0"/>
              <a:t>(1);</a:t>
            </a:r>
          </a:p>
          <a:p>
            <a:r>
              <a:rPr lang="en-US" altLang="zh-CN" dirty="0"/>
              <a:t>Tau-&gt;Draw("same");</a:t>
            </a:r>
          </a:p>
          <a:p>
            <a:endParaRPr lang="en-US" altLang="zh-CN" dirty="0"/>
          </a:p>
          <a:p>
            <a:r>
              <a:rPr lang="en-US" altLang="zh-CN" dirty="0" err="1"/>
              <a:t>TFile</a:t>
            </a:r>
            <a:r>
              <a:rPr lang="en-US" altLang="zh-CN" dirty="0"/>
              <a:t> *_file0 = </a:t>
            </a:r>
            <a:r>
              <a:rPr lang="en-US" altLang="zh-CN" dirty="0" err="1"/>
              <a:t>TFile</a:t>
            </a:r>
            <a:r>
              <a:rPr lang="en-US" altLang="zh-CN" dirty="0"/>
              <a:t>::Open("Posterior5156.root")</a:t>
            </a:r>
          </a:p>
          <a:p>
            <a:r>
              <a:rPr lang="en-US" altLang="zh-CN" dirty="0"/>
              <a:t>Tau-&gt;</a:t>
            </a:r>
            <a:r>
              <a:rPr lang="en-US" altLang="zh-CN" dirty="0" err="1"/>
              <a:t>Rebin</a:t>
            </a:r>
            <a:r>
              <a:rPr lang="en-US" altLang="zh-CN" dirty="0"/>
              <a:t>(2);</a:t>
            </a:r>
          </a:p>
          <a:p>
            <a:r>
              <a:rPr lang="en-US" altLang="zh-CN" dirty="0"/>
              <a:t>Tau-&gt;</a:t>
            </a:r>
            <a:r>
              <a:rPr lang="en-US" altLang="zh-CN" dirty="0" err="1"/>
              <a:t>SetLineColor</a:t>
            </a:r>
            <a:r>
              <a:rPr lang="en-US" altLang="zh-CN" dirty="0"/>
              <a:t>(3);</a:t>
            </a:r>
          </a:p>
          <a:p>
            <a:r>
              <a:rPr lang="en-US" altLang="zh-CN" dirty="0"/>
              <a:t>Tau-&gt;Draw("same");</a:t>
            </a:r>
          </a:p>
          <a:p>
            <a:endParaRPr lang="en-US" altLang="zh-CN" dirty="0"/>
          </a:p>
          <a:p>
            <a:r>
              <a:rPr lang="en-US" altLang="zh-CN" dirty="0" err="1"/>
              <a:t>TFile</a:t>
            </a:r>
            <a:r>
              <a:rPr lang="en-US" altLang="zh-CN" dirty="0"/>
              <a:t> *_file0 = </a:t>
            </a:r>
            <a:r>
              <a:rPr lang="en-US" altLang="zh-CN" dirty="0" err="1"/>
              <a:t>TFile</a:t>
            </a:r>
            <a:r>
              <a:rPr lang="en-US" altLang="zh-CN" dirty="0"/>
              <a:t>::Open("Posterior5141.root")</a:t>
            </a:r>
          </a:p>
          <a:p>
            <a:r>
              <a:rPr lang="en-US" altLang="zh-CN" dirty="0"/>
              <a:t>Tau-&gt;</a:t>
            </a:r>
            <a:r>
              <a:rPr lang="en-US" altLang="zh-CN" dirty="0" err="1"/>
              <a:t>Rebin</a:t>
            </a:r>
            <a:r>
              <a:rPr lang="en-US" altLang="zh-CN" dirty="0"/>
              <a:t>(2);</a:t>
            </a:r>
          </a:p>
          <a:p>
            <a:r>
              <a:rPr lang="en-US" altLang="zh-CN" dirty="0"/>
              <a:t>Tau-&gt;</a:t>
            </a:r>
            <a:r>
              <a:rPr lang="en-US" altLang="zh-CN" dirty="0" err="1"/>
              <a:t>SetLineColor</a:t>
            </a:r>
            <a:r>
              <a:rPr lang="en-US" altLang="zh-CN" dirty="0"/>
              <a:t>(4);</a:t>
            </a:r>
          </a:p>
          <a:p>
            <a:r>
              <a:rPr lang="en-US" altLang="zh-CN" dirty="0"/>
              <a:t>Tau-&gt;Draw("same");</a:t>
            </a:r>
          </a:p>
          <a:p>
            <a:endParaRPr lang="en-US" altLang="zh-CN" dirty="0"/>
          </a:p>
          <a:p>
            <a:r>
              <a:rPr lang="en-US" altLang="zh-CN" dirty="0" err="1"/>
              <a:t>TFile</a:t>
            </a:r>
            <a:r>
              <a:rPr lang="en-US" altLang="zh-CN" dirty="0"/>
              <a:t> *_file0 = </a:t>
            </a:r>
            <a:r>
              <a:rPr lang="en-US" altLang="zh-CN" dirty="0" err="1"/>
              <a:t>TFile</a:t>
            </a:r>
            <a:r>
              <a:rPr lang="en-US" altLang="zh-CN" dirty="0"/>
              <a:t>::Open("Posterior4156.root")</a:t>
            </a:r>
          </a:p>
          <a:p>
            <a:r>
              <a:rPr lang="en-US" altLang="zh-CN" dirty="0"/>
              <a:t>Tau-&gt;</a:t>
            </a:r>
            <a:r>
              <a:rPr lang="en-US" altLang="zh-CN" dirty="0" err="1"/>
              <a:t>Rebin</a:t>
            </a:r>
            <a:r>
              <a:rPr lang="en-US" altLang="zh-CN" dirty="0"/>
              <a:t>(2);</a:t>
            </a:r>
          </a:p>
          <a:p>
            <a:r>
              <a:rPr lang="en-US" altLang="zh-CN" dirty="0"/>
              <a:t>Tau-&gt;</a:t>
            </a:r>
            <a:r>
              <a:rPr lang="en-US" altLang="zh-CN" dirty="0" err="1"/>
              <a:t>SetLineColor</a:t>
            </a:r>
            <a:r>
              <a:rPr lang="en-US" altLang="zh-CN" dirty="0"/>
              <a:t>(1);</a:t>
            </a:r>
          </a:p>
          <a:p>
            <a:r>
              <a:rPr lang="en-US" altLang="zh-CN" dirty="0"/>
              <a:t>Tau-&gt;Draw("same");</a:t>
            </a:r>
          </a:p>
          <a:p>
            <a:endParaRPr lang="en-US" altLang="zh-CN" dirty="0"/>
          </a:p>
          <a:p>
            <a:r>
              <a:rPr lang="en-US" altLang="zh-CN" dirty="0" err="1"/>
              <a:t>TFile</a:t>
            </a:r>
            <a:r>
              <a:rPr lang="en-US" altLang="zh-CN" dirty="0"/>
              <a:t> *_file0 = </a:t>
            </a:r>
            <a:r>
              <a:rPr lang="en-US" altLang="zh-CN" dirty="0" err="1"/>
              <a:t>TFile</a:t>
            </a:r>
            <a:r>
              <a:rPr lang="en-US" altLang="zh-CN" dirty="0"/>
              <a:t>::Open("Posterior3435.root")</a:t>
            </a:r>
          </a:p>
          <a:p>
            <a:r>
              <a:rPr lang="en-US" altLang="zh-CN" dirty="0"/>
              <a:t>Tau-&gt;</a:t>
            </a:r>
            <a:r>
              <a:rPr lang="en-US" altLang="zh-CN" dirty="0" err="1"/>
              <a:t>Rebin</a:t>
            </a:r>
            <a:r>
              <a:rPr lang="en-US" altLang="zh-CN" dirty="0"/>
              <a:t>(2);</a:t>
            </a:r>
          </a:p>
          <a:p>
            <a:r>
              <a:rPr lang="en-US" altLang="zh-CN" dirty="0"/>
              <a:t>Tau-&gt;</a:t>
            </a:r>
            <a:r>
              <a:rPr lang="en-US" altLang="zh-CN" dirty="0" err="1"/>
              <a:t>SetLineColor</a:t>
            </a:r>
            <a:r>
              <a:rPr lang="en-US" altLang="zh-CN" dirty="0"/>
              <a:t>(7);</a:t>
            </a:r>
          </a:p>
          <a:p>
            <a:r>
              <a:rPr lang="en-US" altLang="zh-CN" dirty="0"/>
              <a:t>Tau-&gt;Draw("same");</a:t>
            </a:r>
          </a:p>
          <a:p>
            <a:endParaRPr lang="en-US" altLang="zh-CN" dirty="0"/>
          </a:p>
          <a:p>
            <a:r>
              <a:rPr lang="en-US" altLang="zh-CN" dirty="0" err="1"/>
              <a:t>TFile</a:t>
            </a:r>
            <a:r>
              <a:rPr lang="en-US" altLang="zh-CN" dirty="0"/>
              <a:t> *_file0 = </a:t>
            </a:r>
            <a:r>
              <a:rPr lang="en-US" altLang="zh-CN" dirty="0" err="1"/>
              <a:t>TFile</a:t>
            </a:r>
            <a:r>
              <a:rPr lang="en-US" altLang="zh-CN" dirty="0"/>
              <a:t>::Open("Posterior2186.root")</a:t>
            </a:r>
          </a:p>
          <a:p>
            <a:r>
              <a:rPr lang="en-US" altLang="zh-CN" dirty="0"/>
              <a:t>Tau-&gt;</a:t>
            </a:r>
            <a:r>
              <a:rPr lang="en-US" altLang="zh-CN" dirty="0" err="1"/>
              <a:t>Rebin</a:t>
            </a:r>
            <a:r>
              <a:rPr lang="en-US" altLang="zh-CN" dirty="0"/>
              <a:t>(2);</a:t>
            </a:r>
          </a:p>
          <a:p>
            <a:r>
              <a:rPr lang="en-US" altLang="zh-CN" dirty="0"/>
              <a:t>Tau-&gt;</a:t>
            </a:r>
            <a:r>
              <a:rPr lang="en-US" altLang="zh-CN" dirty="0" err="1"/>
              <a:t>SetLineColor</a:t>
            </a:r>
            <a:r>
              <a:rPr lang="en-US" altLang="zh-CN" dirty="0"/>
              <a:t>(6);</a:t>
            </a:r>
          </a:p>
          <a:p>
            <a:r>
              <a:rPr lang="en-US" altLang="zh-CN" dirty="0"/>
              <a:t>Tau-&gt;Draw("same");</a:t>
            </a:r>
          </a:p>
          <a:p>
            <a:endParaRPr lang="en-US" altLang="zh-CN" dirty="0"/>
          </a:p>
          <a:p>
            <a:r>
              <a:rPr lang="en-US" altLang="zh-CN" dirty="0" err="1"/>
              <a:t>TFile</a:t>
            </a:r>
            <a:r>
              <a:rPr lang="en-US" altLang="zh-CN" dirty="0"/>
              <a:t> *_file0 = </a:t>
            </a:r>
            <a:r>
              <a:rPr lang="en-US" altLang="zh-CN" dirty="0" err="1"/>
              <a:t>TFile</a:t>
            </a:r>
            <a:r>
              <a:rPr lang="en-US" altLang="zh-CN" dirty="0"/>
              <a:t>::Open("Posterior2838.root")</a:t>
            </a:r>
          </a:p>
          <a:p>
            <a:r>
              <a:rPr lang="en-US" altLang="zh-CN" dirty="0"/>
              <a:t>Tau-&gt;</a:t>
            </a:r>
            <a:r>
              <a:rPr lang="en-US" altLang="zh-CN" dirty="0" err="1"/>
              <a:t>Rebin</a:t>
            </a:r>
            <a:r>
              <a:rPr lang="en-US" altLang="zh-CN" dirty="0"/>
              <a:t>(2);</a:t>
            </a:r>
          </a:p>
          <a:p>
            <a:r>
              <a:rPr lang="en-US" altLang="zh-CN" dirty="0"/>
              <a:t>Tau-&gt;</a:t>
            </a:r>
            <a:r>
              <a:rPr lang="en-US" altLang="zh-CN" dirty="0" err="1"/>
              <a:t>SetLineColor</a:t>
            </a:r>
            <a:r>
              <a:rPr lang="en-US" altLang="zh-CN" dirty="0"/>
              <a:t>(8);</a:t>
            </a:r>
          </a:p>
          <a:p>
            <a:r>
              <a:rPr lang="en-US" altLang="zh-CN" dirty="0"/>
              <a:t>Tau-&gt;Draw("same");</a:t>
            </a:r>
          </a:p>
          <a:p>
            <a:endParaRPr lang="en-US" altLang="zh-CN" dirty="0"/>
          </a:p>
          <a:p>
            <a:r>
              <a:rPr lang="en-US" altLang="zh-CN" dirty="0" err="1"/>
              <a:t>TFile</a:t>
            </a:r>
            <a:r>
              <a:rPr lang="en-US" altLang="zh-CN" dirty="0"/>
              <a:t> *_file0 = </a:t>
            </a:r>
            <a:r>
              <a:rPr lang="en-US" altLang="zh-CN" dirty="0" err="1"/>
              <a:t>TFile</a:t>
            </a:r>
            <a:r>
              <a:rPr lang="en-US" altLang="zh-CN" dirty="0"/>
              <a:t>::Open("Posterior4270.root")</a:t>
            </a:r>
          </a:p>
          <a:p>
            <a:r>
              <a:rPr lang="en-US" altLang="zh-CN" dirty="0"/>
              <a:t>Tau-&gt;</a:t>
            </a:r>
            <a:r>
              <a:rPr lang="en-US" altLang="zh-CN" dirty="0" err="1"/>
              <a:t>Rebin</a:t>
            </a:r>
            <a:r>
              <a:rPr lang="en-US" altLang="zh-CN" dirty="0"/>
              <a:t>(2);</a:t>
            </a:r>
          </a:p>
          <a:p>
            <a:r>
              <a:rPr lang="en-US" altLang="zh-CN" dirty="0"/>
              <a:t>Tau-&gt;</a:t>
            </a:r>
            <a:r>
              <a:rPr lang="en-US" altLang="zh-CN" dirty="0" err="1"/>
              <a:t>SetLineColor</a:t>
            </a:r>
            <a:r>
              <a:rPr lang="en-US" altLang="zh-CN" dirty="0"/>
              <a:t>(7);</a:t>
            </a:r>
          </a:p>
          <a:p>
            <a:r>
              <a:rPr lang="en-US" altLang="zh-CN" dirty="0"/>
              <a:t>Tau-&gt;Draw("same");</a:t>
            </a:r>
          </a:p>
          <a:p>
            <a:endParaRPr lang="en-US" altLang="zh-CN" dirty="0"/>
          </a:p>
          <a:p>
            <a:r>
              <a:rPr lang="en-US" altLang="zh-CN" dirty="0" err="1"/>
              <a:t>TFile</a:t>
            </a:r>
            <a:r>
              <a:rPr lang="en-US" altLang="zh-CN" dirty="0"/>
              <a:t> *_file0 = </a:t>
            </a:r>
            <a:r>
              <a:rPr lang="en-US" altLang="zh-CN" dirty="0" err="1"/>
              <a:t>TFile</a:t>
            </a:r>
            <a:r>
              <a:rPr lang="en-US" altLang="zh-CN" dirty="0"/>
              <a:t>::Open("Posterior3541.root")</a:t>
            </a:r>
          </a:p>
          <a:p>
            <a:r>
              <a:rPr lang="en-US" altLang="zh-CN" dirty="0"/>
              <a:t>Tau-&gt;</a:t>
            </a:r>
            <a:r>
              <a:rPr lang="en-US" altLang="zh-CN" dirty="0" err="1"/>
              <a:t>Rebin</a:t>
            </a:r>
            <a:r>
              <a:rPr lang="en-US" altLang="zh-CN" dirty="0"/>
              <a:t>(2);</a:t>
            </a:r>
          </a:p>
          <a:p>
            <a:r>
              <a:rPr lang="en-US" altLang="zh-CN" dirty="0"/>
              <a:t>Tau-&gt;</a:t>
            </a:r>
            <a:r>
              <a:rPr lang="en-US" altLang="zh-CN" dirty="0" err="1"/>
              <a:t>SetLineColor</a:t>
            </a:r>
            <a:r>
              <a:rPr lang="en-US" altLang="zh-CN" dirty="0"/>
              <a:t>(4);</a:t>
            </a:r>
          </a:p>
          <a:p>
            <a:r>
              <a:rPr lang="en-US" altLang="zh-CN" dirty="0"/>
              <a:t>Tau-&gt;Draw("same");</a:t>
            </a:r>
          </a:p>
          <a:p>
            <a:endParaRPr lang="en-US" altLang="zh-CN" dirty="0"/>
          </a:p>
          <a:p>
            <a:r>
              <a:rPr lang="en-US" altLang="zh-CN" dirty="0" err="1"/>
              <a:t>TFile</a:t>
            </a:r>
            <a:r>
              <a:rPr lang="en-US" altLang="zh-CN" dirty="0"/>
              <a:t> *_file0 = </a:t>
            </a:r>
            <a:r>
              <a:rPr lang="en-US" altLang="zh-CN" dirty="0" err="1"/>
              <a:t>TFile</a:t>
            </a:r>
            <a:r>
              <a:rPr lang="en-US" altLang="zh-CN" dirty="0"/>
              <a:t>::Open("Posterior3076.root")</a:t>
            </a:r>
          </a:p>
          <a:p>
            <a:r>
              <a:rPr lang="en-US" altLang="zh-CN" dirty="0"/>
              <a:t>Tau-&gt;</a:t>
            </a:r>
            <a:r>
              <a:rPr lang="en-US" altLang="zh-CN" dirty="0" err="1"/>
              <a:t>Rebin</a:t>
            </a:r>
            <a:r>
              <a:rPr lang="en-US" altLang="zh-CN" dirty="0"/>
              <a:t>(2);</a:t>
            </a:r>
          </a:p>
          <a:p>
            <a:r>
              <a:rPr lang="en-US" altLang="zh-CN" dirty="0"/>
              <a:t>Tau-&gt;</a:t>
            </a:r>
            <a:r>
              <a:rPr lang="en-US" altLang="zh-CN" dirty="0" err="1"/>
              <a:t>SetLineColor</a:t>
            </a:r>
            <a:r>
              <a:rPr lang="en-US" altLang="zh-CN" dirty="0"/>
              <a:t>(15);</a:t>
            </a:r>
          </a:p>
          <a:p>
            <a:r>
              <a:rPr lang="en-US" altLang="zh-CN" dirty="0"/>
              <a:t>Tau-&gt;Draw("same");</a:t>
            </a:r>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296</a:t>
            </a:fld>
            <a:endParaRPr lang="zh-CN" altLang="en-US"/>
          </a:p>
        </p:txBody>
      </p:sp>
    </p:spTree>
    <p:extLst>
      <p:ext uri="{BB962C8B-B14F-4D97-AF65-F5344CB8AC3E}">
        <p14:creationId xmlns:p14="http://schemas.microsoft.com/office/powerpoint/2010/main" val="219574583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319</a:t>
            </a:fld>
            <a:endParaRPr lang="zh-CN" altLang="en-US"/>
          </a:p>
        </p:txBody>
      </p:sp>
    </p:spTree>
    <p:extLst>
      <p:ext uri="{BB962C8B-B14F-4D97-AF65-F5344CB8AC3E}">
        <p14:creationId xmlns:p14="http://schemas.microsoft.com/office/powerpoint/2010/main" val="78921525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TFile</a:t>
            </a:r>
            <a:r>
              <a:rPr lang="en-US" altLang="zh-CN" dirty="0"/>
              <a:t> *_file0 = </a:t>
            </a:r>
            <a:r>
              <a:rPr lang="en-US" altLang="zh-CN" dirty="0" err="1"/>
              <a:t>TFile</a:t>
            </a:r>
            <a:r>
              <a:rPr lang="en-US" altLang="zh-CN" dirty="0"/>
              <a:t>::Open("D:/X/out/DSL/Eg1248/S31_Gamma1248_Eg1248.40_Tau2000.0_SP1.00_AC0.0.root")</a:t>
            </a:r>
          </a:p>
          <a:p>
            <a:r>
              <a:rPr lang="en-US" altLang="zh-CN" dirty="0" err="1"/>
              <a:t>Eg</a:t>
            </a:r>
            <a:r>
              <a:rPr lang="en-US" altLang="zh-CN" dirty="0"/>
              <a:t>-&gt;</a:t>
            </a:r>
            <a:r>
              <a:rPr lang="en-US" altLang="zh-CN" dirty="0" err="1"/>
              <a:t>GetXaxis</a:t>
            </a:r>
            <a:r>
              <a:rPr lang="en-US" altLang="zh-CN" dirty="0"/>
              <a:t>()-&gt;</a:t>
            </a:r>
            <a:r>
              <a:rPr lang="en-US" altLang="zh-CN" dirty="0" err="1"/>
              <a:t>SetRangeUser</a:t>
            </a:r>
            <a:r>
              <a:rPr lang="en-US" altLang="zh-CN" dirty="0"/>
              <a:t>(1235,1350)</a:t>
            </a:r>
          </a:p>
          <a:p>
            <a:r>
              <a:rPr lang="en-US" altLang="zh-CN" dirty="0" err="1"/>
              <a:t>Eg</a:t>
            </a:r>
            <a:r>
              <a:rPr lang="en-US" altLang="zh-CN" dirty="0"/>
              <a:t>-&gt;</a:t>
            </a:r>
            <a:r>
              <a:rPr lang="en-US" altLang="zh-CN" dirty="0" err="1"/>
              <a:t>SetLineColor</a:t>
            </a:r>
            <a:r>
              <a:rPr lang="en-US" altLang="zh-CN" dirty="0"/>
              <a:t>(2); </a:t>
            </a:r>
            <a:r>
              <a:rPr lang="en-US" altLang="zh-CN" dirty="0" err="1"/>
              <a:t>Eg</a:t>
            </a:r>
            <a:r>
              <a:rPr lang="en-US" altLang="zh-CN" dirty="0"/>
              <a:t>-&gt;Draw("")</a:t>
            </a:r>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350</a:t>
            </a:fld>
            <a:endParaRPr lang="zh-CN" altLang="en-US"/>
          </a:p>
        </p:txBody>
      </p:sp>
    </p:spTree>
    <p:extLst>
      <p:ext uri="{BB962C8B-B14F-4D97-AF65-F5344CB8AC3E}">
        <p14:creationId xmlns:p14="http://schemas.microsoft.com/office/powerpoint/2010/main" val="296157946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353</a:t>
            </a:fld>
            <a:endParaRPr lang="zh-CN" altLang="en-US"/>
          </a:p>
        </p:txBody>
      </p:sp>
    </p:spTree>
    <p:extLst>
      <p:ext uri="{BB962C8B-B14F-4D97-AF65-F5344CB8AC3E}">
        <p14:creationId xmlns:p14="http://schemas.microsoft.com/office/powerpoint/2010/main" val="232460852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358</a:t>
            </a:fld>
            <a:endParaRPr lang="zh-CN" altLang="en-US"/>
          </a:p>
        </p:txBody>
      </p:sp>
    </p:spTree>
    <p:extLst>
      <p:ext uri="{BB962C8B-B14F-4D97-AF65-F5344CB8AC3E}">
        <p14:creationId xmlns:p14="http://schemas.microsoft.com/office/powerpoint/2010/main" val="300786612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Tantalum, Tungsten, Molybdenum</a:t>
            </a:r>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365</a:t>
            </a:fld>
            <a:endParaRPr lang="zh-CN" altLang="en-US"/>
          </a:p>
        </p:txBody>
      </p:sp>
    </p:spTree>
    <p:extLst>
      <p:ext uri="{BB962C8B-B14F-4D97-AF65-F5344CB8AC3E}">
        <p14:creationId xmlns:p14="http://schemas.microsoft.com/office/powerpoint/2010/main" val="124517699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The energy spread from other experimental effects is dominating</a:t>
            </a:r>
          </a:p>
          <a:p>
            <a:r>
              <a:rPr lang="en-US" altLang="zh-CN" dirty="0"/>
              <a:t>intrinsic detector resolution</a:t>
            </a:r>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370</a:t>
            </a:fld>
            <a:endParaRPr lang="zh-CN" altLang="en-US"/>
          </a:p>
        </p:txBody>
      </p:sp>
    </p:spTree>
    <p:extLst>
      <p:ext uri="{BB962C8B-B14F-4D97-AF65-F5344CB8AC3E}">
        <p14:creationId xmlns:p14="http://schemas.microsoft.com/office/powerpoint/2010/main" val="399790983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200" dirty="0">
                <a:solidFill>
                  <a:srgbClr val="000000"/>
                </a:solidFill>
                <a:effectLst/>
                <a:latin typeface="Calibri" panose="020F0502020204030204" pitchFamily="34" charset="0"/>
                <a:ea typeface="SimSun" panose="02010600030101010101" pitchFamily="2" charset="-122"/>
                <a:cs typeface="SimSun" panose="02010600030101010101" pitchFamily="2" charset="-122"/>
              </a:rPr>
              <a:t>One cross check you could try is comparing alpha resolution for the first and second runs for the first couple excited states, or maybe the 3He, since that should be cleaner, since the first few excited states in 32S are farther apart.</a:t>
            </a:r>
            <a:endParaRPr lang="zh-CN" altLang="zh-CN" sz="1200" dirty="0">
              <a:effectLst/>
              <a:latin typeface="SimSun" panose="02010600030101010101" pitchFamily="2" charset="-122"/>
              <a:ea typeface="SimSun" panose="02010600030101010101" pitchFamily="2" charset="-122"/>
              <a:cs typeface="SimSun" panose="02010600030101010101" pitchFamily="2" charset="-122"/>
            </a:endParaRPr>
          </a:p>
          <a:p>
            <a:endParaRPr lang="en-US" altLang="zh-CN" dirty="0"/>
          </a:p>
          <a:p>
            <a:r>
              <a:rPr lang="en-US" altLang="zh-CN" dirty="0"/>
              <a:t>TH1F *h3=new TH1F("hSiSum_ag-ab","hSiSum_ag-ab",500,0,100);</a:t>
            </a:r>
            <a:endParaRPr lang="de-DE" altLang="zh-CN" dirty="0"/>
          </a:p>
          <a:p>
            <a:r>
              <a:rPr lang="de-DE" altLang="zh-CN" dirty="0"/>
              <a:t>h3-&gt;Add(hSiSum_ag,hSiSum_ab,1,-1)</a:t>
            </a:r>
            <a:r>
              <a:rPr lang="en-US" altLang="zh-CN" dirty="0"/>
              <a:t>;</a:t>
            </a:r>
          </a:p>
          <a:p>
            <a:r>
              <a:rPr lang="en-US" altLang="zh-CN" dirty="0"/>
              <a:t>h3-&gt;Draw();</a:t>
            </a:r>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371</a:t>
            </a:fld>
            <a:endParaRPr lang="zh-CN" altLang="en-US"/>
          </a:p>
        </p:txBody>
      </p:sp>
    </p:spTree>
    <p:extLst>
      <p:ext uri="{BB962C8B-B14F-4D97-AF65-F5344CB8AC3E}">
        <p14:creationId xmlns:p14="http://schemas.microsoft.com/office/powerpoint/2010/main" val="169008936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372</a:t>
            </a:fld>
            <a:endParaRPr lang="zh-CN" altLang="en-US"/>
          </a:p>
        </p:txBody>
      </p:sp>
    </p:spTree>
    <p:extLst>
      <p:ext uri="{BB962C8B-B14F-4D97-AF65-F5344CB8AC3E}">
        <p14:creationId xmlns:p14="http://schemas.microsoft.com/office/powerpoint/2010/main" val="343260082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376</a:t>
            </a:fld>
            <a:endParaRPr lang="zh-CN" altLang="en-US"/>
          </a:p>
        </p:txBody>
      </p:sp>
    </p:spTree>
    <p:extLst>
      <p:ext uri="{BB962C8B-B14F-4D97-AF65-F5344CB8AC3E}">
        <p14:creationId xmlns:p14="http://schemas.microsoft.com/office/powerpoint/2010/main" val="240799901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383</a:t>
            </a:fld>
            <a:endParaRPr lang="zh-CN" altLang="en-US"/>
          </a:p>
        </p:txBody>
      </p:sp>
    </p:spTree>
    <p:extLst>
      <p:ext uri="{BB962C8B-B14F-4D97-AF65-F5344CB8AC3E}">
        <p14:creationId xmlns:p14="http://schemas.microsoft.com/office/powerpoint/2010/main" val="51699355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398</a:t>
            </a:fld>
            <a:endParaRPr lang="zh-CN" altLang="en-US"/>
          </a:p>
        </p:txBody>
      </p:sp>
    </p:spTree>
    <p:extLst>
      <p:ext uri="{BB962C8B-B14F-4D97-AF65-F5344CB8AC3E}">
        <p14:creationId xmlns:p14="http://schemas.microsoft.com/office/powerpoint/2010/main" val="11748190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689223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415</a:t>
            </a:fld>
            <a:endParaRPr lang="zh-CN" altLang="en-US"/>
          </a:p>
        </p:txBody>
      </p:sp>
    </p:spTree>
    <p:extLst>
      <p:ext uri="{BB962C8B-B14F-4D97-AF65-F5344CB8AC3E}">
        <p14:creationId xmlns:p14="http://schemas.microsoft.com/office/powerpoint/2010/main" val="167389402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416</a:t>
            </a:fld>
            <a:endParaRPr lang="zh-CN" altLang="en-US"/>
          </a:p>
        </p:txBody>
      </p:sp>
    </p:spTree>
    <p:extLst>
      <p:ext uri="{BB962C8B-B14F-4D97-AF65-F5344CB8AC3E}">
        <p14:creationId xmlns:p14="http://schemas.microsoft.com/office/powerpoint/2010/main" val="151255428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417</a:t>
            </a:fld>
            <a:endParaRPr lang="zh-CN" altLang="en-US"/>
          </a:p>
        </p:txBody>
      </p:sp>
    </p:spTree>
    <p:extLst>
      <p:ext uri="{BB962C8B-B14F-4D97-AF65-F5344CB8AC3E}">
        <p14:creationId xmlns:p14="http://schemas.microsoft.com/office/powerpoint/2010/main" val="107841235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419</a:t>
            </a:fld>
            <a:endParaRPr lang="zh-CN" altLang="en-US"/>
          </a:p>
        </p:txBody>
      </p:sp>
    </p:spTree>
    <p:extLst>
      <p:ext uri="{BB962C8B-B14F-4D97-AF65-F5344CB8AC3E}">
        <p14:creationId xmlns:p14="http://schemas.microsoft.com/office/powerpoint/2010/main" val="379941656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err="1"/>
              <a:t>TFile</a:t>
            </a:r>
            <a:r>
              <a:rPr lang="en-US" altLang="zh-CN" dirty="0"/>
              <a:t> *_file0 = </a:t>
            </a:r>
            <a:r>
              <a:rPr lang="en-US" altLang="zh-CN" dirty="0" err="1"/>
              <a:t>TFile</a:t>
            </a:r>
            <a:r>
              <a:rPr lang="en-US" altLang="zh-CN" dirty="0"/>
              <a:t>::Open("S31_Gamma1248_Eg1248.40_Tau0.0_SP1.00_AC0.0_cos97.root")</a:t>
            </a:r>
          </a:p>
          <a:p>
            <a:r>
              <a:rPr lang="en-US" altLang="zh-CN" dirty="0"/>
              <a:t>TH1F *</a:t>
            </a:r>
            <a:r>
              <a:rPr lang="en-US" altLang="zh-CN" dirty="0" err="1"/>
              <a:t>Eg</a:t>
            </a:r>
            <a:r>
              <a:rPr lang="en-US" altLang="zh-CN" dirty="0"/>
              <a:t>=new TH1F("Eg","Eg",8000,0.,8000)</a:t>
            </a:r>
          </a:p>
          <a:p>
            <a:r>
              <a:rPr lang="en-US" altLang="zh-CN" dirty="0"/>
              <a:t>tree-&gt;Draw("</a:t>
            </a:r>
            <a:r>
              <a:rPr lang="en-US" altLang="zh-CN" dirty="0" err="1"/>
              <a:t>Clovere</a:t>
            </a:r>
            <a:r>
              <a:rPr lang="en-US" altLang="zh-CN" dirty="0"/>
              <a:t>&gt;&gt;</a:t>
            </a:r>
            <a:r>
              <a:rPr lang="en-US" altLang="zh-CN" dirty="0" err="1"/>
              <a:t>Eg</a:t>
            </a:r>
            <a:r>
              <a:rPr lang="en-US" altLang="zh-CN" dirty="0"/>
              <a:t>","</a:t>
            </a:r>
            <a:r>
              <a:rPr lang="en-US" altLang="zh-CN" dirty="0" err="1"/>
              <a:t>Clovere</a:t>
            </a:r>
            <a:r>
              <a:rPr lang="en-US" altLang="zh-CN" dirty="0"/>
              <a:t>&gt;1310&amp;&amp;</a:t>
            </a:r>
            <a:r>
              <a:rPr lang="en-US" altLang="zh-CN" dirty="0" err="1"/>
              <a:t>Clovere</a:t>
            </a:r>
            <a:r>
              <a:rPr lang="en-US" altLang="zh-CN" dirty="0"/>
              <a:t>&lt;1382&amp;&amp;DSSD1e+DSSD2e&gt;47000","")</a:t>
            </a:r>
          </a:p>
          <a:p>
            <a:r>
              <a:rPr lang="en-US" altLang="zh-CN" dirty="0" err="1"/>
              <a:t>TFile</a:t>
            </a:r>
            <a:r>
              <a:rPr lang="en-US" altLang="zh-CN" dirty="0"/>
              <a:t> *_file1 = </a:t>
            </a:r>
            <a:r>
              <a:rPr lang="en-US" altLang="zh-CN" dirty="0" err="1"/>
              <a:t>TFile</a:t>
            </a:r>
            <a:r>
              <a:rPr lang="en-US" altLang="zh-CN" dirty="0"/>
              <a:t>::Open("S31_Gamma1248_Eg1248.40_Tau0.0_SP1.00_AC0.0.root")</a:t>
            </a:r>
          </a:p>
          <a:p>
            <a:r>
              <a:rPr lang="en-US" altLang="zh-CN" dirty="0"/>
              <a:t>tree-&gt;Draw("</a:t>
            </a:r>
            <a:r>
              <a:rPr lang="en-US" altLang="zh-CN" dirty="0" err="1"/>
              <a:t>Clovere</a:t>
            </a:r>
            <a:r>
              <a:rPr lang="en-US" altLang="zh-CN" dirty="0"/>
              <a:t>","</a:t>
            </a:r>
            <a:r>
              <a:rPr lang="en-US" altLang="zh-CN" dirty="0" err="1"/>
              <a:t>Clovere</a:t>
            </a:r>
            <a:r>
              <a:rPr lang="en-US" altLang="zh-CN" dirty="0"/>
              <a:t>&gt;1310&amp;&amp;</a:t>
            </a:r>
            <a:r>
              <a:rPr lang="en-US" altLang="zh-CN" dirty="0" err="1"/>
              <a:t>Clovere</a:t>
            </a:r>
            <a:r>
              <a:rPr lang="en-US" altLang="zh-CN" dirty="0"/>
              <a:t>&lt;1382&amp;&amp;DSSD1e+DSSD2e&gt;47000","same")</a:t>
            </a:r>
          </a:p>
          <a:p>
            <a:r>
              <a:rPr lang="en-US" altLang="zh-CN" dirty="0"/>
              <a:t>tree-&gt;Draw("</a:t>
            </a:r>
            <a:r>
              <a:rPr lang="en-US" altLang="zh-CN" dirty="0" err="1"/>
              <a:t>Clovere</a:t>
            </a:r>
            <a:r>
              <a:rPr lang="en-US" altLang="zh-CN" dirty="0"/>
              <a:t>","</a:t>
            </a:r>
            <a:r>
              <a:rPr lang="en-US" altLang="zh-CN" dirty="0" err="1"/>
              <a:t>Clovere</a:t>
            </a:r>
            <a:r>
              <a:rPr lang="en-US" altLang="zh-CN" dirty="0"/>
              <a:t>&gt;1310&amp;&amp;</a:t>
            </a:r>
            <a:r>
              <a:rPr lang="en-US" altLang="zh-CN" dirty="0" err="1"/>
              <a:t>Clovere</a:t>
            </a:r>
            <a:r>
              <a:rPr lang="en-US" altLang="zh-CN" dirty="0"/>
              <a:t>&lt;1382","same")</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421</a:t>
            </a:fld>
            <a:endParaRPr lang="zh-CN" altLang="en-US"/>
          </a:p>
        </p:txBody>
      </p:sp>
    </p:spTree>
    <p:extLst>
      <p:ext uri="{BB962C8B-B14F-4D97-AF65-F5344CB8AC3E}">
        <p14:creationId xmlns:p14="http://schemas.microsoft.com/office/powerpoint/2010/main" val="66775577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("PostPrior","PostPrior",1000,1000);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a:t>//</a:t>
            </a:r>
            <a:r>
              <a:rPr lang="en-US" altLang="zh-CN" dirty="0" err="1"/>
              <a:t>PostPrior</a:t>
            </a:r>
            <a:r>
              <a:rPr lang="en-US" altLang="zh-CN" dirty="0"/>
              <a:t>-&gt;</a:t>
            </a:r>
            <a:r>
              <a:rPr lang="en-US" altLang="zh-CN" dirty="0" err="1"/>
              <a:t>DivideSquare</a:t>
            </a:r>
            <a:r>
              <a:rPr lang="en-US" altLang="zh-CN" dirty="0"/>
              <a:t>(25);</a:t>
            </a:r>
          </a:p>
          <a:p>
            <a:r>
              <a:rPr lang="en-US" altLang="zh-CN" dirty="0" err="1"/>
              <a:t>PostPrior</a:t>
            </a:r>
            <a:r>
              <a:rPr lang="en-US" altLang="zh-CN" dirty="0"/>
              <a:t>-&gt;Divide(5,5);</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(0.04,0.04,0.06,0.000);</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(0.06);</a:t>
            </a:r>
          </a:p>
          <a:p>
            <a:r>
              <a:rPr lang="en-US" altLang="zh-CN" dirty="0"/>
              <a:t>Tau-&gt;</a:t>
            </a:r>
            <a:r>
              <a:rPr lang="en-US" altLang="zh-CN" dirty="0" err="1"/>
              <a:t>GetXaxis</a:t>
            </a:r>
            <a:r>
              <a:rPr lang="en-US" altLang="zh-CN" dirty="0"/>
              <a:t>()-&gt;</a:t>
            </a:r>
            <a:r>
              <a:rPr lang="en-US" altLang="zh-CN" dirty="0" err="1"/>
              <a:t>SetNdivisions</a:t>
            </a:r>
            <a:r>
              <a:rPr lang="en-US" altLang="zh-CN" dirty="0"/>
              <a:t>(505);</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r>
              <a:rPr lang="en-US" altLang="zh-CN" dirty="0"/>
              <a:t> </a:t>
            </a:r>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(0.04,0.04,0.06,0.000);</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TauEg</a:t>
            </a:r>
            <a:r>
              <a:rPr lang="en-US" altLang="zh-CN" dirty="0"/>
              <a:t>-&gt;Draw("col");</a:t>
            </a:r>
          </a:p>
          <a:p>
            <a:r>
              <a:rPr lang="en-US" altLang="zh-CN" dirty="0"/>
              <a:t> </a:t>
            </a:r>
          </a:p>
          <a:p>
            <a:r>
              <a:rPr lang="en-US" altLang="zh-CN" dirty="0" err="1"/>
              <a:t>PostPrior</a:t>
            </a:r>
            <a:r>
              <a:rPr lang="en-US" altLang="zh-CN" dirty="0"/>
              <a:t>-&gt;cd(7);</a:t>
            </a:r>
          </a:p>
          <a:p>
            <a:r>
              <a:rPr lang="en-US" altLang="zh-CN" dirty="0" err="1"/>
              <a:t>gPad</a:t>
            </a:r>
            <a:r>
              <a:rPr lang="en-US" altLang="zh-CN" dirty="0"/>
              <a:t>-&gt;</a:t>
            </a:r>
            <a:r>
              <a:rPr lang="en-US" altLang="zh-CN" dirty="0" err="1"/>
              <a:t>SetMargin</a:t>
            </a:r>
            <a:r>
              <a:rPr lang="en-US" altLang="zh-CN" dirty="0"/>
              <a:t>(0.04,0.04,0.06,0.000);</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(0.04,0.04,0.06,0.000);</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-&gt;cd(12);</a:t>
            </a:r>
          </a:p>
          <a:p>
            <a:r>
              <a:rPr lang="en-US" altLang="zh-CN" dirty="0" err="1"/>
              <a:t>gPad</a:t>
            </a:r>
            <a:r>
              <a:rPr lang="en-US" altLang="zh-CN" dirty="0"/>
              <a:t>-&gt;</a:t>
            </a:r>
            <a:r>
              <a:rPr lang="en-US" altLang="zh-CN" dirty="0" err="1"/>
              <a:t>SetMargin</a:t>
            </a:r>
            <a:r>
              <a:rPr lang="en-US" altLang="zh-CN" dirty="0"/>
              <a:t>(0.04,0.04,0.06,0.000);</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(0.04,0.04,0.06,0.000);</a:t>
            </a:r>
          </a:p>
          <a:p>
            <a:r>
              <a:rPr lang="en-US" altLang="zh-CN" dirty="0"/>
              <a:t>bkg-&gt;</a:t>
            </a:r>
            <a:r>
              <a:rPr lang="en-US" altLang="zh-CN" dirty="0" err="1"/>
              <a:t>GetXaxis</a:t>
            </a:r>
            <a:r>
              <a:rPr lang="en-US" altLang="zh-CN" dirty="0"/>
              <a:t>()-&gt;</a:t>
            </a:r>
            <a:r>
              <a:rPr lang="en-US" altLang="zh-CN" dirty="0" err="1"/>
              <a:t>SetLabelSize</a:t>
            </a:r>
            <a:r>
              <a:rPr lang="en-US" altLang="zh-CN" dirty="0"/>
              <a:t>(0.06);</a:t>
            </a:r>
          </a:p>
          <a:p>
            <a:r>
              <a:rPr lang="en-US" altLang="zh-CN" dirty="0"/>
              <a:t>bkg-&gt;</a:t>
            </a:r>
            <a:r>
              <a:rPr lang="en-US" altLang="zh-CN" dirty="0" err="1"/>
              <a:t>GetXaxis</a:t>
            </a:r>
            <a:r>
              <a:rPr lang="en-US" altLang="zh-CN" dirty="0"/>
              <a:t>()-&gt;</a:t>
            </a:r>
            <a:r>
              <a:rPr lang="en-US" altLang="zh-CN" dirty="0" err="1"/>
              <a:t>SetNdivisions</a:t>
            </a:r>
            <a:r>
              <a:rPr lang="en-US" altLang="zh-CN" dirty="0"/>
              <a:t>(505);</a:t>
            </a:r>
          </a:p>
          <a:p>
            <a:r>
              <a:rPr lang="en-US" altLang="zh-CN" dirty="0"/>
              <a:t>bkg-&gt;</a:t>
            </a:r>
            <a:r>
              <a:rPr lang="en-US" altLang="zh-CN" dirty="0" err="1"/>
              <a:t>GetYaxis</a:t>
            </a:r>
            <a:r>
              <a:rPr lang="en-US" altLang="zh-CN" dirty="0"/>
              <a:t>()-&gt;</a:t>
            </a:r>
            <a:r>
              <a:rPr lang="en-US" altLang="zh-CN" dirty="0" err="1"/>
              <a:t>SetNdivisions</a:t>
            </a:r>
            <a:r>
              <a:rPr lang="en-US" altLang="zh-CN" dirty="0"/>
              <a:t>(000);</a:t>
            </a:r>
          </a:p>
          <a:p>
            <a:r>
              <a:rPr lang="en-US" altLang="zh-CN" dirty="0"/>
              <a:t>bkg-&gt;Draw();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(0.04,0.04,0.06,0.000);</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-&gt;cd(17);</a:t>
            </a:r>
          </a:p>
          <a:p>
            <a:r>
              <a:rPr lang="en-US" altLang="zh-CN" dirty="0" err="1"/>
              <a:t>gPad</a:t>
            </a:r>
            <a:r>
              <a:rPr lang="en-US" altLang="zh-CN" dirty="0"/>
              <a:t>-&gt;</a:t>
            </a:r>
            <a:r>
              <a:rPr lang="en-US" altLang="zh-CN" dirty="0" err="1"/>
              <a:t>SetMargin</a:t>
            </a:r>
            <a:r>
              <a:rPr lang="en-US" altLang="zh-CN" dirty="0"/>
              <a:t>(0.04,0.04,0.06,0.000);</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-&gt;cd(18);</a:t>
            </a:r>
          </a:p>
          <a:p>
            <a:r>
              <a:rPr lang="en-US" altLang="zh-CN" dirty="0" err="1"/>
              <a:t>gPad</a:t>
            </a:r>
            <a:r>
              <a:rPr lang="en-US" altLang="zh-CN" dirty="0"/>
              <a:t>-&gt;</a:t>
            </a:r>
            <a:r>
              <a:rPr lang="en-US" altLang="zh-CN" dirty="0" err="1"/>
              <a:t>SetMargin</a:t>
            </a:r>
            <a:r>
              <a:rPr lang="en-US" altLang="zh-CN" dirty="0"/>
              <a:t>(0.04,0.04,0.06,0.000);</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-&gt;cd(19);</a:t>
            </a:r>
          </a:p>
          <a:p>
            <a:r>
              <a:rPr lang="en-US" altLang="zh-CN" dirty="0" err="1"/>
              <a:t>gPad</a:t>
            </a:r>
            <a:r>
              <a:rPr lang="en-US" altLang="zh-CN" dirty="0"/>
              <a:t>-&gt;</a:t>
            </a:r>
            <a:r>
              <a:rPr lang="en-US" altLang="zh-CN" dirty="0" err="1"/>
              <a:t>SetMargin</a:t>
            </a:r>
            <a:r>
              <a:rPr lang="en-US" altLang="zh-CN" dirty="0"/>
              <a:t>(0.04,0.04,0.06,0.000);</a:t>
            </a:r>
          </a:p>
          <a:p>
            <a:r>
              <a:rPr lang="en-US" altLang="zh-CN" dirty="0"/>
              <a:t>SP-&gt;</a:t>
            </a:r>
            <a:r>
              <a:rPr lang="en-US" altLang="zh-CN" dirty="0" err="1"/>
              <a:t>GetXaxis</a:t>
            </a:r>
            <a:r>
              <a:rPr lang="en-US" altLang="zh-CN" dirty="0"/>
              <a:t>()-&gt;</a:t>
            </a:r>
            <a:r>
              <a:rPr lang="en-US" altLang="zh-CN" dirty="0" err="1"/>
              <a:t>SetLabelSize</a:t>
            </a:r>
            <a:r>
              <a:rPr lang="en-US" altLang="zh-CN" dirty="0"/>
              <a:t>(0.06);</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a:t>
            </a:r>
            <a:r>
              <a:rPr lang="en-US" altLang="zh-CN" dirty="0" err="1"/>
              <a:t>GetYaxis</a:t>
            </a:r>
            <a:r>
              <a:rPr lang="en-US" altLang="zh-CN" dirty="0"/>
              <a:t>()-&gt;</a:t>
            </a:r>
            <a:r>
              <a:rPr lang="en-US" altLang="zh-CN" dirty="0" err="1"/>
              <a:t>SetRangeUser</a:t>
            </a:r>
            <a:r>
              <a:rPr lang="en-US" altLang="zh-CN" dirty="0"/>
              <a:t>(0,23000);</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r>
              <a:rPr lang="en-US" altLang="zh-CN" dirty="0"/>
              <a:t> </a:t>
            </a:r>
          </a:p>
          <a:p>
            <a:r>
              <a:rPr lang="en-US" altLang="zh-CN" dirty="0" err="1"/>
              <a:t>PostPrior</a:t>
            </a:r>
            <a:r>
              <a:rPr lang="en-US" altLang="zh-CN" dirty="0"/>
              <a:t>-&gt;cd(21);</a:t>
            </a:r>
          </a:p>
          <a:p>
            <a:r>
              <a:rPr lang="en-US" altLang="zh-CN" dirty="0" err="1"/>
              <a:t>gPad</a:t>
            </a:r>
            <a:r>
              <a:rPr lang="en-US" altLang="zh-CN" dirty="0"/>
              <a:t>-&gt;</a:t>
            </a:r>
            <a:r>
              <a:rPr lang="en-US" altLang="zh-CN" dirty="0" err="1"/>
              <a:t>SetMargin</a:t>
            </a:r>
            <a:r>
              <a:rPr lang="en-US" altLang="zh-CN" dirty="0"/>
              <a:t>(0.04,0.04,0.06,0.000);</a:t>
            </a:r>
          </a:p>
          <a:p>
            <a:r>
              <a:rPr lang="en-US" altLang="zh-CN" dirty="0" err="1"/>
              <a:t>TauAC</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TauAC</a:t>
            </a:r>
            <a:r>
              <a:rPr lang="en-US" altLang="zh-CN" dirty="0"/>
              <a:t>-&gt;Draw("col");</a:t>
            </a:r>
          </a:p>
          <a:p>
            <a:r>
              <a:rPr lang="en-US" altLang="zh-CN" dirty="0"/>
              <a:t> </a:t>
            </a:r>
          </a:p>
          <a:p>
            <a:r>
              <a:rPr lang="en-US" altLang="zh-CN" dirty="0" err="1"/>
              <a:t>PostPrior</a:t>
            </a:r>
            <a:r>
              <a:rPr lang="en-US" altLang="zh-CN" dirty="0"/>
              <a:t>-&gt;cd(22);</a:t>
            </a:r>
          </a:p>
          <a:p>
            <a:r>
              <a:rPr lang="en-US" altLang="zh-CN" dirty="0" err="1"/>
              <a:t>gPad</a:t>
            </a:r>
            <a:r>
              <a:rPr lang="en-US" altLang="zh-CN" dirty="0"/>
              <a:t>-&gt;</a:t>
            </a:r>
            <a:r>
              <a:rPr lang="en-US" altLang="zh-CN" dirty="0" err="1"/>
              <a:t>SetMargin</a:t>
            </a:r>
            <a:r>
              <a:rPr lang="en-US" altLang="zh-CN" dirty="0"/>
              <a:t>(0.04,0.04,0.06,0.000);</a:t>
            </a:r>
          </a:p>
          <a:p>
            <a:r>
              <a:rPr lang="en-US" altLang="zh-CN" dirty="0" err="1"/>
              <a:t>EgAC</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EgAC</a:t>
            </a:r>
            <a:r>
              <a:rPr lang="en-US" altLang="zh-CN" dirty="0"/>
              <a:t>-&gt;Draw("col");</a:t>
            </a:r>
          </a:p>
          <a:p>
            <a:r>
              <a:rPr lang="en-US" altLang="zh-CN" dirty="0"/>
              <a:t> </a:t>
            </a:r>
          </a:p>
          <a:p>
            <a:r>
              <a:rPr lang="en-US" altLang="zh-CN" dirty="0" err="1"/>
              <a:t>PostPrior</a:t>
            </a:r>
            <a:r>
              <a:rPr lang="en-US" altLang="zh-CN" dirty="0"/>
              <a:t>-&gt;cd(23);</a:t>
            </a:r>
          </a:p>
          <a:p>
            <a:r>
              <a:rPr lang="en-US" altLang="zh-CN" dirty="0" err="1"/>
              <a:t>gPad</a:t>
            </a:r>
            <a:r>
              <a:rPr lang="en-US" altLang="zh-CN" dirty="0"/>
              <a:t>-&gt;</a:t>
            </a:r>
            <a:r>
              <a:rPr lang="en-US" altLang="zh-CN" dirty="0" err="1"/>
              <a:t>SetMargin</a:t>
            </a:r>
            <a:r>
              <a:rPr lang="en-US" altLang="zh-CN" dirty="0"/>
              <a:t>(0.04,0.04,0.06,0.000);</a:t>
            </a:r>
          </a:p>
          <a:p>
            <a:r>
              <a:rPr lang="en-US" altLang="zh-CN" dirty="0" err="1"/>
              <a:t>bkgAC</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bkgAC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bkgAC</a:t>
            </a:r>
            <a:r>
              <a:rPr lang="en-US" altLang="zh-CN" dirty="0"/>
              <a:t>-&gt;Draw("col");</a:t>
            </a:r>
          </a:p>
          <a:p>
            <a:r>
              <a:rPr lang="en-US" altLang="zh-CN" dirty="0"/>
              <a:t> </a:t>
            </a:r>
          </a:p>
          <a:p>
            <a:r>
              <a:rPr lang="en-US" altLang="zh-CN" dirty="0" err="1"/>
              <a:t>PostPrior</a:t>
            </a:r>
            <a:r>
              <a:rPr lang="en-US" altLang="zh-CN" dirty="0"/>
              <a:t>-&gt;cd(24);</a:t>
            </a:r>
          </a:p>
          <a:p>
            <a:r>
              <a:rPr lang="en-US" altLang="zh-CN" dirty="0" err="1"/>
              <a:t>gPad</a:t>
            </a:r>
            <a:r>
              <a:rPr lang="en-US" altLang="zh-CN" dirty="0"/>
              <a:t>-&gt;</a:t>
            </a:r>
            <a:r>
              <a:rPr lang="en-US" altLang="zh-CN" dirty="0" err="1"/>
              <a:t>SetMargin</a:t>
            </a:r>
            <a:r>
              <a:rPr lang="en-US" altLang="zh-CN" dirty="0"/>
              <a:t>(0.04,0.04,0.06,0.000);</a:t>
            </a:r>
          </a:p>
          <a:p>
            <a:r>
              <a:rPr lang="en-US" altLang="zh-CN" dirty="0"/>
              <a:t>SPAC-&gt;</a:t>
            </a:r>
            <a:r>
              <a:rPr lang="en-US" altLang="zh-CN" dirty="0" err="1"/>
              <a:t>GetXaxis</a:t>
            </a:r>
            <a:r>
              <a:rPr lang="en-US" altLang="zh-CN" dirty="0"/>
              <a:t>()-&gt;</a:t>
            </a:r>
            <a:r>
              <a:rPr lang="en-US" altLang="zh-CN" dirty="0" err="1"/>
              <a:t>SetLabelSize</a:t>
            </a:r>
            <a:r>
              <a:rPr lang="en-US" altLang="zh-CN" dirty="0"/>
              <a:t>(0.06);</a:t>
            </a:r>
          </a:p>
          <a:p>
            <a:r>
              <a:rPr lang="en-US" altLang="zh-CN" dirty="0"/>
              <a:t>SPAC-&gt;</a:t>
            </a:r>
            <a:r>
              <a:rPr lang="en-US" altLang="zh-CN" dirty="0" err="1"/>
              <a:t>GetYaxis</a:t>
            </a:r>
            <a:r>
              <a:rPr lang="en-US" altLang="zh-CN" dirty="0"/>
              <a:t>()-&gt;</a:t>
            </a:r>
            <a:r>
              <a:rPr lang="en-US" altLang="zh-CN" dirty="0" err="1"/>
              <a:t>SetLabelSize</a:t>
            </a:r>
            <a:r>
              <a:rPr lang="en-US" altLang="zh-CN" dirty="0"/>
              <a:t>(0.00);</a:t>
            </a:r>
          </a:p>
          <a:p>
            <a:r>
              <a:rPr lang="en-US" altLang="zh-CN" dirty="0"/>
              <a:t>SPAC-&gt;</a:t>
            </a:r>
            <a:r>
              <a:rPr lang="en-US" altLang="zh-CN" dirty="0" err="1"/>
              <a:t>GetXaxis</a:t>
            </a:r>
            <a:r>
              <a:rPr lang="en-US" altLang="zh-CN" dirty="0"/>
              <a:t>()-&gt;</a:t>
            </a:r>
            <a:r>
              <a:rPr lang="en-US" altLang="zh-CN" dirty="0" err="1"/>
              <a:t>SetNdivisions</a:t>
            </a:r>
            <a:r>
              <a:rPr lang="en-US" altLang="zh-CN" dirty="0"/>
              <a:t>(505);</a:t>
            </a:r>
          </a:p>
          <a:p>
            <a:r>
              <a:rPr lang="en-US" altLang="zh-CN" dirty="0"/>
              <a:t>SPAC-&gt;</a:t>
            </a:r>
            <a:r>
              <a:rPr lang="en-US" altLang="zh-CN" dirty="0" err="1"/>
              <a:t>GetYaxis</a:t>
            </a:r>
            <a:r>
              <a:rPr lang="en-US" altLang="zh-CN" dirty="0"/>
              <a:t>()-&gt;</a:t>
            </a:r>
            <a:r>
              <a:rPr lang="en-US" altLang="zh-CN" dirty="0" err="1"/>
              <a:t>SetNdivisions</a:t>
            </a:r>
            <a:r>
              <a:rPr lang="en-US" altLang="zh-CN" dirty="0"/>
              <a:t>(505);</a:t>
            </a:r>
          </a:p>
          <a:p>
            <a:r>
              <a:rPr lang="en-US" altLang="zh-CN" dirty="0"/>
              <a:t>SPAC-&gt;</a:t>
            </a:r>
            <a:r>
              <a:rPr lang="en-US" altLang="zh-CN" dirty="0" err="1"/>
              <a:t>SetContour</a:t>
            </a:r>
            <a:r>
              <a:rPr lang="en-US" altLang="zh-CN" dirty="0"/>
              <a:t>(99);</a:t>
            </a:r>
          </a:p>
          <a:p>
            <a:r>
              <a:rPr lang="en-US" altLang="zh-CN" dirty="0"/>
              <a:t>SPAC-&gt;Draw("col");</a:t>
            </a:r>
          </a:p>
          <a:p>
            <a:r>
              <a:rPr lang="en-US" altLang="zh-CN" dirty="0"/>
              <a:t> </a:t>
            </a:r>
          </a:p>
          <a:p>
            <a:r>
              <a:rPr lang="en-US" altLang="zh-CN" dirty="0" err="1"/>
              <a:t>PostPrior</a:t>
            </a:r>
            <a:r>
              <a:rPr lang="en-US" altLang="zh-CN" dirty="0"/>
              <a:t>-&gt;cd(25);</a:t>
            </a:r>
          </a:p>
          <a:p>
            <a:r>
              <a:rPr lang="en-US" altLang="zh-CN" dirty="0" err="1"/>
              <a:t>gPad</a:t>
            </a:r>
            <a:r>
              <a:rPr lang="en-US" altLang="zh-CN" dirty="0"/>
              <a:t>-&gt;</a:t>
            </a:r>
            <a:r>
              <a:rPr lang="en-US" altLang="zh-CN" dirty="0" err="1"/>
              <a:t>SetMargin</a:t>
            </a:r>
            <a:r>
              <a:rPr lang="en-US" altLang="zh-CN" dirty="0"/>
              <a:t>(0.04,0.04,0.06,0.000);</a:t>
            </a:r>
          </a:p>
          <a:p>
            <a:r>
              <a:rPr lang="en-US" altLang="zh-CN" dirty="0"/>
              <a:t>AC-&gt;</a:t>
            </a:r>
            <a:r>
              <a:rPr lang="en-US" altLang="zh-CN" dirty="0" err="1"/>
              <a:t>GetYaxis</a:t>
            </a:r>
            <a:r>
              <a:rPr lang="en-US" altLang="zh-CN" dirty="0"/>
              <a:t>()-&gt;</a:t>
            </a:r>
            <a:r>
              <a:rPr lang="en-US" altLang="zh-CN" dirty="0" err="1"/>
              <a:t>SetRangeUser</a:t>
            </a:r>
            <a:r>
              <a:rPr lang="en-US" altLang="zh-CN" dirty="0"/>
              <a:t>(0,AC-&gt;</a:t>
            </a:r>
            <a:r>
              <a:rPr lang="en-US" altLang="zh-CN" dirty="0" err="1"/>
              <a:t>GetMaximum</a:t>
            </a:r>
            <a:r>
              <a:rPr lang="en-US" altLang="zh-CN" dirty="0"/>
              <a:t>()*1.1);</a:t>
            </a:r>
          </a:p>
          <a:p>
            <a:r>
              <a:rPr lang="en-US" altLang="zh-CN" dirty="0"/>
              <a:t>AC-&gt;</a:t>
            </a:r>
            <a:r>
              <a:rPr lang="en-US" altLang="zh-CN" dirty="0" err="1"/>
              <a:t>GetXaxis</a:t>
            </a:r>
            <a:r>
              <a:rPr lang="en-US" altLang="zh-CN" dirty="0"/>
              <a:t>()-&gt;</a:t>
            </a:r>
            <a:r>
              <a:rPr lang="en-US" altLang="zh-CN" dirty="0" err="1"/>
              <a:t>SetLabelSize</a:t>
            </a:r>
            <a:r>
              <a:rPr lang="en-US" altLang="zh-CN" dirty="0"/>
              <a:t>(0.06);</a:t>
            </a:r>
          </a:p>
          <a:p>
            <a:r>
              <a:rPr lang="en-US" altLang="zh-CN" dirty="0"/>
              <a:t>AC-&gt;</a:t>
            </a:r>
            <a:r>
              <a:rPr lang="en-US" altLang="zh-CN" dirty="0" err="1"/>
              <a:t>GetXaxis</a:t>
            </a:r>
            <a:r>
              <a:rPr lang="en-US" altLang="zh-CN" dirty="0"/>
              <a:t>()-&gt;</a:t>
            </a:r>
            <a:r>
              <a:rPr lang="en-US" altLang="zh-CN" dirty="0" err="1"/>
              <a:t>SetNdivisions</a:t>
            </a:r>
            <a:r>
              <a:rPr lang="en-US" altLang="zh-CN" dirty="0"/>
              <a:t>(505);</a:t>
            </a:r>
          </a:p>
          <a:p>
            <a:r>
              <a:rPr lang="en-US" altLang="zh-CN" dirty="0"/>
              <a:t>AC-&gt;</a:t>
            </a:r>
            <a:r>
              <a:rPr lang="en-US" altLang="zh-CN" dirty="0" err="1"/>
              <a:t>GetYaxis</a:t>
            </a:r>
            <a:r>
              <a:rPr lang="en-US" altLang="zh-CN" dirty="0"/>
              <a:t>()-&gt;</a:t>
            </a:r>
            <a:r>
              <a:rPr lang="en-US" altLang="zh-CN" dirty="0" err="1"/>
              <a:t>SetNdivisions</a:t>
            </a:r>
            <a:r>
              <a:rPr lang="en-US" altLang="zh-CN" dirty="0"/>
              <a:t>(000);</a:t>
            </a:r>
          </a:p>
          <a:p>
            <a:r>
              <a:rPr lang="en-US" altLang="zh-CN" dirty="0"/>
              <a:t>AC-&gt;Draw();</a:t>
            </a:r>
          </a:p>
          <a:p>
            <a:r>
              <a:rPr lang="en-US" altLang="zh-CN" dirty="0" err="1"/>
              <a:t>AC_prior</a:t>
            </a:r>
            <a:r>
              <a:rPr lang="en-US" altLang="zh-CN" dirty="0"/>
              <a:t>-&gt;</a:t>
            </a:r>
            <a:r>
              <a:rPr lang="en-US" altLang="zh-CN" dirty="0" err="1"/>
              <a:t>SetLineColor</a:t>
            </a:r>
            <a:r>
              <a:rPr lang="en-US" altLang="zh-CN" dirty="0"/>
              <a:t>(2);</a:t>
            </a:r>
          </a:p>
          <a:p>
            <a:r>
              <a:rPr lang="en-US" altLang="zh-CN" dirty="0" err="1"/>
              <a:t>AC_prior</a:t>
            </a:r>
            <a:r>
              <a:rPr lang="en-US" altLang="zh-CN" dirty="0"/>
              <a:t>-&gt;Draw("same");</a:t>
            </a:r>
          </a:p>
          <a:p>
            <a:endParaRPr lang="en-US" altLang="zh-CN" dirty="0"/>
          </a:p>
          <a:p>
            <a:r>
              <a:rPr lang="en-US" altLang="zh-CN" dirty="0" err="1"/>
              <a:t>PostPrior</a:t>
            </a:r>
            <a:r>
              <a:rPr lang="en-US" altLang="zh-CN" dirty="0"/>
              <a:t>-&gt;</a:t>
            </a:r>
            <a:r>
              <a:rPr lang="en-US" altLang="zh-CN" dirty="0" err="1"/>
              <a:t>SaveAs</a:t>
            </a:r>
            <a:r>
              <a:rPr lang="en-US" altLang="zh-CN" dirty="0"/>
              <a:t>("PostPrior1248.png");</a:t>
            </a:r>
          </a:p>
          <a:p>
            <a:endParaRPr lang="en-US" altLang="zh-CN" dirty="0"/>
          </a:p>
          <a:p>
            <a:endParaRPr lang="en-US" altLang="zh-CN"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449</a:t>
            </a:fld>
            <a:endParaRPr lang="zh-CN" altLang="en-US"/>
          </a:p>
        </p:txBody>
      </p:sp>
    </p:spTree>
    <p:extLst>
      <p:ext uri="{BB962C8B-B14F-4D97-AF65-F5344CB8AC3E}">
        <p14:creationId xmlns:p14="http://schemas.microsoft.com/office/powerpoint/2010/main" val="61827073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("PostPrior","PostPrior",1000,1000);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a:t>//</a:t>
            </a:r>
            <a:r>
              <a:rPr lang="en-US" altLang="zh-CN" dirty="0" err="1"/>
              <a:t>PostPrior</a:t>
            </a:r>
            <a:r>
              <a:rPr lang="en-US" altLang="zh-CN" dirty="0"/>
              <a:t>-&gt;</a:t>
            </a:r>
            <a:r>
              <a:rPr lang="en-US" altLang="zh-CN" dirty="0" err="1"/>
              <a:t>DivideSquare</a:t>
            </a:r>
            <a:r>
              <a:rPr lang="en-US" altLang="zh-CN" dirty="0"/>
              <a:t>(25);</a:t>
            </a:r>
          </a:p>
          <a:p>
            <a:r>
              <a:rPr lang="en-US" altLang="zh-CN" dirty="0" err="1"/>
              <a:t>PostPrior</a:t>
            </a:r>
            <a:r>
              <a:rPr lang="en-US" altLang="zh-CN" dirty="0"/>
              <a:t>-&gt;Divide(5,5);</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(0.04,0.04,0.06,0.000);</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(0.06);</a:t>
            </a:r>
          </a:p>
          <a:p>
            <a:r>
              <a:rPr lang="en-US" altLang="zh-CN" dirty="0"/>
              <a:t>Tau-&gt;</a:t>
            </a:r>
            <a:r>
              <a:rPr lang="en-US" altLang="zh-CN" dirty="0" err="1"/>
              <a:t>GetXaxis</a:t>
            </a:r>
            <a:r>
              <a:rPr lang="en-US" altLang="zh-CN" dirty="0"/>
              <a:t>()-&gt;</a:t>
            </a:r>
            <a:r>
              <a:rPr lang="en-US" altLang="zh-CN" dirty="0" err="1"/>
              <a:t>SetNdivisions</a:t>
            </a:r>
            <a:r>
              <a:rPr lang="en-US" altLang="zh-CN" dirty="0"/>
              <a:t>(505);</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r>
              <a:rPr lang="en-US" altLang="zh-CN" dirty="0"/>
              <a:t> </a:t>
            </a:r>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(0.04,0.04,0.06,0.000);</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TauEg</a:t>
            </a:r>
            <a:r>
              <a:rPr lang="en-US" altLang="zh-CN" dirty="0"/>
              <a:t>-&gt;Draw("col");</a:t>
            </a:r>
          </a:p>
          <a:p>
            <a:r>
              <a:rPr lang="en-US" altLang="zh-CN" dirty="0"/>
              <a:t> </a:t>
            </a:r>
          </a:p>
          <a:p>
            <a:r>
              <a:rPr lang="en-US" altLang="zh-CN" dirty="0" err="1"/>
              <a:t>PostPrior</a:t>
            </a:r>
            <a:r>
              <a:rPr lang="en-US" altLang="zh-CN" dirty="0"/>
              <a:t>-&gt;cd(7);</a:t>
            </a:r>
          </a:p>
          <a:p>
            <a:r>
              <a:rPr lang="en-US" altLang="zh-CN" dirty="0" err="1"/>
              <a:t>gPad</a:t>
            </a:r>
            <a:r>
              <a:rPr lang="en-US" altLang="zh-CN" dirty="0"/>
              <a:t>-&gt;</a:t>
            </a:r>
            <a:r>
              <a:rPr lang="en-US" altLang="zh-CN" dirty="0" err="1"/>
              <a:t>SetMargin</a:t>
            </a:r>
            <a:r>
              <a:rPr lang="en-US" altLang="zh-CN" dirty="0"/>
              <a:t>(0.04,0.04,0.06,0.000);</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(0.04,0.04,0.06,0.000);</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-&gt;cd(12);</a:t>
            </a:r>
          </a:p>
          <a:p>
            <a:r>
              <a:rPr lang="en-US" altLang="zh-CN" dirty="0" err="1"/>
              <a:t>gPad</a:t>
            </a:r>
            <a:r>
              <a:rPr lang="en-US" altLang="zh-CN" dirty="0"/>
              <a:t>-&gt;</a:t>
            </a:r>
            <a:r>
              <a:rPr lang="en-US" altLang="zh-CN" dirty="0" err="1"/>
              <a:t>SetMargin</a:t>
            </a:r>
            <a:r>
              <a:rPr lang="en-US" altLang="zh-CN" dirty="0"/>
              <a:t>(0.04,0.04,0.06,0.000);</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(0.04,0.04,0.06,0.000);</a:t>
            </a:r>
          </a:p>
          <a:p>
            <a:r>
              <a:rPr lang="en-US" altLang="zh-CN" dirty="0"/>
              <a:t>bkg-&gt;</a:t>
            </a:r>
            <a:r>
              <a:rPr lang="en-US" altLang="zh-CN" dirty="0" err="1"/>
              <a:t>GetXaxis</a:t>
            </a:r>
            <a:r>
              <a:rPr lang="en-US" altLang="zh-CN" dirty="0"/>
              <a:t>()-&gt;</a:t>
            </a:r>
            <a:r>
              <a:rPr lang="en-US" altLang="zh-CN" dirty="0" err="1"/>
              <a:t>SetLabelSize</a:t>
            </a:r>
            <a:r>
              <a:rPr lang="en-US" altLang="zh-CN" dirty="0"/>
              <a:t>(0.06);</a:t>
            </a:r>
          </a:p>
          <a:p>
            <a:r>
              <a:rPr lang="en-US" altLang="zh-CN" dirty="0"/>
              <a:t>bkg-&gt;</a:t>
            </a:r>
            <a:r>
              <a:rPr lang="en-US" altLang="zh-CN" dirty="0" err="1"/>
              <a:t>GetXaxis</a:t>
            </a:r>
            <a:r>
              <a:rPr lang="en-US" altLang="zh-CN" dirty="0"/>
              <a:t>()-&gt;</a:t>
            </a:r>
            <a:r>
              <a:rPr lang="en-US" altLang="zh-CN" dirty="0" err="1"/>
              <a:t>SetNdivisions</a:t>
            </a:r>
            <a:r>
              <a:rPr lang="en-US" altLang="zh-CN" dirty="0"/>
              <a:t>(505);</a:t>
            </a:r>
          </a:p>
          <a:p>
            <a:r>
              <a:rPr lang="en-US" altLang="zh-CN" dirty="0"/>
              <a:t>bkg-&gt;</a:t>
            </a:r>
            <a:r>
              <a:rPr lang="en-US" altLang="zh-CN" dirty="0" err="1"/>
              <a:t>GetYaxis</a:t>
            </a:r>
            <a:r>
              <a:rPr lang="en-US" altLang="zh-CN" dirty="0"/>
              <a:t>()-&gt;</a:t>
            </a:r>
            <a:r>
              <a:rPr lang="en-US" altLang="zh-CN" dirty="0" err="1"/>
              <a:t>SetNdivisions</a:t>
            </a:r>
            <a:r>
              <a:rPr lang="en-US" altLang="zh-CN" dirty="0"/>
              <a:t>(000);</a:t>
            </a:r>
          </a:p>
          <a:p>
            <a:r>
              <a:rPr lang="en-US" altLang="zh-CN" dirty="0"/>
              <a:t>bkg-&gt;Draw();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(0.04,0.04,0.06,0.000);</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-&gt;cd(17);</a:t>
            </a:r>
          </a:p>
          <a:p>
            <a:r>
              <a:rPr lang="en-US" altLang="zh-CN" dirty="0" err="1"/>
              <a:t>gPad</a:t>
            </a:r>
            <a:r>
              <a:rPr lang="en-US" altLang="zh-CN" dirty="0"/>
              <a:t>-&gt;</a:t>
            </a:r>
            <a:r>
              <a:rPr lang="en-US" altLang="zh-CN" dirty="0" err="1"/>
              <a:t>SetMargin</a:t>
            </a:r>
            <a:r>
              <a:rPr lang="en-US" altLang="zh-CN" dirty="0"/>
              <a:t>(0.04,0.04,0.06,0.000);</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-&gt;cd(18);</a:t>
            </a:r>
          </a:p>
          <a:p>
            <a:r>
              <a:rPr lang="en-US" altLang="zh-CN" dirty="0" err="1"/>
              <a:t>gPad</a:t>
            </a:r>
            <a:r>
              <a:rPr lang="en-US" altLang="zh-CN" dirty="0"/>
              <a:t>-&gt;</a:t>
            </a:r>
            <a:r>
              <a:rPr lang="en-US" altLang="zh-CN" dirty="0" err="1"/>
              <a:t>SetMargin</a:t>
            </a:r>
            <a:r>
              <a:rPr lang="en-US" altLang="zh-CN" dirty="0"/>
              <a:t>(0.04,0.04,0.06,0.000);</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-&gt;cd(19);</a:t>
            </a:r>
          </a:p>
          <a:p>
            <a:r>
              <a:rPr lang="en-US" altLang="zh-CN" dirty="0" err="1"/>
              <a:t>gPad</a:t>
            </a:r>
            <a:r>
              <a:rPr lang="en-US" altLang="zh-CN" dirty="0"/>
              <a:t>-&gt;</a:t>
            </a:r>
            <a:r>
              <a:rPr lang="en-US" altLang="zh-CN" dirty="0" err="1"/>
              <a:t>SetMargin</a:t>
            </a:r>
            <a:r>
              <a:rPr lang="en-US" altLang="zh-CN" dirty="0"/>
              <a:t>(0.04,0.04,0.06,0.000);</a:t>
            </a:r>
          </a:p>
          <a:p>
            <a:r>
              <a:rPr lang="en-US" altLang="zh-CN" dirty="0"/>
              <a:t>SP-&gt;</a:t>
            </a:r>
            <a:r>
              <a:rPr lang="en-US" altLang="zh-CN" dirty="0" err="1"/>
              <a:t>GetXaxis</a:t>
            </a:r>
            <a:r>
              <a:rPr lang="en-US" altLang="zh-CN" dirty="0"/>
              <a:t>()-&gt;</a:t>
            </a:r>
            <a:r>
              <a:rPr lang="en-US" altLang="zh-CN" dirty="0" err="1"/>
              <a:t>SetLabelSize</a:t>
            </a:r>
            <a:r>
              <a:rPr lang="en-US" altLang="zh-CN" dirty="0"/>
              <a:t>(0.06);</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a:t>
            </a:r>
            <a:r>
              <a:rPr lang="en-US" altLang="zh-CN" dirty="0" err="1"/>
              <a:t>GetYaxis</a:t>
            </a:r>
            <a:r>
              <a:rPr lang="en-US" altLang="zh-CN" dirty="0"/>
              <a:t>()-&gt;</a:t>
            </a:r>
            <a:r>
              <a:rPr lang="en-US" altLang="zh-CN" dirty="0" err="1"/>
              <a:t>SetRangeUser</a:t>
            </a:r>
            <a:r>
              <a:rPr lang="en-US" altLang="zh-CN" dirty="0"/>
              <a:t>(0,23000);</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r>
              <a:rPr lang="en-US" altLang="zh-CN" dirty="0"/>
              <a:t> </a:t>
            </a:r>
          </a:p>
          <a:p>
            <a:r>
              <a:rPr lang="en-US" altLang="zh-CN" dirty="0" err="1"/>
              <a:t>PostPrior</a:t>
            </a:r>
            <a:r>
              <a:rPr lang="en-US" altLang="zh-CN" dirty="0"/>
              <a:t>-&gt;cd(21);</a:t>
            </a:r>
          </a:p>
          <a:p>
            <a:r>
              <a:rPr lang="en-US" altLang="zh-CN" dirty="0" err="1"/>
              <a:t>gPad</a:t>
            </a:r>
            <a:r>
              <a:rPr lang="en-US" altLang="zh-CN" dirty="0"/>
              <a:t>-&gt;</a:t>
            </a:r>
            <a:r>
              <a:rPr lang="en-US" altLang="zh-CN" dirty="0" err="1"/>
              <a:t>SetMargin</a:t>
            </a:r>
            <a:r>
              <a:rPr lang="en-US" altLang="zh-CN" dirty="0"/>
              <a:t>(0.04,0.04,0.06,0.000);</a:t>
            </a:r>
          </a:p>
          <a:p>
            <a:r>
              <a:rPr lang="en-US" altLang="zh-CN" dirty="0" err="1"/>
              <a:t>TauAC</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TauAC</a:t>
            </a:r>
            <a:r>
              <a:rPr lang="en-US" altLang="zh-CN" dirty="0"/>
              <a:t>-&gt;Draw("col");</a:t>
            </a:r>
          </a:p>
          <a:p>
            <a:r>
              <a:rPr lang="en-US" altLang="zh-CN" dirty="0"/>
              <a:t> </a:t>
            </a:r>
          </a:p>
          <a:p>
            <a:r>
              <a:rPr lang="en-US" altLang="zh-CN" dirty="0" err="1"/>
              <a:t>PostPrior</a:t>
            </a:r>
            <a:r>
              <a:rPr lang="en-US" altLang="zh-CN" dirty="0"/>
              <a:t>-&gt;cd(22);</a:t>
            </a:r>
          </a:p>
          <a:p>
            <a:r>
              <a:rPr lang="en-US" altLang="zh-CN" dirty="0" err="1"/>
              <a:t>gPad</a:t>
            </a:r>
            <a:r>
              <a:rPr lang="en-US" altLang="zh-CN" dirty="0"/>
              <a:t>-&gt;</a:t>
            </a:r>
            <a:r>
              <a:rPr lang="en-US" altLang="zh-CN" dirty="0" err="1"/>
              <a:t>SetMargin</a:t>
            </a:r>
            <a:r>
              <a:rPr lang="en-US" altLang="zh-CN" dirty="0"/>
              <a:t>(0.04,0.04,0.06,0.000);</a:t>
            </a:r>
          </a:p>
          <a:p>
            <a:r>
              <a:rPr lang="en-US" altLang="zh-CN" dirty="0" err="1"/>
              <a:t>EgAC</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EgAC</a:t>
            </a:r>
            <a:r>
              <a:rPr lang="en-US" altLang="zh-CN" dirty="0"/>
              <a:t>-&gt;Draw("col");</a:t>
            </a:r>
          </a:p>
          <a:p>
            <a:r>
              <a:rPr lang="en-US" altLang="zh-CN" dirty="0"/>
              <a:t> </a:t>
            </a:r>
          </a:p>
          <a:p>
            <a:r>
              <a:rPr lang="en-US" altLang="zh-CN" dirty="0" err="1"/>
              <a:t>PostPrior</a:t>
            </a:r>
            <a:r>
              <a:rPr lang="en-US" altLang="zh-CN" dirty="0"/>
              <a:t>-&gt;cd(23);</a:t>
            </a:r>
          </a:p>
          <a:p>
            <a:r>
              <a:rPr lang="en-US" altLang="zh-CN" dirty="0" err="1"/>
              <a:t>gPad</a:t>
            </a:r>
            <a:r>
              <a:rPr lang="en-US" altLang="zh-CN" dirty="0"/>
              <a:t>-&gt;</a:t>
            </a:r>
            <a:r>
              <a:rPr lang="en-US" altLang="zh-CN" dirty="0" err="1"/>
              <a:t>SetMargin</a:t>
            </a:r>
            <a:r>
              <a:rPr lang="en-US" altLang="zh-CN" dirty="0"/>
              <a:t>(0.04,0.04,0.06,0.000);</a:t>
            </a:r>
          </a:p>
          <a:p>
            <a:r>
              <a:rPr lang="en-US" altLang="zh-CN" dirty="0" err="1"/>
              <a:t>bkgAC</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bkgAC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bkgAC</a:t>
            </a:r>
            <a:r>
              <a:rPr lang="en-US" altLang="zh-CN" dirty="0"/>
              <a:t>-&gt;Draw("col");</a:t>
            </a:r>
          </a:p>
          <a:p>
            <a:r>
              <a:rPr lang="en-US" altLang="zh-CN" dirty="0"/>
              <a:t> </a:t>
            </a:r>
          </a:p>
          <a:p>
            <a:r>
              <a:rPr lang="en-US" altLang="zh-CN" dirty="0" err="1"/>
              <a:t>PostPrior</a:t>
            </a:r>
            <a:r>
              <a:rPr lang="en-US" altLang="zh-CN" dirty="0"/>
              <a:t>-&gt;cd(24);</a:t>
            </a:r>
          </a:p>
          <a:p>
            <a:r>
              <a:rPr lang="en-US" altLang="zh-CN" dirty="0" err="1"/>
              <a:t>gPad</a:t>
            </a:r>
            <a:r>
              <a:rPr lang="en-US" altLang="zh-CN" dirty="0"/>
              <a:t>-&gt;</a:t>
            </a:r>
            <a:r>
              <a:rPr lang="en-US" altLang="zh-CN" dirty="0" err="1"/>
              <a:t>SetMargin</a:t>
            </a:r>
            <a:r>
              <a:rPr lang="en-US" altLang="zh-CN" dirty="0"/>
              <a:t>(0.04,0.04,0.06,0.000);</a:t>
            </a:r>
          </a:p>
          <a:p>
            <a:r>
              <a:rPr lang="en-US" altLang="zh-CN" dirty="0"/>
              <a:t>SPAC-&gt;</a:t>
            </a:r>
            <a:r>
              <a:rPr lang="en-US" altLang="zh-CN" dirty="0" err="1"/>
              <a:t>GetXaxis</a:t>
            </a:r>
            <a:r>
              <a:rPr lang="en-US" altLang="zh-CN" dirty="0"/>
              <a:t>()-&gt;</a:t>
            </a:r>
            <a:r>
              <a:rPr lang="en-US" altLang="zh-CN" dirty="0" err="1"/>
              <a:t>SetLabelSize</a:t>
            </a:r>
            <a:r>
              <a:rPr lang="en-US" altLang="zh-CN" dirty="0"/>
              <a:t>(0.06);</a:t>
            </a:r>
          </a:p>
          <a:p>
            <a:r>
              <a:rPr lang="en-US" altLang="zh-CN" dirty="0"/>
              <a:t>SPAC-&gt;</a:t>
            </a:r>
            <a:r>
              <a:rPr lang="en-US" altLang="zh-CN" dirty="0" err="1"/>
              <a:t>GetYaxis</a:t>
            </a:r>
            <a:r>
              <a:rPr lang="en-US" altLang="zh-CN" dirty="0"/>
              <a:t>()-&gt;</a:t>
            </a:r>
            <a:r>
              <a:rPr lang="en-US" altLang="zh-CN" dirty="0" err="1"/>
              <a:t>SetLabelSize</a:t>
            </a:r>
            <a:r>
              <a:rPr lang="en-US" altLang="zh-CN" dirty="0"/>
              <a:t>(0.00);</a:t>
            </a:r>
          </a:p>
          <a:p>
            <a:r>
              <a:rPr lang="en-US" altLang="zh-CN" dirty="0"/>
              <a:t>SPAC-&gt;</a:t>
            </a:r>
            <a:r>
              <a:rPr lang="en-US" altLang="zh-CN" dirty="0" err="1"/>
              <a:t>GetXaxis</a:t>
            </a:r>
            <a:r>
              <a:rPr lang="en-US" altLang="zh-CN" dirty="0"/>
              <a:t>()-&gt;</a:t>
            </a:r>
            <a:r>
              <a:rPr lang="en-US" altLang="zh-CN" dirty="0" err="1"/>
              <a:t>SetNdivisions</a:t>
            </a:r>
            <a:r>
              <a:rPr lang="en-US" altLang="zh-CN" dirty="0"/>
              <a:t>(505);</a:t>
            </a:r>
          </a:p>
          <a:p>
            <a:r>
              <a:rPr lang="en-US" altLang="zh-CN" dirty="0"/>
              <a:t>SPAC-&gt;</a:t>
            </a:r>
            <a:r>
              <a:rPr lang="en-US" altLang="zh-CN" dirty="0" err="1"/>
              <a:t>GetYaxis</a:t>
            </a:r>
            <a:r>
              <a:rPr lang="en-US" altLang="zh-CN" dirty="0"/>
              <a:t>()-&gt;</a:t>
            </a:r>
            <a:r>
              <a:rPr lang="en-US" altLang="zh-CN" dirty="0" err="1"/>
              <a:t>SetNdivisions</a:t>
            </a:r>
            <a:r>
              <a:rPr lang="en-US" altLang="zh-CN" dirty="0"/>
              <a:t>(505);</a:t>
            </a:r>
          </a:p>
          <a:p>
            <a:r>
              <a:rPr lang="en-US" altLang="zh-CN" dirty="0"/>
              <a:t>SPAC-&gt;</a:t>
            </a:r>
            <a:r>
              <a:rPr lang="en-US" altLang="zh-CN" dirty="0" err="1"/>
              <a:t>SetContour</a:t>
            </a:r>
            <a:r>
              <a:rPr lang="en-US" altLang="zh-CN" dirty="0"/>
              <a:t>(99);</a:t>
            </a:r>
          </a:p>
          <a:p>
            <a:r>
              <a:rPr lang="en-US" altLang="zh-CN" dirty="0"/>
              <a:t>SPAC-&gt;Draw("col");</a:t>
            </a:r>
          </a:p>
          <a:p>
            <a:r>
              <a:rPr lang="en-US" altLang="zh-CN" dirty="0"/>
              <a:t> </a:t>
            </a:r>
          </a:p>
          <a:p>
            <a:r>
              <a:rPr lang="en-US" altLang="zh-CN" dirty="0" err="1"/>
              <a:t>PostPrior</a:t>
            </a:r>
            <a:r>
              <a:rPr lang="en-US" altLang="zh-CN" dirty="0"/>
              <a:t>-&gt;cd(25);</a:t>
            </a:r>
          </a:p>
          <a:p>
            <a:r>
              <a:rPr lang="en-US" altLang="zh-CN" dirty="0" err="1"/>
              <a:t>gPad</a:t>
            </a:r>
            <a:r>
              <a:rPr lang="en-US" altLang="zh-CN" dirty="0"/>
              <a:t>-&gt;</a:t>
            </a:r>
            <a:r>
              <a:rPr lang="en-US" altLang="zh-CN" dirty="0" err="1"/>
              <a:t>SetMargin</a:t>
            </a:r>
            <a:r>
              <a:rPr lang="en-US" altLang="zh-CN" dirty="0"/>
              <a:t>(0.04,0.04,0.06,0.000);</a:t>
            </a:r>
          </a:p>
          <a:p>
            <a:r>
              <a:rPr lang="en-US" altLang="zh-CN" dirty="0"/>
              <a:t>AC-&gt;</a:t>
            </a:r>
            <a:r>
              <a:rPr lang="en-US" altLang="zh-CN" dirty="0" err="1"/>
              <a:t>GetYaxis</a:t>
            </a:r>
            <a:r>
              <a:rPr lang="en-US" altLang="zh-CN" dirty="0"/>
              <a:t>()-&gt;</a:t>
            </a:r>
            <a:r>
              <a:rPr lang="en-US" altLang="zh-CN" dirty="0" err="1"/>
              <a:t>SetRangeUser</a:t>
            </a:r>
            <a:r>
              <a:rPr lang="en-US" altLang="zh-CN" dirty="0"/>
              <a:t>(0,AC-&gt;</a:t>
            </a:r>
            <a:r>
              <a:rPr lang="en-US" altLang="zh-CN" dirty="0" err="1"/>
              <a:t>GetMaximum</a:t>
            </a:r>
            <a:r>
              <a:rPr lang="en-US" altLang="zh-CN" dirty="0"/>
              <a:t>()*1.1);</a:t>
            </a:r>
          </a:p>
          <a:p>
            <a:r>
              <a:rPr lang="en-US" altLang="zh-CN" dirty="0"/>
              <a:t>AC-&gt;</a:t>
            </a:r>
            <a:r>
              <a:rPr lang="en-US" altLang="zh-CN" dirty="0" err="1"/>
              <a:t>GetXaxis</a:t>
            </a:r>
            <a:r>
              <a:rPr lang="en-US" altLang="zh-CN" dirty="0"/>
              <a:t>()-&gt;</a:t>
            </a:r>
            <a:r>
              <a:rPr lang="en-US" altLang="zh-CN" dirty="0" err="1"/>
              <a:t>SetLabelSize</a:t>
            </a:r>
            <a:r>
              <a:rPr lang="en-US" altLang="zh-CN" dirty="0"/>
              <a:t>(0.06);</a:t>
            </a:r>
          </a:p>
          <a:p>
            <a:r>
              <a:rPr lang="en-US" altLang="zh-CN" dirty="0"/>
              <a:t>AC-&gt;</a:t>
            </a:r>
            <a:r>
              <a:rPr lang="en-US" altLang="zh-CN" dirty="0" err="1"/>
              <a:t>GetXaxis</a:t>
            </a:r>
            <a:r>
              <a:rPr lang="en-US" altLang="zh-CN" dirty="0"/>
              <a:t>()-&gt;</a:t>
            </a:r>
            <a:r>
              <a:rPr lang="en-US" altLang="zh-CN" dirty="0" err="1"/>
              <a:t>SetNdivisions</a:t>
            </a:r>
            <a:r>
              <a:rPr lang="en-US" altLang="zh-CN" dirty="0"/>
              <a:t>(505);</a:t>
            </a:r>
          </a:p>
          <a:p>
            <a:r>
              <a:rPr lang="en-US" altLang="zh-CN" dirty="0"/>
              <a:t>AC-&gt;</a:t>
            </a:r>
            <a:r>
              <a:rPr lang="en-US" altLang="zh-CN" dirty="0" err="1"/>
              <a:t>GetYaxis</a:t>
            </a:r>
            <a:r>
              <a:rPr lang="en-US" altLang="zh-CN" dirty="0"/>
              <a:t>()-&gt;</a:t>
            </a:r>
            <a:r>
              <a:rPr lang="en-US" altLang="zh-CN" dirty="0" err="1"/>
              <a:t>SetNdivisions</a:t>
            </a:r>
            <a:r>
              <a:rPr lang="en-US" altLang="zh-CN" dirty="0"/>
              <a:t>(000);</a:t>
            </a:r>
          </a:p>
          <a:p>
            <a:r>
              <a:rPr lang="en-US" altLang="zh-CN" dirty="0"/>
              <a:t>AC-&gt;Draw();</a:t>
            </a:r>
          </a:p>
          <a:p>
            <a:r>
              <a:rPr lang="en-US" altLang="zh-CN" dirty="0" err="1"/>
              <a:t>AC_prior</a:t>
            </a:r>
            <a:r>
              <a:rPr lang="en-US" altLang="zh-CN" dirty="0"/>
              <a:t>-&gt;</a:t>
            </a:r>
            <a:r>
              <a:rPr lang="en-US" altLang="zh-CN" dirty="0" err="1"/>
              <a:t>SetLineColor</a:t>
            </a:r>
            <a:r>
              <a:rPr lang="en-US" altLang="zh-CN" dirty="0"/>
              <a:t>(2);</a:t>
            </a:r>
          </a:p>
          <a:p>
            <a:r>
              <a:rPr lang="en-US" altLang="zh-CN" dirty="0" err="1"/>
              <a:t>AC_prior</a:t>
            </a:r>
            <a:r>
              <a:rPr lang="en-US" altLang="zh-CN" dirty="0"/>
              <a:t>-&gt;Draw("same");</a:t>
            </a:r>
          </a:p>
          <a:p>
            <a:endParaRPr lang="en-US" altLang="zh-CN" dirty="0"/>
          </a:p>
          <a:p>
            <a:r>
              <a:rPr lang="en-US" altLang="zh-CN" dirty="0" err="1"/>
              <a:t>PostPrior</a:t>
            </a:r>
            <a:r>
              <a:rPr lang="en-US" altLang="zh-CN" dirty="0"/>
              <a:t>-&gt;</a:t>
            </a:r>
            <a:r>
              <a:rPr lang="en-US" altLang="zh-CN" dirty="0" err="1"/>
              <a:t>SaveAs</a:t>
            </a:r>
            <a:r>
              <a:rPr lang="en-US" altLang="zh-CN" dirty="0"/>
              <a:t>("PostPrior1248.png");</a:t>
            </a:r>
          </a:p>
          <a:p>
            <a:endParaRPr lang="en-US" altLang="zh-CN" dirty="0"/>
          </a:p>
          <a:p>
            <a:endParaRPr lang="en-US" altLang="zh-CN" dirty="0"/>
          </a:p>
          <a:p>
            <a:endParaRPr lang="zh-CN" altLang="en-US"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450</a:t>
            </a:fld>
            <a:endParaRPr lang="zh-CN" altLang="en-US"/>
          </a:p>
        </p:txBody>
      </p:sp>
    </p:spTree>
    <p:extLst>
      <p:ext uri="{BB962C8B-B14F-4D97-AF65-F5344CB8AC3E}">
        <p14:creationId xmlns:p14="http://schemas.microsoft.com/office/powerpoint/2010/main" val="422898324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("PostPrior","PostPrior",1000,1000);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a:t>//</a:t>
            </a:r>
            <a:r>
              <a:rPr lang="en-US" altLang="zh-CN" dirty="0" err="1"/>
              <a:t>PostPrior</a:t>
            </a:r>
            <a:r>
              <a:rPr lang="en-US" altLang="zh-CN" dirty="0"/>
              <a:t>-&gt;</a:t>
            </a:r>
            <a:r>
              <a:rPr lang="en-US" altLang="zh-CN" dirty="0" err="1"/>
              <a:t>DivideSquare</a:t>
            </a:r>
            <a:r>
              <a:rPr lang="en-US" altLang="zh-CN" dirty="0"/>
              <a:t>(25);</a:t>
            </a:r>
          </a:p>
          <a:p>
            <a:r>
              <a:rPr lang="en-US" altLang="zh-CN" dirty="0" err="1"/>
              <a:t>PostPrior</a:t>
            </a:r>
            <a:r>
              <a:rPr lang="en-US" altLang="zh-CN" dirty="0"/>
              <a:t>-&gt;Divide(5,5);</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(0.04,0.04,0.06,0.000);</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(0.06);</a:t>
            </a:r>
          </a:p>
          <a:p>
            <a:r>
              <a:rPr lang="en-US" altLang="zh-CN" dirty="0"/>
              <a:t>Tau-&gt;</a:t>
            </a:r>
            <a:r>
              <a:rPr lang="en-US" altLang="zh-CN" dirty="0" err="1"/>
              <a:t>GetXaxis</a:t>
            </a:r>
            <a:r>
              <a:rPr lang="en-US" altLang="zh-CN" dirty="0"/>
              <a:t>()-&gt;</a:t>
            </a:r>
            <a:r>
              <a:rPr lang="en-US" altLang="zh-CN" dirty="0" err="1"/>
              <a:t>SetNdivisions</a:t>
            </a:r>
            <a:r>
              <a:rPr lang="en-US" altLang="zh-CN" dirty="0"/>
              <a:t>(505);</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r>
              <a:rPr lang="en-US" altLang="zh-CN" dirty="0"/>
              <a:t> </a:t>
            </a:r>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(0.04,0.04,0.06,0.000);</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TauEg</a:t>
            </a:r>
            <a:r>
              <a:rPr lang="en-US" altLang="zh-CN" dirty="0"/>
              <a:t>-&gt;Draw("col");</a:t>
            </a:r>
          </a:p>
          <a:p>
            <a:r>
              <a:rPr lang="en-US" altLang="zh-CN" dirty="0"/>
              <a:t> </a:t>
            </a:r>
          </a:p>
          <a:p>
            <a:r>
              <a:rPr lang="en-US" altLang="zh-CN" dirty="0" err="1"/>
              <a:t>PostPrior</a:t>
            </a:r>
            <a:r>
              <a:rPr lang="en-US" altLang="zh-CN" dirty="0"/>
              <a:t>-&gt;cd(7);</a:t>
            </a:r>
          </a:p>
          <a:p>
            <a:r>
              <a:rPr lang="en-US" altLang="zh-CN" dirty="0" err="1"/>
              <a:t>gPad</a:t>
            </a:r>
            <a:r>
              <a:rPr lang="en-US" altLang="zh-CN" dirty="0"/>
              <a:t>-&gt;</a:t>
            </a:r>
            <a:r>
              <a:rPr lang="en-US" altLang="zh-CN" dirty="0" err="1"/>
              <a:t>SetMargin</a:t>
            </a:r>
            <a:r>
              <a:rPr lang="en-US" altLang="zh-CN" dirty="0"/>
              <a:t>(0.04,0.04,0.06,0.000);</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(0.04,0.04,0.06,0.000);</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-&gt;cd(12);</a:t>
            </a:r>
          </a:p>
          <a:p>
            <a:r>
              <a:rPr lang="en-US" altLang="zh-CN" dirty="0" err="1"/>
              <a:t>gPad</a:t>
            </a:r>
            <a:r>
              <a:rPr lang="en-US" altLang="zh-CN" dirty="0"/>
              <a:t>-&gt;</a:t>
            </a:r>
            <a:r>
              <a:rPr lang="en-US" altLang="zh-CN" dirty="0" err="1"/>
              <a:t>SetMargin</a:t>
            </a:r>
            <a:r>
              <a:rPr lang="en-US" altLang="zh-CN" dirty="0"/>
              <a:t>(0.04,0.04,0.06,0.000);</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(0.04,0.04,0.06,0.000);</a:t>
            </a:r>
          </a:p>
          <a:p>
            <a:r>
              <a:rPr lang="en-US" altLang="zh-CN" dirty="0"/>
              <a:t>bkg-&gt;</a:t>
            </a:r>
            <a:r>
              <a:rPr lang="en-US" altLang="zh-CN" dirty="0" err="1"/>
              <a:t>GetXaxis</a:t>
            </a:r>
            <a:r>
              <a:rPr lang="en-US" altLang="zh-CN" dirty="0"/>
              <a:t>()-&gt;</a:t>
            </a:r>
            <a:r>
              <a:rPr lang="en-US" altLang="zh-CN" dirty="0" err="1"/>
              <a:t>SetLabelSize</a:t>
            </a:r>
            <a:r>
              <a:rPr lang="en-US" altLang="zh-CN" dirty="0"/>
              <a:t>(0.06);</a:t>
            </a:r>
          </a:p>
          <a:p>
            <a:r>
              <a:rPr lang="en-US" altLang="zh-CN" dirty="0"/>
              <a:t>bkg-&gt;</a:t>
            </a:r>
            <a:r>
              <a:rPr lang="en-US" altLang="zh-CN" dirty="0" err="1"/>
              <a:t>GetXaxis</a:t>
            </a:r>
            <a:r>
              <a:rPr lang="en-US" altLang="zh-CN" dirty="0"/>
              <a:t>()-&gt;</a:t>
            </a:r>
            <a:r>
              <a:rPr lang="en-US" altLang="zh-CN" dirty="0" err="1"/>
              <a:t>SetNdivisions</a:t>
            </a:r>
            <a:r>
              <a:rPr lang="en-US" altLang="zh-CN" dirty="0"/>
              <a:t>(505);</a:t>
            </a:r>
          </a:p>
          <a:p>
            <a:r>
              <a:rPr lang="en-US" altLang="zh-CN" dirty="0"/>
              <a:t>bkg-&gt;</a:t>
            </a:r>
            <a:r>
              <a:rPr lang="en-US" altLang="zh-CN" dirty="0" err="1"/>
              <a:t>GetYaxis</a:t>
            </a:r>
            <a:r>
              <a:rPr lang="en-US" altLang="zh-CN" dirty="0"/>
              <a:t>()-&gt;</a:t>
            </a:r>
            <a:r>
              <a:rPr lang="en-US" altLang="zh-CN" dirty="0" err="1"/>
              <a:t>SetNdivisions</a:t>
            </a:r>
            <a:r>
              <a:rPr lang="en-US" altLang="zh-CN" dirty="0"/>
              <a:t>(000);</a:t>
            </a:r>
          </a:p>
          <a:p>
            <a:r>
              <a:rPr lang="en-US" altLang="zh-CN" dirty="0"/>
              <a:t>bkg-&gt;Draw();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(0.04,0.04,0.06,0.000);</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-&gt;cd(17);</a:t>
            </a:r>
          </a:p>
          <a:p>
            <a:r>
              <a:rPr lang="en-US" altLang="zh-CN" dirty="0" err="1"/>
              <a:t>gPad</a:t>
            </a:r>
            <a:r>
              <a:rPr lang="en-US" altLang="zh-CN" dirty="0"/>
              <a:t>-&gt;</a:t>
            </a:r>
            <a:r>
              <a:rPr lang="en-US" altLang="zh-CN" dirty="0" err="1"/>
              <a:t>SetMargin</a:t>
            </a:r>
            <a:r>
              <a:rPr lang="en-US" altLang="zh-CN" dirty="0"/>
              <a:t>(0.04,0.04,0.06,0.000);</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-&gt;cd(18);</a:t>
            </a:r>
          </a:p>
          <a:p>
            <a:r>
              <a:rPr lang="en-US" altLang="zh-CN" dirty="0" err="1"/>
              <a:t>gPad</a:t>
            </a:r>
            <a:r>
              <a:rPr lang="en-US" altLang="zh-CN" dirty="0"/>
              <a:t>-&gt;</a:t>
            </a:r>
            <a:r>
              <a:rPr lang="en-US" altLang="zh-CN" dirty="0" err="1"/>
              <a:t>SetMargin</a:t>
            </a:r>
            <a:r>
              <a:rPr lang="en-US" altLang="zh-CN" dirty="0"/>
              <a:t>(0.04,0.04,0.06,0.000);</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-&gt;cd(19);</a:t>
            </a:r>
          </a:p>
          <a:p>
            <a:r>
              <a:rPr lang="en-US" altLang="zh-CN" dirty="0" err="1"/>
              <a:t>gPad</a:t>
            </a:r>
            <a:r>
              <a:rPr lang="en-US" altLang="zh-CN" dirty="0"/>
              <a:t>-&gt;</a:t>
            </a:r>
            <a:r>
              <a:rPr lang="en-US" altLang="zh-CN" dirty="0" err="1"/>
              <a:t>SetMargin</a:t>
            </a:r>
            <a:r>
              <a:rPr lang="en-US" altLang="zh-CN" dirty="0"/>
              <a:t>(0.04,0.04,0.06,0.000);</a:t>
            </a:r>
          </a:p>
          <a:p>
            <a:r>
              <a:rPr lang="en-US" altLang="zh-CN" dirty="0"/>
              <a:t>SP-&gt;</a:t>
            </a:r>
            <a:r>
              <a:rPr lang="en-US" altLang="zh-CN" dirty="0" err="1"/>
              <a:t>GetXaxis</a:t>
            </a:r>
            <a:r>
              <a:rPr lang="en-US" altLang="zh-CN" dirty="0"/>
              <a:t>()-&gt;</a:t>
            </a:r>
            <a:r>
              <a:rPr lang="en-US" altLang="zh-CN" dirty="0" err="1"/>
              <a:t>SetLabelSize</a:t>
            </a:r>
            <a:r>
              <a:rPr lang="en-US" altLang="zh-CN" dirty="0"/>
              <a:t>(0.06);</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r>
              <a:rPr lang="en-US" altLang="zh-CN" dirty="0"/>
              <a:t> </a:t>
            </a:r>
          </a:p>
          <a:p>
            <a:r>
              <a:rPr lang="en-US" altLang="zh-CN" dirty="0" err="1"/>
              <a:t>PostPrior</a:t>
            </a:r>
            <a:r>
              <a:rPr lang="en-US" altLang="zh-CN" dirty="0"/>
              <a:t>-&gt;cd(21);</a:t>
            </a:r>
          </a:p>
          <a:p>
            <a:r>
              <a:rPr lang="en-US" altLang="zh-CN" dirty="0" err="1"/>
              <a:t>gPad</a:t>
            </a:r>
            <a:r>
              <a:rPr lang="en-US" altLang="zh-CN" dirty="0"/>
              <a:t>-&gt;</a:t>
            </a:r>
            <a:r>
              <a:rPr lang="en-US" altLang="zh-CN" dirty="0" err="1"/>
              <a:t>SetMargin</a:t>
            </a:r>
            <a:r>
              <a:rPr lang="en-US" altLang="zh-CN" dirty="0"/>
              <a:t>(0.04,0.04,0.06,0.000);</a:t>
            </a:r>
          </a:p>
          <a:p>
            <a:r>
              <a:rPr lang="en-US" altLang="zh-CN" dirty="0" err="1"/>
              <a:t>TauAC</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TauAC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TauAC</a:t>
            </a:r>
            <a:r>
              <a:rPr lang="en-US" altLang="zh-CN" dirty="0"/>
              <a:t>-&gt;Draw("col");</a:t>
            </a:r>
          </a:p>
          <a:p>
            <a:r>
              <a:rPr lang="en-US" altLang="zh-CN" dirty="0"/>
              <a:t> </a:t>
            </a:r>
          </a:p>
          <a:p>
            <a:r>
              <a:rPr lang="en-US" altLang="zh-CN" dirty="0" err="1"/>
              <a:t>PostPrior</a:t>
            </a:r>
            <a:r>
              <a:rPr lang="en-US" altLang="zh-CN" dirty="0"/>
              <a:t>-&gt;cd(22);</a:t>
            </a:r>
          </a:p>
          <a:p>
            <a:r>
              <a:rPr lang="en-US" altLang="zh-CN" dirty="0" err="1"/>
              <a:t>gPad</a:t>
            </a:r>
            <a:r>
              <a:rPr lang="en-US" altLang="zh-CN" dirty="0"/>
              <a:t>-&gt;</a:t>
            </a:r>
            <a:r>
              <a:rPr lang="en-US" altLang="zh-CN" dirty="0" err="1"/>
              <a:t>SetMargin</a:t>
            </a:r>
            <a:r>
              <a:rPr lang="en-US" altLang="zh-CN" dirty="0"/>
              <a:t>(0.04,0.04,0.06,0.000);</a:t>
            </a:r>
          </a:p>
          <a:p>
            <a:r>
              <a:rPr lang="en-US" altLang="zh-CN" dirty="0" err="1"/>
              <a:t>EgAC</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EgAC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EgAC</a:t>
            </a:r>
            <a:r>
              <a:rPr lang="en-US" altLang="zh-CN" dirty="0"/>
              <a:t>-&gt;Draw("col");</a:t>
            </a:r>
          </a:p>
          <a:p>
            <a:r>
              <a:rPr lang="en-US" altLang="zh-CN" dirty="0"/>
              <a:t> </a:t>
            </a:r>
          </a:p>
          <a:p>
            <a:r>
              <a:rPr lang="en-US" altLang="zh-CN" dirty="0" err="1"/>
              <a:t>PostPrior</a:t>
            </a:r>
            <a:r>
              <a:rPr lang="en-US" altLang="zh-CN" dirty="0"/>
              <a:t>-&gt;cd(23);</a:t>
            </a:r>
          </a:p>
          <a:p>
            <a:r>
              <a:rPr lang="en-US" altLang="zh-CN" dirty="0" err="1"/>
              <a:t>gPad</a:t>
            </a:r>
            <a:r>
              <a:rPr lang="en-US" altLang="zh-CN" dirty="0"/>
              <a:t>-&gt;</a:t>
            </a:r>
            <a:r>
              <a:rPr lang="en-US" altLang="zh-CN" dirty="0" err="1"/>
              <a:t>SetMargin</a:t>
            </a:r>
            <a:r>
              <a:rPr lang="en-US" altLang="zh-CN" dirty="0"/>
              <a:t>(0.04,0.04,0.06,0.000);</a:t>
            </a:r>
          </a:p>
          <a:p>
            <a:r>
              <a:rPr lang="en-US" altLang="zh-CN" dirty="0" err="1"/>
              <a:t>bkgAC</a:t>
            </a:r>
            <a:r>
              <a:rPr lang="en-US" altLang="zh-CN" dirty="0"/>
              <a:t>-&gt;</a:t>
            </a:r>
            <a:r>
              <a:rPr lang="en-US" altLang="zh-CN" dirty="0" err="1"/>
              <a:t>GetXaxis</a:t>
            </a:r>
            <a:r>
              <a:rPr lang="en-US" altLang="zh-CN" dirty="0"/>
              <a:t>()-&gt;</a:t>
            </a:r>
            <a:r>
              <a:rPr lang="en-US" altLang="zh-CN" dirty="0" err="1"/>
              <a:t>SetLabelSize</a:t>
            </a:r>
            <a:r>
              <a:rPr lang="en-US" altLang="zh-CN" dirty="0"/>
              <a:t>(0.06);</a:t>
            </a:r>
          </a:p>
          <a:p>
            <a:r>
              <a:rPr lang="en-US" altLang="zh-CN" dirty="0" err="1"/>
              <a:t>bkgAC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bkgAC</a:t>
            </a:r>
            <a:r>
              <a:rPr lang="en-US" altLang="zh-CN" dirty="0"/>
              <a:t>-&gt;Draw("col");</a:t>
            </a:r>
          </a:p>
          <a:p>
            <a:r>
              <a:rPr lang="en-US" altLang="zh-CN" dirty="0"/>
              <a:t> </a:t>
            </a:r>
          </a:p>
          <a:p>
            <a:r>
              <a:rPr lang="en-US" altLang="zh-CN" dirty="0" err="1"/>
              <a:t>PostPrior</a:t>
            </a:r>
            <a:r>
              <a:rPr lang="en-US" altLang="zh-CN" dirty="0"/>
              <a:t>-&gt;cd(24);</a:t>
            </a:r>
          </a:p>
          <a:p>
            <a:r>
              <a:rPr lang="en-US" altLang="zh-CN" dirty="0" err="1"/>
              <a:t>gPad</a:t>
            </a:r>
            <a:r>
              <a:rPr lang="en-US" altLang="zh-CN" dirty="0"/>
              <a:t>-&gt;</a:t>
            </a:r>
            <a:r>
              <a:rPr lang="en-US" altLang="zh-CN" dirty="0" err="1"/>
              <a:t>SetMargin</a:t>
            </a:r>
            <a:r>
              <a:rPr lang="en-US" altLang="zh-CN" dirty="0"/>
              <a:t>(0.04,0.04,0.06,0.000);</a:t>
            </a:r>
          </a:p>
          <a:p>
            <a:r>
              <a:rPr lang="en-US" altLang="zh-CN" dirty="0"/>
              <a:t>SPAC-&gt;</a:t>
            </a:r>
            <a:r>
              <a:rPr lang="en-US" altLang="zh-CN" dirty="0" err="1"/>
              <a:t>GetXaxis</a:t>
            </a:r>
            <a:r>
              <a:rPr lang="en-US" altLang="zh-CN" dirty="0"/>
              <a:t>()-&gt;</a:t>
            </a:r>
            <a:r>
              <a:rPr lang="en-US" altLang="zh-CN" dirty="0" err="1"/>
              <a:t>SetLabelSize</a:t>
            </a:r>
            <a:r>
              <a:rPr lang="en-US" altLang="zh-CN" dirty="0"/>
              <a:t>(0.06);</a:t>
            </a:r>
          </a:p>
          <a:p>
            <a:r>
              <a:rPr lang="en-US" altLang="zh-CN" dirty="0"/>
              <a:t>SPAC-&gt;</a:t>
            </a:r>
            <a:r>
              <a:rPr lang="en-US" altLang="zh-CN" dirty="0" err="1"/>
              <a:t>GetYaxis</a:t>
            </a:r>
            <a:r>
              <a:rPr lang="en-US" altLang="zh-CN" dirty="0"/>
              <a:t>()-&gt;</a:t>
            </a:r>
            <a:r>
              <a:rPr lang="en-US" altLang="zh-CN" dirty="0" err="1"/>
              <a:t>SetLabelSize</a:t>
            </a:r>
            <a:r>
              <a:rPr lang="en-US" altLang="zh-CN" dirty="0"/>
              <a:t>(0.00);</a:t>
            </a:r>
          </a:p>
          <a:p>
            <a:r>
              <a:rPr lang="en-US" altLang="zh-CN" dirty="0"/>
              <a:t>SPAC-&gt;</a:t>
            </a:r>
            <a:r>
              <a:rPr lang="en-US" altLang="zh-CN" dirty="0" err="1"/>
              <a:t>GetXaxis</a:t>
            </a:r>
            <a:r>
              <a:rPr lang="en-US" altLang="zh-CN" dirty="0"/>
              <a:t>()-&gt;</a:t>
            </a:r>
            <a:r>
              <a:rPr lang="en-US" altLang="zh-CN" dirty="0" err="1"/>
              <a:t>SetNdivisions</a:t>
            </a:r>
            <a:r>
              <a:rPr lang="en-US" altLang="zh-CN" dirty="0"/>
              <a:t>(505);</a:t>
            </a:r>
          </a:p>
          <a:p>
            <a:r>
              <a:rPr lang="en-US" altLang="zh-CN" dirty="0"/>
              <a:t>SPAC-&gt;</a:t>
            </a:r>
            <a:r>
              <a:rPr lang="en-US" altLang="zh-CN" dirty="0" err="1"/>
              <a:t>GetYaxis</a:t>
            </a:r>
            <a:r>
              <a:rPr lang="en-US" altLang="zh-CN" dirty="0"/>
              <a:t>()-&gt;</a:t>
            </a:r>
            <a:r>
              <a:rPr lang="en-US" altLang="zh-CN" dirty="0" err="1"/>
              <a:t>SetNdivisions</a:t>
            </a:r>
            <a:r>
              <a:rPr lang="en-US" altLang="zh-CN" dirty="0"/>
              <a:t>(505);</a:t>
            </a:r>
          </a:p>
          <a:p>
            <a:r>
              <a:rPr lang="en-US" altLang="zh-CN" dirty="0"/>
              <a:t>SPAC-&gt;</a:t>
            </a:r>
            <a:r>
              <a:rPr lang="en-US" altLang="zh-CN" dirty="0" err="1"/>
              <a:t>SetContour</a:t>
            </a:r>
            <a:r>
              <a:rPr lang="en-US" altLang="zh-CN" dirty="0"/>
              <a:t>(99);</a:t>
            </a:r>
          </a:p>
          <a:p>
            <a:r>
              <a:rPr lang="en-US" altLang="zh-CN" dirty="0"/>
              <a:t>SPAC-&gt;Draw("col");</a:t>
            </a:r>
          </a:p>
          <a:p>
            <a:r>
              <a:rPr lang="en-US" altLang="zh-CN" dirty="0"/>
              <a:t> </a:t>
            </a:r>
          </a:p>
          <a:p>
            <a:r>
              <a:rPr lang="en-US" altLang="zh-CN" dirty="0" err="1"/>
              <a:t>PostPrior</a:t>
            </a:r>
            <a:r>
              <a:rPr lang="en-US" altLang="zh-CN" dirty="0"/>
              <a:t>-&gt;cd(25);</a:t>
            </a:r>
          </a:p>
          <a:p>
            <a:r>
              <a:rPr lang="en-US" altLang="zh-CN" dirty="0" err="1"/>
              <a:t>gPad</a:t>
            </a:r>
            <a:r>
              <a:rPr lang="en-US" altLang="zh-CN" dirty="0"/>
              <a:t>-&gt;</a:t>
            </a:r>
            <a:r>
              <a:rPr lang="en-US" altLang="zh-CN" dirty="0" err="1"/>
              <a:t>SetMargin</a:t>
            </a:r>
            <a:r>
              <a:rPr lang="en-US" altLang="zh-CN" dirty="0"/>
              <a:t>(0.04,0.04,0.06,0.000);</a:t>
            </a:r>
          </a:p>
          <a:p>
            <a:r>
              <a:rPr lang="en-US" altLang="zh-CN" dirty="0"/>
              <a:t>AC-&gt;</a:t>
            </a:r>
            <a:r>
              <a:rPr lang="en-US" altLang="zh-CN" dirty="0" err="1"/>
              <a:t>GetYaxis</a:t>
            </a:r>
            <a:r>
              <a:rPr lang="en-US" altLang="zh-CN" dirty="0"/>
              <a:t>()-&gt;</a:t>
            </a:r>
            <a:r>
              <a:rPr lang="en-US" altLang="zh-CN" dirty="0" err="1"/>
              <a:t>SetRangeUser</a:t>
            </a:r>
            <a:r>
              <a:rPr lang="en-US" altLang="zh-CN" dirty="0"/>
              <a:t>(0,AC-&gt;</a:t>
            </a:r>
            <a:r>
              <a:rPr lang="en-US" altLang="zh-CN" dirty="0" err="1"/>
              <a:t>GetMaximum</a:t>
            </a:r>
            <a:r>
              <a:rPr lang="en-US" altLang="zh-CN" dirty="0"/>
              <a:t>()*1.1);</a:t>
            </a:r>
          </a:p>
          <a:p>
            <a:r>
              <a:rPr lang="en-US" altLang="zh-CN" dirty="0"/>
              <a:t>AC-&gt;</a:t>
            </a:r>
            <a:r>
              <a:rPr lang="en-US" altLang="zh-CN" dirty="0" err="1"/>
              <a:t>GetXaxis</a:t>
            </a:r>
            <a:r>
              <a:rPr lang="en-US" altLang="zh-CN" dirty="0"/>
              <a:t>()-&gt;</a:t>
            </a:r>
            <a:r>
              <a:rPr lang="en-US" altLang="zh-CN" dirty="0" err="1"/>
              <a:t>SetLabelSize</a:t>
            </a:r>
            <a:r>
              <a:rPr lang="en-US" altLang="zh-CN" dirty="0"/>
              <a:t>(0.06);</a:t>
            </a:r>
          </a:p>
          <a:p>
            <a:r>
              <a:rPr lang="en-US" altLang="zh-CN" dirty="0"/>
              <a:t>AC-&gt;</a:t>
            </a:r>
            <a:r>
              <a:rPr lang="en-US" altLang="zh-CN" dirty="0" err="1"/>
              <a:t>GetXaxis</a:t>
            </a:r>
            <a:r>
              <a:rPr lang="en-US" altLang="zh-CN" dirty="0"/>
              <a:t>()-&gt;</a:t>
            </a:r>
            <a:r>
              <a:rPr lang="en-US" altLang="zh-CN" dirty="0" err="1"/>
              <a:t>SetNdivisions</a:t>
            </a:r>
            <a:r>
              <a:rPr lang="en-US" altLang="zh-CN" dirty="0"/>
              <a:t>(505);</a:t>
            </a:r>
          </a:p>
          <a:p>
            <a:r>
              <a:rPr lang="en-US" altLang="zh-CN" dirty="0"/>
              <a:t>AC-&gt;</a:t>
            </a:r>
            <a:r>
              <a:rPr lang="en-US" altLang="zh-CN" dirty="0" err="1"/>
              <a:t>GetYaxis</a:t>
            </a:r>
            <a:r>
              <a:rPr lang="en-US" altLang="zh-CN" dirty="0"/>
              <a:t>()-&gt;</a:t>
            </a:r>
            <a:r>
              <a:rPr lang="en-US" altLang="zh-CN" dirty="0" err="1"/>
              <a:t>SetNdivisions</a:t>
            </a:r>
            <a:r>
              <a:rPr lang="en-US" altLang="zh-CN" dirty="0"/>
              <a:t>(000);</a:t>
            </a:r>
          </a:p>
          <a:p>
            <a:r>
              <a:rPr lang="en-US" altLang="zh-CN" dirty="0"/>
              <a:t>AC-&gt;Draw();</a:t>
            </a:r>
          </a:p>
          <a:p>
            <a:r>
              <a:rPr lang="en-US" altLang="zh-CN" dirty="0" err="1"/>
              <a:t>AC_prior</a:t>
            </a:r>
            <a:r>
              <a:rPr lang="en-US" altLang="zh-CN" dirty="0"/>
              <a:t>-&gt;</a:t>
            </a:r>
            <a:r>
              <a:rPr lang="en-US" altLang="zh-CN" dirty="0" err="1"/>
              <a:t>SetLineColor</a:t>
            </a:r>
            <a:r>
              <a:rPr lang="en-US" altLang="zh-CN" dirty="0"/>
              <a:t>(2);</a:t>
            </a:r>
          </a:p>
          <a:p>
            <a:r>
              <a:rPr lang="en-US" altLang="zh-CN" dirty="0" err="1"/>
              <a:t>AC_prior</a:t>
            </a:r>
            <a:r>
              <a:rPr lang="en-US" altLang="zh-CN" dirty="0"/>
              <a:t>-&gt;Draw("same");</a:t>
            </a:r>
          </a:p>
          <a:p>
            <a:endParaRPr lang="en-US" altLang="zh-CN" dirty="0"/>
          </a:p>
          <a:p>
            <a:r>
              <a:rPr lang="en-US" altLang="zh-CN" dirty="0" err="1"/>
              <a:t>PostPrior</a:t>
            </a:r>
            <a:r>
              <a:rPr lang="en-US" altLang="zh-CN" dirty="0"/>
              <a:t>-&gt;</a:t>
            </a:r>
            <a:r>
              <a:rPr lang="en-US" altLang="zh-CN" dirty="0" err="1"/>
              <a:t>SaveAs</a:t>
            </a:r>
            <a:r>
              <a:rPr lang="en-US" altLang="zh-CN" dirty="0"/>
              <a:t>("PostPrior2234.png");</a:t>
            </a:r>
          </a:p>
          <a:p>
            <a:endParaRPr lang="en-US" altLang="zh-CN"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451</a:t>
            </a:fld>
            <a:endParaRPr lang="zh-CN" altLang="en-US"/>
          </a:p>
        </p:txBody>
      </p:sp>
    </p:spTree>
    <p:extLst>
      <p:ext uri="{BB962C8B-B14F-4D97-AF65-F5344CB8AC3E}">
        <p14:creationId xmlns:p14="http://schemas.microsoft.com/office/powerpoint/2010/main" val="239300652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n-NO" altLang="zh-CN" dirty="0"/>
              <a:t>G4_S31_Gamma1248_Eg1248.50_Tau715.0_SP0.98_AC0.0_bkg1.0_emulator.root</a:t>
            </a:r>
            <a:endParaRPr lang="zh-CN" altLang="en-US"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458</a:t>
            </a:fld>
            <a:endParaRPr lang="zh-CN" altLang="en-US"/>
          </a:p>
        </p:txBody>
      </p:sp>
    </p:spTree>
    <p:extLst>
      <p:ext uri="{BB962C8B-B14F-4D97-AF65-F5344CB8AC3E}">
        <p14:creationId xmlns:p14="http://schemas.microsoft.com/office/powerpoint/2010/main" val="4016446847"/>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nn-NO" altLang="zh-CN" dirty="0"/>
              <a:t>G4_S31_Gamma1248_Eg1248.50_Tau715.0_SP0.98_AC0.0_bkg1.0_model.root</a:t>
            </a:r>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459</a:t>
            </a:fld>
            <a:endParaRPr lang="zh-CN" altLang="en-US"/>
          </a:p>
        </p:txBody>
      </p:sp>
    </p:spTree>
    <p:extLst>
      <p:ext uri="{BB962C8B-B14F-4D97-AF65-F5344CB8AC3E}">
        <p14:creationId xmlns:p14="http://schemas.microsoft.com/office/powerpoint/2010/main" val="18871270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834319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nn-NO" altLang="zh-CN" dirty="0"/>
              <a:t>G4_S31_Gamma1248_Eg1248.50_Tau715.0_SP0.98_AC0.0_bkg1.0_model and emulator overlap</a:t>
            </a:r>
            <a:endParaRPr lang="zh-CN" altLang="en-US"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460</a:t>
            </a:fld>
            <a:endParaRPr lang="zh-CN" altLang="en-US"/>
          </a:p>
        </p:txBody>
      </p:sp>
    </p:spTree>
    <p:extLst>
      <p:ext uri="{BB962C8B-B14F-4D97-AF65-F5344CB8AC3E}">
        <p14:creationId xmlns:p14="http://schemas.microsoft.com/office/powerpoint/2010/main" val="336631545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G4_S31_Gamma1248_Eg1248.50_Tau715.0_SP0.98_AC0.0_bkg1.0_model_emulator_subtraction.root</a:t>
            </a:r>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461</a:t>
            </a:fld>
            <a:endParaRPr lang="zh-CN" altLang="en-US"/>
          </a:p>
        </p:txBody>
      </p:sp>
    </p:spTree>
    <p:extLst>
      <p:ext uri="{BB962C8B-B14F-4D97-AF65-F5344CB8AC3E}">
        <p14:creationId xmlns:p14="http://schemas.microsoft.com/office/powerpoint/2010/main" val="244374528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464</a:t>
            </a:fld>
            <a:endParaRPr lang="zh-CN" altLang="en-US"/>
          </a:p>
        </p:txBody>
      </p:sp>
    </p:spTree>
    <p:extLst>
      <p:ext uri="{BB962C8B-B14F-4D97-AF65-F5344CB8AC3E}">
        <p14:creationId xmlns:p14="http://schemas.microsoft.com/office/powerpoint/2010/main" val="216550077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467</a:t>
            </a:fld>
            <a:endParaRPr lang="zh-CN" altLang="en-US"/>
          </a:p>
        </p:txBody>
      </p:sp>
    </p:spTree>
    <p:extLst>
      <p:ext uri="{BB962C8B-B14F-4D97-AF65-F5344CB8AC3E}">
        <p14:creationId xmlns:p14="http://schemas.microsoft.com/office/powerpoint/2010/main" val="63630408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TH1F *</a:t>
            </a:r>
            <a:r>
              <a:rPr lang="en-US" altLang="zh-CN" dirty="0" err="1"/>
              <a:t>Eg</a:t>
            </a:r>
            <a:r>
              <a:rPr lang="en-US" altLang="zh-CN" dirty="0"/>
              <a:t>=new TH1F("Eg","Eg",4000,0.,8000)</a:t>
            </a:r>
          </a:p>
          <a:p>
            <a:r>
              <a:rPr lang="en-US" altLang="zh-CN" dirty="0"/>
              <a:t>tree-&gt;Draw("</a:t>
            </a:r>
            <a:r>
              <a:rPr lang="en-US" altLang="zh-CN" dirty="0" err="1"/>
              <a:t>Clovere</a:t>
            </a:r>
            <a:r>
              <a:rPr lang="en-US" altLang="zh-CN" dirty="0"/>
              <a:t>&gt;&gt;</a:t>
            </a:r>
            <a:r>
              <a:rPr lang="en-US" altLang="zh-CN" dirty="0" err="1"/>
              <a:t>Eg</a:t>
            </a:r>
            <a:r>
              <a:rPr lang="en-US" altLang="zh-CN" dirty="0"/>
              <a:t>","</a:t>
            </a:r>
            <a:r>
              <a:rPr lang="en-US" altLang="zh-CN" dirty="0" err="1"/>
              <a:t>Clovere</a:t>
            </a:r>
            <a:r>
              <a:rPr lang="en-US" altLang="zh-CN" dirty="0"/>
              <a:t>&gt;0&amp;&amp;</a:t>
            </a:r>
            <a:r>
              <a:rPr lang="en-US" altLang="zh-CN" dirty="0" err="1"/>
              <a:t>Clovere</a:t>
            </a:r>
            <a:r>
              <a:rPr lang="en-US" altLang="zh-CN" dirty="0"/>
              <a:t>&lt;10000&amp;&amp;DSSD1e+DSSD2e&gt;47000&amp;&amp;DSSD1e&gt;0&amp;&amp;DSSD2e&gt;0","")</a:t>
            </a:r>
          </a:p>
          <a:p>
            <a:r>
              <a:rPr lang="en-US" altLang="zh-CN" dirty="0" err="1"/>
              <a:t>Eg</a:t>
            </a:r>
            <a:r>
              <a:rPr lang="en-US" altLang="zh-CN" dirty="0"/>
              <a:t>-&gt;Print("all"); &gt;1.log</a:t>
            </a:r>
            <a:endParaRPr lang="zh-CN" altLang="en-US"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470</a:t>
            </a:fld>
            <a:endParaRPr lang="zh-CN" altLang="en-US"/>
          </a:p>
        </p:txBody>
      </p:sp>
    </p:spTree>
    <p:extLst>
      <p:ext uri="{BB962C8B-B14F-4D97-AF65-F5344CB8AC3E}">
        <p14:creationId xmlns:p14="http://schemas.microsoft.com/office/powerpoint/2010/main" val="301165906"/>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484</a:t>
            </a:fld>
            <a:endParaRPr lang="zh-CN" altLang="en-US"/>
          </a:p>
        </p:txBody>
      </p:sp>
    </p:spTree>
    <p:extLst>
      <p:ext uri="{BB962C8B-B14F-4D97-AF65-F5344CB8AC3E}">
        <p14:creationId xmlns:p14="http://schemas.microsoft.com/office/powerpoint/2010/main" val="254397565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3541 Posterior distribution still has a long tail</a:t>
            </a:r>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490</a:t>
            </a:fld>
            <a:endParaRPr lang="zh-CN" altLang="en-US"/>
          </a:p>
        </p:txBody>
      </p:sp>
    </p:spTree>
    <p:extLst>
      <p:ext uri="{BB962C8B-B14F-4D97-AF65-F5344CB8AC3E}">
        <p14:creationId xmlns:p14="http://schemas.microsoft.com/office/powerpoint/2010/main" val="133109934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497</a:t>
            </a:fld>
            <a:endParaRPr lang="zh-CN" altLang="en-US"/>
          </a:p>
        </p:txBody>
      </p:sp>
    </p:spTree>
    <p:extLst>
      <p:ext uri="{BB962C8B-B14F-4D97-AF65-F5344CB8AC3E}">
        <p14:creationId xmlns:p14="http://schemas.microsoft.com/office/powerpoint/2010/main" val="1857141216"/>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501</a:t>
            </a:fld>
            <a:endParaRPr lang="zh-CN" altLang="en-US"/>
          </a:p>
        </p:txBody>
      </p:sp>
    </p:spTree>
    <p:extLst>
      <p:ext uri="{BB962C8B-B14F-4D97-AF65-F5344CB8AC3E}">
        <p14:creationId xmlns:p14="http://schemas.microsoft.com/office/powerpoint/2010/main" val="367053803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sz="1200" dirty="0"/>
              <a:t>Simulated events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200" dirty="0"/>
              <a:t>Parameter design points</a:t>
            </a:r>
            <a:r>
              <a:rPr lang="en-US" altLang="zh-CN" sz="1200" i="0" dirty="0"/>
              <a:t> are </a:t>
            </a:r>
            <a:r>
              <a:rPr lang="en-US" altLang="zh-CN" b="0" i="0" dirty="0">
                <a:solidFill>
                  <a:srgbClr val="242424"/>
                </a:solidFill>
                <a:effectLst/>
                <a:latin typeface="Arial" panose="020B0604020202020204" pitchFamily="34" charset="0"/>
              </a:rPr>
              <a:t>evenly distributed over the prior range </a:t>
            </a:r>
            <a:r>
              <a:rPr lang="en-US" altLang="zh-CN" b="0" i="0" dirty="0">
                <a:solidFill>
                  <a:srgbClr val="000000"/>
                </a:solidFill>
                <a:effectLst/>
                <a:latin typeface="Linux Libertine"/>
              </a:rPr>
              <a:t>discrete uniform population </a:t>
            </a:r>
            <a:endParaRPr lang="en-US" altLang="zh-CN" sz="1200" dirty="0"/>
          </a:p>
          <a:p>
            <a:r>
              <a:rPr lang="en-US" altLang="zh-CN" sz="1200" dirty="0"/>
              <a:t>Observables</a:t>
            </a:r>
          </a:p>
          <a:p>
            <a:r>
              <a:rPr lang="en-US" altLang="zh-CN" sz="1200" dirty="0"/>
              <a:t>MCMC samples </a:t>
            </a:r>
            <a:endParaRPr lang="zh-CN" altLang="en-US" sz="1200" dirty="0"/>
          </a:p>
          <a:p>
            <a:r>
              <a:rPr lang="en-US" altLang="zh-CN" dirty="0"/>
              <a:t>2234 takes unusually long time to sample ~14 hours</a:t>
            </a:r>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502</a:t>
            </a:fld>
            <a:endParaRPr lang="zh-CN" altLang="en-US"/>
          </a:p>
        </p:txBody>
      </p:sp>
    </p:spTree>
    <p:extLst>
      <p:ext uri="{BB962C8B-B14F-4D97-AF65-F5344CB8AC3E}">
        <p14:creationId xmlns:p14="http://schemas.microsoft.com/office/powerpoint/2010/main" val="126888420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43570333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3541 Posterior distribution still has a long tail</a:t>
            </a:r>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503</a:t>
            </a:fld>
            <a:endParaRPr lang="zh-CN" altLang="en-US"/>
          </a:p>
        </p:txBody>
      </p:sp>
    </p:spTree>
    <p:extLst>
      <p:ext uri="{BB962C8B-B14F-4D97-AF65-F5344CB8AC3E}">
        <p14:creationId xmlns:p14="http://schemas.microsoft.com/office/powerpoint/2010/main" val="254436797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506</a:t>
            </a:fld>
            <a:endParaRPr lang="zh-CN" altLang="en-US"/>
          </a:p>
        </p:txBody>
      </p:sp>
    </p:spTree>
    <p:extLst>
      <p:ext uri="{BB962C8B-B14F-4D97-AF65-F5344CB8AC3E}">
        <p14:creationId xmlns:p14="http://schemas.microsoft.com/office/powerpoint/2010/main" val="329652134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B6C39365-5254-4D00-B33D-D321DAC2A3DA}"/>
              </a:ext>
            </a:extLst>
          </p:cNvPr>
          <p:cNvSpPr>
            <a:spLocks noGrp="1"/>
          </p:cNvSpPr>
          <p:nvPr>
            <p:ph type="body" idx="1"/>
          </p:nvPr>
        </p:nvSpPr>
        <p:spPr/>
        <p:txBody>
          <a:bodyPr/>
          <a:lstStyle/>
          <a:p>
            <a:r>
              <a:rPr lang="en-US" altLang="zh-CN" dirty="0"/>
              <a:t>a Engmann_NPA1971</a:t>
            </a:r>
          </a:p>
          <a:p>
            <a:r>
              <a:rPr lang="en-US" altLang="zh-CN" dirty="0"/>
              <a:t>b Doornenbal_NIMA2010</a:t>
            </a:r>
          </a:p>
          <a:p>
            <a:r>
              <a:rPr lang="en-US" altLang="zh-CN" dirty="0"/>
              <a:t>c Tonev_JPConf2011</a:t>
            </a:r>
          </a:p>
          <a:p>
            <a:r>
              <a:rPr lang="en-US" altLang="zh-CN" dirty="0"/>
              <a:t>d Herlitzius_Thesis2013</a:t>
            </a:r>
            <a:endParaRPr lang="zh-CN" altLang="en-US" dirty="0"/>
          </a:p>
        </p:txBody>
      </p:sp>
    </p:spTree>
    <p:extLst>
      <p:ext uri="{BB962C8B-B14F-4D97-AF65-F5344CB8AC3E}">
        <p14:creationId xmlns:p14="http://schemas.microsoft.com/office/powerpoint/2010/main" val="392565241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root -l </a:t>
            </a:r>
            <a:r>
              <a:rPr lang="en-US" altLang="zh-CN" dirty="0" err="1"/>
              <a:t>Comparison_manipulate.C</a:t>
            </a:r>
            <a:endParaRPr lang="en-US" altLang="zh-CN" dirty="0"/>
          </a:p>
          <a:p>
            <a:r>
              <a:rPr lang="en-US" altLang="zh-CN" dirty="0"/>
              <a:t>TH1F *hGriffinAddback_alpha39_t0=new TH1F("hGriffinAddback_alpha39_t0","hGriffinAddback_alpha39_t0",4000,0,8000);</a:t>
            </a:r>
          </a:p>
          <a:p>
            <a:r>
              <a:rPr lang="en-US" altLang="zh-CN" dirty="0"/>
              <a:t>for(int </a:t>
            </a:r>
            <a:r>
              <a:rPr lang="en-US" altLang="zh-CN" dirty="0" err="1"/>
              <a:t>i</a:t>
            </a:r>
            <a:r>
              <a:rPr lang="en-US" altLang="zh-CN" dirty="0"/>
              <a:t>=1;i&lt;=105;i++){hGriffinAddback_alpha39_t0-&gt;</a:t>
            </a:r>
            <a:r>
              <a:rPr lang="en-US" altLang="zh-CN" dirty="0" err="1"/>
              <a:t>SetBinContent</a:t>
            </a:r>
            <a:r>
              <a:rPr lang="en-US" altLang="zh-CN" dirty="0"/>
              <a:t>(i+2173,hSega-&gt;</a:t>
            </a:r>
            <a:r>
              <a:rPr lang="en-US" altLang="zh-CN" dirty="0" err="1"/>
              <a:t>GetBinContent</a:t>
            </a:r>
            <a:r>
              <a:rPr lang="en-US" altLang="zh-CN" dirty="0"/>
              <a:t>(</a:t>
            </a:r>
            <a:r>
              <a:rPr lang="en-US" altLang="zh-CN" dirty="0" err="1"/>
              <a:t>i</a:t>
            </a:r>
            <a:r>
              <a:rPr lang="en-US" altLang="zh-CN" dirty="0"/>
              <a:t>));}</a:t>
            </a:r>
          </a:p>
          <a:p>
            <a:r>
              <a:rPr lang="en-US" altLang="zh-CN" dirty="0"/>
              <a:t>hGriffinAddback_alpha39_t0-&gt;</a:t>
            </a:r>
            <a:r>
              <a:rPr lang="en-US" altLang="zh-CN" dirty="0" err="1"/>
              <a:t>SetBinErrorOption</a:t>
            </a:r>
            <a:r>
              <a:rPr lang="en-US" altLang="zh-CN" dirty="0"/>
              <a:t>(TH1::</a:t>
            </a:r>
            <a:r>
              <a:rPr lang="en-US" altLang="zh-CN" dirty="0" err="1"/>
              <a:t>kPoisson</a:t>
            </a:r>
            <a:r>
              <a:rPr lang="en-US" altLang="zh-CN" dirty="0"/>
              <a:t>);</a:t>
            </a:r>
          </a:p>
          <a:p>
            <a:r>
              <a:rPr lang="en-US" altLang="zh-CN" dirty="0" err="1"/>
              <a:t>TFile</a:t>
            </a:r>
            <a:r>
              <a:rPr lang="en-US" altLang="zh-CN" dirty="0"/>
              <a:t> *</a:t>
            </a:r>
            <a:r>
              <a:rPr lang="en-US" altLang="zh-CN" dirty="0" err="1"/>
              <a:t>fout</a:t>
            </a:r>
            <a:r>
              <a:rPr lang="en-US" altLang="zh-CN" dirty="0"/>
              <a:t> = new </a:t>
            </a:r>
            <a:r>
              <a:rPr lang="en-US" altLang="zh-CN" dirty="0" err="1"/>
              <a:t>TFile</a:t>
            </a:r>
            <a:r>
              <a:rPr lang="en-US" altLang="zh-CN" dirty="0"/>
              <a:t>("</a:t>
            </a:r>
            <a:r>
              <a:rPr lang="en-US" altLang="zh-CN" dirty="0" err="1"/>
              <a:t>manipulate.root","RECREATE</a:t>
            </a:r>
            <a:r>
              <a:rPr lang="en-US" altLang="zh-CN" dirty="0"/>
              <a:t>");</a:t>
            </a:r>
          </a:p>
          <a:p>
            <a:r>
              <a:rPr lang="en-US" altLang="zh-CN" dirty="0"/>
              <a:t>hGriffinAddback_alpha39_t0-&gt;Write("hGriffinAddback_alpha39_t0");</a:t>
            </a:r>
          </a:p>
          <a:p>
            <a:r>
              <a:rPr lang="en-US" altLang="zh-CN" dirty="0"/>
              <a:t>delete </a:t>
            </a:r>
            <a:r>
              <a:rPr lang="en-US" altLang="zh-CN" dirty="0" err="1"/>
              <a:t>fout</a:t>
            </a:r>
            <a:r>
              <a:rPr lang="en-US" altLang="zh-CN" dirty="0"/>
              <a:t>;</a:t>
            </a:r>
          </a:p>
          <a:p>
            <a:r>
              <a:rPr lang="en-US" altLang="zh-CN" dirty="0"/>
              <a:t>Put </a:t>
            </a:r>
            <a:r>
              <a:rPr lang="en-US" altLang="zh-CN" dirty="0" err="1"/>
              <a:t>manipulate.root</a:t>
            </a:r>
            <a:r>
              <a:rPr lang="en-US" altLang="zh-CN"/>
              <a:t> under D:\X\out\DSL</a:t>
            </a:r>
            <a:endParaRPr lang="en-US" altLang="zh-CN"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515</a:t>
            </a:fld>
            <a:endParaRPr lang="zh-CN" altLang="en-US"/>
          </a:p>
        </p:txBody>
      </p:sp>
    </p:spTree>
    <p:extLst>
      <p:ext uri="{BB962C8B-B14F-4D97-AF65-F5344CB8AC3E}">
        <p14:creationId xmlns:p14="http://schemas.microsoft.com/office/powerpoint/2010/main" val="241442343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err="1"/>
              <a:t>PostPrior</a:t>
            </a:r>
            <a:r>
              <a:rPr lang="en-US" altLang="zh-CN" dirty="0"/>
              <a:t> = new </a:t>
            </a:r>
            <a:r>
              <a:rPr lang="en-US" altLang="zh-CN" dirty="0" err="1"/>
              <a:t>TCanvas</a:t>
            </a:r>
            <a:r>
              <a:rPr lang="en-US" altLang="zh-CN" dirty="0"/>
              <a:t>("</a:t>
            </a:r>
            <a:r>
              <a:rPr lang="en-US" altLang="zh-CN" dirty="0" err="1"/>
              <a:t>PostPrior</a:t>
            </a:r>
            <a:r>
              <a:rPr lang="en-US" altLang="zh-CN" dirty="0"/>
              <a:t>","</a:t>
            </a:r>
            <a:r>
              <a:rPr lang="en-US" altLang="zh-CN" dirty="0" err="1"/>
              <a:t>PostPrior</a:t>
            </a:r>
            <a:r>
              <a:rPr lang="en-US" altLang="zh-CN" dirty="0"/>
              <a:t>", 978,1000);</a:t>
            </a:r>
          </a:p>
          <a:p>
            <a:r>
              <a:rPr lang="en-US" altLang="zh-CN" dirty="0"/>
              <a:t>// </a:t>
            </a:r>
            <a:r>
              <a:rPr lang="en-US" altLang="zh-CN" dirty="0" err="1"/>
              <a:t>TCanvas</a:t>
            </a:r>
            <a:r>
              <a:rPr lang="en-US" altLang="zh-CN" dirty="0"/>
              <a:t>::</a:t>
            </a:r>
            <a:r>
              <a:rPr lang="en-US" altLang="zh-CN" dirty="0" err="1"/>
              <a:t>TCanvas</a:t>
            </a:r>
            <a:r>
              <a:rPr lang="en-US" altLang="zh-CN" dirty="0"/>
              <a:t> (const char * name, const char * title, </a:t>
            </a:r>
            <a:r>
              <a:rPr lang="en-US" altLang="zh-CN" dirty="0" err="1"/>
              <a:t>Int_t</a:t>
            </a:r>
            <a:r>
              <a:rPr lang="en-US" altLang="zh-CN" dirty="0"/>
              <a:t> </a:t>
            </a:r>
            <a:r>
              <a:rPr lang="en-US" altLang="zh-CN" dirty="0" err="1"/>
              <a:t>ww</a:t>
            </a:r>
            <a:r>
              <a:rPr lang="en-US" altLang="zh-CN" dirty="0"/>
              <a:t>, </a:t>
            </a:r>
            <a:r>
              <a:rPr lang="en-US" altLang="zh-CN" dirty="0" err="1"/>
              <a:t>Int_t</a:t>
            </a:r>
            <a:r>
              <a:rPr lang="en-US" altLang="zh-CN" dirty="0"/>
              <a:t> </a:t>
            </a:r>
            <a:r>
              <a:rPr lang="en-US" altLang="zh-CN" dirty="0" err="1"/>
              <a:t>wh</a:t>
            </a:r>
            <a:r>
              <a:rPr lang="en-US" altLang="zh-CN" dirty="0"/>
              <a:t>) </a:t>
            </a:r>
          </a:p>
          <a:p>
            <a:r>
              <a:rPr lang="en-US" altLang="zh-CN" dirty="0" err="1"/>
              <a:t>PostPrior</a:t>
            </a:r>
            <a:r>
              <a:rPr lang="en-US" altLang="zh-CN" dirty="0"/>
              <a:t>-&gt;</a:t>
            </a:r>
            <a:r>
              <a:rPr lang="en-US" altLang="zh-CN" dirty="0" err="1"/>
              <a:t>SetBottomMargin</a:t>
            </a:r>
            <a:r>
              <a:rPr lang="en-US" altLang="zh-CN" dirty="0"/>
              <a:t> (0.1);</a:t>
            </a:r>
          </a:p>
          <a:p>
            <a:r>
              <a:rPr lang="en-US" altLang="zh-CN" dirty="0"/>
              <a:t>//</a:t>
            </a:r>
            <a:r>
              <a:rPr lang="en-US" altLang="zh-CN" dirty="0" err="1"/>
              <a:t>PostPrior</a:t>
            </a:r>
            <a:r>
              <a:rPr lang="en-US" altLang="zh-CN" dirty="0"/>
              <a:t>-&gt;</a:t>
            </a:r>
            <a:r>
              <a:rPr lang="en-US" altLang="zh-CN" dirty="0" err="1"/>
              <a:t>DivideSquare</a:t>
            </a:r>
            <a:r>
              <a:rPr lang="en-US" altLang="zh-CN" dirty="0"/>
              <a:t>(25);</a:t>
            </a:r>
          </a:p>
          <a:p>
            <a:r>
              <a:rPr lang="en-US" altLang="zh-CN" dirty="0" err="1"/>
              <a:t>PostPrior</a:t>
            </a:r>
            <a:r>
              <a:rPr lang="en-US" altLang="zh-CN" dirty="0"/>
              <a:t>-&gt;Divide(5,5);</a:t>
            </a:r>
          </a:p>
          <a:p>
            <a:r>
              <a:rPr lang="en-US" altLang="zh-CN" dirty="0"/>
              <a:t>//</a:t>
            </a:r>
            <a:r>
              <a:rPr lang="en-US" altLang="zh-CN" dirty="0" err="1"/>
              <a:t>PostPrior</a:t>
            </a:r>
            <a:r>
              <a:rPr lang="en-US" altLang="zh-CN" dirty="0"/>
              <a:t>-&gt;</a:t>
            </a:r>
            <a:r>
              <a:rPr lang="en-US" altLang="zh-CN" dirty="0" err="1"/>
              <a:t>SetBorderMode</a:t>
            </a:r>
            <a:r>
              <a:rPr lang="en-US" altLang="zh-CN" dirty="0"/>
              <a:t>(1);</a:t>
            </a:r>
          </a:p>
          <a:p>
            <a:r>
              <a:rPr lang="en-US" altLang="zh-CN" dirty="0" err="1"/>
              <a:t>gStyle</a:t>
            </a:r>
            <a:r>
              <a:rPr lang="en-US" altLang="zh-CN" dirty="0"/>
              <a:t>-&gt;</a:t>
            </a:r>
            <a:r>
              <a:rPr lang="en-US" altLang="zh-CN" dirty="0" err="1"/>
              <a:t>SetOptStat</a:t>
            </a:r>
            <a:r>
              <a:rPr lang="en-US" altLang="zh-CN" dirty="0"/>
              <a:t>(0);</a:t>
            </a:r>
          </a:p>
          <a:p>
            <a:r>
              <a:rPr lang="en-US" altLang="zh-CN" dirty="0" err="1"/>
              <a:t>gStyle</a:t>
            </a:r>
            <a:r>
              <a:rPr lang="en-US" altLang="zh-CN" dirty="0"/>
              <a:t>-&gt;</a:t>
            </a:r>
            <a:r>
              <a:rPr lang="en-US" altLang="zh-CN" dirty="0" err="1"/>
              <a:t>SetOptTitle</a:t>
            </a:r>
            <a:r>
              <a:rPr lang="en-US" altLang="zh-CN" dirty="0"/>
              <a:t>(0);</a:t>
            </a:r>
          </a:p>
          <a:p>
            <a:r>
              <a:rPr lang="en-US" altLang="zh-CN" dirty="0" err="1"/>
              <a:t>gStyle</a:t>
            </a:r>
            <a:r>
              <a:rPr lang="en-US" altLang="zh-CN" dirty="0"/>
              <a:t>-&gt;</a:t>
            </a:r>
            <a:r>
              <a:rPr lang="en-US" altLang="zh-CN" dirty="0" err="1"/>
              <a:t>SetPalette</a:t>
            </a:r>
            <a:r>
              <a:rPr lang="en-US" altLang="zh-CN" dirty="0"/>
              <a:t>(51);</a:t>
            </a:r>
          </a:p>
          <a:p>
            <a:r>
              <a:rPr lang="en-US" altLang="zh-CN" dirty="0" err="1"/>
              <a:t>TColor</a:t>
            </a:r>
            <a:r>
              <a:rPr lang="en-US" altLang="zh-CN" dirty="0"/>
              <a:t>::</a:t>
            </a:r>
            <a:r>
              <a:rPr lang="en-US" altLang="zh-CN" dirty="0" err="1"/>
              <a:t>InvertPalette</a:t>
            </a:r>
            <a:r>
              <a:rPr lang="en-US" altLang="zh-CN" dirty="0"/>
              <a:t>();</a:t>
            </a:r>
          </a:p>
          <a:p>
            <a:r>
              <a:rPr lang="en-US" altLang="zh-CN" dirty="0" err="1"/>
              <a:t>PostPrior</a:t>
            </a:r>
            <a:r>
              <a:rPr lang="en-US" altLang="zh-CN" dirty="0"/>
              <a:t>-&gt;Update();</a:t>
            </a:r>
          </a:p>
          <a:p>
            <a:r>
              <a:rPr lang="en-US" altLang="zh-CN" dirty="0" err="1"/>
              <a:t>PostPrior</a:t>
            </a:r>
            <a:r>
              <a:rPr lang="en-US" altLang="zh-CN" dirty="0"/>
              <a:t>-&gt;Draw();</a:t>
            </a:r>
          </a:p>
          <a:p>
            <a:r>
              <a:rPr lang="en-US" altLang="zh-CN" dirty="0"/>
              <a:t>double </a:t>
            </a:r>
            <a:r>
              <a:rPr lang="en-US" altLang="zh-CN" dirty="0" err="1"/>
              <a:t>ypos,ypri</a:t>
            </a:r>
            <a:r>
              <a:rPr lang="en-US" altLang="zh-CN" dirty="0"/>
              <a:t>;</a:t>
            </a:r>
          </a:p>
          <a:p>
            <a:r>
              <a:rPr lang="en-US" altLang="zh-CN" dirty="0"/>
              <a:t> </a:t>
            </a:r>
          </a:p>
          <a:p>
            <a:r>
              <a:rPr lang="en-US" altLang="zh-CN" dirty="0" err="1"/>
              <a:t>PostPrior</a:t>
            </a:r>
            <a:r>
              <a:rPr lang="en-US" altLang="zh-CN" dirty="0"/>
              <a:t>-&gt;cd(1);</a:t>
            </a:r>
          </a:p>
          <a:p>
            <a:r>
              <a:rPr lang="en-US" altLang="zh-CN" dirty="0" err="1"/>
              <a:t>gPad</a:t>
            </a:r>
            <a:r>
              <a:rPr lang="en-US" altLang="zh-CN" dirty="0"/>
              <a:t>-&gt;</a:t>
            </a:r>
            <a:r>
              <a:rPr lang="en-US" altLang="zh-CN" dirty="0" err="1"/>
              <a:t>SetMargin</a:t>
            </a:r>
            <a:r>
              <a:rPr lang="en-US" altLang="zh-CN" dirty="0"/>
              <a:t>(0.005,0.005,0.005,0.005);</a:t>
            </a:r>
          </a:p>
          <a:p>
            <a:r>
              <a:rPr lang="en-US" altLang="zh-CN" dirty="0"/>
              <a:t>//void </a:t>
            </a:r>
            <a:r>
              <a:rPr lang="en-US" altLang="zh-CN" dirty="0" err="1"/>
              <a:t>TAttPad</a:t>
            </a:r>
            <a:r>
              <a:rPr lang="en-US" altLang="zh-CN" dirty="0"/>
              <a:t>::</a:t>
            </a:r>
            <a:r>
              <a:rPr lang="en-US" altLang="zh-CN" dirty="0" err="1"/>
              <a:t>SetMargin</a:t>
            </a:r>
            <a:r>
              <a:rPr lang="en-US" altLang="zh-CN" dirty="0"/>
              <a:t> (</a:t>
            </a:r>
            <a:r>
              <a:rPr lang="en-US" altLang="zh-CN" dirty="0" err="1"/>
              <a:t>Float_t</a:t>
            </a:r>
            <a:r>
              <a:rPr lang="en-US" altLang="zh-CN" dirty="0"/>
              <a:t> left, </a:t>
            </a:r>
            <a:r>
              <a:rPr lang="en-US" altLang="zh-CN" dirty="0" err="1"/>
              <a:t>Float_t</a:t>
            </a:r>
            <a:r>
              <a:rPr lang="en-US" altLang="zh-CN" dirty="0"/>
              <a:t> right, </a:t>
            </a:r>
            <a:r>
              <a:rPr lang="en-US" altLang="zh-CN" dirty="0" err="1"/>
              <a:t>Float_t</a:t>
            </a:r>
            <a:r>
              <a:rPr lang="en-US" altLang="zh-CN" dirty="0"/>
              <a:t> bottom, </a:t>
            </a:r>
            <a:r>
              <a:rPr lang="en-US" altLang="zh-CN" dirty="0" err="1"/>
              <a:t>Float_t</a:t>
            </a:r>
            <a:r>
              <a:rPr lang="en-US" altLang="zh-CN" dirty="0"/>
              <a:t> top)</a:t>
            </a:r>
          </a:p>
          <a:p>
            <a:r>
              <a:rPr lang="en-US" altLang="zh-CN" dirty="0"/>
              <a:t>Tau-&gt;</a:t>
            </a:r>
            <a:r>
              <a:rPr lang="en-US" altLang="zh-CN" dirty="0" err="1"/>
              <a:t>GetXaxis</a:t>
            </a:r>
            <a:r>
              <a:rPr lang="en-US" altLang="zh-CN" dirty="0"/>
              <a:t>()-&gt;</a:t>
            </a:r>
            <a:r>
              <a:rPr lang="en-US" altLang="zh-CN" dirty="0" err="1"/>
              <a:t>SetLabelSize</a:t>
            </a:r>
            <a:r>
              <a:rPr lang="en-US" altLang="zh-CN" dirty="0"/>
              <a:t>(0.10);</a:t>
            </a:r>
          </a:p>
          <a:p>
            <a:r>
              <a:rPr lang="en-US" altLang="zh-CN" dirty="0"/>
              <a:t>Tau-&gt;</a:t>
            </a:r>
            <a:r>
              <a:rPr lang="en-US" altLang="zh-CN" dirty="0" err="1"/>
              <a:t>GetXaxis</a:t>
            </a:r>
            <a:r>
              <a:rPr lang="en-US" altLang="zh-CN" dirty="0"/>
              <a:t>()-&gt;</a:t>
            </a:r>
            <a:r>
              <a:rPr lang="en-US" altLang="zh-CN" dirty="0" err="1"/>
              <a:t>SetNdivisions</a:t>
            </a:r>
            <a:r>
              <a:rPr lang="en-US" altLang="zh-CN" dirty="0"/>
              <a:t>(505);</a:t>
            </a:r>
          </a:p>
          <a:p>
            <a:r>
              <a:rPr lang="en-US" altLang="zh-CN" dirty="0"/>
              <a:t>Tau-&gt;</a:t>
            </a:r>
            <a:r>
              <a:rPr lang="en-US" altLang="zh-CN" dirty="0" err="1"/>
              <a:t>GetYaxis</a:t>
            </a:r>
            <a:r>
              <a:rPr lang="en-US" altLang="zh-CN" dirty="0"/>
              <a:t>()-&gt;</a:t>
            </a:r>
            <a:r>
              <a:rPr lang="en-US" altLang="zh-CN" dirty="0" err="1"/>
              <a:t>SetNdivisions</a:t>
            </a:r>
            <a:r>
              <a:rPr lang="en-US" altLang="zh-CN" dirty="0"/>
              <a:t>(000);</a:t>
            </a:r>
          </a:p>
          <a:p>
            <a:r>
              <a:rPr lang="en-US" altLang="zh-CN" dirty="0"/>
              <a:t>//Tau-&gt;</a:t>
            </a:r>
            <a:r>
              <a:rPr lang="en-US" altLang="zh-CN" dirty="0" err="1"/>
              <a:t>GetYaxis</a:t>
            </a:r>
            <a:r>
              <a:rPr lang="en-US" altLang="zh-CN" dirty="0"/>
              <a:t>()-&gt;</a:t>
            </a:r>
            <a:r>
              <a:rPr lang="en-US" altLang="zh-CN" dirty="0" err="1"/>
              <a:t>SetRangeUser</a:t>
            </a:r>
            <a:r>
              <a:rPr lang="en-US" altLang="zh-CN" dirty="0"/>
              <a:t>(0,Tau-&gt;</a:t>
            </a:r>
            <a:r>
              <a:rPr lang="en-US" altLang="zh-CN" dirty="0" err="1"/>
              <a:t>GetMaximum</a:t>
            </a:r>
            <a:r>
              <a:rPr lang="en-US" altLang="zh-CN" dirty="0"/>
              <a:t>()*1.1);</a:t>
            </a:r>
          </a:p>
          <a:p>
            <a:r>
              <a:rPr lang="en-US" altLang="zh-CN" dirty="0"/>
              <a:t>Tau-&gt;</a:t>
            </a:r>
            <a:r>
              <a:rPr lang="en-US" altLang="zh-CN" dirty="0" err="1"/>
              <a:t>SetLineColor</a:t>
            </a:r>
            <a:r>
              <a:rPr lang="en-US" altLang="zh-CN" dirty="0"/>
              <a:t>(4);</a:t>
            </a:r>
          </a:p>
          <a:p>
            <a:r>
              <a:rPr lang="en-US" altLang="zh-CN" dirty="0"/>
              <a:t>Tau-&gt;Draw();</a:t>
            </a:r>
          </a:p>
          <a:p>
            <a:r>
              <a:rPr lang="en-US" altLang="zh-CN" dirty="0" err="1"/>
              <a:t>Tau_prior</a:t>
            </a:r>
            <a:r>
              <a:rPr lang="en-US" altLang="zh-CN" dirty="0"/>
              <a:t>-&gt;</a:t>
            </a:r>
            <a:r>
              <a:rPr lang="en-US" altLang="zh-CN" dirty="0" err="1"/>
              <a:t>SetLineColor</a:t>
            </a:r>
            <a:r>
              <a:rPr lang="en-US" altLang="zh-CN" dirty="0"/>
              <a:t>(2);</a:t>
            </a:r>
          </a:p>
          <a:p>
            <a:r>
              <a:rPr lang="en-US" altLang="zh-CN" dirty="0" err="1"/>
              <a:t>Tau_prior</a:t>
            </a:r>
            <a:r>
              <a:rPr lang="en-US" altLang="zh-CN" dirty="0"/>
              <a:t>-&gt;Draw("same");</a:t>
            </a:r>
          </a:p>
          <a:p>
            <a:endParaRPr lang="en-US" altLang="zh-CN" dirty="0"/>
          </a:p>
          <a:p>
            <a:r>
              <a:rPr lang="en-US" altLang="zh-CN" dirty="0" err="1"/>
              <a:t>PostPrior</a:t>
            </a:r>
            <a:r>
              <a:rPr lang="en-US" altLang="zh-CN" dirty="0"/>
              <a:t>-&gt;cd(6);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TauEg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TauEg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TauEg</a:t>
            </a:r>
            <a:r>
              <a:rPr lang="en-US" altLang="zh-CN" dirty="0"/>
              <a:t>-&gt;Draw("col");</a:t>
            </a:r>
          </a:p>
          <a:p>
            <a:r>
              <a:rPr lang="en-US" altLang="zh-CN" dirty="0"/>
              <a:t> </a:t>
            </a:r>
          </a:p>
          <a:p>
            <a:r>
              <a:rPr lang="en-US" altLang="zh-CN" dirty="0" err="1"/>
              <a:t>PostPrior</a:t>
            </a:r>
            <a:r>
              <a:rPr lang="en-US" altLang="zh-CN" dirty="0"/>
              <a:t>-&gt;cd(7);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(0,Eg-&gt;</a:t>
            </a:r>
            <a:r>
              <a:rPr lang="en-US" altLang="zh-CN" dirty="0" err="1"/>
              <a:t>GetMaximum</a:t>
            </a:r>
            <a:r>
              <a:rPr lang="en-US" altLang="zh-CN" dirty="0"/>
              <a:t>()*1.1);</a:t>
            </a:r>
          </a:p>
          <a:p>
            <a:r>
              <a:rPr lang="en-US" altLang="zh-CN" dirty="0" err="1"/>
              <a:t>ypos</a:t>
            </a:r>
            <a:r>
              <a:rPr lang="en-US" altLang="zh-CN" dirty="0"/>
              <a:t>=</a:t>
            </a:r>
            <a:r>
              <a:rPr lang="en-US" altLang="zh-CN" dirty="0" err="1"/>
              <a:t>Eg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Eg_prior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Eg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Eg</a:t>
            </a:r>
            <a:r>
              <a:rPr lang="en-US" altLang="zh-CN" dirty="0"/>
              <a:t>-&gt;</a:t>
            </a:r>
            <a:r>
              <a:rPr lang="en-US" altLang="zh-CN" dirty="0" err="1"/>
              <a:t>SetLineColor</a:t>
            </a:r>
            <a:r>
              <a:rPr lang="en-US" altLang="zh-CN" dirty="0"/>
              <a:t>(4);</a:t>
            </a:r>
          </a:p>
          <a:p>
            <a:r>
              <a:rPr lang="en-US" altLang="zh-CN" dirty="0" err="1"/>
              <a:t>Eg</a:t>
            </a:r>
            <a:r>
              <a:rPr lang="en-US" altLang="zh-CN" dirty="0"/>
              <a:t>-&gt;Draw();</a:t>
            </a:r>
          </a:p>
          <a:p>
            <a:r>
              <a:rPr lang="en-US" altLang="zh-CN" dirty="0" err="1"/>
              <a:t>Eg_prior</a:t>
            </a:r>
            <a:r>
              <a:rPr lang="en-US" altLang="zh-CN" dirty="0"/>
              <a:t>-&gt;</a:t>
            </a:r>
            <a:r>
              <a:rPr lang="en-US" altLang="zh-CN" dirty="0" err="1"/>
              <a:t>SetLineColor</a:t>
            </a:r>
            <a:r>
              <a:rPr lang="en-US" altLang="zh-CN" dirty="0"/>
              <a:t>(2);</a:t>
            </a:r>
          </a:p>
          <a:p>
            <a:r>
              <a:rPr lang="en-US" altLang="zh-CN" dirty="0" err="1"/>
              <a:t>Eg_prior</a:t>
            </a:r>
            <a:r>
              <a:rPr lang="en-US" altLang="zh-CN" dirty="0"/>
              <a:t>-&gt;Draw("same");</a:t>
            </a:r>
          </a:p>
          <a:p>
            <a:r>
              <a:rPr lang="en-US" altLang="zh-CN" dirty="0"/>
              <a:t> </a:t>
            </a:r>
          </a:p>
          <a:p>
            <a:r>
              <a:rPr lang="en-US" altLang="zh-CN" dirty="0" err="1"/>
              <a:t>PostPrior</a:t>
            </a:r>
            <a:r>
              <a:rPr lang="en-US" altLang="zh-CN" dirty="0"/>
              <a:t>-&gt;cd(11);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Taubkg</a:t>
            </a:r>
            <a:r>
              <a:rPr lang="en-US" altLang="zh-CN" dirty="0"/>
              <a:t>-&gt;Draw("col");</a:t>
            </a:r>
          </a:p>
          <a:p>
            <a:r>
              <a:rPr lang="en-US" altLang="zh-CN" dirty="0"/>
              <a:t> </a:t>
            </a:r>
          </a:p>
          <a:p>
            <a:r>
              <a:rPr lang="en-US" altLang="zh-CN" dirty="0" err="1"/>
              <a:t>PostPrior</a:t>
            </a:r>
            <a:r>
              <a:rPr lang="en-US" altLang="zh-CN" dirty="0"/>
              <a:t>-&gt;cd(12);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Egbkg</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Egbkg</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Egbkg</a:t>
            </a:r>
            <a:r>
              <a:rPr lang="en-US" altLang="zh-CN" dirty="0"/>
              <a:t>-&gt;Draw("col");</a:t>
            </a:r>
          </a:p>
          <a:p>
            <a:r>
              <a:rPr lang="en-US" altLang="zh-CN" dirty="0"/>
              <a:t> </a:t>
            </a:r>
          </a:p>
          <a:p>
            <a:r>
              <a:rPr lang="en-US" altLang="zh-CN" dirty="0" err="1"/>
              <a:t>PostPrior</a:t>
            </a:r>
            <a:r>
              <a:rPr lang="en-US" altLang="zh-CN" dirty="0"/>
              <a:t>-&gt;cd(13);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t>
            </a:r>
            <a:r>
              <a:rPr lang="en-US" altLang="zh-CN" dirty="0"/>
              <a:t>-&gt;</a:t>
            </a:r>
            <a:r>
              <a:rPr lang="en-US" altLang="zh-CN" dirty="0" err="1"/>
              <a:t>GetYaxis</a:t>
            </a:r>
            <a:r>
              <a:rPr lang="en-US" altLang="zh-CN" dirty="0"/>
              <a:t>()-&gt;</a:t>
            </a:r>
            <a:r>
              <a:rPr lang="en-US" altLang="zh-CN" dirty="0" err="1"/>
              <a:t>SetNdivisions</a:t>
            </a:r>
            <a:r>
              <a:rPr lang="en-US" altLang="zh-CN" dirty="0"/>
              <a:t>(000);</a:t>
            </a:r>
          </a:p>
          <a:p>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(0,bkg-&gt;</a:t>
            </a:r>
            <a:r>
              <a:rPr lang="en-US" altLang="zh-CN" dirty="0" err="1"/>
              <a:t>GetMaximum</a:t>
            </a:r>
            <a:r>
              <a:rPr lang="en-US" altLang="zh-CN" dirty="0"/>
              <a:t>()*1.1);</a:t>
            </a:r>
          </a:p>
          <a:p>
            <a:r>
              <a:rPr lang="en-US" altLang="zh-CN" dirty="0" err="1"/>
              <a:t>ypos</a:t>
            </a:r>
            <a:r>
              <a:rPr lang="en-US" altLang="zh-CN" dirty="0"/>
              <a:t>=</a:t>
            </a:r>
            <a:r>
              <a:rPr lang="en-US" altLang="zh-CN" dirty="0" err="1"/>
              <a:t>bkg</a:t>
            </a:r>
            <a:r>
              <a:rPr lang="en-US" altLang="zh-CN" dirty="0"/>
              <a:t>-&gt;</a:t>
            </a:r>
            <a:r>
              <a:rPr lang="en-US" altLang="zh-CN" dirty="0" err="1"/>
              <a:t>GetMaximum</a:t>
            </a:r>
            <a:r>
              <a:rPr lang="en-US" altLang="zh-CN" dirty="0"/>
              <a:t>();</a:t>
            </a:r>
          </a:p>
          <a:p>
            <a:r>
              <a:rPr lang="en-US" altLang="zh-CN" dirty="0" err="1"/>
              <a:t>ypri</a:t>
            </a:r>
            <a:r>
              <a:rPr lang="en-US" altLang="zh-CN" dirty="0"/>
              <a:t>=</a:t>
            </a:r>
            <a:r>
              <a:rPr lang="en-US" altLang="zh-CN" dirty="0" err="1"/>
              <a:t>bkg_prior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t>
            </a:r>
            <a:r>
              <a:rPr lang="en-US" altLang="zh-CN" dirty="0" err="1"/>
              <a:t>bkg</a:t>
            </a:r>
            <a:r>
              <a:rPr lang="en-US" altLang="zh-CN" dirty="0"/>
              <a:t>-&gt;</a:t>
            </a:r>
            <a:r>
              <a:rPr lang="en-US" altLang="zh-CN" dirty="0" err="1"/>
              <a:t>GetYaxis</a:t>
            </a:r>
            <a:r>
              <a:rPr lang="en-US" altLang="zh-CN" dirty="0"/>
              <a:t>()-&gt;</a:t>
            </a:r>
            <a:r>
              <a:rPr lang="en-US" altLang="zh-CN" dirty="0" err="1"/>
              <a:t>SetRangeUser</a:t>
            </a:r>
            <a:r>
              <a:rPr lang="en-US" altLang="zh-CN" dirty="0"/>
              <a:t>(0,ypri*1.1);</a:t>
            </a:r>
          </a:p>
          <a:p>
            <a:r>
              <a:rPr lang="en-US" altLang="zh-CN" dirty="0" err="1"/>
              <a:t>bkg</a:t>
            </a:r>
            <a:r>
              <a:rPr lang="en-US" altLang="zh-CN" dirty="0"/>
              <a:t>-&gt;</a:t>
            </a:r>
            <a:r>
              <a:rPr lang="en-US" altLang="zh-CN" dirty="0" err="1"/>
              <a:t>SetLineColor</a:t>
            </a:r>
            <a:r>
              <a:rPr lang="en-US" altLang="zh-CN" dirty="0"/>
              <a:t>(4);</a:t>
            </a:r>
          </a:p>
          <a:p>
            <a:r>
              <a:rPr lang="en-US" altLang="zh-CN" dirty="0" err="1"/>
              <a:t>bkg</a:t>
            </a:r>
            <a:r>
              <a:rPr lang="en-US" altLang="zh-CN" dirty="0"/>
              <a:t>-&gt;Draw();</a:t>
            </a:r>
          </a:p>
          <a:p>
            <a:r>
              <a:rPr lang="en-US" altLang="zh-CN" dirty="0" err="1"/>
              <a:t>bkg_prior</a:t>
            </a:r>
            <a:r>
              <a:rPr lang="en-US" altLang="zh-CN" dirty="0"/>
              <a:t>-&gt;</a:t>
            </a:r>
            <a:r>
              <a:rPr lang="en-US" altLang="zh-CN" dirty="0" err="1"/>
              <a:t>SetLineColor</a:t>
            </a:r>
            <a:r>
              <a:rPr lang="en-US" altLang="zh-CN" dirty="0"/>
              <a:t>(2);</a:t>
            </a:r>
          </a:p>
          <a:p>
            <a:r>
              <a:rPr lang="en-US" altLang="zh-CN" dirty="0" err="1"/>
              <a:t>bkg_prior</a:t>
            </a:r>
            <a:r>
              <a:rPr lang="en-US" altLang="zh-CN" dirty="0"/>
              <a:t>-&gt;Draw("same");</a:t>
            </a:r>
          </a:p>
          <a:p>
            <a:r>
              <a:rPr lang="en-US" altLang="zh-CN" dirty="0"/>
              <a:t> </a:t>
            </a:r>
          </a:p>
          <a:p>
            <a:r>
              <a:rPr lang="en-US" altLang="zh-CN" dirty="0" err="1"/>
              <a:t>PostPrior</a:t>
            </a:r>
            <a:r>
              <a:rPr lang="en-US" altLang="zh-CN" dirty="0"/>
              <a:t>-&gt;cd(16);</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TauSP</a:t>
            </a:r>
            <a:r>
              <a:rPr lang="en-US" altLang="zh-CN" dirty="0"/>
              <a:t>-&gt;Draw("col");</a:t>
            </a:r>
          </a:p>
          <a:p>
            <a:r>
              <a:rPr lang="en-US" altLang="zh-CN" dirty="0"/>
              <a:t> </a:t>
            </a:r>
          </a:p>
          <a:p>
            <a:r>
              <a:rPr lang="en-US" altLang="zh-CN" dirty="0" err="1"/>
              <a:t>PostPrior</a:t>
            </a:r>
            <a:r>
              <a:rPr lang="en-US" altLang="zh-CN" dirty="0"/>
              <a:t>-&gt;cd(17);</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EgSP</a:t>
            </a:r>
            <a:r>
              <a:rPr lang="en-US" altLang="zh-CN" dirty="0"/>
              <a:t>-&gt;Draw("col");</a:t>
            </a:r>
          </a:p>
          <a:p>
            <a:r>
              <a:rPr lang="en-US" altLang="zh-CN" dirty="0"/>
              <a:t> </a:t>
            </a:r>
          </a:p>
          <a:p>
            <a:r>
              <a:rPr lang="en-US" altLang="zh-CN" dirty="0" err="1"/>
              <a:t>PostPrior</a:t>
            </a:r>
            <a:r>
              <a:rPr lang="en-US" altLang="zh-CN" dirty="0"/>
              <a:t>-&gt;cd(18);</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bkgSP</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bkgSP</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bkgSP</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bkgSP</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bkgSP</a:t>
            </a:r>
            <a:r>
              <a:rPr lang="en-US" altLang="zh-CN" dirty="0"/>
              <a:t>-&gt;Draw("col");</a:t>
            </a:r>
          </a:p>
          <a:p>
            <a:r>
              <a:rPr lang="en-US" altLang="zh-CN" dirty="0"/>
              <a:t> </a:t>
            </a:r>
          </a:p>
          <a:p>
            <a:r>
              <a:rPr lang="en-US" altLang="zh-CN" dirty="0" err="1"/>
              <a:t>PostPrior</a:t>
            </a:r>
            <a:r>
              <a:rPr lang="en-US" altLang="zh-CN" dirty="0"/>
              <a:t>-&gt;cd(19);</a:t>
            </a:r>
          </a:p>
          <a:p>
            <a:r>
              <a:rPr lang="en-US" altLang="zh-CN" dirty="0" err="1"/>
              <a:t>gPad</a:t>
            </a:r>
            <a:r>
              <a:rPr lang="en-US" altLang="zh-CN" dirty="0"/>
              <a:t>-&gt;</a:t>
            </a:r>
            <a:r>
              <a:rPr lang="en-US" altLang="zh-CN" dirty="0" err="1"/>
              <a:t>SetMargin</a:t>
            </a:r>
            <a:r>
              <a:rPr lang="en-US" altLang="zh-CN" dirty="0"/>
              <a:t>(0.005,0.005,0.005,0.005);</a:t>
            </a:r>
          </a:p>
          <a:p>
            <a:r>
              <a:rPr lang="en-US" altLang="zh-CN" dirty="0"/>
              <a:t>SP-&gt;</a:t>
            </a:r>
            <a:r>
              <a:rPr lang="en-US" altLang="zh-CN" dirty="0" err="1"/>
              <a:t>GetXaxis</a:t>
            </a:r>
            <a:r>
              <a:rPr lang="en-US" altLang="zh-CN" dirty="0"/>
              <a:t>()-&gt;</a:t>
            </a:r>
            <a:r>
              <a:rPr lang="en-US" altLang="zh-CN" dirty="0" err="1"/>
              <a:t>SetLabelSize</a:t>
            </a:r>
            <a:r>
              <a:rPr lang="en-US" altLang="zh-CN" dirty="0"/>
              <a:t>(0.10);</a:t>
            </a:r>
          </a:p>
          <a:p>
            <a:r>
              <a:rPr lang="en-US" altLang="zh-CN" dirty="0"/>
              <a:t>SP-&gt;</a:t>
            </a:r>
            <a:r>
              <a:rPr lang="en-US" altLang="zh-CN" dirty="0" err="1"/>
              <a:t>GetXaxis</a:t>
            </a:r>
            <a:r>
              <a:rPr lang="en-US" altLang="zh-CN" dirty="0"/>
              <a:t>()-&gt;</a:t>
            </a:r>
            <a:r>
              <a:rPr lang="en-US" altLang="zh-CN" dirty="0" err="1"/>
              <a:t>SetNdivisions</a:t>
            </a:r>
            <a:r>
              <a:rPr lang="en-US" altLang="zh-CN" dirty="0"/>
              <a:t>(505);</a:t>
            </a:r>
          </a:p>
          <a:p>
            <a:r>
              <a:rPr lang="en-US" altLang="zh-CN" dirty="0"/>
              <a:t>SP-&gt;</a:t>
            </a:r>
            <a:r>
              <a:rPr lang="en-US" altLang="zh-CN" dirty="0" err="1"/>
              <a:t>GetYaxis</a:t>
            </a:r>
            <a:r>
              <a:rPr lang="en-US" altLang="zh-CN" dirty="0"/>
              <a:t>()-&gt;</a:t>
            </a:r>
            <a:r>
              <a:rPr lang="en-US" altLang="zh-CN" dirty="0" err="1"/>
              <a:t>SetNdivisions</a:t>
            </a:r>
            <a:r>
              <a:rPr lang="en-US" altLang="zh-CN" dirty="0"/>
              <a:t>(000);</a:t>
            </a:r>
          </a:p>
          <a:p>
            <a:r>
              <a:rPr lang="en-US" altLang="zh-CN" dirty="0"/>
              <a:t>SP-&gt;</a:t>
            </a:r>
            <a:r>
              <a:rPr lang="en-US" altLang="zh-CN" dirty="0" err="1"/>
              <a:t>GetYaxis</a:t>
            </a:r>
            <a:r>
              <a:rPr lang="en-US" altLang="zh-CN" dirty="0"/>
              <a:t>()-&gt;</a:t>
            </a:r>
            <a:r>
              <a:rPr lang="en-US" altLang="zh-CN" dirty="0" err="1"/>
              <a:t>SetRangeUser</a:t>
            </a:r>
            <a:r>
              <a:rPr lang="en-US" altLang="zh-CN" dirty="0"/>
              <a:t>(0,SP-&gt;</a:t>
            </a:r>
            <a:r>
              <a:rPr lang="en-US" altLang="zh-CN" dirty="0" err="1"/>
              <a:t>GetMaximum</a:t>
            </a:r>
            <a:r>
              <a:rPr lang="en-US" altLang="zh-CN" dirty="0"/>
              <a:t>()*1.1);</a:t>
            </a:r>
          </a:p>
          <a:p>
            <a:r>
              <a:rPr lang="en-US" altLang="zh-CN" dirty="0" err="1"/>
              <a:t>ypos</a:t>
            </a:r>
            <a:r>
              <a:rPr lang="en-US" altLang="zh-CN" dirty="0"/>
              <a:t>=SP-&gt;</a:t>
            </a:r>
            <a:r>
              <a:rPr lang="en-US" altLang="zh-CN" dirty="0" err="1"/>
              <a:t>GetMaximum</a:t>
            </a:r>
            <a:r>
              <a:rPr lang="en-US" altLang="zh-CN" dirty="0"/>
              <a:t>();</a:t>
            </a:r>
          </a:p>
          <a:p>
            <a:r>
              <a:rPr lang="en-US" altLang="zh-CN" dirty="0" err="1"/>
              <a:t>ypri</a:t>
            </a:r>
            <a:r>
              <a:rPr lang="en-US" altLang="zh-CN" dirty="0"/>
              <a:t>=</a:t>
            </a:r>
            <a:r>
              <a:rPr lang="en-US" altLang="zh-CN" dirty="0" err="1"/>
              <a:t>SP_prior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)SP-&gt;</a:t>
            </a:r>
            <a:r>
              <a:rPr lang="en-US" altLang="zh-CN" dirty="0" err="1"/>
              <a:t>GetYaxis</a:t>
            </a:r>
            <a:r>
              <a:rPr lang="en-US" altLang="zh-CN" dirty="0"/>
              <a:t>()-&gt;</a:t>
            </a:r>
            <a:r>
              <a:rPr lang="en-US" altLang="zh-CN" dirty="0" err="1"/>
              <a:t>SetRangeUser</a:t>
            </a:r>
            <a:r>
              <a:rPr lang="en-US" altLang="zh-CN" dirty="0"/>
              <a:t>(0,ypri*1.1);</a:t>
            </a:r>
          </a:p>
          <a:p>
            <a:r>
              <a:rPr lang="en-US" altLang="zh-CN" dirty="0"/>
              <a:t>SP-&gt;</a:t>
            </a:r>
            <a:r>
              <a:rPr lang="en-US" altLang="zh-CN" dirty="0" err="1"/>
              <a:t>SetLineColor</a:t>
            </a:r>
            <a:r>
              <a:rPr lang="en-US" altLang="zh-CN" dirty="0"/>
              <a:t>(4);</a:t>
            </a:r>
          </a:p>
          <a:p>
            <a:r>
              <a:rPr lang="en-US" altLang="zh-CN" dirty="0"/>
              <a:t>SP-&gt;Draw();</a:t>
            </a:r>
          </a:p>
          <a:p>
            <a:r>
              <a:rPr lang="en-US" altLang="zh-CN" dirty="0" err="1"/>
              <a:t>SP_prior</a:t>
            </a:r>
            <a:r>
              <a:rPr lang="en-US" altLang="zh-CN" dirty="0"/>
              <a:t>-&gt;</a:t>
            </a:r>
            <a:r>
              <a:rPr lang="en-US" altLang="zh-CN" dirty="0" err="1"/>
              <a:t>SetLineColor</a:t>
            </a:r>
            <a:r>
              <a:rPr lang="en-US" altLang="zh-CN" dirty="0"/>
              <a:t>(2);</a:t>
            </a:r>
          </a:p>
          <a:p>
            <a:r>
              <a:rPr lang="en-US" altLang="zh-CN" dirty="0" err="1"/>
              <a:t>SP_prior</a:t>
            </a:r>
            <a:r>
              <a:rPr lang="en-US" altLang="zh-CN" dirty="0"/>
              <a:t>-&gt;Draw("same");</a:t>
            </a:r>
          </a:p>
          <a:p>
            <a:endParaRPr lang="en-US" altLang="zh-CN" dirty="0"/>
          </a:p>
          <a:p>
            <a:r>
              <a:rPr lang="en-US" altLang="zh-CN" dirty="0" err="1"/>
              <a:t>PostPrior</a:t>
            </a:r>
            <a:r>
              <a:rPr lang="en-US" altLang="zh-CN" dirty="0"/>
              <a:t>-&gt;cd(21);</a:t>
            </a:r>
          </a:p>
          <a:p>
            <a:r>
              <a:rPr lang="en-US" altLang="zh-CN" dirty="0" err="1"/>
              <a:t>gPad</a:t>
            </a:r>
            <a:r>
              <a:rPr lang="en-US" altLang="zh-CN" dirty="0"/>
              <a:t>-&gt;</a:t>
            </a:r>
            <a:r>
              <a:rPr lang="en-US" altLang="zh-CN" dirty="0" err="1"/>
              <a:t>SetMargin</a:t>
            </a:r>
            <a:r>
              <a:rPr lang="en-US" altLang="zh-CN" dirty="0"/>
              <a:t>(0.005,0.005,0.005,0.005);</a:t>
            </a:r>
          </a:p>
          <a:p>
            <a:r>
              <a:rPr lang="en-US" altLang="zh-CN" dirty="0" err="1"/>
              <a:t>TauAC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TauAC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TauAC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TauAC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TauAC</a:t>
            </a:r>
            <a:r>
              <a:rPr lang="en-US" altLang="zh-CN" dirty="0"/>
              <a:t>-&gt;Draw("col");</a:t>
            </a:r>
          </a:p>
          <a:p>
            <a:r>
              <a:rPr lang="en-US" altLang="zh-CN" dirty="0"/>
              <a:t> </a:t>
            </a:r>
          </a:p>
          <a:p>
            <a:r>
              <a:rPr lang="en-US" altLang="zh-CN" dirty="0" err="1"/>
              <a:t>PostPrior</a:t>
            </a:r>
            <a:r>
              <a:rPr lang="en-US" altLang="zh-CN" dirty="0"/>
              <a:t>-&gt;cd(22);</a:t>
            </a:r>
          </a:p>
          <a:p>
            <a:r>
              <a:rPr lang="en-US" altLang="zh-CN" dirty="0" err="1"/>
              <a:t>gPad</a:t>
            </a:r>
            <a:r>
              <a:rPr lang="en-US" altLang="zh-CN" dirty="0"/>
              <a:t>-&gt;</a:t>
            </a:r>
            <a:r>
              <a:rPr lang="en-US" altLang="zh-CN" dirty="0" err="1"/>
              <a:t>SetMargin</a:t>
            </a:r>
            <a:r>
              <a:rPr lang="en-US" altLang="zh-CN" dirty="0"/>
              <a:t>(0.005,0.005,0.005,0.005);</a:t>
            </a:r>
          </a:p>
          <a:p>
            <a:r>
              <a:rPr lang="en-US" altLang="zh-CN" dirty="0" err="1"/>
              <a:t>EgAC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EgAC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EgAC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EgAC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EgAC</a:t>
            </a:r>
            <a:r>
              <a:rPr lang="en-US" altLang="zh-CN" dirty="0"/>
              <a:t>-&gt;Draw("col");</a:t>
            </a:r>
          </a:p>
          <a:p>
            <a:r>
              <a:rPr lang="en-US" altLang="zh-CN" dirty="0"/>
              <a:t> </a:t>
            </a:r>
          </a:p>
          <a:p>
            <a:r>
              <a:rPr lang="en-US" altLang="zh-CN" dirty="0" err="1"/>
              <a:t>PostPrior</a:t>
            </a:r>
            <a:r>
              <a:rPr lang="en-US" altLang="zh-CN" dirty="0"/>
              <a:t>-&gt;cd(23);</a:t>
            </a:r>
          </a:p>
          <a:p>
            <a:r>
              <a:rPr lang="en-US" altLang="zh-CN" dirty="0" err="1"/>
              <a:t>gPad</a:t>
            </a:r>
            <a:r>
              <a:rPr lang="en-US" altLang="zh-CN" dirty="0"/>
              <a:t>-&gt;</a:t>
            </a:r>
            <a:r>
              <a:rPr lang="en-US" altLang="zh-CN" dirty="0" err="1"/>
              <a:t>SetMargin</a:t>
            </a:r>
            <a:r>
              <a:rPr lang="en-US" altLang="zh-CN" dirty="0"/>
              <a:t>(0.005,0.005,0.005,0.005);</a:t>
            </a:r>
          </a:p>
          <a:p>
            <a:r>
              <a:rPr lang="en-US" altLang="zh-CN" dirty="0" err="1"/>
              <a:t>bkgAC</a:t>
            </a:r>
            <a:r>
              <a:rPr lang="en-US" altLang="zh-CN" dirty="0"/>
              <a:t>-&gt;</a:t>
            </a:r>
            <a:r>
              <a:rPr lang="en-US" altLang="zh-CN" dirty="0" err="1"/>
              <a:t>GetXaxis</a:t>
            </a:r>
            <a:r>
              <a:rPr lang="en-US" altLang="zh-CN" dirty="0"/>
              <a:t>()-&gt;</a:t>
            </a:r>
            <a:r>
              <a:rPr lang="en-US" altLang="zh-CN" dirty="0" err="1"/>
              <a:t>SetLabelSize</a:t>
            </a:r>
            <a:r>
              <a:rPr lang="en-US" altLang="zh-CN" dirty="0"/>
              <a:t>(0.10);</a:t>
            </a:r>
          </a:p>
          <a:p>
            <a:r>
              <a:rPr lang="en-US" altLang="zh-CN" dirty="0" err="1"/>
              <a:t>bkgAC</a:t>
            </a:r>
            <a:r>
              <a:rPr lang="en-US" altLang="zh-CN" dirty="0"/>
              <a:t>-&gt;</a:t>
            </a:r>
            <a:r>
              <a:rPr lang="en-US" altLang="zh-CN" dirty="0" err="1"/>
              <a:t>GetYaxis</a:t>
            </a:r>
            <a:r>
              <a:rPr lang="en-US" altLang="zh-CN" dirty="0"/>
              <a:t>()-&gt;</a:t>
            </a:r>
            <a:r>
              <a:rPr lang="en-US" altLang="zh-CN" dirty="0" err="1"/>
              <a:t>SetLabelSize</a:t>
            </a:r>
            <a:r>
              <a:rPr lang="en-US" altLang="zh-CN" dirty="0"/>
              <a:t>(0.00);</a:t>
            </a:r>
          </a:p>
          <a:p>
            <a:r>
              <a:rPr lang="en-US" altLang="zh-CN" dirty="0" err="1"/>
              <a:t>bkgAC</a:t>
            </a:r>
            <a:r>
              <a:rPr lang="en-US" altLang="zh-CN" dirty="0"/>
              <a:t>-&gt;</a:t>
            </a:r>
            <a:r>
              <a:rPr lang="en-US" altLang="zh-CN" dirty="0" err="1"/>
              <a:t>GetXaxis</a:t>
            </a:r>
            <a:r>
              <a:rPr lang="en-US" altLang="zh-CN" dirty="0"/>
              <a:t>()-&gt;</a:t>
            </a:r>
            <a:r>
              <a:rPr lang="en-US" altLang="zh-CN" dirty="0" err="1"/>
              <a:t>SetNdivisions</a:t>
            </a:r>
            <a:r>
              <a:rPr lang="en-US" altLang="zh-CN" dirty="0"/>
              <a:t>(505);</a:t>
            </a:r>
          </a:p>
          <a:p>
            <a:r>
              <a:rPr lang="en-US" altLang="zh-CN" dirty="0" err="1"/>
              <a:t>bkgAC</a:t>
            </a:r>
            <a:r>
              <a:rPr lang="en-US" altLang="zh-CN" dirty="0"/>
              <a:t>-&gt;</a:t>
            </a:r>
            <a:r>
              <a:rPr lang="en-US" altLang="zh-CN" dirty="0" err="1"/>
              <a:t>GetYaxis</a:t>
            </a:r>
            <a:r>
              <a:rPr lang="en-US" altLang="zh-CN" dirty="0"/>
              <a:t>()-&gt;</a:t>
            </a:r>
            <a:r>
              <a:rPr lang="en-US" altLang="zh-CN" dirty="0" err="1"/>
              <a:t>SetNdivisions</a:t>
            </a:r>
            <a:r>
              <a:rPr lang="en-US" altLang="zh-CN" dirty="0"/>
              <a:t>(505);</a:t>
            </a:r>
          </a:p>
          <a:p>
            <a:r>
              <a:rPr lang="en-US" altLang="zh-CN" dirty="0" err="1"/>
              <a:t>bkgAC</a:t>
            </a:r>
            <a:r>
              <a:rPr lang="en-US" altLang="zh-CN" dirty="0"/>
              <a:t>-&gt;Draw("col");</a:t>
            </a:r>
          </a:p>
          <a:p>
            <a:r>
              <a:rPr lang="en-US" altLang="zh-CN" dirty="0"/>
              <a:t> </a:t>
            </a:r>
          </a:p>
          <a:p>
            <a:r>
              <a:rPr lang="en-US" altLang="zh-CN" dirty="0" err="1"/>
              <a:t>PostPrior</a:t>
            </a:r>
            <a:r>
              <a:rPr lang="en-US" altLang="zh-CN" dirty="0"/>
              <a:t>-&gt;cd(24);</a:t>
            </a:r>
          </a:p>
          <a:p>
            <a:r>
              <a:rPr lang="en-US" altLang="zh-CN" dirty="0" err="1"/>
              <a:t>gPad</a:t>
            </a:r>
            <a:r>
              <a:rPr lang="en-US" altLang="zh-CN" dirty="0"/>
              <a:t>-&gt;</a:t>
            </a:r>
            <a:r>
              <a:rPr lang="en-US" altLang="zh-CN" dirty="0" err="1"/>
              <a:t>SetMargin</a:t>
            </a:r>
            <a:r>
              <a:rPr lang="en-US" altLang="zh-CN" dirty="0"/>
              <a:t>(0.005,0.005,0.005,0.005);</a:t>
            </a:r>
          </a:p>
          <a:p>
            <a:r>
              <a:rPr lang="en-US" altLang="zh-CN" dirty="0"/>
              <a:t>SPAC-&gt;</a:t>
            </a:r>
            <a:r>
              <a:rPr lang="en-US" altLang="zh-CN" dirty="0" err="1"/>
              <a:t>GetXaxis</a:t>
            </a:r>
            <a:r>
              <a:rPr lang="en-US" altLang="zh-CN" dirty="0"/>
              <a:t>()-&gt;</a:t>
            </a:r>
            <a:r>
              <a:rPr lang="en-US" altLang="zh-CN" dirty="0" err="1"/>
              <a:t>SetLabelSize</a:t>
            </a:r>
            <a:r>
              <a:rPr lang="en-US" altLang="zh-CN" dirty="0"/>
              <a:t>(0.10);</a:t>
            </a:r>
          </a:p>
          <a:p>
            <a:r>
              <a:rPr lang="en-US" altLang="zh-CN" dirty="0"/>
              <a:t>SPAC-&gt;</a:t>
            </a:r>
            <a:r>
              <a:rPr lang="en-US" altLang="zh-CN" dirty="0" err="1"/>
              <a:t>GetYaxis</a:t>
            </a:r>
            <a:r>
              <a:rPr lang="en-US" altLang="zh-CN" dirty="0"/>
              <a:t>()-&gt;</a:t>
            </a:r>
            <a:r>
              <a:rPr lang="en-US" altLang="zh-CN" dirty="0" err="1"/>
              <a:t>SetLabelSize</a:t>
            </a:r>
            <a:r>
              <a:rPr lang="en-US" altLang="zh-CN" dirty="0"/>
              <a:t>(0.00);</a:t>
            </a:r>
          </a:p>
          <a:p>
            <a:r>
              <a:rPr lang="en-US" altLang="zh-CN" dirty="0"/>
              <a:t>SPAC-&gt;</a:t>
            </a:r>
            <a:r>
              <a:rPr lang="en-US" altLang="zh-CN" dirty="0" err="1"/>
              <a:t>GetXaxis</a:t>
            </a:r>
            <a:r>
              <a:rPr lang="en-US" altLang="zh-CN" dirty="0"/>
              <a:t>()-&gt;</a:t>
            </a:r>
            <a:r>
              <a:rPr lang="en-US" altLang="zh-CN" dirty="0" err="1"/>
              <a:t>SetNdivisions</a:t>
            </a:r>
            <a:r>
              <a:rPr lang="en-US" altLang="zh-CN" dirty="0"/>
              <a:t>(505);</a:t>
            </a:r>
          </a:p>
          <a:p>
            <a:r>
              <a:rPr lang="en-US" altLang="zh-CN" dirty="0"/>
              <a:t>SPAC-&gt;</a:t>
            </a:r>
            <a:r>
              <a:rPr lang="en-US" altLang="zh-CN" dirty="0" err="1"/>
              <a:t>GetYaxis</a:t>
            </a:r>
            <a:r>
              <a:rPr lang="en-US" altLang="zh-CN" dirty="0"/>
              <a:t>()-&gt;</a:t>
            </a:r>
            <a:r>
              <a:rPr lang="en-US" altLang="zh-CN" dirty="0" err="1"/>
              <a:t>SetNdivisions</a:t>
            </a:r>
            <a:r>
              <a:rPr lang="en-US" altLang="zh-CN" dirty="0"/>
              <a:t>(505);</a:t>
            </a:r>
          </a:p>
          <a:p>
            <a:r>
              <a:rPr lang="en-US" altLang="zh-CN" dirty="0"/>
              <a:t>SPAC-&gt;</a:t>
            </a:r>
            <a:r>
              <a:rPr lang="en-US" altLang="zh-CN" dirty="0" err="1"/>
              <a:t>SetContour</a:t>
            </a:r>
            <a:r>
              <a:rPr lang="en-US" altLang="zh-CN" dirty="0"/>
              <a:t>(99);</a:t>
            </a:r>
          </a:p>
          <a:p>
            <a:r>
              <a:rPr lang="en-US" altLang="zh-CN" dirty="0"/>
              <a:t>SPAC-&gt;Draw("col");</a:t>
            </a:r>
          </a:p>
          <a:p>
            <a:r>
              <a:rPr lang="en-US" altLang="zh-CN" dirty="0"/>
              <a:t> </a:t>
            </a:r>
          </a:p>
          <a:p>
            <a:r>
              <a:rPr lang="en-US" altLang="zh-CN" dirty="0" err="1"/>
              <a:t>PostPrior</a:t>
            </a:r>
            <a:r>
              <a:rPr lang="en-US" altLang="zh-CN" dirty="0"/>
              <a:t>-&gt;cd(25);</a:t>
            </a:r>
          </a:p>
          <a:p>
            <a:r>
              <a:rPr lang="en-US" altLang="zh-CN" dirty="0" err="1"/>
              <a:t>gPad</a:t>
            </a:r>
            <a:r>
              <a:rPr lang="en-US" altLang="zh-CN" dirty="0"/>
              <a:t>-&gt;</a:t>
            </a:r>
            <a:r>
              <a:rPr lang="en-US" altLang="zh-CN" dirty="0" err="1"/>
              <a:t>SetMargin</a:t>
            </a:r>
            <a:r>
              <a:rPr lang="en-US" altLang="zh-CN" dirty="0"/>
              <a:t>(0.005,0.005,0.005,0.005);</a:t>
            </a:r>
          </a:p>
          <a:p>
            <a:r>
              <a:rPr lang="en-US" altLang="zh-CN" dirty="0"/>
              <a:t>AC-&gt;</a:t>
            </a:r>
            <a:r>
              <a:rPr lang="en-US" altLang="zh-CN" dirty="0" err="1"/>
              <a:t>GetXaxis</a:t>
            </a:r>
            <a:r>
              <a:rPr lang="en-US" altLang="zh-CN" dirty="0"/>
              <a:t>()-&gt;</a:t>
            </a:r>
            <a:r>
              <a:rPr lang="en-US" altLang="zh-CN" dirty="0" err="1"/>
              <a:t>SetLabelSize</a:t>
            </a:r>
            <a:r>
              <a:rPr lang="en-US" altLang="zh-CN" dirty="0"/>
              <a:t>(0.10);</a:t>
            </a:r>
          </a:p>
          <a:p>
            <a:r>
              <a:rPr lang="en-US" altLang="zh-CN" dirty="0"/>
              <a:t>AC-&gt;</a:t>
            </a:r>
            <a:r>
              <a:rPr lang="en-US" altLang="zh-CN" dirty="0" err="1"/>
              <a:t>GetXaxis</a:t>
            </a:r>
            <a:r>
              <a:rPr lang="en-US" altLang="zh-CN" dirty="0"/>
              <a:t>()-&gt;</a:t>
            </a:r>
            <a:r>
              <a:rPr lang="en-US" altLang="zh-CN" dirty="0" err="1"/>
              <a:t>SetNdivisions</a:t>
            </a:r>
            <a:r>
              <a:rPr lang="en-US" altLang="zh-CN" dirty="0"/>
              <a:t>(505);</a:t>
            </a:r>
          </a:p>
          <a:p>
            <a:r>
              <a:rPr lang="en-US" altLang="zh-CN" dirty="0"/>
              <a:t>AC-&gt;</a:t>
            </a:r>
            <a:r>
              <a:rPr lang="en-US" altLang="zh-CN" dirty="0" err="1"/>
              <a:t>GetYaxis</a:t>
            </a:r>
            <a:r>
              <a:rPr lang="en-US" altLang="zh-CN" dirty="0"/>
              <a:t>()-&gt;</a:t>
            </a:r>
            <a:r>
              <a:rPr lang="en-US" altLang="zh-CN" dirty="0" err="1"/>
              <a:t>SetNdivisions</a:t>
            </a:r>
            <a:r>
              <a:rPr lang="en-US" altLang="zh-CN" dirty="0"/>
              <a:t>(000);</a:t>
            </a:r>
          </a:p>
          <a:p>
            <a:r>
              <a:rPr lang="en-US" altLang="zh-CN" dirty="0"/>
              <a:t>AC-&gt;</a:t>
            </a:r>
            <a:r>
              <a:rPr lang="en-US" altLang="zh-CN" dirty="0" err="1"/>
              <a:t>GetYaxis</a:t>
            </a:r>
            <a:r>
              <a:rPr lang="en-US" altLang="zh-CN" dirty="0"/>
              <a:t>()-&gt;</a:t>
            </a:r>
            <a:r>
              <a:rPr lang="en-US" altLang="zh-CN" dirty="0" err="1"/>
              <a:t>SetRangeUser</a:t>
            </a:r>
            <a:r>
              <a:rPr lang="en-US" altLang="zh-CN" dirty="0"/>
              <a:t>(0,AC-&gt;</a:t>
            </a:r>
            <a:r>
              <a:rPr lang="en-US" altLang="zh-CN" dirty="0" err="1"/>
              <a:t>GetMaximum</a:t>
            </a:r>
            <a:r>
              <a:rPr lang="en-US" altLang="zh-CN" dirty="0"/>
              <a:t>()*1.1);</a:t>
            </a:r>
          </a:p>
          <a:p>
            <a:r>
              <a:rPr lang="en-US" altLang="zh-CN" dirty="0" err="1"/>
              <a:t>ypos</a:t>
            </a:r>
            <a:r>
              <a:rPr lang="en-US" altLang="zh-CN" dirty="0"/>
              <a:t>=AC-&gt;</a:t>
            </a:r>
            <a:r>
              <a:rPr lang="en-US" altLang="zh-CN" dirty="0" err="1"/>
              <a:t>GetMaximum</a:t>
            </a:r>
            <a:r>
              <a:rPr lang="en-US" altLang="zh-CN" dirty="0"/>
              <a:t>();</a:t>
            </a:r>
          </a:p>
          <a:p>
            <a:r>
              <a:rPr lang="en-US" altLang="zh-CN" dirty="0" err="1"/>
              <a:t>ypri</a:t>
            </a:r>
            <a:r>
              <a:rPr lang="en-US" altLang="zh-CN" dirty="0"/>
              <a:t>=</a:t>
            </a:r>
            <a:r>
              <a:rPr lang="en-US" altLang="zh-CN" dirty="0" err="1"/>
              <a:t>AC_prior</a:t>
            </a:r>
            <a:r>
              <a:rPr lang="en-US" altLang="zh-CN" dirty="0"/>
              <a:t>-&gt;</a:t>
            </a:r>
            <a:r>
              <a:rPr lang="en-US" altLang="zh-CN" dirty="0" err="1"/>
              <a:t>GetMaximum</a:t>
            </a:r>
            <a:r>
              <a:rPr lang="en-US" altLang="zh-CN" dirty="0"/>
              <a:t>();</a:t>
            </a:r>
          </a:p>
          <a:p>
            <a:r>
              <a:rPr lang="en-US" altLang="zh-CN" dirty="0"/>
              <a:t>if(</a:t>
            </a:r>
            <a:r>
              <a:rPr lang="en-US" altLang="zh-CN" dirty="0" err="1"/>
              <a:t>ypos</a:t>
            </a:r>
            <a:r>
              <a:rPr lang="en-US" altLang="zh-CN" dirty="0"/>
              <a:t>&lt;</a:t>
            </a:r>
            <a:r>
              <a:rPr lang="en-US" altLang="zh-CN" dirty="0" err="1"/>
              <a:t>ypri</a:t>
            </a:r>
            <a:r>
              <a:rPr lang="en-US" altLang="zh-CN" dirty="0"/>
              <a:t>)AC-&gt;</a:t>
            </a:r>
            <a:r>
              <a:rPr lang="en-US" altLang="zh-CN" dirty="0" err="1"/>
              <a:t>GetYaxis</a:t>
            </a:r>
            <a:r>
              <a:rPr lang="en-US" altLang="zh-CN" dirty="0"/>
              <a:t>()-&gt;</a:t>
            </a:r>
            <a:r>
              <a:rPr lang="en-US" altLang="zh-CN" dirty="0" err="1"/>
              <a:t>SetRangeUser</a:t>
            </a:r>
            <a:r>
              <a:rPr lang="en-US" altLang="zh-CN" dirty="0"/>
              <a:t>(0,ypri*1.1);</a:t>
            </a:r>
          </a:p>
          <a:p>
            <a:r>
              <a:rPr lang="en-US" altLang="zh-CN" dirty="0"/>
              <a:t>AC-&gt;</a:t>
            </a:r>
            <a:r>
              <a:rPr lang="en-US" altLang="zh-CN" dirty="0" err="1"/>
              <a:t>SetLineColor</a:t>
            </a:r>
            <a:r>
              <a:rPr lang="en-US" altLang="zh-CN" dirty="0"/>
              <a:t>(4);</a:t>
            </a:r>
          </a:p>
          <a:p>
            <a:r>
              <a:rPr lang="en-US" altLang="zh-CN" dirty="0"/>
              <a:t>AC-&gt;Draw();</a:t>
            </a:r>
          </a:p>
          <a:p>
            <a:r>
              <a:rPr lang="en-US" altLang="zh-CN" dirty="0" err="1"/>
              <a:t>AC_prior</a:t>
            </a:r>
            <a:r>
              <a:rPr lang="en-US" altLang="zh-CN" dirty="0"/>
              <a:t>-&gt;</a:t>
            </a:r>
            <a:r>
              <a:rPr lang="en-US" altLang="zh-CN" dirty="0" err="1"/>
              <a:t>SetLineColor</a:t>
            </a:r>
            <a:r>
              <a:rPr lang="en-US" altLang="zh-CN" dirty="0"/>
              <a:t>(2);</a:t>
            </a:r>
          </a:p>
          <a:p>
            <a:r>
              <a:rPr lang="en-US" altLang="zh-CN" dirty="0" err="1"/>
              <a:t>AC_prior</a:t>
            </a:r>
            <a:r>
              <a:rPr lang="en-US" altLang="zh-CN" dirty="0"/>
              <a:t>-&gt;Draw("same");</a:t>
            </a:r>
          </a:p>
          <a:p>
            <a:endParaRPr lang="en-US" altLang="zh-CN" dirty="0"/>
          </a:p>
          <a:p>
            <a:r>
              <a:rPr lang="en-US" altLang="zh-CN" dirty="0" err="1"/>
              <a:t>PostPrior</a:t>
            </a:r>
            <a:r>
              <a:rPr lang="en-US" altLang="zh-CN" dirty="0"/>
              <a:t>-&gt;</a:t>
            </a:r>
            <a:r>
              <a:rPr lang="en-US" altLang="zh-CN" dirty="0" err="1"/>
              <a:t>SaveAs</a:t>
            </a:r>
            <a:r>
              <a:rPr lang="en-US" altLang="zh-CN" dirty="0"/>
              <a:t>("PostPrior4156_manipulate.png");</a:t>
            </a:r>
          </a:p>
          <a:p>
            <a:r>
              <a:rPr lang="en-US" altLang="zh-CN" dirty="0" err="1"/>
              <a:t>PostPrior</a:t>
            </a:r>
            <a:r>
              <a:rPr lang="en-US" altLang="zh-CN" dirty="0"/>
              <a:t>-&gt;</a:t>
            </a:r>
            <a:r>
              <a:rPr lang="en-US" altLang="zh-CN" dirty="0" err="1"/>
              <a:t>SaveAs</a:t>
            </a:r>
            <a:r>
              <a:rPr lang="en-US" altLang="zh-CN" dirty="0"/>
              <a:t>("PostPrior4156_manipulate.eps");</a:t>
            </a:r>
          </a:p>
          <a:p>
            <a:endParaRPr lang="en-US" altLang="zh-CN" dirty="0"/>
          </a:p>
          <a:p>
            <a:endParaRPr lang="en-US" altLang="zh-CN" dirty="0"/>
          </a:p>
          <a:p>
            <a:endParaRPr lang="zh-CN" altLang="en-US" dirty="0"/>
          </a:p>
          <a:p>
            <a:endParaRPr lang="zh-CN" alt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516</a:t>
            </a:fld>
            <a:endParaRPr lang="zh-CN" altLang="en-US"/>
          </a:p>
        </p:txBody>
      </p:sp>
    </p:spTree>
    <p:extLst>
      <p:ext uri="{BB962C8B-B14F-4D97-AF65-F5344CB8AC3E}">
        <p14:creationId xmlns:p14="http://schemas.microsoft.com/office/powerpoint/2010/main" val="186991982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524</a:t>
            </a:fld>
            <a:endParaRPr lang="zh-CN" altLang="en-US"/>
          </a:p>
        </p:txBody>
      </p:sp>
    </p:spTree>
    <p:extLst>
      <p:ext uri="{BB962C8B-B14F-4D97-AF65-F5344CB8AC3E}">
        <p14:creationId xmlns:p14="http://schemas.microsoft.com/office/powerpoint/2010/main" val="412184590"/>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D:\X\out\GRSISort\include\TAnalysisOptions.h</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530</a:t>
            </a:fld>
            <a:endParaRPr lang="zh-CN" altLang="en-US"/>
          </a:p>
        </p:txBody>
      </p:sp>
    </p:spTree>
    <p:extLst>
      <p:ext uri="{BB962C8B-B14F-4D97-AF65-F5344CB8AC3E}">
        <p14:creationId xmlns:p14="http://schemas.microsoft.com/office/powerpoint/2010/main" val="393566091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535</a:t>
            </a:fld>
            <a:endParaRPr lang="zh-CN" altLang="en-US"/>
          </a:p>
        </p:txBody>
      </p:sp>
    </p:spTree>
    <p:extLst>
      <p:ext uri="{BB962C8B-B14F-4D97-AF65-F5344CB8AC3E}">
        <p14:creationId xmlns:p14="http://schemas.microsoft.com/office/powerpoint/2010/main" val="310751441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AnalysisTree</a:t>
            </a:r>
            <a:r>
              <a:rPr lang="en-US" dirty="0"/>
              <a:t>-&gt;Print()</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536</a:t>
            </a:fld>
            <a:endParaRPr lang="zh-CN" altLang="en-US"/>
          </a:p>
        </p:txBody>
      </p:sp>
    </p:spTree>
    <p:extLst>
      <p:ext uri="{BB962C8B-B14F-4D97-AF65-F5344CB8AC3E}">
        <p14:creationId xmlns:p14="http://schemas.microsoft.com/office/powerpoint/2010/main" val="153813746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540</a:t>
            </a:fld>
            <a:endParaRPr lang="zh-CN" altLang="en-US"/>
          </a:p>
        </p:txBody>
      </p:sp>
    </p:spTree>
    <p:extLst>
      <p:ext uri="{BB962C8B-B14F-4D97-AF65-F5344CB8AC3E}">
        <p14:creationId xmlns:p14="http://schemas.microsoft.com/office/powerpoint/2010/main" val="65228856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037359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dirty="0">
                <a:effectLst/>
                <a:latin typeface="Calibri" panose="020F0502020204030204" pitchFamily="34" charset="0"/>
                <a:ea typeface="等线" panose="02010600030101010101" pitchFamily="2" charset="-122"/>
              </a:rPr>
              <a:t>lifetime sensitivity under different </a:t>
            </a:r>
            <a:r>
              <a:rPr lang="en-US" sz="1800">
                <a:effectLst/>
                <a:latin typeface="Calibri" panose="020F0502020204030204" pitchFamily="34" charset="0"/>
                <a:ea typeface="等线" panose="02010600030101010101" pitchFamily="2" charset="-122"/>
              </a:rPr>
              <a:t>beam-delivery scenarios</a:t>
            </a:r>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549</a:t>
            </a:fld>
            <a:endParaRPr lang="zh-CN" altLang="en-US"/>
          </a:p>
        </p:txBody>
      </p:sp>
    </p:spTree>
    <p:extLst>
      <p:ext uri="{BB962C8B-B14F-4D97-AF65-F5344CB8AC3E}">
        <p14:creationId xmlns:p14="http://schemas.microsoft.com/office/powerpoint/2010/main" val="33995158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0" i="0" u="none" strike="noStrike" dirty="0">
                <a:solidFill>
                  <a:srgbClr val="000000"/>
                </a:solidFill>
                <a:effectLst/>
                <a:latin typeface="Calibri" panose="020F0502020204030204" pitchFamily="34" charset="0"/>
              </a:rPr>
              <a:t>GRIFFIN_0</a:t>
            </a:r>
            <a:r>
              <a:rPr lang="en-US" sz="2800" dirty="0"/>
              <a:t> </a:t>
            </a:r>
            <a:r>
              <a:rPr lang="en-US" sz="1800" b="0" i="0" u="none" strike="noStrike" dirty="0">
                <a:solidFill>
                  <a:srgbClr val="000000"/>
                </a:solidFill>
                <a:effectLst/>
                <a:latin typeface="Calibri" panose="020F0502020204030204" pitchFamily="34" charset="0"/>
              </a:rPr>
              <a:t>y=p1*x+p0</a:t>
            </a:r>
            <a:r>
              <a:rPr lang="en-US" sz="2800" dirty="0"/>
              <a:t> </a:t>
            </a:r>
            <a:r>
              <a:rPr lang="en-US" sz="1800" b="0" i="0" u="none" strike="noStrike" dirty="0">
                <a:solidFill>
                  <a:srgbClr val="000000"/>
                </a:solidFill>
                <a:effectLst/>
                <a:latin typeface="Calibri" panose="020F0502020204030204" pitchFamily="34" charset="0"/>
              </a:rPr>
              <a:t>p1=</a:t>
            </a:r>
            <a:r>
              <a:rPr lang="en-US" sz="2800" dirty="0"/>
              <a:t> </a:t>
            </a:r>
            <a:r>
              <a:rPr lang="en-US" sz="1800" b="0" i="0" u="none" strike="noStrike" dirty="0">
                <a:solidFill>
                  <a:srgbClr val="000000"/>
                </a:solidFill>
                <a:effectLst/>
                <a:latin typeface="Calibri" panose="020F0502020204030204" pitchFamily="34" charset="0"/>
              </a:rPr>
              <a:t>0.000233728</a:t>
            </a:r>
            <a:r>
              <a:rPr lang="en-US" sz="2800" dirty="0"/>
              <a:t> </a:t>
            </a:r>
            <a:r>
              <a:rPr lang="en-US" sz="1800" b="0" i="0" u="none" strike="noStrike" dirty="0">
                <a:solidFill>
                  <a:srgbClr val="000000"/>
                </a:solidFill>
                <a:effectLst/>
                <a:latin typeface="Calibri" panose="020F0502020204030204" pitchFamily="34" charset="0"/>
              </a:rPr>
              <a:t>+/-</a:t>
            </a:r>
            <a:r>
              <a:rPr lang="en-US" sz="2800" dirty="0"/>
              <a:t> </a:t>
            </a:r>
            <a:r>
              <a:rPr lang="en-US" sz="1800" b="0" i="0" u="none" strike="noStrike" dirty="0">
                <a:solidFill>
                  <a:srgbClr val="000000"/>
                </a:solidFill>
                <a:effectLst/>
                <a:latin typeface="Calibri" panose="020F0502020204030204" pitchFamily="34" charset="0"/>
              </a:rPr>
              <a:t>2.03E-05</a:t>
            </a:r>
            <a:r>
              <a:rPr lang="en-US" sz="2800" dirty="0"/>
              <a:t> </a:t>
            </a:r>
            <a:r>
              <a:rPr lang="en-US" sz="1800" b="0" i="0" u="none" strike="noStrike" dirty="0">
                <a:solidFill>
                  <a:srgbClr val="000000"/>
                </a:solidFill>
                <a:effectLst/>
                <a:latin typeface="Calibri" panose="020F0502020204030204" pitchFamily="34" charset="0"/>
              </a:rPr>
              <a:t>p0=</a:t>
            </a:r>
            <a:r>
              <a:rPr lang="en-US" sz="2800" dirty="0"/>
              <a:t> </a:t>
            </a:r>
            <a:r>
              <a:rPr lang="en-US" sz="1800" b="0" i="0" u="none" strike="noStrike" dirty="0">
                <a:solidFill>
                  <a:srgbClr val="000000"/>
                </a:solidFill>
                <a:effectLst/>
                <a:latin typeface="Calibri" panose="020F0502020204030204" pitchFamily="34" charset="0"/>
              </a:rPr>
              <a:t>1.0978361</a:t>
            </a:r>
            <a:r>
              <a:rPr lang="en-US" sz="2800" dirty="0"/>
              <a:t> </a:t>
            </a:r>
            <a:r>
              <a:rPr lang="en-US" sz="1800" b="0" i="0" u="none" strike="noStrike" dirty="0">
                <a:solidFill>
                  <a:srgbClr val="000000"/>
                </a:solidFill>
                <a:effectLst/>
                <a:latin typeface="Calibri" panose="020F0502020204030204" pitchFamily="34" charset="0"/>
              </a:rPr>
              <a:t>+/-</a:t>
            </a:r>
            <a:r>
              <a:rPr lang="en-US" sz="2800" dirty="0"/>
              <a:t> </a:t>
            </a:r>
            <a:r>
              <a:rPr lang="en-US" sz="1800" b="0" i="0" u="none" strike="noStrike" dirty="0">
                <a:solidFill>
                  <a:srgbClr val="000000"/>
                </a:solidFill>
                <a:effectLst/>
                <a:latin typeface="Calibri" panose="020F0502020204030204" pitchFamily="34" charset="0"/>
              </a:rPr>
              <a:t>0.027623125</a:t>
            </a:r>
            <a:r>
              <a:rPr lang="en-US" sz="2800" dirty="0"/>
              <a:t> </a:t>
            </a:r>
            <a:r>
              <a:rPr lang="en-US" sz="1800" b="0" i="0" u="none" strike="noStrike" dirty="0">
                <a:solidFill>
                  <a:srgbClr val="000000"/>
                </a:solidFill>
                <a:effectLst/>
                <a:latin typeface="Calibri" panose="020F0502020204030204" pitchFamily="34" charset="0"/>
              </a:rPr>
              <a:t>Chi2=</a:t>
            </a:r>
            <a:r>
              <a:rPr lang="en-US" sz="2800" dirty="0"/>
              <a:t> </a:t>
            </a:r>
            <a:r>
              <a:rPr lang="en-US" sz="1800" b="0" i="0" u="none" strike="noStrike" dirty="0">
                <a:solidFill>
                  <a:srgbClr val="000000"/>
                </a:solidFill>
                <a:effectLst/>
                <a:latin typeface="Calibri" panose="020F0502020204030204" pitchFamily="34" charset="0"/>
              </a:rPr>
              <a:t>70.807157</a:t>
            </a:r>
            <a:r>
              <a:rPr lang="en-US" sz="2800" dirty="0"/>
              <a:t> </a:t>
            </a:r>
            <a:r>
              <a:rPr lang="en-US" sz="1800" b="0" i="0" u="none" strike="noStrike" dirty="0" err="1">
                <a:solidFill>
                  <a:srgbClr val="000000"/>
                </a:solidFill>
                <a:effectLst/>
                <a:latin typeface="Calibri" panose="020F0502020204030204" pitchFamily="34" charset="0"/>
              </a:rPr>
              <a:t>ndf</a:t>
            </a:r>
            <a:r>
              <a:rPr lang="en-US" sz="1800" b="0" i="0" u="none" strike="noStrike" dirty="0">
                <a:solidFill>
                  <a:srgbClr val="000000"/>
                </a:solidFill>
                <a:effectLst/>
                <a:latin typeface="Calibri" panose="020F0502020204030204" pitchFamily="34" charset="0"/>
              </a:rPr>
              <a:t>=</a:t>
            </a:r>
            <a:r>
              <a:rPr lang="en-US" sz="2800" dirty="0"/>
              <a:t> </a:t>
            </a:r>
            <a:r>
              <a:rPr lang="en-US" sz="1800" b="0" i="0" u="none" strike="noStrike" dirty="0">
                <a:solidFill>
                  <a:srgbClr val="000000"/>
                </a:solidFill>
                <a:effectLst/>
                <a:latin typeface="Calibri" panose="020F0502020204030204" pitchFamily="34" charset="0"/>
              </a:rPr>
              <a:t>8</a:t>
            </a:r>
            <a:r>
              <a:rPr lang="en-US" sz="2800" dirty="0"/>
              <a:t> </a:t>
            </a:r>
            <a:r>
              <a:rPr lang="en-US" sz="1800" b="0" i="0" u="none" strike="noStrike" dirty="0">
                <a:solidFill>
                  <a:srgbClr val="000000"/>
                </a:solidFill>
                <a:effectLst/>
                <a:latin typeface="Calibri" panose="020F0502020204030204" pitchFamily="34" charset="0"/>
              </a:rPr>
              <a:t>p-value=</a:t>
            </a:r>
            <a:r>
              <a:rPr lang="en-US" sz="2800" dirty="0"/>
              <a:t> </a:t>
            </a:r>
            <a:r>
              <a:rPr lang="en-US" sz="1800" b="0" i="0" u="none" strike="noStrike" dirty="0">
                <a:solidFill>
                  <a:srgbClr val="000000"/>
                </a:solidFill>
                <a:effectLst/>
                <a:latin typeface="Calibri" panose="020F0502020204030204" pitchFamily="34" charset="0"/>
              </a:rPr>
              <a:t>3.39E-12</a:t>
            </a:r>
            <a:r>
              <a:rPr lang="en-US" sz="2800" dirty="0"/>
              <a:t> </a:t>
            </a:r>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551</a:t>
            </a:fld>
            <a:endParaRPr lang="zh-CN" altLang="en-US"/>
          </a:p>
        </p:txBody>
      </p:sp>
    </p:spTree>
    <p:extLst>
      <p:ext uri="{BB962C8B-B14F-4D97-AF65-F5344CB8AC3E}">
        <p14:creationId xmlns:p14="http://schemas.microsoft.com/office/powerpoint/2010/main" val="412957490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0" i="0" u="none" strike="noStrike" dirty="0">
                <a:solidFill>
                  <a:srgbClr val="000000"/>
                </a:solidFill>
                <a:effectLst/>
                <a:latin typeface="Calibri" panose="020F0502020204030204" pitchFamily="34" charset="0"/>
              </a:rPr>
              <a:t>GRIFFIN_0</a:t>
            </a:r>
            <a:r>
              <a:rPr lang="en-US" sz="2800" dirty="0"/>
              <a:t> </a:t>
            </a:r>
            <a:r>
              <a:rPr lang="en-US" sz="1800" b="0" i="0" u="none" strike="noStrike" dirty="0">
                <a:solidFill>
                  <a:srgbClr val="000000"/>
                </a:solidFill>
                <a:effectLst/>
                <a:latin typeface="Calibri" panose="020F0502020204030204" pitchFamily="34" charset="0"/>
              </a:rPr>
              <a:t>y=p1*x+p0</a:t>
            </a:r>
            <a:r>
              <a:rPr lang="en-US" sz="2800" dirty="0"/>
              <a:t> </a:t>
            </a:r>
            <a:r>
              <a:rPr lang="en-US" sz="1800" b="0" i="0" u="none" strike="noStrike" dirty="0">
                <a:solidFill>
                  <a:srgbClr val="000000"/>
                </a:solidFill>
                <a:effectLst/>
                <a:latin typeface="Calibri" panose="020F0502020204030204" pitchFamily="34" charset="0"/>
              </a:rPr>
              <a:t>p1=</a:t>
            </a:r>
            <a:r>
              <a:rPr lang="en-US" sz="2800" dirty="0"/>
              <a:t> </a:t>
            </a:r>
            <a:r>
              <a:rPr lang="en-US" sz="1800" b="0" i="0" u="none" strike="noStrike" dirty="0">
                <a:solidFill>
                  <a:srgbClr val="000000"/>
                </a:solidFill>
                <a:effectLst/>
                <a:latin typeface="Calibri" panose="020F0502020204030204" pitchFamily="34" charset="0"/>
              </a:rPr>
              <a:t>0.000993541</a:t>
            </a:r>
            <a:r>
              <a:rPr lang="en-US" sz="2800" dirty="0"/>
              <a:t> </a:t>
            </a:r>
            <a:r>
              <a:rPr lang="en-US" sz="1800" b="0" i="0" u="none" strike="noStrike" dirty="0">
                <a:solidFill>
                  <a:srgbClr val="000000"/>
                </a:solidFill>
                <a:effectLst/>
                <a:latin typeface="Calibri" panose="020F0502020204030204" pitchFamily="34" charset="0"/>
              </a:rPr>
              <a:t>+/-</a:t>
            </a:r>
            <a:r>
              <a:rPr lang="en-US" sz="2800" dirty="0"/>
              <a:t> </a:t>
            </a:r>
            <a:r>
              <a:rPr lang="en-US" sz="1800" b="0" i="0" u="none" strike="noStrike" dirty="0">
                <a:solidFill>
                  <a:srgbClr val="000000"/>
                </a:solidFill>
                <a:effectLst/>
                <a:latin typeface="Calibri" panose="020F0502020204030204" pitchFamily="34" charset="0"/>
              </a:rPr>
              <a:t>6.57E-05</a:t>
            </a:r>
            <a:r>
              <a:rPr lang="en-US" sz="2800" dirty="0"/>
              <a:t> </a:t>
            </a:r>
            <a:r>
              <a:rPr lang="en-US" sz="1800" b="0" i="0" u="none" strike="noStrike" dirty="0">
                <a:solidFill>
                  <a:srgbClr val="000000"/>
                </a:solidFill>
                <a:effectLst/>
                <a:latin typeface="Calibri" panose="020F0502020204030204" pitchFamily="34" charset="0"/>
              </a:rPr>
              <a:t>p0=</a:t>
            </a:r>
            <a:r>
              <a:rPr lang="en-US" sz="2800" dirty="0"/>
              <a:t> </a:t>
            </a:r>
            <a:r>
              <a:rPr lang="en-US" sz="1800" b="0" i="0" u="none" strike="noStrike" dirty="0">
                <a:solidFill>
                  <a:srgbClr val="000000"/>
                </a:solidFill>
                <a:effectLst/>
                <a:latin typeface="Calibri" panose="020F0502020204030204" pitchFamily="34" charset="0"/>
              </a:rPr>
              <a:t>0.2405206</a:t>
            </a:r>
            <a:r>
              <a:rPr lang="en-US" sz="2800" dirty="0"/>
              <a:t> </a:t>
            </a:r>
            <a:r>
              <a:rPr lang="en-US" sz="1800" b="0" i="0" u="none" strike="noStrike" dirty="0">
                <a:solidFill>
                  <a:srgbClr val="000000"/>
                </a:solidFill>
                <a:effectLst/>
                <a:latin typeface="Calibri" panose="020F0502020204030204" pitchFamily="34" charset="0"/>
              </a:rPr>
              <a:t>+/-</a:t>
            </a:r>
            <a:r>
              <a:rPr lang="en-US" sz="2800" dirty="0"/>
              <a:t> </a:t>
            </a:r>
            <a:r>
              <a:rPr lang="en-US" sz="1800" b="0" i="0" u="none" strike="noStrike" dirty="0">
                <a:solidFill>
                  <a:srgbClr val="000000"/>
                </a:solidFill>
                <a:effectLst/>
                <a:latin typeface="Calibri" panose="020F0502020204030204" pitchFamily="34" charset="0"/>
              </a:rPr>
              <a:t>0.084883542</a:t>
            </a:r>
            <a:r>
              <a:rPr lang="en-US" sz="2800" dirty="0"/>
              <a:t> </a:t>
            </a:r>
            <a:r>
              <a:rPr lang="en-US" sz="1800" b="0" i="0" u="none" strike="noStrike" dirty="0">
                <a:solidFill>
                  <a:srgbClr val="000000"/>
                </a:solidFill>
                <a:effectLst/>
                <a:latin typeface="Calibri" panose="020F0502020204030204" pitchFamily="34" charset="0"/>
              </a:rPr>
              <a:t>Chi2=</a:t>
            </a:r>
            <a:r>
              <a:rPr lang="en-US" sz="2800" dirty="0"/>
              <a:t> </a:t>
            </a:r>
            <a:r>
              <a:rPr lang="en-US" sz="1800" b="0" i="0" u="none" strike="noStrike" dirty="0">
                <a:solidFill>
                  <a:srgbClr val="000000"/>
                </a:solidFill>
                <a:effectLst/>
                <a:latin typeface="Calibri" panose="020F0502020204030204" pitchFamily="34" charset="0"/>
              </a:rPr>
              <a:t>14.503433</a:t>
            </a:r>
            <a:r>
              <a:rPr lang="en-US" sz="2800" dirty="0"/>
              <a:t> </a:t>
            </a:r>
            <a:r>
              <a:rPr lang="en-US" sz="1800" b="0" i="0" u="none" strike="noStrike" dirty="0" err="1">
                <a:solidFill>
                  <a:srgbClr val="000000"/>
                </a:solidFill>
                <a:effectLst/>
                <a:latin typeface="Calibri" panose="020F0502020204030204" pitchFamily="34" charset="0"/>
              </a:rPr>
              <a:t>ndf</a:t>
            </a:r>
            <a:r>
              <a:rPr lang="en-US" sz="1800" b="0" i="0" u="none" strike="noStrike" dirty="0">
                <a:solidFill>
                  <a:srgbClr val="000000"/>
                </a:solidFill>
                <a:effectLst/>
                <a:latin typeface="Calibri" panose="020F0502020204030204" pitchFamily="34" charset="0"/>
              </a:rPr>
              <a:t>=</a:t>
            </a:r>
            <a:r>
              <a:rPr lang="en-US" sz="2800" dirty="0"/>
              <a:t> </a:t>
            </a:r>
            <a:r>
              <a:rPr lang="en-US" sz="1800" b="0" i="0" u="none" strike="noStrike" dirty="0">
                <a:solidFill>
                  <a:srgbClr val="000000"/>
                </a:solidFill>
                <a:effectLst/>
                <a:latin typeface="Calibri" panose="020F0502020204030204" pitchFamily="34" charset="0"/>
              </a:rPr>
              <a:t>8</a:t>
            </a:r>
            <a:r>
              <a:rPr lang="en-US" sz="2800" dirty="0"/>
              <a:t> </a:t>
            </a:r>
            <a:r>
              <a:rPr lang="en-US" sz="1800" b="0" i="0" u="none" strike="noStrike" dirty="0">
                <a:solidFill>
                  <a:srgbClr val="000000"/>
                </a:solidFill>
                <a:effectLst/>
                <a:latin typeface="Calibri" panose="020F0502020204030204" pitchFamily="34" charset="0"/>
              </a:rPr>
              <a:t>p-value=</a:t>
            </a:r>
            <a:r>
              <a:rPr lang="en-US" sz="2800" dirty="0"/>
              <a:t> </a:t>
            </a:r>
            <a:r>
              <a:rPr lang="en-US" sz="1800" b="0" i="0" u="none" strike="noStrike" dirty="0">
                <a:solidFill>
                  <a:srgbClr val="000000"/>
                </a:solidFill>
                <a:effectLst/>
                <a:latin typeface="Calibri" panose="020F0502020204030204" pitchFamily="34" charset="0"/>
              </a:rPr>
              <a:t>0.069551145</a:t>
            </a:r>
            <a:r>
              <a:rPr lang="en-US" sz="2800" dirty="0"/>
              <a:t> </a:t>
            </a:r>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552</a:t>
            </a:fld>
            <a:endParaRPr lang="zh-CN" altLang="en-US"/>
          </a:p>
        </p:txBody>
      </p:sp>
    </p:spTree>
    <p:extLst>
      <p:ext uri="{BB962C8B-B14F-4D97-AF65-F5344CB8AC3E}">
        <p14:creationId xmlns:p14="http://schemas.microsoft.com/office/powerpoint/2010/main" val="33613706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553</a:t>
            </a:fld>
            <a:endParaRPr lang="zh-CN" altLang="en-US"/>
          </a:p>
        </p:txBody>
      </p:sp>
    </p:spTree>
    <p:extLst>
      <p:ext uri="{BB962C8B-B14F-4D97-AF65-F5344CB8AC3E}">
        <p14:creationId xmlns:p14="http://schemas.microsoft.com/office/powerpoint/2010/main" val="262870688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TFile</a:t>
            </a:r>
            <a:r>
              <a:rPr lang="en-US" dirty="0"/>
              <a:t> *_file0 = </a:t>
            </a:r>
            <a:r>
              <a:rPr lang="en-US" dirty="0" err="1"/>
              <a:t>TFile</a:t>
            </a:r>
            <a:r>
              <a:rPr lang="en-US" dirty="0"/>
              <a:t>::Open("Test/Mg23_Gamma7787_Eg7787.00_Tau1.0_SP1.00_AD0.0_EMGTauM.root");</a:t>
            </a:r>
          </a:p>
          <a:p>
            <a:endParaRPr lang="en-US" dirty="0"/>
          </a:p>
          <a:p>
            <a:r>
              <a:rPr lang="en-US" dirty="0" err="1"/>
              <a:t>TCanvas</a:t>
            </a:r>
            <a:r>
              <a:rPr lang="en-US" dirty="0"/>
              <a:t>* </a:t>
            </a:r>
            <a:r>
              <a:rPr lang="en-US" dirty="0" err="1"/>
              <a:t>canvaspeak</a:t>
            </a:r>
            <a:r>
              <a:rPr lang="en-US" dirty="0"/>
              <a:t> = new </a:t>
            </a:r>
            <a:r>
              <a:rPr lang="en-US" dirty="0" err="1"/>
              <a:t>TCanvas</a:t>
            </a:r>
            <a:r>
              <a:rPr lang="en-US" dirty="0"/>
              <a:t>("</a:t>
            </a:r>
            <a:r>
              <a:rPr lang="en-US" dirty="0" err="1"/>
              <a:t>canvaspeak</a:t>
            </a:r>
            <a:r>
              <a:rPr lang="en-US" dirty="0"/>
              <a:t>", "</a:t>
            </a:r>
            <a:r>
              <a:rPr lang="en-US" dirty="0" err="1"/>
              <a:t>canvaspeak</a:t>
            </a:r>
            <a:r>
              <a:rPr lang="en-US" dirty="0"/>
              <a:t>", 1300, 700);</a:t>
            </a:r>
          </a:p>
          <a:p>
            <a:r>
              <a:rPr lang="en-US" dirty="0" err="1"/>
              <a:t>canvaspeak</a:t>
            </a:r>
            <a:r>
              <a:rPr lang="en-US" dirty="0"/>
              <a:t>-&gt;cd();//</a:t>
            </a:r>
          </a:p>
          <a:p>
            <a:r>
              <a:rPr lang="en-US" dirty="0" err="1"/>
              <a:t>canvaspeak</a:t>
            </a:r>
            <a:r>
              <a:rPr lang="en-US" dirty="0"/>
              <a:t>-&gt;</a:t>
            </a:r>
            <a:r>
              <a:rPr lang="en-US" dirty="0" err="1"/>
              <a:t>SetTopMargin</a:t>
            </a:r>
            <a:r>
              <a:rPr lang="en-US" dirty="0"/>
              <a:t>(0.038);</a:t>
            </a:r>
          </a:p>
          <a:p>
            <a:r>
              <a:rPr lang="en-US" dirty="0" err="1"/>
              <a:t>canvaspeak</a:t>
            </a:r>
            <a:r>
              <a:rPr lang="en-US" dirty="0"/>
              <a:t>-&gt;</a:t>
            </a:r>
            <a:r>
              <a:rPr lang="en-US" dirty="0" err="1"/>
              <a:t>SetRightMargin</a:t>
            </a:r>
            <a:r>
              <a:rPr lang="en-US" dirty="0"/>
              <a:t>(0.025);</a:t>
            </a:r>
          </a:p>
          <a:p>
            <a:r>
              <a:rPr lang="en-US" dirty="0" err="1"/>
              <a:t>canvaspeak</a:t>
            </a:r>
            <a:r>
              <a:rPr lang="en-US" dirty="0"/>
              <a:t>-&gt;</a:t>
            </a:r>
            <a:r>
              <a:rPr lang="en-US" dirty="0" err="1"/>
              <a:t>SetLeftMargin</a:t>
            </a:r>
            <a:r>
              <a:rPr lang="en-US" dirty="0"/>
              <a:t>(0.11);</a:t>
            </a:r>
          </a:p>
          <a:p>
            <a:r>
              <a:rPr lang="en-US" dirty="0" err="1"/>
              <a:t>canvaspeak</a:t>
            </a:r>
            <a:r>
              <a:rPr lang="en-US" dirty="0"/>
              <a:t>-&gt;</a:t>
            </a:r>
            <a:r>
              <a:rPr lang="en-US" dirty="0" err="1"/>
              <a:t>SetBottomMargin</a:t>
            </a:r>
            <a:r>
              <a:rPr lang="en-US" dirty="0"/>
              <a:t>(0.17);</a:t>
            </a:r>
          </a:p>
          <a:p>
            <a:r>
              <a:rPr lang="en-US" dirty="0" err="1"/>
              <a:t>gStyle</a:t>
            </a:r>
            <a:r>
              <a:rPr lang="en-US" dirty="0"/>
              <a:t>-&gt;</a:t>
            </a:r>
            <a:r>
              <a:rPr lang="en-US" dirty="0" err="1"/>
              <a:t>SetFrameLineWidth</a:t>
            </a:r>
            <a:r>
              <a:rPr lang="en-US" dirty="0"/>
              <a:t>(2);</a:t>
            </a:r>
          </a:p>
          <a:p>
            <a:r>
              <a:rPr lang="en-US" dirty="0" err="1"/>
              <a:t>canvaspeak</a:t>
            </a:r>
            <a:r>
              <a:rPr lang="en-US" dirty="0"/>
              <a:t>-&gt;</a:t>
            </a:r>
            <a:r>
              <a:rPr lang="en-US" dirty="0" err="1"/>
              <a:t>SetFrameLineWidth</a:t>
            </a:r>
            <a:r>
              <a:rPr lang="en-US" dirty="0"/>
              <a:t>(3);</a:t>
            </a:r>
          </a:p>
          <a:p>
            <a:endParaRPr lang="en-US" dirty="0"/>
          </a:p>
          <a:p>
            <a:r>
              <a:rPr lang="en-US" dirty="0"/>
              <a:t>//</a:t>
            </a:r>
            <a:r>
              <a:rPr lang="en-US" dirty="0" err="1"/>
              <a:t>gPad</a:t>
            </a:r>
            <a:r>
              <a:rPr lang="en-US" dirty="0"/>
              <a:t>-&gt;</a:t>
            </a:r>
            <a:r>
              <a:rPr lang="en-US" dirty="0" err="1"/>
              <a:t>SetLogy</a:t>
            </a:r>
            <a:r>
              <a:rPr lang="en-US" dirty="0"/>
              <a:t>();</a:t>
            </a:r>
          </a:p>
          <a:p>
            <a:r>
              <a:rPr lang="en-US" dirty="0"/>
              <a:t>TH1F* </a:t>
            </a:r>
            <a:r>
              <a:rPr lang="en-US" dirty="0" err="1"/>
              <a:t>Eg</a:t>
            </a:r>
            <a:r>
              <a:rPr lang="en-US" dirty="0"/>
              <a:t> = new TH1F("</a:t>
            </a:r>
            <a:r>
              <a:rPr lang="en-US" dirty="0" err="1"/>
              <a:t>Eg</a:t>
            </a:r>
            <a:r>
              <a:rPr lang="en-US" dirty="0"/>
              <a:t>", "</a:t>
            </a:r>
            <a:r>
              <a:rPr lang="en-US" dirty="0" err="1"/>
              <a:t>Eg</a:t>
            </a:r>
            <a:r>
              <a:rPr lang="en-US" dirty="0"/>
              <a:t>", 9000, 0, 9000);</a:t>
            </a:r>
          </a:p>
          <a:p>
            <a:r>
              <a:rPr lang="en-US" dirty="0" err="1"/>
              <a:t>Eg</a:t>
            </a:r>
            <a:r>
              <a:rPr lang="en-US" dirty="0"/>
              <a:t>-&gt;Sumw2(</a:t>
            </a:r>
            <a:r>
              <a:rPr lang="en-US" dirty="0" err="1"/>
              <a:t>kFALSE</a:t>
            </a:r>
            <a:r>
              <a:rPr lang="en-US" dirty="0"/>
              <a:t>);</a:t>
            </a:r>
          </a:p>
          <a:p>
            <a:r>
              <a:rPr lang="en-US" dirty="0" err="1"/>
              <a:t>Eg</a:t>
            </a:r>
            <a:r>
              <a:rPr lang="en-US" dirty="0"/>
              <a:t>-&gt;</a:t>
            </a:r>
            <a:r>
              <a:rPr lang="en-US" dirty="0" err="1"/>
              <a:t>SetBinErrorOption</a:t>
            </a:r>
            <a:r>
              <a:rPr lang="en-US" dirty="0"/>
              <a:t>(TH1::</a:t>
            </a:r>
            <a:r>
              <a:rPr lang="en-US" dirty="0" err="1"/>
              <a:t>kPoisson</a:t>
            </a:r>
            <a:r>
              <a:rPr lang="en-US" dirty="0"/>
              <a:t>);//TH1::</a:t>
            </a:r>
            <a:r>
              <a:rPr lang="en-US" dirty="0" err="1"/>
              <a:t>kNormal</a:t>
            </a:r>
            <a:r>
              <a:rPr lang="en-US" dirty="0"/>
              <a:t> or TH1::</a:t>
            </a:r>
            <a:r>
              <a:rPr lang="en-US" dirty="0" err="1"/>
              <a:t>kPoisson</a:t>
            </a:r>
            <a:endParaRPr lang="en-US" dirty="0"/>
          </a:p>
          <a:p>
            <a:r>
              <a:rPr lang="en-US" dirty="0" err="1"/>
              <a:t>Eg</a:t>
            </a:r>
            <a:r>
              <a:rPr lang="en-US" dirty="0"/>
              <a:t>-&gt;</a:t>
            </a:r>
            <a:r>
              <a:rPr lang="en-US" dirty="0" err="1"/>
              <a:t>SetLineWidth</a:t>
            </a:r>
            <a:r>
              <a:rPr lang="en-US" dirty="0"/>
              <a:t>(2);</a:t>
            </a:r>
          </a:p>
          <a:p>
            <a:r>
              <a:rPr lang="en-US" dirty="0" err="1"/>
              <a:t>Eg</a:t>
            </a:r>
            <a:r>
              <a:rPr lang="en-US" dirty="0"/>
              <a:t>-&gt;</a:t>
            </a:r>
            <a:r>
              <a:rPr lang="en-US" dirty="0" err="1"/>
              <a:t>Rebin</a:t>
            </a:r>
            <a:r>
              <a:rPr lang="en-US" dirty="0"/>
              <a:t>(1);</a:t>
            </a:r>
          </a:p>
          <a:p>
            <a:r>
              <a:rPr lang="en-US" dirty="0" err="1"/>
              <a:t>Eg</a:t>
            </a:r>
            <a:r>
              <a:rPr lang="en-US" dirty="0"/>
              <a:t>-&gt;</a:t>
            </a:r>
            <a:r>
              <a:rPr lang="en-US" dirty="0" err="1"/>
              <a:t>SetLineColor</a:t>
            </a:r>
            <a:r>
              <a:rPr lang="en-US" dirty="0"/>
              <a:t>(</a:t>
            </a:r>
            <a:r>
              <a:rPr lang="en-US" dirty="0" err="1"/>
              <a:t>kAzure</a:t>
            </a:r>
            <a:r>
              <a:rPr lang="en-US" dirty="0"/>
              <a:t>);</a:t>
            </a:r>
          </a:p>
          <a:p>
            <a:r>
              <a:rPr lang="en-US" dirty="0" err="1"/>
              <a:t>Eg</a:t>
            </a:r>
            <a:r>
              <a:rPr lang="en-US" dirty="0"/>
              <a:t>-&gt;</a:t>
            </a:r>
            <a:r>
              <a:rPr lang="en-US" dirty="0" err="1"/>
              <a:t>SetStats</a:t>
            </a:r>
            <a:r>
              <a:rPr lang="en-US" dirty="0"/>
              <a:t>(0);</a:t>
            </a:r>
          </a:p>
          <a:p>
            <a:r>
              <a:rPr lang="en-US" dirty="0" err="1"/>
              <a:t>Eg</a:t>
            </a:r>
            <a:r>
              <a:rPr lang="en-US" dirty="0"/>
              <a:t>-&gt;</a:t>
            </a:r>
            <a:r>
              <a:rPr lang="en-US" dirty="0" err="1"/>
              <a:t>SetTitle</a:t>
            </a:r>
            <a:r>
              <a:rPr lang="en-US" dirty="0"/>
              <a:t>("");</a:t>
            </a:r>
          </a:p>
          <a:p>
            <a:r>
              <a:rPr lang="en-US" dirty="0" err="1"/>
              <a:t>Eg</a:t>
            </a:r>
            <a:r>
              <a:rPr lang="en-US" dirty="0"/>
              <a:t>-&gt;</a:t>
            </a:r>
            <a:r>
              <a:rPr lang="en-US" dirty="0" err="1"/>
              <a:t>GetXaxis</a:t>
            </a:r>
            <a:r>
              <a:rPr lang="en-US" dirty="0"/>
              <a:t>()-&gt;</a:t>
            </a:r>
            <a:r>
              <a:rPr lang="en-US" dirty="0" err="1"/>
              <a:t>SetTitle</a:t>
            </a:r>
            <a:r>
              <a:rPr lang="en-US" dirty="0"/>
              <a:t>("Energy (keV)");</a:t>
            </a:r>
          </a:p>
          <a:p>
            <a:r>
              <a:rPr lang="en-US" dirty="0" err="1"/>
              <a:t>Eg</a:t>
            </a:r>
            <a:r>
              <a:rPr lang="en-US" dirty="0"/>
              <a:t>-&gt;</a:t>
            </a:r>
            <a:r>
              <a:rPr lang="en-US" dirty="0" err="1"/>
              <a:t>GetYaxis</a:t>
            </a:r>
            <a:r>
              <a:rPr lang="en-US" dirty="0"/>
              <a:t>()-&gt;</a:t>
            </a:r>
            <a:r>
              <a:rPr lang="en-US" dirty="0" err="1"/>
              <a:t>SetTitle</a:t>
            </a:r>
            <a:r>
              <a:rPr lang="en-US" dirty="0"/>
              <a:t>("Counts per 1 keV");</a:t>
            </a:r>
          </a:p>
          <a:p>
            <a:r>
              <a:rPr lang="en-US" dirty="0" err="1"/>
              <a:t>Eg</a:t>
            </a:r>
            <a:r>
              <a:rPr lang="en-US" dirty="0"/>
              <a:t>-&gt;</a:t>
            </a:r>
            <a:r>
              <a:rPr lang="en-US" dirty="0" err="1"/>
              <a:t>GetXaxis</a:t>
            </a:r>
            <a:r>
              <a:rPr lang="en-US" dirty="0"/>
              <a:t>()-&gt;</a:t>
            </a:r>
            <a:r>
              <a:rPr lang="en-US" dirty="0" err="1"/>
              <a:t>CenterTitle</a:t>
            </a:r>
            <a:r>
              <a:rPr lang="en-US" dirty="0"/>
              <a:t>();</a:t>
            </a:r>
          </a:p>
          <a:p>
            <a:r>
              <a:rPr lang="en-US" dirty="0" err="1"/>
              <a:t>Eg</a:t>
            </a:r>
            <a:r>
              <a:rPr lang="en-US" dirty="0"/>
              <a:t>-&gt;</a:t>
            </a:r>
            <a:r>
              <a:rPr lang="en-US" dirty="0" err="1"/>
              <a:t>GetYaxis</a:t>
            </a:r>
            <a:r>
              <a:rPr lang="en-US" dirty="0"/>
              <a:t>()-&gt;</a:t>
            </a:r>
            <a:r>
              <a:rPr lang="en-US" dirty="0" err="1"/>
              <a:t>CenterTitle</a:t>
            </a:r>
            <a:r>
              <a:rPr lang="en-US" dirty="0"/>
              <a:t>();</a:t>
            </a:r>
          </a:p>
          <a:p>
            <a:r>
              <a:rPr lang="en-US" dirty="0" err="1"/>
              <a:t>Eg</a:t>
            </a:r>
            <a:r>
              <a:rPr lang="en-US" dirty="0"/>
              <a:t>-&gt;</a:t>
            </a:r>
            <a:r>
              <a:rPr lang="en-US" dirty="0" err="1"/>
              <a:t>GetXaxis</a:t>
            </a:r>
            <a:r>
              <a:rPr lang="en-US" dirty="0"/>
              <a:t>()-&gt;</a:t>
            </a:r>
            <a:r>
              <a:rPr lang="en-US" dirty="0" err="1"/>
              <a:t>SetLabelFont</a:t>
            </a:r>
            <a:r>
              <a:rPr lang="en-US" dirty="0"/>
              <a:t>(132);</a:t>
            </a:r>
          </a:p>
          <a:p>
            <a:r>
              <a:rPr lang="en-US" dirty="0" err="1"/>
              <a:t>Eg</a:t>
            </a:r>
            <a:r>
              <a:rPr lang="en-US" dirty="0"/>
              <a:t>-&gt;</a:t>
            </a:r>
            <a:r>
              <a:rPr lang="en-US" dirty="0" err="1"/>
              <a:t>GetYaxis</a:t>
            </a:r>
            <a:r>
              <a:rPr lang="en-US" dirty="0"/>
              <a:t>()-&gt;</a:t>
            </a:r>
            <a:r>
              <a:rPr lang="en-US" dirty="0" err="1"/>
              <a:t>SetLabelFont</a:t>
            </a:r>
            <a:r>
              <a:rPr lang="en-US" dirty="0"/>
              <a:t>(132);</a:t>
            </a:r>
          </a:p>
          <a:p>
            <a:r>
              <a:rPr lang="en-US" dirty="0" err="1"/>
              <a:t>Eg</a:t>
            </a:r>
            <a:r>
              <a:rPr lang="en-US" dirty="0"/>
              <a:t>-&gt;</a:t>
            </a:r>
            <a:r>
              <a:rPr lang="en-US" dirty="0" err="1"/>
              <a:t>GetXaxis</a:t>
            </a:r>
            <a:r>
              <a:rPr lang="en-US" dirty="0"/>
              <a:t>()-&gt;</a:t>
            </a:r>
            <a:r>
              <a:rPr lang="en-US" dirty="0" err="1"/>
              <a:t>SetLabelSize</a:t>
            </a:r>
            <a:r>
              <a:rPr lang="en-US" dirty="0"/>
              <a:t>(0.07);</a:t>
            </a:r>
          </a:p>
          <a:p>
            <a:r>
              <a:rPr lang="en-US" dirty="0" err="1"/>
              <a:t>Eg</a:t>
            </a:r>
            <a:r>
              <a:rPr lang="en-US" dirty="0"/>
              <a:t>-&gt;</a:t>
            </a:r>
            <a:r>
              <a:rPr lang="en-US" dirty="0" err="1"/>
              <a:t>GetYaxis</a:t>
            </a:r>
            <a:r>
              <a:rPr lang="en-US" dirty="0"/>
              <a:t>()-&gt;</a:t>
            </a:r>
            <a:r>
              <a:rPr lang="en-US" dirty="0" err="1"/>
              <a:t>SetLabelSize</a:t>
            </a:r>
            <a:r>
              <a:rPr lang="en-US" dirty="0"/>
              <a:t>(0.07);</a:t>
            </a:r>
          </a:p>
          <a:p>
            <a:r>
              <a:rPr lang="en-US" dirty="0" err="1"/>
              <a:t>Eg</a:t>
            </a:r>
            <a:r>
              <a:rPr lang="en-US" dirty="0"/>
              <a:t>-&gt;</a:t>
            </a:r>
            <a:r>
              <a:rPr lang="en-US" dirty="0" err="1"/>
              <a:t>GetXaxis</a:t>
            </a:r>
            <a:r>
              <a:rPr lang="en-US" dirty="0"/>
              <a:t>()-&gt;</a:t>
            </a:r>
            <a:r>
              <a:rPr lang="en-US" dirty="0" err="1"/>
              <a:t>SetTitleFont</a:t>
            </a:r>
            <a:r>
              <a:rPr lang="en-US" dirty="0"/>
              <a:t>(132);</a:t>
            </a:r>
          </a:p>
          <a:p>
            <a:r>
              <a:rPr lang="en-US" dirty="0" err="1"/>
              <a:t>Eg</a:t>
            </a:r>
            <a:r>
              <a:rPr lang="en-US" dirty="0"/>
              <a:t>-&gt;</a:t>
            </a:r>
            <a:r>
              <a:rPr lang="en-US" dirty="0" err="1"/>
              <a:t>GetYaxis</a:t>
            </a:r>
            <a:r>
              <a:rPr lang="en-US" dirty="0"/>
              <a:t>()-&gt;</a:t>
            </a:r>
            <a:r>
              <a:rPr lang="en-US" dirty="0" err="1"/>
              <a:t>SetTitleFont</a:t>
            </a:r>
            <a:r>
              <a:rPr lang="en-US" dirty="0"/>
              <a:t>(132);</a:t>
            </a:r>
          </a:p>
          <a:p>
            <a:r>
              <a:rPr lang="en-US" dirty="0" err="1"/>
              <a:t>Eg</a:t>
            </a:r>
            <a:r>
              <a:rPr lang="en-US" dirty="0"/>
              <a:t>-&gt;</a:t>
            </a:r>
            <a:r>
              <a:rPr lang="en-US" dirty="0" err="1"/>
              <a:t>GetXaxis</a:t>
            </a:r>
            <a:r>
              <a:rPr lang="en-US" dirty="0"/>
              <a:t>()-&gt;</a:t>
            </a:r>
            <a:r>
              <a:rPr lang="en-US" dirty="0" err="1"/>
              <a:t>SetTitleOffset</a:t>
            </a:r>
            <a:r>
              <a:rPr lang="en-US" dirty="0"/>
              <a:t>(1.0);</a:t>
            </a:r>
          </a:p>
          <a:p>
            <a:r>
              <a:rPr lang="en-US" dirty="0" err="1"/>
              <a:t>Eg</a:t>
            </a:r>
            <a:r>
              <a:rPr lang="en-US" dirty="0"/>
              <a:t>-&gt;</a:t>
            </a:r>
            <a:r>
              <a:rPr lang="en-US" dirty="0" err="1"/>
              <a:t>GetYaxis</a:t>
            </a:r>
            <a:r>
              <a:rPr lang="en-US" dirty="0"/>
              <a:t>()-&gt;</a:t>
            </a:r>
            <a:r>
              <a:rPr lang="en-US" dirty="0" err="1"/>
              <a:t>SetTitleOffset</a:t>
            </a:r>
            <a:r>
              <a:rPr lang="en-US" dirty="0"/>
              <a:t>(0.7);</a:t>
            </a:r>
          </a:p>
          <a:p>
            <a:r>
              <a:rPr lang="en-US" dirty="0" err="1"/>
              <a:t>Eg</a:t>
            </a:r>
            <a:r>
              <a:rPr lang="en-US" dirty="0"/>
              <a:t>-&gt;</a:t>
            </a:r>
            <a:r>
              <a:rPr lang="en-US" dirty="0" err="1"/>
              <a:t>GetXaxis</a:t>
            </a:r>
            <a:r>
              <a:rPr lang="en-US" dirty="0"/>
              <a:t>()-&gt;</a:t>
            </a:r>
            <a:r>
              <a:rPr lang="en-US" dirty="0" err="1"/>
              <a:t>SetTitleSize</a:t>
            </a:r>
            <a:r>
              <a:rPr lang="en-US" dirty="0"/>
              <a:t>(0.08);</a:t>
            </a:r>
          </a:p>
          <a:p>
            <a:r>
              <a:rPr lang="en-US" dirty="0" err="1"/>
              <a:t>Eg</a:t>
            </a:r>
            <a:r>
              <a:rPr lang="en-US" dirty="0"/>
              <a:t>-&gt;</a:t>
            </a:r>
            <a:r>
              <a:rPr lang="en-US" dirty="0" err="1"/>
              <a:t>GetYaxis</a:t>
            </a:r>
            <a:r>
              <a:rPr lang="en-US" dirty="0"/>
              <a:t>()-&gt;</a:t>
            </a:r>
            <a:r>
              <a:rPr lang="en-US" dirty="0" err="1"/>
              <a:t>SetTitleSize</a:t>
            </a:r>
            <a:r>
              <a:rPr lang="en-US" dirty="0"/>
              <a:t>(0.08);</a:t>
            </a:r>
          </a:p>
          <a:p>
            <a:r>
              <a:rPr lang="en-US" dirty="0" err="1"/>
              <a:t>Eg</a:t>
            </a:r>
            <a:r>
              <a:rPr lang="en-US" dirty="0"/>
              <a:t>-&gt;</a:t>
            </a:r>
            <a:r>
              <a:rPr lang="en-US" dirty="0" err="1"/>
              <a:t>GetYaxis</a:t>
            </a:r>
            <a:r>
              <a:rPr lang="en-US" dirty="0"/>
              <a:t>()-&gt;</a:t>
            </a:r>
            <a:r>
              <a:rPr lang="en-US" dirty="0" err="1"/>
              <a:t>SetTickLength</a:t>
            </a:r>
            <a:r>
              <a:rPr lang="en-US" dirty="0"/>
              <a:t>(0.015);</a:t>
            </a:r>
          </a:p>
          <a:p>
            <a:r>
              <a:rPr lang="en-US" dirty="0" err="1"/>
              <a:t>Eg</a:t>
            </a:r>
            <a:r>
              <a:rPr lang="en-US" dirty="0"/>
              <a:t>-&gt;</a:t>
            </a:r>
            <a:r>
              <a:rPr lang="en-US" dirty="0" err="1"/>
              <a:t>GetXaxis</a:t>
            </a:r>
            <a:r>
              <a:rPr lang="en-US" dirty="0"/>
              <a:t>()-&gt;</a:t>
            </a:r>
            <a:r>
              <a:rPr lang="en-US" dirty="0" err="1"/>
              <a:t>SetRangeUser</a:t>
            </a:r>
            <a:r>
              <a:rPr lang="en-US" dirty="0"/>
              <a:t>(7660, 7890);</a:t>
            </a:r>
          </a:p>
          <a:p>
            <a:r>
              <a:rPr lang="en-US" dirty="0" err="1"/>
              <a:t>Eg</a:t>
            </a:r>
            <a:r>
              <a:rPr lang="en-US" dirty="0"/>
              <a:t>-&gt;</a:t>
            </a:r>
            <a:r>
              <a:rPr lang="en-US" dirty="0" err="1"/>
              <a:t>GetXaxis</a:t>
            </a:r>
            <a:r>
              <a:rPr lang="en-US" dirty="0"/>
              <a:t>()-&gt;</a:t>
            </a:r>
            <a:r>
              <a:rPr lang="en-US" dirty="0" err="1"/>
              <a:t>SetNdivisions</a:t>
            </a:r>
            <a:r>
              <a:rPr lang="en-US" dirty="0"/>
              <a:t>(105);</a:t>
            </a:r>
          </a:p>
          <a:p>
            <a:r>
              <a:rPr lang="en-US" dirty="0" err="1"/>
              <a:t>Eg</a:t>
            </a:r>
            <a:r>
              <a:rPr lang="en-US" dirty="0"/>
              <a:t>-&gt;Scale(0.2);</a:t>
            </a:r>
          </a:p>
          <a:p>
            <a:r>
              <a:rPr lang="en-US" dirty="0"/>
              <a:t>//</a:t>
            </a:r>
            <a:r>
              <a:rPr lang="en-US" dirty="0" err="1"/>
              <a:t>Eg</a:t>
            </a:r>
            <a:r>
              <a:rPr lang="en-US" dirty="0"/>
              <a:t>-&gt;</a:t>
            </a:r>
            <a:r>
              <a:rPr lang="en-US" dirty="0" err="1"/>
              <a:t>GetYaxis</a:t>
            </a:r>
            <a:r>
              <a:rPr lang="en-US" dirty="0"/>
              <a:t>()-&gt;</a:t>
            </a:r>
            <a:r>
              <a:rPr lang="en-US" dirty="0" err="1"/>
              <a:t>SetRangeUser</a:t>
            </a:r>
            <a:r>
              <a:rPr lang="en-US" dirty="0"/>
              <a:t>(1, 4e5);</a:t>
            </a:r>
          </a:p>
          <a:p>
            <a:endParaRPr lang="en-US" dirty="0"/>
          </a:p>
          <a:p>
            <a:r>
              <a:rPr lang="en-US" dirty="0"/>
              <a:t>tree-&gt;Draw("</a:t>
            </a:r>
            <a:r>
              <a:rPr lang="en-US" dirty="0" err="1"/>
              <a:t>Clovere</a:t>
            </a:r>
            <a:r>
              <a:rPr lang="en-US" dirty="0"/>
              <a:t>&gt;&gt;</a:t>
            </a:r>
            <a:r>
              <a:rPr lang="en-US" dirty="0" err="1"/>
              <a:t>Eg</a:t>
            </a:r>
            <a:r>
              <a:rPr lang="en-US" dirty="0"/>
              <a:t>", Form("</a:t>
            </a:r>
            <a:r>
              <a:rPr lang="en-US" dirty="0" err="1"/>
              <a:t>Clovere</a:t>
            </a:r>
            <a:r>
              <a:rPr lang="en-US" dirty="0"/>
              <a:t>&gt;0&amp;&amp;</a:t>
            </a:r>
            <a:r>
              <a:rPr lang="en-US" dirty="0" err="1"/>
              <a:t>Clovere</a:t>
            </a:r>
            <a:r>
              <a:rPr lang="en-US" dirty="0"/>
              <a:t>&lt;9000&amp;&amp;DSSD1e+DSSD2e&gt;100&amp;&amp;DSSD1e&gt;100&amp;&amp;DSSD2e&gt;100"),"e");</a:t>
            </a:r>
          </a:p>
          <a:p>
            <a:endParaRPr lang="en-US" dirty="0"/>
          </a:p>
          <a:p>
            <a:r>
              <a:rPr lang="en-US" dirty="0" err="1"/>
              <a:t>TFile</a:t>
            </a:r>
            <a:r>
              <a:rPr lang="en-US" dirty="0"/>
              <a:t> *_file1 = </a:t>
            </a:r>
            <a:r>
              <a:rPr lang="en-US" dirty="0" err="1"/>
              <a:t>TFile</a:t>
            </a:r>
            <a:r>
              <a:rPr lang="en-US" dirty="0"/>
              <a:t>::Open("Test/Mg23_Gamma7787_Eg7787.00_Tau1.0_SP1.00_AD0.0_EMGTauL.root");</a:t>
            </a:r>
          </a:p>
          <a:p>
            <a:endParaRPr lang="en-US" dirty="0"/>
          </a:p>
          <a:p>
            <a:r>
              <a:rPr lang="en-US" dirty="0"/>
              <a:t>tree-&gt;</a:t>
            </a:r>
            <a:r>
              <a:rPr lang="en-US" dirty="0" err="1"/>
              <a:t>SetLineColor</a:t>
            </a:r>
            <a:r>
              <a:rPr lang="en-US" dirty="0"/>
              <a:t>(kGreen+1);</a:t>
            </a:r>
          </a:p>
          <a:p>
            <a:r>
              <a:rPr lang="en-US" dirty="0"/>
              <a:t>tree-&gt;</a:t>
            </a:r>
            <a:r>
              <a:rPr lang="en-US" dirty="0" err="1"/>
              <a:t>SetLineWidth</a:t>
            </a:r>
            <a:r>
              <a:rPr lang="en-US" dirty="0"/>
              <a:t>(2);</a:t>
            </a:r>
          </a:p>
          <a:p>
            <a:r>
              <a:rPr lang="en-US" dirty="0"/>
              <a:t>tree-&gt;Draw("</a:t>
            </a:r>
            <a:r>
              <a:rPr lang="en-US" dirty="0" err="1"/>
              <a:t>Clovere</a:t>
            </a:r>
            <a:r>
              <a:rPr lang="en-US" dirty="0"/>
              <a:t>", Form("</a:t>
            </a:r>
            <a:r>
              <a:rPr lang="en-US" dirty="0" err="1"/>
              <a:t>Clovere</a:t>
            </a:r>
            <a:r>
              <a:rPr lang="en-US" dirty="0"/>
              <a:t>&gt;0&amp;&amp;</a:t>
            </a:r>
            <a:r>
              <a:rPr lang="en-US" dirty="0" err="1"/>
              <a:t>Clovere</a:t>
            </a:r>
            <a:r>
              <a:rPr lang="en-US" dirty="0"/>
              <a:t>&lt;9000&amp;&amp;DSSD1e+DSSD2e&gt;100&amp;&amp;DSSD1e&gt;100&amp;&amp;DSSD2e&gt;100"),"</a:t>
            </a:r>
            <a:r>
              <a:rPr lang="en-US" dirty="0" err="1"/>
              <a:t>esame</a:t>
            </a:r>
            <a:r>
              <a:rPr lang="en-US" dirty="0"/>
              <a:t>");</a:t>
            </a:r>
          </a:p>
          <a:p>
            <a:endParaRPr lang="en-US" dirty="0"/>
          </a:p>
          <a:p>
            <a:r>
              <a:rPr lang="en-US" dirty="0" err="1"/>
              <a:t>TFile</a:t>
            </a:r>
            <a:r>
              <a:rPr lang="en-US" dirty="0"/>
              <a:t> *_file2 = </a:t>
            </a:r>
            <a:r>
              <a:rPr lang="en-US" dirty="0" err="1"/>
              <a:t>TFile</a:t>
            </a:r>
            <a:r>
              <a:rPr lang="en-US" dirty="0"/>
              <a:t>::Open("Test/Mg23_Gamma7787_Eg7787.00_Tau1.0_SP1.00_AD0.0_EMGTauH.root");</a:t>
            </a:r>
          </a:p>
          <a:p>
            <a:endParaRPr lang="en-US" dirty="0"/>
          </a:p>
          <a:p>
            <a:r>
              <a:rPr lang="en-US" dirty="0"/>
              <a:t>tree-&gt;</a:t>
            </a:r>
            <a:r>
              <a:rPr lang="en-US" dirty="0" err="1"/>
              <a:t>SetLineColor</a:t>
            </a:r>
            <a:r>
              <a:rPr lang="en-US" dirty="0"/>
              <a:t>(</a:t>
            </a:r>
            <a:r>
              <a:rPr lang="en-US" dirty="0" err="1"/>
              <a:t>kRed</a:t>
            </a:r>
            <a:r>
              <a:rPr lang="en-US" dirty="0"/>
              <a:t>);</a:t>
            </a:r>
          </a:p>
          <a:p>
            <a:r>
              <a:rPr lang="en-US" dirty="0"/>
              <a:t>tree-&gt;</a:t>
            </a:r>
            <a:r>
              <a:rPr lang="en-US" dirty="0" err="1"/>
              <a:t>SetLineWidth</a:t>
            </a:r>
            <a:r>
              <a:rPr lang="en-US" dirty="0"/>
              <a:t>(2);</a:t>
            </a:r>
          </a:p>
          <a:p>
            <a:r>
              <a:rPr lang="en-US" dirty="0"/>
              <a:t>tree-&gt;Draw("</a:t>
            </a:r>
            <a:r>
              <a:rPr lang="en-US" dirty="0" err="1"/>
              <a:t>Clovere</a:t>
            </a:r>
            <a:r>
              <a:rPr lang="en-US" dirty="0"/>
              <a:t>", Form("</a:t>
            </a:r>
            <a:r>
              <a:rPr lang="en-US" dirty="0" err="1"/>
              <a:t>Clovere</a:t>
            </a:r>
            <a:r>
              <a:rPr lang="en-US" dirty="0"/>
              <a:t>&gt;0&amp;&amp;</a:t>
            </a:r>
            <a:r>
              <a:rPr lang="en-US" dirty="0" err="1"/>
              <a:t>Clovere</a:t>
            </a:r>
            <a:r>
              <a:rPr lang="en-US" dirty="0"/>
              <a:t>&lt;9000&amp;&amp;DSSD1e+DSSD2e&gt;100&amp;&amp;DSSD1e&gt;100&amp;&amp;DSSD2e&gt;100"),"</a:t>
            </a:r>
            <a:r>
              <a:rPr lang="en-US" dirty="0" err="1"/>
              <a:t>esame</a:t>
            </a:r>
            <a:r>
              <a:rPr lang="en-US" dirty="0"/>
              <a:t>");</a:t>
            </a:r>
          </a:p>
          <a:p>
            <a:endParaRPr lang="en-US" dirty="0"/>
          </a:p>
          <a:p>
            <a:r>
              <a:rPr lang="en-US" dirty="0" err="1"/>
              <a:t>canvaspeak</a:t>
            </a:r>
            <a:r>
              <a:rPr lang="en-US" dirty="0"/>
              <a:t>-&gt;</a:t>
            </a:r>
            <a:r>
              <a:rPr lang="en-US" dirty="0" err="1"/>
              <a:t>SaveAs</a:t>
            </a:r>
            <a:r>
              <a:rPr lang="en-US" dirty="0"/>
              <a:t>("EMGTau2.png");</a:t>
            </a:r>
          </a:p>
          <a:p>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554</a:t>
            </a:fld>
            <a:endParaRPr lang="zh-CN" altLang="en-US"/>
          </a:p>
        </p:txBody>
      </p:sp>
    </p:spTree>
    <p:extLst>
      <p:ext uri="{BB962C8B-B14F-4D97-AF65-F5344CB8AC3E}">
        <p14:creationId xmlns:p14="http://schemas.microsoft.com/office/powerpoint/2010/main" val="39007724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557</a:t>
            </a:fld>
            <a:endParaRPr lang="zh-CN" altLang="en-US"/>
          </a:p>
        </p:txBody>
      </p:sp>
    </p:spTree>
    <p:extLst>
      <p:ext uri="{BB962C8B-B14F-4D97-AF65-F5344CB8AC3E}">
        <p14:creationId xmlns:p14="http://schemas.microsoft.com/office/powerpoint/2010/main" val="14941298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TFile</a:t>
            </a:r>
            <a:r>
              <a:rPr lang="en-US" dirty="0"/>
              <a:t> *_file0 = </a:t>
            </a:r>
            <a:r>
              <a:rPr lang="en-US" dirty="0" err="1"/>
              <a:t>TFile</a:t>
            </a:r>
            <a:r>
              <a:rPr lang="en-US" dirty="0"/>
              <a:t>::Open("Test/Mg23_Gamma7787_Eg7791.00_Tau10.0_SP1.00_AD1.0_PureAu.root");</a:t>
            </a:r>
          </a:p>
          <a:p>
            <a:endParaRPr lang="en-US" dirty="0"/>
          </a:p>
          <a:p>
            <a:r>
              <a:rPr lang="en-US" dirty="0" err="1"/>
              <a:t>TCanvas</a:t>
            </a:r>
            <a:r>
              <a:rPr lang="en-US" dirty="0"/>
              <a:t>* </a:t>
            </a:r>
            <a:r>
              <a:rPr lang="en-US" dirty="0" err="1"/>
              <a:t>canvaspeak</a:t>
            </a:r>
            <a:r>
              <a:rPr lang="en-US" dirty="0"/>
              <a:t> = new </a:t>
            </a:r>
            <a:r>
              <a:rPr lang="en-US" dirty="0" err="1"/>
              <a:t>TCanvas</a:t>
            </a:r>
            <a:r>
              <a:rPr lang="en-US" dirty="0"/>
              <a:t>("</a:t>
            </a:r>
            <a:r>
              <a:rPr lang="en-US" dirty="0" err="1"/>
              <a:t>canvaspeak</a:t>
            </a:r>
            <a:r>
              <a:rPr lang="en-US" dirty="0"/>
              <a:t>", "</a:t>
            </a:r>
            <a:r>
              <a:rPr lang="en-US" dirty="0" err="1"/>
              <a:t>canvaspeak</a:t>
            </a:r>
            <a:r>
              <a:rPr lang="en-US" dirty="0"/>
              <a:t>", 1300, 700);</a:t>
            </a:r>
          </a:p>
          <a:p>
            <a:r>
              <a:rPr lang="en-US" dirty="0" err="1"/>
              <a:t>canvaspeak</a:t>
            </a:r>
            <a:r>
              <a:rPr lang="en-US" dirty="0"/>
              <a:t>-&gt;cd();//</a:t>
            </a:r>
          </a:p>
          <a:p>
            <a:r>
              <a:rPr lang="en-US" dirty="0" err="1"/>
              <a:t>canvaspeak</a:t>
            </a:r>
            <a:r>
              <a:rPr lang="en-US" dirty="0"/>
              <a:t>-&gt;</a:t>
            </a:r>
            <a:r>
              <a:rPr lang="en-US" dirty="0" err="1"/>
              <a:t>SetTopMargin</a:t>
            </a:r>
            <a:r>
              <a:rPr lang="en-US" dirty="0"/>
              <a:t>(0.038);</a:t>
            </a:r>
          </a:p>
          <a:p>
            <a:r>
              <a:rPr lang="en-US" dirty="0" err="1"/>
              <a:t>canvaspeak</a:t>
            </a:r>
            <a:r>
              <a:rPr lang="en-US" dirty="0"/>
              <a:t>-&gt;</a:t>
            </a:r>
            <a:r>
              <a:rPr lang="en-US" dirty="0" err="1"/>
              <a:t>SetRightMargin</a:t>
            </a:r>
            <a:r>
              <a:rPr lang="en-US" dirty="0"/>
              <a:t>(0.025);</a:t>
            </a:r>
          </a:p>
          <a:p>
            <a:r>
              <a:rPr lang="en-US" dirty="0" err="1"/>
              <a:t>canvaspeak</a:t>
            </a:r>
            <a:r>
              <a:rPr lang="en-US" dirty="0"/>
              <a:t>-&gt;</a:t>
            </a:r>
            <a:r>
              <a:rPr lang="en-US" dirty="0" err="1"/>
              <a:t>SetLeftMargin</a:t>
            </a:r>
            <a:r>
              <a:rPr lang="en-US" dirty="0"/>
              <a:t>(0.11);</a:t>
            </a:r>
          </a:p>
          <a:p>
            <a:r>
              <a:rPr lang="en-US" dirty="0" err="1"/>
              <a:t>canvaspeak</a:t>
            </a:r>
            <a:r>
              <a:rPr lang="en-US" dirty="0"/>
              <a:t>-&gt;</a:t>
            </a:r>
            <a:r>
              <a:rPr lang="en-US" dirty="0" err="1"/>
              <a:t>SetBottomMargin</a:t>
            </a:r>
            <a:r>
              <a:rPr lang="en-US" dirty="0"/>
              <a:t>(0.17);</a:t>
            </a:r>
          </a:p>
          <a:p>
            <a:r>
              <a:rPr lang="en-US" dirty="0" err="1"/>
              <a:t>gStyle</a:t>
            </a:r>
            <a:r>
              <a:rPr lang="en-US" dirty="0"/>
              <a:t>-&gt;</a:t>
            </a:r>
            <a:r>
              <a:rPr lang="en-US" dirty="0" err="1"/>
              <a:t>SetFrameLineWidth</a:t>
            </a:r>
            <a:r>
              <a:rPr lang="en-US" dirty="0"/>
              <a:t>(2);</a:t>
            </a:r>
          </a:p>
          <a:p>
            <a:r>
              <a:rPr lang="en-US" dirty="0" err="1"/>
              <a:t>canvaspeak</a:t>
            </a:r>
            <a:r>
              <a:rPr lang="en-US" dirty="0"/>
              <a:t>-&gt;</a:t>
            </a:r>
            <a:r>
              <a:rPr lang="en-US" dirty="0" err="1"/>
              <a:t>SetFrameLineWidth</a:t>
            </a:r>
            <a:r>
              <a:rPr lang="en-US" dirty="0"/>
              <a:t>(3);</a:t>
            </a:r>
          </a:p>
          <a:p>
            <a:endParaRPr lang="en-US" dirty="0"/>
          </a:p>
          <a:p>
            <a:r>
              <a:rPr lang="en-US" dirty="0"/>
              <a:t>//</a:t>
            </a:r>
            <a:r>
              <a:rPr lang="en-US" dirty="0" err="1"/>
              <a:t>gPad</a:t>
            </a:r>
            <a:r>
              <a:rPr lang="en-US" dirty="0"/>
              <a:t>-&gt;</a:t>
            </a:r>
            <a:r>
              <a:rPr lang="en-US" dirty="0" err="1"/>
              <a:t>SetLogy</a:t>
            </a:r>
            <a:r>
              <a:rPr lang="en-US" dirty="0"/>
              <a:t>();</a:t>
            </a:r>
          </a:p>
          <a:p>
            <a:r>
              <a:rPr lang="en-US" dirty="0"/>
              <a:t>TH1F* </a:t>
            </a:r>
            <a:r>
              <a:rPr lang="en-US" dirty="0" err="1"/>
              <a:t>Eg</a:t>
            </a:r>
            <a:r>
              <a:rPr lang="en-US" dirty="0"/>
              <a:t> = new TH1F("</a:t>
            </a:r>
            <a:r>
              <a:rPr lang="en-US" dirty="0" err="1"/>
              <a:t>Eg</a:t>
            </a:r>
            <a:r>
              <a:rPr lang="en-US" dirty="0"/>
              <a:t>", "</a:t>
            </a:r>
            <a:r>
              <a:rPr lang="en-US" dirty="0" err="1"/>
              <a:t>Eg</a:t>
            </a:r>
            <a:r>
              <a:rPr lang="en-US" dirty="0"/>
              <a:t>", 9000, 0, 9000);</a:t>
            </a:r>
          </a:p>
          <a:p>
            <a:r>
              <a:rPr lang="en-US" dirty="0"/>
              <a:t>//</a:t>
            </a:r>
            <a:r>
              <a:rPr lang="en-US" dirty="0" err="1"/>
              <a:t>Eg</a:t>
            </a:r>
            <a:r>
              <a:rPr lang="en-US" dirty="0"/>
              <a:t>-&gt;Sumw2(</a:t>
            </a:r>
            <a:r>
              <a:rPr lang="en-US" dirty="0" err="1"/>
              <a:t>kFALSE</a:t>
            </a:r>
            <a:r>
              <a:rPr lang="en-US" dirty="0"/>
              <a:t>);</a:t>
            </a:r>
          </a:p>
          <a:p>
            <a:r>
              <a:rPr lang="en-US" dirty="0"/>
              <a:t>//</a:t>
            </a:r>
            <a:r>
              <a:rPr lang="en-US" dirty="0" err="1"/>
              <a:t>Eg</a:t>
            </a:r>
            <a:r>
              <a:rPr lang="en-US" dirty="0"/>
              <a:t>-&gt;</a:t>
            </a:r>
            <a:r>
              <a:rPr lang="en-US" dirty="0" err="1"/>
              <a:t>SetBinErrorOption</a:t>
            </a:r>
            <a:r>
              <a:rPr lang="en-US" dirty="0"/>
              <a:t>(TH1::</a:t>
            </a:r>
            <a:r>
              <a:rPr lang="en-US" dirty="0" err="1"/>
              <a:t>kPoisson</a:t>
            </a:r>
            <a:r>
              <a:rPr lang="en-US" dirty="0"/>
              <a:t>);//TH1::</a:t>
            </a:r>
            <a:r>
              <a:rPr lang="en-US" dirty="0" err="1"/>
              <a:t>kNormal</a:t>
            </a:r>
            <a:r>
              <a:rPr lang="en-US" dirty="0"/>
              <a:t> or TH1::</a:t>
            </a:r>
            <a:r>
              <a:rPr lang="en-US" dirty="0" err="1"/>
              <a:t>kPoisson</a:t>
            </a:r>
            <a:endParaRPr lang="en-US" dirty="0"/>
          </a:p>
          <a:p>
            <a:r>
              <a:rPr lang="en-US" dirty="0" err="1"/>
              <a:t>Eg</a:t>
            </a:r>
            <a:r>
              <a:rPr lang="en-US" dirty="0"/>
              <a:t>-&gt;</a:t>
            </a:r>
            <a:r>
              <a:rPr lang="en-US" dirty="0" err="1"/>
              <a:t>SetLineWidth</a:t>
            </a:r>
            <a:r>
              <a:rPr lang="en-US" dirty="0"/>
              <a:t>(2);</a:t>
            </a:r>
          </a:p>
          <a:p>
            <a:r>
              <a:rPr lang="en-US" dirty="0" err="1"/>
              <a:t>Eg</a:t>
            </a:r>
            <a:r>
              <a:rPr lang="en-US" dirty="0"/>
              <a:t>-&gt;</a:t>
            </a:r>
            <a:r>
              <a:rPr lang="en-US" dirty="0" err="1"/>
              <a:t>Rebin</a:t>
            </a:r>
            <a:r>
              <a:rPr lang="en-US" dirty="0"/>
              <a:t>(1);</a:t>
            </a:r>
          </a:p>
          <a:p>
            <a:r>
              <a:rPr lang="en-US" dirty="0" err="1"/>
              <a:t>Eg</a:t>
            </a:r>
            <a:r>
              <a:rPr lang="en-US" dirty="0"/>
              <a:t>-&gt;</a:t>
            </a:r>
            <a:r>
              <a:rPr lang="en-US" dirty="0" err="1"/>
              <a:t>SetLineColor</a:t>
            </a:r>
            <a:r>
              <a:rPr lang="en-US" dirty="0"/>
              <a:t>(</a:t>
            </a:r>
            <a:r>
              <a:rPr lang="en-US" dirty="0" err="1"/>
              <a:t>kAzure</a:t>
            </a:r>
            <a:r>
              <a:rPr lang="en-US" dirty="0"/>
              <a:t>);</a:t>
            </a:r>
          </a:p>
          <a:p>
            <a:r>
              <a:rPr lang="en-US" dirty="0" err="1"/>
              <a:t>Eg</a:t>
            </a:r>
            <a:r>
              <a:rPr lang="en-US" dirty="0"/>
              <a:t>-&gt;</a:t>
            </a:r>
            <a:r>
              <a:rPr lang="en-US" dirty="0" err="1"/>
              <a:t>SetStats</a:t>
            </a:r>
            <a:r>
              <a:rPr lang="en-US" dirty="0"/>
              <a:t>(0);</a:t>
            </a:r>
          </a:p>
          <a:p>
            <a:r>
              <a:rPr lang="en-US" dirty="0" err="1"/>
              <a:t>Eg</a:t>
            </a:r>
            <a:r>
              <a:rPr lang="en-US" dirty="0"/>
              <a:t>-&gt;</a:t>
            </a:r>
            <a:r>
              <a:rPr lang="en-US" dirty="0" err="1"/>
              <a:t>SetTitle</a:t>
            </a:r>
            <a:r>
              <a:rPr lang="en-US" dirty="0"/>
              <a:t>("");</a:t>
            </a:r>
          </a:p>
          <a:p>
            <a:r>
              <a:rPr lang="en-US" dirty="0" err="1"/>
              <a:t>Eg</a:t>
            </a:r>
            <a:r>
              <a:rPr lang="en-US" dirty="0"/>
              <a:t>-&gt;</a:t>
            </a:r>
            <a:r>
              <a:rPr lang="en-US" dirty="0" err="1"/>
              <a:t>GetXaxis</a:t>
            </a:r>
            <a:r>
              <a:rPr lang="en-US" dirty="0"/>
              <a:t>()-&gt;</a:t>
            </a:r>
            <a:r>
              <a:rPr lang="en-US" dirty="0" err="1"/>
              <a:t>SetTitle</a:t>
            </a:r>
            <a:r>
              <a:rPr lang="en-US" dirty="0"/>
              <a:t>("Energy (keV)");</a:t>
            </a:r>
          </a:p>
          <a:p>
            <a:r>
              <a:rPr lang="en-US" dirty="0" err="1"/>
              <a:t>Eg</a:t>
            </a:r>
            <a:r>
              <a:rPr lang="en-US" dirty="0"/>
              <a:t>-&gt;</a:t>
            </a:r>
            <a:r>
              <a:rPr lang="en-US" dirty="0" err="1"/>
              <a:t>GetYaxis</a:t>
            </a:r>
            <a:r>
              <a:rPr lang="en-US" dirty="0"/>
              <a:t>()-&gt;</a:t>
            </a:r>
            <a:r>
              <a:rPr lang="en-US" dirty="0" err="1"/>
              <a:t>SetTitle</a:t>
            </a:r>
            <a:r>
              <a:rPr lang="en-US" dirty="0"/>
              <a:t>("Counts per 1 keV");</a:t>
            </a:r>
          </a:p>
          <a:p>
            <a:r>
              <a:rPr lang="en-US" dirty="0" err="1"/>
              <a:t>Eg</a:t>
            </a:r>
            <a:r>
              <a:rPr lang="en-US" dirty="0"/>
              <a:t>-&gt;</a:t>
            </a:r>
            <a:r>
              <a:rPr lang="en-US" dirty="0" err="1"/>
              <a:t>GetXaxis</a:t>
            </a:r>
            <a:r>
              <a:rPr lang="en-US" dirty="0"/>
              <a:t>()-&gt;</a:t>
            </a:r>
            <a:r>
              <a:rPr lang="en-US" dirty="0" err="1"/>
              <a:t>CenterTitle</a:t>
            </a:r>
            <a:r>
              <a:rPr lang="en-US" dirty="0"/>
              <a:t>();</a:t>
            </a:r>
          </a:p>
          <a:p>
            <a:r>
              <a:rPr lang="en-US" dirty="0" err="1"/>
              <a:t>Eg</a:t>
            </a:r>
            <a:r>
              <a:rPr lang="en-US" dirty="0"/>
              <a:t>-&gt;</a:t>
            </a:r>
            <a:r>
              <a:rPr lang="en-US" dirty="0" err="1"/>
              <a:t>GetYaxis</a:t>
            </a:r>
            <a:r>
              <a:rPr lang="en-US" dirty="0"/>
              <a:t>()-&gt;</a:t>
            </a:r>
            <a:r>
              <a:rPr lang="en-US" dirty="0" err="1"/>
              <a:t>CenterTitle</a:t>
            </a:r>
            <a:r>
              <a:rPr lang="en-US" dirty="0"/>
              <a:t>();</a:t>
            </a:r>
          </a:p>
          <a:p>
            <a:r>
              <a:rPr lang="en-US" dirty="0" err="1"/>
              <a:t>Eg</a:t>
            </a:r>
            <a:r>
              <a:rPr lang="en-US" dirty="0"/>
              <a:t>-&gt;</a:t>
            </a:r>
            <a:r>
              <a:rPr lang="en-US" dirty="0" err="1"/>
              <a:t>GetXaxis</a:t>
            </a:r>
            <a:r>
              <a:rPr lang="en-US" dirty="0"/>
              <a:t>()-&gt;</a:t>
            </a:r>
            <a:r>
              <a:rPr lang="en-US" dirty="0" err="1"/>
              <a:t>SetLabelFont</a:t>
            </a:r>
            <a:r>
              <a:rPr lang="en-US" dirty="0"/>
              <a:t>(132);</a:t>
            </a:r>
          </a:p>
          <a:p>
            <a:r>
              <a:rPr lang="en-US" dirty="0" err="1"/>
              <a:t>Eg</a:t>
            </a:r>
            <a:r>
              <a:rPr lang="en-US" dirty="0"/>
              <a:t>-&gt;</a:t>
            </a:r>
            <a:r>
              <a:rPr lang="en-US" dirty="0" err="1"/>
              <a:t>GetYaxis</a:t>
            </a:r>
            <a:r>
              <a:rPr lang="en-US" dirty="0"/>
              <a:t>()-&gt;</a:t>
            </a:r>
            <a:r>
              <a:rPr lang="en-US" dirty="0" err="1"/>
              <a:t>SetLabelFont</a:t>
            </a:r>
            <a:r>
              <a:rPr lang="en-US" dirty="0"/>
              <a:t>(132);</a:t>
            </a:r>
          </a:p>
          <a:p>
            <a:r>
              <a:rPr lang="en-US" dirty="0" err="1"/>
              <a:t>Eg</a:t>
            </a:r>
            <a:r>
              <a:rPr lang="en-US" dirty="0"/>
              <a:t>-&gt;</a:t>
            </a:r>
            <a:r>
              <a:rPr lang="en-US" dirty="0" err="1"/>
              <a:t>GetXaxis</a:t>
            </a:r>
            <a:r>
              <a:rPr lang="en-US" dirty="0"/>
              <a:t>()-&gt;</a:t>
            </a:r>
            <a:r>
              <a:rPr lang="en-US" dirty="0" err="1"/>
              <a:t>SetLabelSize</a:t>
            </a:r>
            <a:r>
              <a:rPr lang="en-US" dirty="0"/>
              <a:t>(0.07);</a:t>
            </a:r>
          </a:p>
          <a:p>
            <a:r>
              <a:rPr lang="en-US" dirty="0" err="1"/>
              <a:t>Eg</a:t>
            </a:r>
            <a:r>
              <a:rPr lang="en-US" dirty="0"/>
              <a:t>-&gt;</a:t>
            </a:r>
            <a:r>
              <a:rPr lang="en-US" dirty="0" err="1"/>
              <a:t>GetYaxis</a:t>
            </a:r>
            <a:r>
              <a:rPr lang="en-US" dirty="0"/>
              <a:t>()-&gt;</a:t>
            </a:r>
            <a:r>
              <a:rPr lang="en-US" dirty="0" err="1"/>
              <a:t>SetLabelSize</a:t>
            </a:r>
            <a:r>
              <a:rPr lang="en-US" dirty="0"/>
              <a:t>(0.07);</a:t>
            </a:r>
          </a:p>
          <a:p>
            <a:r>
              <a:rPr lang="en-US" dirty="0" err="1"/>
              <a:t>Eg</a:t>
            </a:r>
            <a:r>
              <a:rPr lang="en-US" dirty="0"/>
              <a:t>-&gt;</a:t>
            </a:r>
            <a:r>
              <a:rPr lang="en-US" dirty="0" err="1"/>
              <a:t>GetXaxis</a:t>
            </a:r>
            <a:r>
              <a:rPr lang="en-US" dirty="0"/>
              <a:t>()-&gt;</a:t>
            </a:r>
            <a:r>
              <a:rPr lang="en-US" dirty="0" err="1"/>
              <a:t>SetTitleFont</a:t>
            </a:r>
            <a:r>
              <a:rPr lang="en-US" dirty="0"/>
              <a:t>(132);</a:t>
            </a:r>
          </a:p>
          <a:p>
            <a:r>
              <a:rPr lang="en-US" dirty="0" err="1"/>
              <a:t>Eg</a:t>
            </a:r>
            <a:r>
              <a:rPr lang="en-US" dirty="0"/>
              <a:t>-&gt;</a:t>
            </a:r>
            <a:r>
              <a:rPr lang="en-US" dirty="0" err="1"/>
              <a:t>GetYaxis</a:t>
            </a:r>
            <a:r>
              <a:rPr lang="en-US" dirty="0"/>
              <a:t>()-&gt;</a:t>
            </a:r>
            <a:r>
              <a:rPr lang="en-US" dirty="0" err="1"/>
              <a:t>SetTitleFont</a:t>
            </a:r>
            <a:r>
              <a:rPr lang="en-US" dirty="0"/>
              <a:t>(132);</a:t>
            </a:r>
          </a:p>
          <a:p>
            <a:r>
              <a:rPr lang="en-US" dirty="0" err="1"/>
              <a:t>Eg</a:t>
            </a:r>
            <a:r>
              <a:rPr lang="en-US" dirty="0"/>
              <a:t>-&gt;</a:t>
            </a:r>
            <a:r>
              <a:rPr lang="en-US" dirty="0" err="1"/>
              <a:t>GetXaxis</a:t>
            </a:r>
            <a:r>
              <a:rPr lang="en-US" dirty="0"/>
              <a:t>()-&gt;</a:t>
            </a:r>
            <a:r>
              <a:rPr lang="en-US" dirty="0" err="1"/>
              <a:t>SetTitleOffset</a:t>
            </a:r>
            <a:r>
              <a:rPr lang="en-US" dirty="0"/>
              <a:t>(1.0);</a:t>
            </a:r>
          </a:p>
          <a:p>
            <a:r>
              <a:rPr lang="en-US" dirty="0" err="1"/>
              <a:t>Eg</a:t>
            </a:r>
            <a:r>
              <a:rPr lang="en-US" dirty="0"/>
              <a:t>-&gt;</a:t>
            </a:r>
            <a:r>
              <a:rPr lang="en-US" dirty="0" err="1"/>
              <a:t>GetYaxis</a:t>
            </a:r>
            <a:r>
              <a:rPr lang="en-US" dirty="0"/>
              <a:t>()-&gt;</a:t>
            </a:r>
            <a:r>
              <a:rPr lang="en-US" dirty="0" err="1"/>
              <a:t>SetTitleOffset</a:t>
            </a:r>
            <a:r>
              <a:rPr lang="en-US" dirty="0"/>
              <a:t>(0.7);</a:t>
            </a:r>
          </a:p>
          <a:p>
            <a:r>
              <a:rPr lang="en-US" dirty="0" err="1"/>
              <a:t>Eg</a:t>
            </a:r>
            <a:r>
              <a:rPr lang="en-US" dirty="0"/>
              <a:t>-&gt;</a:t>
            </a:r>
            <a:r>
              <a:rPr lang="en-US" dirty="0" err="1"/>
              <a:t>GetXaxis</a:t>
            </a:r>
            <a:r>
              <a:rPr lang="en-US" dirty="0"/>
              <a:t>()-&gt;</a:t>
            </a:r>
            <a:r>
              <a:rPr lang="en-US" dirty="0" err="1"/>
              <a:t>SetTitleSize</a:t>
            </a:r>
            <a:r>
              <a:rPr lang="en-US" dirty="0"/>
              <a:t>(0.08);</a:t>
            </a:r>
          </a:p>
          <a:p>
            <a:r>
              <a:rPr lang="en-US" dirty="0" err="1"/>
              <a:t>Eg</a:t>
            </a:r>
            <a:r>
              <a:rPr lang="en-US" dirty="0"/>
              <a:t>-&gt;</a:t>
            </a:r>
            <a:r>
              <a:rPr lang="en-US" dirty="0" err="1"/>
              <a:t>GetYaxis</a:t>
            </a:r>
            <a:r>
              <a:rPr lang="en-US" dirty="0"/>
              <a:t>()-&gt;</a:t>
            </a:r>
            <a:r>
              <a:rPr lang="en-US" dirty="0" err="1"/>
              <a:t>SetTitleSize</a:t>
            </a:r>
            <a:r>
              <a:rPr lang="en-US" dirty="0"/>
              <a:t>(0.08);</a:t>
            </a:r>
          </a:p>
          <a:p>
            <a:r>
              <a:rPr lang="en-US" dirty="0" err="1"/>
              <a:t>Eg</a:t>
            </a:r>
            <a:r>
              <a:rPr lang="en-US" dirty="0"/>
              <a:t>-&gt;</a:t>
            </a:r>
            <a:r>
              <a:rPr lang="en-US" dirty="0" err="1"/>
              <a:t>GetYaxis</a:t>
            </a:r>
            <a:r>
              <a:rPr lang="en-US" dirty="0"/>
              <a:t>()-&gt;</a:t>
            </a:r>
            <a:r>
              <a:rPr lang="en-US" dirty="0" err="1"/>
              <a:t>SetTickLength</a:t>
            </a:r>
            <a:r>
              <a:rPr lang="en-US" dirty="0"/>
              <a:t>(0.015);</a:t>
            </a:r>
          </a:p>
          <a:p>
            <a:r>
              <a:rPr lang="en-US" dirty="0" err="1"/>
              <a:t>Eg</a:t>
            </a:r>
            <a:r>
              <a:rPr lang="en-US" dirty="0"/>
              <a:t>-&gt;</a:t>
            </a:r>
            <a:r>
              <a:rPr lang="en-US" dirty="0" err="1"/>
              <a:t>GetXaxis</a:t>
            </a:r>
            <a:r>
              <a:rPr lang="en-US" dirty="0"/>
              <a:t>()-&gt;</a:t>
            </a:r>
            <a:r>
              <a:rPr lang="en-US" dirty="0" err="1"/>
              <a:t>SetRangeUser</a:t>
            </a:r>
            <a:r>
              <a:rPr lang="en-US" dirty="0"/>
              <a:t>(7660, 7890);</a:t>
            </a:r>
          </a:p>
          <a:p>
            <a:r>
              <a:rPr lang="en-US" dirty="0" err="1"/>
              <a:t>Eg</a:t>
            </a:r>
            <a:r>
              <a:rPr lang="en-US" dirty="0"/>
              <a:t>-&gt;</a:t>
            </a:r>
            <a:r>
              <a:rPr lang="en-US" dirty="0" err="1"/>
              <a:t>GetXaxis</a:t>
            </a:r>
            <a:r>
              <a:rPr lang="en-US" dirty="0"/>
              <a:t>()-&gt;</a:t>
            </a:r>
            <a:r>
              <a:rPr lang="en-US" dirty="0" err="1"/>
              <a:t>SetNdivisions</a:t>
            </a:r>
            <a:r>
              <a:rPr lang="en-US" dirty="0"/>
              <a:t>(105);</a:t>
            </a:r>
          </a:p>
          <a:p>
            <a:r>
              <a:rPr lang="en-US" dirty="0" err="1"/>
              <a:t>Eg</a:t>
            </a:r>
            <a:r>
              <a:rPr lang="en-US" dirty="0"/>
              <a:t>-&gt;Scale(0.2);</a:t>
            </a:r>
          </a:p>
          <a:p>
            <a:r>
              <a:rPr lang="en-US" dirty="0"/>
              <a:t>//</a:t>
            </a:r>
            <a:r>
              <a:rPr lang="en-US" dirty="0" err="1"/>
              <a:t>Eg</a:t>
            </a:r>
            <a:r>
              <a:rPr lang="en-US" dirty="0"/>
              <a:t>-&gt;</a:t>
            </a:r>
            <a:r>
              <a:rPr lang="en-US" dirty="0" err="1"/>
              <a:t>GetYaxis</a:t>
            </a:r>
            <a:r>
              <a:rPr lang="en-US" dirty="0"/>
              <a:t>()-&gt;</a:t>
            </a:r>
            <a:r>
              <a:rPr lang="en-US" dirty="0" err="1"/>
              <a:t>SetRangeUser</a:t>
            </a:r>
            <a:r>
              <a:rPr lang="en-US" dirty="0"/>
              <a:t>(1, 4e5);</a:t>
            </a:r>
          </a:p>
          <a:p>
            <a:endParaRPr lang="en-US" dirty="0"/>
          </a:p>
          <a:p>
            <a:r>
              <a:rPr lang="en-US" dirty="0"/>
              <a:t>tree-&gt;Draw("</a:t>
            </a:r>
            <a:r>
              <a:rPr lang="en-US" dirty="0" err="1"/>
              <a:t>Clovere</a:t>
            </a:r>
            <a:r>
              <a:rPr lang="en-US" dirty="0"/>
              <a:t>&gt;&gt;</a:t>
            </a:r>
            <a:r>
              <a:rPr lang="en-US" dirty="0" err="1"/>
              <a:t>Eg</a:t>
            </a:r>
            <a:r>
              <a:rPr lang="en-US" dirty="0"/>
              <a:t>", "</a:t>
            </a:r>
            <a:r>
              <a:rPr lang="en-US" dirty="0" err="1"/>
              <a:t>Clovere</a:t>
            </a:r>
            <a:r>
              <a:rPr lang="en-US" dirty="0"/>
              <a:t>&gt;0&amp;&amp;</a:t>
            </a:r>
            <a:r>
              <a:rPr lang="en-US" dirty="0" err="1"/>
              <a:t>Clovere</a:t>
            </a:r>
            <a:r>
              <a:rPr lang="en-US" dirty="0"/>
              <a:t>&lt;9000","hist");</a:t>
            </a:r>
          </a:p>
          <a:p>
            <a:endParaRPr lang="en-US" dirty="0"/>
          </a:p>
          <a:p>
            <a:r>
              <a:rPr lang="en-US" dirty="0" err="1"/>
              <a:t>TFile</a:t>
            </a:r>
            <a:r>
              <a:rPr lang="en-US" dirty="0"/>
              <a:t> *_file1 = </a:t>
            </a:r>
            <a:r>
              <a:rPr lang="en-US" dirty="0" err="1"/>
              <a:t>TFile</a:t>
            </a:r>
            <a:r>
              <a:rPr lang="en-US" dirty="0"/>
              <a:t>::Open("Test/Mg23_Gamma7787_Eg7791.00_Tau10.0_SP1.00_AD1.0_LowAu.root");</a:t>
            </a:r>
          </a:p>
          <a:p>
            <a:endParaRPr lang="en-US" dirty="0"/>
          </a:p>
          <a:p>
            <a:r>
              <a:rPr lang="en-US" dirty="0"/>
              <a:t>tree-&gt;</a:t>
            </a:r>
            <a:r>
              <a:rPr lang="en-US" dirty="0" err="1"/>
              <a:t>SetLineColor</a:t>
            </a:r>
            <a:r>
              <a:rPr lang="en-US" dirty="0"/>
              <a:t>(</a:t>
            </a:r>
            <a:r>
              <a:rPr lang="en-US" dirty="0" err="1"/>
              <a:t>kRed</a:t>
            </a:r>
            <a:r>
              <a:rPr lang="en-US" dirty="0"/>
              <a:t>);</a:t>
            </a:r>
          </a:p>
          <a:p>
            <a:r>
              <a:rPr lang="en-US" dirty="0"/>
              <a:t>tree-&gt;</a:t>
            </a:r>
            <a:r>
              <a:rPr lang="en-US" dirty="0" err="1"/>
              <a:t>SetLineWidth</a:t>
            </a:r>
            <a:r>
              <a:rPr lang="en-US" dirty="0"/>
              <a:t>(2);</a:t>
            </a:r>
          </a:p>
          <a:p>
            <a:r>
              <a:rPr lang="en-US" dirty="0"/>
              <a:t>tree-&gt;Draw("</a:t>
            </a:r>
            <a:r>
              <a:rPr lang="en-US" dirty="0" err="1"/>
              <a:t>Clovere</a:t>
            </a:r>
            <a:r>
              <a:rPr lang="en-US" dirty="0"/>
              <a:t>", Form("</a:t>
            </a:r>
            <a:r>
              <a:rPr lang="en-US" dirty="0" err="1"/>
              <a:t>Clovere</a:t>
            </a:r>
            <a:r>
              <a:rPr lang="en-US" dirty="0"/>
              <a:t>&gt;0&amp;&amp;</a:t>
            </a:r>
            <a:r>
              <a:rPr lang="en-US" dirty="0" err="1"/>
              <a:t>Clovere</a:t>
            </a:r>
            <a:r>
              <a:rPr lang="en-US" dirty="0"/>
              <a:t>&lt;9000"),"</a:t>
            </a:r>
            <a:r>
              <a:rPr lang="en-US" dirty="0" err="1"/>
              <a:t>hsame</a:t>
            </a:r>
            <a:r>
              <a:rPr lang="en-US" dirty="0"/>
              <a:t>");</a:t>
            </a:r>
          </a:p>
          <a:p>
            <a:r>
              <a:rPr lang="en-US" dirty="0" err="1"/>
              <a:t>gPad</a:t>
            </a:r>
            <a:r>
              <a:rPr lang="en-US" dirty="0"/>
              <a:t>-&gt;</a:t>
            </a:r>
            <a:r>
              <a:rPr lang="en-US" dirty="0" err="1"/>
              <a:t>RedrawAxis</a:t>
            </a:r>
            <a:r>
              <a:rPr lang="en-US" dirty="0"/>
              <a:t>();</a:t>
            </a:r>
          </a:p>
          <a:p>
            <a:endParaRPr lang="en-US" dirty="0"/>
          </a:p>
          <a:p>
            <a:r>
              <a:rPr lang="en-US" dirty="0" err="1"/>
              <a:t>canvaspeak</a:t>
            </a:r>
            <a:r>
              <a:rPr lang="en-US" dirty="0"/>
              <a:t>-&gt;</a:t>
            </a:r>
            <a:r>
              <a:rPr lang="en-US" dirty="0" err="1"/>
              <a:t>SaveAs</a:t>
            </a:r>
            <a:r>
              <a:rPr lang="en-US" dirty="0"/>
              <a:t>("HeAu.png");</a:t>
            </a:r>
          </a:p>
          <a:p>
            <a:endParaRPr lang="en-US" dirty="0"/>
          </a:p>
          <a:p>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565</a:t>
            </a:fld>
            <a:endParaRPr lang="zh-CN" altLang="en-US"/>
          </a:p>
        </p:txBody>
      </p:sp>
    </p:spTree>
    <p:extLst>
      <p:ext uri="{BB962C8B-B14F-4D97-AF65-F5344CB8AC3E}">
        <p14:creationId xmlns:p14="http://schemas.microsoft.com/office/powerpoint/2010/main" val="9446858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http://courses.atlas.illinois.edu/spring2016/STAT/STAT200/pchisq.html</a:t>
            </a:r>
          </a:p>
          <a:p>
            <a:r>
              <a:rPr lang="en-US" dirty="0"/>
              <a:t>Chi square to p value</a:t>
            </a:r>
          </a:p>
          <a:p>
            <a:r>
              <a:rPr lang="en-US" altLang="zh-CN" dirty="0"/>
              <a:t>Chi-square to p-value</a:t>
            </a:r>
            <a:endParaRPr lang="en-US" dirty="0"/>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574</a:t>
            </a:fld>
            <a:endParaRPr lang="zh-CN" altLang="en-US"/>
          </a:p>
        </p:txBody>
      </p:sp>
    </p:spTree>
    <p:extLst>
      <p:ext uri="{BB962C8B-B14F-4D97-AF65-F5344CB8AC3E}">
        <p14:creationId xmlns:p14="http://schemas.microsoft.com/office/powerpoint/2010/main" val="158200147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tree_draw_alpha_count_ratios_DSL2.</a:t>
            </a:r>
            <a:r>
              <a:rPr lang="en-US" altLang="zh-CN" dirty="0"/>
              <a:t>C</a:t>
            </a:r>
          </a:p>
          <a:p>
            <a:r>
              <a:rPr lang="en-US" dirty="0" err="1"/>
              <a:t>TFile</a:t>
            </a:r>
            <a:r>
              <a:rPr lang="en-US" dirty="0"/>
              <a:t>* _file0 = </a:t>
            </a:r>
            <a:r>
              <a:rPr lang="en-US" dirty="0" err="1"/>
              <a:t>TFile</a:t>
            </a:r>
            <a:r>
              <a:rPr lang="en-US" dirty="0"/>
              <a:t>::Open("Mg23_Gamma7333_Eg7333.20_Tau7.0_SP1.00_AC0.0_all.root.");</a:t>
            </a:r>
          </a:p>
          <a:p>
            <a:r>
              <a:rPr lang="en-US" dirty="0" err="1"/>
              <a:t>TCanvas</a:t>
            </a:r>
            <a:r>
              <a:rPr lang="en-US" dirty="0"/>
              <a:t>* </a:t>
            </a:r>
            <a:r>
              <a:rPr lang="en-US" dirty="0" err="1"/>
              <a:t>canvaspeak</a:t>
            </a:r>
            <a:r>
              <a:rPr lang="en-US" dirty="0"/>
              <a:t> = new </a:t>
            </a:r>
            <a:r>
              <a:rPr lang="en-US" dirty="0" err="1"/>
              <a:t>TCanvas</a:t>
            </a:r>
            <a:r>
              <a:rPr lang="en-US" dirty="0"/>
              <a:t>("</a:t>
            </a:r>
            <a:r>
              <a:rPr lang="en-US" dirty="0" err="1"/>
              <a:t>canvaspeak</a:t>
            </a:r>
            <a:r>
              <a:rPr lang="en-US" dirty="0"/>
              <a:t>", "</a:t>
            </a:r>
            <a:r>
              <a:rPr lang="en-US" dirty="0" err="1"/>
              <a:t>canvaspeak</a:t>
            </a:r>
            <a:r>
              <a:rPr lang="en-US" dirty="0"/>
              <a:t>", 890, 800);//</a:t>
            </a:r>
          </a:p>
          <a:p>
            <a:r>
              <a:rPr lang="en-US" dirty="0" err="1"/>
              <a:t>canvaspeak</a:t>
            </a:r>
            <a:r>
              <a:rPr lang="en-US" dirty="0"/>
              <a:t>-&gt;cd();//</a:t>
            </a:r>
          </a:p>
          <a:p>
            <a:r>
              <a:rPr lang="en-US" dirty="0" err="1"/>
              <a:t>canvaspeak</a:t>
            </a:r>
            <a:r>
              <a:rPr lang="en-US" dirty="0"/>
              <a:t>-&gt;</a:t>
            </a:r>
            <a:r>
              <a:rPr lang="en-US" dirty="0" err="1"/>
              <a:t>SetTopMargin</a:t>
            </a:r>
            <a:r>
              <a:rPr lang="en-US" dirty="0"/>
              <a:t>(0.03);</a:t>
            </a:r>
          </a:p>
          <a:p>
            <a:r>
              <a:rPr lang="en-US" dirty="0" err="1"/>
              <a:t>canvaspeak</a:t>
            </a:r>
            <a:r>
              <a:rPr lang="en-US" dirty="0"/>
              <a:t>-&gt;</a:t>
            </a:r>
            <a:r>
              <a:rPr lang="en-US" dirty="0" err="1"/>
              <a:t>SetRightMargin</a:t>
            </a:r>
            <a:r>
              <a:rPr lang="en-US" dirty="0"/>
              <a:t>(0.12);</a:t>
            </a:r>
          </a:p>
          <a:p>
            <a:r>
              <a:rPr lang="en-US" dirty="0" err="1"/>
              <a:t>canvaspeak</a:t>
            </a:r>
            <a:r>
              <a:rPr lang="en-US" dirty="0"/>
              <a:t>-&gt;</a:t>
            </a:r>
            <a:r>
              <a:rPr lang="en-US" dirty="0" err="1"/>
              <a:t>SetLeftMargin</a:t>
            </a:r>
            <a:r>
              <a:rPr lang="en-US" dirty="0"/>
              <a:t>(0.17);</a:t>
            </a:r>
          </a:p>
          <a:p>
            <a:r>
              <a:rPr lang="en-US" dirty="0" err="1"/>
              <a:t>canvaspeak</a:t>
            </a:r>
            <a:r>
              <a:rPr lang="en-US" dirty="0"/>
              <a:t>-&gt;</a:t>
            </a:r>
            <a:r>
              <a:rPr lang="en-US" dirty="0" err="1"/>
              <a:t>SetBottomMargin</a:t>
            </a:r>
            <a:r>
              <a:rPr lang="en-US" dirty="0"/>
              <a:t>(0.15);</a:t>
            </a:r>
          </a:p>
          <a:p>
            <a:r>
              <a:rPr lang="en-US" dirty="0" err="1"/>
              <a:t>gStyle</a:t>
            </a:r>
            <a:r>
              <a:rPr lang="en-US" dirty="0"/>
              <a:t>-&gt;</a:t>
            </a:r>
            <a:r>
              <a:rPr lang="en-US" dirty="0" err="1"/>
              <a:t>SetFrameLineWidth</a:t>
            </a:r>
            <a:r>
              <a:rPr lang="en-US" dirty="0"/>
              <a:t>(3);</a:t>
            </a:r>
          </a:p>
          <a:p>
            <a:r>
              <a:rPr lang="en-US" dirty="0" err="1"/>
              <a:t>canvaspeak</a:t>
            </a:r>
            <a:r>
              <a:rPr lang="en-US" dirty="0"/>
              <a:t>-&gt;</a:t>
            </a:r>
            <a:r>
              <a:rPr lang="en-US" dirty="0" err="1"/>
              <a:t>SetFrameLineWidth</a:t>
            </a:r>
            <a:r>
              <a:rPr lang="en-US" dirty="0"/>
              <a:t>(3);</a:t>
            </a:r>
          </a:p>
          <a:p>
            <a:r>
              <a:rPr lang="en-US" dirty="0" err="1"/>
              <a:t>canvaspeak</a:t>
            </a:r>
            <a:r>
              <a:rPr lang="en-US" dirty="0"/>
              <a:t>-&gt;</a:t>
            </a:r>
            <a:r>
              <a:rPr lang="en-US" dirty="0" err="1"/>
              <a:t>SetLogz</a:t>
            </a:r>
            <a:r>
              <a:rPr lang="en-US" dirty="0"/>
              <a:t>();</a:t>
            </a:r>
          </a:p>
          <a:p>
            <a:endParaRPr lang="en-US" dirty="0"/>
          </a:p>
          <a:p>
            <a:r>
              <a:rPr lang="en-US" dirty="0"/>
              <a:t>//TH2D* h2DSSD1xy = new TH2D("h2DSSD1xy", "h2DSSD1xy", 16, 75, 125, 16, 75, 125);</a:t>
            </a:r>
          </a:p>
          <a:p>
            <a:r>
              <a:rPr lang="en-US" dirty="0"/>
              <a:t>TH2D* h2DSSD1xy = new TH2D("h2DSSD1xy", "h2DSSD1xy", 1600, -25, 25, 1600, -25, 25);</a:t>
            </a:r>
          </a:p>
          <a:p>
            <a:r>
              <a:rPr lang="en-US" dirty="0"/>
              <a:t>TH1D* h1DSSD_total_e_Ring1 = new TH1D("h1DSSD_total_e_Ring1", "h1DSSD_total_e_Ring1", 6000, 0, 60000);</a:t>
            </a:r>
          </a:p>
          <a:p>
            <a:r>
              <a:rPr lang="en-US" dirty="0"/>
              <a:t>TH1D* h1DSSD_total_e_Ring2 = new TH1D("h1DSSD_total_e_Ring2", "h1DSSD_total_e_Ring2", 6000, 0, 60000);</a:t>
            </a:r>
          </a:p>
          <a:p>
            <a:r>
              <a:rPr lang="en-US" dirty="0"/>
              <a:t>TH1D* h1DSSD_total_e_Ring2_sub1 = new TH1D("h1DSSD_total_e_Ring2_sub1", "h1DSSD_total_e_Ring2_sub1", 6000, 0, 60000);</a:t>
            </a:r>
          </a:p>
          <a:p>
            <a:r>
              <a:rPr lang="en-US" dirty="0"/>
              <a:t>TH1D* h1DSSD_total_e_Ring2_sub2 = new TH1D("h1DSSD_total_e_Ring2_sub2", "h1DSSD_total_e_Ring2_sub2", 6000, 0, 60000);</a:t>
            </a:r>
          </a:p>
          <a:p>
            <a:r>
              <a:rPr lang="en-US" dirty="0"/>
              <a:t>TH1D* h1DSSD_total_e_Ring2_sub3 = new TH1D("h1DSSD_total_e_Ring2_sub3", "h1DSSD_total_e_Ring2_sub3", 6000, 0, 60000);</a:t>
            </a:r>
          </a:p>
          <a:p>
            <a:r>
              <a:rPr lang="en-US" dirty="0"/>
              <a:t>TH1D* h1DSSD_total_e_Ring2_sub4 = new TH1D("h1DSSD_total_e_Ring2_sub4", "h1DSSD_total_e_Ring2_sub4", 6000, 0, 60000);</a:t>
            </a:r>
          </a:p>
          <a:p>
            <a:r>
              <a:rPr lang="en-US" dirty="0"/>
              <a:t>TH1D* h1DSSD_total_e_Ring3 = new TH1D("h1DSSD_total_e_Ring3", "h1DSSD_total_e_Ring3", 6000, 0, 60000);</a:t>
            </a:r>
          </a:p>
          <a:p>
            <a:r>
              <a:rPr lang="en-US" dirty="0"/>
              <a:t>TH1D* h1DSSD_total_e_Ring3_sub1 = new TH1D("h1DSSD_total_e_Ring3_sub1", "h1DSSD_total_e_Ring3_sub1", 6000, 0, 60000);</a:t>
            </a:r>
          </a:p>
          <a:p>
            <a:r>
              <a:rPr lang="en-US" dirty="0"/>
              <a:t>TH1D* h1DSSD_total_e_Ring3_sub2 = new TH1D("h1DSSD_total_e_Ring3_sub2", "h1DSSD_total_e_Ring3_sub2", 6000, 0, 60000);</a:t>
            </a:r>
          </a:p>
          <a:p>
            <a:r>
              <a:rPr lang="en-US" dirty="0"/>
              <a:t>TH1D* h1DSSD_total_e_Ring3_sub3 = new TH1D("h1DSSD_total_e_Ring3_sub3", "h1DSSD_total_e_Ring3_sub3", 6000, 0, 60000);</a:t>
            </a:r>
          </a:p>
          <a:p>
            <a:r>
              <a:rPr lang="en-US" dirty="0"/>
              <a:t>TH1D* h1DSSD_total_e_Ring3_sub4 = new TH1D("h1DSSD_total_e_Ring3_sub4", "h1DSSD_total_e_Ring3_sub4", 6000, 0, 60000);</a:t>
            </a:r>
          </a:p>
          <a:p>
            <a:r>
              <a:rPr lang="en-US" dirty="0"/>
              <a:t>TH1D* h1DSSD_total_e_Ring3_sub5 = new TH1D("h1DSSD_total_e_Ring3_sub5", "h1DSSD_total_e_Ring3_sub5", 6000, 0, 60000);</a:t>
            </a:r>
          </a:p>
          <a:p>
            <a:r>
              <a:rPr lang="en-US" dirty="0"/>
              <a:t>TH1D* h1DSSD_total_e_Ring3_sub6 = new TH1D("h1DSSD_total_e_Ring3_sub6", "h1DSSD_total_e_Ring3_sub6", 6000, 0, 60000);</a:t>
            </a:r>
          </a:p>
          <a:p>
            <a:r>
              <a:rPr lang="en-US" dirty="0"/>
              <a:t>TH1D* h1DSSD_total_e_Ring3_sub7 = new TH1D("h1DSSD_total_e_Ring3_sub7", "h1DSSD_total_e_Ring3_sub7", 6000, 0, 60000);</a:t>
            </a:r>
          </a:p>
          <a:p>
            <a:r>
              <a:rPr lang="en-US" dirty="0"/>
              <a:t>TH1D* h1DSSD_total_e_Ring3_sub8 = new TH1D("h1DSSD_total_e_Ring3_sub8", "h1DSSD_total_e_Ring3_sub8", 6000, 0, 60000);</a:t>
            </a:r>
          </a:p>
          <a:p>
            <a:r>
              <a:rPr lang="en-US" dirty="0"/>
              <a:t>TH1D* h1DSSD_total_e_Ring4 = new TH1D("h1DSSD_total_e_Ring4", "h1DSSD_total_e_Ring4", 6000, 0, 60000);</a:t>
            </a:r>
          </a:p>
          <a:p>
            <a:r>
              <a:rPr lang="en-US" dirty="0"/>
              <a:t>TH1D* h1DSSD_total_e_Ring4_sub1 = new TH1D("h1DSSD_total_e_Ring4_sub1", "h1DSSD_total_e_Ring4_sub1", 6000, 0, 60000);</a:t>
            </a:r>
          </a:p>
          <a:p>
            <a:r>
              <a:rPr lang="en-US" dirty="0"/>
              <a:t>TH1D* h1DSSD_total_e_Ring4_sub2 = new TH1D("h1DSSD_total_e_Ring4_sub2", "h1DSSD_total_e_Ring4_sub2", 6000, 0, 60000);</a:t>
            </a:r>
          </a:p>
          <a:p>
            <a:r>
              <a:rPr lang="en-US" dirty="0"/>
              <a:t>TH1D* h1DSSD_total_e_Ring4_sub3 = new TH1D("h1DSSD_total_e_Ring4_sub3", "h1DSSD_total_e_Ring4_sub3", 6000, 0, 60000);</a:t>
            </a:r>
          </a:p>
          <a:p>
            <a:r>
              <a:rPr lang="en-US" dirty="0"/>
              <a:t>TH1D* h1DSSD_total_e_Ring4_sub4 = new TH1D("h1DSSD_total_e_Ring4_sub4", "h1DSSD_total_e_Ring4_sub4", 6000, 0, 60000);</a:t>
            </a:r>
          </a:p>
          <a:p>
            <a:r>
              <a:rPr lang="en-US" dirty="0"/>
              <a:t>TH1D* h1DSSD_total_e_Ring4_sub5 = new TH1D("h1DSSD_total_e_Ring4_sub5", "h1DSSD_total_e_Ring4_sub5", 6000, 0, 60000);</a:t>
            </a:r>
          </a:p>
          <a:p>
            <a:r>
              <a:rPr lang="en-US" dirty="0"/>
              <a:t>TH1D* h1DSSD_total_e_Ring4_sub6 = new TH1D("h1DSSD_total_e_Ring4_sub6", "h1DSSD_total_e_Ring4_sub6", 6000, 0, 60000);</a:t>
            </a:r>
          </a:p>
          <a:p>
            <a:r>
              <a:rPr lang="en-US" dirty="0"/>
              <a:t>TH1D* h1DSSD_total_e_Ring4_sub7 = new TH1D("h1DSSD_total_e_Ring4_sub7", "h1DSSD_total_e_Ring4_sub7", 6000, 0, 60000);</a:t>
            </a:r>
          </a:p>
          <a:p>
            <a:r>
              <a:rPr lang="en-US" dirty="0"/>
              <a:t>TH1D* h1DSSD_total_e_Ring4_sub8 = new TH1D("h1DSSD_total_e_Ring4_sub8", "h1DSSD_total_e_Ring4_sub8", 6000, 0, 60000);</a:t>
            </a:r>
          </a:p>
          <a:p>
            <a:r>
              <a:rPr lang="en-US" dirty="0"/>
              <a:t>TH1D* h1DSSD_total_e_Ring5 = new TH1D("h1DSSD_total_e_Ring5", "h1DSSD_total_e_Ring5", 6000, 0, 60000);</a:t>
            </a:r>
          </a:p>
          <a:p>
            <a:endParaRPr lang="en-US" dirty="0"/>
          </a:p>
          <a:p>
            <a:r>
              <a:rPr lang="en-US" dirty="0"/>
              <a:t>tree-&gt;Draw("DSSD1y-100:DSSD1x-100&gt;&gt;h2DSSD1xy", "DSSD1e+DSSD2e&gt;100&amp;&amp;DSSD1e&gt;100&amp;&amp;DSSD2e&gt;100", "surf2");</a:t>
            </a:r>
          </a:p>
          <a:p>
            <a:endParaRPr lang="en-US" dirty="0"/>
          </a:p>
          <a:p>
            <a:r>
              <a:rPr lang="en-US" dirty="0"/>
              <a:t>tree-&gt;</a:t>
            </a:r>
            <a:r>
              <a:rPr lang="en-US" dirty="0" err="1"/>
              <a:t>SetMarkerColor</a:t>
            </a:r>
            <a:r>
              <a:rPr lang="en-US" dirty="0"/>
              <a:t>(1);</a:t>
            </a:r>
          </a:p>
          <a:p>
            <a:r>
              <a:rPr lang="en-US" dirty="0"/>
              <a:t>tree-&gt;Draw("DSSD1y-100:DSSD1x-100&gt;&gt;h2DSSD1xy", "DSSD1e+DSSD2e&gt;100&amp;&amp;DSSD1e&gt;100&amp;&amp;DSSD2e&gt;100&amp;&amp;DSSD1x&gt;96.875&amp;&amp;DSSD1x&lt;103.125&amp;&amp;DSSD1y&gt;96.875&amp;&amp;DSSD1y&lt;103.125", "");</a:t>
            </a:r>
          </a:p>
          <a:p>
            <a:r>
              <a:rPr lang="en-US" dirty="0"/>
              <a:t>h1DSSD_total_e_Ring1-&gt;</a:t>
            </a:r>
            <a:r>
              <a:rPr lang="en-US" dirty="0" err="1"/>
              <a:t>SetLineColor</a:t>
            </a:r>
            <a:r>
              <a:rPr lang="en-US" dirty="0"/>
              <a:t>(1);</a:t>
            </a:r>
          </a:p>
          <a:p>
            <a:r>
              <a:rPr lang="en-US" dirty="0"/>
              <a:t>tree-&gt;Draw("DSSD1e+DSSD2e&gt;&gt;h1DSSD_total_e_Ring1", "DSSD1e+DSSD2e&gt;100&amp;&amp;DSSD1e&gt;100&amp;&amp;DSSD2e&gt;100&amp;&amp;DSSD1x&gt;96.875&amp;&amp;DSSD1x&lt;103.125&amp;&amp;DSSD1y&gt;96.875&amp;&amp;DSSD1y&lt;103.125", "");</a:t>
            </a:r>
          </a:p>
          <a:p>
            <a:endParaRPr lang="en-US" dirty="0"/>
          </a:p>
          <a:p>
            <a:r>
              <a:rPr lang="en-US" dirty="0"/>
              <a:t>tree-&gt;</a:t>
            </a:r>
            <a:r>
              <a:rPr lang="en-US" dirty="0" err="1"/>
              <a:t>SetMarkerColor</a:t>
            </a:r>
            <a:r>
              <a:rPr lang="en-US" dirty="0"/>
              <a:t>(2);</a:t>
            </a:r>
          </a:p>
          <a:p>
            <a:r>
              <a:rPr lang="en-US" dirty="0"/>
              <a:t>tree-&gt;Draw("DSSD1y-100:DSSD1x-100", "DSSD1e+DSSD2e&gt;100&amp;&amp;DSSD1e&gt;100&amp;&amp;DSSD2e&gt;100&amp;&amp;DSSD1x&gt;96.875&amp;&amp;DSSD1x&lt;103.125&amp;&amp;DSSD1y&gt;103.125&amp;&amp;DSSD1y&lt;106.25", "same");</a:t>
            </a:r>
          </a:p>
          <a:p>
            <a:r>
              <a:rPr lang="en-US" dirty="0"/>
              <a:t>tree-&gt;Draw("DSSD1y-100:DSSD1x-100", "DSSD1e+DSSD2e&gt;100&amp;&amp;DSSD1e&gt;100&amp;&amp;DSSD2e&gt;100&amp;&amp;DSSD1x&gt;96.875&amp;&amp;DSSD1x&lt;103.125&amp;&amp;DSSD1y&gt;93.75&amp;&amp;DSSD1y&lt;96.875", "same");</a:t>
            </a:r>
          </a:p>
          <a:p>
            <a:r>
              <a:rPr lang="en-US" dirty="0"/>
              <a:t>tree-&gt;Draw("DSSD1y-100:DSSD1x-100", "DSSD1e+DSSD2e&gt;100&amp;&amp;DSSD1e&gt;100&amp;&amp;DSSD2e&gt;100&amp;&amp;DSSD1x&gt;103.125&amp;&amp;DSSD1x&lt;106.25&amp;&amp;DSSD1y&gt;96.875&amp;&amp;DSSD1y&lt;103.125", "same");</a:t>
            </a:r>
          </a:p>
          <a:p>
            <a:r>
              <a:rPr lang="en-US" dirty="0"/>
              <a:t>tree-&gt;Draw("DSSD1y-100:DSSD1x-100", "DSSD1e+DSSD2e&gt;100&amp;&amp;DSSD1e&gt;100&amp;&amp;DSSD2e&gt;100&amp;&amp;DSSD1x&gt;93.75&amp;&amp;DSSD1x&lt;96.875&amp;&amp;DSSD1y&gt;96.875&amp;&amp;DSSD1y&lt;103.125", "same");</a:t>
            </a:r>
          </a:p>
          <a:p>
            <a:r>
              <a:rPr lang="en-US" dirty="0"/>
              <a:t>tree-&gt;</a:t>
            </a:r>
            <a:r>
              <a:rPr lang="en-US" dirty="0" err="1"/>
              <a:t>SetLineColor</a:t>
            </a:r>
            <a:r>
              <a:rPr lang="en-US" dirty="0"/>
              <a:t>(2);</a:t>
            </a:r>
          </a:p>
          <a:p>
            <a:r>
              <a:rPr lang="en-US" dirty="0"/>
              <a:t>tree-&gt;Draw("DSSD1e+DSSD2e&gt;&gt;h1DSSD_total_e_Ring2_sub1", "DSSD1e+DSSD2e&gt;100&amp;&amp;DSSD1e&gt;100&amp;&amp;DSSD2e&gt;100&amp;&amp;DSSD1x&gt;96.875&amp;&amp;DSSD1x&lt;103.125&amp;&amp;DSSD1y&gt;103.125&amp;&amp;DSSD1y&lt;106.25", "");</a:t>
            </a:r>
          </a:p>
          <a:p>
            <a:r>
              <a:rPr lang="en-US" dirty="0"/>
              <a:t>tree-&gt;Draw("DSSD1e+DSSD2e&gt;&gt;h1DSSD_total_e_Ring2_sub2", "DSSD1e+DSSD2e&gt;100&amp;&amp;DSSD1e&gt;100&amp;&amp;DSSD2e&gt;100&amp;&amp;DSSD1x&gt;96.875&amp;&amp;DSSD1x&lt;103.125&amp;&amp;DSSD1y&gt;93.75&amp;&amp;DSSD1y&lt;96.875", "");</a:t>
            </a:r>
          </a:p>
          <a:p>
            <a:r>
              <a:rPr lang="en-US" dirty="0"/>
              <a:t>tree-&gt;Draw("DSSD1e+DSSD2e&gt;&gt;h1DSSD_total_e_Ring2_sub3", "DSSD1e+DSSD2e&gt;100&amp;&amp;DSSD1e&gt;100&amp;&amp;DSSD2e&gt;100&amp;&amp;DSSD1x&gt;103.125&amp;&amp;DSSD1x&lt;106.25&amp;&amp;DSSD1y&gt;96.875&amp;&amp;DSSD1y&lt;103.125", "");</a:t>
            </a:r>
          </a:p>
          <a:p>
            <a:r>
              <a:rPr lang="en-US" dirty="0"/>
              <a:t>tree-&gt;Draw("DSSD1e+DSSD2e&gt;&gt;h1DSSD_total_e_Ring2_sub4", "DSSD1e+DSSD2e&gt;100&amp;&amp;DSSD1e&gt;100&amp;&amp;DSSD2e&gt;100&amp;&amp;DSSD1x&gt;93.75&amp;&amp;DSSD1x&lt;96.875&amp;&amp;DSSD1y&gt;96.875&amp;&amp;DSSD1y&lt;103.125", "");</a:t>
            </a:r>
          </a:p>
          <a:p>
            <a:r>
              <a:rPr lang="en-US" dirty="0"/>
              <a:t>h1DSSD_total_e_Ring2-&gt;Add(h1DSSD_total_e_Ring2_sub1, h1DSSD_total_e_Ring2_sub2);</a:t>
            </a:r>
          </a:p>
          <a:p>
            <a:r>
              <a:rPr lang="en-US" dirty="0"/>
              <a:t>h1DSSD_total_e_Ring2-&gt;Add(h1DSSD_total_e_Ring2_sub3);</a:t>
            </a:r>
          </a:p>
          <a:p>
            <a:r>
              <a:rPr lang="en-US" dirty="0"/>
              <a:t>h1DSSD_total_e_Ring2-&gt;Add(h1DSSD_total_e_Ring2_sub4);</a:t>
            </a:r>
          </a:p>
          <a:p>
            <a:r>
              <a:rPr lang="en-US" dirty="0"/>
              <a:t>h1DSSD_total_e_Ring2-&gt;</a:t>
            </a:r>
            <a:r>
              <a:rPr lang="en-US" dirty="0" err="1"/>
              <a:t>SetLineColor</a:t>
            </a:r>
            <a:r>
              <a:rPr lang="en-US" dirty="0"/>
              <a:t>(2);</a:t>
            </a:r>
          </a:p>
          <a:p>
            <a:endParaRPr lang="en-US" dirty="0"/>
          </a:p>
          <a:p>
            <a:r>
              <a:rPr lang="en-US" dirty="0"/>
              <a:t>tree-&gt;</a:t>
            </a:r>
            <a:r>
              <a:rPr lang="en-US" dirty="0" err="1"/>
              <a:t>SetMarkerColor</a:t>
            </a:r>
            <a:r>
              <a:rPr lang="en-US" dirty="0"/>
              <a:t>(kGreen+1);</a:t>
            </a:r>
          </a:p>
          <a:p>
            <a:r>
              <a:rPr lang="en-US" dirty="0"/>
              <a:t>tree-&gt;Draw("DSSD1y-100:DSSD1x-100", "DSSD1e+DSSD2e&gt;100&amp;&amp;DSSD1e&gt;100&amp;&amp;DSSD2e&gt;100&amp;&amp;DSSD1x&gt;93.75&amp;&amp;DSSD1x&lt;106.25&amp;&amp;DSSD1y&gt;106.25&amp;&amp;DSSD1y&lt;109.375", "same");</a:t>
            </a:r>
          </a:p>
          <a:p>
            <a:r>
              <a:rPr lang="en-US" dirty="0"/>
              <a:t>tree-&gt;Draw("DSSD1y-100:DSSD1x-100", "DSSD1e+DSSD2e&gt;100&amp;&amp;DSSD1e&gt;100&amp;&amp;DSSD2e&gt;100&amp;&amp;DSSD1x&gt;93.75&amp;&amp;DSSD1x&lt;106.25&amp;&amp;DSSD1y&gt;90.625&amp;&amp;DSSD1y&lt;93.75", "same");</a:t>
            </a:r>
          </a:p>
          <a:p>
            <a:r>
              <a:rPr lang="en-US" dirty="0"/>
              <a:t>tree-&gt;Draw("DSSD1y-100:DSSD1x-100", "DSSD1e+DSSD2e&gt;100&amp;&amp;DSSD1e&gt;100&amp;&amp;DSSD2e&gt;100&amp;&amp;DSSD1x&gt;90.625&amp;&amp;DSSD1x&lt;96.875&amp;&amp;DSSD1y&gt;103.125&amp;&amp;DSSD1y&lt;106.25", "same");</a:t>
            </a:r>
          </a:p>
          <a:p>
            <a:r>
              <a:rPr lang="en-US" dirty="0"/>
              <a:t>tree-&gt;Draw("DSSD1y-100:DSSD1x-100", "DSSD1e+DSSD2e&gt;100&amp;&amp;DSSD1e&gt;100&amp;&amp;DSSD2e&gt;100&amp;&amp;DSSD1x&gt;103.125&amp;DSSD1x&lt;109.375&amp;&amp;DSSD1y&gt;103.125&amp;&amp;DSSD1y&lt;106.25", "same");</a:t>
            </a:r>
          </a:p>
          <a:p>
            <a:r>
              <a:rPr lang="en-US" dirty="0"/>
              <a:t>tree-&gt;Draw("DSSD1y-100:DSSD1x-100", "DSSD1e+DSSD2e&gt;100&amp;&amp;DSSD1e&gt;100&amp;&amp;DSSD2e&gt;100&amp;&amp;DSSD1x&gt;90.625&amp;&amp;DSSD1x&lt;93.75&amp;&amp;DSSD1y&gt;96.875&amp;&amp;DSSD1y&lt;103.125", "same");</a:t>
            </a:r>
          </a:p>
          <a:p>
            <a:r>
              <a:rPr lang="en-US" dirty="0"/>
              <a:t>tree-&gt;Draw("DSSD1y-100:DSSD1x-100", "DSSD1e+DSSD2e&gt;100&amp;&amp;DSSD1e&gt;100&amp;&amp;DSSD2e&gt;100&amp;&amp;DSSD1x&gt;106.25&amp;&amp;DSSD1x&lt;109.375&amp;&amp;DSSD1y&gt;96.875&amp;&amp;DSSD1y&lt;103.125", "same");</a:t>
            </a:r>
          </a:p>
          <a:p>
            <a:r>
              <a:rPr lang="en-US" dirty="0"/>
              <a:t>tree-&gt;Draw("DSSD1y-100:DSSD1x-100", "DSSD1e+DSSD2e&gt;100&amp;&amp;DSSD1e&gt;100&amp;&amp;DSSD2e&gt;100&amp;&amp;DSSD1x&gt;90.625&amp;&amp;DSSD1x&lt;96.875&amp;&amp;DSSD1y&gt;93.75&amp;&amp;DSSD1y&lt;96.875", "same");</a:t>
            </a:r>
          </a:p>
          <a:p>
            <a:r>
              <a:rPr lang="en-US" dirty="0"/>
              <a:t>tree-&gt;Draw("DSSD1y-100:DSSD1x-100", "DSSD1e+DSSD2e&gt;100&amp;&amp;DSSD1e&gt;100&amp;&amp;DSSD2e&gt;100&amp;&amp;DSSD1x&gt;103.125&amp;&amp;DSSD1x&lt;109.375&amp;&amp;DSSD1y&gt;93.75&amp;&amp;DSSD1y&lt;96.875", "same");</a:t>
            </a:r>
          </a:p>
          <a:p>
            <a:r>
              <a:rPr lang="en-US" dirty="0"/>
              <a:t>tree-&gt;</a:t>
            </a:r>
            <a:r>
              <a:rPr lang="en-US" dirty="0" err="1"/>
              <a:t>SetLineColor</a:t>
            </a:r>
            <a:r>
              <a:rPr lang="en-US" dirty="0"/>
              <a:t>(kGreen+1);</a:t>
            </a:r>
          </a:p>
          <a:p>
            <a:r>
              <a:rPr lang="en-US" dirty="0"/>
              <a:t>tree-&gt;Draw("DSSD1e+DSSD2e&gt;&gt;h1DSSD_total_e_Ring3_sub1", "DSSD1e+DSSD2e&gt;100&amp;&amp;DSSD1e&gt;100&amp;&amp;DSSD2e&gt;100&amp;&amp;DSSD1x&gt;93.75&amp;&amp;DSSD1x&lt;106.25&amp;&amp;DSSD1y&gt;106.25&amp;&amp;DSSD1y&lt;109.375", "");</a:t>
            </a:r>
          </a:p>
          <a:p>
            <a:r>
              <a:rPr lang="en-US" dirty="0"/>
              <a:t>tree-&gt;Draw("DSSD1e+DSSD2e&gt;&gt;h1DSSD_total_e_Ring3_sub2", "DSSD1e+DSSD2e&gt;100&amp;&amp;DSSD1e&gt;100&amp;&amp;DSSD2e&gt;100&amp;&amp;DSSD1x&gt;93.75&amp;&amp;DSSD1x&lt;106.25&amp;&amp;DSSD1y&gt;90.625&amp;&amp;DSSD1y&lt;93.75", "");</a:t>
            </a:r>
          </a:p>
          <a:p>
            <a:r>
              <a:rPr lang="en-US" dirty="0"/>
              <a:t>tree-&gt;Draw("DSSD1e+DSSD2e&gt;&gt;h1DSSD_total_e_Ring3_sub3", "DSSD1e+DSSD2e&gt;100&amp;&amp;DSSD1e&gt;100&amp;&amp;DSSD2e&gt;100&amp;&amp;DSSD1x&gt;90.625&amp;&amp;DSSD1x&lt;96.875&amp;&amp;DSSD1y&gt;103.125&amp;&amp;DSSD1y&lt;106.25", "");</a:t>
            </a:r>
          </a:p>
          <a:p>
            <a:r>
              <a:rPr lang="en-US" dirty="0"/>
              <a:t>tree-&gt;Draw("DSSD1e+DSSD2e&gt;&gt;h1DSSD_total_e_Ring3_sub4", "DSSD1e+DSSD2e&gt;100&amp;&amp;DSSD1e&gt;100&amp;&amp;DSSD2e&gt;100&amp;&amp;DSSD1x&gt;103.125&amp;DSSD1x&lt;109.375&amp;&amp;DSSD1y&gt;103.125&amp;&amp;DSSD1y&lt;106.25", "");</a:t>
            </a:r>
          </a:p>
          <a:p>
            <a:r>
              <a:rPr lang="en-US" dirty="0"/>
              <a:t>tree-&gt;Draw("DSSD1e+DSSD2e&gt;&gt;h1DSSD_total_e_Ring3_sub5", "DSSD1e+DSSD2e&gt;100&amp;&amp;DSSD1e&gt;100&amp;&amp;DSSD2e&gt;100&amp;&amp;DSSD1x&gt;90.625&amp;&amp;DSSD1x&lt;93.75&amp;&amp;DSSD1y&gt;96.875&amp;&amp;DSSD1y&lt;103.125", "");</a:t>
            </a:r>
          </a:p>
          <a:p>
            <a:r>
              <a:rPr lang="en-US" dirty="0"/>
              <a:t>tree-&gt;Draw("DSSD1e+DSSD2e&gt;&gt;h1DSSD_total_e_Ring3_sub6", "DSSD1e+DSSD2e&gt;100&amp;&amp;DSSD1e&gt;100&amp;&amp;DSSD2e&gt;100&amp;&amp;DSSD1x&gt;106.25&amp;&amp;DSSD1x&lt;109.375&amp;&amp;DSSD1y&gt;96.875&amp;&amp;DSSD1y&lt;103.125", "");</a:t>
            </a:r>
          </a:p>
          <a:p>
            <a:r>
              <a:rPr lang="en-US" dirty="0"/>
              <a:t>tree-&gt;Draw("DSSD1e+DSSD2e&gt;&gt;h1DSSD_total_e_Ring3_sub7", "DSSD1e+DSSD2e&gt;100&amp;&amp;DSSD1e&gt;100&amp;&amp;DSSD2e&gt;100&amp;&amp;DSSD1x&gt;90.625&amp;&amp;DSSD1x&lt;96.875&amp;&amp;DSSD1y&gt;93.75&amp;&amp;DSSD1y&lt;96.875", "");</a:t>
            </a:r>
          </a:p>
          <a:p>
            <a:r>
              <a:rPr lang="en-US" dirty="0"/>
              <a:t>tree-&gt;Draw("DSSD1e+DSSD2e&gt;&gt;h1DSSD_total_e_Ring3_sub8", "DSSD1e+DSSD2e&gt;100&amp;&amp;DSSD1e&gt;100&amp;&amp;DSSD2e&gt;100&amp;&amp;DSSD1x&gt;103.125&amp;&amp;DSSD1x&lt;109.375&amp;&amp;DSSD1y&gt;93.75&amp;&amp;DSSD1y&lt;96.875", "");</a:t>
            </a:r>
          </a:p>
          <a:p>
            <a:r>
              <a:rPr lang="en-US" dirty="0"/>
              <a:t>h1DSSD_total_e_Ring3-&gt;Add(h1DSSD_total_e_Ring3_sub1, h1DSSD_total_e_Ring3_sub2);</a:t>
            </a:r>
          </a:p>
          <a:p>
            <a:r>
              <a:rPr lang="en-US" dirty="0"/>
              <a:t>h1DSSD_total_e_Ring3-&gt;Add(h1DSSD_total_e_Ring3_sub3);</a:t>
            </a:r>
          </a:p>
          <a:p>
            <a:r>
              <a:rPr lang="en-US" dirty="0"/>
              <a:t>h1DSSD_total_e_Ring3-&gt;Add(h1DSSD_total_e_Ring3_sub4);</a:t>
            </a:r>
          </a:p>
          <a:p>
            <a:r>
              <a:rPr lang="en-US" dirty="0"/>
              <a:t>h1DSSD_total_e_Ring3-&gt;Add(h1DSSD_total_e_Ring3_sub5);</a:t>
            </a:r>
          </a:p>
          <a:p>
            <a:r>
              <a:rPr lang="en-US" dirty="0"/>
              <a:t>h1DSSD_total_e_Ring3-&gt;Add(h1DSSD_total_e_Ring3_sub6);</a:t>
            </a:r>
          </a:p>
          <a:p>
            <a:r>
              <a:rPr lang="en-US" dirty="0"/>
              <a:t>h1DSSD_total_e_Ring3-&gt;Add(h1DSSD_total_e_Ring3_sub7);</a:t>
            </a:r>
          </a:p>
          <a:p>
            <a:r>
              <a:rPr lang="en-US" dirty="0"/>
              <a:t>h1DSSD_total_e_Ring3-&gt;Add(h1DSSD_total_e_Ring3_sub8);</a:t>
            </a:r>
          </a:p>
          <a:p>
            <a:r>
              <a:rPr lang="en-US" dirty="0"/>
              <a:t>h1DSSD_total_e_Ring3-&gt;</a:t>
            </a:r>
            <a:r>
              <a:rPr lang="en-US" dirty="0" err="1"/>
              <a:t>SetLineColor</a:t>
            </a:r>
            <a:r>
              <a:rPr lang="en-US" dirty="0"/>
              <a:t>(kGreen+1);</a:t>
            </a:r>
          </a:p>
          <a:p>
            <a:endParaRPr lang="en-US" dirty="0"/>
          </a:p>
          <a:p>
            <a:endParaRPr lang="en-US" dirty="0"/>
          </a:p>
          <a:p>
            <a:r>
              <a:rPr lang="en-US" dirty="0"/>
              <a:t>tree-&gt;</a:t>
            </a:r>
            <a:r>
              <a:rPr lang="en-US" dirty="0" err="1"/>
              <a:t>SetMarkerColor</a:t>
            </a:r>
            <a:r>
              <a:rPr lang="en-US" dirty="0"/>
              <a:t>(</a:t>
            </a:r>
            <a:r>
              <a:rPr lang="en-US" dirty="0" err="1"/>
              <a:t>kAzure</a:t>
            </a:r>
            <a:r>
              <a:rPr lang="en-US" dirty="0"/>
              <a:t>);</a:t>
            </a:r>
          </a:p>
          <a:p>
            <a:r>
              <a:rPr lang="en-US" dirty="0"/>
              <a:t>tree-&gt;Draw("DSSD1y-100:DSSD1x-100", "DSSD1e+DSSD2e&gt;100&amp;&amp;DSSD1e&gt;100&amp;&amp;DSSD2e&gt;100&amp;&amp;DSSD1x&gt;93.75&amp;&amp;DSSD1x&lt;106.25&amp;&amp;DSSD1y&gt;109.375&amp;&amp;DSSD1y&lt;112.5", "same");</a:t>
            </a:r>
          </a:p>
          <a:p>
            <a:r>
              <a:rPr lang="en-US" dirty="0"/>
              <a:t>tree-&gt;Draw("DSSD1y-100:DSSD1x-100", "DSSD1e+DSSD2e&gt;100&amp;&amp;DSSD1e&gt;100&amp;&amp;DSSD2e&gt;100&amp;&amp;DSSD1x&gt;93.75&amp;&amp;DSSD1x&lt;106.25&amp;&amp;DSSD1y&gt;87.5&amp;&amp;DSSD1y&lt;90.625", "same");</a:t>
            </a:r>
          </a:p>
          <a:p>
            <a:r>
              <a:rPr lang="en-US" dirty="0"/>
              <a:t>tree-&gt;Draw("DSSD1y-100:DSSD1x-100", "DSSD1e+DSSD2e&gt;100&amp;&amp;DSSD1e&gt;100&amp;&amp;DSSD2e&gt;100&amp;&amp;DSSD1x&gt;90.625&amp;&amp;DSSD1x&lt;93.75&amp;&amp;DSSD1y&gt;106.25&amp;&amp;DSSD1y&lt;109.375", "same");</a:t>
            </a:r>
          </a:p>
          <a:p>
            <a:r>
              <a:rPr lang="en-US" dirty="0"/>
              <a:t>tree-&gt;Draw("DSSD1y-100:DSSD1x-100", "DSSD1e+DSSD2e&gt;100&amp;&amp;DSSD1e&gt;100&amp;&amp;DSSD2e&gt;100&amp;&amp;DSSD1x&gt;106.25&amp;DSSD1x&lt;109.375&amp;&amp;DSSD1y&gt;106.25&amp;&amp;DSSD1y&lt;109.375", "same");</a:t>
            </a:r>
          </a:p>
          <a:p>
            <a:r>
              <a:rPr lang="en-US" dirty="0"/>
              <a:t>tree-&gt;Draw("DSSD1y-100:DSSD1x-100", "DSSD1e+DSSD2e&gt;100&amp;&amp;DSSD1e&gt;100&amp;&amp;DSSD2e&gt;100&amp;&amp;DSSD1x&gt;87.5&amp;&amp;DSSD1x&lt;90.625&amp;&amp;DSSD1y&gt;93.75&amp;&amp;DSSD1y&lt;106.25", "same");</a:t>
            </a:r>
          </a:p>
          <a:p>
            <a:r>
              <a:rPr lang="en-US" dirty="0"/>
              <a:t>tree-&gt;Draw("DSSD1y-100:DSSD1x-100", "DSSD1e+DSSD2e&gt;100&amp;&amp;DSSD1e&gt;100&amp;&amp;DSSD2e&gt;100&amp;&amp;DSSD1x&gt;109.375&amp;&amp;DSSD1x&lt;112.5&amp;&amp;DSSD1y&gt;93.75&amp;&amp;DSSD1y&lt;106.25", "same");</a:t>
            </a:r>
          </a:p>
          <a:p>
            <a:r>
              <a:rPr lang="en-US" dirty="0"/>
              <a:t>tree-&gt;Draw("DSSD1y-100:DSSD1x-100", "DSSD1e+DSSD2e&gt;100&amp;&amp;DSSD1e&gt;100&amp;&amp;DSSD2e&gt;100&amp;&amp;DSSD1x&gt;90.625&amp;&amp;DSSD1x&lt;93.75&amp;&amp;DSSD1y&gt;90.625&amp;&amp;DSSD1y&lt;93.75", "same");</a:t>
            </a:r>
          </a:p>
          <a:p>
            <a:r>
              <a:rPr lang="en-US" dirty="0"/>
              <a:t>tree-&gt;Draw("DSSD1y-100:DSSD1x-100", "DSSD1e+DSSD2e&gt;100&amp;&amp;DSSD1e&gt;100&amp;&amp;DSSD2e&gt;100&amp;&amp;DSSD1x&gt;106.25&amp;&amp;DSSD1x&lt;109.375&amp;&amp;DSSD1y&gt;90.625&amp;&amp;DSSD1y&lt;93.75", "same");</a:t>
            </a:r>
          </a:p>
          <a:p>
            <a:r>
              <a:rPr lang="en-US" dirty="0"/>
              <a:t>tree-&gt;</a:t>
            </a:r>
            <a:r>
              <a:rPr lang="en-US" dirty="0" err="1"/>
              <a:t>SetLineColor</a:t>
            </a:r>
            <a:r>
              <a:rPr lang="en-US" dirty="0"/>
              <a:t>(</a:t>
            </a:r>
            <a:r>
              <a:rPr lang="en-US" dirty="0" err="1"/>
              <a:t>kAzure</a:t>
            </a:r>
            <a:r>
              <a:rPr lang="en-US" dirty="0"/>
              <a:t>);</a:t>
            </a:r>
          </a:p>
          <a:p>
            <a:r>
              <a:rPr lang="en-US" dirty="0"/>
              <a:t>tree-&gt;Draw("DSSD1e+DSSD2e&gt;&gt;h1DSSD_total_e_Ring4_sub1", "DSSD1e+DSSD2e&gt;100&amp;&amp;DSSD1e&gt;100&amp;&amp;DSSD2e&gt;100&amp;&amp;DSSD1x&gt;93.75&amp;&amp;DSSD1x&lt;106.25&amp;&amp;DSSD1y&gt;109.375&amp;&amp;DSSD1y&lt;112.5", "");</a:t>
            </a:r>
          </a:p>
          <a:p>
            <a:r>
              <a:rPr lang="en-US" dirty="0"/>
              <a:t>tree-&gt;Draw("DSSD1e+DSSD2e&gt;&gt;h1DSSD_total_e_Ring4_sub2", "DSSD1e+DSSD2e&gt;100&amp;&amp;DSSD1e&gt;100&amp;&amp;DSSD2e&gt;100&amp;&amp;DSSD1x&gt;93.75&amp;&amp;DSSD1x&lt;106.25&amp;&amp;DSSD1y&gt;87.5&amp;&amp;DSSD1y&lt;90.625", "");</a:t>
            </a:r>
          </a:p>
          <a:p>
            <a:r>
              <a:rPr lang="en-US" dirty="0"/>
              <a:t>tree-&gt;Draw("DSSD1e+DSSD2e&gt;&gt;h1DSSD_total_e_Ring4_sub3", "DSSD1e+DSSD2e&gt;100&amp;&amp;DSSD1e&gt;100&amp;&amp;DSSD2e&gt;100&amp;&amp;DSSD1x&gt;90.625&amp;&amp;DSSD1x&lt;93.75&amp;&amp;DSSD1y&gt;106.25&amp;&amp;DSSD1y&lt;109.375", "");</a:t>
            </a:r>
          </a:p>
          <a:p>
            <a:r>
              <a:rPr lang="en-US" dirty="0"/>
              <a:t>tree-&gt;Draw("DSSD1e+DSSD2e&gt;&gt;h1DSSD_total_e_Ring4_sub4", "DSSD1e+DSSD2e&gt;100&amp;&amp;DSSD1e&gt;100&amp;&amp;DSSD2e&gt;100&amp;&amp;DSSD1x&gt;106.25&amp;&amp;DSSD1x&lt;109.375&amp;&amp;DSSD1y&gt;106.25&amp;&amp;DSSD1y&lt;109.375", "");</a:t>
            </a:r>
          </a:p>
          <a:p>
            <a:r>
              <a:rPr lang="en-US" dirty="0"/>
              <a:t>tree-&gt;Draw("DSSD1e+DSSD2e&gt;&gt;h1DSSD_total_e_Ring4_sub5", "DSSD1e+DSSD2e&gt;100&amp;&amp;DSSD1e&gt;100&amp;&amp;DSSD2e&gt;100&amp;&amp;DSSD1x&gt;87.5&amp;&amp;DSSD1x&lt;90.625&amp;&amp;DSSD1y&gt;93.75&amp;&amp;DSSD1y&lt;106.25", "");</a:t>
            </a:r>
          </a:p>
          <a:p>
            <a:r>
              <a:rPr lang="en-US" dirty="0"/>
              <a:t>tree-&gt;Draw("DSSD1e+DSSD2e&gt;&gt;h1DSSD_total_e_Ring4_sub6", "DSSD1e+DSSD2e&gt;100&amp;&amp;DSSD1e&gt;100&amp;&amp;DSSD2e&gt;100&amp;&amp;DSSD1x&gt;109.375&amp;&amp;DSSD1x&lt;112.5&amp;&amp;DSSD1y&gt;93.75&amp;&amp;DSSD1y&lt;106.25", "");</a:t>
            </a:r>
          </a:p>
          <a:p>
            <a:r>
              <a:rPr lang="en-US" dirty="0"/>
              <a:t>tree-&gt;Draw("DSSD1e+DSSD2e&gt;&gt;h1DSSD_total_e_Ring4_sub7", "DSSD1e+DSSD2e&gt;100&amp;&amp;DSSD1e&gt;100&amp;&amp;DSSD2e&gt;100&amp;&amp;DSSD1x&gt;90.625&amp;&amp;DSSD1x&lt;93.75&amp;&amp;DSSD1y&gt;90.625&amp;&amp;DSSD1y&lt;93.75", "");</a:t>
            </a:r>
          </a:p>
          <a:p>
            <a:r>
              <a:rPr lang="en-US" dirty="0"/>
              <a:t>tree-&gt;Draw("DSSD1e+DSSD2e&gt;&gt;h1DSSD_total_e_Ring4_sub8", "DSSD1e+DSSD2e&gt;100&amp;&amp;DSSD1e&gt;100&amp;&amp;DSSD2e&gt;100&amp;&amp;DSSD1x&gt;106.25&amp;&amp;DSSD1x&lt;109.375&amp;&amp;DSSD1y&gt;90.625&amp;&amp;DSSD1y&lt;93.75", "");</a:t>
            </a:r>
          </a:p>
          <a:p>
            <a:r>
              <a:rPr lang="en-US" dirty="0"/>
              <a:t>h1DSSD_total_e_Ring4-&gt;Add(h1DSSD_total_e_Ring4_sub1, h1DSSD_total_e_Ring4_sub2);</a:t>
            </a:r>
          </a:p>
          <a:p>
            <a:r>
              <a:rPr lang="en-US" dirty="0"/>
              <a:t>h1DSSD_total_e_Ring4-&gt;Add(h1DSSD_total_e_Ring4_sub3);</a:t>
            </a:r>
          </a:p>
          <a:p>
            <a:r>
              <a:rPr lang="en-US" dirty="0"/>
              <a:t>h1DSSD_total_e_Ring4-&gt;Add(h1DSSD_total_e_Ring4_sub4);</a:t>
            </a:r>
          </a:p>
          <a:p>
            <a:r>
              <a:rPr lang="en-US" dirty="0"/>
              <a:t>h1DSSD_total_e_Ring4-&gt;Add(h1DSSD_total_e_Ring4_sub5);</a:t>
            </a:r>
          </a:p>
          <a:p>
            <a:r>
              <a:rPr lang="en-US" dirty="0"/>
              <a:t>h1DSSD_total_e_Ring4-&gt;Add(h1DSSD_total_e_Ring4_sub6);</a:t>
            </a:r>
          </a:p>
          <a:p>
            <a:r>
              <a:rPr lang="en-US" dirty="0"/>
              <a:t>h1DSSD_total_e_Ring4-&gt;Add(h1DSSD_total_e_Ring4_sub7);</a:t>
            </a:r>
          </a:p>
          <a:p>
            <a:r>
              <a:rPr lang="en-US" dirty="0"/>
              <a:t>h1DSSD_total_e_Ring4-&gt;Add(h1DSSD_total_e_Ring4_sub8);</a:t>
            </a:r>
          </a:p>
          <a:p>
            <a:r>
              <a:rPr lang="en-US" dirty="0"/>
              <a:t>h1DSSD_total_e_Ring4-&gt;</a:t>
            </a:r>
            <a:r>
              <a:rPr lang="en-US" dirty="0" err="1"/>
              <a:t>SetLineColor</a:t>
            </a:r>
            <a:r>
              <a:rPr lang="en-US" dirty="0"/>
              <a:t>(</a:t>
            </a:r>
            <a:r>
              <a:rPr lang="en-US" dirty="0" err="1"/>
              <a:t>kAzure</a:t>
            </a:r>
            <a:r>
              <a:rPr lang="en-US" dirty="0"/>
              <a:t>);</a:t>
            </a:r>
          </a:p>
          <a:p>
            <a:endParaRPr lang="en-US" dirty="0"/>
          </a:p>
          <a:p>
            <a:endParaRPr lang="en-US" dirty="0"/>
          </a:p>
          <a:p>
            <a:r>
              <a:rPr lang="en-US" dirty="0"/>
              <a:t>tree-&gt;</a:t>
            </a:r>
            <a:r>
              <a:rPr lang="en-US" dirty="0" err="1"/>
              <a:t>SetMarkerColor</a:t>
            </a:r>
            <a:r>
              <a:rPr lang="en-US" dirty="0"/>
              <a:t>(</a:t>
            </a:r>
            <a:r>
              <a:rPr lang="en-US" dirty="0" err="1"/>
              <a:t>kViolet</a:t>
            </a:r>
            <a:r>
              <a:rPr lang="en-US" dirty="0"/>
              <a:t>);</a:t>
            </a:r>
          </a:p>
          <a:p>
            <a:r>
              <a:rPr lang="en-US" dirty="0"/>
              <a:t>tree-&gt;Draw("DSSD1y-100:DSSD1x-100", "DSSD1e+DSSD2e&gt;100&amp;&amp;DSSD1e&gt;100&amp;&amp;DSSD2e&gt;100&amp;&amp;DSSD1x&gt;93.75&amp;&amp;DSSD1x&lt;106.25&amp;&amp;DSSD1y&gt;112.5&amp;&amp;DSSD1y&lt;115.625", "same");</a:t>
            </a:r>
          </a:p>
          <a:p>
            <a:r>
              <a:rPr lang="en-US" dirty="0"/>
              <a:t>tree-&gt;Draw("DSSD1y-100:DSSD1x-100", "DSSD1e+DSSD2e&gt;100&amp;&amp;DSSD1e&gt;100&amp;&amp;DSSD2e&gt;100&amp;&amp;DSSD1x&gt;93.75&amp;&amp;DSSD1x&lt;106.25&amp;&amp;DSSD1y&gt;84.375&amp;&amp;DSSD1y&lt;87.5", "same");</a:t>
            </a:r>
          </a:p>
          <a:p>
            <a:r>
              <a:rPr lang="en-US" dirty="0"/>
              <a:t>tree-&gt;Draw("DSSD1y-100:DSSD1x-100", "DSSD1e+DSSD2e&gt;100&amp;&amp;DSSD1e&gt;100&amp;&amp;DSSD2e&gt;100&amp;&amp;DSSD1x&gt;87.5&amp;&amp;DSSD1x&lt;93.75&amp;&amp;DSSD1y&gt;109.375&amp;&amp;DSSD1y&lt;112.5", "same");</a:t>
            </a:r>
          </a:p>
          <a:p>
            <a:r>
              <a:rPr lang="en-US" dirty="0"/>
              <a:t>tree-&gt;Draw("DSSD1y-100:DSSD1x-100", "DSSD1e+DSSD2e&gt;100&amp;&amp;DSSD1e&gt;100&amp;&amp;DSSD2e&gt;100&amp;&amp;DSSD1x&gt;106.25&amp;DSSD1x&lt;112.5&amp;&amp;DSSD1y&gt;109.375&amp;&amp;DSSD1y&lt;112.5", "same");</a:t>
            </a:r>
          </a:p>
          <a:p>
            <a:r>
              <a:rPr lang="en-US" dirty="0"/>
              <a:t>tree-&gt;Draw("DSSD1y-100:DSSD1x-100", "DSSD1e+DSSD2e&gt;100&amp;&amp;DSSD1e&gt;100&amp;&amp;DSSD2e&gt;100&amp;&amp;DSSD1x&gt;87.5&amp;&amp;DSSD1x&lt;90.625&amp;&amp;DSSD1y&gt;106.25&amp;&amp;DSSD1y&lt;109.375", "same");</a:t>
            </a:r>
          </a:p>
          <a:p>
            <a:r>
              <a:rPr lang="en-US" dirty="0"/>
              <a:t>tree-&gt;Draw("DSSD1y-100:DSSD1x-100", "DSSD1e+DSSD2e&gt;100&amp;&amp;DSSD1e&gt;100&amp;&amp;DSSD2e&gt;100&amp;&amp;DSSD1x&gt;109.375&amp;&amp;DSSD1x&lt;112.5&amp;&amp;DSSD1y&gt;106.25&amp;&amp;DSSD1y&lt;109.375", "same");</a:t>
            </a:r>
          </a:p>
          <a:p>
            <a:r>
              <a:rPr lang="en-US" dirty="0"/>
              <a:t>tree-&gt;Draw("DSSD1y-100:DSSD1x-100", "DSSD1e+DSSD2e&gt;100&amp;&amp;DSSD1e&gt;100&amp;&amp;DSSD2e&gt;100&amp;&amp;DSSD1x&gt;84.375&amp;&amp;DSSD1x&lt;87.5&amp;&amp;DSSD1y&gt;93.75&amp;&amp;DSSD1y&lt;106.25", "same");</a:t>
            </a:r>
          </a:p>
          <a:p>
            <a:r>
              <a:rPr lang="en-US" dirty="0"/>
              <a:t>tree-&gt;Draw("DSSD1y-100:DSSD1x-100", "DSSD1e+DSSD2e&gt;100&amp;&amp;DSSD1e&gt;100&amp;&amp;DSSD2e&gt;100&amp;&amp;DSSD1x&gt;112.5&amp;&amp;DSSD1x&lt;115.625&amp;&amp;DSSD1y&gt;93.75&amp;&amp;DSSD1y&lt;106.25", "same");</a:t>
            </a:r>
          </a:p>
          <a:p>
            <a:r>
              <a:rPr lang="en-US" dirty="0"/>
              <a:t>tree-&gt;Draw("DSSD1y-100:DSSD1x-100", "DSSD1e+DSSD2e&gt;100&amp;&amp;DSSD1e&gt;100&amp;&amp;DSSD2e&gt;100&amp;&amp;DSSD1x&gt;87.5&amp;&amp;DSSD1x&lt;90.625&amp;&amp;DSSD1y&gt;90.625&amp;&amp;DSSD1y&lt;93.75", "same");</a:t>
            </a:r>
          </a:p>
          <a:p>
            <a:r>
              <a:rPr lang="en-US" dirty="0"/>
              <a:t>tree-&gt;Draw("DSSD1y-100:DSSD1x-100", "DSSD1e+DSSD2e&gt;100&amp;&amp;DSSD1e&gt;100&amp;&amp;DSSD2e&gt;100&amp;&amp;DSSD1x&gt;109.375&amp;&amp;DSSD1x&lt;112.5&amp;&amp;DSSD1y&gt;90.625&amp;&amp;DSSD1y&lt;93.75", "same");</a:t>
            </a:r>
          </a:p>
          <a:p>
            <a:r>
              <a:rPr lang="en-US" dirty="0"/>
              <a:t>tree-&gt;Draw("DSSD1y-100:DSSD1x-100", "DSSD1e+DSSD2e&gt;100&amp;&amp;DSSD1e&gt;100&amp;&amp;DSSD2e&gt;100&amp;&amp;DSSD1x&gt;87.5&amp;&amp;DSSD1x&lt;93.75&amp;&amp;DSSD1y&gt;87.5&amp;&amp;DSSD1y&lt;90.625", "same");</a:t>
            </a:r>
          </a:p>
          <a:p>
            <a:r>
              <a:rPr lang="en-US" dirty="0"/>
              <a:t>tree-&gt;Draw("DSSD1y-100:DSSD1x-100", "DSSD1e+DSSD2e&gt;100&amp;&amp;DSSD1e&gt;100&amp;&amp;DSSD2e&gt;100&amp;&amp;DSSD1x&gt;106.25&amp;&amp;DSSD1x&lt;112.5&amp;&amp;DSSD1y&gt;87.5&amp;&amp;DSSD1y&lt;90.625", "same");</a:t>
            </a:r>
          </a:p>
          <a:p>
            <a:endParaRPr lang="en-US" dirty="0"/>
          </a:p>
          <a:p>
            <a:r>
              <a:rPr lang="en-US" dirty="0"/>
              <a:t>h2DSSD1xy-&gt;</a:t>
            </a:r>
            <a:r>
              <a:rPr lang="en-US" dirty="0" err="1"/>
              <a:t>SetStats</a:t>
            </a:r>
            <a:r>
              <a:rPr lang="en-US" dirty="0"/>
              <a:t>(0);</a:t>
            </a:r>
          </a:p>
          <a:p>
            <a:r>
              <a:rPr lang="en-US" dirty="0"/>
              <a:t>h2DSSD1xy-&gt;</a:t>
            </a:r>
            <a:r>
              <a:rPr lang="en-US" dirty="0" err="1"/>
              <a:t>SetTitle</a:t>
            </a:r>
            <a:r>
              <a:rPr lang="en-US" dirty="0"/>
              <a:t>("");</a:t>
            </a:r>
          </a:p>
          <a:p>
            <a:r>
              <a:rPr lang="en-US" dirty="0"/>
              <a:t>h2DSSD1xy-&gt;</a:t>
            </a:r>
            <a:r>
              <a:rPr lang="en-US" dirty="0" err="1"/>
              <a:t>GetXaxis</a:t>
            </a:r>
            <a:r>
              <a:rPr lang="en-US" dirty="0"/>
              <a:t>()-&gt;</a:t>
            </a:r>
            <a:r>
              <a:rPr lang="en-US" dirty="0" err="1"/>
              <a:t>SetTitle</a:t>
            </a:r>
            <a:r>
              <a:rPr lang="en-US" dirty="0"/>
              <a:t>("DSSD1 X (mm)");</a:t>
            </a:r>
          </a:p>
          <a:p>
            <a:r>
              <a:rPr lang="en-US" dirty="0"/>
              <a:t>h2DSSD1xy-&gt;</a:t>
            </a:r>
            <a:r>
              <a:rPr lang="en-US" dirty="0" err="1"/>
              <a:t>GetYaxis</a:t>
            </a:r>
            <a:r>
              <a:rPr lang="en-US" dirty="0"/>
              <a:t>()-&gt;</a:t>
            </a:r>
            <a:r>
              <a:rPr lang="en-US" dirty="0" err="1"/>
              <a:t>SetTitle</a:t>
            </a:r>
            <a:r>
              <a:rPr lang="en-US" dirty="0"/>
              <a:t>("DSSD1 Y (mm)");</a:t>
            </a:r>
          </a:p>
          <a:p>
            <a:r>
              <a:rPr lang="en-US" dirty="0"/>
              <a:t>h2DSSD1xy-&gt;</a:t>
            </a:r>
            <a:r>
              <a:rPr lang="en-US" dirty="0" err="1"/>
              <a:t>GetXaxis</a:t>
            </a:r>
            <a:r>
              <a:rPr lang="en-US" dirty="0"/>
              <a:t>()-&gt;</a:t>
            </a:r>
            <a:r>
              <a:rPr lang="en-US" dirty="0" err="1"/>
              <a:t>CenterTitle</a:t>
            </a:r>
            <a:r>
              <a:rPr lang="en-US" dirty="0"/>
              <a:t>();</a:t>
            </a:r>
          </a:p>
          <a:p>
            <a:r>
              <a:rPr lang="en-US" dirty="0"/>
              <a:t>h2DSSD1xy-&gt;</a:t>
            </a:r>
            <a:r>
              <a:rPr lang="en-US" dirty="0" err="1"/>
              <a:t>GetYaxis</a:t>
            </a:r>
            <a:r>
              <a:rPr lang="en-US" dirty="0"/>
              <a:t>()-&gt;</a:t>
            </a:r>
            <a:r>
              <a:rPr lang="en-US" dirty="0" err="1"/>
              <a:t>CenterTitle</a:t>
            </a:r>
            <a:r>
              <a:rPr lang="en-US" dirty="0"/>
              <a:t>();</a:t>
            </a:r>
          </a:p>
          <a:p>
            <a:r>
              <a:rPr lang="en-US" dirty="0"/>
              <a:t>h2DSSD1xy-&gt;</a:t>
            </a:r>
            <a:r>
              <a:rPr lang="en-US" dirty="0" err="1"/>
              <a:t>GetXaxis</a:t>
            </a:r>
            <a:r>
              <a:rPr lang="en-US" dirty="0"/>
              <a:t>()-&gt;</a:t>
            </a:r>
            <a:r>
              <a:rPr lang="en-US" dirty="0" err="1"/>
              <a:t>SetLabelFont</a:t>
            </a:r>
            <a:r>
              <a:rPr lang="en-US" dirty="0"/>
              <a:t>(132);</a:t>
            </a:r>
          </a:p>
          <a:p>
            <a:r>
              <a:rPr lang="en-US" dirty="0"/>
              <a:t>h2DSSD1xy-&gt;</a:t>
            </a:r>
            <a:r>
              <a:rPr lang="en-US" dirty="0" err="1"/>
              <a:t>GetYaxis</a:t>
            </a:r>
            <a:r>
              <a:rPr lang="en-US" dirty="0"/>
              <a:t>()-&gt;</a:t>
            </a:r>
            <a:r>
              <a:rPr lang="en-US" dirty="0" err="1"/>
              <a:t>SetLabelFont</a:t>
            </a:r>
            <a:r>
              <a:rPr lang="en-US" dirty="0"/>
              <a:t>(132);</a:t>
            </a:r>
          </a:p>
          <a:p>
            <a:r>
              <a:rPr lang="en-US" dirty="0"/>
              <a:t>h2DSSD1xy-&gt;</a:t>
            </a:r>
            <a:r>
              <a:rPr lang="en-US" dirty="0" err="1"/>
              <a:t>GetXaxis</a:t>
            </a:r>
            <a:r>
              <a:rPr lang="en-US" dirty="0"/>
              <a:t>()-&gt;</a:t>
            </a:r>
            <a:r>
              <a:rPr lang="en-US" dirty="0" err="1"/>
              <a:t>SetLabelSize</a:t>
            </a:r>
            <a:r>
              <a:rPr lang="en-US" dirty="0"/>
              <a:t>(0.05);</a:t>
            </a:r>
          </a:p>
          <a:p>
            <a:r>
              <a:rPr lang="en-US" dirty="0"/>
              <a:t>h2DSSD1xy-&gt;</a:t>
            </a:r>
            <a:r>
              <a:rPr lang="en-US" dirty="0" err="1"/>
              <a:t>GetYaxis</a:t>
            </a:r>
            <a:r>
              <a:rPr lang="en-US" dirty="0"/>
              <a:t>()-&gt;</a:t>
            </a:r>
            <a:r>
              <a:rPr lang="en-US" dirty="0" err="1"/>
              <a:t>SetLabelSize</a:t>
            </a:r>
            <a:r>
              <a:rPr lang="en-US" dirty="0"/>
              <a:t>(0.05);</a:t>
            </a:r>
          </a:p>
          <a:p>
            <a:r>
              <a:rPr lang="en-US" dirty="0"/>
              <a:t>h2DSSD1xy-&gt;</a:t>
            </a:r>
            <a:r>
              <a:rPr lang="en-US" dirty="0" err="1"/>
              <a:t>GetXaxis</a:t>
            </a:r>
            <a:r>
              <a:rPr lang="en-US" dirty="0"/>
              <a:t>()-&gt;</a:t>
            </a:r>
            <a:r>
              <a:rPr lang="en-US" dirty="0" err="1"/>
              <a:t>SetTitleFont</a:t>
            </a:r>
            <a:r>
              <a:rPr lang="en-US" dirty="0"/>
              <a:t>(132);</a:t>
            </a:r>
          </a:p>
          <a:p>
            <a:r>
              <a:rPr lang="en-US" dirty="0"/>
              <a:t>h2DSSD1xy-&gt;</a:t>
            </a:r>
            <a:r>
              <a:rPr lang="en-US" dirty="0" err="1"/>
              <a:t>GetYaxis</a:t>
            </a:r>
            <a:r>
              <a:rPr lang="en-US" dirty="0"/>
              <a:t>()-&gt;</a:t>
            </a:r>
            <a:r>
              <a:rPr lang="en-US" dirty="0" err="1"/>
              <a:t>SetTitleFont</a:t>
            </a:r>
            <a:r>
              <a:rPr lang="en-US" dirty="0"/>
              <a:t>(132);</a:t>
            </a:r>
          </a:p>
          <a:p>
            <a:r>
              <a:rPr lang="en-US" dirty="0"/>
              <a:t>h2DSSD1xy-&gt;</a:t>
            </a:r>
            <a:r>
              <a:rPr lang="en-US" dirty="0" err="1"/>
              <a:t>GetXaxis</a:t>
            </a:r>
            <a:r>
              <a:rPr lang="en-US" dirty="0"/>
              <a:t>()-&gt;</a:t>
            </a:r>
            <a:r>
              <a:rPr lang="en-US" dirty="0" err="1"/>
              <a:t>SetTitleOffset</a:t>
            </a:r>
            <a:r>
              <a:rPr lang="en-US" dirty="0"/>
              <a:t>(1.1);</a:t>
            </a:r>
          </a:p>
          <a:p>
            <a:r>
              <a:rPr lang="en-US" dirty="0"/>
              <a:t>h2DSSD1xy-&gt;</a:t>
            </a:r>
            <a:r>
              <a:rPr lang="en-US" dirty="0" err="1"/>
              <a:t>GetYaxis</a:t>
            </a:r>
            <a:r>
              <a:rPr lang="en-US" dirty="0"/>
              <a:t>()-&gt;</a:t>
            </a:r>
            <a:r>
              <a:rPr lang="en-US" dirty="0" err="1"/>
              <a:t>SetTitleOffset</a:t>
            </a:r>
            <a:r>
              <a:rPr lang="en-US" dirty="0"/>
              <a:t>(1.4);</a:t>
            </a:r>
          </a:p>
          <a:p>
            <a:r>
              <a:rPr lang="en-US" dirty="0"/>
              <a:t>h2DSSD1xy-&gt;</a:t>
            </a:r>
            <a:r>
              <a:rPr lang="en-US" dirty="0" err="1"/>
              <a:t>GetXaxis</a:t>
            </a:r>
            <a:r>
              <a:rPr lang="en-US" dirty="0"/>
              <a:t>()-&gt;</a:t>
            </a:r>
            <a:r>
              <a:rPr lang="en-US" dirty="0" err="1"/>
              <a:t>SetTitleSize</a:t>
            </a:r>
            <a:r>
              <a:rPr lang="en-US" dirty="0"/>
              <a:t>(0.06);</a:t>
            </a:r>
          </a:p>
          <a:p>
            <a:r>
              <a:rPr lang="en-US" dirty="0"/>
              <a:t>h2DSSD1xy-&gt;</a:t>
            </a:r>
            <a:r>
              <a:rPr lang="en-US" dirty="0" err="1"/>
              <a:t>GetYaxis</a:t>
            </a:r>
            <a:r>
              <a:rPr lang="en-US" dirty="0"/>
              <a:t>()-&gt;</a:t>
            </a:r>
            <a:r>
              <a:rPr lang="en-US" dirty="0" err="1"/>
              <a:t>SetTitleSize</a:t>
            </a:r>
            <a:r>
              <a:rPr lang="en-US" dirty="0"/>
              <a:t>(0.06);</a:t>
            </a:r>
          </a:p>
          <a:p>
            <a:r>
              <a:rPr lang="en-US" dirty="0"/>
              <a:t>h2DSSD1xy-&gt;</a:t>
            </a:r>
            <a:r>
              <a:rPr lang="en-US" dirty="0" err="1"/>
              <a:t>GetXaxis</a:t>
            </a:r>
            <a:r>
              <a:rPr lang="en-US" dirty="0"/>
              <a:t>()-&gt;</a:t>
            </a:r>
            <a:r>
              <a:rPr lang="en-US" dirty="0" err="1"/>
              <a:t>SetNdivisions</a:t>
            </a:r>
            <a:r>
              <a:rPr lang="en-US" dirty="0"/>
              <a:t>(505);</a:t>
            </a:r>
          </a:p>
          <a:p>
            <a:r>
              <a:rPr lang="en-US" dirty="0"/>
              <a:t>h2DSSD1xy-&gt;</a:t>
            </a:r>
            <a:r>
              <a:rPr lang="en-US" dirty="0" err="1"/>
              <a:t>GetYaxis</a:t>
            </a:r>
            <a:r>
              <a:rPr lang="en-US" dirty="0"/>
              <a:t>()-&gt;</a:t>
            </a:r>
            <a:r>
              <a:rPr lang="en-US" dirty="0" err="1"/>
              <a:t>SetNdivisions</a:t>
            </a:r>
            <a:r>
              <a:rPr lang="en-US" dirty="0"/>
              <a:t>(505);</a:t>
            </a:r>
          </a:p>
          <a:p>
            <a:r>
              <a:rPr lang="en-US" dirty="0"/>
              <a:t>h2DSSD1xy-&gt;</a:t>
            </a:r>
            <a:r>
              <a:rPr lang="en-US" dirty="0" err="1"/>
              <a:t>GetXaxis</a:t>
            </a:r>
            <a:r>
              <a:rPr lang="en-US" dirty="0"/>
              <a:t>()-&gt;</a:t>
            </a:r>
            <a:r>
              <a:rPr lang="en-US" dirty="0" err="1"/>
              <a:t>SetRangeUser</a:t>
            </a:r>
            <a:r>
              <a:rPr lang="en-US" dirty="0"/>
              <a:t>(-25, 25);</a:t>
            </a:r>
          </a:p>
          <a:p>
            <a:r>
              <a:rPr lang="en-US" dirty="0"/>
              <a:t>h2DSSD1xy-&gt;</a:t>
            </a:r>
            <a:r>
              <a:rPr lang="en-US" dirty="0" err="1"/>
              <a:t>GetYaxis</a:t>
            </a:r>
            <a:r>
              <a:rPr lang="en-US" dirty="0"/>
              <a:t>()-&gt;</a:t>
            </a:r>
            <a:r>
              <a:rPr lang="en-US" dirty="0" err="1"/>
              <a:t>SetRangeUser</a:t>
            </a:r>
            <a:r>
              <a:rPr lang="en-US" dirty="0"/>
              <a:t>(-25, 25);</a:t>
            </a:r>
          </a:p>
          <a:p>
            <a:r>
              <a:rPr lang="en-US" dirty="0"/>
              <a:t>h2DSSD1xy-&gt;</a:t>
            </a:r>
            <a:r>
              <a:rPr lang="en-US" dirty="0" err="1"/>
              <a:t>SetMinimum</a:t>
            </a:r>
            <a:r>
              <a:rPr lang="en-US" dirty="0"/>
              <a:t>(1);</a:t>
            </a:r>
          </a:p>
          <a:p>
            <a:r>
              <a:rPr lang="en-US" dirty="0"/>
              <a:t>//h2DSSD1xy-&gt;</a:t>
            </a:r>
            <a:r>
              <a:rPr lang="en-US" dirty="0" err="1"/>
              <a:t>SetMaximum</a:t>
            </a:r>
            <a:r>
              <a:rPr lang="en-US" dirty="0"/>
              <a:t>(100);</a:t>
            </a:r>
          </a:p>
          <a:p>
            <a:r>
              <a:rPr lang="en-US" dirty="0"/>
              <a:t>h2DSSD1xy-&gt;</a:t>
            </a:r>
            <a:r>
              <a:rPr lang="en-US" dirty="0" err="1"/>
              <a:t>SetContour</a:t>
            </a:r>
            <a:r>
              <a:rPr lang="en-US" dirty="0"/>
              <a:t>(99);</a:t>
            </a:r>
          </a:p>
          <a:p>
            <a:r>
              <a:rPr lang="en-US" dirty="0" err="1"/>
              <a:t>TPaletteAxis</a:t>
            </a:r>
            <a:r>
              <a:rPr lang="en-US" dirty="0"/>
              <a:t>* palette = (</a:t>
            </a:r>
            <a:r>
              <a:rPr lang="en-US" dirty="0" err="1"/>
              <a:t>TPaletteAxis</a:t>
            </a:r>
            <a:r>
              <a:rPr lang="en-US" dirty="0"/>
              <a:t>*)h2DSSD1xy-&gt;</a:t>
            </a:r>
            <a:r>
              <a:rPr lang="en-US" dirty="0" err="1"/>
              <a:t>GetListOfFunctions</a:t>
            </a:r>
            <a:r>
              <a:rPr lang="en-US" dirty="0"/>
              <a:t>()-&gt;</a:t>
            </a:r>
            <a:r>
              <a:rPr lang="en-US" dirty="0" err="1"/>
              <a:t>FindObject</a:t>
            </a:r>
            <a:r>
              <a:rPr lang="en-US" dirty="0"/>
              <a:t>("palette");</a:t>
            </a:r>
          </a:p>
          <a:p>
            <a:r>
              <a:rPr lang="en-US" dirty="0" err="1"/>
              <a:t>gStyle</a:t>
            </a:r>
            <a:r>
              <a:rPr lang="en-US" dirty="0"/>
              <a:t>-&gt;</a:t>
            </a:r>
            <a:r>
              <a:rPr lang="en-US" dirty="0" err="1"/>
              <a:t>SetPalette</a:t>
            </a:r>
            <a:r>
              <a:rPr lang="en-US" dirty="0"/>
              <a:t>(</a:t>
            </a:r>
            <a:r>
              <a:rPr lang="en-US" dirty="0" err="1"/>
              <a:t>kRainbow</a:t>
            </a:r>
            <a:r>
              <a:rPr lang="en-US" dirty="0"/>
              <a:t>);</a:t>
            </a:r>
          </a:p>
          <a:p>
            <a:r>
              <a:rPr lang="en-US" dirty="0"/>
              <a:t>palette-&gt;</a:t>
            </a:r>
            <a:r>
              <a:rPr lang="en-US" dirty="0" err="1"/>
              <a:t>SetTitleFont</a:t>
            </a:r>
            <a:r>
              <a:rPr lang="en-US" dirty="0"/>
              <a:t>(132);</a:t>
            </a:r>
          </a:p>
          <a:p>
            <a:r>
              <a:rPr lang="en-US" dirty="0"/>
              <a:t>palette-&gt;</a:t>
            </a:r>
            <a:r>
              <a:rPr lang="en-US" dirty="0" err="1"/>
              <a:t>SetTitleSize</a:t>
            </a:r>
            <a:r>
              <a:rPr lang="en-US" dirty="0"/>
              <a:t>(0.05);</a:t>
            </a:r>
          </a:p>
          <a:p>
            <a:r>
              <a:rPr lang="en-US" dirty="0"/>
              <a:t>palette-&gt;</a:t>
            </a:r>
            <a:r>
              <a:rPr lang="en-US" dirty="0" err="1"/>
              <a:t>SetLabelFont</a:t>
            </a:r>
            <a:r>
              <a:rPr lang="en-US" dirty="0"/>
              <a:t>(132);</a:t>
            </a:r>
          </a:p>
          <a:p>
            <a:r>
              <a:rPr lang="en-US" dirty="0"/>
              <a:t>palette-&gt;</a:t>
            </a:r>
            <a:r>
              <a:rPr lang="en-US" dirty="0" err="1"/>
              <a:t>SetLabelSize</a:t>
            </a:r>
            <a:r>
              <a:rPr lang="en-US" dirty="0"/>
              <a:t>(0.05);</a:t>
            </a:r>
          </a:p>
          <a:p>
            <a:r>
              <a:rPr lang="en-US" dirty="0"/>
              <a:t>palette-&gt;</a:t>
            </a:r>
            <a:r>
              <a:rPr lang="en-US" dirty="0" err="1"/>
              <a:t>SetLineWidth</a:t>
            </a:r>
            <a:r>
              <a:rPr lang="en-US" dirty="0"/>
              <a:t>(3);</a:t>
            </a:r>
          </a:p>
          <a:p>
            <a:r>
              <a:rPr lang="en-US" dirty="0" err="1"/>
              <a:t>canvaspeak</a:t>
            </a:r>
            <a:r>
              <a:rPr lang="en-US" dirty="0"/>
              <a:t>-&gt;</a:t>
            </a:r>
            <a:r>
              <a:rPr lang="en-US" dirty="0" err="1"/>
              <a:t>SaveAs</a:t>
            </a:r>
            <a:r>
              <a:rPr lang="en-US" dirty="0"/>
              <a:t>("F:/out/G4_rootfiles_with_tree_Eg7333/DSL2_Fig_alpha_counts_rings.png");</a:t>
            </a:r>
          </a:p>
          <a:p>
            <a:endParaRPr lang="en-US" dirty="0"/>
          </a:p>
          <a:p>
            <a:r>
              <a:rPr lang="en-US" dirty="0"/>
              <a:t>h1DSSD_total_e_Ring1-&gt;Draw();</a:t>
            </a:r>
          </a:p>
          <a:p>
            <a:r>
              <a:rPr lang="en-US" dirty="0"/>
              <a:t>h1DSSD_total_e_Ring2-&gt;Draw("same");</a:t>
            </a:r>
          </a:p>
          <a:p>
            <a:r>
              <a:rPr lang="en-US" dirty="0"/>
              <a:t>h1DSSD_total_e_Ring3-&gt;Draw("same");</a:t>
            </a:r>
          </a:p>
          <a:p>
            <a:r>
              <a:rPr lang="en-US" dirty="0"/>
              <a:t>h1DSSD_total_e_Ring4-&gt;Draw("same");</a:t>
            </a:r>
          </a:p>
          <a:p>
            <a:r>
              <a:rPr lang="en-US" dirty="0"/>
              <a:t>h1DSSD_total_e_Ring1-&gt;</a:t>
            </a:r>
            <a:r>
              <a:rPr lang="en-US" dirty="0" err="1"/>
              <a:t>SetStats</a:t>
            </a:r>
            <a:r>
              <a:rPr lang="en-US" dirty="0"/>
              <a:t>(0);</a:t>
            </a:r>
          </a:p>
          <a:p>
            <a:r>
              <a:rPr lang="en-US" dirty="0"/>
              <a:t>h1DSSD_total_e_Ring1-&gt;</a:t>
            </a:r>
            <a:r>
              <a:rPr lang="en-US" dirty="0" err="1"/>
              <a:t>SetTitle</a:t>
            </a:r>
            <a:r>
              <a:rPr lang="en-US" dirty="0"/>
              <a:t>("");</a:t>
            </a:r>
          </a:p>
          <a:p>
            <a:r>
              <a:rPr lang="en-US" dirty="0"/>
              <a:t>h1DSSD_total_e_Ring1-&gt;</a:t>
            </a:r>
            <a:r>
              <a:rPr lang="en-US" dirty="0" err="1"/>
              <a:t>GetXaxis</a:t>
            </a:r>
            <a:r>
              <a:rPr lang="en-US" dirty="0"/>
              <a:t>()-&gt;</a:t>
            </a:r>
            <a:r>
              <a:rPr lang="en-US" dirty="0" err="1"/>
              <a:t>SetTitle</a:t>
            </a:r>
            <a:r>
              <a:rPr lang="en-US" dirty="0"/>
              <a:t>("DSSD1e+DSSD2e (keV)");</a:t>
            </a:r>
          </a:p>
          <a:p>
            <a:r>
              <a:rPr lang="en-US" dirty="0"/>
              <a:t>h1DSSD_total_e_Ring1-&gt;</a:t>
            </a:r>
            <a:r>
              <a:rPr lang="en-US" dirty="0" err="1"/>
              <a:t>GetYaxis</a:t>
            </a:r>
            <a:r>
              <a:rPr lang="en-US" dirty="0"/>
              <a:t>()-&gt;</a:t>
            </a:r>
            <a:r>
              <a:rPr lang="en-US" dirty="0" err="1"/>
              <a:t>SetTitle</a:t>
            </a:r>
            <a:r>
              <a:rPr lang="en-US" dirty="0"/>
              <a:t>("Counts per 10 keV");</a:t>
            </a:r>
          </a:p>
          <a:p>
            <a:r>
              <a:rPr lang="en-US" dirty="0"/>
              <a:t>h1DSSD_total_e_Ring1-&gt;</a:t>
            </a:r>
            <a:r>
              <a:rPr lang="en-US" dirty="0" err="1"/>
              <a:t>GetXaxis</a:t>
            </a:r>
            <a:r>
              <a:rPr lang="en-US" dirty="0"/>
              <a:t>()-&gt;</a:t>
            </a:r>
            <a:r>
              <a:rPr lang="en-US" dirty="0" err="1"/>
              <a:t>CenterTitle</a:t>
            </a:r>
            <a:r>
              <a:rPr lang="en-US" dirty="0"/>
              <a:t>();</a:t>
            </a:r>
          </a:p>
          <a:p>
            <a:r>
              <a:rPr lang="en-US" dirty="0"/>
              <a:t>h1DSSD_total_e_Ring1-&gt;</a:t>
            </a:r>
            <a:r>
              <a:rPr lang="en-US" dirty="0" err="1"/>
              <a:t>GetYaxis</a:t>
            </a:r>
            <a:r>
              <a:rPr lang="en-US" dirty="0"/>
              <a:t>()-&gt;</a:t>
            </a:r>
            <a:r>
              <a:rPr lang="en-US" dirty="0" err="1"/>
              <a:t>CenterTitle</a:t>
            </a:r>
            <a:r>
              <a:rPr lang="en-US" dirty="0"/>
              <a:t>();</a:t>
            </a:r>
          </a:p>
          <a:p>
            <a:r>
              <a:rPr lang="en-US" dirty="0"/>
              <a:t>h1DSSD_total_e_Ring1-&gt;</a:t>
            </a:r>
            <a:r>
              <a:rPr lang="en-US" dirty="0" err="1"/>
              <a:t>GetXaxis</a:t>
            </a:r>
            <a:r>
              <a:rPr lang="en-US" dirty="0"/>
              <a:t>()-&gt;</a:t>
            </a:r>
            <a:r>
              <a:rPr lang="en-US" dirty="0" err="1"/>
              <a:t>SetLabelFont</a:t>
            </a:r>
            <a:r>
              <a:rPr lang="en-US" dirty="0"/>
              <a:t>(132);</a:t>
            </a:r>
          </a:p>
          <a:p>
            <a:r>
              <a:rPr lang="en-US" dirty="0"/>
              <a:t>h1DSSD_total_e_Ring1-&gt;</a:t>
            </a:r>
            <a:r>
              <a:rPr lang="en-US" dirty="0" err="1"/>
              <a:t>GetYaxis</a:t>
            </a:r>
            <a:r>
              <a:rPr lang="en-US" dirty="0"/>
              <a:t>()-&gt;</a:t>
            </a:r>
            <a:r>
              <a:rPr lang="en-US" dirty="0" err="1"/>
              <a:t>SetLabelFont</a:t>
            </a:r>
            <a:r>
              <a:rPr lang="en-US" dirty="0"/>
              <a:t>(132);</a:t>
            </a:r>
          </a:p>
          <a:p>
            <a:r>
              <a:rPr lang="en-US" dirty="0"/>
              <a:t>h1DSSD_total_e_Ring1-&gt;</a:t>
            </a:r>
            <a:r>
              <a:rPr lang="en-US" dirty="0" err="1"/>
              <a:t>GetXaxis</a:t>
            </a:r>
            <a:r>
              <a:rPr lang="en-US" dirty="0"/>
              <a:t>()-&gt;</a:t>
            </a:r>
            <a:r>
              <a:rPr lang="en-US" dirty="0" err="1"/>
              <a:t>SetLabelSize</a:t>
            </a:r>
            <a:r>
              <a:rPr lang="en-US" dirty="0"/>
              <a:t>(0.05);</a:t>
            </a:r>
          </a:p>
          <a:p>
            <a:r>
              <a:rPr lang="en-US" dirty="0"/>
              <a:t>h1DSSD_total_e_Ring1-&gt;</a:t>
            </a:r>
            <a:r>
              <a:rPr lang="en-US" dirty="0" err="1"/>
              <a:t>GetYaxis</a:t>
            </a:r>
            <a:r>
              <a:rPr lang="en-US" dirty="0"/>
              <a:t>()-&gt;</a:t>
            </a:r>
            <a:r>
              <a:rPr lang="en-US" dirty="0" err="1"/>
              <a:t>SetLabelSize</a:t>
            </a:r>
            <a:r>
              <a:rPr lang="en-US" dirty="0"/>
              <a:t>(0.05);</a:t>
            </a:r>
          </a:p>
          <a:p>
            <a:r>
              <a:rPr lang="en-US" dirty="0"/>
              <a:t>h1DSSD_total_e_Ring1-&gt;</a:t>
            </a:r>
            <a:r>
              <a:rPr lang="en-US" dirty="0" err="1"/>
              <a:t>GetXaxis</a:t>
            </a:r>
            <a:r>
              <a:rPr lang="en-US" dirty="0"/>
              <a:t>()-&gt;</a:t>
            </a:r>
            <a:r>
              <a:rPr lang="en-US" dirty="0" err="1"/>
              <a:t>SetTitleFont</a:t>
            </a:r>
            <a:r>
              <a:rPr lang="en-US" dirty="0"/>
              <a:t>(132);</a:t>
            </a:r>
          </a:p>
          <a:p>
            <a:r>
              <a:rPr lang="en-US" dirty="0"/>
              <a:t>h1DSSD_total_e_Ring1-&gt;</a:t>
            </a:r>
            <a:r>
              <a:rPr lang="en-US" dirty="0" err="1"/>
              <a:t>GetYaxis</a:t>
            </a:r>
            <a:r>
              <a:rPr lang="en-US" dirty="0"/>
              <a:t>()-&gt;</a:t>
            </a:r>
            <a:r>
              <a:rPr lang="en-US" dirty="0" err="1"/>
              <a:t>SetTitleFont</a:t>
            </a:r>
            <a:r>
              <a:rPr lang="en-US" dirty="0"/>
              <a:t>(132);</a:t>
            </a:r>
          </a:p>
          <a:p>
            <a:r>
              <a:rPr lang="en-US" dirty="0"/>
              <a:t>h1DSSD_total_e_Ring1-&gt;</a:t>
            </a:r>
            <a:r>
              <a:rPr lang="en-US" dirty="0" err="1"/>
              <a:t>GetXaxis</a:t>
            </a:r>
            <a:r>
              <a:rPr lang="en-US" dirty="0"/>
              <a:t>()-&gt;</a:t>
            </a:r>
            <a:r>
              <a:rPr lang="en-US" dirty="0" err="1"/>
              <a:t>SetTitleOffset</a:t>
            </a:r>
            <a:r>
              <a:rPr lang="en-US" dirty="0"/>
              <a:t>(1.1);</a:t>
            </a:r>
          </a:p>
          <a:p>
            <a:r>
              <a:rPr lang="en-US" dirty="0"/>
              <a:t>h1DSSD_total_e_Ring1-&gt;</a:t>
            </a:r>
            <a:r>
              <a:rPr lang="en-US" dirty="0" err="1"/>
              <a:t>GetYaxis</a:t>
            </a:r>
            <a:r>
              <a:rPr lang="en-US" dirty="0"/>
              <a:t>()-&gt;</a:t>
            </a:r>
            <a:r>
              <a:rPr lang="en-US" dirty="0" err="1"/>
              <a:t>SetTitleOffset</a:t>
            </a:r>
            <a:r>
              <a:rPr lang="en-US" dirty="0"/>
              <a:t>(1.4);</a:t>
            </a:r>
          </a:p>
          <a:p>
            <a:r>
              <a:rPr lang="en-US" dirty="0"/>
              <a:t>h1DSSD_total_e_Ring1-&gt;</a:t>
            </a:r>
            <a:r>
              <a:rPr lang="en-US" dirty="0" err="1"/>
              <a:t>GetXaxis</a:t>
            </a:r>
            <a:r>
              <a:rPr lang="en-US" dirty="0"/>
              <a:t>()-&gt;</a:t>
            </a:r>
            <a:r>
              <a:rPr lang="en-US" dirty="0" err="1"/>
              <a:t>SetTitleSize</a:t>
            </a:r>
            <a:r>
              <a:rPr lang="en-US" dirty="0"/>
              <a:t>(0.06);</a:t>
            </a:r>
          </a:p>
          <a:p>
            <a:r>
              <a:rPr lang="en-US" dirty="0"/>
              <a:t>h1DSSD_total_e_Ring1-&gt;</a:t>
            </a:r>
            <a:r>
              <a:rPr lang="en-US" dirty="0" err="1"/>
              <a:t>GetYaxis</a:t>
            </a:r>
            <a:r>
              <a:rPr lang="en-US" dirty="0"/>
              <a:t>()-&gt;</a:t>
            </a:r>
            <a:r>
              <a:rPr lang="en-US" dirty="0" err="1"/>
              <a:t>SetTitleSize</a:t>
            </a:r>
            <a:r>
              <a:rPr lang="en-US" dirty="0"/>
              <a:t>(0.06);</a:t>
            </a:r>
          </a:p>
          <a:p>
            <a:r>
              <a:rPr lang="en-US" dirty="0"/>
              <a:t>h1DSSD_total_e_Ring1-&gt;</a:t>
            </a:r>
            <a:r>
              <a:rPr lang="en-US" dirty="0" err="1"/>
              <a:t>GetXaxis</a:t>
            </a:r>
            <a:r>
              <a:rPr lang="en-US" dirty="0"/>
              <a:t>()-&gt;</a:t>
            </a:r>
            <a:r>
              <a:rPr lang="en-US" dirty="0" err="1"/>
              <a:t>SetNdivisions</a:t>
            </a:r>
            <a:r>
              <a:rPr lang="en-US" dirty="0"/>
              <a:t>(505);</a:t>
            </a:r>
          </a:p>
          <a:p>
            <a:r>
              <a:rPr lang="en-US" dirty="0"/>
              <a:t>h1DSSD_total_e_Ring1-&gt;</a:t>
            </a:r>
            <a:r>
              <a:rPr lang="en-US" dirty="0" err="1"/>
              <a:t>GetYaxis</a:t>
            </a:r>
            <a:r>
              <a:rPr lang="en-US" dirty="0"/>
              <a:t>()-&gt;</a:t>
            </a:r>
            <a:r>
              <a:rPr lang="en-US" dirty="0" err="1"/>
              <a:t>SetNdivisions</a:t>
            </a:r>
            <a:r>
              <a:rPr lang="en-US" dirty="0"/>
              <a:t>(505);</a:t>
            </a:r>
          </a:p>
          <a:p>
            <a:r>
              <a:rPr lang="en-US" dirty="0"/>
              <a:t>h1DSSD_total_e_Ring1-&gt;</a:t>
            </a:r>
            <a:r>
              <a:rPr lang="en-US" dirty="0" err="1"/>
              <a:t>GetYaxis</a:t>
            </a:r>
            <a:r>
              <a:rPr lang="en-US" dirty="0"/>
              <a:t>()-&gt;</a:t>
            </a:r>
            <a:r>
              <a:rPr lang="en-US" dirty="0" err="1"/>
              <a:t>SetTickLength</a:t>
            </a:r>
            <a:r>
              <a:rPr lang="en-US" dirty="0"/>
              <a:t>(0.02);</a:t>
            </a:r>
          </a:p>
          <a:p>
            <a:endParaRPr lang="en-US" dirty="0"/>
          </a:p>
          <a:p>
            <a:r>
              <a:rPr lang="en-US" dirty="0"/>
              <a:t>double R1, R2, R3, R4, R5, </a:t>
            </a:r>
            <a:r>
              <a:rPr lang="en-US" dirty="0" err="1"/>
              <a:t>R_total</a:t>
            </a:r>
            <a:r>
              <a:rPr lang="en-US" dirty="0"/>
              <a:t>;</a:t>
            </a:r>
          </a:p>
          <a:p>
            <a:r>
              <a:rPr lang="en-US" dirty="0"/>
              <a:t>double </a:t>
            </a:r>
            <a:r>
              <a:rPr lang="en-US" dirty="0" err="1"/>
              <a:t>Ea_min</a:t>
            </a:r>
            <a:r>
              <a:rPr lang="en-US" dirty="0"/>
              <a:t> = 5000, </a:t>
            </a:r>
            <a:r>
              <a:rPr lang="en-US" dirty="0" err="1"/>
              <a:t>Ea_max</a:t>
            </a:r>
            <a:r>
              <a:rPr lang="en-US" dirty="0"/>
              <a:t> = 25000;</a:t>
            </a:r>
          </a:p>
          <a:p>
            <a:endParaRPr lang="en-US" dirty="0"/>
          </a:p>
          <a:p>
            <a:r>
              <a:rPr lang="en-US" dirty="0" err="1"/>
              <a:t>Ea_min</a:t>
            </a:r>
            <a:r>
              <a:rPr lang="en-US" dirty="0"/>
              <a:t> = 17900; </a:t>
            </a:r>
            <a:r>
              <a:rPr lang="en-US" dirty="0" err="1"/>
              <a:t>Ea_max</a:t>
            </a:r>
            <a:r>
              <a:rPr lang="en-US" dirty="0"/>
              <a:t> = 20800;</a:t>
            </a:r>
          </a:p>
          <a:p>
            <a:r>
              <a:rPr lang="en-US" dirty="0"/>
              <a:t>R1 = tree-&gt;</a:t>
            </a:r>
            <a:r>
              <a:rPr lang="en-US" dirty="0" err="1"/>
              <a:t>GetEntries</a:t>
            </a:r>
            <a:r>
              <a:rPr lang="en-US" dirty="0"/>
              <a:t>(Form("DSSD1e+DSSD2e&gt;%f&amp;&amp;DSSD1e+DSSD2e&lt;%f&amp;&amp;DSSD1e&gt;100&amp;&amp;DSSD2e&gt;100&amp;&amp;DSSD1x&gt;96.875&amp;&amp;DSSD1x&lt;103.125&amp;&amp;DSSD1y&gt;96.875&amp;&amp;DSSD1y&lt;103.125", </a:t>
            </a:r>
            <a:r>
              <a:rPr lang="en-US" dirty="0" err="1"/>
              <a:t>Ea_min</a:t>
            </a:r>
            <a:r>
              <a:rPr lang="en-US" dirty="0"/>
              <a:t>, </a:t>
            </a:r>
            <a:r>
              <a:rPr lang="en-US" dirty="0" err="1"/>
              <a:t>Ea_max</a:t>
            </a:r>
            <a:r>
              <a:rPr lang="en-US" dirty="0"/>
              <a:t>));</a:t>
            </a:r>
          </a:p>
          <a:p>
            <a:endParaRPr lang="en-US" dirty="0"/>
          </a:p>
          <a:p>
            <a:r>
              <a:rPr lang="en-US" dirty="0" err="1"/>
              <a:t>Ea_min</a:t>
            </a:r>
            <a:r>
              <a:rPr lang="en-US" dirty="0"/>
              <a:t> = 7000; </a:t>
            </a:r>
            <a:r>
              <a:rPr lang="en-US" dirty="0" err="1"/>
              <a:t>Ea_max</a:t>
            </a:r>
            <a:r>
              <a:rPr lang="en-US" dirty="0"/>
              <a:t> = 19200;</a:t>
            </a:r>
          </a:p>
          <a:p>
            <a:r>
              <a:rPr lang="en-US" dirty="0"/>
              <a:t>R2 = tree-&gt;</a:t>
            </a:r>
            <a:r>
              <a:rPr lang="en-US" dirty="0" err="1"/>
              <a:t>GetEntries</a:t>
            </a:r>
            <a:r>
              <a:rPr lang="en-US" dirty="0"/>
              <a:t>(Form("DSSD1e+DSSD2e&gt;%f&amp;&amp;DSSD1e+DSSD2e&lt;%f&amp;&amp;DSSD1e&gt;100&amp;&amp;DSSD2e&gt;100&amp;&amp;DSSD1x&gt;96.875&amp;&amp;DSSD1x&lt;103.125&amp;&amp;DSSD1y&gt;103.125&amp;&amp;DSSD1y&lt;106.25", </a:t>
            </a:r>
            <a:r>
              <a:rPr lang="en-US" dirty="0" err="1"/>
              <a:t>Ea_min</a:t>
            </a:r>
            <a:r>
              <a:rPr lang="en-US" dirty="0"/>
              <a:t>, </a:t>
            </a:r>
            <a:r>
              <a:rPr lang="en-US" dirty="0" err="1"/>
              <a:t>Ea_max</a:t>
            </a:r>
            <a:r>
              <a:rPr lang="en-US" dirty="0"/>
              <a:t>));</a:t>
            </a:r>
          </a:p>
          <a:p>
            <a:r>
              <a:rPr lang="en-US" dirty="0"/>
              <a:t>R2 += tree-&gt;</a:t>
            </a:r>
            <a:r>
              <a:rPr lang="en-US" dirty="0" err="1"/>
              <a:t>GetEntries</a:t>
            </a:r>
            <a:r>
              <a:rPr lang="en-US" dirty="0"/>
              <a:t>(Form("DSSD1e+DSSD2e&gt;%f&amp;&amp;DSSD1e+DSSD2e&lt;%f&amp;&amp;DSSD1e&gt;100&amp;&amp;DSSD2e&gt;100&amp;&amp;DSSD1x&gt;96.875&amp;&amp;DSSD1x&lt;103.125&amp;&amp;DSSD1y&gt;93.75&amp;&amp;DSSD1y&lt;96.875", </a:t>
            </a:r>
            <a:r>
              <a:rPr lang="en-US" dirty="0" err="1"/>
              <a:t>Ea_min</a:t>
            </a:r>
            <a:r>
              <a:rPr lang="en-US" dirty="0"/>
              <a:t>, </a:t>
            </a:r>
            <a:r>
              <a:rPr lang="en-US" dirty="0" err="1"/>
              <a:t>Ea_max</a:t>
            </a:r>
            <a:r>
              <a:rPr lang="en-US" dirty="0"/>
              <a:t>));</a:t>
            </a:r>
          </a:p>
          <a:p>
            <a:r>
              <a:rPr lang="en-US" dirty="0"/>
              <a:t>R2 += tree-&gt;</a:t>
            </a:r>
            <a:r>
              <a:rPr lang="en-US" dirty="0" err="1"/>
              <a:t>GetEntries</a:t>
            </a:r>
            <a:r>
              <a:rPr lang="en-US" dirty="0"/>
              <a:t>(Form("DSSD1e+DSSD2e&gt;%f&amp;&amp;DSSD1e+DSSD2e&lt;%f&amp;&amp;DSSD1e&gt;100&amp;&amp;DSSD2e&gt;100&amp;&amp;DSSD1x&gt;103.125&amp;&amp;DSSD1x&lt;106.25&amp;&amp;DSSD1y&gt;96.875&amp;&amp;DSSD1y&lt;103.125", </a:t>
            </a:r>
            <a:r>
              <a:rPr lang="en-US" dirty="0" err="1"/>
              <a:t>Ea_min</a:t>
            </a:r>
            <a:r>
              <a:rPr lang="en-US" dirty="0"/>
              <a:t>, </a:t>
            </a:r>
            <a:r>
              <a:rPr lang="en-US" dirty="0" err="1"/>
              <a:t>Ea_max</a:t>
            </a:r>
            <a:r>
              <a:rPr lang="en-US" dirty="0"/>
              <a:t>));</a:t>
            </a:r>
          </a:p>
          <a:p>
            <a:r>
              <a:rPr lang="en-US" dirty="0"/>
              <a:t>R2 += tree-&gt;</a:t>
            </a:r>
            <a:r>
              <a:rPr lang="en-US" dirty="0" err="1"/>
              <a:t>GetEntries</a:t>
            </a:r>
            <a:r>
              <a:rPr lang="en-US" dirty="0"/>
              <a:t>(Form("DSSD1e+DSSD2e&gt;%f&amp;&amp;DSSD1e+DSSD2e&lt;%f&amp;&amp;DSSD1e&gt;100&amp;&amp;DSSD2e&gt;100&amp;&amp;DSSD1x&gt;93.75&amp;&amp;DSSD1x&lt;96.875&amp;&amp;DSSD1y&gt;96.875&amp;&amp;DSSD1y&lt;103.125", </a:t>
            </a:r>
            <a:r>
              <a:rPr lang="en-US" dirty="0" err="1"/>
              <a:t>Ea_min</a:t>
            </a:r>
            <a:r>
              <a:rPr lang="en-US" dirty="0"/>
              <a:t>, </a:t>
            </a:r>
            <a:r>
              <a:rPr lang="en-US" dirty="0" err="1"/>
              <a:t>Ea_max</a:t>
            </a:r>
            <a:r>
              <a:rPr lang="en-US" dirty="0"/>
              <a:t>));</a:t>
            </a:r>
          </a:p>
          <a:p>
            <a:endParaRPr lang="en-US" dirty="0"/>
          </a:p>
          <a:p>
            <a:r>
              <a:rPr lang="en-US" dirty="0" err="1"/>
              <a:t>Ea_min</a:t>
            </a:r>
            <a:r>
              <a:rPr lang="en-US" dirty="0"/>
              <a:t> = 4000; </a:t>
            </a:r>
            <a:r>
              <a:rPr lang="en-US" dirty="0" err="1"/>
              <a:t>Ea_max</a:t>
            </a:r>
            <a:r>
              <a:rPr lang="en-US" dirty="0"/>
              <a:t> = 15170;</a:t>
            </a:r>
          </a:p>
          <a:p>
            <a:r>
              <a:rPr lang="en-US" dirty="0"/>
              <a:t>R3 = tree-&gt;</a:t>
            </a:r>
            <a:r>
              <a:rPr lang="en-US" dirty="0" err="1"/>
              <a:t>GetEntries</a:t>
            </a:r>
            <a:r>
              <a:rPr lang="en-US" dirty="0"/>
              <a:t>(Form("DSSD1e+DSSD2e&gt;%f&amp;&amp;DSSD1e+DSSD2e&lt;%f&amp;&amp;DSSD1e&gt;100&amp;&amp;DSSD2e&gt;100&amp;&amp;DSSD1x&gt;93.75&amp;&amp;DSSD1x&lt;106.25&amp;&amp;DSSD1y&gt;106.25&amp;&amp;DSSD1y&lt;109.375", </a:t>
            </a:r>
            <a:r>
              <a:rPr lang="en-US" dirty="0" err="1"/>
              <a:t>Ea_min</a:t>
            </a:r>
            <a:r>
              <a:rPr lang="en-US" dirty="0"/>
              <a:t>, </a:t>
            </a:r>
            <a:r>
              <a:rPr lang="en-US" dirty="0" err="1"/>
              <a:t>Ea_max</a:t>
            </a:r>
            <a:r>
              <a:rPr lang="en-US" dirty="0"/>
              <a:t>));</a:t>
            </a:r>
          </a:p>
          <a:p>
            <a:r>
              <a:rPr lang="en-US" dirty="0"/>
              <a:t>R3 += tree-&gt;</a:t>
            </a:r>
            <a:r>
              <a:rPr lang="en-US" dirty="0" err="1"/>
              <a:t>GetEntries</a:t>
            </a:r>
            <a:r>
              <a:rPr lang="en-US" dirty="0"/>
              <a:t>(Form("DSSD1e+DSSD2e&gt;%f&amp;&amp;DSSD1e+DSSD2e&lt;%f&amp;&amp;DSSD1e&gt;100&amp;&amp;DSSD2e&gt;100&amp;&amp;DSSD1x&gt;93.75&amp;&amp;DSSD1x&lt;106.25&amp;&amp;DSSD1y&gt;90.625&amp;&amp;DSSD1y&lt;93.75", </a:t>
            </a:r>
            <a:r>
              <a:rPr lang="en-US" dirty="0" err="1"/>
              <a:t>Ea_min</a:t>
            </a:r>
            <a:r>
              <a:rPr lang="en-US" dirty="0"/>
              <a:t>, </a:t>
            </a:r>
            <a:r>
              <a:rPr lang="en-US" dirty="0" err="1"/>
              <a:t>Ea_max</a:t>
            </a:r>
            <a:r>
              <a:rPr lang="en-US" dirty="0"/>
              <a:t>));</a:t>
            </a:r>
          </a:p>
          <a:p>
            <a:r>
              <a:rPr lang="en-US" dirty="0"/>
              <a:t>R3 += tree-&gt;</a:t>
            </a:r>
            <a:r>
              <a:rPr lang="en-US" dirty="0" err="1"/>
              <a:t>GetEntries</a:t>
            </a:r>
            <a:r>
              <a:rPr lang="en-US" dirty="0"/>
              <a:t>(Form("DSSD1e+DSSD2e&gt;%f&amp;&amp;DSSD1e+DSSD2e&lt;%f&amp;&amp;DSSD1e&gt;100&amp;&amp;DSSD2e&gt;100&amp;&amp;DSSD1x&gt;90.625&amp;&amp;DSSD1x&lt;96.875&amp;&amp;DSSD1y&gt;103.125&amp;&amp;DSSD1y&lt;106.25", </a:t>
            </a:r>
            <a:r>
              <a:rPr lang="en-US" dirty="0" err="1"/>
              <a:t>Ea_min</a:t>
            </a:r>
            <a:r>
              <a:rPr lang="en-US" dirty="0"/>
              <a:t>, </a:t>
            </a:r>
            <a:r>
              <a:rPr lang="en-US" dirty="0" err="1"/>
              <a:t>Ea_max</a:t>
            </a:r>
            <a:r>
              <a:rPr lang="en-US" dirty="0"/>
              <a:t>));</a:t>
            </a:r>
          </a:p>
          <a:p>
            <a:r>
              <a:rPr lang="en-US" dirty="0"/>
              <a:t>R3 += tree-&gt;</a:t>
            </a:r>
            <a:r>
              <a:rPr lang="en-US" dirty="0" err="1"/>
              <a:t>GetEntries</a:t>
            </a:r>
            <a:r>
              <a:rPr lang="en-US" dirty="0"/>
              <a:t>(Form("DSSD1e+DSSD2e&gt;%f&amp;&amp;DSSD1e+DSSD2e&lt;%f&amp;&amp;DSSD1e&gt;100&amp;&amp;DSSD2e&gt;100&amp;&amp;DSSD1x&gt;103.125&amp;DSSD1x&lt;109.375&amp;&amp;DSSD1y&gt;103.125&amp;&amp;DSSD1y&lt;106.25", </a:t>
            </a:r>
            <a:r>
              <a:rPr lang="en-US" dirty="0" err="1"/>
              <a:t>Ea_min</a:t>
            </a:r>
            <a:r>
              <a:rPr lang="en-US" dirty="0"/>
              <a:t>, </a:t>
            </a:r>
            <a:r>
              <a:rPr lang="en-US" dirty="0" err="1"/>
              <a:t>Ea_max</a:t>
            </a:r>
            <a:r>
              <a:rPr lang="en-US" dirty="0"/>
              <a:t>));</a:t>
            </a:r>
          </a:p>
          <a:p>
            <a:r>
              <a:rPr lang="en-US" dirty="0"/>
              <a:t>R3 += tree-&gt;</a:t>
            </a:r>
            <a:r>
              <a:rPr lang="en-US" dirty="0" err="1"/>
              <a:t>GetEntries</a:t>
            </a:r>
            <a:r>
              <a:rPr lang="en-US" dirty="0"/>
              <a:t>(Form("DSSD1e+DSSD2e&gt;%f&amp;&amp;DSSD1e+DSSD2e&lt;%f&amp;&amp;DSSD1e&gt;100&amp;&amp;DSSD2e&gt;100&amp;&amp;DSSD1x&gt;90.625&amp;&amp;DSSD1x&lt;93.75&amp;&amp;DSSD1y&gt;96.875&amp;&amp;DSSD1y&lt;103.125", </a:t>
            </a:r>
            <a:r>
              <a:rPr lang="en-US" dirty="0" err="1"/>
              <a:t>Ea_min</a:t>
            </a:r>
            <a:r>
              <a:rPr lang="en-US" dirty="0"/>
              <a:t>, </a:t>
            </a:r>
            <a:r>
              <a:rPr lang="en-US" dirty="0" err="1"/>
              <a:t>Ea_max</a:t>
            </a:r>
            <a:r>
              <a:rPr lang="en-US" dirty="0"/>
              <a:t>));</a:t>
            </a:r>
          </a:p>
          <a:p>
            <a:r>
              <a:rPr lang="en-US" dirty="0"/>
              <a:t>R3 += tree-&gt;</a:t>
            </a:r>
            <a:r>
              <a:rPr lang="en-US" dirty="0" err="1"/>
              <a:t>GetEntries</a:t>
            </a:r>
            <a:r>
              <a:rPr lang="en-US" dirty="0"/>
              <a:t>(Form("DSSD1e+DSSD2e&gt;%f&amp;&amp;DSSD1e+DSSD2e&lt;%f&amp;&amp;DSSD1e&gt;100&amp;&amp;DSSD2e&gt;100&amp;&amp;DSSD1x&gt;106.25&amp;&amp;DSSD1x&lt;109.375&amp;&amp;DSSD1y&gt;96.875&amp;&amp;DSSD1y&lt;103.125", </a:t>
            </a:r>
            <a:r>
              <a:rPr lang="en-US" dirty="0" err="1"/>
              <a:t>Ea_min</a:t>
            </a:r>
            <a:r>
              <a:rPr lang="en-US" dirty="0"/>
              <a:t>, </a:t>
            </a:r>
            <a:r>
              <a:rPr lang="en-US" dirty="0" err="1"/>
              <a:t>Ea_max</a:t>
            </a:r>
            <a:r>
              <a:rPr lang="en-US" dirty="0"/>
              <a:t>));</a:t>
            </a:r>
          </a:p>
          <a:p>
            <a:r>
              <a:rPr lang="en-US" dirty="0"/>
              <a:t>R3 += tree-&gt;</a:t>
            </a:r>
            <a:r>
              <a:rPr lang="en-US" dirty="0" err="1"/>
              <a:t>GetEntries</a:t>
            </a:r>
            <a:r>
              <a:rPr lang="en-US" dirty="0"/>
              <a:t>(Form("DSSD1e+DSSD2e&gt;%f&amp;&amp;DSSD1e+DSSD2e&lt;%f&amp;&amp;DSSD1e&gt;100&amp;&amp;DSSD2e&gt;100&amp;&amp;DSSD1x&gt;90.625&amp;&amp;DSSD1x&lt;96.875&amp;&amp;DSSD1y&gt;93.75&amp;&amp;DSSD1y&lt;96.875", </a:t>
            </a:r>
            <a:r>
              <a:rPr lang="en-US" dirty="0" err="1"/>
              <a:t>Ea_min</a:t>
            </a:r>
            <a:r>
              <a:rPr lang="en-US" dirty="0"/>
              <a:t>, </a:t>
            </a:r>
            <a:r>
              <a:rPr lang="en-US" dirty="0" err="1"/>
              <a:t>Ea_max</a:t>
            </a:r>
            <a:r>
              <a:rPr lang="en-US" dirty="0"/>
              <a:t>));</a:t>
            </a:r>
          </a:p>
          <a:p>
            <a:r>
              <a:rPr lang="en-US" dirty="0"/>
              <a:t>R3 += tree-&gt;</a:t>
            </a:r>
            <a:r>
              <a:rPr lang="en-US" dirty="0" err="1"/>
              <a:t>GetEntries</a:t>
            </a:r>
            <a:r>
              <a:rPr lang="en-US" dirty="0"/>
              <a:t>(Form("DSSD1e+DSSD2e&gt;%f&amp;&amp;DSSD1e+DSSD2e&lt;%f&amp;&amp;DSSD1e&gt;100&amp;&amp;DSSD2e&gt;100&amp;&amp;DSSD1x&gt;103.125&amp;&amp;DSSD1x&lt;109.375&amp;&amp;DSSD1y&gt;93.75&amp;&amp;DSSD1y&lt;96.875", </a:t>
            </a:r>
            <a:r>
              <a:rPr lang="en-US" dirty="0" err="1"/>
              <a:t>Ea_min</a:t>
            </a:r>
            <a:r>
              <a:rPr lang="en-US" dirty="0"/>
              <a:t>, </a:t>
            </a:r>
            <a:r>
              <a:rPr lang="en-US" dirty="0" err="1"/>
              <a:t>Ea_max</a:t>
            </a:r>
            <a:r>
              <a:rPr lang="en-US" dirty="0"/>
              <a:t>));</a:t>
            </a:r>
          </a:p>
          <a:p>
            <a:endParaRPr lang="en-US" dirty="0"/>
          </a:p>
          <a:p>
            <a:r>
              <a:rPr lang="en-US" dirty="0" err="1"/>
              <a:t>Ea_min</a:t>
            </a:r>
            <a:r>
              <a:rPr lang="en-US" dirty="0"/>
              <a:t> = 2510; </a:t>
            </a:r>
            <a:r>
              <a:rPr lang="en-US" dirty="0" err="1"/>
              <a:t>Ea_max</a:t>
            </a:r>
            <a:r>
              <a:rPr lang="en-US" dirty="0"/>
              <a:t> = 10220;</a:t>
            </a:r>
          </a:p>
          <a:p>
            <a:r>
              <a:rPr lang="en-US" dirty="0"/>
              <a:t>R4 = tree-&gt;</a:t>
            </a:r>
            <a:r>
              <a:rPr lang="en-US" dirty="0" err="1"/>
              <a:t>GetEntries</a:t>
            </a:r>
            <a:r>
              <a:rPr lang="en-US" dirty="0"/>
              <a:t>(Form("DSSD1e+DSSD2e&gt;%f&amp;&amp;DSSD1e+DSSD2e&lt;%f&amp;&amp;DSSD1e&gt;100&amp;&amp;DSSD2e&gt;100&amp;&amp;DSSD1x&gt;93.75&amp;&amp;DSSD1x&lt;106.25&amp;&amp;DSSD1y&gt;109.375&amp;&amp;DSSD1y&lt;112.5", </a:t>
            </a:r>
            <a:r>
              <a:rPr lang="en-US" dirty="0" err="1"/>
              <a:t>Ea_min</a:t>
            </a:r>
            <a:r>
              <a:rPr lang="en-US" dirty="0"/>
              <a:t>, </a:t>
            </a:r>
            <a:r>
              <a:rPr lang="en-US" dirty="0" err="1"/>
              <a:t>Ea_max</a:t>
            </a:r>
            <a:r>
              <a:rPr lang="en-US" dirty="0"/>
              <a:t>));</a:t>
            </a:r>
          </a:p>
          <a:p>
            <a:r>
              <a:rPr lang="en-US" dirty="0"/>
              <a:t>R4 += tree-&gt;</a:t>
            </a:r>
            <a:r>
              <a:rPr lang="en-US" dirty="0" err="1"/>
              <a:t>GetEntries</a:t>
            </a:r>
            <a:r>
              <a:rPr lang="en-US" dirty="0"/>
              <a:t>(Form("DSSD1e+DSSD2e&gt;%f&amp;&amp;DSSD1e+DSSD2e&lt;%f&amp;&amp;DSSD1e&gt;100&amp;&amp;DSSD2e&gt;100&amp;&amp;DSSD1x&gt;93.75&amp;&amp;DSSD1x&lt;106.25&amp;&amp;DSSD1y&gt;87.5&amp;&amp;DSSD1y&lt;90.625", </a:t>
            </a:r>
            <a:r>
              <a:rPr lang="en-US" dirty="0" err="1"/>
              <a:t>Ea_min</a:t>
            </a:r>
            <a:r>
              <a:rPr lang="en-US" dirty="0"/>
              <a:t>, </a:t>
            </a:r>
            <a:r>
              <a:rPr lang="en-US" dirty="0" err="1"/>
              <a:t>Ea_max</a:t>
            </a:r>
            <a:r>
              <a:rPr lang="en-US" dirty="0"/>
              <a:t>));</a:t>
            </a:r>
          </a:p>
          <a:p>
            <a:r>
              <a:rPr lang="en-US" dirty="0"/>
              <a:t>R4 += tree-&gt;</a:t>
            </a:r>
            <a:r>
              <a:rPr lang="en-US" dirty="0" err="1"/>
              <a:t>GetEntries</a:t>
            </a:r>
            <a:r>
              <a:rPr lang="en-US" dirty="0"/>
              <a:t>(Form("DSSD1e+DSSD2e&gt;%f&amp;&amp;DSSD1e+DSSD2e&lt;%f&amp;&amp;DSSD1e&gt;100&amp;&amp;DSSD2e&gt;100&amp;&amp;DSSD1x&gt;90.625&amp;&amp;DSSD1x&lt;93.75&amp;&amp;DSSD1y&gt;106.25&amp;&amp;DSSD1y&lt;109.375", </a:t>
            </a:r>
            <a:r>
              <a:rPr lang="en-US" dirty="0" err="1"/>
              <a:t>Ea_min</a:t>
            </a:r>
            <a:r>
              <a:rPr lang="en-US" dirty="0"/>
              <a:t>, </a:t>
            </a:r>
            <a:r>
              <a:rPr lang="en-US" dirty="0" err="1"/>
              <a:t>Ea_max</a:t>
            </a:r>
            <a:r>
              <a:rPr lang="en-US" dirty="0"/>
              <a:t>));</a:t>
            </a:r>
          </a:p>
          <a:p>
            <a:r>
              <a:rPr lang="en-US" dirty="0"/>
              <a:t>R4 += tree-&gt;</a:t>
            </a:r>
            <a:r>
              <a:rPr lang="en-US" dirty="0" err="1"/>
              <a:t>GetEntries</a:t>
            </a:r>
            <a:r>
              <a:rPr lang="en-US" dirty="0"/>
              <a:t>(Form("DSSD1e+DSSD2e&gt;%f&amp;&amp;DSSD1e+DSSD2e&lt;%f&amp;&amp;DSSD1e&gt;100&amp;&amp;DSSD2e&gt;100&amp;&amp;DSSD1x&gt;106.25&amp;DSSD1x&lt;109.375&amp;&amp;DSSD1y&gt;106.25&amp;&amp;DSSD1y&lt;109.375", </a:t>
            </a:r>
            <a:r>
              <a:rPr lang="en-US" dirty="0" err="1"/>
              <a:t>Ea_min</a:t>
            </a:r>
            <a:r>
              <a:rPr lang="en-US" dirty="0"/>
              <a:t>, </a:t>
            </a:r>
            <a:r>
              <a:rPr lang="en-US" dirty="0" err="1"/>
              <a:t>Ea_max</a:t>
            </a:r>
            <a:r>
              <a:rPr lang="en-US" dirty="0"/>
              <a:t>));</a:t>
            </a:r>
          </a:p>
          <a:p>
            <a:r>
              <a:rPr lang="en-US" dirty="0"/>
              <a:t>R4 += tree-&gt;</a:t>
            </a:r>
            <a:r>
              <a:rPr lang="en-US" dirty="0" err="1"/>
              <a:t>GetEntries</a:t>
            </a:r>
            <a:r>
              <a:rPr lang="en-US" dirty="0"/>
              <a:t>(Form("DSSD1e+DSSD2e&gt;%f&amp;&amp;DSSD1e+DSSD2e&lt;%f&amp;&amp;DSSD1e&gt;100&amp;&amp;DSSD2e&gt;100&amp;&amp;DSSD1x&gt;87.5&amp;&amp;DSSD1x&lt;90.625&amp;&amp;DSSD1y&gt;93.75&amp;&amp;DSSD1y&lt;106.25", </a:t>
            </a:r>
            <a:r>
              <a:rPr lang="en-US" dirty="0" err="1"/>
              <a:t>Ea_min</a:t>
            </a:r>
            <a:r>
              <a:rPr lang="en-US" dirty="0"/>
              <a:t>, </a:t>
            </a:r>
            <a:r>
              <a:rPr lang="en-US" dirty="0" err="1"/>
              <a:t>Ea_max</a:t>
            </a:r>
            <a:r>
              <a:rPr lang="en-US" dirty="0"/>
              <a:t>));</a:t>
            </a:r>
          </a:p>
          <a:p>
            <a:r>
              <a:rPr lang="en-US" dirty="0"/>
              <a:t>R4 += tree-&gt;</a:t>
            </a:r>
            <a:r>
              <a:rPr lang="en-US" dirty="0" err="1"/>
              <a:t>GetEntries</a:t>
            </a:r>
            <a:r>
              <a:rPr lang="en-US" dirty="0"/>
              <a:t>(Form("DSSD1e+DSSD2e&gt;%f&amp;&amp;DSSD1e+DSSD2e&lt;%f&amp;&amp;DSSD1e&gt;100&amp;&amp;DSSD2e&gt;100&amp;&amp;DSSD1x&gt;109.375&amp;&amp;DSSD1x&lt;112.5&amp;&amp;DSSD1y&gt;93.75&amp;&amp;DSSD1y&lt;106.25", </a:t>
            </a:r>
            <a:r>
              <a:rPr lang="en-US" dirty="0" err="1"/>
              <a:t>Ea_min</a:t>
            </a:r>
            <a:r>
              <a:rPr lang="en-US" dirty="0"/>
              <a:t>, </a:t>
            </a:r>
            <a:r>
              <a:rPr lang="en-US" dirty="0" err="1"/>
              <a:t>Ea_max</a:t>
            </a:r>
            <a:r>
              <a:rPr lang="en-US" dirty="0"/>
              <a:t>));</a:t>
            </a:r>
          </a:p>
          <a:p>
            <a:r>
              <a:rPr lang="en-US" dirty="0"/>
              <a:t>R4 += tree-&gt;</a:t>
            </a:r>
            <a:r>
              <a:rPr lang="en-US" dirty="0" err="1"/>
              <a:t>GetEntries</a:t>
            </a:r>
            <a:r>
              <a:rPr lang="en-US" dirty="0"/>
              <a:t>(Form("DSSD1e+DSSD2e&gt;%f&amp;&amp;DSSD1e+DSSD2e&lt;%f&amp;&amp;DSSD1e&gt;100&amp;&amp;DSSD2e&gt;100&amp;&amp;DSSD1x&gt;90.625&amp;&amp;DSSD1x&lt;93.75&amp;&amp;DSSD1y&gt;90.625&amp;&amp;DSSD1y&lt;93.75", </a:t>
            </a:r>
            <a:r>
              <a:rPr lang="en-US" dirty="0" err="1"/>
              <a:t>Ea_min</a:t>
            </a:r>
            <a:r>
              <a:rPr lang="en-US" dirty="0"/>
              <a:t>, </a:t>
            </a:r>
            <a:r>
              <a:rPr lang="en-US" dirty="0" err="1"/>
              <a:t>Ea_max</a:t>
            </a:r>
            <a:r>
              <a:rPr lang="en-US" dirty="0"/>
              <a:t>));</a:t>
            </a:r>
          </a:p>
          <a:p>
            <a:r>
              <a:rPr lang="en-US" dirty="0"/>
              <a:t>R4 += tree-&gt;</a:t>
            </a:r>
            <a:r>
              <a:rPr lang="en-US" dirty="0" err="1"/>
              <a:t>GetEntries</a:t>
            </a:r>
            <a:r>
              <a:rPr lang="en-US" dirty="0"/>
              <a:t>(Form("DSSD1e+DSSD2e&gt;%f&amp;&amp;DSSD1e+DSSD2e&lt;%f&amp;&amp;DSSD1e&gt;100&amp;&amp;DSSD2e&gt;100&amp;&amp;DSSD1x&gt;106.25&amp;&amp;DSSD1x&lt;109.375&amp;&amp;DSSD1y&gt;90.625&amp;&amp;DSSD1y&lt;93.75", </a:t>
            </a:r>
            <a:r>
              <a:rPr lang="en-US" dirty="0" err="1"/>
              <a:t>Ea_min</a:t>
            </a:r>
            <a:r>
              <a:rPr lang="en-US" dirty="0"/>
              <a:t>, </a:t>
            </a:r>
            <a:r>
              <a:rPr lang="en-US" dirty="0" err="1"/>
              <a:t>Ea_max</a:t>
            </a:r>
            <a:r>
              <a:rPr lang="en-US" dirty="0"/>
              <a:t>));</a:t>
            </a:r>
          </a:p>
          <a:p>
            <a:endParaRPr lang="en-US" dirty="0"/>
          </a:p>
          <a:p>
            <a:r>
              <a:rPr lang="en-US" dirty="0"/>
              <a:t>R5 = tree-&gt;</a:t>
            </a:r>
            <a:r>
              <a:rPr lang="en-US" dirty="0" err="1"/>
              <a:t>GetEntries</a:t>
            </a:r>
            <a:r>
              <a:rPr lang="en-US" dirty="0"/>
              <a:t>(Form("DSSD1e+DSSD2e&gt;%f&amp;&amp;DSSD1e+DSSD2e&lt;%f&amp;&amp;DSSD1e&gt;100&amp;&amp;DSSD2e&gt;100&amp;&amp;DSSD1x&gt;93.75&amp;&amp;DSSD1x&lt;106.25&amp;&amp;DSSD1y&gt;112.5&amp;&amp;DSSD1y&lt;115.625", </a:t>
            </a:r>
            <a:r>
              <a:rPr lang="en-US" dirty="0" err="1"/>
              <a:t>Ea_min</a:t>
            </a:r>
            <a:r>
              <a:rPr lang="en-US" dirty="0"/>
              <a:t>, </a:t>
            </a:r>
            <a:r>
              <a:rPr lang="en-US" dirty="0" err="1"/>
              <a:t>Ea_max</a:t>
            </a:r>
            <a:r>
              <a:rPr lang="en-US" dirty="0"/>
              <a:t>));</a:t>
            </a:r>
          </a:p>
          <a:p>
            <a:r>
              <a:rPr lang="en-US" dirty="0"/>
              <a:t>R5 += tree-&gt;</a:t>
            </a:r>
            <a:r>
              <a:rPr lang="en-US" dirty="0" err="1"/>
              <a:t>GetEntries</a:t>
            </a:r>
            <a:r>
              <a:rPr lang="en-US" dirty="0"/>
              <a:t>(Form("DSSD1e+DSSD2e&gt;%f&amp;&amp;DSSD1e+DSSD2e&lt;%f&amp;&amp;DSSD1e&gt;100&amp;&amp;DSSD2e&gt;100&amp;&amp;DSSD1x&gt;93.75&amp;&amp;DSSD1x&lt;106.25&amp;&amp;DSSD1y&gt;84.375&amp;&amp;DSSD1y&lt;87.5", </a:t>
            </a:r>
            <a:r>
              <a:rPr lang="en-US" dirty="0" err="1"/>
              <a:t>Ea_min</a:t>
            </a:r>
            <a:r>
              <a:rPr lang="en-US" dirty="0"/>
              <a:t>, </a:t>
            </a:r>
            <a:r>
              <a:rPr lang="en-US" dirty="0" err="1"/>
              <a:t>Ea_max</a:t>
            </a:r>
            <a:r>
              <a:rPr lang="en-US" dirty="0"/>
              <a:t>));</a:t>
            </a:r>
          </a:p>
          <a:p>
            <a:r>
              <a:rPr lang="en-US" dirty="0"/>
              <a:t>R5 += tree-&gt;</a:t>
            </a:r>
            <a:r>
              <a:rPr lang="en-US" dirty="0" err="1"/>
              <a:t>GetEntries</a:t>
            </a:r>
            <a:r>
              <a:rPr lang="en-US" dirty="0"/>
              <a:t>(Form("DSSD1e+DSSD2e&gt;%f&amp;&amp;DSSD1e+DSSD2e&lt;%f&amp;&amp;DSSD1e&gt;100&amp;&amp;DSSD2e&gt;100&amp;&amp;DSSD1x&gt;87.5&amp;&amp;DSSD1x&lt;93.75&amp;&amp;DSSD1y&gt;109.375&amp;&amp;DSSD1y&lt;112.5", </a:t>
            </a:r>
            <a:r>
              <a:rPr lang="en-US" dirty="0" err="1"/>
              <a:t>Ea_min</a:t>
            </a:r>
            <a:r>
              <a:rPr lang="en-US" dirty="0"/>
              <a:t>, </a:t>
            </a:r>
            <a:r>
              <a:rPr lang="en-US" dirty="0" err="1"/>
              <a:t>Ea_max</a:t>
            </a:r>
            <a:r>
              <a:rPr lang="en-US" dirty="0"/>
              <a:t>));</a:t>
            </a:r>
          </a:p>
          <a:p>
            <a:r>
              <a:rPr lang="en-US" dirty="0"/>
              <a:t>R5 += tree-&gt;</a:t>
            </a:r>
            <a:r>
              <a:rPr lang="en-US" dirty="0" err="1"/>
              <a:t>GetEntries</a:t>
            </a:r>
            <a:r>
              <a:rPr lang="en-US" dirty="0"/>
              <a:t>(Form("DSSD1e+DSSD2e&gt;%f&amp;&amp;DSSD1e+DSSD2e&lt;%f&amp;&amp;DSSD1e&gt;100&amp;&amp;DSSD2e&gt;100&amp;&amp;DSSD1x&gt;106.25&amp;DSSD1x&lt;112.5&amp;&amp;DSSD1y&gt;109.375&amp;&amp;DSSD1y&lt;112.5", </a:t>
            </a:r>
            <a:r>
              <a:rPr lang="en-US" dirty="0" err="1"/>
              <a:t>Ea_min</a:t>
            </a:r>
            <a:r>
              <a:rPr lang="en-US" dirty="0"/>
              <a:t>, </a:t>
            </a:r>
            <a:r>
              <a:rPr lang="en-US" dirty="0" err="1"/>
              <a:t>Ea_max</a:t>
            </a:r>
            <a:r>
              <a:rPr lang="en-US" dirty="0"/>
              <a:t>));</a:t>
            </a:r>
          </a:p>
          <a:p>
            <a:r>
              <a:rPr lang="en-US" dirty="0"/>
              <a:t>R5 += tree-&gt;</a:t>
            </a:r>
            <a:r>
              <a:rPr lang="en-US" dirty="0" err="1"/>
              <a:t>GetEntries</a:t>
            </a:r>
            <a:r>
              <a:rPr lang="en-US" dirty="0"/>
              <a:t>(Form("DSSD1e+DSSD2e&gt;%f&amp;&amp;DSSD1e+DSSD2e&lt;%f&amp;&amp;DSSD1e&gt;100&amp;&amp;DSSD2e&gt;100&amp;&amp;DSSD1x&gt;87.5&amp;&amp;DSSD1x&lt;90.625&amp;&amp;DSSD1y&gt;106.25&amp;&amp;DSSD1y&lt;109.375", </a:t>
            </a:r>
            <a:r>
              <a:rPr lang="en-US" dirty="0" err="1"/>
              <a:t>Ea_min</a:t>
            </a:r>
            <a:r>
              <a:rPr lang="en-US" dirty="0"/>
              <a:t>, </a:t>
            </a:r>
            <a:r>
              <a:rPr lang="en-US" dirty="0" err="1"/>
              <a:t>Ea_max</a:t>
            </a:r>
            <a:r>
              <a:rPr lang="en-US" dirty="0"/>
              <a:t>));</a:t>
            </a:r>
          </a:p>
          <a:p>
            <a:r>
              <a:rPr lang="en-US" dirty="0"/>
              <a:t>R5 += tree-&gt;</a:t>
            </a:r>
            <a:r>
              <a:rPr lang="en-US" dirty="0" err="1"/>
              <a:t>GetEntries</a:t>
            </a:r>
            <a:r>
              <a:rPr lang="en-US" dirty="0"/>
              <a:t>(Form("DSSD1e+DSSD2e&gt;%f&amp;&amp;DSSD1e+DSSD2e&lt;%f&amp;&amp;DSSD1e&gt;100&amp;&amp;DSSD2e&gt;100&amp;&amp;DSSD1x&gt;109.375&amp;&amp;DSSD1x&lt;112.5&amp;&amp;DSSD1y&gt;106.25&amp;&amp;DSSD1y&lt;109.375", </a:t>
            </a:r>
            <a:r>
              <a:rPr lang="en-US" dirty="0" err="1"/>
              <a:t>Ea_min</a:t>
            </a:r>
            <a:r>
              <a:rPr lang="en-US" dirty="0"/>
              <a:t>, </a:t>
            </a:r>
            <a:r>
              <a:rPr lang="en-US" dirty="0" err="1"/>
              <a:t>Ea_max</a:t>
            </a:r>
            <a:r>
              <a:rPr lang="en-US" dirty="0"/>
              <a:t>));</a:t>
            </a:r>
          </a:p>
          <a:p>
            <a:r>
              <a:rPr lang="en-US" dirty="0"/>
              <a:t>R5 += tree-&gt;</a:t>
            </a:r>
            <a:r>
              <a:rPr lang="en-US" dirty="0" err="1"/>
              <a:t>GetEntries</a:t>
            </a:r>
            <a:r>
              <a:rPr lang="en-US" dirty="0"/>
              <a:t>(Form("DSSD1e+DSSD2e&gt;%f&amp;&amp;DSSD1e+DSSD2e&lt;%f&amp;&amp;DSSD1e&gt;100&amp;&amp;DSSD2e&gt;100&amp;&amp;DSSD1x&gt;84.375&amp;&amp;DSSD1x&lt;87.5&amp;&amp;DSSD1y&gt;93.75&amp;&amp;DSSD1y&lt;106.25", </a:t>
            </a:r>
            <a:r>
              <a:rPr lang="en-US" dirty="0" err="1"/>
              <a:t>Ea_min</a:t>
            </a:r>
            <a:r>
              <a:rPr lang="en-US" dirty="0"/>
              <a:t>, </a:t>
            </a:r>
            <a:r>
              <a:rPr lang="en-US" dirty="0" err="1"/>
              <a:t>Ea_max</a:t>
            </a:r>
            <a:r>
              <a:rPr lang="en-US" dirty="0"/>
              <a:t>));</a:t>
            </a:r>
          </a:p>
          <a:p>
            <a:r>
              <a:rPr lang="en-US" dirty="0"/>
              <a:t>R5 += tree-&gt;</a:t>
            </a:r>
            <a:r>
              <a:rPr lang="en-US" dirty="0" err="1"/>
              <a:t>GetEntries</a:t>
            </a:r>
            <a:r>
              <a:rPr lang="en-US" dirty="0"/>
              <a:t>(Form("DSSD1e+DSSD2e&gt;%f&amp;&amp;DSSD1e+DSSD2e&lt;%f&amp;&amp;DSSD1e&gt;100&amp;&amp;DSSD2e&gt;100&amp;&amp;DSSD1x&gt;112.5&amp;&amp;DSSD1x&lt;115.625&amp;&amp;DSSD1y&gt;93.75&amp;&amp;DSSD1y&lt;106.25", </a:t>
            </a:r>
            <a:r>
              <a:rPr lang="en-US" dirty="0" err="1"/>
              <a:t>Ea_min</a:t>
            </a:r>
            <a:r>
              <a:rPr lang="en-US" dirty="0"/>
              <a:t>, </a:t>
            </a:r>
            <a:r>
              <a:rPr lang="en-US" dirty="0" err="1"/>
              <a:t>Ea_max</a:t>
            </a:r>
            <a:r>
              <a:rPr lang="en-US" dirty="0"/>
              <a:t>));</a:t>
            </a:r>
          </a:p>
          <a:p>
            <a:r>
              <a:rPr lang="en-US" dirty="0"/>
              <a:t>R5 += tree-&gt;</a:t>
            </a:r>
            <a:r>
              <a:rPr lang="en-US" dirty="0" err="1"/>
              <a:t>GetEntries</a:t>
            </a:r>
            <a:r>
              <a:rPr lang="en-US" dirty="0"/>
              <a:t>(Form("DSSD1e+DSSD2e&gt;%f&amp;&amp;DSSD1e+DSSD2e&lt;%f&amp;&amp;DSSD1e&gt;100&amp;&amp;DSSD2e&gt;100&amp;&amp;DSSD1x&gt;87.5&amp;&amp;DSSD1x&lt;90.625&amp;&amp;DSSD1y&gt;90.625&amp;&amp;DSSD1y&lt;93.75", </a:t>
            </a:r>
            <a:r>
              <a:rPr lang="en-US" dirty="0" err="1"/>
              <a:t>Ea_min</a:t>
            </a:r>
            <a:r>
              <a:rPr lang="en-US" dirty="0"/>
              <a:t>, </a:t>
            </a:r>
            <a:r>
              <a:rPr lang="en-US" dirty="0" err="1"/>
              <a:t>Ea_max</a:t>
            </a:r>
            <a:r>
              <a:rPr lang="en-US" dirty="0"/>
              <a:t>));</a:t>
            </a:r>
          </a:p>
          <a:p>
            <a:r>
              <a:rPr lang="en-US" dirty="0"/>
              <a:t>R5 += tree-&gt;</a:t>
            </a:r>
            <a:r>
              <a:rPr lang="en-US" dirty="0" err="1"/>
              <a:t>GetEntries</a:t>
            </a:r>
            <a:r>
              <a:rPr lang="en-US" dirty="0"/>
              <a:t>(Form("DSSD1e+DSSD2e&gt;%f&amp;&amp;DSSD1e+DSSD2e&lt;%f&amp;&amp;DSSD1e&gt;100&amp;&amp;DSSD2e&gt;100&amp;&amp;DSSD1x&gt;109.375&amp;&amp;DSSD1x&lt;112.5&amp;&amp;DSSD1y&gt;90.625&amp;&amp;DSSD1y&lt;93.75", </a:t>
            </a:r>
            <a:r>
              <a:rPr lang="en-US" dirty="0" err="1"/>
              <a:t>Ea_min</a:t>
            </a:r>
            <a:r>
              <a:rPr lang="en-US" dirty="0"/>
              <a:t>, </a:t>
            </a:r>
            <a:r>
              <a:rPr lang="en-US" dirty="0" err="1"/>
              <a:t>Ea_max</a:t>
            </a:r>
            <a:r>
              <a:rPr lang="en-US" dirty="0"/>
              <a:t>));</a:t>
            </a:r>
          </a:p>
          <a:p>
            <a:r>
              <a:rPr lang="en-US" dirty="0"/>
              <a:t>R5 += tree-&gt;</a:t>
            </a:r>
            <a:r>
              <a:rPr lang="en-US" dirty="0" err="1"/>
              <a:t>GetEntries</a:t>
            </a:r>
            <a:r>
              <a:rPr lang="en-US" dirty="0"/>
              <a:t>(Form("DSSD1e+DSSD2e&gt;%f&amp;&amp;DSSD1e+DSSD2e&lt;%f&amp;&amp;DSSD1e&gt;100&amp;&amp;DSSD2e&gt;100&amp;&amp;DSSD1x&gt;87.5&amp;&amp;DSSD1x&lt;93.75&amp;&amp;DSSD1y&gt;87.5&amp;&amp;DSSD1y&lt;90.625", </a:t>
            </a:r>
            <a:r>
              <a:rPr lang="en-US" dirty="0" err="1"/>
              <a:t>Ea_min</a:t>
            </a:r>
            <a:r>
              <a:rPr lang="en-US" dirty="0"/>
              <a:t>, </a:t>
            </a:r>
            <a:r>
              <a:rPr lang="en-US" dirty="0" err="1"/>
              <a:t>Ea_max</a:t>
            </a:r>
            <a:r>
              <a:rPr lang="en-US" dirty="0"/>
              <a:t>));</a:t>
            </a:r>
          </a:p>
          <a:p>
            <a:r>
              <a:rPr lang="en-US" dirty="0"/>
              <a:t>R5 += tree-&gt;</a:t>
            </a:r>
            <a:r>
              <a:rPr lang="en-US" dirty="0" err="1"/>
              <a:t>GetEntries</a:t>
            </a:r>
            <a:r>
              <a:rPr lang="en-US" dirty="0"/>
              <a:t>(Form("DSSD1e+DSSD2e&gt;%f&amp;&amp;DSSD1e+DSSD2e&lt;%f&amp;&amp;DSSD1e&gt;100&amp;&amp;DSSD2e&gt;100&amp;&amp;DSSD1x&gt;106.25&amp;&amp;DSSD1x&lt;112.5&amp;&amp;DSSD1y&gt;87.5&amp;&amp;DSSD1y&lt;90.625", </a:t>
            </a:r>
            <a:r>
              <a:rPr lang="en-US" dirty="0" err="1"/>
              <a:t>Ea_min</a:t>
            </a:r>
            <a:r>
              <a:rPr lang="en-US" dirty="0"/>
              <a:t>, </a:t>
            </a:r>
            <a:r>
              <a:rPr lang="en-US" dirty="0" err="1"/>
              <a:t>Ea_max</a:t>
            </a:r>
            <a:r>
              <a:rPr lang="en-US" dirty="0"/>
              <a:t>));</a:t>
            </a:r>
          </a:p>
          <a:p>
            <a:endParaRPr lang="en-US" dirty="0"/>
          </a:p>
          <a:p>
            <a:r>
              <a:rPr lang="en-US" dirty="0" err="1"/>
              <a:t>R_total</a:t>
            </a:r>
            <a:r>
              <a:rPr lang="en-US" dirty="0"/>
              <a:t> = tree-&gt;</a:t>
            </a:r>
            <a:r>
              <a:rPr lang="en-US" dirty="0" err="1"/>
              <a:t>GetEntries</a:t>
            </a:r>
            <a:r>
              <a:rPr lang="en-US" dirty="0"/>
              <a:t>("DSSD1e+DSSD2e&gt;100&amp;&amp;DSSD1e&gt;100&amp;&amp;DSSD2e&gt;100");</a:t>
            </a:r>
          </a:p>
          <a:p>
            <a:endParaRPr lang="en-US" dirty="0"/>
          </a:p>
          <a:p>
            <a:r>
              <a:rPr lang="en-US" dirty="0" err="1"/>
              <a:t>cout</a:t>
            </a:r>
            <a:r>
              <a:rPr lang="en-US" dirty="0"/>
              <a:t> &lt;&lt; "R1 = " &lt;&lt; R1 &lt;&lt; </a:t>
            </a:r>
            <a:r>
              <a:rPr lang="en-US" dirty="0" err="1"/>
              <a:t>endl</a:t>
            </a:r>
            <a:r>
              <a:rPr lang="en-US" dirty="0"/>
              <a:t>;</a:t>
            </a:r>
          </a:p>
          <a:p>
            <a:r>
              <a:rPr lang="en-US" dirty="0" err="1"/>
              <a:t>cout</a:t>
            </a:r>
            <a:r>
              <a:rPr lang="en-US" dirty="0"/>
              <a:t> &lt;&lt; "R2 = " &lt;&lt; R2 &lt;&lt; </a:t>
            </a:r>
            <a:r>
              <a:rPr lang="en-US" dirty="0" err="1"/>
              <a:t>endl</a:t>
            </a:r>
            <a:r>
              <a:rPr lang="en-US" dirty="0"/>
              <a:t>;</a:t>
            </a:r>
          </a:p>
          <a:p>
            <a:r>
              <a:rPr lang="en-US" dirty="0" err="1"/>
              <a:t>cout</a:t>
            </a:r>
            <a:r>
              <a:rPr lang="en-US" dirty="0"/>
              <a:t> &lt;&lt; "R3 = " &lt;&lt; R3 &lt;&lt; </a:t>
            </a:r>
            <a:r>
              <a:rPr lang="en-US" dirty="0" err="1"/>
              <a:t>endl</a:t>
            </a:r>
            <a:r>
              <a:rPr lang="en-US" dirty="0"/>
              <a:t>;</a:t>
            </a:r>
          </a:p>
          <a:p>
            <a:r>
              <a:rPr lang="en-US" dirty="0" err="1"/>
              <a:t>cout</a:t>
            </a:r>
            <a:r>
              <a:rPr lang="en-US" dirty="0"/>
              <a:t> &lt;&lt; "R4 = " &lt;&lt; R4 &lt;&lt; </a:t>
            </a:r>
            <a:r>
              <a:rPr lang="en-US" dirty="0" err="1"/>
              <a:t>endl</a:t>
            </a:r>
            <a:r>
              <a:rPr lang="en-US" dirty="0"/>
              <a:t>;</a:t>
            </a:r>
          </a:p>
          <a:p>
            <a:r>
              <a:rPr lang="en-US" dirty="0" err="1"/>
              <a:t>cout</a:t>
            </a:r>
            <a:r>
              <a:rPr lang="en-US" dirty="0"/>
              <a:t> &lt;&lt; "R5 = " &lt;&lt; R5 &lt;&lt; </a:t>
            </a:r>
            <a:r>
              <a:rPr lang="en-US" dirty="0" err="1"/>
              <a:t>endl</a:t>
            </a:r>
            <a:r>
              <a:rPr lang="en-US" dirty="0"/>
              <a:t>;</a:t>
            </a:r>
          </a:p>
          <a:p>
            <a:r>
              <a:rPr lang="en-US" dirty="0" err="1"/>
              <a:t>cout</a:t>
            </a:r>
            <a:r>
              <a:rPr lang="en-US" dirty="0"/>
              <a:t> &lt;&lt; "</a:t>
            </a:r>
            <a:r>
              <a:rPr lang="en-US" dirty="0" err="1"/>
              <a:t>R_total</a:t>
            </a:r>
            <a:r>
              <a:rPr lang="en-US" dirty="0"/>
              <a:t> = " &lt;&lt; </a:t>
            </a:r>
            <a:r>
              <a:rPr lang="en-US" dirty="0" err="1"/>
              <a:t>R_total</a:t>
            </a:r>
            <a:r>
              <a:rPr lang="en-US" dirty="0"/>
              <a:t> &lt;&lt; </a:t>
            </a:r>
            <a:r>
              <a:rPr lang="en-US" dirty="0" err="1"/>
              <a:t>endl</a:t>
            </a:r>
            <a:r>
              <a:rPr lang="en-US" dirty="0"/>
              <a:t>;</a:t>
            </a:r>
          </a:p>
          <a:p>
            <a:endParaRPr lang="en-US" dirty="0"/>
          </a:p>
          <a:p>
            <a:r>
              <a:rPr lang="en-US" dirty="0"/>
              <a:t>double R1_ratio, R2_ratio, R3_ratio, R4_ratio, R5_ratio;</a:t>
            </a:r>
          </a:p>
          <a:p>
            <a:r>
              <a:rPr lang="en-US" dirty="0"/>
              <a:t>R1_ratio = R1 / </a:t>
            </a:r>
            <a:r>
              <a:rPr lang="en-US" dirty="0" err="1"/>
              <a:t>R_total</a:t>
            </a:r>
            <a:r>
              <a:rPr lang="en-US" dirty="0"/>
              <a:t>;</a:t>
            </a:r>
          </a:p>
          <a:p>
            <a:r>
              <a:rPr lang="en-US" dirty="0"/>
              <a:t>R2_ratio = R2 / </a:t>
            </a:r>
            <a:r>
              <a:rPr lang="en-US" dirty="0" err="1"/>
              <a:t>R_total</a:t>
            </a:r>
            <a:r>
              <a:rPr lang="en-US" dirty="0"/>
              <a:t>;</a:t>
            </a:r>
          </a:p>
          <a:p>
            <a:r>
              <a:rPr lang="en-US" dirty="0"/>
              <a:t>R3_ratio = R3 / </a:t>
            </a:r>
            <a:r>
              <a:rPr lang="en-US" dirty="0" err="1"/>
              <a:t>R_total</a:t>
            </a:r>
            <a:r>
              <a:rPr lang="en-US" dirty="0"/>
              <a:t>;</a:t>
            </a:r>
          </a:p>
          <a:p>
            <a:r>
              <a:rPr lang="en-US" dirty="0"/>
              <a:t>R4_ratio = R4 / </a:t>
            </a:r>
            <a:r>
              <a:rPr lang="en-US" dirty="0" err="1"/>
              <a:t>R_total</a:t>
            </a:r>
            <a:r>
              <a:rPr lang="en-US" dirty="0"/>
              <a:t>;</a:t>
            </a:r>
          </a:p>
          <a:p>
            <a:r>
              <a:rPr lang="en-US" dirty="0"/>
              <a:t>R5_ratio = R5 / </a:t>
            </a:r>
            <a:r>
              <a:rPr lang="en-US" dirty="0" err="1"/>
              <a:t>R_total</a:t>
            </a:r>
            <a:r>
              <a:rPr lang="en-US" dirty="0"/>
              <a:t>;</a:t>
            </a:r>
          </a:p>
          <a:p>
            <a:endParaRPr lang="en-US" dirty="0"/>
          </a:p>
          <a:p>
            <a:r>
              <a:rPr lang="en-US" dirty="0" err="1"/>
              <a:t>cout</a:t>
            </a:r>
            <a:r>
              <a:rPr lang="en-US" dirty="0"/>
              <a:t> &lt;&lt; "R1_ratio = " &lt;&lt; R1_ratio &lt;&lt; </a:t>
            </a:r>
            <a:r>
              <a:rPr lang="en-US" dirty="0" err="1"/>
              <a:t>endl</a:t>
            </a:r>
            <a:r>
              <a:rPr lang="en-US" dirty="0"/>
              <a:t>;</a:t>
            </a:r>
          </a:p>
          <a:p>
            <a:r>
              <a:rPr lang="en-US" dirty="0" err="1"/>
              <a:t>cout</a:t>
            </a:r>
            <a:r>
              <a:rPr lang="en-US" dirty="0"/>
              <a:t> &lt;&lt; "R2_ratio = " &lt;&lt; R2_ratio &lt;&lt; </a:t>
            </a:r>
            <a:r>
              <a:rPr lang="en-US" dirty="0" err="1"/>
              <a:t>endl</a:t>
            </a:r>
            <a:r>
              <a:rPr lang="en-US" dirty="0"/>
              <a:t>;</a:t>
            </a:r>
          </a:p>
          <a:p>
            <a:r>
              <a:rPr lang="en-US" dirty="0" err="1"/>
              <a:t>cout</a:t>
            </a:r>
            <a:r>
              <a:rPr lang="en-US" dirty="0"/>
              <a:t> &lt;&lt; "R3_ratio = " &lt;&lt; R3_ratio &lt;&lt; </a:t>
            </a:r>
            <a:r>
              <a:rPr lang="en-US" dirty="0" err="1"/>
              <a:t>endl</a:t>
            </a:r>
            <a:r>
              <a:rPr lang="en-US" dirty="0"/>
              <a:t>;</a:t>
            </a:r>
          </a:p>
          <a:p>
            <a:r>
              <a:rPr lang="en-US" dirty="0" err="1"/>
              <a:t>cout</a:t>
            </a:r>
            <a:r>
              <a:rPr lang="en-US" dirty="0"/>
              <a:t> &lt;&lt; "R4_ratio = " &lt;&lt; R4_ratio &lt;&lt; </a:t>
            </a:r>
            <a:r>
              <a:rPr lang="en-US" dirty="0" err="1"/>
              <a:t>endl</a:t>
            </a:r>
            <a:r>
              <a:rPr lang="en-US" dirty="0"/>
              <a:t>;</a:t>
            </a:r>
          </a:p>
          <a:p>
            <a:r>
              <a:rPr lang="en-US" dirty="0" err="1"/>
              <a:t>cout</a:t>
            </a:r>
            <a:r>
              <a:rPr lang="en-US" dirty="0"/>
              <a:t> &lt;&lt; "R5_ratio = " &lt;&lt; R5_ratio &lt;&lt; </a:t>
            </a:r>
            <a:r>
              <a:rPr lang="en-US" dirty="0" err="1"/>
              <a:t>endl</a:t>
            </a:r>
            <a:r>
              <a:rPr lang="en-US" dirty="0"/>
              <a:t>;</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590</a:t>
            </a:fld>
            <a:endParaRPr lang="zh-CN" altLang="en-US"/>
          </a:p>
        </p:txBody>
      </p:sp>
    </p:spTree>
    <p:extLst>
      <p:ext uri="{BB962C8B-B14F-4D97-AF65-F5344CB8AC3E}">
        <p14:creationId xmlns:p14="http://schemas.microsoft.com/office/powerpoint/2010/main" val="4174636040"/>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R1_ratio = 0.194871</a:t>
            </a:r>
          </a:p>
          <a:p>
            <a:r>
              <a:rPr lang="en-US" dirty="0"/>
              <a:t>R2_ratio = 0.351754</a:t>
            </a:r>
          </a:p>
          <a:p>
            <a:r>
              <a:rPr lang="en-US" dirty="0"/>
              <a:t>R3_ratio = 0.413421</a:t>
            </a:r>
          </a:p>
          <a:p>
            <a:r>
              <a:rPr lang="en-US" dirty="0"/>
              <a:t>R4_ratio = 0.0333036</a:t>
            </a:r>
          </a:p>
          <a:p>
            <a:r>
              <a:rPr lang="en-US" dirty="0"/>
              <a:t>R5_ratio = 0.00359599</a:t>
            </a:r>
          </a:p>
        </p:txBody>
      </p:sp>
      <p:sp>
        <p:nvSpPr>
          <p:cNvPr id="4" name="Slide Number Placeholder 3"/>
          <p:cNvSpPr>
            <a:spLocks noGrp="1"/>
          </p:cNvSpPr>
          <p:nvPr>
            <p:ph type="sldNum" sz="quarter" idx="5"/>
          </p:nvPr>
        </p:nvSpPr>
        <p:spPr/>
        <p:txBody>
          <a:bodyPr/>
          <a:lstStyle/>
          <a:p>
            <a:fld id="{71EFB970-9EE5-4ACE-8E66-2E1E038C78DF}" type="slidenum">
              <a:rPr lang="zh-CN" altLang="en-US" smtClean="0"/>
              <a:t>591</a:t>
            </a:fld>
            <a:endParaRPr lang="zh-CN" altLang="en-US"/>
          </a:p>
        </p:txBody>
      </p:sp>
    </p:spTree>
    <p:extLst>
      <p:ext uri="{BB962C8B-B14F-4D97-AF65-F5344CB8AC3E}">
        <p14:creationId xmlns:p14="http://schemas.microsoft.com/office/powerpoint/2010/main" val="7646460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正文">
    <p:spTree>
      <p:nvGrpSpPr>
        <p:cNvPr id="1" name=""/>
        <p:cNvGrpSpPr/>
        <p:nvPr/>
      </p:nvGrpSpPr>
      <p:grpSpPr>
        <a:xfrm>
          <a:off x="0" y="0"/>
          <a:ext cx="0" cy="0"/>
          <a:chOff x="0" y="0"/>
          <a:chExt cx="0" cy="0"/>
        </a:xfrm>
      </p:grpSpPr>
    </p:spTree>
    <p:extLst>
      <p:ext uri="{BB962C8B-B14F-4D97-AF65-F5344CB8AC3E}">
        <p14:creationId xmlns:p14="http://schemas.microsoft.com/office/powerpoint/2010/main" val="19952910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439831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zh-CN" altLang="en-US"/>
              <a:t>单击此处编辑母版标题样式</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288959-F720-4966-B596-463ECC815040}" type="datetimeFigureOut">
              <a:rPr lang="zh-CN" altLang="en-US" smtClean="0"/>
              <a:t>2025/1/31</a:t>
            </a:fld>
            <a:endParaRPr lang="zh-CN" alt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42BF845-F599-48C2-A039-77A54BD9F439}" type="slidenum">
              <a:rPr lang="zh-CN" altLang="en-US" smtClean="0"/>
              <a:t>‹#›</a:t>
            </a:fld>
            <a:endParaRPr lang="zh-CN" altLang="en-US"/>
          </a:p>
        </p:txBody>
      </p:sp>
    </p:spTree>
    <p:extLst>
      <p:ext uri="{BB962C8B-B14F-4D97-AF65-F5344CB8AC3E}">
        <p14:creationId xmlns:p14="http://schemas.microsoft.com/office/powerpoint/2010/main" val="3578021562"/>
      </p:ext>
    </p:extLst>
  </p:cSld>
  <p:clrMap bg1="lt1" tx1="dk1" bg2="lt2" tx2="dk2" accent1="accent1" accent2="accent2" accent3="accent3" accent4="accent4" accent5="accent5" accent6="accent6" hlink="hlink" folHlink="folHlink"/>
  <p:sldLayoutIdLst>
    <p:sldLayoutId id="2147483672" r:id="rId1"/>
    <p:sldLayoutId id="2147483673"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xml"/><Relationship Id="rId1" Type="http://schemas.openxmlformats.org/officeDocument/2006/relationships/slideLayout" Target="../slideLayouts/slideLayout1.xml"/><Relationship Id="rId4" Type="http://schemas.openxmlformats.org/officeDocument/2006/relationships/image" Target="../media/image910.png"/></Relationships>
</file>

<file path=ppt/slides/_rels/slide101.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13.xml"/><Relationship Id="rId1" Type="http://schemas.openxmlformats.org/officeDocument/2006/relationships/slideLayout" Target="../slideLayouts/slideLayout1.xml"/><Relationship Id="rId4" Type="http://schemas.openxmlformats.org/officeDocument/2006/relationships/image" Target="../media/image910.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8" Type="http://schemas.openxmlformats.org/officeDocument/2006/relationships/image" Target="../media/image6810.png"/><Relationship Id="rId13" Type="http://schemas.openxmlformats.org/officeDocument/2006/relationships/image" Target="../media/image6860.png"/><Relationship Id="rId3" Type="http://schemas.openxmlformats.org/officeDocument/2006/relationships/image" Target="../media/image114.png"/><Relationship Id="rId7" Type="http://schemas.openxmlformats.org/officeDocument/2006/relationships/image" Target="../media/image101.png"/><Relationship Id="rId12" Type="http://schemas.openxmlformats.org/officeDocument/2006/relationships/image" Target="../media/image6850.png"/><Relationship Id="rId2" Type="http://schemas.openxmlformats.org/officeDocument/2006/relationships/image" Target="../media/image113.png"/><Relationship Id="rId1" Type="http://schemas.openxmlformats.org/officeDocument/2006/relationships/slideLayout" Target="../slideLayouts/slideLayout1.xml"/><Relationship Id="rId6" Type="http://schemas.openxmlformats.org/officeDocument/2006/relationships/image" Target="../media/image117.png"/><Relationship Id="rId11" Type="http://schemas.openxmlformats.org/officeDocument/2006/relationships/image" Target="../media/image6840.png"/><Relationship Id="rId5" Type="http://schemas.openxmlformats.org/officeDocument/2006/relationships/image" Target="../media/image116.png"/><Relationship Id="rId10" Type="http://schemas.openxmlformats.org/officeDocument/2006/relationships/image" Target="../media/image6830.png"/><Relationship Id="rId4" Type="http://schemas.openxmlformats.org/officeDocument/2006/relationships/image" Target="../media/image115.png"/><Relationship Id="rId9" Type="http://schemas.openxmlformats.org/officeDocument/2006/relationships/image" Target="../media/image6820.png"/><Relationship Id="rId14" Type="http://schemas.openxmlformats.org/officeDocument/2006/relationships/image" Target="../media/image6870.png"/></Relationships>
</file>

<file path=ppt/slides/_rels/slide104.xml.rels><?xml version="1.0" encoding="UTF-8" standalone="yes"?>
<Relationships xmlns="http://schemas.openxmlformats.org/package/2006/relationships"><Relationship Id="rId8" Type="http://schemas.openxmlformats.org/officeDocument/2006/relationships/image" Target="../media/image694.png"/><Relationship Id="rId3" Type="http://schemas.openxmlformats.org/officeDocument/2006/relationships/image" Target="../media/image119.png"/><Relationship Id="rId7" Type="http://schemas.openxmlformats.org/officeDocument/2006/relationships/image" Target="../media/image693.png"/><Relationship Id="rId2" Type="http://schemas.openxmlformats.org/officeDocument/2006/relationships/image" Target="../media/image118.png"/><Relationship Id="rId1" Type="http://schemas.openxmlformats.org/officeDocument/2006/relationships/slideLayout" Target="../slideLayouts/slideLayout1.xml"/><Relationship Id="rId6" Type="http://schemas.openxmlformats.org/officeDocument/2006/relationships/image" Target="../media/image121.png"/><Relationship Id="rId5" Type="http://schemas.openxmlformats.org/officeDocument/2006/relationships/image" Target="../media/image120.png"/><Relationship Id="rId10" Type="http://schemas.openxmlformats.org/officeDocument/2006/relationships/image" Target="../media/image696.png"/><Relationship Id="rId4" Type="http://schemas.openxmlformats.org/officeDocument/2006/relationships/image" Target="../media/image6900.png"/><Relationship Id="rId9" Type="http://schemas.openxmlformats.org/officeDocument/2006/relationships/image" Target="../media/image695.png"/></Relationships>
</file>

<file path=ppt/slides/_rels/slide105.xml.rels><?xml version="1.0" encoding="UTF-8" standalone="yes"?>
<Relationships xmlns="http://schemas.openxmlformats.org/package/2006/relationships"><Relationship Id="rId8" Type="http://schemas.openxmlformats.org/officeDocument/2006/relationships/image" Target="../media/image6930.png"/><Relationship Id="rId3" Type="http://schemas.openxmlformats.org/officeDocument/2006/relationships/image" Target="../media/image123.png"/><Relationship Id="rId7" Type="http://schemas.openxmlformats.org/officeDocument/2006/relationships/image" Target="../media/image100.png"/><Relationship Id="rId2" Type="http://schemas.openxmlformats.org/officeDocument/2006/relationships/image" Target="../media/image122.png"/><Relationship Id="rId1" Type="http://schemas.openxmlformats.org/officeDocument/2006/relationships/slideLayout" Target="../slideLayouts/slideLayout1.xml"/><Relationship Id="rId6" Type="http://schemas.openxmlformats.org/officeDocument/2006/relationships/image" Target="../media/image126.png"/><Relationship Id="rId5" Type="http://schemas.openxmlformats.org/officeDocument/2006/relationships/image" Target="../media/image125.png"/><Relationship Id="rId4" Type="http://schemas.openxmlformats.org/officeDocument/2006/relationships/image" Target="../media/image124.png"/></Relationships>
</file>

<file path=ppt/slides/_rels/slide106.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image" Target="../media/image127.png"/><Relationship Id="rId1" Type="http://schemas.openxmlformats.org/officeDocument/2006/relationships/slideLayout" Target="../slideLayouts/slideLayout1.xml"/><Relationship Id="rId6" Type="http://schemas.openxmlformats.org/officeDocument/2006/relationships/image" Target="../media/image706.png"/><Relationship Id="rId5" Type="http://schemas.openxmlformats.org/officeDocument/2006/relationships/image" Target="../media/image130.png"/><Relationship Id="rId4" Type="http://schemas.openxmlformats.org/officeDocument/2006/relationships/image" Target="../media/image129.png"/></Relationships>
</file>

<file path=ppt/slides/_rels/slide107.xml.rels><?xml version="1.0" encoding="UTF-8" standalone="yes"?>
<Relationships xmlns="http://schemas.openxmlformats.org/package/2006/relationships"><Relationship Id="rId3" Type="http://schemas.openxmlformats.org/officeDocument/2006/relationships/image" Target="../media/image132.png"/><Relationship Id="rId7" Type="http://schemas.openxmlformats.org/officeDocument/2006/relationships/image" Target="../media/image136.png"/><Relationship Id="rId2" Type="http://schemas.openxmlformats.org/officeDocument/2006/relationships/image" Target="../media/image131.png"/><Relationship Id="rId1" Type="http://schemas.openxmlformats.org/officeDocument/2006/relationships/slideLayout" Target="../slideLayouts/slideLayout1.xml"/><Relationship Id="rId6" Type="http://schemas.openxmlformats.org/officeDocument/2006/relationships/image" Target="../media/image135.png"/><Relationship Id="rId5" Type="http://schemas.openxmlformats.org/officeDocument/2006/relationships/image" Target="../media/image134.png"/><Relationship Id="rId4" Type="http://schemas.openxmlformats.org/officeDocument/2006/relationships/image" Target="../media/image133.png"/></Relationships>
</file>

<file path=ppt/slides/_rels/slide10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image" Target="../media/image137.png"/><Relationship Id="rId1" Type="http://schemas.openxmlformats.org/officeDocument/2006/relationships/slideLayout" Target="../slideLayouts/slideLayout1.xml"/><Relationship Id="rId5" Type="http://schemas.openxmlformats.org/officeDocument/2006/relationships/image" Target="../media/image140.png"/><Relationship Id="rId4" Type="http://schemas.openxmlformats.org/officeDocument/2006/relationships/image" Target="../media/image139.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image" Target="../media/image142.png"/><Relationship Id="rId1" Type="http://schemas.openxmlformats.org/officeDocument/2006/relationships/slideLayout" Target="../slideLayouts/slideLayout1.xml"/><Relationship Id="rId4" Type="http://schemas.openxmlformats.org/officeDocument/2006/relationships/image" Target="../media/image144.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3" Type="http://schemas.openxmlformats.org/officeDocument/2006/relationships/image" Target="../media/image7270.png"/><Relationship Id="rId2" Type="http://schemas.openxmlformats.org/officeDocument/2006/relationships/image" Target="../media/image7260.png"/><Relationship Id="rId1" Type="http://schemas.openxmlformats.org/officeDocument/2006/relationships/slideLayout" Target="../slideLayouts/slideLayout1.xml"/><Relationship Id="rId6" Type="http://schemas.openxmlformats.org/officeDocument/2006/relationships/image" Target="../media/image730.png"/><Relationship Id="rId5" Type="http://schemas.openxmlformats.org/officeDocument/2006/relationships/image" Target="../media/image729.png"/><Relationship Id="rId4" Type="http://schemas.openxmlformats.org/officeDocument/2006/relationships/image" Target="../media/image728.png"/></Relationships>
</file>

<file path=ppt/slides/_rels/slide115.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image" Target="../media/image7190.png"/><Relationship Id="rId2" Type="http://schemas.openxmlformats.org/officeDocument/2006/relationships/image" Target="../media/image146.png"/><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slideLayout" Target="../slideLayouts/slideLayout1.xml"/><Relationship Id="rId5" Type="http://schemas.openxmlformats.org/officeDocument/2006/relationships/image" Target="../media/image1430.png"/><Relationship Id="rId4" Type="http://schemas.openxmlformats.org/officeDocument/2006/relationships/image" Target="../media/image149.png"/></Relationships>
</file>

<file path=ppt/slides/_rels/slide118.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image" Target="../media/image150.png"/><Relationship Id="rId1" Type="http://schemas.openxmlformats.org/officeDocument/2006/relationships/slideLayout" Target="../slideLayouts/slideLayout1.xml"/><Relationship Id="rId5" Type="http://schemas.openxmlformats.org/officeDocument/2006/relationships/image" Target="../media/image153.png"/><Relationship Id="rId4" Type="http://schemas.openxmlformats.org/officeDocument/2006/relationships/image" Target="../media/image152.png"/></Relationships>
</file>

<file path=ppt/slides/_rels/slide119.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image" Target="../media/image154.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1510.png"/><Relationship Id="rId2" Type="http://schemas.openxmlformats.org/officeDocument/2006/relationships/image" Target="../media/image156.png"/><Relationship Id="rId1" Type="http://schemas.openxmlformats.org/officeDocument/2006/relationships/slideLayout" Target="../slideLayouts/slideLayout1.xml"/><Relationship Id="rId5" Type="http://schemas.openxmlformats.org/officeDocument/2006/relationships/image" Target="../media/image158.png"/><Relationship Id="rId4" Type="http://schemas.openxmlformats.org/officeDocument/2006/relationships/image" Target="../media/image157.png"/></Relationships>
</file>

<file path=ppt/slides/_rels/slide121.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image" Target="../media/image159.png"/><Relationship Id="rId1" Type="http://schemas.openxmlformats.org/officeDocument/2006/relationships/slideLayout" Target="../slideLayouts/slideLayout1.xml"/><Relationship Id="rId5" Type="http://schemas.openxmlformats.org/officeDocument/2006/relationships/image" Target="../media/image162.png"/><Relationship Id="rId4" Type="http://schemas.openxmlformats.org/officeDocument/2006/relationships/image" Target="../media/image161.png"/></Relationships>
</file>

<file path=ppt/slides/_rels/slide122.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image" Target="../media/image163.png"/><Relationship Id="rId1" Type="http://schemas.openxmlformats.org/officeDocument/2006/relationships/slideLayout" Target="../slideLayouts/slideLayout1.xml"/><Relationship Id="rId4" Type="http://schemas.openxmlformats.org/officeDocument/2006/relationships/image" Target="../media/image165.png"/></Relationships>
</file>

<file path=ppt/slides/_rels/slide123.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image" Target="../media/image166.png"/><Relationship Id="rId1" Type="http://schemas.openxmlformats.org/officeDocument/2006/relationships/slideLayout" Target="../slideLayouts/slideLayout1.xml"/><Relationship Id="rId5" Type="http://schemas.openxmlformats.org/officeDocument/2006/relationships/image" Target="../media/image169.png"/><Relationship Id="rId4" Type="http://schemas.openxmlformats.org/officeDocument/2006/relationships/image" Target="../media/image168.png"/></Relationships>
</file>

<file path=ppt/slides/_rels/slide124.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image" Target="../media/image170.png"/><Relationship Id="rId1" Type="http://schemas.openxmlformats.org/officeDocument/2006/relationships/slideLayout" Target="../slideLayouts/slideLayout1.xml"/><Relationship Id="rId5" Type="http://schemas.openxmlformats.org/officeDocument/2006/relationships/image" Target="../media/image1650.png"/><Relationship Id="rId4" Type="http://schemas.openxmlformats.org/officeDocument/2006/relationships/image" Target="../media/image172.png"/></Relationships>
</file>

<file path=ppt/slides/_rels/slide125.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image" Target="../media/image173.png"/><Relationship Id="rId1" Type="http://schemas.openxmlformats.org/officeDocument/2006/relationships/slideLayout" Target="../slideLayouts/slideLayout1.xml"/><Relationship Id="rId5" Type="http://schemas.openxmlformats.org/officeDocument/2006/relationships/image" Target="../media/image176.png"/><Relationship Id="rId4" Type="http://schemas.openxmlformats.org/officeDocument/2006/relationships/image" Target="../media/image175.png"/></Relationships>
</file>

<file path=ppt/slides/_rels/slide126.xml.rels><?xml version="1.0" encoding="UTF-8" standalone="yes"?>
<Relationships xmlns="http://schemas.openxmlformats.org/package/2006/relationships"><Relationship Id="rId2" Type="http://schemas.openxmlformats.org/officeDocument/2006/relationships/image" Target="../media/image177.png"/><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image" Target="../media/image733.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image" Target="../media/image178.png"/><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image" Target="../media/image179.png"/><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image" Target="../media/image181.png"/><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image" Target="../media/image182.png"/><Relationship Id="rId1" Type="http://schemas.openxmlformats.org/officeDocument/2006/relationships/slideLayout" Target="../slideLayouts/slideLayout1.xml"/><Relationship Id="rId6" Type="http://schemas.openxmlformats.org/officeDocument/2006/relationships/image" Target="../media/image186.png"/><Relationship Id="rId5" Type="http://schemas.openxmlformats.org/officeDocument/2006/relationships/image" Target="../media/image185.png"/><Relationship Id="rId4" Type="http://schemas.openxmlformats.org/officeDocument/2006/relationships/image" Target="../media/image184.png"/></Relationships>
</file>

<file path=ppt/slides/_rels/slide13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1.xml"/><Relationship Id="rId4" Type="http://schemas.openxmlformats.org/officeDocument/2006/relationships/image" Target="../media/image43.png"/></Relationships>
</file>

<file path=ppt/slides/_rels/slide13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1.xml"/><Relationship Id="rId4" Type="http://schemas.openxmlformats.org/officeDocument/2006/relationships/image" Target="../media/image43.pn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image" Target="../media/image187.png"/><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2" Type="http://schemas.openxmlformats.org/officeDocument/2006/relationships/image" Target="../media/image188.pn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image" Target="../media/image189.png"/><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42.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image" Target="../media/image190.png"/><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4.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1.xml"/></Relationships>
</file>

<file path=ppt/slides/_rels/slide145.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1.xml"/></Relationships>
</file>

<file path=ppt/slides/_rels/slide146.xml.rels><?xml version="1.0" encoding="UTF-8" standalone="yes"?>
<Relationships xmlns="http://schemas.openxmlformats.org/package/2006/relationships"><Relationship Id="rId3" Type="http://schemas.openxmlformats.org/officeDocument/2006/relationships/hyperlink" Target="https://github.com/HIPS/autograd" TargetMode="External"/><Relationship Id="rId2" Type="http://schemas.openxmlformats.org/officeDocument/2006/relationships/image" Target="../media/image194.png"/><Relationship Id="rId1" Type="http://schemas.openxmlformats.org/officeDocument/2006/relationships/slideLayout" Target="../slideLayouts/slideLayout1.xml"/><Relationship Id="rId4" Type="http://schemas.openxmlformats.org/officeDocument/2006/relationships/hyperlink" Target="https://github.com/HIPS/autograd/tree/master/examples" TargetMode="External"/></Relationships>
</file>

<file path=ppt/slides/_rels/slide147.xml.rels><?xml version="1.0" encoding="UTF-8" standalone="yes"?>
<Relationships xmlns="http://schemas.openxmlformats.org/package/2006/relationships"><Relationship Id="rId2" Type="http://schemas.openxmlformats.org/officeDocument/2006/relationships/image" Target="../media/image195.png"/><Relationship Id="rId1" Type="http://schemas.openxmlformats.org/officeDocument/2006/relationships/slideLayout" Target="../slideLayouts/slideLayout1.xml"/></Relationships>
</file>

<file path=ppt/slides/_rels/slide148.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image" Target="../media/image196.png"/><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image" Target="../media/image198.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2.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image" Target="../media/image201.png"/><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image" Target="../media/image203.png"/><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image" Target="../media/image205.png"/><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image" Target="../media/image207.png"/><Relationship Id="rId2" Type="http://schemas.openxmlformats.org/officeDocument/2006/relationships/image" Target="../media/image206.png"/><Relationship Id="rId1" Type="http://schemas.openxmlformats.org/officeDocument/2006/relationships/slideLayout" Target="../slideLayouts/slideLayout1.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image" Target="../media/image208.png"/><Relationship Id="rId1" Type="http://schemas.openxmlformats.org/officeDocument/2006/relationships/slideLayout" Target="../slideLayouts/slideLayout1.xml"/><Relationship Id="rId4" Type="http://schemas.openxmlformats.org/officeDocument/2006/relationships/image" Target="../media/image210.png"/></Relationships>
</file>

<file path=ppt/slides/_rels/slide159.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image" Target="../media/image211.png"/><Relationship Id="rId1" Type="http://schemas.openxmlformats.org/officeDocument/2006/relationships/slideLayout" Target="../slideLayouts/slideLayout1.xml"/><Relationship Id="rId6" Type="http://schemas.openxmlformats.org/officeDocument/2006/relationships/image" Target="../media/image215.png"/><Relationship Id="rId5" Type="http://schemas.openxmlformats.org/officeDocument/2006/relationships/image" Target="../media/image214.png"/><Relationship Id="rId4" Type="http://schemas.openxmlformats.org/officeDocument/2006/relationships/image" Target="../media/image213.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image" Target="../media/image217.png"/><Relationship Id="rId2" Type="http://schemas.openxmlformats.org/officeDocument/2006/relationships/image" Target="../media/image216.png"/><Relationship Id="rId1" Type="http://schemas.openxmlformats.org/officeDocument/2006/relationships/slideLayout" Target="../slideLayouts/slideLayout1.xml"/><Relationship Id="rId4" Type="http://schemas.openxmlformats.org/officeDocument/2006/relationships/image" Target="../media/image218.png"/></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65.xml.rels><?xml version="1.0" encoding="UTF-8" standalone="yes"?>
<Relationships xmlns="http://schemas.openxmlformats.org/package/2006/relationships"><Relationship Id="rId3" Type="http://schemas.openxmlformats.org/officeDocument/2006/relationships/image" Target="../media/image220.jpg"/><Relationship Id="rId2" Type="http://schemas.openxmlformats.org/officeDocument/2006/relationships/image" Target="../media/image219.png"/><Relationship Id="rId1" Type="http://schemas.openxmlformats.org/officeDocument/2006/relationships/slideLayout" Target="../slideLayouts/slideLayout1.xml"/><Relationship Id="rId4" Type="http://schemas.openxmlformats.org/officeDocument/2006/relationships/image" Target="../media/image221.png"/></Relationships>
</file>

<file path=ppt/slides/_rels/slide166.xml.rels><?xml version="1.0" encoding="UTF-8" standalone="yes"?>
<Relationships xmlns="http://schemas.openxmlformats.org/package/2006/relationships"><Relationship Id="rId2" Type="http://schemas.openxmlformats.org/officeDocument/2006/relationships/image" Target="../media/image222.png"/><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2" Type="http://schemas.openxmlformats.org/officeDocument/2006/relationships/image" Target="../media/image223.png"/><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2" Type="http://schemas.openxmlformats.org/officeDocument/2006/relationships/image" Target="../media/image224.png"/><Relationship Id="rId1" Type="http://schemas.openxmlformats.org/officeDocument/2006/relationships/slideLayout" Target="../slideLayouts/slideLayout1.xml"/></Relationships>
</file>

<file path=ppt/slides/_rels/slide169.xml.rels><?xml version="1.0" encoding="UTF-8" standalone="yes"?>
<Relationships xmlns="http://schemas.openxmlformats.org/package/2006/relationships"><Relationship Id="rId2" Type="http://schemas.openxmlformats.org/officeDocument/2006/relationships/image" Target="../media/image225.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2" Type="http://schemas.openxmlformats.org/officeDocument/2006/relationships/image" Target="../media/image226.png"/><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2" Type="http://schemas.openxmlformats.org/officeDocument/2006/relationships/image" Target="../media/image227.png"/><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3.xml.rels><?xml version="1.0" encoding="UTF-8" standalone="yes"?>
<Relationships xmlns="http://schemas.openxmlformats.org/package/2006/relationships"><Relationship Id="rId3" Type="http://schemas.openxmlformats.org/officeDocument/2006/relationships/image" Target="../media/image229.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74.xml.rels><?xml version="1.0" encoding="UTF-8" standalone="yes"?>
<Relationships xmlns="http://schemas.openxmlformats.org/package/2006/relationships"><Relationship Id="rId2" Type="http://schemas.openxmlformats.org/officeDocument/2006/relationships/image" Target="../media/image230.png"/><Relationship Id="rId1" Type="http://schemas.openxmlformats.org/officeDocument/2006/relationships/slideLayout" Target="../slideLayouts/slideLayout1.xml"/></Relationships>
</file>

<file path=ppt/slides/_rels/slide175.xml.rels><?xml version="1.0" encoding="UTF-8" standalone="yes"?>
<Relationships xmlns="http://schemas.openxmlformats.org/package/2006/relationships"><Relationship Id="rId2" Type="http://schemas.openxmlformats.org/officeDocument/2006/relationships/image" Target="../media/image231.png"/><Relationship Id="rId1" Type="http://schemas.openxmlformats.org/officeDocument/2006/relationships/slideLayout" Target="../slideLayouts/slideLayout1.xml"/></Relationships>
</file>

<file path=ppt/slides/_rels/slide176.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image" Target="../media/image232.png"/><Relationship Id="rId1" Type="http://schemas.openxmlformats.org/officeDocument/2006/relationships/slideLayout" Target="../slideLayouts/slideLayout1.xml"/><Relationship Id="rId4" Type="http://schemas.openxmlformats.org/officeDocument/2006/relationships/image" Target="../media/image234.png"/></Relationships>
</file>

<file path=ppt/slides/_rels/slide177.xml.rels><?xml version="1.0" encoding="UTF-8" standalone="yes"?>
<Relationships xmlns="http://schemas.openxmlformats.org/package/2006/relationships"><Relationship Id="rId3" Type="http://schemas.openxmlformats.org/officeDocument/2006/relationships/image" Target="../media/image233.png"/><Relationship Id="rId2" Type="http://schemas.openxmlformats.org/officeDocument/2006/relationships/image" Target="../media/image235.png"/><Relationship Id="rId1" Type="http://schemas.openxmlformats.org/officeDocument/2006/relationships/slideLayout" Target="../slideLayouts/slideLayout1.xml"/></Relationships>
</file>

<file path=ppt/slides/_rels/slide178.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image" Target="../media/image236.png"/><Relationship Id="rId1" Type="http://schemas.openxmlformats.org/officeDocument/2006/relationships/slideLayout" Target="../slideLayouts/slideLayout1.xml"/></Relationships>
</file>

<file path=ppt/slides/_rels/slide179.xml.rels><?xml version="1.0" encoding="UTF-8" standalone="yes"?>
<Relationships xmlns="http://schemas.openxmlformats.org/package/2006/relationships"><Relationship Id="rId3" Type="http://schemas.openxmlformats.org/officeDocument/2006/relationships/image" Target="../media/image237.png"/><Relationship Id="rId2" Type="http://schemas.openxmlformats.org/officeDocument/2006/relationships/notesSlide" Target="../notesSlides/notesSlide19.xml"/><Relationship Id="rId1" Type="http://schemas.openxmlformats.org/officeDocument/2006/relationships/slideLayout" Target="../slideLayouts/slideLayout1.xml"/><Relationship Id="rId4" Type="http://schemas.openxmlformats.org/officeDocument/2006/relationships/image" Target="../media/image238.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3" Type="http://schemas.openxmlformats.org/officeDocument/2006/relationships/image" Target="../media/image239.png"/><Relationship Id="rId2" Type="http://schemas.openxmlformats.org/officeDocument/2006/relationships/notesSlide" Target="../notesSlides/notesSlide20.xml"/><Relationship Id="rId1" Type="http://schemas.openxmlformats.org/officeDocument/2006/relationships/slideLayout" Target="../slideLayouts/slideLayout1.xml"/><Relationship Id="rId4" Type="http://schemas.openxmlformats.org/officeDocument/2006/relationships/image" Target="../media/image240.png"/></Relationships>
</file>

<file path=ppt/slides/_rels/slide181.xml.rels><?xml version="1.0" encoding="UTF-8" standalone="yes"?>
<Relationships xmlns="http://schemas.openxmlformats.org/package/2006/relationships"><Relationship Id="rId3" Type="http://schemas.openxmlformats.org/officeDocument/2006/relationships/image" Target="../media/image242.png"/><Relationship Id="rId2" Type="http://schemas.openxmlformats.org/officeDocument/2006/relationships/image" Target="../media/image241.png"/><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image" Target="../media/image243.png"/><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notesSlide" Target="../notesSlides/notesSlide21.xml"/><Relationship Id="rId1" Type="http://schemas.openxmlformats.org/officeDocument/2006/relationships/slideLayout" Target="../slideLayouts/slideLayout1.xml"/><Relationship Id="rId6" Type="http://schemas.openxmlformats.org/officeDocument/2006/relationships/image" Target="../media/image249.png"/><Relationship Id="rId5" Type="http://schemas.openxmlformats.org/officeDocument/2006/relationships/image" Target="../media/image248.png"/><Relationship Id="rId4" Type="http://schemas.openxmlformats.org/officeDocument/2006/relationships/image" Target="../media/image247.png"/></Relationships>
</file>

<file path=ppt/slides/_rels/slide185.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3" Type="http://schemas.openxmlformats.org/officeDocument/2006/relationships/image" Target="../media/image9120.png"/><Relationship Id="rId2" Type="http://schemas.openxmlformats.org/officeDocument/2006/relationships/image" Target="../media/image251.png"/><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image" Target="../media/image252.png"/><Relationship Id="rId1" Type="http://schemas.openxmlformats.org/officeDocument/2006/relationships/slideLayout" Target="../slideLayouts/slideLayout1.xml"/><Relationship Id="rId5" Type="http://schemas.openxmlformats.org/officeDocument/2006/relationships/image" Target="../media/image9161.png"/><Relationship Id="rId4" Type="http://schemas.openxmlformats.org/officeDocument/2006/relationships/image" Target="../media/image9151.png"/></Relationships>
</file>

<file path=ppt/slides/_rels/slide188.xml.rels><?xml version="1.0" encoding="UTF-8" standalone="yes"?>
<Relationships xmlns="http://schemas.openxmlformats.org/package/2006/relationships"><Relationship Id="rId8" Type="http://schemas.openxmlformats.org/officeDocument/2006/relationships/image" Target="../media/image256.png"/><Relationship Id="rId3" Type="http://schemas.openxmlformats.org/officeDocument/2006/relationships/image" Target="../media/image2510.png"/><Relationship Id="rId7" Type="http://schemas.openxmlformats.org/officeDocument/2006/relationships/image" Target="../media/image255.png"/><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image" Target="../media/image254.png"/><Relationship Id="rId5" Type="http://schemas.openxmlformats.org/officeDocument/2006/relationships/image" Target="../media/image2530.png"/><Relationship Id="rId10" Type="http://schemas.openxmlformats.org/officeDocument/2006/relationships/image" Target="../media/image258.png"/><Relationship Id="rId4" Type="http://schemas.openxmlformats.org/officeDocument/2006/relationships/image" Target="../media/image2520.png"/><Relationship Id="rId9" Type="http://schemas.openxmlformats.org/officeDocument/2006/relationships/image" Target="../media/image257.png"/></Relationships>
</file>

<file path=ppt/slides/_rels/slide189.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image" Target="../media/image259.png"/><Relationship Id="rId1" Type="http://schemas.openxmlformats.org/officeDocument/2006/relationships/slideLayout" Target="../slideLayouts/slideLayout1.xml"/><Relationship Id="rId5" Type="http://schemas.openxmlformats.org/officeDocument/2006/relationships/image" Target="../media/image3640.png"/><Relationship Id="rId4" Type="http://schemas.openxmlformats.org/officeDocument/2006/relationships/image" Target="../media/image3630.png"/></Relationships>
</file>

<file path=ppt/slides/_rels/slide1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8" Type="http://schemas.openxmlformats.org/officeDocument/2006/relationships/image" Target="../media/image7271.png"/><Relationship Id="rId3" Type="http://schemas.openxmlformats.org/officeDocument/2006/relationships/image" Target="../media/image9160.png"/><Relationship Id="rId7" Type="http://schemas.openxmlformats.org/officeDocument/2006/relationships/image" Target="../media/image7261.png"/><Relationship Id="rId2" Type="http://schemas.openxmlformats.org/officeDocument/2006/relationships/image" Target="../media/image9150.png"/><Relationship Id="rId1" Type="http://schemas.openxmlformats.org/officeDocument/2006/relationships/slideLayout" Target="../slideLayouts/slideLayout1.xml"/><Relationship Id="rId6" Type="http://schemas.openxmlformats.org/officeDocument/2006/relationships/image" Target="../media/image9190.png"/><Relationship Id="rId5" Type="http://schemas.openxmlformats.org/officeDocument/2006/relationships/image" Target="../media/image9180.png"/><Relationship Id="rId4" Type="http://schemas.openxmlformats.org/officeDocument/2006/relationships/image" Target="../media/image9170.png"/><Relationship Id="rId9" Type="http://schemas.openxmlformats.org/officeDocument/2006/relationships/image" Target="../media/image9200.png"/></Relationships>
</file>

<file path=ppt/slides/_rels/slide191.xml.rels><?xml version="1.0" encoding="UTF-8" standalone="yes"?>
<Relationships xmlns="http://schemas.openxmlformats.org/package/2006/relationships"><Relationship Id="rId2" Type="http://schemas.openxmlformats.org/officeDocument/2006/relationships/image" Target="../media/image261.png"/><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3" Type="http://schemas.openxmlformats.org/officeDocument/2006/relationships/image" Target="../media/image263.png"/><Relationship Id="rId2" Type="http://schemas.openxmlformats.org/officeDocument/2006/relationships/image" Target="../media/image262.png"/><Relationship Id="rId1" Type="http://schemas.openxmlformats.org/officeDocument/2006/relationships/slideLayout" Target="../slideLayouts/slideLayout1.xml"/><Relationship Id="rId4" Type="http://schemas.openxmlformats.org/officeDocument/2006/relationships/image" Target="../media/image264.pn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2" Type="http://schemas.openxmlformats.org/officeDocument/2006/relationships/image" Target="../media/image265.png"/><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3" Type="http://schemas.openxmlformats.org/officeDocument/2006/relationships/image" Target="../media/image267.png"/><Relationship Id="rId2" Type="http://schemas.openxmlformats.org/officeDocument/2006/relationships/image" Target="../media/image266.png"/><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2" Type="http://schemas.openxmlformats.org/officeDocument/2006/relationships/image" Target="../media/image268.png"/><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2" Type="http://schemas.openxmlformats.org/officeDocument/2006/relationships/image" Target="../media/image269.pn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image" Target="../media/image270.png"/><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2" Type="http://schemas.openxmlformats.org/officeDocument/2006/relationships/image" Target="../media/image271.png"/><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2" Type="http://schemas.openxmlformats.org/officeDocument/2006/relationships/image" Target="../media/image272.png"/><Relationship Id="rId1" Type="http://schemas.openxmlformats.org/officeDocument/2006/relationships/slideLayout" Target="../slideLayouts/slideLayout1.xml"/></Relationships>
</file>

<file path=ppt/slides/_rels/slide203.xml.rels><?xml version="1.0" encoding="UTF-8" standalone="yes"?>
<Relationships xmlns="http://schemas.openxmlformats.org/package/2006/relationships"><Relationship Id="rId2" Type="http://schemas.openxmlformats.org/officeDocument/2006/relationships/image" Target="../media/image273.png"/><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2" Type="http://schemas.openxmlformats.org/officeDocument/2006/relationships/image" Target="../media/image275.png"/><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2" Type="http://schemas.openxmlformats.org/officeDocument/2006/relationships/image" Target="../media/image275.png"/><Relationship Id="rId1" Type="http://schemas.openxmlformats.org/officeDocument/2006/relationships/slideLayout" Target="../slideLayouts/slideLayout1.xml"/></Relationships>
</file>

<file path=ppt/slides/_rels/slide207.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77.png"/><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2" Type="http://schemas.openxmlformats.org/officeDocument/2006/relationships/image" Target="../media/image278.pn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image" Target="../media/image280.png"/><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2" Type="http://schemas.openxmlformats.org/officeDocument/2006/relationships/image" Target="../media/image282.png"/><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4.xml.rels><?xml version="1.0" encoding="UTF-8" standalone="yes"?>
<Relationships xmlns="http://schemas.openxmlformats.org/package/2006/relationships"><Relationship Id="rId2" Type="http://schemas.openxmlformats.org/officeDocument/2006/relationships/image" Target="../media/image283.png"/><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2" Type="http://schemas.openxmlformats.org/officeDocument/2006/relationships/image" Target="../media/image284.png"/><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image" Target="../media/image285.png"/><Relationship Id="rId1" Type="http://schemas.openxmlformats.org/officeDocument/2006/relationships/slideLayout" Target="../slideLayouts/slideLayout1.xml"/><Relationship Id="rId4" Type="http://schemas.openxmlformats.org/officeDocument/2006/relationships/image" Target="../media/image287.png"/></Relationships>
</file>

<file path=ppt/slides/_rels/slide218.xml.rels><?xml version="1.0" encoding="UTF-8" standalone="yes"?>
<Relationships xmlns="http://schemas.openxmlformats.org/package/2006/relationships"><Relationship Id="rId3" Type="http://schemas.openxmlformats.org/officeDocument/2006/relationships/image" Target="../media/image289.png"/><Relationship Id="rId2" Type="http://schemas.openxmlformats.org/officeDocument/2006/relationships/image" Target="../media/image288.png"/><Relationship Id="rId1" Type="http://schemas.openxmlformats.org/officeDocument/2006/relationships/slideLayout" Target="../slideLayouts/slideLayout1.xml"/><Relationship Id="rId4" Type="http://schemas.openxmlformats.org/officeDocument/2006/relationships/image" Target="../media/image287.png"/></Relationships>
</file>

<file path=ppt/slides/_rels/slide219.xml.rels><?xml version="1.0" encoding="UTF-8" standalone="yes"?>
<Relationships xmlns="http://schemas.openxmlformats.org/package/2006/relationships"><Relationship Id="rId3" Type="http://schemas.openxmlformats.org/officeDocument/2006/relationships/image" Target="../media/image291.png"/><Relationship Id="rId2" Type="http://schemas.openxmlformats.org/officeDocument/2006/relationships/image" Target="../media/image290.png"/><Relationship Id="rId1" Type="http://schemas.openxmlformats.org/officeDocument/2006/relationships/slideLayout" Target="../slideLayouts/slideLayout1.xml"/><Relationship Id="rId4" Type="http://schemas.openxmlformats.org/officeDocument/2006/relationships/image" Target="../media/image292.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3" Type="http://schemas.openxmlformats.org/officeDocument/2006/relationships/image" Target="../media/image294.png"/><Relationship Id="rId2" Type="http://schemas.openxmlformats.org/officeDocument/2006/relationships/image" Target="../media/image293.png"/><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2" Type="http://schemas.openxmlformats.org/officeDocument/2006/relationships/image" Target="../media/image295.png"/><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3" Type="http://schemas.openxmlformats.org/officeDocument/2006/relationships/image" Target="../media/image297.png"/><Relationship Id="rId2" Type="http://schemas.openxmlformats.org/officeDocument/2006/relationships/image" Target="../media/image296.png"/><Relationship Id="rId1" Type="http://schemas.openxmlformats.org/officeDocument/2006/relationships/slideLayout" Target="../slideLayouts/slideLayout1.xml"/><Relationship Id="rId4" Type="http://schemas.openxmlformats.org/officeDocument/2006/relationships/image" Target="../media/image292.png"/></Relationships>
</file>

<file path=ppt/slides/_rels/slide223.xml.rels><?xml version="1.0" encoding="UTF-8" standalone="yes"?>
<Relationships xmlns="http://schemas.openxmlformats.org/package/2006/relationships"><Relationship Id="rId3" Type="http://schemas.openxmlformats.org/officeDocument/2006/relationships/image" Target="../media/image299.png"/><Relationship Id="rId2" Type="http://schemas.openxmlformats.org/officeDocument/2006/relationships/image" Target="../media/image298.png"/><Relationship Id="rId1" Type="http://schemas.openxmlformats.org/officeDocument/2006/relationships/slideLayout" Target="../slideLayouts/slideLayout1.xml"/><Relationship Id="rId4" Type="http://schemas.openxmlformats.org/officeDocument/2006/relationships/image" Target="../media/image287.png"/></Relationships>
</file>

<file path=ppt/slides/_rels/slide224.xml.rels><?xml version="1.0" encoding="UTF-8" standalone="yes"?>
<Relationships xmlns="http://schemas.openxmlformats.org/package/2006/relationships"><Relationship Id="rId3" Type="http://schemas.openxmlformats.org/officeDocument/2006/relationships/image" Target="../media/image301.png"/><Relationship Id="rId2" Type="http://schemas.openxmlformats.org/officeDocument/2006/relationships/image" Target="../media/image300.png"/><Relationship Id="rId1" Type="http://schemas.openxmlformats.org/officeDocument/2006/relationships/slideLayout" Target="../slideLayouts/slideLayout1.xml"/><Relationship Id="rId4" Type="http://schemas.openxmlformats.org/officeDocument/2006/relationships/image" Target="../media/image292.png"/></Relationships>
</file>

<file path=ppt/slides/_rels/slide225.xml.rels><?xml version="1.0" encoding="UTF-8" standalone="yes"?>
<Relationships xmlns="http://schemas.openxmlformats.org/package/2006/relationships"><Relationship Id="rId2" Type="http://schemas.openxmlformats.org/officeDocument/2006/relationships/image" Target="../media/image302.png"/><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2" Type="http://schemas.openxmlformats.org/officeDocument/2006/relationships/image" Target="../media/image303.png"/><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3" Type="http://schemas.openxmlformats.org/officeDocument/2006/relationships/image" Target="../media/image305.png"/><Relationship Id="rId2" Type="http://schemas.openxmlformats.org/officeDocument/2006/relationships/image" Target="../media/image304.png"/><Relationship Id="rId1" Type="http://schemas.openxmlformats.org/officeDocument/2006/relationships/slideLayout" Target="../slideLayouts/slideLayout1.xml"/><Relationship Id="rId4" Type="http://schemas.openxmlformats.org/officeDocument/2006/relationships/image" Target="../media/image306.png"/></Relationships>
</file>

<file path=ppt/slides/_rels/slide228.xml.rels><?xml version="1.0" encoding="UTF-8" standalone="yes"?>
<Relationships xmlns="http://schemas.openxmlformats.org/package/2006/relationships"><Relationship Id="rId2" Type="http://schemas.openxmlformats.org/officeDocument/2006/relationships/image" Target="../media/image307.png"/><Relationship Id="rId1" Type="http://schemas.openxmlformats.org/officeDocument/2006/relationships/slideLayout" Target="../slideLayouts/slideLayout1.xml"/></Relationships>
</file>

<file path=ppt/slides/_rels/slide229.xml.rels><?xml version="1.0" encoding="UTF-8" standalone="yes"?>
<Relationships xmlns="http://schemas.openxmlformats.org/package/2006/relationships"><Relationship Id="rId3" Type="http://schemas.openxmlformats.org/officeDocument/2006/relationships/image" Target="../media/image309.png"/><Relationship Id="rId2" Type="http://schemas.openxmlformats.org/officeDocument/2006/relationships/image" Target="../media/image308.png"/><Relationship Id="rId1" Type="http://schemas.openxmlformats.org/officeDocument/2006/relationships/slideLayout" Target="../slideLayouts/slideLayout1.xml"/><Relationship Id="rId4" Type="http://schemas.openxmlformats.org/officeDocument/2006/relationships/image" Target="../media/image310.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3" Type="http://schemas.openxmlformats.org/officeDocument/2006/relationships/image" Target="../media/image312.png"/><Relationship Id="rId2" Type="http://schemas.openxmlformats.org/officeDocument/2006/relationships/image" Target="../media/image311.png"/><Relationship Id="rId1" Type="http://schemas.openxmlformats.org/officeDocument/2006/relationships/slideLayout" Target="../slideLayouts/slideLayout1.xml"/><Relationship Id="rId5" Type="http://schemas.openxmlformats.org/officeDocument/2006/relationships/image" Target="../media/image314.png"/><Relationship Id="rId4" Type="http://schemas.openxmlformats.org/officeDocument/2006/relationships/image" Target="../media/image313.png"/></Relationships>
</file>

<file path=ppt/slides/_rels/slide231.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1.xml"/><Relationship Id="rId4" Type="http://schemas.openxmlformats.org/officeDocument/2006/relationships/image" Target="../media/image317.png"/></Relationships>
</file>

<file path=ppt/slides/_rels/slide232.xml.rels><?xml version="1.0" encoding="UTF-8" standalone="yes"?>
<Relationships xmlns="http://schemas.openxmlformats.org/package/2006/relationships"><Relationship Id="rId3" Type="http://schemas.openxmlformats.org/officeDocument/2006/relationships/image" Target="../media/image319.png"/><Relationship Id="rId2" Type="http://schemas.openxmlformats.org/officeDocument/2006/relationships/image" Target="../media/image318.png"/><Relationship Id="rId1" Type="http://schemas.openxmlformats.org/officeDocument/2006/relationships/slideLayout" Target="../slideLayouts/slideLayout1.xml"/></Relationships>
</file>

<file path=ppt/slides/_rels/slide233.xml.rels><?xml version="1.0" encoding="UTF-8" standalone="yes"?>
<Relationships xmlns="http://schemas.openxmlformats.org/package/2006/relationships"><Relationship Id="rId3" Type="http://schemas.openxmlformats.org/officeDocument/2006/relationships/image" Target="../media/image321.png"/><Relationship Id="rId2" Type="http://schemas.openxmlformats.org/officeDocument/2006/relationships/image" Target="../media/image320.png"/><Relationship Id="rId1" Type="http://schemas.openxmlformats.org/officeDocument/2006/relationships/slideLayout" Target="../slideLayouts/slideLayout1.xml"/></Relationships>
</file>

<file path=ppt/slides/_rels/slide234.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image" Target="../media/image322.png"/><Relationship Id="rId1" Type="http://schemas.openxmlformats.org/officeDocument/2006/relationships/slideLayout" Target="../slideLayouts/slideLayout1.xml"/></Relationships>
</file>

<file path=ppt/slides/_rels/slide235.xml.rels><?xml version="1.0" encoding="UTF-8" standalone="yes"?>
<Relationships xmlns="http://schemas.openxmlformats.org/package/2006/relationships"><Relationship Id="rId2" Type="http://schemas.openxmlformats.org/officeDocument/2006/relationships/image" Target="../media/image324.png"/><Relationship Id="rId1" Type="http://schemas.openxmlformats.org/officeDocument/2006/relationships/slideLayout" Target="../slideLayouts/slideLayout1.xml"/></Relationships>
</file>

<file path=ppt/slides/_rels/slide236.xml.rels><?xml version="1.0" encoding="UTF-8" standalone="yes"?>
<Relationships xmlns="http://schemas.openxmlformats.org/package/2006/relationships"><Relationship Id="rId2" Type="http://schemas.openxmlformats.org/officeDocument/2006/relationships/image" Target="../media/image325.png"/><Relationship Id="rId1" Type="http://schemas.openxmlformats.org/officeDocument/2006/relationships/slideLayout" Target="../slideLayouts/slideLayout1.xml"/></Relationships>
</file>

<file path=ppt/slides/_rels/slide237.xml.rels><?xml version="1.0" encoding="UTF-8" standalone="yes"?>
<Relationships xmlns="http://schemas.openxmlformats.org/package/2006/relationships"><Relationship Id="rId2" Type="http://schemas.openxmlformats.org/officeDocument/2006/relationships/image" Target="../media/image326.png"/><Relationship Id="rId1" Type="http://schemas.openxmlformats.org/officeDocument/2006/relationships/slideLayout" Target="../slideLayouts/slideLayout1.xml"/></Relationships>
</file>

<file path=ppt/slides/_rels/slide238.xml.rels><?xml version="1.0" encoding="UTF-8" standalone="yes"?>
<Relationships xmlns="http://schemas.openxmlformats.org/package/2006/relationships"><Relationship Id="rId2" Type="http://schemas.openxmlformats.org/officeDocument/2006/relationships/image" Target="../media/image327.png"/><Relationship Id="rId1" Type="http://schemas.openxmlformats.org/officeDocument/2006/relationships/slideLayout" Target="../slideLayouts/slideLayout1.xml"/></Relationships>
</file>

<file path=ppt/slides/_rels/slide239.xml.rels><?xml version="1.0" encoding="UTF-8" standalone="yes"?>
<Relationships xmlns="http://schemas.openxmlformats.org/package/2006/relationships"><Relationship Id="rId2" Type="http://schemas.openxmlformats.org/officeDocument/2006/relationships/image" Target="../media/image328.pn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2" Type="http://schemas.openxmlformats.org/officeDocument/2006/relationships/image" Target="../media/image329.png"/><Relationship Id="rId1" Type="http://schemas.openxmlformats.org/officeDocument/2006/relationships/slideLayout" Target="../slideLayouts/slideLayout1.xml"/></Relationships>
</file>

<file path=ppt/slides/_rels/slide241.xml.rels><?xml version="1.0" encoding="UTF-8" standalone="yes"?>
<Relationships xmlns="http://schemas.openxmlformats.org/package/2006/relationships"><Relationship Id="rId2" Type="http://schemas.openxmlformats.org/officeDocument/2006/relationships/image" Target="../media/image4810.png"/><Relationship Id="rId1" Type="http://schemas.openxmlformats.org/officeDocument/2006/relationships/slideLayout" Target="../slideLayouts/slideLayout1.xml"/></Relationships>
</file>

<file path=ppt/slides/_rels/slide242.xml.rels><?xml version="1.0" encoding="UTF-8" standalone="yes"?>
<Relationships xmlns="http://schemas.openxmlformats.org/package/2006/relationships"><Relationship Id="rId3" Type="http://schemas.openxmlformats.org/officeDocument/2006/relationships/image" Target="../media/image330.png"/><Relationship Id="rId2" Type="http://schemas.openxmlformats.org/officeDocument/2006/relationships/notesSlide" Target="../notesSlides/notesSlide24.xml"/><Relationship Id="rId1" Type="http://schemas.openxmlformats.org/officeDocument/2006/relationships/slideLayout" Target="../slideLayouts/slideLayout1.xml"/><Relationship Id="rId4" Type="http://schemas.openxmlformats.org/officeDocument/2006/relationships/image" Target="../media/image331.png"/></Relationships>
</file>

<file path=ppt/slides/_rels/slide243.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image" Target="../media/image332.png"/><Relationship Id="rId1" Type="http://schemas.openxmlformats.org/officeDocument/2006/relationships/slideLayout" Target="../slideLayouts/slideLayout1.xml"/></Relationships>
</file>

<file path=ppt/slides/_rels/slide244.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45.xml.rels><?xml version="1.0" encoding="UTF-8" standalone="yes"?>
<Relationships xmlns="http://schemas.openxmlformats.org/package/2006/relationships"><Relationship Id="rId3" Type="http://schemas.openxmlformats.org/officeDocument/2006/relationships/image" Target="../media/image335.png"/><Relationship Id="rId2" Type="http://schemas.openxmlformats.org/officeDocument/2006/relationships/notesSlide" Target="../notesSlides/notesSlide26.xml"/><Relationship Id="rId1" Type="http://schemas.openxmlformats.org/officeDocument/2006/relationships/slideLayout" Target="../slideLayouts/slideLayout1.xml"/><Relationship Id="rId4" Type="http://schemas.openxmlformats.org/officeDocument/2006/relationships/image" Target="../media/image4450.png"/></Relationships>
</file>

<file path=ppt/slides/_rels/slide246.xml.rels><?xml version="1.0" encoding="UTF-8" standalone="yes"?>
<Relationships xmlns="http://schemas.openxmlformats.org/package/2006/relationships"><Relationship Id="rId3" Type="http://schemas.openxmlformats.org/officeDocument/2006/relationships/image" Target="../media/image4470.png"/><Relationship Id="rId2" Type="http://schemas.openxmlformats.org/officeDocument/2006/relationships/image" Target="../media/image336.png"/><Relationship Id="rId1" Type="http://schemas.openxmlformats.org/officeDocument/2006/relationships/slideLayout" Target="../slideLayouts/slideLayout1.xml"/></Relationships>
</file>

<file path=ppt/slides/_rels/slide247.xml.rels><?xml version="1.0" encoding="UTF-8" standalone="yes"?>
<Relationships xmlns="http://schemas.openxmlformats.org/package/2006/relationships"><Relationship Id="rId3" Type="http://schemas.openxmlformats.org/officeDocument/2006/relationships/image" Target="../media/image4490.png"/><Relationship Id="rId2" Type="http://schemas.openxmlformats.org/officeDocument/2006/relationships/image" Target="../media/image337.png"/><Relationship Id="rId1" Type="http://schemas.openxmlformats.org/officeDocument/2006/relationships/slideLayout" Target="../slideLayouts/slideLayout1.xml"/></Relationships>
</file>

<file path=ppt/slides/_rels/slide248.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49.xml.rels><?xml version="1.0" encoding="UTF-8" standalone="yes"?>
<Relationships xmlns="http://schemas.openxmlformats.org/package/2006/relationships"><Relationship Id="rId3" Type="http://schemas.openxmlformats.org/officeDocument/2006/relationships/image" Target="NULL"/><Relationship Id="rId7" Type="http://schemas.openxmlformats.org/officeDocument/2006/relationships/image" Target="NULL"/><Relationship Id="rId2" Type="http://schemas.openxmlformats.org/officeDocument/2006/relationships/image" Target="../media/image4500.png"/><Relationship Id="rId1" Type="http://schemas.openxmlformats.org/officeDocument/2006/relationships/slideLayout" Target="../slideLayouts/slideLayout1.xml"/><Relationship Id="rId6" Type="http://schemas.openxmlformats.org/officeDocument/2006/relationships/image" Target="NULL"/><Relationship Id="rId5" Type="http://schemas.openxmlformats.org/officeDocument/2006/relationships/image" Target="NULL"/><Relationship Id="rId4" Type="http://schemas.openxmlformats.org/officeDocument/2006/relationships/image" Target="NUL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0.xml.rels><?xml version="1.0" encoding="UTF-8" standalone="yes"?>
<Relationships xmlns="http://schemas.openxmlformats.org/package/2006/relationships"><Relationship Id="rId2" Type="http://schemas.openxmlformats.org/officeDocument/2006/relationships/image" Target="../media/image339.png"/><Relationship Id="rId1" Type="http://schemas.openxmlformats.org/officeDocument/2006/relationships/slideLayout" Target="../slideLayouts/slideLayout1.xml"/></Relationships>
</file>

<file path=ppt/slides/_rels/slide251.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notesSlide" Target="../notesSlides/notesSlide28.xml"/><Relationship Id="rId1" Type="http://schemas.openxmlformats.org/officeDocument/2006/relationships/slideLayout" Target="../slideLayouts/slideLayout1.xml"/><Relationship Id="rId4" Type="http://schemas.openxmlformats.org/officeDocument/2006/relationships/image" Target="../media/image4480.png"/></Relationships>
</file>

<file path=ppt/slides/_rels/slide252.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253.xml.rels><?xml version="1.0" encoding="UTF-8" standalone="yes"?>
<Relationships xmlns="http://schemas.openxmlformats.org/package/2006/relationships"><Relationship Id="rId2" Type="http://schemas.openxmlformats.org/officeDocument/2006/relationships/image" Target="../media/image342.png"/><Relationship Id="rId1" Type="http://schemas.openxmlformats.org/officeDocument/2006/relationships/slideLayout" Target="../slideLayouts/slideLayout1.xml"/></Relationships>
</file>

<file path=ppt/slides/_rels/slide254.xml.rels><?xml version="1.0" encoding="UTF-8" standalone="yes"?>
<Relationships xmlns="http://schemas.openxmlformats.org/package/2006/relationships"><Relationship Id="rId3" Type="http://schemas.openxmlformats.org/officeDocument/2006/relationships/image" Target="../media/image343.png"/><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255.xml.rels><?xml version="1.0" encoding="UTF-8" standalone="yes"?>
<Relationships xmlns="http://schemas.openxmlformats.org/package/2006/relationships"><Relationship Id="rId3" Type="http://schemas.openxmlformats.org/officeDocument/2006/relationships/image" Target="../media/image344.png"/><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256.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image" Target="../media/image345.png"/><Relationship Id="rId1" Type="http://schemas.openxmlformats.org/officeDocument/2006/relationships/slideLayout" Target="../slideLayouts/slideLayout1.xml"/></Relationships>
</file>

<file path=ppt/slides/_rels/slide257.xml.rels><?xml version="1.0" encoding="UTF-8" standalone="yes"?>
<Relationships xmlns="http://schemas.openxmlformats.org/package/2006/relationships"><Relationship Id="rId3" Type="http://schemas.openxmlformats.org/officeDocument/2006/relationships/image" Target="../media/image347.png"/><Relationship Id="rId2" Type="http://schemas.openxmlformats.org/officeDocument/2006/relationships/notesSlide" Target="../notesSlides/notesSlide32.xml"/><Relationship Id="rId1" Type="http://schemas.openxmlformats.org/officeDocument/2006/relationships/slideLayout" Target="../slideLayouts/slideLayout1.xml"/><Relationship Id="rId4" Type="http://schemas.openxmlformats.org/officeDocument/2006/relationships/image" Target="../media/image348.png"/></Relationships>
</file>

<file path=ppt/slides/_rels/slide258.xml.rels><?xml version="1.0" encoding="UTF-8" standalone="yes"?>
<Relationships xmlns="http://schemas.openxmlformats.org/package/2006/relationships"><Relationship Id="rId2" Type="http://schemas.openxmlformats.org/officeDocument/2006/relationships/image" Target="../media/image349.png"/><Relationship Id="rId1" Type="http://schemas.openxmlformats.org/officeDocument/2006/relationships/slideLayout" Target="../slideLayouts/slideLayout1.xml"/></Relationships>
</file>

<file path=ppt/slides/_rels/slide259.xml.rels><?xml version="1.0" encoding="UTF-8" standalone="yes"?>
<Relationships xmlns="http://schemas.openxmlformats.org/package/2006/relationships"><Relationship Id="rId3" Type="http://schemas.openxmlformats.org/officeDocument/2006/relationships/image" Target="../media/image350.png"/><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0.xml.rels><?xml version="1.0" encoding="UTF-8" standalone="yes"?>
<Relationships xmlns="http://schemas.openxmlformats.org/package/2006/relationships"><Relationship Id="rId3" Type="http://schemas.openxmlformats.org/officeDocument/2006/relationships/image" Target="../media/image351.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261.xml.rels><?xml version="1.0" encoding="UTF-8" standalone="yes"?>
<Relationships xmlns="http://schemas.openxmlformats.org/package/2006/relationships"><Relationship Id="rId3" Type="http://schemas.openxmlformats.org/officeDocument/2006/relationships/image" Target="../media/image352.png"/><Relationship Id="rId2" Type="http://schemas.openxmlformats.org/officeDocument/2006/relationships/notesSlide" Target="../notesSlides/notesSlide35.xml"/><Relationship Id="rId1" Type="http://schemas.openxmlformats.org/officeDocument/2006/relationships/slideLayout" Target="../slideLayouts/slideLayout1.xml"/><Relationship Id="rId4" Type="http://schemas.openxmlformats.org/officeDocument/2006/relationships/image" Target="../media/image353.png"/></Relationships>
</file>

<file path=ppt/slides/_rels/slide262.xml.rels><?xml version="1.0" encoding="UTF-8" standalone="yes"?>
<Relationships xmlns="http://schemas.openxmlformats.org/package/2006/relationships"><Relationship Id="rId2" Type="http://schemas.openxmlformats.org/officeDocument/2006/relationships/image" Target="../media/image354.png"/><Relationship Id="rId1" Type="http://schemas.openxmlformats.org/officeDocument/2006/relationships/slideLayout" Target="../slideLayouts/slideLayout1.xml"/></Relationships>
</file>

<file path=ppt/slides/_rels/slide263.xml.rels><?xml version="1.0" encoding="UTF-8" standalone="yes"?>
<Relationships xmlns="http://schemas.openxmlformats.org/package/2006/relationships"><Relationship Id="rId2" Type="http://schemas.openxmlformats.org/officeDocument/2006/relationships/image" Target="../media/image355.gif"/><Relationship Id="rId1" Type="http://schemas.openxmlformats.org/officeDocument/2006/relationships/slideLayout" Target="../slideLayouts/slideLayout1.xml"/></Relationships>
</file>

<file path=ppt/slides/_rels/slide264.xml.rels><?xml version="1.0" encoding="UTF-8" standalone="yes"?>
<Relationships xmlns="http://schemas.openxmlformats.org/package/2006/relationships"><Relationship Id="rId3" Type="http://schemas.openxmlformats.org/officeDocument/2006/relationships/image" Target="../media/image356.png"/><Relationship Id="rId2" Type="http://schemas.openxmlformats.org/officeDocument/2006/relationships/notesSlide" Target="../notesSlides/notesSlide36.xml"/><Relationship Id="rId1" Type="http://schemas.openxmlformats.org/officeDocument/2006/relationships/slideLayout" Target="../slideLayouts/slideLayout1.xml"/><Relationship Id="rId4" Type="http://schemas.openxmlformats.org/officeDocument/2006/relationships/image" Target="../media/image357.png"/></Relationships>
</file>

<file path=ppt/slides/_rels/slide265.xml.rels><?xml version="1.0" encoding="UTF-8" standalone="yes"?>
<Relationships xmlns="http://schemas.openxmlformats.org/package/2006/relationships"><Relationship Id="rId2" Type="http://schemas.openxmlformats.org/officeDocument/2006/relationships/image" Target="../media/image282.png"/><Relationship Id="rId1" Type="http://schemas.openxmlformats.org/officeDocument/2006/relationships/slideLayout" Target="../slideLayouts/slideLayout1.xml"/></Relationships>
</file>

<file path=ppt/slides/_rels/slide266.xml.rels><?xml version="1.0" encoding="UTF-8" standalone="yes"?>
<Relationships xmlns="http://schemas.openxmlformats.org/package/2006/relationships"><Relationship Id="rId3" Type="http://schemas.openxmlformats.org/officeDocument/2006/relationships/image" Target="../media/image358.pn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267.xml.rels><?xml version="1.0" encoding="UTF-8" standalone="yes"?>
<Relationships xmlns="http://schemas.openxmlformats.org/package/2006/relationships"><Relationship Id="rId3" Type="http://schemas.openxmlformats.org/officeDocument/2006/relationships/image" Target="../media/image359.png"/><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268.xml.rels><?xml version="1.0" encoding="UTF-8" standalone="yes"?>
<Relationships xmlns="http://schemas.openxmlformats.org/package/2006/relationships"><Relationship Id="rId2" Type="http://schemas.openxmlformats.org/officeDocument/2006/relationships/image" Target="../media/image360.png"/><Relationship Id="rId1" Type="http://schemas.openxmlformats.org/officeDocument/2006/relationships/slideLayout" Target="../slideLayouts/slideLayout1.xml"/></Relationships>
</file>

<file path=ppt/slides/_rels/slide269.xml.rels><?xml version="1.0" encoding="UTF-8" standalone="yes"?>
<Relationships xmlns="http://schemas.openxmlformats.org/package/2006/relationships"><Relationship Id="rId3" Type="http://schemas.openxmlformats.org/officeDocument/2006/relationships/image" Target="../media/image361.png"/><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0.xml.rels><?xml version="1.0" encoding="UTF-8" standalone="yes"?>
<Relationships xmlns="http://schemas.openxmlformats.org/package/2006/relationships"><Relationship Id="rId3" Type="http://schemas.openxmlformats.org/officeDocument/2006/relationships/image" Target="../media/image362.png"/><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2" Type="http://schemas.openxmlformats.org/officeDocument/2006/relationships/image" Target="../media/image363.png"/><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3" Type="http://schemas.openxmlformats.org/officeDocument/2006/relationships/image" Target="../media/image364.png"/><Relationship Id="rId2" Type="http://schemas.openxmlformats.org/officeDocument/2006/relationships/notesSlide" Target="../notesSlides/notesSlide41.xml"/><Relationship Id="rId1" Type="http://schemas.openxmlformats.org/officeDocument/2006/relationships/slideLayout" Target="../slideLayouts/slideLayout1.xml"/><Relationship Id="rId4" Type="http://schemas.openxmlformats.org/officeDocument/2006/relationships/image" Target="../media/image365.png"/></Relationships>
</file>

<file path=ppt/slides/_rels/slide273.xml.rels><?xml version="1.0" encoding="UTF-8" standalone="yes"?>
<Relationships xmlns="http://schemas.openxmlformats.org/package/2006/relationships"><Relationship Id="rId2" Type="http://schemas.openxmlformats.org/officeDocument/2006/relationships/image" Target="../media/image366.png"/><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2" Type="http://schemas.openxmlformats.org/officeDocument/2006/relationships/image" Target="../media/image367.png"/><Relationship Id="rId1" Type="http://schemas.openxmlformats.org/officeDocument/2006/relationships/slideLayout" Target="../slideLayouts/slideLayout1.xml"/></Relationships>
</file>

<file path=ppt/slides/_rels/slide275.xml.rels><?xml version="1.0" encoding="UTF-8" standalone="yes"?>
<Relationships xmlns="http://schemas.openxmlformats.org/package/2006/relationships"><Relationship Id="rId3" Type="http://schemas.openxmlformats.org/officeDocument/2006/relationships/image" Target="../media/image368.png"/><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276.xml.rels><?xml version="1.0" encoding="UTF-8" standalone="yes"?>
<Relationships xmlns="http://schemas.openxmlformats.org/package/2006/relationships"><Relationship Id="rId2" Type="http://schemas.openxmlformats.org/officeDocument/2006/relationships/image" Target="../media/image369.png"/><Relationship Id="rId1" Type="http://schemas.openxmlformats.org/officeDocument/2006/relationships/slideLayout" Target="../slideLayouts/slideLayout1.xml"/></Relationships>
</file>

<file path=ppt/slides/_rels/slide277.xml.rels><?xml version="1.0" encoding="UTF-8" standalone="yes"?>
<Relationships xmlns="http://schemas.openxmlformats.org/package/2006/relationships"><Relationship Id="rId3" Type="http://schemas.openxmlformats.org/officeDocument/2006/relationships/image" Target="../media/image370.png"/><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2" Type="http://schemas.openxmlformats.org/officeDocument/2006/relationships/image" Target="../media/image371.png"/><Relationship Id="rId1" Type="http://schemas.openxmlformats.org/officeDocument/2006/relationships/slideLayout" Target="../slideLayouts/slideLayout1.xml"/></Relationships>
</file>

<file path=ppt/slides/_rels/slide279.xml.rels><?xml version="1.0" encoding="UTF-8" standalone="yes"?>
<Relationships xmlns="http://schemas.openxmlformats.org/package/2006/relationships"><Relationship Id="rId2" Type="http://schemas.openxmlformats.org/officeDocument/2006/relationships/image" Target="../media/image372.gif"/><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xml"/></Relationships>
</file>

<file path=ppt/slides/_rels/slide280.xml.rels><?xml version="1.0" encoding="UTF-8" standalone="yes"?>
<Relationships xmlns="http://schemas.openxmlformats.org/package/2006/relationships"><Relationship Id="rId2" Type="http://schemas.openxmlformats.org/officeDocument/2006/relationships/image" Target="../media/image373.gif"/><Relationship Id="rId1" Type="http://schemas.openxmlformats.org/officeDocument/2006/relationships/slideLayout" Target="../slideLayouts/slideLayout1.xml"/></Relationships>
</file>

<file path=ppt/slides/_rels/slide281.xml.rels><?xml version="1.0" encoding="UTF-8" standalone="yes"?>
<Relationships xmlns="http://schemas.openxmlformats.org/package/2006/relationships"><Relationship Id="rId3" Type="http://schemas.openxmlformats.org/officeDocument/2006/relationships/image" Target="../media/image374.png"/><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3" Type="http://schemas.openxmlformats.org/officeDocument/2006/relationships/image" Target="../media/image375.png"/><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283.xml.rels><?xml version="1.0" encoding="UTF-8" standalone="yes"?>
<Relationships xmlns="http://schemas.openxmlformats.org/package/2006/relationships"><Relationship Id="rId2" Type="http://schemas.openxmlformats.org/officeDocument/2006/relationships/image" Target="../media/image376.png"/><Relationship Id="rId1" Type="http://schemas.openxmlformats.org/officeDocument/2006/relationships/slideLayout" Target="../slideLayouts/slideLayout1.xml"/></Relationships>
</file>

<file path=ppt/slides/_rels/slide284.xml.rels><?xml version="1.0" encoding="UTF-8" standalone="yes"?>
<Relationships xmlns="http://schemas.openxmlformats.org/package/2006/relationships"><Relationship Id="rId2" Type="http://schemas.openxmlformats.org/officeDocument/2006/relationships/image" Target="../media/image377.png"/><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2" Type="http://schemas.openxmlformats.org/officeDocument/2006/relationships/image" Target="../media/image378.png"/><Relationship Id="rId1" Type="http://schemas.openxmlformats.org/officeDocument/2006/relationships/slideLayout" Target="../slideLayouts/slideLayout1.xml"/></Relationships>
</file>

<file path=ppt/slides/_rels/slide286.xml.rels><?xml version="1.0" encoding="UTF-8" standalone="yes"?>
<Relationships xmlns="http://schemas.openxmlformats.org/package/2006/relationships"><Relationship Id="rId2" Type="http://schemas.openxmlformats.org/officeDocument/2006/relationships/image" Target="../media/image379.png"/><Relationship Id="rId1" Type="http://schemas.openxmlformats.org/officeDocument/2006/relationships/slideLayout" Target="../slideLayouts/slideLayout1.xml"/></Relationships>
</file>

<file path=ppt/slides/_rels/slide287.xml.rels><?xml version="1.0" encoding="UTF-8" standalone="yes"?>
<Relationships xmlns="http://schemas.openxmlformats.org/package/2006/relationships"><Relationship Id="rId2" Type="http://schemas.openxmlformats.org/officeDocument/2006/relationships/image" Target="../media/image380.png"/><Relationship Id="rId1" Type="http://schemas.openxmlformats.org/officeDocument/2006/relationships/slideLayout" Target="../slideLayouts/slideLayout1.xml"/></Relationships>
</file>

<file path=ppt/slides/_rels/slide288.xml.rels><?xml version="1.0" encoding="UTF-8" standalone="yes"?>
<Relationships xmlns="http://schemas.openxmlformats.org/package/2006/relationships"><Relationship Id="rId2" Type="http://schemas.openxmlformats.org/officeDocument/2006/relationships/image" Target="../media/image381.png"/><Relationship Id="rId1" Type="http://schemas.openxmlformats.org/officeDocument/2006/relationships/slideLayout" Target="../slideLayouts/slideLayout1.xml"/></Relationships>
</file>

<file path=ppt/slides/_rels/slide289.xml.rels><?xml version="1.0" encoding="UTF-8" standalone="yes"?>
<Relationships xmlns="http://schemas.openxmlformats.org/package/2006/relationships"><Relationship Id="rId3" Type="http://schemas.openxmlformats.org/officeDocument/2006/relationships/image" Target="../media/image382.png"/><Relationship Id="rId2" Type="http://schemas.openxmlformats.org/officeDocument/2006/relationships/notesSlide" Target="../notesSlides/notesSlide46.xml"/><Relationship Id="rId1" Type="http://schemas.openxmlformats.org/officeDocument/2006/relationships/slideLayout" Target="../slideLayouts/slideLayout1.xml"/><Relationship Id="rId4" Type="http://schemas.openxmlformats.org/officeDocument/2006/relationships/image" Target="../media/image383.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0.xml.rels><?xml version="1.0" encoding="UTF-8" standalone="yes"?>
<Relationships xmlns="http://schemas.openxmlformats.org/package/2006/relationships"><Relationship Id="rId3" Type="http://schemas.openxmlformats.org/officeDocument/2006/relationships/image" Target="../media/image385.png"/><Relationship Id="rId2" Type="http://schemas.openxmlformats.org/officeDocument/2006/relationships/image" Target="../media/image384.png"/><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2" Type="http://schemas.openxmlformats.org/officeDocument/2006/relationships/image" Target="../media/image386.png"/><Relationship Id="rId1" Type="http://schemas.openxmlformats.org/officeDocument/2006/relationships/slideLayout" Target="../slideLayouts/slideLayout1.xml"/></Relationships>
</file>

<file path=ppt/slides/_rels/slide292.xml.rels><?xml version="1.0" encoding="UTF-8" standalone="yes"?>
<Relationships xmlns="http://schemas.openxmlformats.org/package/2006/relationships"><Relationship Id="rId3" Type="http://schemas.openxmlformats.org/officeDocument/2006/relationships/image" Target="../media/image387.png"/><Relationship Id="rId2" Type="http://schemas.openxmlformats.org/officeDocument/2006/relationships/notesSlide" Target="../notesSlides/notesSlide47.xml"/><Relationship Id="rId1" Type="http://schemas.openxmlformats.org/officeDocument/2006/relationships/slideLayout" Target="../slideLayouts/slideLayout1.xml"/><Relationship Id="rId4" Type="http://schemas.openxmlformats.org/officeDocument/2006/relationships/image" Target="../media/image388.png"/></Relationships>
</file>

<file path=ppt/slides/_rels/slide293.xml.rels><?xml version="1.0" encoding="UTF-8" standalone="yes"?>
<Relationships xmlns="http://schemas.openxmlformats.org/package/2006/relationships"><Relationship Id="rId2" Type="http://schemas.openxmlformats.org/officeDocument/2006/relationships/image" Target="../media/image389.png"/><Relationship Id="rId1" Type="http://schemas.openxmlformats.org/officeDocument/2006/relationships/slideLayout" Target="../slideLayouts/slideLayout1.xml"/></Relationships>
</file>

<file path=ppt/slides/_rels/slide294.xml.rels><?xml version="1.0" encoding="UTF-8" standalone="yes"?>
<Relationships xmlns="http://schemas.openxmlformats.org/package/2006/relationships"><Relationship Id="rId2" Type="http://schemas.openxmlformats.org/officeDocument/2006/relationships/image" Target="../media/image390.png"/><Relationship Id="rId1" Type="http://schemas.openxmlformats.org/officeDocument/2006/relationships/slideLayout" Target="../slideLayouts/slideLayout1.xml"/></Relationships>
</file>

<file path=ppt/slides/_rels/slide295.xml.rels><?xml version="1.0" encoding="UTF-8" standalone="yes"?>
<Relationships xmlns="http://schemas.openxmlformats.org/package/2006/relationships"><Relationship Id="rId2" Type="http://schemas.openxmlformats.org/officeDocument/2006/relationships/image" Target="../media/image391.png"/><Relationship Id="rId1" Type="http://schemas.openxmlformats.org/officeDocument/2006/relationships/slideLayout" Target="../slideLayouts/slideLayout1.xml"/></Relationships>
</file>

<file path=ppt/slides/_rels/slide296.xml.rels><?xml version="1.0" encoding="UTF-8" standalone="yes"?>
<Relationships xmlns="http://schemas.openxmlformats.org/package/2006/relationships"><Relationship Id="rId3" Type="http://schemas.openxmlformats.org/officeDocument/2006/relationships/image" Target="../media/image391.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297.xml.rels><?xml version="1.0" encoding="UTF-8" standalone="yes"?>
<Relationships xmlns="http://schemas.openxmlformats.org/package/2006/relationships"><Relationship Id="rId2" Type="http://schemas.openxmlformats.org/officeDocument/2006/relationships/image" Target="../media/image392.png"/><Relationship Id="rId1" Type="http://schemas.openxmlformats.org/officeDocument/2006/relationships/slideLayout" Target="../slideLayouts/slideLayout1.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9.xml.rels><?xml version="1.0" encoding="UTF-8" standalone="yes"?>
<Relationships xmlns="http://schemas.openxmlformats.org/package/2006/relationships"><Relationship Id="rId2" Type="http://schemas.openxmlformats.org/officeDocument/2006/relationships/image" Target="../media/image393.png"/><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3" Type="http://schemas.openxmlformats.org/officeDocument/2006/relationships/image" Target="../media/image395.png"/><Relationship Id="rId2" Type="http://schemas.openxmlformats.org/officeDocument/2006/relationships/image" Target="../media/image394.png"/><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3" Type="http://schemas.openxmlformats.org/officeDocument/2006/relationships/image" Target="../media/image397.png"/><Relationship Id="rId2" Type="http://schemas.openxmlformats.org/officeDocument/2006/relationships/image" Target="../media/image396.png"/><Relationship Id="rId1" Type="http://schemas.openxmlformats.org/officeDocument/2006/relationships/slideLayout" Target="../slideLayouts/slideLayout1.xml"/></Relationships>
</file>

<file path=ppt/slides/_rels/slide302.xml.rels><?xml version="1.0" encoding="UTF-8" standalone="yes"?>
<Relationships xmlns="http://schemas.openxmlformats.org/package/2006/relationships"><Relationship Id="rId2" Type="http://schemas.openxmlformats.org/officeDocument/2006/relationships/image" Target="../media/image398.png"/><Relationship Id="rId1" Type="http://schemas.openxmlformats.org/officeDocument/2006/relationships/slideLayout" Target="../slideLayouts/slideLayout1.xml"/></Relationships>
</file>

<file path=ppt/slides/_rels/slide303.xml.rels><?xml version="1.0" encoding="UTF-8" standalone="yes"?>
<Relationships xmlns="http://schemas.openxmlformats.org/package/2006/relationships"><Relationship Id="rId3" Type="http://schemas.openxmlformats.org/officeDocument/2006/relationships/image" Target="../media/image400.png"/><Relationship Id="rId2" Type="http://schemas.openxmlformats.org/officeDocument/2006/relationships/image" Target="../media/image399.png"/><Relationship Id="rId1" Type="http://schemas.openxmlformats.org/officeDocument/2006/relationships/slideLayout" Target="../slideLayouts/slideLayout1.xml"/><Relationship Id="rId4" Type="http://schemas.openxmlformats.org/officeDocument/2006/relationships/image" Target="../media/image401.png"/></Relationships>
</file>

<file path=ppt/slides/_rels/slide304.xml.rels><?xml version="1.0" encoding="UTF-8" standalone="yes"?>
<Relationships xmlns="http://schemas.openxmlformats.org/package/2006/relationships"><Relationship Id="rId3" Type="http://schemas.openxmlformats.org/officeDocument/2006/relationships/image" Target="../media/image403.png"/><Relationship Id="rId2" Type="http://schemas.openxmlformats.org/officeDocument/2006/relationships/image" Target="../media/image402.png"/><Relationship Id="rId1" Type="http://schemas.openxmlformats.org/officeDocument/2006/relationships/slideLayout" Target="../slideLayouts/slideLayout1.xml"/><Relationship Id="rId4" Type="http://schemas.openxmlformats.org/officeDocument/2006/relationships/image" Target="../media/image404.png"/></Relationships>
</file>

<file path=ppt/slides/_rels/slide305.xml.rels><?xml version="1.0" encoding="UTF-8" standalone="yes"?>
<Relationships xmlns="http://schemas.openxmlformats.org/package/2006/relationships"><Relationship Id="rId2" Type="http://schemas.openxmlformats.org/officeDocument/2006/relationships/image" Target="../media/image405.png"/><Relationship Id="rId1" Type="http://schemas.openxmlformats.org/officeDocument/2006/relationships/slideLayout" Target="../slideLayouts/slideLayout1.xml"/></Relationships>
</file>

<file path=ppt/slides/_rels/slide306.xml.rels><?xml version="1.0" encoding="UTF-8" standalone="yes"?>
<Relationships xmlns="http://schemas.openxmlformats.org/package/2006/relationships"><Relationship Id="rId3" Type="http://schemas.openxmlformats.org/officeDocument/2006/relationships/image" Target="../media/image407.png"/><Relationship Id="rId2" Type="http://schemas.openxmlformats.org/officeDocument/2006/relationships/image" Target="../media/image406.png"/><Relationship Id="rId1" Type="http://schemas.openxmlformats.org/officeDocument/2006/relationships/slideLayout" Target="../slideLayouts/slideLayout1.xml"/><Relationship Id="rId5" Type="http://schemas.openxmlformats.org/officeDocument/2006/relationships/image" Target="../media/image409.png"/><Relationship Id="rId4" Type="http://schemas.openxmlformats.org/officeDocument/2006/relationships/image" Target="../media/image408.png"/></Relationships>
</file>

<file path=ppt/slides/_rels/slide307.xml.rels><?xml version="1.0" encoding="UTF-8" standalone="yes"?>
<Relationships xmlns="http://schemas.openxmlformats.org/package/2006/relationships"><Relationship Id="rId3" Type="http://schemas.openxmlformats.org/officeDocument/2006/relationships/image" Target="../media/image411.png"/><Relationship Id="rId2" Type="http://schemas.openxmlformats.org/officeDocument/2006/relationships/image" Target="../media/image410.png"/><Relationship Id="rId1" Type="http://schemas.openxmlformats.org/officeDocument/2006/relationships/slideLayout" Target="../slideLayouts/slideLayout1.xml"/><Relationship Id="rId5" Type="http://schemas.openxmlformats.org/officeDocument/2006/relationships/image" Target="../media/image412.png"/><Relationship Id="rId4" Type="http://schemas.openxmlformats.org/officeDocument/2006/relationships/image" Target="../media/image408.png"/></Relationships>
</file>

<file path=ppt/slides/_rels/slide308.xml.rels><?xml version="1.0" encoding="UTF-8" standalone="yes"?>
<Relationships xmlns="http://schemas.openxmlformats.org/package/2006/relationships"><Relationship Id="rId3" Type="http://schemas.openxmlformats.org/officeDocument/2006/relationships/image" Target="../media/image414.png"/><Relationship Id="rId2" Type="http://schemas.openxmlformats.org/officeDocument/2006/relationships/image" Target="../media/image413.png"/><Relationship Id="rId1" Type="http://schemas.openxmlformats.org/officeDocument/2006/relationships/slideLayout" Target="../slideLayouts/slideLayout1.xml"/><Relationship Id="rId5" Type="http://schemas.openxmlformats.org/officeDocument/2006/relationships/image" Target="../media/image416.png"/><Relationship Id="rId4" Type="http://schemas.openxmlformats.org/officeDocument/2006/relationships/image" Target="../media/image415.png"/></Relationships>
</file>

<file path=ppt/slides/_rels/slide309.xml.rels><?xml version="1.0" encoding="UTF-8" standalone="yes"?>
<Relationships xmlns="http://schemas.openxmlformats.org/package/2006/relationships"><Relationship Id="rId3" Type="http://schemas.openxmlformats.org/officeDocument/2006/relationships/image" Target="../media/image412.png"/><Relationship Id="rId2" Type="http://schemas.openxmlformats.org/officeDocument/2006/relationships/image" Target="../media/image417.png"/><Relationship Id="rId1" Type="http://schemas.openxmlformats.org/officeDocument/2006/relationships/slideLayout" Target="../slideLayouts/slideLayout1.xml"/><Relationship Id="rId4" Type="http://schemas.openxmlformats.org/officeDocument/2006/relationships/image" Target="../media/image418.png"/></Relationships>
</file>

<file path=ppt/slides/_rels/slide3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xml"/></Relationships>
</file>

<file path=ppt/slides/_rels/slide310.xml.rels><?xml version="1.0" encoding="UTF-8" standalone="yes"?>
<Relationships xmlns="http://schemas.openxmlformats.org/package/2006/relationships"><Relationship Id="rId3" Type="http://schemas.openxmlformats.org/officeDocument/2006/relationships/image" Target="../media/image420.png"/><Relationship Id="rId2" Type="http://schemas.openxmlformats.org/officeDocument/2006/relationships/image" Target="../media/image419.png"/><Relationship Id="rId1" Type="http://schemas.openxmlformats.org/officeDocument/2006/relationships/slideLayout" Target="../slideLayouts/slideLayout1.xml"/><Relationship Id="rId4" Type="http://schemas.openxmlformats.org/officeDocument/2006/relationships/image" Target="../media/image421.png"/></Relationships>
</file>

<file path=ppt/slides/_rels/slide311.xml.rels><?xml version="1.0" encoding="UTF-8" standalone="yes"?>
<Relationships xmlns="http://schemas.openxmlformats.org/package/2006/relationships"><Relationship Id="rId3" Type="http://schemas.openxmlformats.org/officeDocument/2006/relationships/image" Target="../media/image414.png"/><Relationship Id="rId2" Type="http://schemas.openxmlformats.org/officeDocument/2006/relationships/image" Target="../media/image422.png"/><Relationship Id="rId1" Type="http://schemas.openxmlformats.org/officeDocument/2006/relationships/slideLayout" Target="../slideLayouts/slideLayout1.xml"/><Relationship Id="rId4" Type="http://schemas.openxmlformats.org/officeDocument/2006/relationships/image" Target="../media/image416.png"/></Relationships>
</file>

<file path=ppt/slides/_rels/slide312.xml.rels><?xml version="1.0" encoding="UTF-8" standalone="yes"?>
<Relationships xmlns="http://schemas.openxmlformats.org/package/2006/relationships"><Relationship Id="rId3" Type="http://schemas.openxmlformats.org/officeDocument/2006/relationships/image" Target="../media/image424.png"/><Relationship Id="rId2" Type="http://schemas.openxmlformats.org/officeDocument/2006/relationships/image" Target="../media/image423.png"/><Relationship Id="rId1" Type="http://schemas.openxmlformats.org/officeDocument/2006/relationships/slideLayout" Target="../slideLayouts/slideLayout1.xml"/><Relationship Id="rId5" Type="http://schemas.openxmlformats.org/officeDocument/2006/relationships/image" Target="../media/image426.png"/><Relationship Id="rId4" Type="http://schemas.openxmlformats.org/officeDocument/2006/relationships/image" Target="../media/image425.png"/></Relationships>
</file>

<file path=ppt/slides/_rels/slide313.xml.rels><?xml version="1.0" encoding="UTF-8" standalone="yes"?>
<Relationships xmlns="http://schemas.openxmlformats.org/package/2006/relationships"><Relationship Id="rId3" Type="http://schemas.openxmlformats.org/officeDocument/2006/relationships/image" Target="../media/image428.png"/><Relationship Id="rId2" Type="http://schemas.openxmlformats.org/officeDocument/2006/relationships/image" Target="../media/image427.png"/><Relationship Id="rId1" Type="http://schemas.openxmlformats.org/officeDocument/2006/relationships/slideLayout" Target="../slideLayouts/slideLayout1.xml"/></Relationships>
</file>

<file path=ppt/slides/_rels/slide314.xml.rels><?xml version="1.0" encoding="UTF-8" standalone="yes"?>
<Relationships xmlns="http://schemas.openxmlformats.org/package/2006/relationships"><Relationship Id="rId3" Type="http://schemas.openxmlformats.org/officeDocument/2006/relationships/image" Target="../media/image430.png"/><Relationship Id="rId2" Type="http://schemas.openxmlformats.org/officeDocument/2006/relationships/image" Target="../media/image429.png"/><Relationship Id="rId1" Type="http://schemas.openxmlformats.org/officeDocument/2006/relationships/slideLayout" Target="../slideLayouts/slideLayout1.xml"/><Relationship Id="rId4" Type="http://schemas.openxmlformats.org/officeDocument/2006/relationships/image" Target="../media/image405.png"/></Relationships>
</file>

<file path=ppt/slides/_rels/slide315.xml.rels><?xml version="1.0" encoding="UTF-8" standalone="yes"?>
<Relationships xmlns="http://schemas.openxmlformats.org/package/2006/relationships"><Relationship Id="rId3" Type="http://schemas.openxmlformats.org/officeDocument/2006/relationships/image" Target="../media/image432.png"/><Relationship Id="rId2" Type="http://schemas.openxmlformats.org/officeDocument/2006/relationships/image" Target="../media/image431.png"/><Relationship Id="rId1" Type="http://schemas.openxmlformats.org/officeDocument/2006/relationships/slideLayout" Target="../slideLayouts/slideLayout1.xml"/><Relationship Id="rId5" Type="http://schemas.openxmlformats.org/officeDocument/2006/relationships/image" Target="../media/image434.png"/><Relationship Id="rId4" Type="http://schemas.openxmlformats.org/officeDocument/2006/relationships/image" Target="../media/image433.png"/></Relationships>
</file>

<file path=ppt/slides/_rels/slide316.xml.rels><?xml version="1.0" encoding="UTF-8" standalone="yes"?>
<Relationships xmlns="http://schemas.openxmlformats.org/package/2006/relationships"><Relationship Id="rId3" Type="http://schemas.openxmlformats.org/officeDocument/2006/relationships/image" Target="../media/image436.png"/><Relationship Id="rId2" Type="http://schemas.openxmlformats.org/officeDocument/2006/relationships/image" Target="../media/image435.png"/><Relationship Id="rId1" Type="http://schemas.openxmlformats.org/officeDocument/2006/relationships/slideLayout" Target="../slideLayouts/slideLayout1.xml"/><Relationship Id="rId5" Type="http://schemas.openxmlformats.org/officeDocument/2006/relationships/image" Target="../media/image438.png"/><Relationship Id="rId4" Type="http://schemas.openxmlformats.org/officeDocument/2006/relationships/image" Target="../media/image437.png"/></Relationships>
</file>

<file path=ppt/slides/_rels/slide317.xml.rels><?xml version="1.0" encoding="UTF-8" standalone="yes"?>
<Relationships xmlns="http://schemas.openxmlformats.org/package/2006/relationships"><Relationship Id="rId3" Type="http://schemas.openxmlformats.org/officeDocument/2006/relationships/image" Target="../media/image440.png"/><Relationship Id="rId2" Type="http://schemas.openxmlformats.org/officeDocument/2006/relationships/image" Target="../media/image439.png"/><Relationship Id="rId1" Type="http://schemas.openxmlformats.org/officeDocument/2006/relationships/slideLayout" Target="../slideLayouts/slideLayout1.xml"/></Relationships>
</file>

<file path=ppt/slides/_rels/slide318.xml.rels><?xml version="1.0" encoding="UTF-8" standalone="yes"?>
<Relationships xmlns="http://schemas.openxmlformats.org/package/2006/relationships"><Relationship Id="rId2" Type="http://schemas.openxmlformats.org/officeDocument/2006/relationships/image" Target="../media/image441.png"/><Relationship Id="rId1" Type="http://schemas.openxmlformats.org/officeDocument/2006/relationships/slideLayout" Target="../slideLayouts/slideLayout1.xml"/></Relationships>
</file>

<file path=ppt/slides/_rels/slide319.xml.rels><?xml version="1.0" encoding="UTF-8" standalone="yes"?>
<Relationships xmlns="http://schemas.openxmlformats.org/package/2006/relationships"><Relationship Id="rId3" Type="http://schemas.openxmlformats.org/officeDocument/2006/relationships/image" Target="../media/image4800.png"/><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1.xml"/><Relationship Id="rId4" Type="http://schemas.openxmlformats.org/officeDocument/2006/relationships/image" Target="../media/image14.png"/></Relationships>
</file>

<file path=ppt/slides/_rels/slide320.xml.rels><?xml version="1.0" encoding="UTF-8" standalone="yes"?>
<Relationships xmlns="http://schemas.openxmlformats.org/package/2006/relationships"><Relationship Id="rId2" Type="http://schemas.openxmlformats.org/officeDocument/2006/relationships/image" Target="../media/image442.png"/><Relationship Id="rId1" Type="http://schemas.openxmlformats.org/officeDocument/2006/relationships/slideLayout" Target="../slideLayouts/slideLayout1.xml"/></Relationships>
</file>

<file path=ppt/slides/_rels/slide321.xml.rels><?xml version="1.0" encoding="UTF-8" standalone="yes"?>
<Relationships xmlns="http://schemas.openxmlformats.org/package/2006/relationships"><Relationship Id="rId2" Type="http://schemas.openxmlformats.org/officeDocument/2006/relationships/image" Target="../media/image443.png"/><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2" Type="http://schemas.openxmlformats.org/officeDocument/2006/relationships/image" Target="../media/image444.png"/><Relationship Id="rId1" Type="http://schemas.openxmlformats.org/officeDocument/2006/relationships/slideLayout" Target="../slideLayouts/slideLayout1.xml"/></Relationships>
</file>

<file path=ppt/slides/_rels/slide323.xml.rels><?xml version="1.0" encoding="UTF-8" standalone="yes"?>
<Relationships xmlns="http://schemas.openxmlformats.org/package/2006/relationships"><Relationship Id="rId2" Type="http://schemas.openxmlformats.org/officeDocument/2006/relationships/image" Target="../media/image445.png"/><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2" Type="http://schemas.openxmlformats.org/officeDocument/2006/relationships/image" Target="../media/image446.png"/><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2" Type="http://schemas.openxmlformats.org/officeDocument/2006/relationships/image" Target="../media/image447.png"/><Relationship Id="rId1" Type="http://schemas.openxmlformats.org/officeDocument/2006/relationships/slideLayout" Target="../slideLayouts/slideLayout1.xml"/></Relationships>
</file>

<file path=ppt/slides/_rels/slide326.xml.rels><?xml version="1.0" encoding="UTF-8" standalone="yes"?>
<Relationships xmlns="http://schemas.openxmlformats.org/package/2006/relationships"><Relationship Id="rId2" Type="http://schemas.openxmlformats.org/officeDocument/2006/relationships/image" Target="../media/image448.png"/><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2" Type="http://schemas.openxmlformats.org/officeDocument/2006/relationships/image" Target="../media/image449.png"/><Relationship Id="rId1" Type="http://schemas.openxmlformats.org/officeDocument/2006/relationships/slideLayout" Target="../slideLayouts/slideLayout1.xml"/></Relationships>
</file>

<file path=ppt/slides/_rels/slide328.xml.rels><?xml version="1.0" encoding="UTF-8" standalone="yes"?>
<Relationships xmlns="http://schemas.openxmlformats.org/package/2006/relationships"><Relationship Id="rId2" Type="http://schemas.openxmlformats.org/officeDocument/2006/relationships/image" Target="../media/image450.png"/><Relationship Id="rId1" Type="http://schemas.openxmlformats.org/officeDocument/2006/relationships/slideLayout" Target="../slideLayouts/slideLayout1.xml"/></Relationships>
</file>

<file path=ppt/slides/_rels/slide329.xml.rels><?xml version="1.0" encoding="UTF-8" standalone="yes"?>
<Relationships xmlns="http://schemas.openxmlformats.org/package/2006/relationships"><Relationship Id="rId2" Type="http://schemas.openxmlformats.org/officeDocument/2006/relationships/image" Target="../media/image451.pn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2" Type="http://schemas.openxmlformats.org/officeDocument/2006/relationships/image" Target="../media/image452.png"/><Relationship Id="rId1" Type="http://schemas.openxmlformats.org/officeDocument/2006/relationships/slideLayout" Target="../slideLayouts/slideLayout1.xml"/></Relationships>
</file>

<file path=ppt/slides/_rels/slide331.xml.rels><?xml version="1.0" encoding="UTF-8" standalone="yes"?>
<Relationships xmlns="http://schemas.openxmlformats.org/package/2006/relationships"><Relationship Id="rId2" Type="http://schemas.openxmlformats.org/officeDocument/2006/relationships/image" Target="../media/image453.png"/><Relationship Id="rId1" Type="http://schemas.openxmlformats.org/officeDocument/2006/relationships/slideLayout" Target="../slideLayouts/slideLayout1.xml"/></Relationships>
</file>

<file path=ppt/slides/_rels/slide332.xml.rels><?xml version="1.0" encoding="UTF-8" standalone="yes"?>
<Relationships xmlns="http://schemas.openxmlformats.org/package/2006/relationships"><Relationship Id="rId2" Type="http://schemas.openxmlformats.org/officeDocument/2006/relationships/image" Target="../media/image454.png"/><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2" Type="http://schemas.openxmlformats.org/officeDocument/2006/relationships/image" Target="../media/image455.png"/><Relationship Id="rId1" Type="http://schemas.openxmlformats.org/officeDocument/2006/relationships/slideLayout" Target="../slideLayouts/slideLayout1.xml"/></Relationships>
</file>

<file path=ppt/slides/_rels/slide334.xml.rels><?xml version="1.0" encoding="UTF-8" standalone="yes"?>
<Relationships xmlns="http://schemas.openxmlformats.org/package/2006/relationships"><Relationship Id="rId2" Type="http://schemas.openxmlformats.org/officeDocument/2006/relationships/image" Target="../media/image456.png"/><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2" Type="http://schemas.openxmlformats.org/officeDocument/2006/relationships/image" Target="../media/image457.png"/><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2" Type="http://schemas.openxmlformats.org/officeDocument/2006/relationships/image" Target="../media/image458.png"/><Relationship Id="rId1" Type="http://schemas.openxmlformats.org/officeDocument/2006/relationships/slideLayout" Target="../slideLayouts/slideLayout1.xml"/></Relationships>
</file>

<file path=ppt/slides/_rels/slide337.xml.rels><?xml version="1.0" encoding="UTF-8" standalone="yes"?>
<Relationships xmlns="http://schemas.openxmlformats.org/package/2006/relationships"><Relationship Id="rId2" Type="http://schemas.openxmlformats.org/officeDocument/2006/relationships/image" Target="../media/image454.png"/><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2" Type="http://schemas.openxmlformats.org/officeDocument/2006/relationships/image" Target="../media/image459.png"/><Relationship Id="rId1" Type="http://schemas.openxmlformats.org/officeDocument/2006/relationships/slideLayout" Target="../slideLayouts/slideLayout1.xml"/></Relationships>
</file>

<file path=ppt/slides/_rels/slide339.xml.rels><?xml version="1.0" encoding="UTF-8" standalone="yes"?>
<Relationships xmlns="http://schemas.openxmlformats.org/package/2006/relationships"><Relationship Id="rId2" Type="http://schemas.openxmlformats.org/officeDocument/2006/relationships/image" Target="../media/image460.png"/><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2" Type="http://schemas.openxmlformats.org/officeDocument/2006/relationships/image" Target="../media/image461.png"/><Relationship Id="rId1" Type="http://schemas.openxmlformats.org/officeDocument/2006/relationships/slideLayout" Target="../slideLayouts/slideLayout1.xml"/></Relationships>
</file>

<file path=ppt/slides/_rels/slide341.xml.rels><?xml version="1.0" encoding="UTF-8" standalone="yes"?>
<Relationships xmlns="http://schemas.openxmlformats.org/package/2006/relationships"><Relationship Id="rId2" Type="http://schemas.openxmlformats.org/officeDocument/2006/relationships/image" Target="../media/image462.png"/><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2" Type="http://schemas.openxmlformats.org/officeDocument/2006/relationships/image" Target="../media/image463.png"/><Relationship Id="rId1" Type="http://schemas.openxmlformats.org/officeDocument/2006/relationships/slideLayout" Target="../slideLayouts/slideLayout1.xml"/></Relationships>
</file>

<file path=ppt/slides/_rels/slide343.xml.rels><?xml version="1.0" encoding="UTF-8" standalone="yes"?>
<Relationships xmlns="http://schemas.openxmlformats.org/package/2006/relationships"><Relationship Id="rId2" Type="http://schemas.openxmlformats.org/officeDocument/2006/relationships/image" Target="../media/image464.png"/><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2" Type="http://schemas.openxmlformats.org/officeDocument/2006/relationships/image" Target="../media/image465.png"/><Relationship Id="rId1" Type="http://schemas.openxmlformats.org/officeDocument/2006/relationships/slideLayout" Target="../slideLayouts/slideLayout1.xml"/></Relationships>
</file>

<file path=ppt/slides/_rels/slide345.xml.rels><?xml version="1.0" encoding="UTF-8" standalone="yes"?>
<Relationships xmlns="http://schemas.openxmlformats.org/package/2006/relationships"><Relationship Id="rId2" Type="http://schemas.openxmlformats.org/officeDocument/2006/relationships/image" Target="../media/image466.png"/><Relationship Id="rId1" Type="http://schemas.openxmlformats.org/officeDocument/2006/relationships/slideLayout" Target="../slideLayouts/slideLayout1.xml"/></Relationships>
</file>

<file path=ppt/slides/_rels/slide346.xml.rels><?xml version="1.0" encoding="UTF-8" standalone="yes"?>
<Relationships xmlns="http://schemas.openxmlformats.org/package/2006/relationships"><Relationship Id="rId2" Type="http://schemas.openxmlformats.org/officeDocument/2006/relationships/image" Target="../media/image467.gif"/><Relationship Id="rId1" Type="http://schemas.openxmlformats.org/officeDocument/2006/relationships/slideLayout" Target="../slideLayouts/slideLayout1.xml"/></Relationships>
</file>

<file path=ppt/slides/_rels/slide347.xml.rels><?xml version="1.0" encoding="UTF-8" standalone="yes"?>
<Relationships xmlns="http://schemas.openxmlformats.org/package/2006/relationships"><Relationship Id="rId2" Type="http://schemas.openxmlformats.org/officeDocument/2006/relationships/image" Target="../media/image468.gif"/><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2" Type="http://schemas.openxmlformats.org/officeDocument/2006/relationships/image" Target="../media/image469.png"/><Relationship Id="rId1" Type="http://schemas.openxmlformats.org/officeDocument/2006/relationships/slideLayout" Target="../slideLayouts/slideLayout1.xml"/></Relationships>
</file>

<file path=ppt/slides/_rels/slide349.xml.rels><?xml version="1.0" encoding="UTF-8" standalone="yes"?>
<Relationships xmlns="http://schemas.openxmlformats.org/package/2006/relationships"><Relationship Id="rId2" Type="http://schemas.openxmlformats.org/officeDocument/2006/relationships/image" Target="../media/image470.png"/><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350.xml.rels><?xml version="1.0" encoding="UTF-8" standalone="yes"?>
<Relationships xmlns="http://schemas.openxmlformats.org/package/2006/relationships"><Relationship Id="rId3" Type="http://schemas.openxmlformats.org/officeDocument/2006/relationships/image" Target="../media/image471.png"/><Relationship Id="rId2" Type="http://schemas.openxmlformats.org/officeDocument/2006/relationships/notesSlide" Target="../notesSlides/notesSlide50.xml"/><Relationship Id="rId1" Type="http://schemas.openxmlformats.org/officeDocument/2006/relationships/slideLayout" Target="../slideLayouts/slideLayout1.xml"/><Relationship Id="rId4" Type="http://schemas.openxmlformats.org/officeDocument/2006/relationships/image" Target="../media/image472.png"/></Relationships>
</file>

<file path=ppt/slides/_rels/slide351.xml.rels><?xml version="1.0" encoding="UTF-8" standalone="yes"?>
<Relationships xmlns="http://schemas.openxmlformats.org/package/2006/relationships"><Relationship Id="rId3" Type="http://schemas.openxmlformats.org/officeDocument/2006/relationships/image" Target="../media/image474.png"/><Relationship Id="rId2" Type="http://schemas.openxmlformats.org/officeDocument/2006/relationships/image" Target="../media/image473.png"/><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3" Type="http://schemas.openxmlformats.org/officeDocument/2006/relationships/image" Target="../media/image476.png"/><Relationship Id="rId2" Type="http://schemas.openxmlformats.org/officeDocument/2006/relationships/image" Target="../media/image475.png"/><Relationship Id="rId1" Type="http://schemas.openxmlformats.org/officeDocument/2006/relationships/slideLayout" Target="../slideLayouts/slideLayout1.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3" Type="http://schemas.openxmlformats.org/officeDocument/2006/relationships/image" Target="../media/image478.png"/><Relationship Id="rId2" Type="http://schemas.openxmlformats.org/officeDocument/2006/relationships/image" Target="../media/image477.png"/><Relationship Id="rId1" Type="http://schemas.openxmlformats.org/officeDocument/2006/relationships/slideLayout" Target="../slideLayouts/slideLayout1.xml"/></Relationships>
</file>

<file path=ppt/slides/_rels/slide355.xml.rels><?xml version="1.0" encoding="UTF-8" standalone="yes"?>
<Relationships xmlns="http://schemas.openxmlformats.org/package/2006/relationships"><Relationship Id="rId3" Type="http://schemas.openxmlformats.org/officeDocument/2006/relationships/image" Target="../media/image480.png"/><Relationship Id="rId2" Type="http://schemas.openxmlformats.org/officeDocument/2006/relationships/image" Target="../media/image479.png"/><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3" Type="http://schemas.openxmlformats.org/officeDocument/2006/relationships/image" Target="../media/image482.png"/><Relationship Id="rId2" Type="http://schemas.openxmlformats.org/officeDocument/2006/relationships/image" Target="../media/image481.png"/><Relationship Id="rId1" Type="http://schemas.openxmlformats.org/officeDocument/2006/relationships/slideLayout" Target="../slideLayouts/slideLayout1.xml"/></Relationships>
</file>

<file path=ppt/slides/_rels/slide357.xml.rels><?xml version="1.0" encoding="UTF-8" standalone="yes"?>
<Relationships xmlns="http://schemas.openxmlformats.org/package/2006/relationships"><Relationship Id="rId3" Type="http://schemas.openxmlformats.org/officeDocument/2006/relationships/image" Target="../media/image484.png"/><Relationship Id="rId2" Type="http://schemas.openxmlformats.org/officeDocument/2006/relationships/image" Target="../media/image483.png"/><Relationship Id="rId1" Type="http://schemas.openxmlformats.org/officeDocument/2006/relationships/slideLayout" Target="../slideLayouts/slideLayout1.xml"/></Relationships>
</file>

<file path=ppt/slides/_rels/slide358.xml.rels><?xml version="1.0" encoding="UTF-8" standalone="yes"?>
<Relationships xmlns="http://schemas.openxmlformats.org/package/2006/relationships"><Relationship Id="rId3" Type="http://schemas.openxmlformats.org/officeDocument/2006/relationships/image" Target="../media/image485.png"/><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2" Type="http://schemas.openxmlformats.org/officeDocument/2006/relationships/image" Target="../media/image486.png"/><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360.xml.rels><?xml version="1.0" encoding="UTF-8" standalone="yes"?>
<Relationships xmlns="http://schemas.openxmlformats.org/package/2006/relationships"><Relationship Id="rId2" Type="http://schemas.openxmlformats.org/officeDocument/2006/relationships/image" Target="../media/image487.png"/><Relationship Id="rId1" Type="http://schemas.openxmlformats.org/officeDocument/2006/relationships/slideLayout" Target="../slideLayouts/slideLayout1.xml"/></Relationships>
</file>

<file path=ppt/slides/_rels/slide361.xml.rels><?xml version="1.0" encoding="UTF-8" standalone="yes"?>
<Relationships xmlns="http://schemas.openxmlformats.org/package/2006/relationships"><Relationship Id="rId2" Type="http://schemas.openxmlformats.org/officeDocument/2006/relationships/image" Target="../media/image488.png"/><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2" Type="http://schemas.openxmlformats.org/officeDocument/2006/relationships/image" Target="../media/image489.png"/><Relationship Id="rId1" Type="http://schemas.openxmlformats.org/officeDocument/2006/relationships/slideLayout" Target="../slideLayouts/slideLayout1.xml"/></Relationships>
</file>

<file path=ppt/slides/_rels/slide363.xml.rels><?xml version="1.0" encoding="UTF-8" standalone="yes"?>
<Relationships xmlns="http://schemas.openxmlformats.org/package/2006/relationships"><Relationship Id="rId3" Type="http://schemas.openxmlformats.org/officeDocument/2006/relationships/image" Target="../media/image491.png"/><Relationship Id="rId2" Type="http://schemas.openxmlformats.org/officeDocument/2006/relationships/image" Target="../media/image490.png"/><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3" Type="http://schemas.openxmlformats.org/officeDocument/2006/relationships/image" Target="../media/image493.PNG"/><Relationship Id="rId2" Type="http://schemas.openxmlformats.org/officeDocument/2006/relationships/image" Target="../media/image492.png"/><Relationship Id="rId1" Type="http://schemas.openxmlformats.org/officeDocument/2006/relationships/slideLayout" Target="../slideLayouts/slideLayout1.xml"/><Relationship Id="rId4" Type="http://schemas.openxmlformats.org/officeDocument/2006/relationships/image" Target="../media/image494.PNG"/></Relationships>
</file>

<file path=ppt/slides/_rels/slide367.xml.rels><?xml version="1.0" encoding="UTF-8" standalone="yes"?>
<Relationships xmlns="http://schemas.openxmlformats.org/package/2006/relationships"><Relationship Id="rId2" Type="http://schemas.openxmlformats.org/officeDocument/2006/relationships/image" Target="../media/image495.png"/><Relationship Id="rId1" Type="http://schemas.openxmlformats.org/officeDocument/2006/relationships/slideLayout" Target="../slideLayouts/slideLayout1.xml"/></Relationships>
</file>

<file path=ppt/slides/_rels/slide368.xml.rels><?xml version="1.0" encoding="UTF-8" standalone="yes"?>
<Relationships xmlns="http://schemas.openxmlformats.org/package/2006/relationships"><Relationship Id="rId2" Type="http://schemas.openxmlformats.org/officeDocument/2006/relationships/image" Target="../media/image496.png"/><Relationship Id="rId1" Type="http://schemas.openxmlformats.org/officeDocument/2006/relationships/slideLayout" Target="../slideLayouts/slideLayout1.xml"/></Relationships>
</file>

<file path=ppt/slides/_rels/slide369.xml.rels><?xml version="1.0" encoding="UTF-8" standalone="yes"?>
<Relationships xmlns="http://schemas.openxmlformats.org/package/2006/relationships"><Relationship Id="rId3" Type="http://schemas.openxmlformats.org/officeDocument/2006/relationships/image" Target="../media/image498.png"/><Relationship Id="rId2" Type="http://schemas.openxmlformats.org/officeDocument/2006/relationships/image" Target="../media/image497.png"/><Relationship Id="rId1" Type="http://schemas.openxmlformats.org/officeDocument/2006/relationships/slideLayout" Target="../slideLayouts/slideLayout1.xml"/><Relationship Id="rId4" Type="http://schemas.openxmlformats.org/officeDocument/2006/relationships/image" Target="../media/image499.png"/></Relationships>
</file>

<file path=ppt/slides/_rels/slide3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Layout" Target="../slideLayouts/slideLayout1.xml"/><Relationship Id="rId4" Type="http://schemas.openxmlformats.org/officeDocument/2006/relationships/image" Target="../media/image21.jpeg"/></Relationships>
</file>

<file path=ppt/slides/_rels/slide370.xml.rels><?xml version="1.0" encoding="UTF-8" standalone="yes"?>
<Relationships xmlns="http://schemas.openxmlformats.org/package/2006/relationships"><Relationship Id="rId3" Type="http://schemas.openxmlformats.org/officeDocument/2006/relationships/image" Target="../media/image500.png"/><Relationship Id="rId2" Type="http://schemas.openxmlformats.org/officeDocument/2006/relationships/notesSlide" Target="../notesSlides/notesSlide54.xml"/><Relationship Id="rId1" Type="http://schemas.openxmlformats.org/officeDocument/2006/relationships/slideLayout" Target="../slideLayouts/slideLayout1.xml"/><Relationship Id="rId6" Type="http://schemas.openxmlformats.org/officeDocument/2006/relationships/image" Target="../media/image503.png"/><Relationship Id="rId5" Type="http://schemas.openxmlformats.org/officeDocument/2006/relationships/image" Target="../media/image502.png"/><Relationship Id="rId4" Type="http://schemas.openxmlformats.org/officeDocument/2006/relationships/image" Target="../media/image501.png"/></Relationships>
</file>

<file path=ppt/slides/_rels/slide371.xml.rels><?xml version="1.0" encoding="UTF-8" standalone="yes"?>
<Relationships xmlns="http://schemas.openxmlformats.org/package/2006/relationships"><Relationship Id="rId8" Type="http://schemas.openxmlformats.org/officeDocument/2006/relationships/image" Target="../media/image509.png"/><Relationship Id="rId3" Type="http://schemas.openxmlformats.org/officeDocument/2006/relationships/image" Target="../media/image504.png"/><Relationship Id="rId7" Type="http://schemas.openxmlformats.org/officeDocument/2006/relationships/image" Target="../media/image508.png"/><Relationship Id="rId2" Type="http://schemas.openxmlformats.org/officeDocument/2006/relationships/notesSlide" Target="../notesSlides/notesSlide55.xml"/><Relationship Id="rId1" Type="http://schemas.openxmlformats.org/officeDocument/2006/relationships/slideLayout" Target="../slideLayouts/slideLayout1.xml"/><Relationship Id="rId6" Type="http://schemas.openxmlformats.org/officeDocument/2006/relationships/image" Target="../media/image507.png"/><Relationship Id="rId5" Type="http://schemas.openxmlformats.org/officeDocument/2006/relationships/image" Target="../media/image506.png"/><Relationship Id="rId4" Type="http://schemas.openxmlformats.org/officeDocument/2006/relationships/image" Target="../media/image505.png"/></Relationships>
</file>

<file path=ppt/slides/_rels/slide372.xml.rels><?xml version="1.0" encoding="UTF-8" standalone="yes"?>
<Relationships xmlns="http://schemas.openxmlformats.org/package/2006/relationships"><Relationship Id="rId3" Type="http://schemas.openxmlformats.org/officeDocument/2006/relationships/image" Target="../media/image510.png"/><Relationship Id="rId2" Type="http://schemas.openxmlformats.org/officeDocument/2006/relationships/notesSlide" Target="../notesSlides/notesSlide56.xml"/><Relationship Id="rId1" Type="http://schemas.openxmlformats.org/officeDocument/2006/relationships/slideLayout" Target="../slideLayouts/slideLayout1.xml"/><Relationship Id="rId4" Type="http://schemas.openxmlformats.org/officeDocument/2006/relationships/image" Target="../media/image511.png"/></Relationships>
</file>

<file path=ppt/slides/_rels/slide373.xml.rels><?xml version="1.0" encoding="UTF-8" standalone="yes"?>
<Relationships xmlns="http://schemas.openxmlformats.org/package/2006/relationships"><Relationship Id="rId2" Type="http://schemas.openxmlformats.org/officeDocument/2006/relationships/image" Target="../media/image466.png"/><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2" Type="http://schemas.openxmlformats.org/officeDocument/2006/relationships/image" Target="../media/image512.png"/><Relationship Id="rId1" Type="http://schemas.openxmlformats.org/officeDocument/2006/relationships/slideLayout" Target="../slideLayouts/slideLayout1.xml"/></Relationships>
</file>

<file path=ppt/slides/_rels/slide375.xml.rels><?xml version="1.0" encoding="UTF-8" standalone="yes"?>
<Relationships xmlns="http://schemas.openxmlformats.org/package/2006/relationships"><Relationship Id="rId3" Type="http://schemas.openxmlformats.org/officeDocument/2006/relationships/image" Target="../media/image514.png"/><Relationship Id="rId2" Type="http://schemas.openxmlformats.org/officeDocument/2006/relationships/image" Target="../media/image513.png"/><Relationship Id="rId1" Type="http://schemas.openxmlformats.org/officeDocument/2006/relationships/slideLayout" Target="../slideLayouts/slideLayout1.xml"/></Relationships>
</file>

<file path=ppt/slides/_rels/slide376.xml.rels><?xml version="1.0" encoding="UTF-8" standalone="yes"?>
<Relationships xmlns="http://schemas.openxmlformats.org/package/2006/relationships"><Relationship Id="rId3" Type="http://schemas.openxmlformats.org/officeDocument/2006/relationships/image" Target="../media/image515.png"/><Relationship Id="rId2" Type="http://schemas.openxmlformats.org/officeDocument/2006/relationships/notesSlide" Target="../notesSlides/notesSlide57.xml"/><Relationship Id="rId1" Type="http://schemas.openxmlformats.org/officeDocument/2006/relationships/slideLayout" Target="../slideLayouts/slideLayout1.xml"/><Relationship Id="rId4" Type="http://schemas.openxmlformats.org/officeDocument/2006/relationships/image" Target="../media/image516.png"/></Relationships>
</file>

<file path=ppt/slides/_rels/slide377.xml.rels><?xml version="1.0" encoding="UTF-8" standalone="yes"?>
<Relationships xmlns="http://schemas.openxmlformats.org/package/2006/relationships"><Relationship Id="rId2" Type="http://schemas.openxmlformats.org/officeDocument/2006/relationships/image" Target="../media/image517.png"/><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1.xml"/></Relationships>
</file>

<file path=ppt/slides/_rels/slide379.xml.rels><?xml version="1.0" encoding="UTF-8" standalone="yes"?>
<Relationships xmlns="http://schemas.openxmlformats.org/package/2006/relationships"><Relationship Id="rId2" Type="http://schemas.openxmlformats.org/officeDocument/2006/relationships/image" Target="../media/image518.png"/><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3" Type="http://schemas.openxmlformats.org/officeDocument/2006/relationships/image" Target="../media/image520.png"/><Relationship Id="rId2" Type="http://schemas.openxmlformats.org/officeDocument/2006/relationships/image" Target="../media/image519.png"/><Relationship Id="rId1" Type="http://schemas.openxmlformats.org/officeDocument/2006/relationships/slideLayout" Target="../slideLayouts/slideLayout1.xml"/></Relationships>
</file>

<file path=ppt/slides/_rels/slide381.xml.rels><?xml version="1.0" encoding="UTF-8" standalone="yes"?>
<Relationships xmlns="http://schemas.openxmlformats.org/package/2006/relationships"><Relationship Id="rId2" Type="http://schemas.openxmlformats.org/officeDocument/2006/relationships/image" Target="../media/image342.png"/><Relationship Id="rId1" Type="http://schemas.openxmlformats.org/officeDocument/2006/relationships/slideLayout" Target="../slideLayouts/slideLayout1.xml"/></Relationships>
</file>

<file path=ppt/slides/_rels/slide382.xml.rels><?xml version="1.0" encoding="UTF-8" standalone="yes"?>
<Relationships xmlns="http://schemas.openxmlformats.org/package/2006/relationships"><Relationship Id="rId3" Type="http://schemas.openxmlformats.org/officeDocument/2006/relationships/image" Target="../media/image522.png"/><Relationship Id="rId2" Type="http://schemas.openxmlformats.org/officeDocument/2006/relationships/image" Target="../media/image521.png"/><Relationship Id="rId1" Type="http://schemas.openxmlformats.org/officeDocument/2006/relationships/slideLayout" Target="../slideLayouts/slideLayout1.xml"/></Relationships>
</file>

<file path=ppt/slides/_rels/slide383.xml.rels><?xml version="1.0" encoding="UTF-8" standalone="yes"?>
<Relationships xmlns="http://schemas.openxmlformats.org/package/2006/relationships"><Relationship Id="rId3" Type="http://schemas.openxmlformats.org/officeDocument/2006/relationships/image" Target="../media/image523.png"/><Relationship Id="rId2" Type="http://schemas.openxmlformats.org/officeDocument/2006/relationships/notesSlide" Target="../notesSlides/notesSlide58.xml"/><Relationship Id="rId1" Type="http://schemas.openxmlformats.org/officeDocument/2006/relationships/slideLayout" Target="../slideLayouts/slideLayout1.xml"/><Relationship Id="rId4" Type="http://schemas.openxmlformats.org/officeDocument/2006/relationships/image" Target="../media/image524.png"/></Relationships>
</file>

<file path=ppt/slides/_rels/slide384.xml.rels><?xml version="1.0" encoding="UTF-8" standalone="yes"?>
<Relationships xmlns="http://schemas.openxmlformats.org/package/2006/relationships"><Relationship Id="rId2" Type="http://schemas.openxmlformats.org/officeDocument/2006/relationships/image" Target="../media/image525.png"/><Relationship Id="rId1" Type="http://schemas.openxmlformats.org/officeDocument/2006/relationships/slideLayout" Target="../slideLayouts/slideLayout1.xml"/></Relationships>
</file>

<file path=ppt/slides/_rels/slide385.xml.rels><?xml version="1.0" encoding="UTF-8" standalone="yes"?>
<Relationships xmlns="http://schemas.openxmlformats.org/package/2006/relationships"><Relationship Id="rId2" Type="http://schemas.openxmlformats.org/officeDocument/2006/relationships/image" Target="../media/image526.png"/><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3" Type="http://schemas.openxmlformats.org/officeDocument/2006/relationships/image" Target="../media/image528.png"/><Relationship Id="rId2" Type="http://schemas.openxmlformats.org/officeDocument/2006/relationships/image" Target="../media/image527.png"/><Relationship Id="rId1" Type="http://schemas.openxmlformats.org/officeDocument/2006/relationships/slideLayout" Target="../slideLayouts/slideLayout1.xml"/></Relationships>
</file>

<file path=ppt/slides/_rels/slide387.xml.rels><?xml version="1.0" encoding="UTF-8" standalone="yes"?>
<Relationships xmlns="http://schemas.openxmlformats.org/package/2006/relationships"><Relationship Id="rId3" Type="http://schemas.openxmlformats.org/officeDocument/2006/relationships/image" Target="../media/image530.png"/><Relationship Id="rId2" Type="http://schemas.openxmlformats.org/officeDocument/2006/relationships/image" Target="../media/image529.png"/><Relationship Id="rId1" Type="http://schemas.openxmlformats.org/officeDocument/2006/relationships/slideLayout" Target="../slideLayouts/slideLayout1.xml"/></Relationships>
</file>

<file path=ppt/slides/_rels/slide388.xml.rels><?xml version="1.0" encoding="UTF-8" standalone="yes"?>
<Relationships xmlns="http://schemas.openxmlformats.org/package/2006/relationships"><Relationship Id="rId3" Type="http://schemas.openxmlformats.org/officeDocument/2006/relationships/image" Target="../media/image532.png"/><Relationship Id="rId2" Type="http://schemas.openxmlformats.org/officeDocument/2006/relationships/image" Target="../media/image531.png"/><Relationship Id="rId1" Type="http://schemas.openxmlformats.org/officeDocument/2006/relationships/slideLayout" Target="../slideLayouts/slideLayout1.xml"/><Relationship Id="rId5" Type="http://schemas.openxmlformats.org/officeDocument/2006/relationships/image" Target="../media/image534.png"/><Relationship Id="rId4" Type="http://schemas.openxmlformats.org/officeDocument/2006/relationships/image" Target="../media/image533.png"/></Relationships>
</file>

<file path=ppt/slides/_rels/slide389.xml.rels><?xml version="1.0" encoding="UTF-8" standalone="yes"?>
<Relationships xmlns="http://schemas.openxmlformats.org/package/2006/relationships"><Relationship Id="rId2" Type="http://schemas.openxmlformats.org/officeDocument/2006/relationships/image" Target="../media/image535.png"/><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1.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390.xml.rels><?xml version="1.0" encoding="UTF-8" standalone="yes"?>
<Relationships xmlns="http://schemas.openxmlformats.org/package/2006/relationships"><Relationship Id="rId2" Type="http://schemas.openxmlformats.org/officeDocument/2006/relationships/image" Target="../media/image536.png"/><Relationship Id="rId1" Type="http://schemas.openxmlformats.org/officeDocument/2006/relationships/slideLayout" Target="../slideLayouts/slideLayout1.xml"/></Relationships>
</file>

<file path=ppt/slides/_rels/slide391.xml.rels><?xml version="1.0" encoding="UTF-8" standalone="yes"?>
<Relationships xmlns="http://schemas.openxmlformats.org/package/2006/relationships"><Relationship Id="rId2" Type="http://schemas.openxmlformats.org/officeDocument/2006/relationships/image" Target="../media/image537.png"/><Relationship Id="rId1" Type="http://schemas.openxmlformats.org/officeDocument/2006/relationships/slideLayout" Target="../slideLayouts/slideLayout1.xml"/></Relationships>
</file>

<file path=ppt/slides/_rels/slide392.xml.rels><?xml version="1.0" encoding="UTF-8" standalone="yes"?>
<Relationships xmlns="http://schemas.openxmlformats.org/package/2006/relationships"><Relationship Id="rId2" Type="http://schemas.openxmlformats.org/officeDocument/2006/relationships/image" Target="../media/image538.png"/><Relationship Id="rId1" Type="http://schemas.openxmlformats.org/officeDocument/2006/relationships/slideLayout" Target="../slideLayouts/slideLayout1.xml"/></Relationships>
</file>

<file path=ppt/slides/_rels/slide393.xml.rels><?xml version="1.0" encoding="UTF-8" standalone="yes"?>
<Relationships xmlns="http://schemas.openxmlformats.org/package/2006/relationships"><Relationship Id="rId2" Type="http://schemas.openxmlformats.org/officeDocument/2006/relationships/image" Target="../media/image539.png"/><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2" Type="http://schemas.openxmlformats.org/officeDocument/2006/relationships/image" Target="../media/image540.png"/><Relationship Id="rId1" Type="http://schemas.openxmlformats.org/officeDocument/2006/relationships/slideLayout" Target="../slideLayouts/slideLayout1.xml"/></Relationships>
</file>

<file path=ppt/slides/_rels/slide395.xml.rels><?xml version="1.0" encoding="UTF-8" standalone="yes"?>
<Relationships xmlns="http://schemas.openxmlformats.org/package/2006/relationships"><Relationship Id="rId2" Type="http://schemas.openxmlformats.org/officeDocument/2006/relationships/image" Target="../media/image541.png"/><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2" Type="http://schemas.openxmlformats.org/officeDocument/2006/relationships/image" Target="../media/image542.png"/><Relationship Id="rId1" Type="http://schemas.openxmlformats.org/officeDocument/2006/relationships/slideLayout" Target="../slideLayouts/slideLayout1.xml"/></Relationships>
</file>

<file path=ppt/slides/_rels/slide397.xml.rels><?xml version="1.0" encoding="UTF-8" standalone="yes"?>
<Relationships xmlns="http://schemas.openxmlformats.org/package/2006/relationships"><Relationship Id="rId2" Type="http://schemas.openxmlformats.org/officeDocument/2006/relationships/image" Target="../media/image543.png"/><Relationship Id="rId1" Type="http://schemas.openxmlformats.org/officeDocument/2006/relationships/slideLayout" Target="../slideLayouts/slideLayout1.xml"/></Relationships>
</file>

<file path=ppt/slides/_rels/slide398.xml.rels><?xml version="1.0" encoding="UTF-8" standalone="yes"?>
<Relationships xmlns="http://schemas.openxmlformats.org/package/2006/relationships"><Relationship Id="rId3" Type="http://schemas.openxmlformats.org/officeDocument/2006/relationships/image" Target="../media/image544.png"/><Relationship Id="rId2" Type="http://schemas.openxmlformats.org/officeDocument/2006/relationships/notesSlide" Target="../notesSlides/notesSlide59.xml"/><Relationship Id="rId1" Type="http://schemas.openxmlformats.org/officeDocument/2006/relationships/slideLayout" Target="../slideLayouts/slideLayout1.xml"/><Relationship Id="rId5" Type="http://schemas.openxmlformats.org/officeDocument/2006/relationships/image" Target="../media/image545.png"/><Relationship Id="rId4" Type="http://schemas.openxmlformats.org/officeDocument/2006/relationships/image" Target="../media/image6490.png"/></Relationships>
</file>

<file path=ppt/slides/_rels/slide399.xml.rels><?xml version="1.0" encoding="UTF-8" standalone="yes"?>
<Relationships xmlns="http://schemas.openxmlformats.org/package/2006/relationships"><Relationship Id="rId2" Type="http://schemas.openxmlformats.org/officeDocument/2006/relationships/image" Target="../media/image546.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3" Type="http://schemas.openxmlformats.org/officeDocument/2006/relationships/image" Target="../media/image548.png"/><Relationship Id="rId2" Type="http://schemas.openxmlformats.org/officeDocument/2006/relationships/image" Target="../media/image547.png"/><Relationship Id="rId1" Type="http://schemas.openxmlformats.org/officeDocument/2006/relationships/slideLayout" Target="../slideLayouts/slideLayout1.xml"/></Relationships>
</file>

<file path=ppt/slides/_rels/slide401.xml.rels><?xml version="1.0" encoding="UTF-8" standalone="yes"?>
<Relationships xmlns="http://schemas.openxmlformats.org/package/2006/relationships"><Relationship Id="rId2" Type="http://schemas.openxmlformats.org/officeDocument/2006/relationships/image" Target="../media/image549.png"/><Relationship Id="rId1" Type="http://schemas.openxmlformats.org/officeDocument/2006/relationships/slideLayout" Target="../slideLayouts/slideLayout1.xml"/></Relationships>
</file>

<file path=ppt/slides/_rels/slide402.xml.rels><?xml version="1.0" encoding="UTF-8" standalone="yes"?>
<Relationships xmlns="http://schemas.openxmlformats.org/package/2006/relationships"><Relationship Id="rId2" Type="http://schemas.openxmlformats.org/officeDocument/2006/relationships/image" Target="../media/image550.png"/><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2" Type="http://schemas.openxmlformats.org/officeDocument/2006/relationships/image" Target="../media/image551.png"/><Relationship Id="rId1" Type="http://schemas.openxmlformats.org/officeDocument/2006/relationships/slideLayout" Target="../slideLayouts/slideLayout1.xml"/></Relationships>
</file>

<file path=ppt/slides/_rels/slide404.xml.rels><?xml version="1.0" encoding="UTF-8" standalone="yes"?>
<Relationships xmlns="http://schemas.openxmlformats.org/package/2006/relationships"><Relationship Id="rId2" Type="http://schemas.openxmlformats.org/officeDocument/2006/relationships/image" Target="../media/image552.png"/><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2" Type="http://schemas.openxmlformats.org/officeDocument/2006/relationships/image" Target="../media/image553.png"/><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2" Type="http://schemas.openxmlformats.org/officeDocument/2006/relationships/image" Target="../media/image554.png"/><Relationship Id="rId1" Type="http://schemas.openxmlformats.org/officeDocument/2006/relationships/slideLayout" Target="../slideLayouts/slideLayout1.xml"/></Relationships>
</file>

<file path=ppt/slides/_rels/slide407.xml.rels><?xml version="1.0" encoding="UTF-8" standalone="yes"?>
<Relationships xmlns="http://schemas.openxmlformats.org/package/2006/relationships"><Relationship Id="rId2" Type="http://schemas.openxmlformats.org/officeDocument/2006/relationships/image" Target="../media/image555.png"/><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2" Type="http://schemas.openxmlformats.org/officeDocument/2006/relationships/image" Target="../media/image556.png"/><Relationship Id="rId1" Type="http://schemas.openxmlformats.org/officeDocument/2006/relationships/slideLayout" Target="../slideLayouts/slideLayout1.xml"/></Relationships>
</file>

<file path=ppt/slides/_rels/slide409.xml.rels><?xml version="1.0" encoding="UTF-8" standalone="yes"?>
<Relationships xmlns="http://schemas.openxmlformats.org/package/2006/relationships"><Relationship Id="rId3" Type="http://schemas.openxmlformats.org/officeDocument/2006/relationships/image" Target="../media/image558.9FC399A0"/><Relationship Id="rId2" Type="http://schemas.openxmlformats.org/officeDocument/2006/relationships/image" Target="../media/image557.png"/><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image" Target="../media/image29.png"/><Relationship Id="rId1" Type="http://schemas.openxmlformats.org/officeDocument/2006/relationships/slideLayout" Target="../slideLayouts/slideLayout1.xml"/></Relationships>
</file>

<file path=ppt/slides/_rels/slide410.xml.rels><?xml version="1.0" encoding="UTF-8" standalone="yes"?>
<Relationships xmlns="http://schemas.openxmlformats.org/package/2006/relationships"><Relationship Id="rId3" Type="http://schemas.openxmlformats.org/officeDocument/2006/relationships/image" Target="../media/image560.png"/><Relationship Id="rId2" Type="http://schemas.openxmlformats.org/officeDocument/2006/relationships/image" Target="../media/image559.png"/><Relationship Id="rId1" Type="http://schemas.openxmlformats.org/officeDocument/2006/relationships/slideLayout" Target="../slideLayouts/slideLayout1.xml"/><Relationship Id="rId4" Type="http://schemas.openxmlformats.org/officeDocument/2006/relationships/image" Target="../media/image561.png"/></Relationships>
</file>

<file path=ppt/slides/_rels/slide411.xml.rels><?xml version="1.0" encoding="UTF-8" standalone="yes"?>
<Relationships xmlns="http://schemas.openxmlformats.org/package/2006/relationships"><Relationship Id="rId2" Type="http://schemas.openxmlformats.org/officeDocument/2006/relationships/image" Target="../media/image562.gif"/><Relationship Id="rId1" Type="http://schemas.openxmlformats.org/officeDocument/2006/relationships/slideLayout" Target="../slideLayouts/slideLayout1.xml"/></Relationships>
</file>

<file path=ppt/slides/_rels/slide412.xml.rels><?xml version="1.0" encoding="UTF-8" standalone="yes"?>
<Relationships xmlns="http://schemas.openxmlformats.org/package/2006/relationships"><Relationship Id="rId3" Type="http://schemas.openxmlformats.org/officeDocument/2006/relationships/image" Target="../media/image564.png"/><Relationship Id="rId2" Type="http://schemas.openxmlformats.org/officeDocument/2006/relationships/image" Target="../media/image563.png"/><Relationship Id="rId1" Type="http://schemas.openxmlformats.org/officeDocument/2006/relationships/slideLayout" Target="../slideLayouts/slideLayout1.xml"/><Relationship Id="rId4" Type="http://schemas.openxmlformats.org/officeDocument/2006/relationships/image" Target="../media/image565.png"/></Relationships>
</file>

<file path=ppt/slides/_rels/slide413.xml.rels><?xml version="1.0" encoding="UTF-8" standalone="yes"?>
<Relationships xmlns="http://schemas.openxmlformats.org/package/2006/relationships"><Relationship Id="rId3" Type="http://schemas.openxmlformats.org/officeDocument/2006/relationships/image" Target="../media/image567.png"/><Relationship Id="rId2" Type="http://schemas.openxmlformats.org/officeDocument/2006/relationships/image" Target="../media/image566.png"/><Relationship Id="rId1" Type="http://schemas.openxmlformats.org/officeDocument/2006/relationships/slideLayout" Target="../slideLayouts/slideLayout1.xml"/><Relationship Id="rId4" Type="http://schemas.openxmlformats.org/officeDocument/2006/relationships/image" Target="../media/image568.png"/></Relationships>
</file>

<file path=ppt/slides/_rels/slide414.xml.rels><?xml version="1.0" encoding="UTF-8" standalone="yes"?>
<Relationships xmlns="http://schemas.openxmlformats.org/package/2006/relationships"><Relationship Id="rId3" Type="http://schemas.openxmlformats.org/officeDocument/2006/relationships/image" Target="../media/image570.png"/><Relationship Id="rId2" Type="http://schemas.openxmlformats.org/officeDocument/2006/relationships/image" Target="../media/image569.png"/><Relationship Id="rId1" Type="http://schemas.openxmlformats.org/officeDocument/2006/relationships/slideLayout" Target="../slideLayouts/slideLayout1.xml"/></Relationships>
</file>

<file path=ppt/slides/_rels/slide415.xml.rels><?xml version="1.0" encoding="UTF-8" standalone="yes"?>
<Relationships xmlns="http://schemas.openxmlformats.org/package/2006/relationships"><Relationship Id="rId3" Type="http://schemas.openxmlformats.org/officeDocument/2006/relationships/image" Target="../media/image571.png"/><Relationship Id="rId2" Type="http://schemas.openxmlformats.org/officeDocument/2006/relationships/notesSlide" Target="../notesSlides/notesSlide60.xml"/><Relationship Id="rId1" Type="http://schemas.openxmlformats.org/officeDocument/2006/relationships/slideLayout" Target="../slideLayouts/slideLayout1.xml"/><Relationship Id="rId5" Type="http://schemas.openxmlformats.org/officeDocument/2006/relationships/image" Target="../media/image573.png"/><Relationship Id="rId4" Type="http://schemas.openxmlformats.org/officeDocument/2006/relationships/image" Target="../media/image572.png"/></Relationships>
</file>

<file path=ppt/slides/_rels/slide416.xml.rels><?xml version="1.0" encoding="UTF-8" standalone="yes"?>
<Relationships xmlns="http://schemas.openxmlformats.org/package/2006/relationships"><Relationship Id="rId3" Type="http://schemas.openxmlformats.org/officeDocument/2006/relationships/image" Target="../media/image574.png"/><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3" Type="http://schemas.openxmlformats.org/officeDocument/2006/relationships/image" Target="../media/image575.png"/><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418.xml.rels><?xml version="1.0" encoding="UTF-8" standalone="yes"?>
<Relationships xmlns="http://schemas.openxmlformats.org/package/2006/relationships"><Relationship Id="rId2" Type="http://schemas.openxmlformats.org/officeDocument/2006/relationships/image" Target="../media/image576.png"/><Relationship Id="rId1" Type="http://schemas.openxmlformats.org/officeDocument/2006/relationships/slideLayout" Target="../slideLayouts/slideLayout1.xml"/></Relationships>
</file>

<file path=ppt/slides/_rels/slide419.xml.rels><?xml version="1.0" encoding="UTF-8" standalone="yes"?>
<Relationships xmlns="http://schemas.openxmlformats.org/package/2006/relationships"><Relationship Id="rId3" Type="http://schemas.openxmlformats.org/officeDocument/2006/relationships/image" Target="../media/image577.png"/><Relationship Id="rId2" Type="http://schemas.openxmlformats.org/officeDocument/2006/relationships/notesSlide" Target="../notesSlides/notesSlide63.xml"/><Relationship Id="rId1" Type="http://schemas.openxmlformats.org/officeDocument/2006/relationships/slideLayout" Target="../slideLayouts/slideLayout1.xml"/><Relationship Id="rId6" Type="http://schemas.openxmlformats.org/officeDocument/2006/relationships/image" Target="../media/image580.png"/><Relationship Id="rId5" Type="http://schemas.openxmlformats.org/officeDocument/2006/relationships/image" Target="../media/image579.png"/><Relationship Id="rId4" Type="http://schemas.openxmlformats.org/officeDocument/2006/relationships/image" Target="../media/image578.png"/></Relationships>
</file>

<file path=ppt/slides/_rels/slide4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1.xml.rels><?xml version="1.0" encoding="UTF-8" standalone="yes"?>
<Relationships xmlns="http://schemas.openxmlformats.org/package/2006/relationships"><Relationship Id="rId3" Type="http://schemas.openxmlformats.org/officeDocument/2006/relationships/image" Target="../media/image581.png"/><Relationship Id="rId2" Type="http://schemas.openxmlformats.org/officeDocument/2006/relationships/notesSlide" Target="../notesSlides/notesSlide64.xml"/><Relationship Id="rId1" Type="http://schemas.openxmlformats.org/officeDocument/2006/relationships/slideLayout" Target="../slideLayouts/slideLayout1.xml"/><Relationship Id="rId4" Type="http://schemas.openxmlformats.org/officeDocument/2006/relationships/image" Target="../media/image582.png"/></Relationships>
</file>

<file path=ppt/slides/_rels/slide422.xml.rels><?xml version="1.0" encoding="UTF-8" standalone="yes"?>
<Relationships xmlns="http://schemas.openxmlformats.org/package/2006/relationships"><Relationship Id="rId3" Type="http://schemas.openxmlformats.org/officeDocument/2006/relationships/image" Target="../media/image584.png"/><Relationship Id="rId2" Type="http://schemas.openxmlformats.org/officeDocument/2006/relationships/image" Target="../media/image583.png"/><Relationship Id="rId1" Type="http://schemas.openxmlformats.org/officeDocument/2006/relationships/slideLayout" Target="../slideLayouts/slideLayout1.xml"/><Relationship Id="rId4" Type="http://schemas.openxmlformats.org/officeDocument/2006/relationships/image" Target="../media/image585.png"/></Relationships>
</file>

<file path=ppt/slides/_rels/slide423.xml.rels><?xml version="1.0" encoding="UTF-8" standalone="yes"?>
<Relationships xmlns="http://schemas.openxmlformats.org/package/2006/relationships"><Relationship Id="rId2" Type="http://schemas.openxmlformats.org/officeDocument/2006/relationships/image" Target="../media/image586.gif"/><Relationship Id="rId1" Type="http://schemas.openxmlformats.org/officeDocument/2006/relationships/slideLayout" Target="../slideLayouts/slideLayout1.xml"/></Relationships>
</file>

<file path=ppt/slides/_rels/slide424.xml.rels><?xml version="1.0" encoding="UTF-8" standalone="yes"?>
<Relationships xmlns="http://schemas.openxmlformats.org/package/2006/relationships"><Relationship Id="rId2" Type="http://schemas.openxmlformats.org/officeDocument/2006/relationships/image" Target="../media/image587.gif"/><Relationship Id="rId1" Type="http://schemas.openxmlformats.org/officeDocument/2006/relationships/slideLayout" Target="../slideLayouts/slideLayout1.xml"/></Relationships>
</file>

<file path=ppt/slides/_rels/slide425.xml.rels><?xml version="1.0" encoding="UTF-8" standalone="yes"?>
<Relationships xmlns="http://schemas.openxmlformats.org/package/2006/relationships"><Relationship Id="rId2" Type="http://schemas.openxmlformats.org/officeDocument/2006/relationships/image" Target="../media/image588.png"/><Relationship Id="rId1" Type="http://schemas.openxmlformats.org/officeDocument/2006/relationships/slideLayout" Target="../slideLayouts/slideLayout1.xml"/></Relationships>
</file>

<file path=ppt/slides/_rels/slide426.xml.rels><?xml version="1.0" encoding="UTF-8" standalone="yes"?>
<Relationships xmlns="http://schemas.openxmlformats.org/package/2006/relationships"><Relationship Id="rId2" Type="http://schemas.openxmlformats.org/officeDocument/2006/relationships/image" Target="../media/image589.png"/><Relationship Id="rId1" Type="http://schemas.openxmlformats.org/officeDocument/2006/relationships/slideLayout" Target="../slideLayouts/slideLayout1.xml"/></Relationships>
</file>

<file path=ppt/slides/_rels/slide427.xml.rels><?xml version="1.0" encoding="UTF-8" standalone="yes"?>
<Relationships xmlns="http://schemas.openxmlformats.org/package/2006/relationships"><Relationship Id="rId2" Type="http://schemas.openxmlformats.org/officeDocument/2006/relationships/image" Target="../media/image590.png"/><Relationship Id="rId1" Type="http://schemas.openxmlformats.org/officeDocument/2006/relationships/slideLayout" Target="../slideLayouts/slideLayout1.xml"/></Relationships>
</file>

<file path=ppt/slides/_rels/slide428.xml.rels><?xml version="1.0" encoding="UTF-8" standalone="yes"?>
<Relationships xmlns="http://schemas.openxmlformats.org/package/2006/relationships"><Relationship Id="rId3" Type="http://schemas.openxmlformats.org/officeDocument/2006/relationships/image" Target="../media/image592.png"/><Relationship Id="rId2" Type="http://schemas.openxmlformats.org/officeDocument/2006/relationships/image" Target="../media/image591.png"/><Relationship Id="rId1" Type="http://schemas.openxmlformats.org/officeDocument/2006/relationships/slideLayout" Target="../slideLayouts/slideLayout1.xml"/></Relationships>
</file>

<file path=ppt/slides/_rels/slide429.xml.rels><?xml version="1.0" encoding="UTF-8" standalone="yes"?>
<Relationships xmlns="http://schemas.openxmlformats.org/package/2006/relationships"><Relationship Id="rId2" Type="http://schemas.openxmlformats.org/officeDocument/2006/relationships/image" Target="../media/image593.pn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xml"/></Relationships>
</file>

<file path=ppt/slides/_rels/slide430.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431.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1.xml"/></Relationships>
</file>

<file path=ppt/slides/_rels/slide432.xml.rels><?xml version="1.0" encoding="UTF-8" standalone="yes"?>
<Relationships xmlns="http://schemas.openxmlformats.org/package/2006/relationships"><Relationship Id="rId3" Type="http://schemas.openxmlformats.org/officeDocument/2006/relationships/image" Target="../media/image595.png"/><Relationship Id="rId2" Type="http://schemas.openxmlformats.org/officeDocument/2006/relationships/image" Target="../media/image594.png"/><Relationship Id="rId1" Type="http://schemas.openxmlformats.org/officeDocument/2006/relationships/slideLayout" Target="../slideLayouts/slideLayout1.xml"/><Relationship Id="rId4" Type="http://schemas.openxmlformats.org/officeDocument/2006/relationships/image" Target="../media/image596.png"/></Relationships>
</file>

<file path=ppt/slides/_rels/slide433.xml.rels><?xml version="1.0" encoding="UTF-8" standalone="yes"?>
<Relationships xmlns="http://schemas.openxmlformats.org/package/2006/relationships"><Relationship Id="rId2" Type="http://schemas.openxmlformats.org/officeDocument/2006/relationships/image" Target="../media/image597.png"/><Relationship Id="rId1" Type="http://schemas.openxmlformats.org/officeDocument/2006/relationships/slideLayout" Target="../slideLayouts/slideLayout1.xml"/></Relationships>
</file>

<file path=ppt/slides/_rels/slide4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5.xml.rels><?xml version="1.0" encoding="UTF-8" standalone="yes"?>
<Relationships xmlns="http://schemas.openxmlformats.org/package/2006/relationships"><Relationship Id="rId2" Type="http://schemas.openxmlformats.org/officeDocument/2006/relationships/image" Target="../media/image598.png"/><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3" Type="http://schemas.openxmlformats.org/officeDocument/2006/relationships/image" Target="../media/image600.png"/><Relationship Id="rId2" Type="http://schemas.openxmlformats.org/officeDocument/2006/relationships/image" Target="../media/image599.png"/><Relationship Id="rId1" Type="http://schemas.openxmlformats.org/officeDocument/2006/relationships/slideLayout" Target="../slideLayouts/slideLayout1.xml"/><Relationship Id="rId5" Type="http://schemas.openxmlformats.org/officeDocument/2006/relationships/image" Target="../media/image602.png"/><Relationship Id="rId4" Type="http://schemas.openxmlformats.org/officeDocument/2006/relationships/image" Target="../media/image601.png"/></Relationships>
</file>

<file path=ppt/slides/_rels/slide437.xml.rels><?xml version="1.0" encoding="UTF-8" standalone="yes"?>
<Relationships xmlns="http://schemas.openxmlformats.org/package/2006/relationships"><Relationship Id="rId3" Type="http://schemas.openxmlformats.org/officeDocument/2006/relationships/image" Target="../media/image604.png"/><Relationship Id="rId2" Type="http://schemas.openxmlformats.org/officeDocument/2006/relationships/image" Target="../media/image603.png"/><Relationship Id="rId1" Type="http://schemas.openxmlformats.org/officeDocument/2006/relationships/slideLayout" Target="../slideLayouts/slideLayout1.xml"/></Relationships>
</file>

<file path=ppt/slides/_rels/slide438.xml.rels><?xml version="1.0" encoding="UTF-8" standalone="yes"?>
<Relationships xmlns="http://schemas.openxmlformats.org/package/2006/relationships"><Relationship Id="rId3" Type="http://schemas.openxmlformats.org/officeDocument/2006/relationships/image" Target="../media/image606.png"/><Relationship Id="rId2" Type="http://schemas.openxmlformats.org/officeDocument/2006/relationships/image" Target="../media/image605.png"/><Relationship Id="rId1" Type="http://schemas.openxmlformats.org/officeDocument/2006/relationships/slideLayout" Target="../slideLayouts/slideLayout1.xml"/><Relationship Id="rId5" Type="http://schemas.openxmlformats.org/officeDocument/2006/relationships/image" Target="../media/image608.png"/><Relationship Id="rId4" Type="http://schemas.openxmlformats.org/officeDocument/2006/relationships/image" Target="../media/image607.png"/></Relationships>
</file>

<file path=ppt/slides/_rels/slide439.xml.rels><?xml version="1.0" encoding="UTF-8" standalone="yes"?>
<Relationships xmlns="http://schemas.openxmlformats.org/package/2006/relationships"><Relationship Id="rId3" Type="http://schemas.openxmlformats.org/officeDocument/2006/relationships/image" Target="../media/image610.png"/><Relationship Id="rId2" Type="http://schemas.openxmlformats.org/officeDocument/2006/relationships/image" Target="../media/image609.png"/><Relationship Id="rId1" Type="http://schemas.openxmlformats.org/officeDocument/2006/relationships/slideLayout" Target="../slideLayouts/slideLayout1.xml"/><Relationship Id="rId5" Type="http://schemas.openxmlformats.org/officeDocument/2006/relationships/image" Target="../media/image612.png"/><Relationship Id="rId4" Type="http://schemas.openxmlformats.org/officeDocument/2006/relationships/image" Target="../media/image611.png"/></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1.xml"/></Relationships>
</file>

<file path=ppt/slides/_rels/slide440.xml.rels><?xml version="1.0" encoding="UTF-8" standalone="yes"?>
<Relationships xmlns="http://schemas.openxmlformats.org/package/2006/relationships"><Relationship Id="rId3" Type="http://schemas.openxmlformats.org/officeDocument/2006/relationships/image" Target="../media/image613.png"/><Relationship Id="rId2" Type="http://schemas.openxmlformats.org/officeDocument/2006/relationships/image" Target="../media/image7140.png"/><Relationship Id="rId1" Type="http://schemas.openxmlformats.org/officeDocument/2006/relationships/slideLayout" Target="../slideLayouts/slideLayout1.xml"/><Relationship Id="rId5" Type="http://schemas.openxmlformats.org/officeDocument/2006/relationships/image" Target="../media/image615.png"/><Relationship Id="rId4" Type="http://schemas.openxmlformats.org/officeDocument/2006/relationships/image" Target="../media/image614.png"/></Relationships>
</file>

<file path=ppt/slides/_rels/slide441.xml.rels><?xml version="1.0" encoding="UTF-8" standalone="yes"?>
<Relationships xmlns="http://schemas.openxmlformats.org/package/2006/relationships"><Relationship Id="rId3" Type="http://schemas.openxmlformats.org/officeDocument/2006/relationships/image" Target="../media/image7140.png"/><Relationship Id="rId2" Type="http://schemas.openxmlformats.org/officeDocument/2006/relationships/image" Target="../media/image616.png"/><Relationship Id="rId1" Type="http://schemas.openxmlformats.org/officeDocument/2006/relationships/slideLayout" Target="../slideLayouts/slideLayout1.xml"/></Relationships>
</file>

<file path=ppt/slides/_rels/slide442.xml.rels><?xml version="1.0" encoding="UTF-8" standalone="yes"?>
<Relationships xmlns="http://schemas.openxmlformats.org/package/2006/relationships"><Relationship Id="rId3" Type="http://schemas.openxmlformats.org/officeDocument/2006/relationships/image" Target="../media/image618.png"/><Relationship Id="rId2" Type="http://schemas.openxmlformats.org/officeDocument/2006/relationships/image" Target="../media/image617.png"/><Relationship Id="rId1" Type="http://schemas.openxmlformats.org/officeDocument/2006/relationships/slideLayout" Target="../slideLayouts/slideLayout1.xml"/></Relationships>
</file>

<file path=ppt/slides/_rels/slide443.xml.rels><?xml version="1.0" encoding="UTF-8" standalone="yes"?>
<Relationships xmlns="http://schemas.openxmlformats.org/package/2006/relationships"><Relationship Id="rId3" Type="http://schemas.openxmlformats.org/officeDocument/2006/relationships/image" Target="../media/image620.png"/><Relationship Id="rId2" Type="http://schemas.openxmlformats.org/officeDocument/2006/relationships/image" Target="../media/image619.png"/><Relationship Id="rId1" Type="http://schemas.openxmlformats.org/officeDocument/2006/relationships/slideLayout" Target="../slideLayouts/slideLayout1.xml"/></Relationships>
</file>

<file path=ppt/slides/_rels/slide444.xml.rels><?xml version="1.0" encoding="UTF-8" standalone="yes"?>
<Relationships xmlns="http://schemas.openxmlformats.org/package/2006/relationships"><Relationship Id="rId2" Type="http://schemas.openxmlformats.org/officeDocument/2006/relationships/image" Target="../media/image621.png"/><Relationship Id="rId1" Type="http://schemas.openxmlformats.org/officeDocument/2006/relationships/slideLayout" Target="../slideLayouts/slideLayout1.xml"/></Relationships>
</file>

<file path=ppt/slides/_rels/slide445.xml.rels><?xml version="1.0" encoding="UTF-8" standalone="yes"?>
<Relationships xmlns="http://schemas.openxmlformats.org/package/2006/relationships"><Relationship Id="rId2" Type="http://schemas.openxmlformats.org/officeDocument/2006/relationships/image" Target="../media/image622.png"/><Relationship Id="rId1" Type="http://schemas.openxmlformats.org/officeDocument/2006/relationships/slideLayout" Target="../slideLayouts/slideLayout1.xml"/></Relationships>
</file>

<file path=ppt/slides/_rels/slide446.xml.rels><?xml version="1.0" encoding="UTF-8" standalone="yes"?>
<Relationships xmlns="http://schemas.openxmlformats.org/package/2006/relationships"><Relationship Id="rId3" Type="http://schemas.openxmlformats.org/officeDocument/2006/relationships/image" Target="../media/image624.png"/><Relationship Id="rId2" Type="http://schemas.openxmlformats.org/officeDocument/2006/relationships/image" Target="../media/image623.png"/><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2" Type="http://schemas.openxmlformats.org/officeDocument/2006/relationships/image" Target="../media/image625.png"/><Relationship Id="rId1" Type="http://schemas.openxmlformats.org/officeDocument/2006/relationships/slideLayout" Target="../slideLayouts/slideLayout1.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9.xml.rels><?xml version="1.0" encoding="UTF-8" standalone="yes"?>
<Relationships xmlns="http://schemas.openxmlformats.org/package/2006/relationships"><Relationship Id="rId3" Type="http://schemas.openxmlformats.org/officeDocument/2006/relationships/image" Target="../media/image626.png"/><Relationship Id="rId2" Type="http://schemas.openxmlformats.org/officeDocument/2006/relationships/notesSlide" Target="../notesSlides/notesSlide65.xml"/><Relationship Id="rId1" Type="http://schemas.openxmlformats.org/officeDocument/2006/relationships/slideLayout" Target="../slideLayouts/slideLayout1.xml"/><Relationship Id="rId4" Type="http://schemas.openxmlformats.org/officeDocument/2006/relationships/image" Target="../media/image627.png"/></Relationships>
</file>

<file path=ppt/slides/_rels/slide4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1.xml"/><Relationship Id="rId4" Type="http://schemas.openxmlformats.org/officeDocument/2006/relationships/image" Target="../media/image37.png"/></Relationships>
</file>

<file path=ppt/slides/_rels/slide450.xml.rels><?xml version="1.0" encoding="UTF-8" standalone="yes"?>
<Relationships xmlns="http://schemas.openxmlformats.org/package/2006/relationships"><Relationship Id="rId3" Type="http://schemas.openxmlformats.org/officeDocument/2006/relationships/image" Target="../media/image628.png"/><Relationship Id="rId2" Type="http://schemas.openxmlformats.org/officeDocument/2006/relationships/notesSlide" Target="../notesSlides/notesSlide66.xml"/><Relationship Id="rId1" Type="http://schemas.openxmlformats.org/officeDocument/2006/relationships/slideLayout" Target="../slideLayouts/slideLayout1.xml"/><Relationship Id="rId4" Type="http://schemas.openxmlformats.org/officeDocument/2006/relationships/image" Target="../media/image629.png"/></Relationships>
</file>

<file path=ppt/slides/_rels/slide451.xml.rels><?xml version="1.0" encoding="UTF-8" standalone="yes"?>
<Relationships xmlns="http://schemas.openxmlformats.org/package/2006/relationships"><Relationship Id="rId3" Type="http://schemas.openxmlformats.org/officeDocument/2006/relationships/image" Target="../media/image630.png"/><Relationship Id="rId2" Type="http://schemas.openxmlformats.org/officeDocument/2006/relationships/notesSlide" Target="../notesSlides/notesSlide67.xml"/><Relationship Id="rId1" Type="http://schemas.openxmlformats.org/officeDocument/2006/relationships/slideLayout" Target="../slideLayouts/slideLayout1.xml"/><Relationship Id="rId4" Type="http://schemas.openxmlformats.org/officeDocument/2006/relationships/image" Target="../media/image631.png"/></Relationships>
</file>

<file path=ppt/slides/_rels/slide452.xml.rels><?xml version="1.0" encoding="UTF-8" standalone="yes"?>
<Relationships xmlns="http://schemas.openxmlformats.org/package/2006/relationships"><Relationship Id="rId2" Type="http://schemas.openxmlformats.org/officeDocument/2006/relationships/image" Target="../media/image632.png"/><Relationship Id="rId1" Type="http://schemas.openxmlformats.org/officeDocument/2006/relationships/slideLayout" Target="../slideLayouts/slideLayout1.xml"/></Relationships>
</file>

<file path=ppt/slides/_rels/slide453.xml.rels><?xml version="1.0" encoding="UTF-8" standalone="yes"?>
<Relationships xmlns="http://schemas.openxmlformats.org/package/2006/relationships"><Relationship Id="rId2" Type="http://schemas.openxmlformats.org/officeDocument/2006/relationships/image" Target="../media/image633.png"/><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2" Type="http://schemas.openxmlformats.org/officeDocument/2006/relationships/image" Target="../media/image634.png"/><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2" Type="http://schemas.openxmlformats.org/officeDocument/2006/relationships/image" Target="../media/image635.png"/><Relationship Id="rId1" Type="http://schemas.openxmlformats.org/officeDocument/2006/relationships/slideLayout" Target="../slideLayouts/slideLayout1.xml"/></Relationships>
</file>

<file path=ppt/slides/_rels/slide456.xml.rels><?xml version="1.0" encoding="UTF-8" standalone="yes"?>
<Relationships xmlns="http://schemas.openxmlformats.org/package/2006/relationships"><Relationship Id="rId2" Type="http://schemas.openxmlformats.org/officeDocument/2006/relationships/image" Target="../media/image636.png"/><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3" Type="http://schemas.openxmlformats.org/officeDocument/2006/relationships/image" Target="../media/image638.png"/><Relationship Id="rId2" Type="http://schemas.openxmlformats.org/officeDocument/2006/relationships/image" Target="../media/image637.png"/><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3" Type="http://schemas.openxmlformats.org/officeDocument/2006/relationships/image" Target="../media/image639.png"/><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459.xml.rels><?xml version="1.0" encoding="UTF-8" standalone="yes"?>
<Relationships xmlns="http://schemas.openxmlformats.org/package/2006/relationships"><Relationship Id="rId3" Type="http://schemas.openxmlformats.org/officeDocument/2006/relationships/image" Target="../media/image640.png"/><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1.xml"/></Relationships>
</file>

<file path=ppt/slides/_rels/slide460.xml.rels><?xml version="1.0" encoding="UTF-8" standalone="yes"?>
<Relationships xmlns="http://schemas.openxmlformats.org/package/2006/relationships"><Relationship Id="rId3" Type="http://schemas.openxmlformats.org/officeDocument/2006/relationships/image" Target="../media/image641.png"/><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461.xml.rels><?xml version="1.0" encoding="UTF-8" standalone="yes"?>
<Relationships xmlns="http://schemas.openxmlformats.org/package/2006/relationships"><Relationship Id="rId3" Type="http://schemas.openxmlformats.org/officeDocument/2006/relationships/image" Target="../media/image642.png"/><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462.xml.rels><?xml version="1.0" encoding="UTF-8" standalone="yes"?>
<Relationships xmlns="http://schemas.openxmlformats.org/package/2006/relationships"><Relationship Id="rId2" Type="http://schemas.openxmlformats.org/officeDocument/2006/relationships/image" Target="../media/image643.png"/><Relationship Id="rId1" Type="http://schemas.openxmlformats.org/officeDocument/2006/relationships/slideLayout" Target="../slideLayouts/slideLayout1.xml"/></Relationships>
</file>

<file path=ppt/slides/_rels/slide463.xml.rels><?xml version="1.0" encoding="UTF-8" standalone="yes"?>
<Relationships xmlns="http://schemas.openxmlformats.org/package/2006/relationships"><Relationship Id="rId2" Type="http://schemas.openxmlformats.org/officeDocument/2006/relationships/image" Target="../media/image644.png"/><Relationship Id="rId1" Type="http://schemas.openxmlformats.org/officeDocument/2006/relationships/slideLayout" Target="../slideLayouts/slideLayout1.xml"/></Relationships>
</file>

<file path=ppt/slides/_rels/slide464.xml.rels><?xml version="1.0" encoding="UTF-8" standalone="yes"?>
<Relationships xmlns="http://schemas.openxmlformats.org/package/2006/relationships"><Relationship Id="rId3" Type="http://schemas.openxmlformats.org/officeDocument/2006/relationships/image" Target="../media/image7661.png"/><Relationship Id="rId2" Type="http://schemas.openxmlformats.org/officeDocument/2006/relationships/notesSlide" Target="../notesSlides/notesSlide72.xml"/><Relationship Id="rId1" Type="http://schemas.openxmlformats.org/officeDocument/2006/relationships/slideLayout" Target="../slideLayouts/slideLayout1.xml"/></Relationships>
</file>

<file path=ppt/slides/_rels/slide4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7.xml.rels><?xml version="1.0" encoding="UTF-8" standalone="yes"?>
<Relationships xmlns="http://schemas.openxmlformats.org/package/2006/relationships"><Relationship Id="rId3" Type="http://schemas.openxmlformats.org/officeDocument/2006/relationships/image" Target="../media/image7701.png"/><Relationship Id="rId2" Type="http://schemas.openxmlformats.org/officeDocument/2006/relationships/notesSlide" Target="../notesSlides/notesSlide73.xml"/><Relationship Id="rId1" Type="http://schemas.openxmlformats.org/officeDocument/2006/relationships/slideLayout" Target="../slideLayouts/slideLayout1.xml"/><Relationship Id="rId5" Type="http://schemas.openxmlformats.org/officeDocument/2006/relationships/image" Target="../media/image7720.png"/><Relationship Id="rId4" Type="http://schemas.openxmlformats.org/officeDocument/2006/relationships/image" Target="../media/image7710.png"/></Relationships>
</file>

<file path=ppt/slides/_rels/slide468.xml.rels><?xml version="1.0" encoding="UTF-8" standalone="yes"?>
<Relationships xmlns="http://schemas.openxmlformats.org/package/2006/relationships"><Relationship Id="rId2" Type="http://schemas.openxmlformats.org/officeDocument/2006/relationships/image" Target="../media/image7731.png"/><Relationship Id="rId1" Type="http://schemas.openxmlformats.org/officeDocument/2006/relationships/slideLayout" Target="../slideLayouts/slideLayout1.xml"/></Relationships>
</file>

<file path=ppt/slides/_rels/slide469.xml.rels><?xml version="1.0" encoding="UTF-8" standalone="yes"?>
<Relationships xmlns="http://schemas.openxmlformats.org/package/2006/relationships"><Relationship Id="rId2" Type="http://schemas.openxmlformats.org/officeDocument/2006/relationships/image" Target="../media/image645.png"/><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4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2.xml.rels><?xml version="1.0" encoding="UTF-8" standalone="yes"?>
<Relationships xmlns="http://schemas.openxmlformats.org/package/2006/relationships"><Relationship Id="rId3" Type="http://schemas.openxmlformats.org/officeDocument/2006/relationships/image" Target="../media/image7580.png"/><Relationship Id="rId2" Type="http://schemas.openxmlformats.org/officeDocument/2006/relationships/image" Target="../media/image646.png"/><Relationship Id="rId1" Type="http://schemas.openxmlformats.org/officeDocument/2006/relationships/slideLayout" Target="../slideLayouts/slideLayout1.xml"/></Relationships>
</file>

<file path=ppt/slides/_rels/slide473.xml.rels><?xml version="1.0" encoding="UTF-8" standalone="yes"?>
<Relationships xmlns="http://schemas.openxmlformats.org/package/2006/relationships"><Relationship Id="rId3" Type="http://schemas.openxmlformats.org/officeDocument/2006/relationships/image" Target="../media/image7600.png"/><Relationship Id="rId2" Type="http://schemas.openxmlformats.org/officeDocument/2006/relationships/image" Target="../media/image647.png"/><Relationship Id="rId1" Type="http://schemas.openxmlformats.org/officeDocument/2006/relationships/slideLayout" Target="../slideLayouts/slideLayout1.xml"/></Relationships>
</file>

<file path=ppt/slides/_rels/slide474.xml.rels><?xml version="1.0" encoding="UTF-8" standalone="yes"?>
<Relationships xmlns="http://schemas.openxmlformats.org/package/2006/relationships"><Relationship Id="rId3" Type="http://schemas.openxmlformats.org/officeDocument/2006/relationships/image" Target="../media/image7620.png"/><Relationship Id="rId2" Type="http://schemas.openxmlformats.org/officeDocument/2006/relationships/image" Target="../media/image648.png"/><Relationship Id="rId1" Type="http://schemas.openxmlformats.org/officeDocument/2006/relationships/slideLayout" Target="../slideLayouts/slideLayout1.xml"/></Relationships>
</file>

<file path=ppt/slides/_rels/slide475.xml.rels><?xml version="1.0" encoding="UTF-8" standalone="yes"?>
<Relationships xmlns="http://schemas.openxmlformats.org/package/2006/relationships"><Relationship Id="rId3" Type="http://schemas.openxmlformats.org/officeDocument/2006/relationships/image" Target="../media/image7660.png"/><Relationship Id="rId2" Type="http://schemas.openxmlformats.org/officeDocument/2006/relationships/image" Target="../media/image649.png"/><Relationship Id="rId1" Type="http://schemas.openxmlformats.org/officeDocument/2006/relationships/slideLayout" Target="../slideLayouts/slideLayout1.xml"/></Relationships>
</file>

<file path=ppt/slides/_rels/slide476.xml.rels><?xml version="1.0" encoding="UTF-8" standalone="yes"?>
<Relationships xmlns="http://schemas.openxmlformats.org/package/2006/relationships"><Relationship Id="rId3" Type="http://schemas.openxmlformats.org/officeDocument/2006/relationships/image" Target="../media/image7680.png"/><Relationship Id="rId2" Type="http://schemas.openxmlformats.org/officeDocument/2006/relationships/image" Target="../media/image650.png"/><Relationship Id="rId1" Type="http://schemas.openxmlformats.org/officeDocument/2006/relationships/slideLayout" Target="../slideLayouts/slideLayout1.xml"/></Relationships>
</file>

<file path=ppt/slides/_rels/slide477.xml.rels><?xml version="1.0" encoding="UTF-8" standalone="yes"?>
<Relationships xmlns="http://schemas.openxmlformats.org/package/2006/relationships"><Relationship Id="rId3" Type="http://schemas.openxmlformats.org/officeDocument/2006/relationships/image" Target="../media/image7700.png"/><Relationship Id="rId2" Type="http://schemas.openxmlformats.org/officeDocument/2006/relationships/image" Target="../media/image651.png"/><Relationship Id="rId1" Type="http://schemas.openxmlformats.org/officeDocument/2006/relationships/slideLayout" Target="../slideLayouts/slideLayout1.xml"/></Relationships>
</file>

<file path=ppt/slides/_rels/slide478.xml.rels><?xml version="1.0" encoding="UTF-8" standalone="yes"?>
<Relationships xmlns="http://schemas.openxmlformats.org/package/2006/relationships"><Relationship Id="rId2" Type="http://schemas.openxmlformats.org/officeDocument/2006/relationships/image" Target="../media/image652.png"/><Relationship Id="rId1" Type="http://schemas.openxmlformats.org/officeDocument/2006/relationships/slideLayout" Target="../slideLayouts/slideLayout1.xml"/></Relationships>
</file>

<file path=ppt/slides/_rels/slide4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1.xml"/></Relationships>
</file>

<file path=ppt/slides/_rels/slide480.xml.rels><?xml version="1.0" encoding="UTF-8" standalone="yes"?>
<Relationships xmlns="http://schemas.openxmlformats.org/package/2006/relationships"><Relationship Id="rId2" Type="http://schemas.openxmlformats.org/officeDocument/2006/relationships/image" Target="../media/image653.png"/><Relationship Id="rId1" Type="http://schemas.openxmlformats.org/officeDocument/2006/relationships/slideLayout" Target="../slideLayouts/slideLayout1.xml"/></Relationships>
</file>

<file path=ppt/slides/_rels/slide481.xml.rels><?xml version="1.0" encoding="UTF-8" standalone="yes"?>
<Relationships xmlns="http://schemas.openxmlformats.org/package/2006/relationships"><Relationship Id="rId2" Type="http://schemas.openxmlformats.org/officeDocument/2006/relationships/image" Target="../media/image654.png"/><Relationship Id="rId1" Type="http://schemas.openxmlformats.org/officeDocument/2006/relationships/slideLayout" Target="../slideLayouts/slideLayout1.xml"/></Relationships>
</file>

<file path=ppt/slides/_rels/slide482.xml.rels><?xml version="1.0" encoding="UTF-8" standalone="yes"?>
<Relationships xmlns="http://schemas.openxmlformats.org/package/2006/relationships"><Relationship Id="rId2" Type="http://schemas.openxmlformats.org/officeDocument/2006/relationships/image" Target="../media/image655.png"/><Relationship Id="rId1" Type="http://schemas.openxmlformats.org/officeDocument/2006/relationships/slideLayout" Target="../slideLayouts/slideLayout1.xml"/></Relationships>
</file>

<file path=ppt/slides/_rels/slide483.xml.rels><?xml version="1.0" encoding="UTF-8" standalone="yes"?>
<Relationships xmlns="http://schemas.openxmlformats.org/package/2006/relationships"><Relationship Id="rId2" Type="http://schemas.openxmlformats.org/officeDocument/2006/relationships/image" Target="../media/image656.png"/><Relationship Id="rId1" Type="http://schemas.openxmlformats.org/officeDocument/2006/relationships/slideLayout" Target="../slideLayouts/slideLayout1.xml"/></Relationships>
</file>

<file path=ppt/slides/_rels/slide484.xml.rels><?xml version="1.0" encoding="UTF-8" standalone="yes"?>
<Relationships xmlns="http://schemas.openxmlformats.org/package/2006/relationships"><Relationship Id="rId3" Type="http://schemas.openxmlformats.org/officeDocument/2006/relationships/image" Target="../media/image657.png"/><Relationship Id="rId2" Type="http://schemas.openxmlformats.org/officeDocument/2006/relationships/notesSlide" Target="../notesSlides/notesSlide75.xml"/><Relationship Id="rId1" Type="http://schemas.openxmlformats.org/officeDocument/2006/relationships/slideLayout" Target="../slideLayouts/slideLayout1.xml"/><Relationship Id="rId5" Type="http://schemas.openxmlformats.org/officeDocument/2006/relationships/image" Target="../media/image7730.png"/><Relationship Id="rId4" Type="http://schemas.openxmlformats.org/officeDocument/2006/relationships/image" Target="../media/image658.png"/></Relationships>
</file>

<file path=ppt/slides/_rels/slide485.xml.rels><?xml version="1.0" encoding="UTF-8" standalone="yes"?>
<Relationships xmlns="http://schemas.openxmlformats.org/package/2006/relationships"><Relationship Id="rId3" Type="http://schemas.openxmlformats.org/officeDocument/2006/relationships/image" Target="../media/image660.png"/><Relationship Id="rId2" Type="http://schemas.openxmlformats.org/officeDocument/2006/relationships/image" Target="../media/image659.png"/><Relationship Id="rId1" Type="http://schemas.openxmlformats.org/officeDocument/2006/relationships/slideLayout" Target="../slideLayouts/slideLayout1.xml"/><Relationship Id="rId5" Type="http://schemas.openxmlformats.org/officeDocument/2006/relationships/image" Target="../media/image661.png"/><Relationship Id="rId4" Type="http://schemas.openxmlformats.org/officeDocument/2006/relationships/image" Target="../media/image7761.png"/></Relationships>
</file>

<file path=ppt/slides/_rels/slide486.xml.rels><?xml version="1.0" encoding="UTF-8" standalone="yes"?>
<Relationships xmlns="http://schemas.openxmlformats.org/package/2006/relationships"><Relationship Id="rId3" Type="http://schemas.openxmlformats.org/officeDocument/2006/relationships/image" Target="../media/image663.png"/><Relationship Id="rId2" Type="http://schemas.openxmlformats.org/officeDocument/2006/relationships/image" Target="../media/image662.png"/><Relationship Id="rId1" Type="http://schemas.openxmlformats.org/officeDocument/2006/relationships/slideLayout" Target="../slideLayouts/slideLayout1.xml"/><Relationship Id="rId4" Type="http://schemas.openxmlformats.org/officeDocument/2006/relationships/image" Target="../media/image7760.png"/></Relationships>
</file>

<file path=ppt/slides/_rels/slide4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xml"/></Relationships>
</file>

<file path=ppt/slides/_rels/slide490.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4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93.xml.rels><?xml version="1.0" encoding="UTF-8" standalone="yes"?>
<Relationships xmlns="http://schemas.openxmlformats.org/package/2006/relationships"><Relationship Id="rId3" Type="http://schemas.openxmlformats.org/officeDocument/2006/relationships/image" Target="../media/image7870.png"/><Relationship Id="rId2" Type="http://schemas.openxmlformats.org/officeDocument/2006/relationships/image" Target="../media/image7861.png"/><Relationship Id="rId1" Type="http://schemas.openxmlformats.org/officeDocument/2006/relationships/slideLayout" Target="../slideLayouts/slideLayout1.xml"/><Relationship Id="rId5" Type="http://schemas.openxmlformats.org/officeDocument/2006/relationships/image" Target="../media/image7890.png"/><Relationship Id="rId4" Type="http://schemas.openxmlformats.org/officeDocument/2006/relationships/image" Target="../media/image7880.png"/></Relationships>
</file>

<file path=ppt/slides/_rels/slide494.xml.rels><?xml version="1.0" encoding="UTF-8" standalone="yes"?>
<Relationships xmlns="http://schemas.openxmlformats.org/package/2006/relationships"><Relationship Id="rId2" Type="http://schemas.openxmlformats.org/officeDocument/2006/relationships/image" Target="../media/image664.png"/><Relationship Id="rId1" Type="http://schemas.openxmlformats.org/officeDocument/2006/relationships/slideLayout" Target="../slideLayouts/slideLayout1.xml"/></Relationships>
</file>

<file path=ppt/slides/_rels/slide495.xml.rels><?xml version="1.0" encoding="UTF-8" standalone="yes"?>
<Relationships xmlns="http://schemas.openxmlformats.org/package/2006/relationships"><Relationship Id="rId2" Type="http://schemas.openxmlformats.org/officeDocument/2006/relationships/image" Target="../media/image665.png"/><Relationship Id="rId1" Type="http://schemas.openxmlformats.org/officeDocument/2006/relationships/slideLayout" Target="../slideLayouts/slideLayout1.xml"/></Relationships>
</file>

<file path=ppt/slides/_rels/slide496.xml.rels><?xml version="1.0" encoding="UTF-8" standalone="yes"?>
<Relationships xmlns="http://schemas.openxmlformats.org/package/2006/relationships"><Relationship Id="rId3" Type="http://schemas.openxmlformats.org/officeDocument/2006/relationships/image" Target="../media/image667.png"/><Relationship Id="rId2" Type="http://schemas.openxmlformats.org/officeDocument/2006/relationships/image" Target="../media/image666.png"/><Relationship Id="rId1" Type="http://schemas.openxmlformats.org/officeDocument/2006/relationships/slideLayout" Target="../slideLayouts/slideLayout1.xml"/></Relationships>
</file>

<file path=ppt/slides/_rels/slide497.xml.rels><?xml version="1.0" encoding="UTF-8" standalone="yes"?>
<Relationships xmlns="http://schemas.openxmlformats.org/package/2006/relationships"><Relationship Id="rId3" Type="http://schemas.openxmlformats.org/officeDocument/2006/relationships/image" Target="../media/image668.png"/><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498.xml.rels><?xml version="1.0" encoding="UTF-8" standalone="yes"?>
<Relationships xmlns="http://schemas.openxmlformats.org/package/2006/relationships"><Relationship Id="rId2" Type="http://schemas.openxmlformats.org/officeDocument/2006/relationships/image" Target="../media/image669.png"/><Relationship Id="rId1" Type="http://schemas.openxmlformats.org/officeDocument/2006/relationships/slideLayout" Target="../slideLayouts/slideLayout1.xml"/></Relationships>
</file>

<file path=ppt/slides/_rels/slide499.xml.rels><?xml version="1.0" encoding="UTF-8" standalone="yes"?>
<Relationships xmlns="http://schemas.openxmlformats.org/package/2006/relationships"><Relationship Id="rId2" Type="http://schemas.openxmlformats.org/officeDocument/2006/relationships/image" Target="../media/image670.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00.xml.rels><?xml version="1.0" encoding="UTF-8" standalone="yes"?>
<Relationships xmlns="http://schemas.openxmlformats.org/package/2006/relationships"><Relationship Id="rId2" Type="http://schemas.openxmlformats.org/officeDocument/2006/relationships/image" Target="../media/image671.png"/><Relationship Id="rId1" Type="http://schemas.openxmlformats.org/officeDocument/2006/relationships/slideLayout" Target="../slideLayouts/slideLayout1.xml"/></Relationships>
</file>

<file path=ppt/slides/_rels/slide501.xml.rels><?xml version="1.0" encoding="UTF-8" standalone="yes"?>
<Relationships xmlns="http://schemas.openxmlformats.org/package/2006/relationships"><Relationship Id="rId3" Type="http://schemas.openxmlformats.org/officeDocument/2006/relationships/image" Target="../media/image7650.png"/><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50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503.xml.rels><?xml version="1.0" encoding="UTF-8" standalone="yes"?>
<Relationships xmlns="http://schemas.openxmlformats.org/package/2006/relationships"><Relationship Id="rId3" Type="http://schemas.openxmlformats.org/officeDocument/2006/relationships/image" Target="../media/image8010.pn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504.xml.rels><?xml version="1.0" encoding="UTF-8" standalone="yes"?>
<Relationships xmlns="http://schemas.openxmlformats.org/package/2006/relationships"><Relationship Id="rId2" Type="http://schemas.openxmlformats.org/officeDocument/2006/relationships/image" Target="../media/image7871.png"/><Relationship Id="rId1" Type="http://schemas.openxmlformats.org/officeDocument/2006/relationships/slideLayout" Target="../slideLayouts/slideLayout1.xml"/></Relationships>
</file>

<file path=ppt/slides/_rels/slide505.xml.rels><?xml version="1.0" encoding="UTF-8" standalone="yes"?>
<Relationships xmlns="http://schemas.openxmlformats.org/package/2006/relationships"><Relationship Id="rId2" Type="http://schemas.openxmlformats.org/officeDocument/2006/relationships/image" Target="../media/image7940.png"/><Relationship Id="rId1" Type="http://schemas.openxmlformats.org/officeDocument/2006/relationships/slideLayout" Target="../slideLayouts/slideLayout1.xml"/></Relationships>
</file>

<file path=ppt/slides/_rels/slide506.xml.rels><?xml version="1.0" encoding="UTF-8" standalone="yes"?>
<Relationships xmlns="http://schemas.openxmlformats.org/package/2006/relationships"><Relationship Id="rId3" Type="http://schemas.openxmlformats.org/officeDocument/2006/relationships/image" Target="../media/image6630.pn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507.xml.rels><?xml version="1.0" encoding="UTF-8" standalone="yes"?>
<Relationships xmlns="http://schemas.openxmlformats.org/package/2006/relationships"><Relationship Id="rId3" Type="http://schemas.openxmlformats.org/officeDocument/2006/relationships/image" Target="../media/image7980.png"/><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508.xml.rels><?xml version="1.0" encoding="UTF-8" standalone="yes"?>
<Relationships xmlns="http://schemas.openxmlformats.org/package/2006/relationships"><Relationship Id="rId2" Type="http://schemas.openxmlformats.org/officeDocument/2006/relationships/image" Target="../media/image8020.png"/><Relationship Id="rId1" Type="http://schemas.openxmlformats.org/officeDocument/2006/relationships/slideLayout" Target="../slideLayouts/slideLayout1.xml"/></Relationships>
</file>

<file path=ppt/slides/_rels/slide509.xml.rels><?xml version="1.0" encoding="UTF-8" standalone="yes"?>
<Relationships xmlns="http://schemas.openxmlformats.org/package/2006/relationships"><Relationship Id="rId2" Type="http://schemas.openxmlformats.org/officeDocument/2006/relationships/image" Target="../media/image7540.png"/><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11.xml.rels><?xml version="1.0" encoding="UTF-8" standalone="yes"?>
<Relationships xmlns="http://schemas.openxmlformats.org/package/2006/relationships"><Relationship Id="rId3" Type="http://schemas.openxmlformats.org/officeDocument/2006/relationships/image" Target="../media/image673.png"/><Relationship Id="rId2" Type="http://schemas.openxmlformats.org/officeDocument/2006/relationships/image" Target="../media/image672.png"/><Relationship Id="rId1" Type="http://schemas.openxmlformats.org/officeDocument/2006/relationships/slideLayout" Target="../slideLayouts/slideLayout1.xml"/><Relationship Id="rId4" Type="http://schemas.openxmlformats.org/officeDocument/2006/relationships/image" Target="../media/image674.png"/></Relationships>
</file>

<file path=ppt/slides/_rels/slide512.xml.rels><?xml version="1.0" encoding="UTF-8" standalone="yes"?>
<Relationships xmlns="http://schemas.openxmlformats.org/package/2006/relationships"><Relationship Id="rId2" Type="http://schemas.openxmlformats.org/officeDocument/2006/relationships/image" Target="../media/image675.png"/><Relationship Id="rId1" Type="http://schemas.openxmlformats.org/officeDocument/2006/relationships/slideLayout" Target="../slideLayouts/slideLayout1.xml"/></Relationships>
</file>

<file path=ppt/slides/_rels/slide513.xml.rels><?xml version="1.0" encoding="UTF-8" standalone="yes"?>
<Relationships xmlns="http://schemas.openxmlformats.org/package/2006/relationships"><Relationship Id="rId2" Type="http://schemas.openxmlformats.org/officeDocument/2006/relationships/image" Target="../media/image676.png"/><Relationship Id="rId1" Type="http://schemas.openxmlformats.org/officeDocument/2006/relationships/slideLayout" Target="../slideLayouts/slideLayout1.xml"/></Relationships>
</file>

<file path=ppt/slides/_rels/slide514.xml.rels><?xml version="1.0" encoding="UTF-8" standalone="yes"?>
<Relationships xmlns="http://schemas.openxmlformats.org/package/2006/relationships"><Relationship Id="rId2" Type="http://schemas.openxmlformats.org/officeDocument/2006/relationships/image" Target="../media/image677.png"/><Relationship Id="rId1" Type="http://schemas.openxmlformats.org/officeDocument/2006/relationships/slideLayout" Target="../slideLayouts/slideLayout1.xml"/></Relationships>
</file>

<file path=ppt/slides/_rels/slide515.xml.rels><?xml version="1.0" encoding="UTF-8" standalone="yes"?>
<Relationships xmlns="http://schemas.openxmlformats.org/package/2006/relationships"><Relationship Id="rId3" Type="http://schemas.openxmlformats.org/officeDocument/2006/relationships/image" Target="../media/image678.png"/><Relationship Id="rId2" Type="http://schemas.openxmlformats.org/officeDocument/2006/relationships/notesSlide" Target="../notesSlides/notesSlide83.xml"/><Relationship Id="rId1" Type="http://schemas.openxmlformats.org/officeDocument/2006/relationships/slideLayout" Target="../slideLayouts/slideLayout1.xml"/><Relationship Id="rId4" Type="http://schemas.openxmlformats.org/officeDocument/2006/relationships/image" Target="../media/image679.png"/></Relationships>
</file>

<file path=ppt/slides/_rels/slide516.xml.rels><?xml version="1.0" encoding="UTF-8" standalone="yes"?>
<Relationships xmlns="http://schemas.openxmlformats.org/package/2006/relationships"><Relationship Id="rId3" Type="http://schemas.openxmlformats.org/officeDocument/2006/relationships/image" Target="../media/image680.png"/><Relationship Id="rId2" Type="http://schemas.openxmlformats.org/officeDocument/2006/relationships/notesSlide" Target="../notesSlides/notesSlide84.xml"/><Relationship Id="rId1" Type="http://schemas.openxmlformats.org/officeDocument/2006/relationships/slideLayout" Target="../slideLayouts/slideLayout1.xml"/><Relationship Id="rId6" Type="http://schemas.openxmlformats.org/officeDocument/2006/relationships/image" Target="../media/image682.png"/><Relationship Id="rId5" Type="http://schemas.openxmlformats.org/officeDocument/2006/relationships/image" Target="../media/image6721.png"/><Relationship Id="rId4" Type="http://schemas.openxmlformats.org/officeDocument/2006/relationships/image" Target="../media/image681.png"/></Relationships>
</file>

<file path=ppt/slides/_rels/slide517.xml.rels><?xml version="1.0" encoding="UTF-8" standalone="yes"?>
<Relationships xmlns="http://schemas.openxmlformats.org/package/2006/relationships"><Relationship Id="rId2" Type="http://schemas.openxmlformats.org/officeDocument/2006/relationships/image" Target="../media/image683.gif"/><Relationship Id="rId1" Type="http://schemas.openxmlformats.org/officeDocument/2006/relationships/slideLayout" Target="../slideLayouts/slideLayout1.xml"/></Relationships>
</file>

<file path=ppt/slides/_rels/slide518.xml.rels><?xml version="1.0" encoding="UTF-8" standalone="yes"?>
<Relationships xmlns="http://schemas.openxmlformats.org/package/2006/relationships"><Relationship Id="rId2" Type="http://schemas.openxmlformats.org/officeDocument/2006/relationships/image" Target="../media/image684.gif"/><Relationship Id="rId1" Type="http://schemas.openxmlformats.org/officeDocument/2006/relationships/slideLayout" Target="../slideLayouts/slideLayout1.xml"/></Relationships>
</file>

<file path=ppt/slides/_rels/slide519.xml.rels><?xml version="1.0" encoding="UTF-8" standalone="yes"?>
<Relationships xmlns="http://schemas.openxmlformats.org/package/2006/relationships"><Relationship Id="rId2" Type="http://schemas.openxmlformats.org/officeDocument/2006/relationships/image" Target="../media/image685.gif"/><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0.xml.rels><?xml version="1.0" encoding="UTF-8" standalone="yes"?>
<Relationships xmlns="http://schemas.openxmlformats.org/package/2006/relationships"><Relationship Id="rId2" Type="http://schemas.openxmlformats.org/officeDocument/2006/relationships/image" Target="../media/image686.gif"/><Relationship Id="rId1" Type="http://schemas.openxmlformats.org/officeDocument/2006/relationships/slideLayout" Target="../slideLayouts/slideLayout1.xml"/></Relationships>
</file>

<file path=ppt/slides/_rels/slide521.xml.rels><?xml version="1.0" encoding="UTF-8" standalone="yes"?>
<Relationships xmlns="http://schemas.openxmlformats.org/package/2006/relationships"><Relationship Id="rId2" Type="http://schemas.openxmlformats.org/officeDocument/2006/relationships/image" Target="../media/image687.gif"/><Relationship Id="rId1" Type="http://schemas.openxmlformats.org/officeDocument/2006/relationships/slideLayout" Target="../slideLayouts/slideLayout1.xml"/></Relationships>
</file>

<file path=ppt/slides/_rels/slide522.xml.rels><?xml version="1.0" encoding="UTF-8" standalone="yes"?>
<Relationships xmlns="http://schemas.openxmlformats.org/package/2006/relationships"><Relationship Id="rId2" Type="http://schemas.openxmlformats.org/officeDocument/2006/relationships/image" Target="../media/image688.gif"/><Relationship Id="rId1" Type="http://schemas.openxmlformats.org/officeDocument/2006/relationships/slideLayout" Target="../slideLayouts/slideLayout1.xml"/></Relationships>
</file>

<file path=ppt/slides/_rels/slide523.xml.rels><?xml version="1.0" encoding="UTF-8" standalone="yes"?>
<Relationships xmlns="http://schemas.openxmlformats.org/package/2006/relationships"><Relationship Id="rId2" Type="http://schemas.openxmlformats.org/officeDocument/2006/relationships/image" Target="../media/image689.gif"/><Relationship Id="rId1" Type="http://schemas.openxmlformats.org/officeDocument/2006/relationships/slideLayout" Target="../slideLayouts/slideLayout1.xml"/></Relationships>
</file>

<file path=ppt/slides/_rels/slide524.xml.rels><?xml version="1.0" encoding="UTF-8" standalone="yes"?>
<Relationships xmlns="http://schemas.openxmlformats.org/package/2006/relationships"><Relationship Id="rId3" Type="http://schemas.openxmlformats.org/officeDocument/2006/relationships/image" Target="../media/image6811.pn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525.xml.rels><?xml version="1.0" encoding="UTF-8" standalone="yes"?>
<Relationships xmlns="http://schemas.openxmlformats.org/package/2006/relationships"><Relationship Id="rId2" Type="http://schemas.openxmlformats.org/officeDocument/2006/relationships/image" Target="../media/image6821.png"/><Relationship Id="rId1" Type="http://schemas.openxmlformats.org/officeDocument/2006/relationships/slideLayout" Target="../slideLayouts/slideLayout1.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27.xml.rels><?xml version="1.0" encoding="UTF-8" standalone="yes"?>
<Relationships xmlns="http://schemas.openxmlformats.org/package/2006/relationships"><Relationship Id="rId2" Type="http://schemas.openxmlformats.org/officeDocument/2006/relationships/image" Target="../media/image690.png"/><Relationship Id="rId1" Type="http://schemas.openxmlformats.org/officeDocument/2006/relationships/slideLayout" Target="../slideLayouts/slideLayout1.xml"/></Relationships>
</file>

<file path=ppt/slides/_rels/slide528.xml.rels><?xml version="1.0" encoding="UTF-8" standalone="yes"?>
<Relationships xmlns="http://schemas.openxmlformats.org/package/2006/relationships"><Relationship Id="rId2" Type="http://schemas.openxmlformats.org/officeDocument/2006/relationships/image" Target="../media/image691.png"/><Relationship Id="rId1" Type="http://schemas.openxmlformats.org/officeDocument/2006/relationships/slideLayout" Target="../slideLayouts/slideLayout1.xml"/></Relationships>
</file>

<file path=ppt/slides/_rels/slide529.xml.rels><?xml version="1.0" encoding="UTF-8" standalone="yes"?>
<Relationships xmlns="http://schemas.openxmlformats.org/package/2006/relationships"><Relationship Id="rId2" Type="http://schemas.openxmlformats.org/officeDocument/2006/relationships/image" Target="../media/image692.png"/><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3" Type="http://schemas.openxmlformats.org/officeDocument/2006/relationships/image" Target="../media/image697.png"/><Relationship Id="rId2" Type="http://schemas.openxmlformats.org/officeDocument/2006/relationships/notesSlide" Target="../notesSlides/notesSlide86.xml"/><Relationship Id="rId1" Type="http://schemas.openxmlformats.org/officeDocument/2006/relationships/slideLayout" Target="../slideLayouts/slideLayout1.xml"/><Relationship Id="rId5" Type="http://schemas.openxmlformats.org/officeDocument/2006/relationships/image" Target="../media/image699.png"/><Relationship Id="rId4" Type="http://schemas.openxmlformats.org/officeDocument/2006/relationships/image" Target="../media/image698.png"/></Relationships>
</file>

<file path=ppt/slides/_rels/slide531.xml.rels><?xml version="1.0" encoding="UTF-8" standalone="yes"?>
<Relationships xmlns="http://schemas.openxmlformats.org/package/2006/relationships"><Relationship Id="rId3" Type="http://schemas.openxmlformats.org/officeDocument/2006/relationships/image" Target="../media/image701.png"/><Relationship Id="rId2" Type="http://schemas.openxmlformats.org/officeDocument/2006/relationships/image" Target="../media/image700.png"/><Relationship Id="rId1" Type="http://schemas.openxmlformats.org/officeDocument/2006/relationships/slideLayout" Target="../slideLayouts/slideLayout2.xml"/></Relationships>
</file>

<file path=ppt/slides/_rels/slide532.xml.rels><?xml version="1.0" encoding="UTF-8" standalone="yes"?>
<Relationships xmlns="http://schemas.openxmlformats.org/package/2006/relationships"><Relationship Id="rId3" Type="http://schemas.openxmlformats.org/officeDocument/2006/relationships/image" Target="../media/image703.png"/><Relationship Id="rId2" Type="http://schemas.openxmlformats.org/officeDocument/2006/relationships/image" Target="../media/image702.png"/><Relationship Id="rId1" Type="http://schemas.openxmlformats.org/officeDocument/2006/relationships/slideLayout" Target="../slideLayouts/slideLayout2.xml"/></Relationships>
</file>

<file path=ppt/slides/_rels/slide5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4.xml.rels><?xml version="1.0" encoding="UTF-8" standalone="yes"?>
<Relationships xmlns="http://schemas.openxmlformats.org/package/2006/relationships"><Relationship Id="rId3" Type="http://schemas.openxmlformats.org/officeDocument/2006/relationships/image" Target="../media/image705.png"/><Relationship Id="rId2" Type="http://schemas.openxmlformats.org/officeDocument/2006/relationships/image" Target="../media/image704.png"/><Relationship Id="rId1" Type="http://schemas.openxmlformats.org/officeDocument/2006/relationships/slideLayout" Target="../slideLayouts/slideLayout2.xml"/><Relationship Id="rId4" Type="http://schemas.openxmlformats.org/officeDocument/2006/relationships/image" Target="../media/image707.png"/></Relationships>
</file>

<file path=ppt/slides/_rels/slide535.xml.rels><?xml version="1.0" encoding="UTF-8" standalone="yes"?>
<Relationships xmlns="http://schemas.openxmlformats.org/package/2006/relationships"><Relationship Id="rId3" Type="http://schemas.openxmlformats.org/officeDocument/2006/relationships/image" Target="../media/image708.png"/><Relationship Id="rId2" Type="http://schemas.openxmlformats.org/officeDocument/2006/relationships/notesSlide" Target="../notesSlides/notesSlide87.xml"/><Relationship Id="rId1" Type="http://schemas.openxmlformats.org/officeDocument/2006/relationships/slideLayout" Target="../slideLayouts/slideLayout2.xml"/><Relationship Id="rId4" Type="http://schemas.openxmlformats.org/officeDocument/2006/relationships/image" Target="../media/image709.png"/></Relationships>
</file>

<file path=ppt/slides/_rels/slide536.xml.rels><?xml version="1.0" encoding="UTF-8" standalone="yes"?>
<Relationships xmlns="http://schemas.openxmlformats.org/package/2006/relationships"><Relationship Id="rId3" Type="http://schemas.openxmlformats.org/officeDocument/2006/relationships/image" Target="../media/image710.png"/><Relationship Id="rId2" Type="http://schemas.openxmlformats.org/officeDocument/2006/relationships/notesSlide" Target="../notesSlides/notesSlide88.xml"/><Relationship Id="rId1" Type="http://schemas.openxmlformats.org/officeDocument/2006/relationships/slideLayout" Target="../slideLayouts/slideLayout2.xml"/><Relationship Id="rId4" Type="http://schemas.openxmlformats.org/officeDocument/2006/relationships/image" Target="../media/image711.png"/></Relationships>
</file>

<file path=ppt/slides/_rels/slide537.xml.rels><?xml version="1.0" encoding="UTF-8" standalone="yes"?>
<Relationships xmlns="http://schemas.openxmlformats.org/package/2006/relationships"><Relationship Id="rId3" Type="http://schemas.openxmlformats.org/officeDocument/2006/relationships/image" Target="../media/image713.png"/><Relationship Id="rId2" Type="http://schemas.openxmlformats.org/officeDocument/2006/relationships/image" Target="../media/image712.png"/><Relationship Id="rId1" Type="http://schemas.openxmlformats.org/officeDocument/2006/relationships/slideLayout" Target="../slideLayouts/slideLayout2.xml"/><Relationship Id="rId5" Type="http://schemas.openxmlformats.org/officeDocument/2006/relationships/image" Target="../media/image715.png"/><Relationship Id="rId4" Type="http://schemas.openxmlformats.org/officeDocument/2006/relationships/image" Target="../media/image714.png"/></Relationships>
</file>

<file path=ppt/slides/_rels/slide538.xml.rels><?xml version="1.0" encoding="UTF-8" standalone="yes"?>
<Relationships xmlns="http://schemas.openxmlformats.org/package/2006/relationships"><Relationship Id="rId2" Type="http://schemas.openxmlformats.org/officeDocument/2006/relationships/image" Target="../media/image716.png"/><Relationship Id="rId1" Type="http://schemas.openxmlformats.org/officeDocument/2006/relationships/slideLayout" Target="../slideLayouts/slideLayout2.xml"/></Relationships>
</file>

<file path=ppt/slides/_rels/slide539.xml.rels><?xml version="1.0" encoding="UTF-8" standalone="yes"?>
<Relationships xmlns="http://schemas.openxmlformats.org/package/2006/relationships"><Relationship Id="rId2" Type="http://schemas.openxmlformats.org/officeDocument/2006/relationships/image" Target="../media/image717.png"/><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3" Type="http://schemas.openxmlformats.org/officeDocument/2006/relationships/image" Target="../media/image718.png"/><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541.xml.rels><?xml version="1.0" encoding="UTF-8" standalone="yes"?>
<Relationships xmlns="http://schemas.openxmlformats.org/package/2006/relationships"><Relationship Id="rId3" Type="http://schemas.openxmlformats.org/officeDocument/2006/relationships/image" Target="../media/image720.png"/><Relationship Id="rId2" Type="http://schemas.openxmlformats.org/officeDocument/2006/relationships/image" Target="../media/image719.png"/><Relationship Id="rId1" Type="http://schemas.openxmlformats.org/officeDocument/2006/relationships/slideLayout" Target="../slideLayouts/slideLayout2.xml"/><Relationship Id="rId4" Type="http://schemas.openxmlformats.org/officeDocument/2006/relationships/image" Target="../media/image721.png"/></Relationships>
</file>

<file path=ppt/slides/_rels/slide542.xml.rels><?xml version="1.0" encoding="UTF-8" standalone="yes"?>
<Relationships xmlns="http://schemas.openxmlformats.org/package/2006/relationships"><Relationship Id="rId3" Type="http://schemas.openxmlformats.org/officeDocument/2006/relationships/image" Target="../media/image721.png"/><Relationship Id="rId2" Type="http://schemas.openxmlformats.org/officeDocument/2006/relationships/image" Target="../media/image722.png"/><Relationship Id="rId1" Type="http://schemas.openxmlformats.org/officeDocument/2006/relationships/slideLayout" Target="../slideLayouts/slideLayout2.xml"/></Relationships>
</file>

<file path=ppt/slides/_rels/slide543.xml.rels><?xml version="1.0" encoding="UTF-8" standalone="yes"?>
<Relationships xmlns="http://schemas.openxmlformats.org/package/2006/relationships"><Relationship Id="rId3" Type="http://schemas.openxmlformats.org/officeDocument/2006/relationships/image" Target="../media/image724.png"/><Relationship Id="rId2" Type="http://schemas.openxmlformats.org/officeDocument/2006/relationships/image" Target="../media/image723.png"/><Relationship Id="rId1" Type="http://schemas.openxmlformats.org/officeDocument/2006/relationships/slideLayout" Target="../slideLayouts/slideLayout2.xml"/></Relationships>
</file>

<file path=ppt/slides/_rels/slide544.xml.rels><?xml version="1.0" encoding="UTF-8" standalone="yes"?>
<Relationships xmlns="http://schemas.openxmlformats.org/package/2006/relationships"><Relationship Id="rId2" Type="http://schemas.openxmlformats.org/officeDocument/2006/relationships/image" Target="../media/image725.png"/><Relationship Id="rId1" Type="http://schemas.openxmlformats.org/officeDocument/2006/relationships/slideLayout" Target="../slideLayouts/slideLayout2.xml"/></Relationships>
</file>

<file path=ppt/slides/_rels/slide545.xml.rels><?xml version="1.0" encoding="UTF-8" standalone="yes"?>
<Relationships xmlns="http://schemas.openxmlformats.org/package/2006/relationships"><Relationship Id="rId3" Type="http://schemas.openxmlformats.org/officeDocument/2006/relationships/image" Target="../media/image727.png"/><Relationship Id="rId2" Type="http://schemas.openxmlformats.org/officeDocument/2006/relationships/image" Target="../media/image726.png"/><Relationship Id="rId1" Type="http://schemas.openxmlformats.org/officeDocument/2006/relationships/slideLayout" Target="../slideLayouts/slideLayout2.xml"/></Relationships>
</file>

<file path=ppt/slides/_rels/slide546.xml.rels><?xml version="1.0" encoding="UTF-8" standalone="yes"?>
<Relationships xmlns="http://schemas.openxmlformats.org/package/2006/relationships"><Relationship Id="rId2" Type="http://schemas.openxmlformats.org/officeDocument/2006/relationships/image" Target="../media/image731.png"/><Relationship Id="rId1" Type="http://schemas.openxmlformats.org/officeDocument/2006/relationships/slideLayout" Target="../slideLayouts/slideLayout2.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48.xml.rels><?xml version="1.0" encoding="UTF-8" standalone="yes"?>
<Relationships xmlns="http://schemas.openxmlformats.org/package/2006/relationships"><Relationship Id="rId3" Type="http://schemas.openxmlformats.org/officeDocument/2006/relationships/image" Target="../media/image734.png"/><Relationship Id="rId2" Type="http://schemas.openxmlformats.org/officeDocument/2006/relationships/image" Target="../media/image732.png"/><Relationship Id="rId1" Type="http://schemas.openxmlformats.org/officeDocument/2006/relationships/slideLayout" Target="../slideLayouts/slideLayout2.xml"/></Relationships>
</file>

<file path=ppt/slides/_rels/slide549.xml.rels><?xml version="1.0" encoding="UTF-8" standalone="yes"?>
<Relationships xmlns="http://schemas.openxmlformats.org/package/2006/relationships"><Relationship Id="rId3" Type="http://schemas.openxmlformats.org/officeDocument/2006/relationships/image" Target="../media/image1310.png"/><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1.xml.rels><?xml version="1.0" encoding="UTF-8" standalone="yes"?>
<Relationships xmlns="http://schemas.openxmlformats.org/package/2006/relationships"><Relationship Id="rId3" Type="http://schemas.openxmlformats.org/officeDocument/2006/relationships/image" Target="../media/image735.png"/><Relationship Id="rId2" Type="http://schemas.openxmlformats.org/officeDocument/2006/relationships/notesSlide" Target="../notesSlides/notesSlide91.xml"/><Relationship Id="rId1" Type="http://schemas.openxmlformats.org/officeDocument/2006/relationships/slideLayout" Target="../slideLayouts/slideLayout2.xml"/><Relationship Id="rId5" Type="http://schemas.openxmlformats.org/officeDocument/2006/relationships/image" Target="../media/image737.png"/><Relationship Id="rId4" Type="http://schemas.openxmlformats.org/officeDocument/2006/relationships/image" Target="../media/image736.png"/></Relationships>
</file>

<file path=ppt/slides/_rels/slide55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 Id="rId5" Type="http://schemas.openxmlformats.org/officeDocument/2006/relationships/image" Target="../media/image739.png"/><Relationship Id="rId4" Type="http://schemas.openxmlformats.org/officeDocument/2006/relationships/image" Target="../media/image738.png"/></Relationships>
</file>

<file path=ppt/slides/_rels/slide553.xml.rels><?xml version="1.0" encoding="UTF-8" standalone="yes"?>
<Relationships xmlns="http://schemas.openxmlformats.org/package/2006/relationships"><Relationship Id="rId3" Type="http://schemas.openxmlformats.org/officeDocument/2006/relationships/image" Target="../media/image740.pn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554.xml.rels><?xml version="1.0" encoding="UTF-8" standalone="yes"?>
<Relationships xmlns="http://schemas.openxmlformats.org/package/2006/relationships"><Relationship Id="rId3" Type="http://schemas.openxmlformats.org/officeDocument/2006/relationships/image" Target="../media/image741.png"/><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555.xml.rels><?xml version="1.0" encoding="UTF-8" standalone="yes"?>
<Relationships xmlns="http://schemas.openxmlformats.org/package/2006/relationships"><Relationship Id="rId2" Type="http://schemas.openxmlformats.org/officeDocument/2006/relationships/image" Target="../media/image742.png"/><Relationship Id="rId1" Type="http://schemas.openxmlformats.org/officeDocument/2006/relationships/slideLayout" Target="../slideLayouts/slideLayout2.xml"/></Relationships>
</file>

<file path=ppt/slides/_rels/slide556.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2.xml"/></Relationships>
</file>

<file path=ppt/slides/_rels/slide557.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95.xml"/><Relationship Id="rId1" Type="http://schemas.openxmlformats.org/officeDocument/2006/relationships/slideLayout" Target="../slideLayouts/slideLayout2.xml"/><Relationship Id="rId4" Type="http://schemas.openxmlformats.org/officeDocument/2006/relationships/chart" Target="../charts/chart8.xml"/></Relationships>
</file>

<file path=ppt/slides/_rels/slide558.xml.rels><?xml version="1.0" encoding="UTF-8" standalone="yes"?>
<Relationships xmlns="http://schemas.openxmlformats.org/package/2006/relationships"><Relationship Id="rId3" Type="http://schemas.openxmlformats.org/officeDocument/2006/relationships/image" Target="../media/image744.png"/><Relationship Id="rId2" Type="http://schemas.openxmlformats.org/officeDocument/2006/relationships/image" Target="../media/image743.png"/><Relationship Id="rId1" Type="http://schemas.openxmlformats.org/officeDocument/2006/relationships/slideLayout" Target="../slideLayouts/slideLayout2.xml"/><Relationship Id="rId5" Type="http://schemas.openxmlformats.org/officeDocument/2006/relationships/image" Target="../media/image746.png"/><Relationship Id="rId4" Type="http://schemas.openxmlformats.org/officeDocument/2006/relationships/image" Target="../media/image745.png"/></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60.xml.rels><?xml version="1.0" encoding="UTF-8" standalone="yes"?>
<Relationships xmlns="http://schemas.openxmlformats.org/package/2006/relationships"><Relationship Id="rId3" Type="http://schemas.openxmlformats.org/officeDocument/2006/relationships/image" Target="../media/image748.png"/><Relationship Id="rId2" Type="http://schemas.openxmlformats.org/officeDocument/2006/relationships/image" Target="../media/image747.png"/><Relationship Id="rId1" Type="http://schemas.openxmlformats.org/officeDocument/2006/relationships/slideLayout" Target="../slideLayouts/slideLayout2.xml"/></Relationships>
</file>

<file path=ppt/slides/_rels/slide561.xml.rels><?xml version="1.0" encoding="UTF-8" standalone="yes"?>
<Relationships xmlns="http://schemas.openxmlformats.org/package/2006/relationships"><Relationship Id="rId2" Type="http://schemas.openxmlformats.org/officeDocument/2006/relationships/image" Target="../media/image749.png"/><Relationship Id="rId1" Type="http://schemas.openxmlformats.org/officeDocument/2006/relationships/slideLayout" Target="../slideLayouts/slideLayout2.xml"/></Relationships>
</file>

<file path=ppt/slides/_rels/slide56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image" Target="../media/image750.png"/><Relationship Id="rId1" Type="http://schemas.openxmlformats.org/officeDocument/2006/relationships/slideLayout" Target="../slideLayouts/slideLayout2.xml"/></Relationships>
</file>

<file path=ppt/slides/_rels/slide563.xml.rels><?xml version="1.0" encoding="UTF-8" standalone="yes"?>
<Relationships xmlns="http://schemas.openxmlformats.org/package/2006/relationships"><Relationship Id="rId3" Type="http://schemas.openxmlformats.org/officeDocument/2006/relationships/image" Target="../media/image752.png"/><Relationship Id="rId2" Type="http://schemas.openxmlformats.org/officeDocument/2006/relationships/image" Target="../media/image751.png"/><Relationship Id="rId1" Type="http://schemas.openxmlformats.org/officeDocument/2006/relationships/slideLayout" Target="../slideLayouts/slideLayout2.xml"/><Relationship Id="rId4" Type="http://schemas.openxmlformats.org/officeDocument/2006/relationships/image" Target="../media/image753.png"/></Relationships>
</file>

<file path=ppt/slides/_rels/slide564.xml.rels><?xml version="1.0" encoding="UTF-8" standalone="yes"?>
<Relationships xmlns="http://schemas.openxmlformats.org/package/2006/relationships"><Relationship Id="rId3" Type="http://schemas.openxmlformats.org/officeDocument/2006/relationships/image" Target="../media/image755.png"/><Relationship Id="rId2" Type="http://schemas.openxmlformats.org/officeDocument/2006/relationships/image" Target="../media/image754.png"/><Relationship Id="rId1" Type="http://schemas.openxmlformats.org/officeDocument/2006/relationships/slideLayout" Target="../slideLayouts/slideLayout2.xml"/><Relationship Id="rId4" Type="http://schemas.openxmlformats.org/officeDocument/2006/relationships/image" Target="../media/image756.png"/></Relationships>
</file>

<file path=ppt/slides/_rels/slide565.xml.rels><?xml version="1.0" encoding="UTF-8" standalone="yes"?>
<Relationships xmlns="http://schemas.openxmlformats.org/package/2006/relationships"><Relationship Id="rId3" Type="http://schemas.openxmlformats.org/officeDocument/2006/relationships/image" Target="../media/image757.png"/><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566.xml.rels><?xml version="1.0" encoding="UTF-8" standalone="yes"?>
<Relationships xmlns="http://schemas.openxmlformats.org/package/2006/relationships"><Relationship Id="rId2" Type="http://schemas.openxmlformats.org/officeDocument/2006/relationships/image" Target="../media/image758.png"/><Relationship Id="rId1" Type="http://schemas.openxmlformats.org/officeDocument/2006/relationships/slideLayout" Target="../slideLayouts/slideLayout2.xml"/></Relationships>
</file>

<file path=ppt/slides/_rels/slide567.xml.rels><?xml version="1.0" encoding="UTF-8" standalone="yes"?>
<Relationships xmlns="http://schemas.openxmlformats.org/package/2006/relationships"><Relationship Id="rId3" Type="http://schemas.openxmlformats.org/officeDocument/2006/relationships/image" Target="../media/image760.png"/><Relationship Id="rId2" Type="http://schemas.openxmlformats.org/officeDocument/2006/relationships/image" Target="../media/image759.png"/><Relationship Id="rId1" Type="http://schemas.openxmlformats.org/officeDocument/2006/relationships/slideLayout" Target="../slideLayouts/slideLayout2.xml"/></Relationships>
</file>

<file path=ppt/slides/_rels/slide568.xml.rels><?xml version="1.0" encoding="UTF-8" standalone="yes"?>
<Relationships xmlns="http://schemas.openxmlformats.org/package/2006/relationships"><Relationship Id="rId3" Type="http://schemas.openxmlformats.org/officeDocument/2006/relationships/image" Target="../media/image762.png"/><Relationship Id="rId2" Type="http://schemas.openxmlformats.org/officeDocument/2006/relationships/image" Target="../media/image761.png"/><Relationship Id="rId1" Type="http://schemas.openxmlformats.org/officeDocument/2006/relationships/slideLayout" Target="../slideLayouts/slideLayout2.xml"/></Relationships>
</file>

<file path=ppt/slides/_rels/slide569.xml.rels><?xml version="1.0" encoding="UTF-8" standalone="yes"?>
<Relationships xmlns="http://schemas.openxmlformats.org/package/2006/relationships"><Relationship Id="rId3" Type="http://schemas.openxmlformats.org/officeDocument/2006/relationships/image" Target="../media/image764.png"/><Relationship Id="rId2" Type="http://schemas.openxmlformats.org/officeDocument/2006/relationships/image" Target="../media/image763.png"/><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image" Target="../media/image44.png"/><Relationship Id="rId1" Type="http://schemas.openxmlformats.org/officeDocument/2006/relationships/slideLayout" Target="../slideLayouts/slideLayout1.xml"/></Relationships>
</file>

<file path=ppt/slides/_rels/slide570.xml.rels><?xml version="1.0" encoding="UTF-8" standalone="yes"?>
<Relationships xmlns="http://schemas.openxmlformats.org/package/2006/relationships"><Relationship Id="rId3" Type="http://schemas.openxmlformats.org/officeDocument/2006/relationships/image" Target="../media/image766.png"/><Relationship Id="rId2" Type="http://schemas.openxmlformats.org/officeDocument/2006/relationships/image" Target="../media/image765.png"/><Relationship Id="rId1" Type="http://schemas.openxmlformats.org/officeDocument/2006/relationships/slideLayout" Target="../slideLayouts/slideLayout2.xml"/></Relationships>
</file>

<file path=ppt/slides/_rels/slide571.xml.rels><?xml version="1.0" encoding="UTF-8" standalone="yes"?>
<Relationships xmlns="http://schemas.openxmlformats.org/package/2006/relationships"><Relationship Id="rId3" Type="http://schemas.openxmlformats.org/officeDocument/2006/relationships/image" Target="../media/image768.png"/><Relationship Id="rId2" Type="http://schemas.openxmlformats.org/officeDocument/2006/relationships/image" Target="../media/image767.png"/><Relationship Id="rId1" Type="http://schemas.openxmlformats.org/officeDocument/2006/relationships/slideLayout" Target="../slideLayouts/slideLayout2.xml"/></Relationships>
</file>

<file path=ppt/slides/_rels/slide572.xml.rels><?xml version="1.0" encoding="UTF-8" standalone="yes"?>
<Relationships xmlns="http://schemas.openxmlformats.org/package/2006/relationships"><Relationship Id="rId3" Type="http://schemas.openxmlformats.org/officeDocument/2006/relationships/image" Target="../media/image770.png"/><Relationship Id="rId2" Type="http://schemas.openxmlformats.org/officeDocument/2006/relationships/image" Target="../media/image769.png"/><Relationship Id="rId1" Type="http://schemas.openxmlformats.org/officeDocument/2006/relationships/slideLayout" Target="../slideLayouts/slideLayout2.xml"/></Relationships>
</file>

<file path=ppt/slides/_rels/slide573.xml.rels><?xml version="1.0" encoding="UTF-8" standalone="yes"?>
<Relationships xmlns="http://schemas.openxmlformats.org/package/2006/relationships"><Relationship Id="rId3" Type="http://schemas.openxmlformats.org/officeDocument/2006/relationships/image" Target="../media/image772.png"/><Relationship Id="rId2" Type="http://schemas.openxmlformats.org/officeDocument/2006/relationships/image" Target="../media/image771.png"/><Relationship Id="rId1" Type="http://schemas.openxmlformats.org/officeDocument/2006/relationships/slideLayout" Target="../slideLayouts/slideLayout2.xml"/></Relationships>
</file>

<file path=ppt/slides/_rels/slide574.xml.rels><?xml version="1.0" encoding="UTF-8" standalone="yes"?>
<Relationships xmlns="http://schemas.openxmlformats.org/package/2006/relationships"><Relationship Id="rId3" Type="http://schemas.openxmlformats.org/officeDocument/2006/relationships/image" Target="../media/image773.png"/><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575.xml.rels><?xml version="1.0" encoding="UTF-8" standalone="yes"?>
<Relationships xmlns="http://schemas.openxmlformats.org/package/2006/relationships"><Relationship Id="rId2" Type="http://schemas.openxmlformats.org/officeDocument/2006/relationships/image" Target="../media/image774.png"/><Relationship Id="rId1" Type="http://schemas.openxmlformats.org/officeDocument/2006/relationships/slideLayout" Target="../slideLayouts/slideLayout2.xml"/></Relationships>
</file>

<file path=ppt/slides/_rels/slide576.xml.rels><?xml version="1.0" encoding="UTF-8" standalone="yes"?>
<Relationships xmlns="http://schemas.openxmlformats.org/package/2006/relationships"><Relationship Id="rId2" Type="http://schemas.openxmlformats.org/officeDocument/2006/relationships/image" Target="../media/image775.png"/><Relationship Id="rId1" Type="http://schemas.openxmlformats.org/officeDocument/2006/relationships/slideLayout" Target="../slideLayouts/slideLayout2.xml"/></Relationships>
</file>

<file path=ppt/slides/_rels/slide577.xml.rels><?xml version="1.0" encoding="UTF-8" standalone="yes"?>
<Relationships xmlns="http://schemas.openxmlformats.org/package/2006/relationships"><Relationship Id="rId2" Type="http://schemas.openxmlformats.org/officeDocument/2006/relationships/image" Target="../media/image776.png"/><Relationship Id="rId1" Type="http://schemas.openxmlformats.org/officeDocument/2006/relationships/slideLayout" Target="../slideLayouts/slideLayout2.xml"/></Relationships>
</file>

<file path=ppt/slides/_rels/slide578.xml.rels><?xml version="1.0" encoding="UTF-8" standalone="yes"?>
<Relationships xmlns="http://schemas.openxmlformats.org/package/2006/relationships"><Relationship Id="rId2" Type="http://schemas.openxmlformats.org/officeDocument/2006/relationships/image" Target="../media/image777.png"/><Relationship Id="rId1" Type="http://schemas.openxmlformats.org/officeDocument/2006/relationships/slideLayout" Target="../slideLayouts/slideLayout2.xml"/></Relationships>
</file>

<file path=ppt/slides/_rels/slide579.xml.rels><?xml version="1.0" encoding="UTF-8" standalone="yes"?>
<Relationships xmlns="http://schemas.openxmlformats.org/package/2006/relationships"><Relationship Id="rId2" Type="http://schemas.openxmlformats.org/officeDocument/2006/relationships/image" Target="../media/image778.png"/><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1.xml"/></Relationships>
</file>

<file path=ppt/slides/_rels/slide580.xml.rels><?xml version="1.0" encoding="UTF-8" standalone="yes"?>
<Relationships xmlns="http://schemas.openxmlformats.org/package/2006/relationships"><Relationship Id="rId2" Type="http://schemas.openxmlformats.org/officeDocument/2006/relationships/image" Target="../media/image779.png"/><Relationship Id="rId1" Type="http://schemas.openxmlformats.org/officeDocument/2006/relationships/slideLayout" Target="../slideLayouts/slideLayout2.xml"/></Relationships>
</file>

<file path=ppt/slides/_rels/slide581.xml.rels><?xml version="1.0" encoding="UTF-8" standalone="yes"?>
<Relationships xmlns="http://schemas.openxmlformats.org/package/2006/relationships"><Relationship Id="rId2" Type="http://schemas.openxmlformats.org/officeDocument/2006/relationships/image" Target="../media/image780.png"/><Relationship Id="rId1" Type="http://schemas.openxmlformats.org/officeDocument/2006/relationships/slideLayout" Target="../slideLayouts/slideLayout2.xml"/></Relationships>
</file>

<file path=ppt/slides/_rels/slide582.xml.rels><?xml version="1.0" encoding="UTF-8" standalone="yes"?>
<Relationships xmlns="http://schemas.openxmlformats.org/package/2006/relationships"><Relationship Id="rId2" Type="http://schemas.openxmlformats.org/officeDocument/2006/relationships/image" Target="../media/image781.png"/><Relationship Id="rId1" Type="http://schemas.openxmlformats.org/officeDocument/2006/relationships/slideLayout" Target="../slideLayouts/slideLayout2.xml"/></Relationships>
</file>

<file path=ppt/slides/_rels/slide583.xml.rels><?xml version="1.0" encoding="UTF-8" standalone="yes"?>
<Relationships xmlns="http://schemas.openxmlformats.org/package/2006/relationships"><Relationship Id="rId2" Type="http://schemas.openxmlformats.org/officeDocument/2006/relationships/image" Target="../media/image782.png"/><Relationship Id="rId1" Type="http://schemas.openxmlformats.org/officeDocument/2006/relationships/slideLayout" Target="../slideLayouts/slideLayout2.xml"/></Relationships>
</file>

<file path=ppt/slides/_rels/slide584.xml.rels><?xml version="1.0" encoding="UTF-8" standalone="yes"?>
<Relationships xmlns="http://schemas.openxmlformats.org/package/2006/relationships"><Relationship Id="rId2" Type="http://schemas.openxmlformats.org/officeDocument/2006/relationships/image" Target="../media/image783.png"/><Relationship Id="rId1" Type="http://schemas.openxmlformats.org/officeDocument/2006/relationships/slideLayout" Target="../slideLayouts/slideLayout2.xml"/></Relationships>
</file>

<file path=ppt/slides/_rels/slide585.xml.rels><?xml version="1.0" encoding="UTF-8" standalone="yes"?>
<Relationships xmlns="http://schemas.openxmlformats.org/package/2006/relationships"><Relationship Id="rId3" Type="http://schemas.openxmlformats.org/officeDocument/2006/relationships/image" Target="../media/image790.png"/><Relationship Id="rId2" Type="http://schemas.openxmlformats.org/officeDocument/2006/relationships/image" Target="../media/image784.png"/><Relationship Id="rId1" Type="http://schemas.openxmlformats.org/officeDocument/2006/relationships/slideLayout" Target="../slideLayouts/slideLayout2.xml"/></Relationships>
</file>

<file path=ppt/slides/_rels/slide586.xml.rels><?xml version="1.0" encoding="UTF-8" standalone="yes"?>
<Relationships xmlns="http://schemas.openxmlformats.org/package/2006/relationships"><Relationship Id="rId3" Type="http://schemas.openxmlformats.org/officeDocument/2006/relationships/image" Target="../media/image792.png"/><Relationship Id="rId2" Type="http://schemas.openxmlformats.org/officeDocument/2006/relationships/image" Target="../media/image785.png"/><Relationship Id="rId1" Type="http://schemas.openxmlformats.org/officeDocument/2006/relationships/slideLayout" Target="../slideLayouts/slideLayout2.xml"/></Relationships>
</file>

<file path=ppt/slides/_rels/slide587.xml.rels><?xml version="1.0" encoding="UTF-8" standalone="yes"?>
<Relationships xmlns="http://schemas.openxmlformats.org/package/2006/relationships"><Relationship Id="rId3" Type="http://schemas.openxmlformats.org/officeDocument/2006/relationships/image" Target="../media/image744.png"/><Relationship Id="rId2" Type="http://schemas.openxmlformats.org/officeDocument/2006/relationships/image" Target="../media/image743.png"/><Relationship Id="rId1" Type="http://schemas.openxmlformats.org/officeDocument/2006/relationships/slideLayout" Target="../slideLayouts/slideLayout2.xml"/><Relationship Id="rId5" Type="http://schemas.openxmlformats.org/officeDocument/2006/relationships/image" Target="../media/image746.png"/><Relationship Id="rId4" Type="http://schemas.openxmlformats.org/officeDocument/2006/relationships/image" Target="../media/image745.png"/></Relationships>
</file>

<file path=ppt/slides/_rels/slide588.xml.rels><?xml version="1.0" encoding="UTF-8" standalone="yes"?>
<Relationships xmlns="http://schemas.openxmlformats.org/package/2006/relationships"><Relationship Id="rId3" Type="http://schemas.openxmlformats.org/officeDocument/2006/relationships/image" Target="../media/image787.png"/><Relationship Id="rId2" Type="http://schemas.openxmlformats.org/officeDocument/2006/relationships/image" Target="../media/image786.png"/><Relationship Id="rId1" Type="http://schemas.openxmlformats.org/officeDocument/2006/relationships/slideLayout" Target="../slideLayouts/slideLayout2.xml"/></Relationships>
</file>

<file path=ppt/slides/_rels/slide589.xml.rels><?xml version="1.0" encoding="UTF-8" standalone="yes"?>
<Relationships xmlns="http://schemas.openxmlformats.org/package/2006/relationships"><Relationship Id="rId2" Type="http://schemas.openxmlformats.org/officeDocument/2006/relationships/image" Target="../media/image788.pn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1.xml"/></Relationships>
</file>

<file path=ppt/slides/_rels/slide590.xml.rels><?xml version="1.0" encoding="UTF-8" standalone="yes"?>
<Relationships xmlns="http://schemas.openxmlformats.org/package/2006/relationships"><Relationship Id="rId3" Type="http://schemas.openxmlformats.org/officeDocument/2006/relationships/image" Target="../media/image789.pn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591.xml.rels><?xml version="1.0" encoding="UTF-8" standalone="yes"?>
<Relationships xmlns="http://schemas.openxmlformats.org/package/2006/relationships"><Relationship Id="rId3" Type="http://schemas.openxmlformats.org/officeDocument/2006/relationships/image" Target="../media/image791.png"/><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592.xml.rels><?xml version="1.0" encoding="UTF-8" standalone="yes"?>
<Relationships xmlns="http://schemas.openxmlformats.org/package/2006/relationships"><Relationship Id="rId3" Type="http://schemas.openxmlformats.org/officeDocument/2006/relationships/image" Target="../media/image793.png"/><Relationship Id="rId2" Type="http://schemas.openxmlformats.org/officeDocument/2006/relationships/notesSlide" Target="../notesSlides/notesSlide100.xml"/><Relationship Id="rId1" Type="http://schemas.openxmlformats.org/officeDocument/2006/relationships/slideLayout" Target="../slideLayouts/slideLayout2.xml"/><Relationship Id="rId4" Type="http://schemas.openxmlformats.org/officeDocument/2006/relationships/image" Target="../media/image794.png"/></Relationships>
</file>

<file path=ppt/slides/_rels/slide593.xml.rels><?xml version="1.0" encoding="UTF-8" standalone="yes"?>
<Relationships xmlns="http://schemas.openxmlformats.org/package/2006/relationships"><Relationship Id="rId3" Type="http://schemas.openxmlformats.org/officeDocument/2006/relationships/image" Target="../media/image796.png"/><Relationship Id="rId2" Type="http://schemas.openxmlformats.org/officeDocument/2006/relationships/image" Target="../media/image795.png"/><Relationship Id="rId1" Type="http://schemas.openxmlformats.org/officeDocument/2006/relationships/slideLayout" Target="../slideLayouts/slideLayout2.xml"/></Relationships>
</file>

<file path=ppt/slides/_rels/slide594.xml.rels><?xml version="1.0" encoding="UTF-8" standalone="yes"?>
<Relationships xmlns="http://schemas.openxmlformats.org/package/2006/relationships"><Relationship Id="rId2" Type="http://schemas.openxmlformats.org/officeDocument/2006/relationships/chart" Target="../charts/chart10.xml"/><Relationship Id="rId1" Type="http://schemas.openxmlformats.org/officeDocument/2006/relationships/slideLayout" Target="../slideLayouts/slideLayout2.xml"/></Relationships>
</file>

<file path=ppt/slides/_rels/slide5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6.xml.rels><?xml version="1.0" encoding="UTF-8" standalone="yes"?>
<Relationships xmlns="http://schemas.openxmlformats.org/package/2006/relationships"><Relationship Id="rId3" Type="http://schemas.openxmlformats.org/officeDocument/2006/relationships/image" Target="../media/image797.png"/><Relationship Id="rId7" Type="http://schemas.openxmlformats.org/officeDocument/2006/relationships/image" Target="../media/image799.png"/><Relationship Id="rId2" Type="http://schemas.openxmlformats.org/officeDocument/2006/relationships/notesSlide" Target="../notesSlides/notesSlide101.xml"/><Relationship Id="rId1" Type="http://schemas.openxmlformats.org/officeDocument/2006/relationships/slideLayout" Target="../slideLayouts/slideLayout2.xml"/><Relationship Id="rId6" Type="http://schemas.openxmlformats.org/officeDocument/2006/relationships/image" Target="../media/image8021.png"/><Relationship Id="rId5" Type="http://schemas.openxmlformats.org/officeDocument/2006/relationships/image" Target="../media/image8011.png"/><Relationship Id="rId4" Type="http://schemas.openxmlformats.org/officeDocument/2006/relationships/image" Target="../media/image798.png"/></Relationships>
</file>

<file path=ppt/slides/_rels/slide597.xml.rels><?xml version="1.0" encoding="UTF-8" standalone="yes"?>
<Relationships xmlns="http://schemas.openxmlformats.org/package/2006/relationships"><Relationship Id="rId3" Type="http://schemas.openxmlformats.org/officeDocument/2006/relationships/image" Target="../media/image800.png"/><Relationship Id="rId7" Type="http://schemas.openxmlformats.org/officeDocument/2006/relationships/image" Target="../media/image8070.png"/><Relationship Id="rId2" Type="http://schemas.openxmlformats.org/officeDocument/2006/relationships/notesSlide" Target="../notesSlides/notesSlide102.xml"/><Relationship Id="rId1" Type="http://schemas.openxmlformats.org/officeDocument/2006/relationships/slideLayout" Target="../slideLayouts/slideLayout2.xml"/><Relationship Id="rId6" Type="http://schemas.openxmlformats.org/officeDocument/2006/relationships/image" Target="../media/image8011.png"/><Relationship Id="rId5" Type="http://schemas.openxmlformats.org/officeDocument/2006/relationships/image" Target="../media/image802.png"/><Relationship Id="rId4" Type="http://schemas.openxmlformats.org/officeDocument/2006/relationships/image" Target="../media/image801.png"/></Relationships>
</file>

<file path=ppt/slides/_rels/slide598.xml.rels><?xml version="1.0" encoding="UTF-8" standalone="yes"?>
<Relationships xmlns="http://schemas.openxmlformats.org/package/2006/relationships"><Relationship Id="rId3" Type="http://schemas.openxmlformats.org/officeDocument/2006/relationships/image" Target="../media/image803.png"/><Relationship Id="rId7" Type="http://schemas.openxmlformats.org/officeDocument/2006/relationships/image" Target="../media/image811.png"/><Relationship Id="rId2" Type="http://schemas.openxmlformats.org/officeDocument/2006/relationships/notesSlide" Target="../notesSlides/notesSlide103.xml"/><Relationship Id="rId1" Type="http://schemas.openxmlformats.org/officeDocument/2006/relationships/slideLayout" Target="../slideLayouts/slideLayout2.xml"/><Relationship Id="rId6" Type="http://schemas.openxmlformats.org/officeDocument/2006/relationships/image" Target="../media/image8011.png"/><Relationship Id="rId5" Type="http://schemas.openxmlformats.org/officeDocument/2006/relationships/image" Target="../media/image805.png"/><Relationship Id="rId4" Type="http://schemas.openxmlformats.org/officeDocument/2006/relationships/image" Target="../media/image804.png"/></Relationships>
</file>

<file path=ppt/slides/_rels/slide599.xml.rels><?xml version="1.0" encoding="UTF-8" standalone="yes"?>
<Relationships xmlns="http://schemas.openxmlformats.org/package/2006/relationships"><Relationship Id="rId3" Type="http://schemas.openxmlformats.org/officeDocument/2006/relationships/image" Target="../media/image806.png"/><Relationship Id="rId7" Type="http://schemas.openxmlformats.org/officeDocument/2006/relationships/image" Target="../media/image815.png"/><Relationship Id="rId2" Type="http://schemas.openxmlformats.org/officeDocument/2006/relationships/notesSlide" Target="../notesSlides/notesSlide104.xml"/><Relationship Id="rId1" Type="http://schemas.openxmlformats.org/officeDocument/2006/relationships/slideLayout" Target="../slideLayouts/slideLayout2.xml"/><Relationship Id="rId6" Type="http://schemas.openxmlformats.org/officeDocument/2006/relationships/image" Target="../media/image8011.png"/><Relationship Id="rId5" Type="http://schemas.openxmlformats.org/officeDocument/2006/relationships/image" Target="../media/image808.png"/><Relationship Id="rId4" Type="http://schemas.openxmlformats.org/officeDocument/2006/relationships/image" Target="../media/image80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9.png"/><Relationship Id="rId1" Type="http://schemas.openxmlformats.org/officeDocument/2006/relationships/slideLayout" Target="../slideLayouts/slideLayout1.xml"/></Relationships>
</file>

<file path=ppt/slides/_rels/slide600.xml.rels><?xml version="1.0" encoding="UTF-8" standalone="yes"?>
<Relationships xmlns="http://schemas.openxmlformats.org/package/2006/relationships"><Relationship Id="rId2" Type="http://schemas.openxmlformats.org/officeDocument/2006/relationships/image" Target="../media/image809.gif"/><Relationship Id="rId1" Type="http://schemas.openxmlformats.org/officeDocument/2006/relationships/slideLayout" Target="../slideLayouts/slideLayout2.xml"/></Relationships>
</file>

<file path=ppt/slides/_rels/slide601.xml.rels><?xml version="1.0" encoding="UTF-8" standalone="yes"?>
<Relationships xmlns="http://schemas.openxmlformats.org/package/2006/relationships"><Relationship Id="rId2" Type="http://schemas.openxmlformats.org/officeDocument/2006/relationships/image" Target="../media/image810.png"/><Relationship Id="rId1" Type="http://schemas.openxmlformats.org/officeDocument/2006/relationships/slideLayout" Target="../slideLayouts/slideLayout2.xml"/></Relationships>
</file>

<file path=ppt/slides/_rels/slide602.xml.rels><?xml version="1.0" encoding="UTF-8" standalone="yes"?>
<Relationships xmlns="http://schemas.openxmlformats.org/package/2006/relationships"><Relationship Id="rId2" Type="http://schemas.openxmlformats.org/officeDocument/2006/relationships/image" Target="../media/image812.png"/><Relationship Id="rId1" Type="http://schemas.openxmlformats.org/officeDocument/2006/relationships/slideLayout" Target="../slideLayouts/slideLayout2.xml"/></Relationships>
</file>

<file path=ppt/slides/_rels/slide603.xml.rels><?xml version="1.0" encoding="UTF-8" standalone="yes"?>
<Relationships xmlns="http://schemas.openxmlformats.org/package/2006/relationships"><Relationship Id="rId2" Type="http://schemas.openxmlformats.org/officeDocument/2006/relationships/image" Target="../media/image813.png"/><Relationship Id="rId1" Type="http://schemas.openxmlformats.org/officeDocument/2006/relationships/slideLayout" Target="../slideLayouts/slideLayout2.xml"/></Relationships>
</file>

<file path=ppt/slides/_rels/slide604.xml.rels><?xml version="1.0" encoding="UTF-8" standalone="yes"?>
<Relationships xmlns="http://schemas.openxmlformats.org/package/2006/relationships"><Relationship Id="rId2" Type="http://schemas.openxmlformats.org/officeDocument/2006/relationships/image" Target="../media/image814.png"/><Relationship Id="rId1" Type="http://schemas.openxmlformats.org/officeDocument/2006/relationships/slideLayout" Target="../slideLayouts/slideLayout2.xml"/></Relationships>
</file>

<file path=ppt/slides/_rels/slide605.xml.rels><?xml version="1.0" encoding="UTF-8" standalone="yes"?>
<Relationships xmlns="http://schemas.openxmlformats.org/package/2006/relationships"><Relationship Id="rId3" Type="http://schemas.openxmlformats.org/officeDocument/2006/relationships/image" Target="../media/image817.png"/><Relationship Id="rId2" Type="http://schemas.openxmlformats.org/officeDocument/2006/relationships/image" Target="../media/image816.png"/><Relationship Id="rId1" Type="http://schemas.openxmlformats.org/officeDocument/2006/relationships/slideLayout" Target="../slideLayouts/slideLayout2.xml"/></Relationships>
</file>

<file path=ppt/slides/_rels/slide606.xml.rels><?xml version="1.0" encoding="UTF-8" standalone="yes"?>
<Relationships xmlns="http://schemas.openxmlformats.org/package/2006/relationships"><Relationship Id="rId3" Type="http://schemas.openxmlformats.org/officeDocument/2006/relationships/image" Target="../media/image819.png"/><Relationship Id="rId2" Type="http://schemas.openxmlformats.org/officeDocument/2006/relationships/image" Target="../media/image818.png"/><Relationship Id="rId1" Type="http://schemas.openxmlformats.org/officeDocument/2006/relationships/slideLayout" Target="../slideLayouts/slideLayout2.xml"/></Relationships>
</file>

<file path=ppt/slides/_rels/slide607.xml.rels><?xml version="1.0" encoding="UTF-8" standalone="yes"?>
<Relationships xmlns="http://schemas.openxmlformats.org/package/2006/relationships"><Relationship Id="rId3" Type="http://schemas.openxmlformats.org/officeDocument/2006/relationships/image" Target="../media/image821.png"/><Relationship Id="rId2" Type="http://schemas.openxmlformats.org/officeDocument/2006/relationships/image" Target="../media/image820.png"/><Relationship Id="rId1" Type="http://schemas.openxmlformats.org/officeDocument/2006/relationships/slideLayout" Target="../slideLayouts/slideLayout2.xml"/></Relationships>
</file>

<file path=ppt/slides/_rels/slide608.xml.rels><?xml version="1.0" encoding="UTF-8" standalone="yes"?>
<Relationships xmlns="http://schemas.openxmlformats.org/package/2006/relationships"><Relationship Id="rId3" Type="http://schemas.openxmlformats.org/officeDocument/2006/relationships/image" Target="../media/image823.png"/><Relationship Id="rId2" Type="http://schemas.openxmlformats.org/officeDocument/2006/relationships/image" Target="../media/image822.png"/><Relationship Id="rId1" Type="http://schemas.openxmlformats.org/officeDocument/2006/relationships/slideLayout" Target="../slideLayouts/slideLayout2.xml"/></Relationships>
</file>

<file path=ppt/slides/_rels/slide609.xml.rels><?xml version="1.0" encoding="UTF-8" standalone="yes"?>
<Relationships xmlns="http://schemas.openxmlformats.org/package/2006/relationships"><Relationship Id="rId2" Type="http://schemas.openxmlformats.org/officeDocument/2006/relationships/image" Target="../media/image824.pn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1.xml"/></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1.xml.rels><?xml version="1.0" encoding="UTF-8" standalone="yes"?>
<Relationships xmlns="http://schemas.openxmlformats.org/package/2006/relationships"><Relationship Id="rId3" Type="http://schemas.openxmlformats.org/officeDocument/2006/relationships/image" Target="../media/image825.png"/><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612.xml.rels><?xml version="1.0" encoding="UTF-8" standalone="yes"?>
<Relationships xmlns="http://schemas.openxmlformats.org/package/2006/relationships"><Relationship Id="rId3" Type="http://schemas.openxmlformats.org/officeDocument/2006/relationships/image" Target="../media/image827.png"/><Relationship Id="rId2" Type="http://schemas.openxmlformats.org/officeDocument/2006/relationships/image" Target="../media/image826.png"/><Relationship Id="rId1" Type="http://schemas.openxmlformats.org/officeDocument/2006/relationships/slideLayout" Target="../slideLayouts/slideLayout2.xml"/></Relationships>
</file>

<file path=ppt/slides/_rels/slide613.xml.rels><?xml version="1.0" encoding="UTF-8" standalone="yes"?>
<Relationships xmlns="http://schemas.openxmlformats.org/package/2006/relationships"><Relationship Id="rId3" Type="http://schemas.openxmlformats.org/officeDocument/2006/relationships/image" Target="../media/image829.png"/><Relationship Id="rId2" Type="http://schemas.openxmlformats.org/officeDocument/2006/relationships/image" Target="../media/image828.png"/><Relationship Id="rId1" Type="http://schemas.openxmlformats.org/officeDocument/2006/relationships/slideLayout" Target="../slideLayouts/slideLayout2.xml"/></Relationships>
</file>

<file path=ppt/slides/_rels/slide614.xml.rels><?xml version="1.0" encoding="UTF-8" standalone="yes"?>
<Relationships xmlns="http://schemas.openxmlformats.org/package/2006/relationships"><Relationship Id="rId3" Type="http://schemas.openxmlformats.org/officeDocument/2006/relationships/image" Target="../media/image830.png"/><Relationship Id="rId2" Type="http://schemas.openxmlformats.org/officeDocument/2006/relationships/notesSlide" Target="../notesSlides/notesSlide106.xml"/><Relationship Id="rId1" Type="http://schemas.openxmlformats.org/officeDocument/2006/relationships/slideLayout" Target="../slideLayouts/slideLayout2.xml"/><Relationship Id="rId5" Type="http://schemas.openxmlformats.org/officeDocument/2006/relationships/image" Target="../media/image831.png"/><Relationship Id="rId4" Type="http://schemas.openxmlformats.org/officeDocument/2006/relationships/image" Target="../media/image828.png"/></Relationships>
</file>

<file path=ppt/slides/_rels/slide615.xml.rels><?xml version="1.0" encoding="UTF-8" standalone="yes"?>
<Relationships xmlns="http://schemas.openxmlformats.org/package/2006/relationships"><Relationship Id="rId3" Type="http://schemas.openxmlformats.org/officeDocument/2006/relationships/image" Target="../media/image832.png"/><Relationship Id="rId2" Type="http://schemas.openxmlformats.org/officeDocument/2006/relationships/notesSlide" Target="../notesSlides/notesSlide107.xml"/><Relationship Id="rId1" Type="http://schemas.openxmlformats.org/officeDocument/2006/relationships/slideLayout" Target="../slideLayouts/slideLayout2.xml"/><Relationship Id="rId4" Type="http://schemas.openxmlformats.org/officeDocument/2006/relationships/image" Target="../media/image831.png"/></Relationships>
</file>

<file path=ppt/slides/_rels/slide6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image" Target="../media/image52.png"/><Relationship Id="rId1" Type="http://schemas.openxmlformats.org/officeDocument/2006/relationships/slideLayout" Target="../slideLayouts/slideLayout1.xml"/><Relationship Id="rId5" Type="http://schemas.openxmlformats.org/officeDocument/2006/relationships/image" Target="../media/image4411.png"/><Relationship Id="rId4" Type="http://schemas.openxmlformats.org/officeDocument/2006/relationships/image" Target="../media/image4310.png"/></Relationships>
</file>

<file path=ppt/slides/_rels/slide6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1.xml"/><Relationship Id="rId5" Type="http://schemas.openxmlformats.org/officeDocument/2006/relationships/image" Target="../media/image4310.png"/><Relationship Id="rId4" Type="http://schemas.openxmlformats.org/officeDocument/2006/relationships/image" Target="../media/image4410.png"/></Relationships>
</file>

<file path=ppt/slides/_rels/slide6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image" Target="../media/image55.png"/><Relationship Id="rId1" Type="http://schemas.openxmlformats.org/officeDocument/2006/relationships/slideLayout" Target="../slideLayouts/slideLayout1.xml"/><Relationship Id="rId6" Type="http://schemas.openxmlformats.org/officeDocument/2006/relationships/image" Target="../media/image4310.png"/><Relationship Id="rId5" Type="http://schemas.openxmlformats.org/officeDocument/2006/relationships/image" Target="../media/image4710.png"/></Relationships>
</file>

<file path=ppt/slides/_rels/slide65.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1.xml"/><Relationship Id="rId5" Type="http://schemas.openxmlformats.org/officeDocument/2006/relationships/image" Target="../media/image4310.png"/><Relationship Id="rId4" Type="http://schemas.openxmlformats.org/officeDocument/2006/relationships/image" Target="../media/image4910.png"/></Relationships>
</file>

<file path=ppt/slides/_rels/slide66.xml.rels><?xml version="1.0" encoding="UTF-8" standalone="yes"?>
<Relationships xmlns="http://schemas.openxmlformats.org/package/2006/relationships"><Relationship Id="rId2" Type="http://schemas.openxmlformats.org/officeDocument/2006/relationships/image" Target="../media/image58.pn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1.xml"/><Relationship Id="rId4" Type="http://schemas.openxmlformats.org/officeDocument/2006/relationships/image" Target="../media/image61.png"/></Relationships>
</file>

<file path=ppt/slides/_rels/slide68.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1.xml"/><Relationship Id="rId5" Type="http://schemas.openxmlformats.org/officeDocument/2006/relationships/image" Target="../media/image65.png"/><Relationship Id="rId4" Type="http://schemas.openxmlformats.org/officeDocument/2006/relationships/image" Target="../media/image64.png"/></Relationships>
</file>

<file path=ppt/slides/_rels/slide69.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6.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image" Target="../media/image69.pn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image" Target="../media/image5210.png"/><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Layout" Target="../slideLayouts/slideLayout1.xml"/><Relationship Id="rId5" Type="http://schemas.openxmlformats.org/officeDocument/2006/relationships/image" Target="../media/image75.png"/><Relationship Id="rId4" Type="http://schemas.openxmlformats.org/officeDocument/2006/relationships/image" Target="../media/image74.png"/></Relationships>
</file>

<file path=ppt/slides/_rels/slide77.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image" Target="../media/image78.pn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2" Type="http://schemas.openxmlformats.org/officeDocument/2006/relationships/image" Target="../media/image79.pn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80.pn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1.xml"/><Relationship Id="rId5" Type="http://schemas.openxmlformats.org/officeDocument/2006/relationships/image" Target="../media/image86.png"/><Relationship Id="rId4" Type="http://schemas.openxmlformats.org/officeDocument/2006/relationships/image" Target="../media/image85.png"/></Relationships>
</file>

<file path=ppt/slides/_rels/slide85.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png"/><Relationship Id="rId1" Type="http://schemas.openxmlformats.org/officeDocument/2006/relationships/slideLayout" Target="../slideLayouts/slideLayout1.xml"/><Relationship Id="rId5" Type="http://schemas.openxmlformats.org/officeDocument/2006/relationships/image" Target="../media/image90.png"/><Relationship Id="rId4" Type="http://schemas.openxmlformats.org/officeDocument/2006/relationships/image" Target="../media/image89.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3" Type="http://schemas.openxmlformats.org/officeDocument/2006/relationships/image" Target="../media/image7110.pn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7210.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3" Type="http://schemas.openxmlformats.org/officeDocument/2006/relationships/image" Target="../media/image7310.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7511.png"/><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451.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3" Type="http://schemas.openxmlformats.org/officeDocument/2006/relationships/image" Target="../media/image6460.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8" Type="http://schemas.openxmlformats.org/officeDocument/2006/relationships/image" Target="../media/image6540.png"/><Relationship Id="rId3" Type="http://schemas.openxmlformats.org/officeDocument/2006/relationships/image" Target="../media/image93.png"/><Relationship Id="rId7" Type="http://schemas.openxmlformats.org/officeDocument/2006/relationships/image" Target="../media/image97.png"/><Relationship Id="rId2" Type="http://schemas.openxmlformats.org/officeDocument/2006/relationships/image" Target="../media/image92.png"/><Relationship Id="rId1" Type="http://schemas.openxmlformats.org/officeDocument/2006/relationships/slideLayout" Target="../slideLayouts/slideLayout1.xml"/><Relationship Id="rId6" Type="http://schemas.openxmlformats.org/officeDocument/2006/relationships/image" Target="../media/image96.png"/><Relationship Id="rId5" Type="http://schemas.openxmlformats.org/officeDocument/2006/relationships/image" Target="../media/image95.png"/><Relationship Id="rId4" Type="http://schemas.openxmlformats.org/officeDocument/2006/relationships/image" Target="../media/image94.png"/></Relationships>
</file>

<file path=ppt/slides/_rels/slide96.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image" Target="../media/image98.pn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8" Type="http://schemas.openxmlformats.org/officeDocument/2006/relationships/image" Target="../media/image102.png"/><Relationship Id="rId3" Type="http://schemas.openxmlformats.org/officeDocument/2006/relationships/image" Target="../media/image100.png"/><Relationship Id="rId7" Type="http://schemas.openxmlformats.org/officeDocument/2006/relationships/image" Target="../media/image6600.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6590.png"/><Relationship Id="rId5" Type="http://schemas.openxmlformats.org/officeDocument/2006/relationships/image" Target="../media/image6670.png"/><Relationship Id="rId4" Type="http://schemas.openxmlformats.org/officeDocument/2006/relationships/image" Target="../media/image101.png"/><Relationship Id="rId9" Type="http://schemas.openxmlformats.org/officeDocument/2006/relationships/image" Target="../media/image103.png"/></Relationships>
</file>

<file path=ppt/slides/_rels/slide98.xml.rels><?xml version="1.0" encoding="UTF-8" standalone="yes"?>
<Relationships xmlns="http://schemas.openxmlformats.org/package/2006/relationships"><Relationship Id="rId8" Type="http://schemas.openxmlformats.org/officeDocument/2006/relationships/image" Target="../media/image6690.png"/><Relationship Id="rId13" Type="http://schemas.openxmlformats.org/officeDocument/2006/relationships/image" Target="../media/image6750.png"/><Relationship Id="rId3" Type="http://schemas.openxmlformats.org/officeDocument/2006/relationships/image" Target="../media/image105.png"/><Relationship Id="rId7" Type="http://schemas.openxmlformats.org/officeDocument/2006/relationships/image" Target="../media/image109.png"/><Relationship Id="rId12" Type="http://schemas.openxmlformats.org/officeDocument/2006/relationships/image" Target="../media/image6740.png"/><Relationship Id="rId2" Type="http://schemas.openxmlformats.org/officeDocument/2006/relationships/image" Target="../media/image104.png"/><Relationship Id="rId1" Type="http://schemas.openxmlformats.org/officeDocument/2006/relationships/slideLayout" Target="../slideLayouts/slideLayout1.xml"/><Relationship Id="rId6" Type="http://schemas.openxmlformats.org/officeDocument/2006/relationships/image" Target="../media/image108.png"/><Relationship Id="rId11" Type="http://schemas.openxmlformats.org/officeDocument/2006/relationships/image" Target="../media/image6730.png"/><Relationship Id="rId5" Type="http://schemas.openxmlformats.org/officeDocument/2006/relationships/image" Target="../media/image107.png"/><Relationship Id="rId10" Type="http://schemas.openxmlformats.org/officeDocument/2006/relationships/image" Target="../media/image6720.png"/><Relationship Id="rId4" Type="http://schemas.openxmlformats.org/officeDocument/2006/relationships/image" Target="../media/image106.png"/><Relationship Id="rId9" Type="http://schemas.openxmlformats.org/officeDocument/2006/relationships/image" Target="../media/image6710.png"/><Relationship Id="rId14" Type="http://schemas.openxmlformats.org/officeDocument/2006/relationships/image" Target="../media/image6760.png"/></Relationships>
</file>

<file path=ppt/slides/_rels/slide99.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F5E6804-20B3-4216-B18F-890895B4AB81}"/>
              </a:ext>
            </a:extLst>
          </p:cNvPr>
          <p:cNvSpPr txBox="1"/>
          <p:nvPr/>
        </p:nvSpPr>
        <p:spPr>
          <a:xfrm>
            <a:off x="0" y="0"/>
            <a:ext cx="9144000" cy="6186309"/>
          </a:xfrm>
          <a:prstGeom prst="rect">
            <a:avLst/>
          </a:prstGeom>
          <a:noFill/>
        </p:spPr>
        <p:txBody>
          <a:bodyPr wrap="square" anchor="t">
            <a:spAutoFit/>
          </a:bodyPr>
          <a:lstStyle/>
          <a:p>
            <a:r>
              <a:rPr lang="en-US" altLang="zh-CN" dirty="0">
                <a:latin typeface="Cambria" panose="02040503050406030204" pitchFamily="18" charset="0"/>
                <a:ea typeface="Cambria" panose="02040503050406030204" pitchFamily="18" charset="0"/>
                <a:cs typeface="Times New Roman" panose="02020603050405020304" pitchFamily="18" charset="0"/>
              </a:rPr>
              <a:t>DSL2 S2193 analysis</a:t>
            </a:r>
          </a:p>
          <a:p>
            <a:r>
              <a:rPr lang="en-US" altLang="zh-CN" dirty="0">
                <a:latin typeface="Cambria" panose="02040503050406030204" pitchFamily="18" charset="0"/>
                <a:ea typeface="Cambria" panose="02040503050406030204" pitchFamily="18" charset="0"/>
                <a:cs typeface="Times New Roman" panose="02020603050405020304" pitchFamily="18" charset="0"/>
              </a:rPr>
              <a:t>5 steps: Simulation, Histogram Extraction; Model-Data Comparison; Emulation; Calibration.</a:t>
            </a:r>
          </a:p>
          <a:p>
            <a:endParaRPr lang="en-US" altLang="zh-CN" dirty="0">
              <a:latin typeface="Cambria" panose="02040503050406030204" pitchFamily="18" charset="0"/>
              <a:ea typeface="Cambria" panose="02040503050406030204" pitchFamily="18" charset="0"/>
              <a:cs typeface="Times New Roman" panose="02020603050405020304" pitchFamily="18" charset="0"/>
            </a:endParaRPr>
          </a:p>
          <a:p>
            <a:r>
              <a:rPr lang="en-US" altLang="zh-CN" dirty="0">
                <a:latin typeface="Cambria" panose="02040503050406030204" pitchFamily="18" charset="0"/>
                <a:ea typeface="Cambria" panose="02040503050406030204" pitchFamily="18" charset="0"/>
                <a:cs typeface="Times New Roman" panose="02020603050405020304" pitchFamily="18" charset="0"/>
              </a:rPr>
              <a:t>cd /home/sun/app/Build_Geant4_DSL</a:t>
            </a:r>
          </a:p>
          <a:p>
            <a:r>
              <a:rPr lang="en-US" altLang="zh-CN" dirty="0">
                <a:latin typeface="Cambria" panose="02040503050406030204" pitchFamily="18" charset="0"/>
                <a:ea typeface="Cambria" panose="02040503050406030204" pitchFamily="18" charset="0"/>
                <a:cs typeface="Times New Roman" panose="02020603050405020304" pitchFamily="18" charset="0"/>
              </a:rPr>
              <a:t>make; mv tele tele7333_Em_Tau0</a:t>
            </a:r>
          </a:p>
          <a:p>
            <a:r>
              <a:rPr lang="en-US" altLang="zh-CN" dirty="0">
                <a:latin typeface="Cambria" panose="02040503050406030204" pitchFamily="18" charset="0"/>
                <a:ea typeface="Cambria" panose="02040503050406030204" pitchFamily="18" charset="0"/>
                <a:cs typeface="Times New Roman" panose="02020603050405020304" pitchFamily="18" charset="0"/>
              </a:rPr>
              <a:t>(manually)</a:t>
            </a:r>
          </a:p>
          <a:p>
            <a:r>
              <a:rPr lang="fr-FR" altLang="zh-CN" dirty="0" err="1">
                <a:latin typeface="Cambria" panose="02040503050406030204" pitchFamily="18" charset="0"/>
                <a:ea typeface="Cambria" panose="02040503050406030204" pitchFamily="18" charset="0"/>
                <a:cs typeface="Times New Roman" panose="02020603050405020304" pitchFamily="18" charset="0"/>
              </a:rPr>
              <a:t>Excitation_recoil</a:t>
            </a:r>
            <a:r>
              <a:rPr lang="fr-FR" altLang="zh-CN" dirty="0">
                <a:latin typeface="Cambria" panose="02040503050406030204" pitchFamily="18" charset="0"/>
                <a:ea typeface="Cambria" panose="02040503050406030204" pitchFamily="18" charset="0"/>
                <a:cs typeface="Times New Roman" panose="02020603050405020304" pitchFamily="18" charset="0"/>
              </a:rPr>
              <a:t> = 7784.7 * CLHEP::keV; tau = 10;</a:t>
            </a:r>
          </a:p>
          <a:p>
            <a:r>
              <a:rPr lang="fr-FR" altLang="zh-CN" dirty="0" err="1">
                <a:latin typeface="Cambria" panose="02040503050406030204" pitchFamily="18" charset="0"/>
                <a:ea typeface="Cambria" panose="02040503050406030204" pitchFamily="18" charset="0"/>
                <a:cs typeface="Times New Roman" panose="02020603050405020304" pitchFamily="18" charset="0"/>
              </a:rPr>
              <a:t>Excitation_recoil</a:t>
            </a:r>
            <a:r>
              <a:rPr lang="fr-FR" altLang="zh-CN" dirty="0">
                <a:latin typeface="Cambria" panose="02040503050406030204" pitchFamily="18" charset="0"/>
                <a:ea typeface="Cambria" panose="02040503050406030204" pitchFamily="18" charset="0"/>
                <a:cs typeface="Times New Roman" panose="02020603050405020304" pitchFamily="18" charset="0"/>
              </a:rPr>
              <a:t> = 7337.17 * CLHEP::keV; // </a:t>
            </a:r>
            <a:r>
              <a:rPr lang="fr-FR" altLang="zh-CN" dirty="0" err="1">
                <a:latin typeface="Cambria" panose="02040503050406030204" pitchFamily="18" charset="0"/>
                <a:ea typeface="Cambria" panose="02040503050406030204" pitchFamily="18" charset="0"/>
                <a:cs typeface="Times New Roman" panose="02020603050405020304" pitchFamily="18" charset="0"/>
              </a:rPr>
              <a:t>Eg</a:t>
            </a:r>
            <a:r>
              <a:rPr lang="fr-FR" altLang="zh-CN" dirty="0">
                <a:latin typeface="Cambria" panose="02040503050406030204" pitchFamily="18" charset="0"/>
                <a:ea typeface="Cambria" panose="02040503050406030204" pitchFamily="18" charset="0"/>
                <a:cs typeface="Times New Roman" panose="02020603050405020304" pitchFamily="18" charset="0"/>
              </a:rPr>
              <a:t> medium = 7333.20 keV</a:t>
            </a:r>
          </a:p>
          <a:p>
            <a:r>
              <a:rPr lang="en-US" altLang="zh-CN" dirty="0" err="1">
                <a:latin typeface="Cambria" panose="02040503050406030204" pitchFamily="18" charset="0"/>
                <a:ea typeface="Cambria" panose="02040503050406030204" pitchFamily="18" charset="0"/>
                <a:cs typeface="Times New Roman" panose="02020603050405020304" pitchFamily="18" charset="0"/>
              </a:rPr>
              <a:t>analysisManager</a:t>
            </a:r>
            <a:r>
              <a:rPr lang="en-US" altLang="zh-CN" dirty="0">
                <a:latin typeface="Cambria" panose="02040503050406030204" pitchFamily="18" charset="0"/>
                <a:ea typeface="Cambria" panose="02040503050406030204" pitchFamily="18" charset="0"/>
                <a:cs typeface="Times New Roman" panose="02020603050405020304" pitchFamily="18" charset="0"/>
              </a:rPr>
              <a:t>-&gt;</a:t>
            </a:r>
            <a:r>
              <a:rPr lang="en-US" altLang="zh-CN" dirty="0" err="1">
                <a:latin typeface="Cambria" panose="02040503050406030204" pitchFamily="18" charset="0"/>
                <a:ea typeface="Cambria" panose="02040503050406030204" pitchFamily="18" charset="0"/>
                <a:cs typeface="Times New Roman" panose="02020603050405020304" pitchFamily="18" charset="0"/>
              </a:rPr>
              <a:t>OpenFile</a:t>
            </a:r>
            <a:r>
              <a:rPr lang="en-US" altLang="zh-CN" dirty="0">
                <a:latin typeface="Cambria" panose="02040503050406030204" pitchFamily="18" charset="0"/>
                <a:ea typeface="Cambria" panose="02040503050406030204" pitchFamily="18" charset="0"/>
                <a:cs typeface="Times New Roman" panose="02020603050405020304" pitchFamily="18" charset="0"/>
              </a:rPr>
              <a:t>("</a:t>
            </a:r>
            <a:r>
              <a:rPr lang="en-US" altLang="zh-CN" dirty="0" err="1">
                <a:latin typeface="Cambria" panose="02040503050406030204" pitchFamily="18" charset="0"/>
                <a:ea typeface="Cambria" panose="02040503050406030204" pitchFamily="18" charset="0"/>
                <a:cs typeface="Times New Roman" panose="02020603050405020304" pitchFamily="18" charset="0"/>
              </a:rPr>
              <a:t>Em</a:t>
            </a:r>
            <a:r>
              <a:rPr lang="en-US" altLang="zh-CN" dirty="0">
                <a:latin typeface="Cambria" panose="02040503050406030204" pitchFamily="18" charset="0"/>
                <a:ea typeface="Cambria" panose="02040503050406030204" pitchFamily="18" charset="0"/>
                <a:cs typeface="Times New Roman" panose="02020603050405020304" pitchFamily="18" charset="0"/>
              </a:rPr>
              <a:t>/ExG4.root");</a:t>
            </a:r>
          </a:p>
          <a:p>
            <a:endParaRPr lang="en-US" altLang="zh-CN" dirty="0">
              <a:latin typeface="Cambria" panose="02040503050406030204" pitchFamily="18" charset="0"/>
              <a:ea typeface="Cambria" panose="02040503050406030204" pitchFamily="18" charset="0"/>
              <a:cs typeface="Times New Roman" panose="02020603050405020304" pitchFamily="18" charset="0"/>
            </a:endParaRPr>
          </a:p>
          <a:p>
            <a:r>
              <a:rPr lang="en-US" altLang="zh-CN" dirty="0">
                <a:latin typeface="Cambria" panose="02040503050406030204" pitchFamily="18" charset="0"/>
                <a:ea typeface="Cambria" panose="02040503050406030204" pitchFamily="18" charset="0"/>
                <a:cs typeface="Times New Roman" panose="02020603050405020304" pitchFamily="18" charset="0"/>
              </a:rPr>
              <a:t>1) Simulation</a:t>
            </a:r>
          </a:p>
          <a:p>
            <a:r>
              <a:rPr lang="en-US" altLang="zh-CN" dirty="0">
                <a:latin typeface="Cambria" panose="02040503050406030204" pitchFamily="18" charset="0"/>
                <a:ea typeface="Cambria" panose="02040503050406030204" pitchFamily="18" charset="0"/>
                <a:cs typeface="Times New Roman" panose="02020603050405020304" pitchFamily="18" charset="0"/>
              </a:rPr>
              <a:t>manually edit ./7333_El.sh 7333_Em.sh 7333_Eh.sh to invoke 7333_Tau0_SPl_El.sh,</a:t>
            </a:r>
            <a:r>
              <a:rPr lang="zh-CN" altLang="en-US" dirty="0">
                <a:latin typeface="Cambria" panose="02040503050406030204" pitchFamily="18" charset="0"/>
                <a:cs typeface="Times New Roman" panose="02020603050405020304" pitchFamily="18" charset="0"/>
              </a:rPr>
              <a:t> </a:t>
            </a:r>
            <a:r>
              <a:rPr lang="en-US" altLang="zh-CN" dirty="0">
                <a:latin typeface="Cambria" panose="02040503050406030204" pitchFamily="18" charset="0"/>
                <a:ea typeface="Cambria" panose="02040503050406030204" pitchFamily="18" charset="0"/>
                <a:cs typeface="Times New Roman" panose="02020603050405020304" pitchFamily="18" charset="0"/>
              </a:rPr>
              <a:t>7333_Tau20_SPh_El.sh,</a:t>
            </a:r>
            <a:r>
              <a:rPr lang="zh-CN" altLang="en-US" dirty="0">
                <a:latin typeface="Cambria" panose="02040503050406030204" pitchFamily="18" charset="0"/>
                <a:cs typeface="Times New Roman" panose="02020603050405020304" pitchFamily="18" charset="0"/>
              </a:rPr>
              <a:t> </a:t>
            </a:r>
            <a:r>
              <a:rPr lang="en-US" altLang="zh-CN" dirty="0" err="1">
                <a:latin typeface="Cambria" panose="02040503050406030204" pitchFamily="18" charset="0"/>
                <a:ea typeface="Cambria" panose="02040503050406030204" pitchFamily="18" charset="0"/>
                <a:cs typeface="Times New Roman" panose="02020603050405020304" pitchFamily="18" charset="0"/>
              </a:rPr>
              <a:t>etc</a:t>
            </a:r>
            <a:endParaRPr lang="en-US" altLang="zh-CN" dirty="0">
              <a:latin typeface="Cambria" panose="02040503050406030204" pitchFamily="18" charset="0"/>
              <a:ea typeface="Cambria" panose="02040503050406030204" pitchFamily="18" charset="0"/>
              <a:cs typeface="Times New Roman" panose="02020603050405020304" pitchFamily="18" charset="0"/>
            </a:endParaRPr>
          </a:p>
          <a:p>
            <a:r>
              <a:rPr lang="en-US" altLang="zh-CN" dirty="0">
                <a:latin typeface="Cambria" panose="02040503050406030204" pitchFamily="18" charset="0"/>
                <a:ea typeface="Cambria" panose="02040503050406030204" pitchFamily="18" charset="0"/>
                <a:cs typeface="Times New Roman" panose="02020603050405020304" pitchFamily="18" charset="0"/>
              </a:rPr>
              <a:t>El (Energy low) in ExG4PrimaryGeneratorAction.cc</a:t>
            </a:r>
          </a:p>
          <a:p>
            <a:r>
              <a:rPr lang="en-US" altLang="zh-CN" dirty="0" err="1">
                <a:latin typeface="Cambria" panose="02040503050406030204" pitchFamily="18" charset="0"/>
                <a:ea typeface="Cambria" panose="02040503050406030204" pitchFamily="18" charset="0"/>
                <a:cs typeface="Times New Roman" panose="02020603050405020304" pitchFamily="18" charset="0"/>
              </a:rPr>
              <a:t>Em</a:t>
            </a:r>
            <a:r>
              <a:rPr lang="en-US" altLang="zh-CN" dirty="0">
                <a:latin typeface="Cambria" panose="02040503050406030204" pitchFamily="18" charset="0"/>
                <a:ea typeface="Cambria" panose="02040503050406030204" pitchFamily="18" charset="0"/>
                <a:cs typeface="Times New Roman" panose="02020603050405020304" pitchFamily="18" charset="0"/>
              </a:rPr>
              <a:t> (Energy median) in ExG4PrimaryGeneratorAction.cc</a:t>
            </a:r>
          </a:p>
          <a:p>
            <a:r>
              <a:rPr lang="en-US" altLang="zh-CN" dirty="0">
                <a:latin typeface="Cambria" panose="02040503050406030204" pitchFamily="18" charset="0"/>
                <a:ea typeface="Cambria" panose="02040503050406030204" pitchFamily="18" charset="0"/>
                <a:cs typeface="Times New Roman" panose="02020603050405020304" pitchFamily="18" charset="0"/>
              </a:rPr>
              <a:t>Eh (Energy high) in ExG4PrimaryGeneratorAction.cc</a:t>
            </a:r>
          </a:p>
          <a:p>
            <a:r>
              <a:rPr lang="en-US" altLang="zh-CN" dirty="0" err="1">
                <a:latin typeface="Cambria" panose="02040503050406030204" pitchFamily="18" charset="0"/>
                <a:ea typeface="Cambria" panose="02040503050406030204" pitchFamily="18" charset="0"/>
                <a:cs typeface="Times New Roman" panose="02020603050405020304" pitchFamily="18" charset="0"/>
              </a:rPr>
              <a:t>SPl</a:t>
            </a:r>
            <a:r>
              <a:rPr lang="en-US" altLang="zh-CN" dirty="0">
                <a:latin typeface="Cambria" panose="02040503050406030204" pitchFamily="18" charset="0"/>
                <a:ea typeface="Cambria" panose="02040503050406030204" pitchFamily="18" charset="0"/>
                <a:cs typeface="Times New Roman" panose="02020603050405020304" pitchFamily="18" charset="0"/>
              </a:rPr>
              <a:t> (Stopping power low) in icru73</a:t>
            </a:r>
          </a:p>
          <a:p>
            <a:r>
              <a:rPr lang="en-US" altLang="zh-CN" dirty="0" err="1">
                <a:latin typeface="Cambria" panose="02040503050406030204" pitchFamily="18" charset="0"/>
                <a:ea typeface="Cambria" panose="02040503050406030204" pitchFamily="18" charset="0"/>
                <a:cs typeface="Times New Roman" panose="02020603050405020304" pitchFamily="18" charset="0"/>
              </a:rPr>
              <a:t>SPm</a:t>
            </a:r>
            <a:r>
              <a:rPr lang="en-US" altLang="zh-CN" dirty="0">
                <a:latin typeface="Cambria" panose="02040503050406030204" pitchFamily="18" charset="0"/>
                <a:ea typeface="Cambria" panose="02040503050406030204" pitchFamily="18" charset="0"/>
                <a:cs typeface="Times New Roman" panose="02020603050405020304" pitchFamily="18" charset="0"/>
              </a:rPr>
              <a:t> (Stopping power median) in icru73</a:t>
            </a:r>
            <a:endParaRPr lang="zh-CN" altLang="en-US" dirty="0">
              <a:latin typeface="Cambria" panose="02040503050406030204" pitchFamily="18" charset="0"/>
              <a:cs typeface="Times New Roman" panose="02020603050405020304" pitchFamily="18" charset="0"/>
            </a:endParaRPr>
          </a:p>
          <a:p>
            <a:r>
              <a:rPr lang="en-US" altLang="zh-CN" dirty="0" err="1">
                <a:latin typeface="Cambria" panose="02040503050406030204" pitchFamily="18" charset="0"/>
                <a:ea typeface="Cambria" panose="02040503050406030204" pitchFamily="18" charset="0"/>
                <a:cs typeface="Times New Roman" panose="02020603050405020304" pitchFamily="18" charset="0"/>
              </a:rPr>
              <a:t>SPh</a:t>
            </a:r>
            <a:r>
              <a:rPr lang="en-US" altLang="zh-CN" dirty="0">
                <a:latin typeface="Cambria" panose="02040503050406030204" pitchFamily="18" charset="0"/>
                <a:ea typeface="Cambria" panose="02040503050406030204" pitchFamily="18" charset="0"/>
                <a:cs typeface="Times New Roman" panose="02020603050405020304" pitchFamily="18" charset="0"/>
              </a:rPr>
              <a:t> (Stopping power high) in icru73</a:t>
            </a:r>
          </a:p>
          <a:p>
            <a:r>
              <a:rPr lang="en-US" altLang="zh-CN" dirty="0">
                <a:latin typeface="Cambria" panose="02040503050406030204" pitchFamily="18" charset="0"/>
                <a:ea typeface="Cambria" panose="02040503050406030204" pitchFamily="18" charset="0"/>
                <a:cs typeface="Times New Roman" panose="02020603050405020304" pitchFamily="18" charset="0"/>
              </a:rPr>
              <a:t>cd /home/sun/app/geant4.10.02-install/share/Geant4-10.2.3/data/G4EMLOW6.48/</a:t>
            </a:r>
            <a:r>
              <a:rPr lang="en-US" altLang="zh-CN" dirty="0" err="1">
                <a:latin typeface="Cambria" panose="02040503050406030204" pitchFamily="18" charset="0"/>
                <a:ea typeface="Cambria" panose="02040503050406030204" pitchFamily="18" charset="0"/>
                <a:cs typeface="Times New Roman" panose="02020603050405020304" pitchFamily="18" charset="0"/>
              </a:rPr>
              <a:t>ion_stopping_data</a:t>
            </a:r>
            <a:r>
              <a:rPr lang="en-US" altLang="zh-CN" dirty="0">
                <a:latin typeface="Cambria" panose="02040503050406030204" pitchFamily="18" charset="0"/>
                <a:ea typeface="Cambria" panose="02040503050406030204" pitchFamily="18" charset="0"/>
                <a:cs typeface="Times New Roman" panose="02020603050405020304" pitchFamily="18" charset="0"/>
              </a:rPr>
              <a:t>/icru73/z12_79.dat to change electronic stopping power of S ion in gold </a:t>
            </a:r>
            <a:r>
              <a:rPr lang="en-US" altLang="zh-CN" b="1" dirty="0">
                <a:latin typeface="Cambria" panose="02040503050406030204" pitchFamily="18" charset="0"/>
                <a:ea typeface="Cambria" panose="02040503050406030204" pitchFamily="18" charset="0"/>
                <a:cs typeface="Times New Roman" panose="02020603050405020304" pitchFamily="18" charset="0"/>
              </a:rPr>
              <a:t>manually</a:t>
            </a:r>
            <a:r>
              <a:rPr lang="en-US" altLang="zh-CN" dirty="0">
                <a:latin typeface="Cambria" panose="02040503050406030204" pitchFamily="18" charset="0"/>
                <a:ea typeface="Cambria" panose="02040503050406030204" pitchFamily="18" charset="0"/>
                <a:cs typeface="Times New Roman" panose="02020603050405020304" pitchFamily="18" charset="0"/>
              </a:rPr>
              <a:t>.</a:t>
            </a:r>
          </a:p>
        </p:txBody>
      </p:sp>
    </p:spTree>
    <p:extLst>
      <p:ext uri="{BB962C8B-B14F-4D97-AF65-F5344CB8AC3E}">
        <p14:creationId xmlns:p14="http://schemas.microsoft.com/office/powerpoint/2010/main" val="338320614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9EC2844-5D2C-4B8A-A7AC-0DA765DA27FA}"/>
              </a:ext>
            </a:extLst>
          </p:cNvPr>
          <p:cNvPicPr>
            <a:picLocks noChangeAspect="1"/>
          </p:cNvPicPr>
          <p:nvPr/>
        </p:nvPicPr>
        <p:blipFill>
          <a:blip r:embed="rId2"/>
          <a:stretch>
            <a:fillRect/>
          </a:stretch>
        </p:blipFill>
        <p:spPr>
          <a:xfrm>
            <a:off x="0" y="2312125"/>
            <a:ext cx="8039100" cy="3448050"/>
          </a:xfrm>
          <a:prstGeom prst="rect">
            <a:avLst/>
          </a:prstGeom>
        </p:spPr>
      </p:pic>
      <p:pic>
        <p:nvPicPr>
          <p:cNvPr id="5" name="Picture 4">
            <a:extLst>
              <a:ext uri="{FF2B5EF4-FFF2-40B4-BE49-F238E27FC236}">
                <a16:creationId xmlns:a16="http://schemas.microsoft.com/office/drawing/2014/main" id="{CFA046F5-CA7E-4977-8D1D-696BFC28C26C}"/>
              </a:ext>
            </a:extLst>
          </p:cNvPr>
          <p:cNvPicPr>
            <a:picLocks noChangeAspect="1"/>
          </p:cNvPicPr>
          <p:nvPr/>
        </p:nvPicPr>
        <p:blipFill>
          <a:blip r:embed="rId3"/>
          <a:stretch>
            <a:fillRect/>
          </a:stretch>
        </p:blipFill>
        <p:spPr>
          <a:xfrm>
            <a:off x="0" y="0"/>
            <a:ext cx="9144000" cy="1995226"/>
          </a:xfrm>
          <a:prstGeom prst="rect">
            <a:avLst/>
          </a:prstGeom>
        </p:spPr>
      </p:pic>
    </p:spTree>
    <p:extLst>
      <p:ext uri="{BB962C8B-B14F-4D97-AF65-F5344CB8AC3E}">
        <p14:creationId xmlns:p14="http://schemas.microsoft.com/office/powerpoint/2010/main" val="242437650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EA96D77-F057-4757-8FB2-6C116FD9CC87}"/>
              </a:ext>
            </a:extLst>
          </p:cNvPr>
          <p:cNvPicPr>
            <a:picLocks noChangeAspect="1"/>
          </p:cNvPicPr>
          <p:nvPr/>
        </p:nvPicPr>
        <p:blipFill>
          <a:blip r:embed="rId3"/>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A4B4344D-4042-44FF-9FB1-63EF7F9473B7}"/>
              </a:ext>
            </a:extLst>
          </p:cNvPr>
          <p:cNvSpPr txBox="1"/>
          <p:nvPr/>
        </p:nvSpPr>
        <p:spPr>
          <a:xfrm>
            <a:off x="1031383" y="3667200"/>
            <a:ext cx="2504275" cy="369332"/>
          </a:xfrm>
          <a:prstGeom prst="rect">
            <a:avLst/>
          </a:prstGeom>
          <a:noFill/>
        </p:spPr>
        <p:txBody>
          <a:bodyPr wrap="none" rtlCol="0">
            <a:spAutoFit/>
          </a:bodyPr>
          <a:lstStyle/>
          <a:p>
            <a:r>
              <a:rPr lang="en-US" altLang="zh-CN" dirty="0"/>
              <a:t>σ as a function of energy</a:t>
            </a:r>
            <a:endParaRPr lang="zh-CN" altLang="en-US" dirty="0"/>
          </a:p>
        </p:txBody>
      </p:sp>
      <p:sp>
        <p:nvSpPr>
          <p:cNvPr id="2" name="TextBox 1">
            <a:extLst>
              <a:ext uri="{FF2B5EF4-FFF2-40B4-BE49-F238E27FC236}">
                <a16:creationId xmlns:a16="http://schemas.microsoft.com/office/drawing/2014/main" id="{16292144-27C9-433A-8BFB-E2CAB2273FC8}"/>
              </a:ext>
            </a:extLst>
          </p:cNvPr>
          <p:cNvSpPr txBox="1"/>
          <p:nvPr/>
        </p:nvSpPr>
        <p:spPr>
          <a:xfrm>
            <a:off x="0" y="0"/>
            <a:ext cx="3479222" cy="369332"/>
          </a:xfrm>
          <a:prstGeom prst="rect">
            <a:avLst/>
          </a:prstGeom>
          <a:noFill/>
        </p:spPr>
        <p:txBody>
          <a:bodyPr wrap="none" rtlCol="0">
            <a:spAutoFit/>
          </a:bodyPr>
          <a:lstStyle/>
          <a:p>
            <a:r>
              <a:rPr lang="en-US" altLang="zh-CN" dirty="0"/>
              <a:t>Response function characterization</a:t>
            </a:r>
            <a:endParaRPr lang="zh-CN" altLang="en-US" dirty="0"/>
          </a:p>
        </p:txBody>
      </p:sp>
      <mc:AlternateContent xmlns:mc="http://schemas.openxmlformats.org/markup-compatibility/2006" xmlns:a14="http://schemas.microsoft.com/office/drawing/2010/main">
        <mc:Choice Requires="a14">
          <p:sp>
            <p:nvSpPr>
              <p:cNvPr id="5" name="文本框 8">
                <a:extLst>
                  <a:ext uri="{FF2B5EF4-FFF2-40B4-BE49-F238E27FC236}">
                    <a16:creationId xmlns:a16="http://schemas.microsoft.com/office/drawing/2014/main" id="{936C406D-0DB0-4F52-9939-7124A13E633A}"/>
                  </a:ext>
                </a:extLst>
              </p:cNvPr>
              <p:cNvSpPr txBox="1"/>
              <p:nvPr/>
            </p:nvSpPr>
            <p:spPr>
              <a:xfrm>
                <a:off x="1031383" y="570928"/>
                <a:ext cx="7081234" cy="6163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solidFill>
                            <a:schemeClr val="tx1"/>
                          </a:solidFill>
                          <a:latin typeface="Cambria Math" panose="02040503050406030204" pitchFamily="18" charset="0"/>
                        </a:rPr>
                        <m:t>𝑓</m:t>
                      </m:r>
                      <m:d>
                        <m:dPr>
                          <m:ctrlPr>
                            <a:rPr lang="en-US" altLang="zh-CN" b="0" i="1" smtClean="0">
                              <a:solidFill>
                                <a:schemeClr val="tx1"/>
                              </a:solidFill>
                              <a:latin typeface="Cambria Math" panose="02040503050406030204" pitchFamily="18" charset="0"/>
                            </a:rPr>
                          </m:ctrlPr>
                        </m:dPr>
                        <m:e>
                          <m:r>
                            <a:rPr lang="en-US" altLang="zh-CN" b="0" i="1" smtClean="0">
                              <a:solidFill>
                                <a:schemeClr val="tx1"/>
                              </a:solidFill>
                              <a:latin typeface="Cambria Math" panose="02040503050406030204" pitchFamily="18" charset="0"/>
                            </a:rPr>
                            <m:t>𝑥</m:t>
                          </m:r>
                          <m:r>
                            <a:rPr lang="en-US" altLang="zh-CN" b="0" i="1" smtClean="0">
                              <a:solidFill>
                                <a:schemeClr val="tx1"/>
                              </a:solidFill>
                              <a:latin typeface="Cambria Math" panose="02040503050406030204" pitchFamily="18" charset="0"/>
                            </a:rPr>
                            <m:t>;</m:t>
                          </m:r>
                          <m:r>
                            <a:rPr lang="en-US" altLang="zh-CN" b="0" i="1" smtClean="0">
                              <a:solidFill>
                                <a:schemeClr val="tx1"/>
                              </a:solidFill>
                              <a:latin typeface="Cambria Math" panose="02040503050406030204" pitchFamily="18" charset="0"/>
                            </a:rPr>
                            <m:t>𝑁</m:t>
                          </m:r>
                          <m:r>
                            <a:rPr lang="en-US" altLang="zh-CN" b="0" i="1" smtClean="0">
                              <a:solidFill>
                                <a:schemeClr val="tx1"/>
                              </a:solidFill>
                              <a:latin typeface="Cambria Math" panose="02040503050406030204" pitchFamily="18" charset="0"/>
                            </a:rPr>
                            <m:t>,</m:t>
                          </m:r>
                          <m:r>
                            <a:rPr lang="zh-CN" altLang="en-US" b="0" i="1" smtClean="0">
                              <a:solidFill>
                                <a:schemeClr val="tx1"/>
                              </a:solidFill>
                              <a:latin typeface="Cambria Math" panose="02040503050406030204" pitchFamily="18" charset="0"/>
                            </a:rPr>
                            <m:t>𝜇</m:t>
                          </m:r>
                          <m:r>
                            <a:rPr lang="en-US" altLang="zh-CN" b="0" i="1" smtClean="0">
                              <a:solidFill>
                                <a:schemeClr val="tx1"/>
                              </a:solidFill>
                              <a:latin typeface="Cambria Math" panose="02040503050406030204" pitchFamily="18" charset="0"/>
                            </a:rPr>
                            <m:t>,</m:t>
                          </m:r>
                          <m:r>
                            <a:rPr lang="zh-CN" altLang="en-US" b="0" i="1" smtClean="0">
                              <a:solidFill>
                                <a:schemeClr val="tx1"/>
                              </a:solidFill>
                              <a:latin typeface="Cambria Math" panose="02040503050406030204" pitchFamily="18" charset="0"/>
                            </a:rPr>
                            <m:t>𝜎</m:t>
                          </m:r>
                          <m:r>
                            <a:rPr lang="en-US" altLang="zh-CN" b="0" i="1" smtClean="0">
                              <a:solidFill>
                                <a:schemeClr val="tx1"/>
                              </a:solidFill>
                              <a:latin typeface="Cambria Math" panose="02040503050406030204" pitchFamily="18" charset="0"/>
                            </a:rPr>
                            <m:t>,</m:t>
                          </m:r>
                          <m:r>
                            <a:rPr lang="zh-CN" altLang="en-US" b="0" i="1" smtClean="0">
                              <a:solidFill>
                                <a:schemeClr val="tx1"/>
                              </a:solidFill>
                              <a:latin typeface="Cambria Math" panose="02040503050406030204" pitchFamily="18" charset="0"/>
                            </a:rPr>
                            <m:t>𝜏</m:t>
                          </m:r>
                          <m:r>
                            <a:rPr lang="en-US" altLang="zh-CN" b="0" i="1" smtClean="0">
                              <a:solidFill>
                                <a:schemeClr val="tx1"/>
                              </a:solidFill>
                              <a:latin typeface="Cambria Math" panose="02040503050406030204" pitchFamily="18" charset="0"/>
                            </a:rPr>
                            <m:t>,</m:t>
                          </m:r>
                          <m:r>
                            <a:rPr lang="en-US" altLang="zh-CN" b="0" i="1" smtClean="0">
                              <a:solidFill>
                                <a:schemeClr val="tx1"/>
                              </a:solidFill>
                              <a:latin typeface="Cambria Math" panose="02040503050406030204" pitchFamily="18" charset="0"/>
                            </a:rPr>
                            <m:t>𝐵</m:t>
                          </m:r>
                        </m:e>
                      </m:d>
                      <m:r>
                        <a:rPr lang="en-US" altLang="zh-CN" b="0" i="1" smtClean="0">
                          <a:solidFill>
                            <a:schemeClr val="tx1"/>
                          </a:solidFill>
                          <a:latin typeface="Cambria Math" panose="02040503050406030204" pitchFamily="18" charset="0"/>
                        </a:rPr>
                        <m:t>=</m:t>
                      </m:r>
                      <m:f>
                        <m:fPr>
                          <m:ctrlPr>
                            <a:rPr lang="en-US" b="0" i="1" smtClean="0">
                              <a:solidFill>
                                <a:schemeClr val="tx1"/>
                              </a:solidFill>
                              <a:latin typeface="Cambria Math" panose="02040503050406030204" pitchFamily="18" charset="0"/>
                            </a:rPr>
                          </m:ctrlPr>
                        </m:fPr>
                        <m:num>
                          <m:r>
                            <a:rPr lang="en-US" i="1">
                              <a:solidFill>
                                <a:schemeClr val="tx1"/>
                              </a:solidFill>
                              <a:latin typeface="Cambria Math" panose="02040503050406030204" pitchFamily="18" charset="0"/>
                            </a:rPr>
                            <m:t>𝑁</m:t>
                          </m:r>
                          <m:r>
                            <m:rPr>
                              <m:nor/>
                            </m:rPr>
                            <a:rPr lang="en-US" dirty="0">
                              <a:solidFill>
                                <a:schemeClr val="tx1"/>
                              </a:solidFill>
                            </a:rPr>
                            <m:t> </m:t>
                          </m:r>
                        </m:num>
                        <m:den>
                          <m:r>
                            <a:rPr lang="en-US" b="0" i="1" dirty="0" smtClean="0">
                              <a:solidFill>
                                <a:schemeClr val="tx1"/>
                              </a:solidFill>
                              <a:latin typeface="Cambria Math" panose="02040503050406030204" pitchFamily="18" charset="0"/>
                            </a:rPr>
                            <m:t>2</m:t>
                          </m:r>
                          <m:r>
                            <a:rPr lang="en-US" b="0" i="1" dirty="0" smtClean="0">
                              <a:solidFill>
                                <a:schemeClr val="tx1"/>
                              </a:solidFill>
                              <a:latin typeface="Cambria Math" panose="02040503050406030204" pitchFamily="18" charset="0"/>
                              <a:ea typeface="Cambria Math" panose="02040503050406030204" pitchFamily="18" charset="0"/>
                            </a:rPr>
                            <m:t>𝜏</m:t>
                          </m:r>
                        </m:den>
                      </m:f>
                      <m:r>
                        <m:rPr>
                          <m:sty m:val="p"/>
                        </m:rPr>
                        <a:rPr lang="en-US" b="0" i="0" smtClean="0">
                          <a:solidFill>
                            <a:schemeClr val="tx1"/>
                          </a:solidFill>
                          <a:latin typeface="Cambria Math" panose="02040503050406030204" pitchFamily="18" charset="0"/>
                        </a:rPr>
                        <m:t>exp</m:t>
                      </m:r>
                      <m:d>
                        <m:dPr>
                          <m:begChr m:val="["/>
                          <m:endChr m:val="]"/>
                          <m:ctrlPr>
                            <a:rPr lang="en-US" b="0" i="1" smtClean="0">
                              <a:solidFill>
                                <a:schemeClr val="tx1"/>
                              </a:solidFill>
                              <a:latin typeface="Cambria Math" panose="02040503050406030204" pitchFamily="18" charset="0"/>
                            </a:rPr>
                          </m:ctrlPr>
                        </m:dPr>
                        <m:e>
                          <m:f>
                            <m:fPr>
                              <m:ctrlPr>
                                <a:rPr lang="en-US" b="0" i="1" smtClean="0">
                                  <a:solidFill>
                                    <a:schemeClr val="tx1"/>
                                  </a:solidFill>
                                  <a:latin typeface="Cambria Math" panose="02040503050406030204" pitchFamily="18" charset="0"/>
                                </a:rPr>
                              </m:ctrlPr>
                            </m:fPr>
                            <m:num>
                              <m:r>
                                <a:rPr lang="en-US" b="0" i="1" smtClean="0">
                                  <a:solidFill>
                                    <a:schemeClr val="tx1"/>
                                  </a:solidFill>
                                  <a:latin typeface="Cambria Math" panose="02040503050406030204" pitchFamily="18" charset="0"/>
                                </a:rPr>
                                <m:t>1</m:t>
                              </m:r>
                            </m:num>
                            <m:den>
                              <m:r>
                                <a:rPr lang="en-US" b="0" i="1" smtClean="0">
                                  <a:solidFill>
                                    <a:schemeClr val="tx1"/>
                                  </a:solidFill>
                                  <a:latin typeface="Cambria Math" panose="02040503050406030204" pitchFamily="18" charset="0"/>
                                </a:rPr>
                                <m:t>2</m:t>
                              </m:r>
                            </m:den>
                          </m:f>
                          <m:sSup>
                            <m:sSupPr>
                              <m:ctrlPr>
                                <a:rPr lang="en-US" b="0" i="1" smtClean="0">
                                  <a:solidFill>
                                    <a:schemeClr val="tx1"/>
                                  </a:solidFill>
                                  <a:latin typeface="Cambria Math" panose="02040503050406030204" pitchFamily="18" charset="0"/>
                                </a:rPr>
                              </m:ctrlPr>
                            </m:sSupPr>
                            <m:e>
                              <m:d>
                                <m:dPr>
                                  <m:ctrlPr>
                                    <a:rPr lang="en-US" b="0" i="1" smtClean="0">
                                      <a:solidFill>
                                        <a:schemeClr val="tx1"/>
                                      </a:solidFill>
                                      <a:latin typeface="Cambria Math" panose="02040503050406030204" pitchFamily="18" charset="0"/>
                                    </a:rPr>
                                  </m:ctrlPr>
                                </m:dPr>
                                <m:e>
                                  <m:f>
                                    <m:fPr>
                                      <m:ctrlPr>
                                        <a:rPr lang="en-US" b="0" i="1" smtClean="0">
                                          <a:solidFill>
                                            <a:schemeClr val="tx1"/>
                                          </a:solidFill>
                                          <a:latin typeface="Cambria Math" panose="02040503050406030204" pitchFamily="18" charset="0"/>
                                        </a:rPr>
                                      </m:ctrlPr>
                                    </m:fPr>
                                    <m:num>
                                      <m:r>
                                        <a:rPr lang="en-US" b="0" i="1" smtClean="0">
                                          <a:solidFill>
                                            <a:schemeClr val="tx1"/>
                                          </a:solidFill>
                                          <a:latin typeface="Cambria Math" panose="02040503050406030204" pitchFamily="18" charset="0"/>
                                          <a:ea typeface="Cambria Math" panose="02040503050406030204" pitchFamily="18" charset="0"/>
                                        </a:rPr>
                                        <m:t>𝜎</m:t>
                                      </m:r>
                                    </m:num>
                                    <m:den>
                                      <m:r>
                                        <a:rPr lang="en-US" i="1" dirty="0" smtClean="0">
                                          <a:solidFill>
                                            <a:schemeClr val="tx1"/>
                                          </a:solidFill>
                                          <a:latin typeface="Cambria Math" panose="02040503050406030204" pitchFamily="18" charset="0"/>
                                          <a:ea typeface="Cambria Math" panose="02040503050406030204" pitchFamily="18" charset="0"/>
                                        </a:rPr>
                                        <m:t>𝜏</m:t>
                                      </m:r>
                                    </m:den>
                                  </m:f>
                                </m:e>
                              </m:d>
                            </m:e>
                            <m:sup>
                              <m:r>
                                <a:rPr lang="en-US" b="0" i="1" smtClean="0">
                                  <a:solidFill>
                                    <a:schemeClr val="tx1"/>
                                  </a:solidFill>
                                  <a:latin typeface="Cambria Math" panose="02040503050406030204" pitchFamily="18" charset="0"/>
                                </a:rPr>
                                <m:t>2</m:t>
                              </m:r>
                            </m:sup>
                          </m:sSup>
                          <m:r>
                            <a:rPr lang="en-US" b="0" i="1" smtClean="0">
                              <a:solidFill>
                                <a:schemeClr val="tx1"/>
                              </a:solidFill>
                              <a:latin typeface="Cambria Math" panose="02040503050406030204" pitchFamily="18" charset="0"/>
                            </a:rPr>
                            <m:t>+</m:t>
                          </m:r>
                          <m:f>
                            <m:fPr>
                              <m:ctrlPr>
                                <a:rPr lang="en-US" b="0" i="1" smtClean="0">
                                  <a:solidFill>
                                    <a:schemeClr val="tx1"/>
                                  </a:solidFill>
                                  <a:latin typeface="Cambria Math" panose="02040503050406030204" pitchFamily="18" charset="0"/>
                                </a:rPr>
                              </m:ctrlPr>
                            </m:fPr>
                            <m:num>
                              <m:r>
                                <a:rPr lang="en-US" b="0" i="1" smtClean="0">
                                  <a:solidFill>
                                    <a:schemeClr val="tx1"/>
                                  </a:solidFill>
                                  <a:latin typeface="Cambria Math" panose="02040503050406030204" pitchFamily="18" charset="0"/>
                                </a:rPr>
                                <m:t>𝑥</m:t>
                              </m:r>
                              <m:r>
                                <a:rPr lang="en-US" b="0" i="1" smtClean="0">
                                  <a:solidFill>
                                    <a:schemeClr val="tx1"/>
                                  </a:solidFill>
                                  <a:latin typeface="Cambria Math" panose="02040503050406030204" pitchFamily="18" charset="0"/>
                                </a:rPr>
                                <m:t>−</m:t>
                              </m:r>
                              <m:r>
                                <a:rPr lang="en-US" b="0" i="1" smtClean="0">
                                  <a:solidFill>
                                    <a:schemeClr val="tx1"/>
                                  </a:solidFill>
                                  <a:latin typeface="Cambria Math" panose="02040503050406030204" pitchFamily="18" charset="0"/>
                                  <a:ea typeface="Cambria Math" panose="02040503050406030204" pitchFamily="18" charset="0"/>
                                </a:rPr>
                                <m:t>𝜇</m:t>
                              </m:r>
                            </m:num>
                            <m:den>
                              <m:r>
                                <a:rPr lang="en-US" i="1" dirty="0">
                                  <a:solidFill>
                                    <a:schemeClr val="tx1"/>
                                  </a:solidFill>
                                  <a:latin typeface="Cambria Math" panose="02040503050406030204" pitchFamily="18" charset="0"/>
                                  <a:ea typeface="Cambria Math" panose="02040503050406030204" pitchFamily="18" charset="0"/>
                                </a:rPr>
                                <m:t>𝜏</m:t>
                              </m:r>
                            </m:den>
                          </m:f>
                        </m:e>
                      </m:d>
                      <m:r>
                        <a:rPr lang="en-US" b="0" i="1" smtClean="0">
                          <a:solidFill>
                            <a:schemeClr val="tx1"/>
                          </a:solidFill>
                          <a:latin typeface="Cambria Math" panose="02040503050406030204" pitchFamily="18" charset="0"/>
                          <a:ea typeface="Cambria Math" panose="02040503050406030204" pitchFamily="18" charset="0"/>
                        </a:rPr>
                        <m:t>×</m:t>
                      </m:r>
                      <m:r>
                        <m:rPr>
                          <m:sty m:val="p"/>
                        </m:rPr>
                        <a:rPr lang="en-US" altLang="zh-CN" i="1">
                          <a:solidFill>
                            <a:schemeClr val="tx1"/>
                          </a:solidFill>
                          <a:latin typeface="Cambria Math" panose="02040503050406030204" pitchFamily="18" charset="0"/>
                          <a:ea typeface="Cambria Math" panose="02040503050406030204" pitchFamily="18" charset="0"/>
                        </a:rPr>
                        <m:t>erfc</m:t>
                      </m:r>
                      <m:d>
                        <m:dPr>
                          <m:begChr m:val="["/>
                          <m:endChr m:val="]"/>
                          <m:ctrlPr>
                            <a:rPr lang="en-US" altLang="zh-CN" i="1" smtClean="0">
                              <a:solidFill>
                                <a:schemeClr val="tx1"/>
                              </a:solidFill>
                              <a:latin typeface="Cambria Math" panose="02040503050406030204" pitchFamily="18" charset="0"/>
                              <a:ea typeface="Cambria Math" panose="02040503050406030204" pitchFamily="18" charset="0"/>
                            </a:rPr>
                          </m:ctrlPr>
                        </m:dPr>
                        <m:e>
                          <m:f>
                            <m:fPr>
                              <m:ctrlPr>
                                <a:rPr lang="en-US" altLang="zh-CN" i="1" smtClean="0">
                                  <a:solidFill>
                                    <a:schemeClr val="tx1"/>
                                  </a:solidFill>
                                  <a:latin typeface="Cambria Math" panose="02040503050406030204" pitchFamily="18" charset="0"/>
                                  <a:ea typeface="Cambria Math" panose="02040503050406030204" pitchFamily="18" charset="0"/>
                                </a:rPr>
                              </m:ctrlPr>
                            </m:fPr>
                            <m:num>
                              <m:r>
                                <a:rPr lang="en-US" altLang="zh-CN" b="0" i="1" smtClean="0">
                                  <a:solidFill>
                                    <a:schemeClr val="tx1"/>
                                  </a:solidFill>
                                  <a:latin typeface="Cambria Math" panose="02040503050406030204" pitchFamily="18" charset="0"/>
                                  <a:ea typeface="Cambria Math" panose="02040503050406030204" pitchFamily="18" charset="0"/>
                                </a:rPr>
                                <m:t>1</m:t>
                              </m:r>
                            </m:num>
                            <m:den>
                              <m:rad>
                                <m:radPr>
                                  <m:degHide m:val="on"/>
                                  <m:ctrlPr>
                                    <a:rPr lang="en-US" altLang="zh-CN" i="1" smtClean="0">
                                      <a:solidFill>
                                        <a:schemeClr val="tx1"/>
                                      </a:solidFill>
                                      <a:latin typeface="Cambria Math" panose="02040503050406030204" pitchFamily="18" charset="0"/>
                                      <a:ea typeface="Cambria Math" panose="02040503050406030204" pitchFamily="18" charset="0"/>
                                    </a:rPr>
                                  </m:ctrlPr>
                                </m:radPr>
                                <m:deg/>
                                <m:e>
                                  <m:r>
                                    <a:rPr lang="en-US" altLang="zh-CN" b="0" i="1" smtClean="0">
                                      <a:solidFill>
                                        <a:schemeClr val="tx1"/>
                                      </a:solidFill>
                                      <a:latin typeface="Cambria Math" panose="02040503050406030204" pitchFamily="18" charset="0"/>
                                      <a:ea typeface="Cambria Math" panose="02040503050406030204" pitchFamily="18" charset="0"/>
                                    </a:rPr>
                                    <m:t>2</m:t>
                                  </m:r>
                                </m:e>
                              </m:rad>
                            </m:den>
                          </m:f>
                          <m:d>
                            <m:dPr>
                              <m:ctrlPr>
                                <a:rPr lang="en-US" altLang="zh-CN" i="1" smtClean="0">
                                  <a:solidFill>
                                    <a:schemeClr val="tx1"/>
                                  </a:solidFill>
                                  <a:latin typeface="Cambria Math" panose="02040503050406030204" pitchFamily="18" charset="0"/>
                                  <a:ea typeface="Cambria Math" panose="02040503050406030204" pitchFamily="18" charset="0"/>
                                </a:rPr>
                              </m:ctrlPr>
                            </m:dPr>
                            <m:e>
                              <m:f>
                                <m:fPr>
                                  <m:ctrlPr>
                                    <a:rPr lang="en-US" altLang="zh-CN" i="1" smtClean="0">
                                      <a:solidFill>
                                        <a:schemeClr val="tx1"/>
                                      </a:solidFill>
                                      <a:latin typeface="Cambria Math" panose="02040503050406030204" pitchFamily="18" charset="0"/>
                                      <a:ea typeface="Cambria Math" panose="02040503050406030204" pitchFamily="18" charset="0"/>
                                    </a:rPr>
                                  </m:ctrlPr>
                                </m:fPr>
                                <m:num>
                                  <m:r>
                                    <a:rPr lang="zh-CN" altLang="en-US" i="1" smtClean="0">
                                      <a:solidFill>
                                        <a:schemeClr val="tx1"/>
                                      </a:solidFill>
                                      <a:latin typeface="Cambria Math" panose="02040503050406030204" pitchFamily="18" charset="0"/>
                                      <a:ea typeface="Cambria Math" panose="02040503050406030204" pitchFamily="18" charset="0"/>
                                    </a:rPr>
                                    <m:t>𝜎</m:t>
                                  </m:r>
                                </m:num>
                                <m:den>
                                  <m:r>
                                    <a:rPr lang="en-US" i="1" dirty="0">
                                      <a:solidFill>
                                        <a:schemeClr val="tx1"/>
                                      </a:solidFill>
                                      <a:latin typeface="Cambria Math" panose="02040503050406030204" pitchFamily="18" charset="0"/>
                                      <a:ea typeface="Cambria Math" panose="02040503050406030204" pitchFamily="18" charset="0"/>
                                    </a:rPr>
                                    <m:t>𝜏</m:t>
                                  </m:r>
                                </m:den>
                              </m:f>
                              <m:r>
                                <a:rPr lang="en-US" altLang="zh-CN" b="0" i="1" smtClean="0">
                                  <a:solidFill>
                                    <a:schemeClr val="tx1"/>
                                  </a:solidFill>
                                  <a:latin typeface="Cambria Math" panose="02040503050406030204" pitchFamily="18" charset="0"/>
                                  <a:ea typeface="Cambria Math" panose="02040503050406030204" pitchFamily="18" charset="0"/>
                                </a:rPr>
                                <m:t>+</m:t>
                              </m:r>
                              <m:f>
                                <m:fPr>
                                  <m:ctrlPr>
                                    <a:rPr lang="en-US" altLang="zh-CN" b="0" i="1" smtClean="0">
                                      <a:solidFill>
                                        <a:schemeClr val="tx1"/>
                                      </a:solidFill>
                                      <a:latin typeface="Cambria Math" panose="02040503050406030204" pitchFamily="18" charset="0"/>
                                      <a:ea typeface="Cambria Math" panose="02040503050406030204" pitchFamily="18" charset="0"/>
                                    </a:rPr>
                                  </m:ctrlPr>
                                </m:fPr>
                                <m:num>
                                  <m:r>
                                    <a:rPr lang="en-US" altLang="zh-CN" b="0" i="1" smtClean="0">
                                      <a:solidFill>
                                        <a:schemeClr val="tx1"/>
                                      </a:solidFill>
                                      <a:latin typeface="Cambria Math" panose="02040503050406030204" pitchFamily="18" charset="0"/>
                                      <a:ea typeface="Cambria Math" panose="02040503050406030204" pitchFamily="18" charset="0"/>
                                    </a:rPr>
                                    <m:t>𝑥</m:t>
                                  </m:r>
                                  <m:r>
                                    <a:rPr lang="en-US" altLang="zh-CN" b="0" i="1" smtClean="0">
                                      <a:solidFill>
                                        <a:schemeClr val="tx1"/>
                                      </a:solidFill>
                                      <a:latin typeface="Cambria Math" panose="02040503050406030204" pitchFamily="18" charset="0"/>
                                      <a:ea typeface="Cambria Math" panose="02040503050406030204" pitchFamily="18" charset="0"/>
                                    </a:rPr>
                                    <m:t>−</m:t>
                                  </m:r>
                                  <m:r>
                                    <a:rPr lang="zh-CN" altLang="en-US" b="0" i="1" smtClean="0">
                                      <a:solidFill>
                                        <a:schemeClr val="tx1"/>
                                      </a:solidFill>
                                      <a:latin typeface="Cambria Math" panose="02040503050406030204" pitchFamily="18" charset="0"/>
                                      <a:ea typeface="Cambria Math" panose="02040503050406030204" pitchFamily="18" charset="0"/>
                                    </a:rPr>
                                    <m:t>𝜇</m:t>
                                  </m:r>
                                </m:num>
                                <m:den>
                                  <m:r>
                                    <a:rPr lang="zh-CN" altLang="en-US" b="0" i="1" smtClean="0">
                                      <a:solidFill>
                                        <a:schemeClr val="tx1"/>
                                      </a:solidFill>
                                      <a:latin typeface="Cambria Math" panose="02040503050406030204" pitchFamily="18" charset="0"/>
                                      <a:ea typeface="Cambria Math" panose="02040503050406030204" pitchFamily="18" charset="0"/>
                                    </a:rPr>
                                    <m:t>𝜎</m:t>
                                  </m:r>
                                </m:den>
                              </m:f>
                            </m:e>
                          </m:d>
                        </m:e>
                      </m:d>
                      <m:r>
                        <a:rPr lang="en-US" altLang="zh-CN" b="0" i="1" smtClean="0">
                          <a:solidFill>
                            <a:schemeClr val="tx1"/>
                          </a:solidFill>
                          <a:latin typeface="Cambria Math" panose="02040503050406030204" pitchFamily="18" charset="0"/>
                          <a:ea typeface="Cambria Math" panose="02040503050406030204" pitchFamily="18" charset="0"/>
                        </a:rPr>
                        <m:t>+</m:t>
                      </m:r>
                      <m:r>
                        <a:rPr lang="en-US" altLang="zh-CN" b="0" i="1" smtClean="0">
                          <a:solidFill>
                            <a:schemeClr val="tx1"/>
                          </a:solidFill>
                          <a:latin typeface="Cambria Math" panose="02040503050406030204" pitchFamily="18" charset="0"/>
                          <a:ea typeface="Cambria Math" panose="02040503050406030204" pitchFamily="18" charset="0"/>
                        </a:rPr>
                        <m:t>𝐵</m:t>
                      </m:r>
                    </m:oMath>
                  </m:oMathPara>
                </a14:m>
                <a:endParaRPr lang="en-US" dirty="0">
                  <a:solidFill>
                    <a:schemeClr val="tx1"/>
                  </a:solidFill>
                </a:endParaRPr>
              </a:p>
            </p:txBody>
          </p:sp>
        </mc:Choice>
        <mc:Fallback xmlns="">
          <p:sp>
            <p:nvSpPr>
              <p:cNvPr id="5" name="文本框 8">
                <a:extLst>
                  <a:ext uri="{FF2B5EF4-FFF2-40B4-BE49-F238E27FC236}">
                    <a16:creationId xmlns:a16="http://schemas.microsoft.com/office/drawing/2014/main" id="{936C406D-0DB0-4F52-9939-7124A13E633A}"/>
                  </a:ext>
                </a:extLst>
              </p:cNvPr>
              <p:cNvSpPr txBox="1">
                <a:spLocks noRot="1" noChangeAspect="1" noMove="1" noResize="1" noEditPoints="1" noAdjustHandles="1" noChangeArrowheads="1" noChangeShapeType="1" noTextEdit="1"/>
              </p:cNvSpPr>
              <p:nvPr/>
            </p:nvSpPr>
            <p:spPr>
              <a:xfrm>
                <a:off x="1031383" y="570928"/>
                <a:ext cx="7081234" cy="616387"/>
              </a:xfrm>
              <a:prstGeom prst="rect">
                <a:avLst/>
              </a:prstGeom>
              <a:blipFill>
                <a:blip r:embed="rId4"/>
                <a:stretch>
                  <a:fillRect/>
                </a:stretch>
              </a:blipFill>
            </p:spPr>
            <p:txBody>
              <a:bodyPr/>
              <a:lstStyle/>
              <a:p>
                <a:r>
                  <a:rPr lang="zh-CN" altLang="en-US">
                    <a:noFill/>
                  </a:rPr>
                  <a:t> </a:t>
                </a:r>
              </a:p>
            </p:txBody>
          </p:sp>
        </mc:Fallback>
      </mc:AlternateContent>
      <p:cxnSp>
        <p:nvCxnSpPr>
          <p:cNvPr id="9" name="Straight Arrow Connector 8">
            <a:extLst>
              <a:ext uri="{FF2B5EF4-FFF2-40B4-BE49-F238E27FC236}">
                <a16:creationId xmlns:a16="http://schemas.microsoft.com/office/drawing/2014/main" id="{DDB1AF6C-DD1D-4D6F-8E71-7D1E2F26079F}"/>
              </a:ext>
            </a:extLst>
          </p:cNvPr>
          <p:cNvCxnSpPr/>
          <p:nvPr/>
        </p:nvCxnSpPr>
        <p:spPr>
          <a:xfrm>
            <a:off x="5739324" y="2149812"/>
            <a:ext cx="0" cy="2033081"/>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62EDE940-CA44-4B89-B864-92563D661E32}"/>
              </a:ext>
            </a:extLst>
          </p:cNvPr>
          <p:cNvCxnSpPr>
            <a:cxnSpLocks/>
          </p:cNvCxnSpPr>
          <p:nvPr/>
        </p:nvCxnSpPr>
        <p:spPr>
          <a:xfrm flipH="1">
            <a:off x="781454" y="2140084"/>
            <a:ext cx="4957870" cy="0"/>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78045101"/>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5BDD97-9235-4CEF-9ACE-CA37B0E3F8A3}"/>
              </a:ext>
            </a:extLst>
          </p:cNvPr>
          <p:cNvPicPr>
            <a:picLocks noChangeAspect="1"/>
          </p:cNvPicPr>
          <p:nvPr/>
        </p:nvPicPr>
        <p:blipFill>
          <a:blip r:embed="rId3"/>
          <a:stretch>
            <a:fillRect/>
          </a:stretch>
        </p:blipFill>
        <p:spPr>
          <a:xfrm>
            <a:off x="0" y="341296"/>
            <a:ext cx="9144000" cy="6175407"/>
          </a:xfrm>
          <a:prstGeom prst="rect">
            <a:avLst/>
          </a:prstGeom>
        </p:spPr>
      </p:pic>
      <p:sp>
        <p:nvSpPr>
          <p:cNvPr id="7" name="TextBox 6">
            <a:extLst>
              <a:ext uri="{FF2B5EF4-FFF2-40B4-BE49-F238E27FC236}">
                <a16:creationId xmlns:a16="http://schemas.microsoft.com/office/drawing/2014/main" id="{CD238DD2-0B88-40D9-8E87-457B756E5903}"/>
              </a:ext>
            </a:extLst>
          </p:cNvPr>
          <p:cNvSpPr txBox="1"/>
          <p:nvPr/>
        </p:nvSpPr>
        <p:spPr>
          <a:xfrm>
            <a:off x="2227084" y="3667343"/>
            <a:ext cx="2470613" cy="369332"/>
          </a:xfrm>
          <a:prstGeom prst="rect">
            <a:avLst/>
          </a:prstGeom>
          <a:noFill/>
        </p:spPr>
        <p:txBody>
          <a:bodyPr wrap="none" rtlCol="0">
            <a:spAutoFit/>
          </a:bodyPr>
          <a:lstStyle/>
          <a:p>
            <a:r>
              <a:rPr lang="en-US" altLang="zh-CN" dirty="0"/>
              <a:t>τ as a function of energy</a:t>
            </a:r>
            <a:endParaRPr lang="zh-CN" altLang="en-US" dirty="0"/>
          </a:p>
        </p:txBody>
      </p:sp>
      <p:sp>
        <p:nvSpPr>
          <p:cNvPr id="8" name="TextBox 7">
            <a:extLst>
              <a:ext uri="{FF2B5EF4-FFF2-40B4-BE49-F238E27FC236}">
                <a16:creationId xmlns:a16="http://schemas.microsoft.com/office/drawing/2014/main" id="{909F3AF8-796D-40FB-868D-16FAD848A6A0}"/>
              </a:ext>
            </a:extLst>
          </p:cNvPr>
          <p:cNvSpPr txBox="1"/>
          <p:nvPr/>
        </p:nvSpPr>
        <p:spPr>
          <a:xfrm>
            <a:off x="0" y="0"/>
            <a:ext cx="3479222" cy="369332"/>
          </a:xfrm>
          <a:prstGeom prst="rect">
            <a:avLst/>
          </a:prstGeom>
          <a:noFill/>
        </p:spPr>
        <p:txBody>
          <a:bodyPr wrap="none" rtlCol="0">
            <a:spAutoFit/>
          </a:bodyPr>
          <a:lstStyle/>
          <a:p>
            <a:r>
              <a:rPr lang="en-US" altLang="zh-CN" dirty="0"/>
              <a:t>Response function characterization</a:t>
            </a:r>
            <a:endParaRPr lang="zh-CN" altLang="en-US" dirty="0"/>
          </a:p>
        </p:txBody>
      </p:sp>
      <mc:AlternateContent xmlns:mc="http://schemas.openxmlformats.org/markup-compatibility/2006" xmlns:a14="http://schemas.microsoft.com/office/drawing/2010/main">
        <mc:Choice Requires="a14">
          <p:sp>
            <p:nvSpPr>
              <p:cNvPr id="9" name="文本框 8">
                <a:extLst>
                  <a:ext uri="{FF2B5EF4-FFF2-40B4-BE49-F238E27FC236}">
                    <a16:creationId xmlns:a16="http://schemas.microsoft.com/office/drawing/2014/main" id="{C46A22D1-CC3F-497C-B781-EC71D14CBB2C}"/>
                  </a:ext>
                </a:extLst>
              </p:cNvPr>
              <p:cNvSpPr txBox="1"/>
              <p:nvPr/>
            </p:nvSpPr>
            <p:spPr>
              <a:xfrm>
                <a:off x="1031383" y="570928"/>
                <a:ext cx="7081234" cy="6163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b="0" i="1" smtClean="0">
                          <a:solidFill>
                            <a:schemeClr val="tx1"/>
                          </a:solidFill>
                          <a:latin typeface="Cambria Math" panose="02040503050406030204" pitchFamily="18" charset="0"/>
                        </a:rPr>
                        <m:t>𝑓</m:t>
                      </m:r>
                      <m:d>
                        <m:dPr>
                          <m:ctrlPr>
                            <a:rPr lang="en-US" altLang="zh-CN" b="0" i="1" smtClean="0">
                              <a:solidFill>
                                <a:schemeClr val="tx1"/>
                              </a:solidFill>
                              <a:latin typeface="Cambria Math" panose="02040503050406030204" pitchFamily="18" charset="0"/>
                            </a:rPr>
                          </m:ctrlPr>
                        </m:dPr>
                        <m:e>
                          <m:r>
                            <a:rPr lang="en-US" altLang="zh-CN" b="0" i="1" smtClean="0">
                              <a:solidFill>
                                <a:schemeClr val="tx1"/>
                              </a:solidFill>
                              <a:latin typeface="Cambria Math" panose="02040503050406030204" pitchFamily="18" charset="0"/>
                            </a:rPr>
                            <m:t>𝑥</m:t>
                          </m:r>
                          <m:r>
                            <a:rPr lang="en-US" altLang="zh-CN" b="0" i="1" smtClean="0">
                              <a:solidFill>
                                <a:schemeClr val="tx1"/>
                              </a:solidFill>
                              <a:latin typeface="Cambria Math" panose="02040503050406030204" pitchFamily="18" charset="0"/>
                            </a:rPr>
                            <m:t>;</m:t>
                          </m:r>
                          <m:r>
                            <a:rPr lang="en-US" altLang="zh-CN" b="0" i="1" smtClean="0">
                              <a:solidFill>
                                <a:schemeClr val="tx1"/>
                              </a:solidFill>
                              <a:latin typeface="Cambria Math" panose="02040503050406030204" pitchFamily="18" charset="0"/>
                            </a:rPr>
                            <m:t>𝑁</m:t>
                          </m:r>
                          <m:r>
                            <a:rPr lang="en-US" altLang="zh-CN" b="0" i="1" smtClean="0">
                              <a:solidFill>
                                <a:schemeClr val="tx1"/>
                              </a:solidFill>
                              <a:latin typeface="Cambria Math" panose="02040503050406030204" pitchFamily="18" charset="0"/>
                            </a:rPr>
                            <m:t>,</m:t>
                          </m:r>
                          <m:r>
                            <a:rPr lang="zh-CN" altLang="en-US" b="0" i="1" smtClean="0">
                              <a:solidFill>
                                <a:schemeClr val="tx1"/>
                              </a:solidFill>
                              <a:latin typeface="Cambria Math" panose="02040503050406030204" pitchFamily="18" charset="0"/>
                            </a:rPr>
                            <m:t>𝜇</m:t>
                          </m:r>
                          <m:r>
                            <a:rPr lang="en-US" altLang="zh-CN" b="0" i="1" smtClean="0">
                              <a:solidFill>
                                <a:schemeClr val="tx1"/>
                              </a:solidFill>
                              <a:latin typeface="Cambria Math" panose="02040503050406030204" pitchFamily="18" charset="0"/>
                            </a:rPr>
                            <m:t>,</m:t>
                          </m:r>
                          <m:r>
                            <a:rPr lang="zh-CN" altLang="en-US" b="0" i="1" smtClean="0">
                              <a:solidFill>
                                <a:schemeClr val="tx1"/>
                              </a:solidFill>
                              <a:latin typeface="Cambria Math" panose="02040503050406030204" pitchFamily="18" charset="0"/>
                            </a:rPr>
                            <m:t>𝜎</m:t>
                          </m:r>
                          <m:r>
                            <a:rPr lang="en-US" altLang="zh-CN" b="0" i="1" smtClean="0">
                              <a:solidFill>
                                <a:schemeClr val="tx1"/>
                              </a:solidFill>
                              <a:latin typeface="Cambria Math" panose="02040503050406030204" pitchFamily="18" charset="0"/>
                            </a:rPr>
                            <m:t>,</m:t>
                          </m:r>
                          <m:r>
                            <a:rPr lang="zh-CN" altLang="en-US" b="0" i="1" smtClean="0">
                              <a:solidFill>
                                <a:schemeClr val="tx1"/>
                              </a:solidFill>
                              <a:latin typeface="Cambria Math" panose="02040503050406030204" pitchFamily="18" charset="0"/>
                            </a:rPr>
                            <m:t>𝜏</m:t>
                          </m:r>
                          <m:r>
                            <a:rPr lang="en-US" altLang="zh-CN" b="0" i="1" smtClean="0">
                              <a:solidFill>
                                <a:schemeClr val="tx1"/>
                              </a:solidFill>
                              <a:latin typeface="Cambria Math" panose="02040503050406030204" pitchFamily="18" charset="0"/>
                            </a:rPr>
                            <m:t>,</m:t>
                          </m:r>
                          <m:r>
                            <a:rPr lang="en-US" altLang="zh-CN" b="0" i="1" smtClean="0">
                              <a:solidFill>
                                <a:schemeClr val="tx1"/>
                              </a:solidFill>
                              <a:latin typeface="Cambria Math" panose="02040503050406030204" pitchFamily="18" charset="0"/>
                            </a:rPr>
                            <m:t>𝐵</m:t>
                          </m:r>
                        </m:e>
                      </m:d>
                      <m:r>
                        <a:rPr lang="en-US" altLang="zh-CN" b="0" i="1" smtClean="0">
                          <a:solidFill>
                            <a:schemeClr val="tx1"/>
                          </a:solidFill>
                          <a:latin typeface="Cambria Math" panose="02040503050406030204" pitchFamily="18" charset="0"/>
                        </a:rPr>
                        <m:t>=</m:t>
                      </m:r>
                      <m:f>
                        <m:fPr>
                          <m:ctrlPr>
                            <a:rPr lang="en-US" b="0" i="1" smtClean="0">
                              <a:solidFill>
                                <a:schemeClr val="tx1"/>
                              </a:solidFill>
                              <a:latin typeface="Cambria Math" panose="02040503050406030204" pitchFamily="18" charset="0"/>
                            </a:rPr>
                          </m:ctrlPr>
                        </m:fPr>
                        <m:num>
                          <m:r>
                            <a:rPr lang="en-US" i="1">
                              <a:solidFill>
                                <a:schemeClr val="tx1"/>
                              </a:solidFill>
                              <a:latin typeface="Cambria Math" panose="02040503050406030204" pitchFamily="18" charset="0"/>
                            </a:rPr>
                            <m:t>𝑁</m:t>
                          </m:r>
                          <m:r>
                            <m:rPr>
                              <m:nor/>
                            </m:rPr>
                            <a:rPr lang="en-US" dirty="0">
                              <a:solidFill>
                                <a:schemeClr val="tx1"/>
                              </a:solidFill>
                            </a:rPr>
                            <m:t> </m:t>
                          </m:r>
                        </m:num>
                        <m:den>
                          <m:r>
                            <a:rPr lang="en-US" b="0" i="1" dirty="0" smtClean="0">
                              <a:solidFill>
                                <a:schemeClr val="tx1"/>
                              </a:solidFill>
                              <a:latin typeface="Cambria Math" panose="02040503050406030204" pitchFamily="18" charset="0"/>
                            </a:rPr>
                            <m:t>2</m:t>
                          </m:r>
                          <m:r>
                            <a:rPr lang="en-US" b="0" i="1" dirty="0" smtClean="0">
                              <a:solidFill>
                                <a:schemeClr val="tx1"/>
                              </a:solidFill>
                              <a:latin typeface="Cambria Math" panose="02040503050406030204" pitchFamily="18" charset="0"/>
                              <a:ea typeface="Cambria Math" panose="02040503050406030204" pitchFamily="18" charset="0"/>
                            </a:rPr>
                            <m:t>𝜏</m:t>
                          </m:r>
                        </m:den>
                      </m:f>
                      <m:r>
                        <m:rPr>
                          <m:sty m:val="p"/>
                        </m:rPr>
                        <a:rPr lang="en-US" b="0" i="0" smtClean="0">
                          <a:solidFill>
                            <a:schemeClr val="tx1"/>
                          </a:solidFill>
                          <a:latin typeface="Cambria Math" panose="02040503050406030204" pitchFamily="18" charset="0"/>
                        </a:rPr>
                        <m:t>exp</m:t>
                      </m:r>
                      <m:d>
                        <m:dPr>
                          <m:begChr m:val="["/>
                          <m:endChr m:val="]"/>
                          <m:ctrlPr>
                            <a:rPr lang="en-US" b="0" i="1" smtClean="0">
                              <a:solidFill>
                                <a:schemeClr val="tx1"/>
                              </a:solidFill>
                              <a:latin typeface="Cambria Math" panose="02040503050406030204" pitchFamily="18" charset="0"/>
                            </a:rPr>
                          </m:ctrlPr>
                        </m:dPr>
                        <m:e>
                          <m:f>
                            <m:fPr>
                              <m:ctrlPr>
                                <a:rPr lang="en-US" b="0" i="1" smtClean="0">
                                  <a:solidFill>
                                    <a:schemeClr val="tx1"/>
                                  </a:solidFill>
                                  <a:latin typeface="Cambria Math" panose="02040503050406030204" pitchFamily="18" charset="0"/>
                                </a:rPr>
                              </m:ctrlPr>
                            </m:fPr>
                            <m:num>
                              <m:r>
                                <a:rPr lang="en-US" b="0" i="1" smtClean="0">
                                  <a:solidFill>
                                    <a:schemeClr val="tx1"/>
                                  </a:solidFill>
                                  <a:latin typeface="Cambria Math" panose="02040503050406030204" pitchFamily="18" charset="0"/>
                                </a:rPr>
                                <m:t>1</m:t>
                              </m:r>
                            </m:num>
                            <m:den>
                              <m:r>
                                <a:rPr lang="en-US" b="0" i="1" smtClean="0">
                                  <a:solidFill>
                                    <a:schemeClr val="tx1"/>
                                  </a:solidFill>
                                  <a:latin typeface="Cambria Math" panose="02040503050406030204" pitchFamily="18" charset="0"/>
                                </a:rPr>
                                <m:t>2</m:t>
                              </m:r>
                            </m:den>
                          </m:f>
                          <m:sSup>
                            <m:sSupPr>
                              <m:ctrlPr>
                                <a:rPr lang="en-US" b="0" i="1" smtClean="0">
                                  <a:solidFill>
                                    <a:schemeClr val="tx1"/>
                                  </a:solidFill>
                                  <a:latin typeface="Cambria Math" panose="02040503050406030204" pitchFamily="18" charset="0"/>
                                </a:rPr>
                              </m:ctrlPr>
                            </m:sSupPr>
                            <m:e>
                              <m:d>
                                <m:dPr>
                                  <m:ctrlPr>
                                    <a:rPr lang="en-US" b="0" i="1" smtClean="0">
                                      <a:solidFill>
                                        <a:schemeClr val="tx1"/>
                                      </a:solidFill>
                                      <a:latin typeface="Cambria Math" panose="02040503050406030204" pitchFamily="18" charset="0"/>
                                    </a:rPr>
                                  </m:ctrlPr>
                                </m:dPr>
                                <m:e>
                                  <m:f>
                                    <m:fPr>
                                      <m:ctrlPr>
                                        <a:rPr lang="en-US" b="0" i="1" smtClean="0">
                                          <a:solidFill>
                                            <a:schemeClr val="tx1"/>
                                          </a:solidFill>
                                          <a:latin typeface="Cambria Math" panose="02040503050406030204" pitchFamily="18" charset="0"/>
                                        </a:rPr>
                                      </m:ctrlPr>
                                    </m:fPr>
                                    <m:num>
                                      <m:r>
                                        <a:rPr lang="en-US" b="0" i="1" smtClean="0">
                                          <a:solidFill>
                                            <a:schemeClr val="tx1"/>
                                          </a:solidFill>
                                          <a:latin typeface="Cambria Math" panose="02040503050406030204" pitchFamily="18" charset="0"/>
                                          <a:ea typeface="Cambria Math" panose="02040503050406030204" pitchFamily="18" charset="0"/>
                                        </a:rPr>
                                        <m:t>𝜎</m:t>
                                      </m:r>
                                    </m:num>
                                    <m:den>
                                      <m:r>
                                        <a:rPr lang="en-US" i="1" dirty="0" smtClean="0">
                                          <a:solidFill>
                                            <a:schemeClr val="tx1"/>
                                          </a:solidFill>
                                          <a:latin typeface="Cambria Math" panose="02040503050406030204" pitchFamily="18" charset="0"/>
                                          <a:ea typeface="Cambria Math" panose="02040503050406030204" pitchFamily="18" charset="0"/>
                                        </a:rPr>
                                        <m:t>𝜏</m:t>
                                      </m:r>
                                    </m:den>
                                  </m:f>
                                </m:e>
                              </m:d>
                            </m:e>
                            <m:sup>
                              <m:r>
                                <a:rPr lang="en-US" b="0" i="1" smtClean="0">
                                  <a:solidFill>
                                    <a:schemeClr val="tx1"/>
                                  </a:solidFill>
                                  <a:latin typeface="Cambria Math" panose="02040503050406030204" pitchFamily="18" charset="0"/>
                                </a:rPr>
                                <m:t>2</m:t>
                              </m:r>
                            </m:sup>
                          </m:sSup>
                          <m:r>
                            <a:rPr lang="en-US" b="0" i="1" smtClean="0">
                              <a:solidFill>
                                <a:schemeClr val="tx1"/>
                              </a:solidFill>
                              <a:latin typeface="Cambria Math" panose="02040503050406030204" pitchFamily="18" charset="0"/>
                            </a:rPr>
                            <m:t>+</m:t>
                          </m:r>
                          <m:f>
                            <m:fPr>
                              <m:ctrlPr>
                                <a:rPr lang="en-US" b="0" i="1" smtClean="0">
                                  <a:solidFill>
                                    <a:schemeClr val="tx1"/>
                                  </a:solidFill>
                                  <a:latin typeface="Cambria Math" panose="02040503050406030204" pitchFamily="18" charset="0"/>
                                </a:rPr>
                              </m:ctrlPr>
                            </m:fPr>
                            <m:num>
                              <m:r>
                                <a:rPr lang="en-US" b="0" i="1" smtClean="0">
                                  <a:solidFill>
                                    <a:schemeClr val="tx1"/>
                                  </a:solidFill>
                                  <a:latin typeface="Cambria Math" panose="02040503050406030204" pitchFamily="18" charset="0"/>
                                </a:rPr>
                                <m:t>𝑥</m:t>
                              </m:r>
                              <m:r>
                                <a:rPr lang="en-US" b="0" i="1" smtClean="0">
                                  <a:solidFill>
                                    <a:schemeClr val="tx1"/>
                                  </a:solidFill>
                                  <a:latin typeface="Cambria Math" panose="02040503050406030204" pitchFamily="18" charset="0"/>
                                </a:rPr>
                                <m:t>−</m:t>
                              </m:r>
                              <m:r>
                                <a:rPr lang="en-US" b="0" i="1" smtClean="0">
                                  <a:solidFill>
                                    <a:schemeClr val="tx1"/>
                                  </a:solidFill>
                                  <a:latin typeface="Cambria Math" panose="02040503050406030204" pitchFamily="18" charset="0"/>
                                  <a:ea typeface="Cambria Math" panose="02040503050406030204" pitchFamily="18" charset="0"/>
                                </a:rPr>
                                <m:t>𝜇</m:t>
                              </m:r>
                            </m:num>
                            <m:den>
                              <m:r>
                                <a:rPr lang="en-US" i="1" dirty="0">
                                  <a:solidFill>
                                    <a:schemeClr val="tx1"/>
                                  </a:solidFill>
                                  <a:latin typeface="Cambria Math" panose="02040503050406030204" pitchFamily="18" charset="0"/>
                                  <a:ea typeface="Cambria Math" panose="02040503050406030204" pitchFamily="18" charset="0"/>
                                </a:rPr>
                                <m:t>𝜏</m:t>
                              </m:r>
                            </m:den>
                          </m:f>
                        </m:e>
                      </m:d>
                      <m:r>
                        <a:rPr lang="en-US" b="0" i="1" smtClean="0">
                          <a:solidFill>
                            <a:schemeClr val="tx1"/>
                          </a:solidFill>
                          <a:latin typeface="Cambria Math" panose="02040503050406030204" pitchFamily="18" charset="0"/>
                          <a:ea typeface="Cambria Math" panose="02040503050406030204" pitchFamily="18" charset="0"/>
                        </a:rPr>
                        <m:t>×</m:t>
                      </m:r>
                      <m:r>
                        <m:rPr>
                          <m:sty m:val="p"/>
                        </m:rPr>
                        <a:rPr lang="en-US" altLang="zh-CN" i="1">
                          <a:solidFill>
                            <a:schemeClr val="tx1"/>
                          </a:solidFill>
                          <a:latin typeface="Cambria Math" panose="02040503050406030204" pitchFamily="18" charset="0"/>
                          <a:ea typeface="Cambria Math" panose="02040503050406030204" pitchFamily="18" charset="0"/>
                        </a:rPr>
                        <m:t>erfc</m:t>
                      </m:r>
                      <m:d>
                        <m:dPr>
                          <m:begChr m:val="["/>
                          <m:endChr m:val="]"/>
                          <m:ctrlPr>
                            <a:rPr lang="en-US" altLang="zh-CN" i="1" smtClean="0">
                              <a:solidFill>
                                <a:schemeClr val="tx1"/>
                              </a:solidFill>
                              <a:latin typeface="Cambria Math" panose="02040503050406030204" pitchFamily="18" charset="0"/>
                              <a:ea typeface="Cambria Math" panose="02040503050406030204" pitchFamily="18" charset="0"/>
                            </a:rPr>
                          </m:ctrlPr>
                        </m:dPr>
                        <m:e>
                          <m:f>
                            <m:fPr>
                              <m:ctrlPr>
                                <a:rPr lang="en-US" altLang="zh-CN" i="1" smtClean="0">
                                  <a:solidFill>
                                    <a:schemeClr val="tx1"/>
                                  </a:solidFill>
                                  <a:latin typeface="Cambria Math" panose="02040503050406030204" pitchFamily="18" charset="0"/>
                                  <a:ea typeface="Cambria Math" panose="02040503050406030204" pitchFamily="18" charset="0"/>
                                </a:rPr>
                              </m:ctrlPr>
                            </m:fPr>
                            <m:num>
                              <m:r>
                                <a:rPr lang="en-US" altLang="zh-CN" b="0" i="1" smtClean="0">
                                  <a:solidFill>
                                    <a:schemeClr val="tx1"/>
                                  </a:solidFill>
                                  <a:latin typeface="Cambria Math" panose="02040503050406030204" pitchFamily="18" charset="0"/>
                                  <a:ea typeface="Cambria Math" panose="02040503050406030204" pitchFamily="18" charset="0"/>
                                </a:rPr>
                                <m:t>1</m:t>
                              </m:r>
                            </m:num>
                            <m:den>
                              <m:rad>
                                <m:radPr>
                                  <m:degHide m:val="on"/>
                                  <m:ctrlPr>
                                    <a:rPr lang="en-US" altLang="zh-CN" i="1" smtClean="0">
                                      <a:solidFill>
                                        <a:schemeClr val="tx1"/>
                                      </a:solidFill>
                                      <a:latin typeface="Cambria Math" panose="02040503050406030204" pitchFamily="18" charset="0"/>
                                      <a:ea typeface="Cambria Math" panose="02040503050406030204" pitchFamily="18" charset="0"/>
                                    </a:rPr>
                                  </m:ctrlPr>
                                </m:radPr>
                                <m:deg/>
                                <m:e>
                                  <m:r>
                                    <a:rPr lang="en-US" altLang="zh-CN" b="0" i="1" smtClean="0">
                                      <a:solidFill>
                                        <a:schemeClr val="tx1"/>
                                      </a:solidFill>
                                      <a:latin typeface="Cambria Math" panose="02040503050406030204" pitchFamily="18" charset="0"/>
                                      <a:ea typeface="Cambria Math" panose="02040503050406030204" pitchFamily="18" charset="0"/>
                                    </a:rPr>
                                    <m:t>2</m:t>
                                  </m:r>
                                </m:e>
                              </m:rad>
                            </m:den>
                          </m:f>
                          <m:d>
                            <m:dPr>
                              <m:ctrlPr>
                                <a:rPr lang="en-US" altLang="zh-CN" i="1" smtClean="0">
                                  <a:solidFill>
                                    <a:schemeClr val="tx1"/>
                                  </a:solidFill>
                                  <a:latin typeface="Cambria Math" panose="02040503050406030204" pitchFamily="18" charset="0"/>
                                  <a:ea typeface="Cambria Math" panose="02040503050406030204" pitchFamily="18" charset="0"/>
                                </a:rPr>
                              </m:ctrlPr>
                            </m:dPr>
                            <m:e>
                              <m:f>
                                <m:fPr>
                                  <m:ctrlPr>
                                    <a:rPr lang="en-US" altLang="zh-CN" i="1" smtClean="0">
                                      <a:solidFill>
                                        <a:schemeClr val="tx1"/>
                                      </a:solidFill>
                                      <a:latin typeface="Cambria Math" panose="02040503050406030204" pitchFamily="18" charset="0"/>
                                      <a:ea typeface="Cambria Math" panose="02040503050406030204" pitchFamily="18" charset="0"/>
                                    </a:rPr>
                                  </m:ctrlPr>
                                </m:fPr>
                                <m:num>
                                  <m:r>
                                    <a:rPr lang="zh-CN" altLang="en-US" i="1" smtClean="0">
                                      <a:solidFill>
                                        <a:schemeClr val="tx1"/>
                                      </a:solidFill>
                                      <a:latin typeface="Cambria Math" panose="02040503050406030204" pitchFamily="18" charset="0"/>
                                      <a:ea typeface="Cambria Math" panose="02040503050406030204" pitchFamily="18" charset="0"/>
                                    </a:rPr>
                                    <m:t>𝜎</m:t>
                                  </m:r>
                                </m:num>
                                <m:den>
                                  <m:r>
                                    <a:rPr lang="en-US" i="1" dirty="0">
                                      <a:solidFill>
                                        <a:schemeClr val="tx1"/>
                                      </a:solidFill>
                                      <a:latin typeface="Cambria Math" panose="02040503050406030204" pitchFamily="18" charset="0"/>
                                      <a:ea typeface="Cambria Math" panose="02040503050406030204" pitchFamily="18" charset="0"/>
                                    </a:rPr>
                                    <m:t>𝜏</m:t>
                                  </m:r>
                                </m:den>
                              </m:f>
                              <m:r>
                                <a:rPr lang="en-US" altLang="zh-CN" b="0" i="1" smtClean="0">
                                  <a:solidFill>
                                    <a:schemeClr val="tx1"/>
                                  </a:solidFill>
                                  <a:latin typeface="Cambria Math" panose="02040503050406030204" pitchFamily="18" charset="0"/>
                                  <a:ea typeface="Cambria Math" panose="02040503050406030204" pitchFamily="18" charset="0"/>
                                </a:rPr>
                                <m:t>+</m:t>
                              </m:r>
                              <m:f>
                                <m:fPr>
                                  <m:ctrlPr>
                                    <a:rPr lang="en-US" altLang="zh-CN" b="0" i="1" smtClean="0">
                                      <a:solidFill>
                                        <a:schemeClr val="tx1"/>
                                      </a:solidFill>
                                      <a:latin typeface="Cambria Math" panose="02040503050406030204" pitchFamily="18" charset="0"/>
                                      <a:ea typeface="Cambria Math" panose="02040503050406030204" pitchFamily="18" charset="0"/>
                                    </a:rPr>
                                  </m:ctrlPr>
                                </m:fPr>
                                <m:num>
                                  <m:r>
                                    <a:rPr lang="en-US" altLang="zh-CN" b="0" i="1" smtClean="0">
                                      <a:solidFill>
                                        <a:schemeClr val="tx1"/>
                                      </a:solidFill>
                                      <a:latin typeface="Cambria Math" panose="02040503050406030204" pitchFamily="18" charset="0"/>
                                      <a:ea typeface="Cambria Math" panose="02040503050406030204" pitchFamily="18" charset="0"/>
                                    </a:rPr>
                                    <m:t>𝑥</m:t>
                                  </m:r>
                                  <m:r>
                                    <a:rPr lang="en-US" altLang="zh-CN" b="0" i="1" smtClean="0">
                                      <a:solidFill>
                                        <a:schemeClr val="tx1"/>
                                      </a:solidFill>
                                      <a:latin typeface="Cambria Math" panose="02040503050406030204" pitchFamily="18" charset="0"/>
                                      <a:ea typeface="Cambria Math" panose="02040503050406030204" pitchFamily="18" charset="0"/>
                                    </a:rPr>
                                    <m:t>−</m:t>
                                  </m:r>
                                  <m:r>
                                    <a:rPr lang="zh-CN" altLang="en-US" b="0" i="1" smtClean="0">
                                      <a:solidFill>
                                        <a:schemeClr val="tx1"/>
                                      </a:solidFill>
                                      <a:latin typeface="Cambria Math" panose="02040503050406030204" pitchFamily="18" charset="0"/>
                                      <a:ea typeface="Cambria Math" panose="02040503050406030204" pitchFamily="18" charset="0"/>
                                    </a:rPr>
                                    <m:t>𝜇</m:t>
                                  </m:r>
                                </m:num>
                                <m:den>
                                  <m:r>
                                    <a:rPr lang="zh-CN" altLang="en-US" b="0" i="1" smtClean="0">
                                      <a:solidFill>
                                        <a:schemeClr val="tx1"/>
                                      </a:solidFill>
                                      <a:latin typeface="Cambria Math" panose="02040503050406030204" pitchFamily="18" charset="0"/>
                                      <a:ea typeface="Cambria Math" panose="02040503050406030204" pitchFamily="18" charset="0"/>
                                    </a:rPr>
                                    <m:t>𝜎</m:t>
                                  </m:r>
                                </m:den>
                              </m:f>
                            </m:e>
                          </m:d>
                        </m:e>
                      </m:d>
                      <m:r>
                        <a:rPr lang="en-US" altLang="zh-CN" b="0" i="1" smtClean="0">
                          <a:solidFill>
                            <a:schemeClr val="tx1"/>
                          </a:solidFill>
                          <a:latin typeface="Cambria Math" panose="02040503050406030204" pitchFamily="18" charset="0"/>
                          <a:ea typeface="Cambria Math" panose="02040503050406030204" pitchFamily="18" charset="0"/>
                        </a:rPr>
                        <m:t>+</m:t>
                      </m:r>
                      <m:r>
                        <a:rPr lang="en-US" altLang="zh-CN" b="0" i="1" smtClean="0">
                          <a:solidFill>
                            <a:schemeClr val="tx1"/>
                          </a:solidFill>
                          <a:latin typeface="Cambria Math" panose="02040503050406030204" pitchFamily="18" charset="0"/>
                          <a:ea typeface="Cambria Math" panose="02040503050406030204" pitchFamily="18" charset="0"/>
                        </a:rPr>
                        <m:t>𝐵</m:t>
                      </m:r>
                    </m:oMath>
                  </m:oMathPara>
                </a14:m>
                <a:endParaRPr lang="en-US" dirty="0">
                  <a:solidFill>
                    <a:schemeClr val="tx1"/>
                  </a:solidFill>
                </a:endParaRPr>
              </a:p>
            </p:txBody>
          </p:sp>
        </mc:Choice>
        <mc:Fallback xmlns="">
          <p:sp>
            <p:nvSpPr>
              <p:cNvPr id="9" name="文本框 8">
                <a:extLst>
                  <a:ext uri="{FF2B5EF4-FFF2-40B4-BE49-F238E27FC236}">
                    <a16:creationId xmlns:a16="http://schemas.microsoft.com/office/drawing/2014/main" id="{C46A22D1-CC3F-497C-B781-EC71D14CBB2C}"/>
                  </a:ext>
                </a:extLst>
              </p:cNvPr>
              <p:cNvSpPr txBox="1">
                <a:spLocks noRot="1" noChangeAspect="1" noMove="1" noResize="1" noEditPoints="1" noAdjustHandles="1" noChangeArrowheads="1" noChangeShapeType="1" noTextEdit="1"/>
              </p:cNvSpPr>
              <p:nvPr/>
            </p:nvSpPr>
            <p:spPr>
              <a:xfrm>
                <a:off x="1031383" y="570928"/>
                <a:ext cx="7081234" cy="616387"/>
              </a:xfrm>
              <a:prstGeom prst="rect">
                <a:avLst/>
              </a:prstGeom>
              <a:blipFill>
                <a:blip r:embed="rId4"/>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98613128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E7BF7FA-A4A6-4B0C-B0F0-1412E5B9A630}"/>
              </a:ext>
            </a:extLst>
          </p:cNvPr>
          <p:cNvSpPr txBox="1"/>
          <p:nvPr/>
        </p:nvSpPr>
        <p:spPr>
          <a:xfrm>
            <a:off x="0" y="0"/>
            <a:ext cx="9144000" cy="3108543"/>
          </a:xfrm>
          <a:prstGeom prst="rect">
            <a:avLst/>
          </a:prstGeom>
          <a:noFill/>
        </p:spPr>
        <p:txBody>
          <a:bodyPr wrap="square">
            <a:spAutoFit/>
          </a:bodyPr>
          <a:lstStyle/>
          <a:p>
            <a:r>
              <a:rPr lang="zh-CN" altLang="en-US" sz="1400" dirty="0"/>
              <a:t>GRIFFIN_0	Eg=	500	sig=	1.19984	err_sig=	0.0807756</a:t>
            </a:r>
          </a:p>
          <a:p>
            <a:r>
              <a:rPr lang="zh-CN" altLang="en-US" sz="1400" dirty="0"/>
              <a:t>GRIFFIN_0	Eg=	1000	sig=	1.25738	err_sig=	0.0700987</a:t>
            </a:r>
          </a:p>
          <a:p>
            <a:r>
              <a:rPr lang="zh-CN" altLang="en-US" sz="1400" dirty="0"/>
              <a:t>GRIFFIN_0	Eg=	1500	sig=	1.31492	err_sig=	0.0620045</a:t>
            </a:r>
          </a:p>
          <a:p>
            <a:r>
              <a:rPr lang="zh-CN" altLang="en-US" sz="1400" dirty="0"/>
              <a:t>GRIFFIN_0	Eg=	2000	sig=	1.37246	err_sig=	0.0575925</a:t>
            </a:r>
          </a:p>
          <a:p>
            <a:r>
              <a:rPr lang="zh-CN" altLang="en-US" sz="1400" dirty="0"/>
              <a:t>GRIFFIN_0	Eg=	2500	sig=	1.43	err_sig=	0.0577133</a:t>
            </a:r>
          </a:p>
          <a:p>
            <a:r>
              <a:rPr lang="zh-CN" altLang="en-US" sz="1400" dirty="0"/>
              <a:t>GRIFFIN_0	Eg=	3000	sig=	1.48754	err_sig=	0.0623407</a:t>
            </a:r>
          </a:p>
          <a:p>
            <a:r>
              <a:rPr lang="zh-CN" altLang="en-US" sz="1400" dirty="0"/>
              <a:t>GRIFFIN_0	Eg=	3500	sig=	1.54508	err_sig=	0.0705939</a:t>
            </a:r>
          </a:p>
          <a:p>
            <a:r>
              <a:rPr lang="zh-CN" altLang="en-US" sz="1400" dirty="0"/>
              <a:t>GRIFFIN_0	Eg=	4000	sig=	1.60262	err_sig=	0.0813771</a:t>
            </a:r>
          </a:p>
          <a:p>
            <a:r>
              <a:rPr lang="zh-CN" altLang="en-US" sz="1400" dirty="0"/>
              <a:t>GRIFFIN_0	Eg=	4500	sig=	1.66016	err_sig=	0.093822</a:t>
            </a:r>
          </a:p>
          <a:p>
            <a:r>
              <a:rPr lang="zh-CN" altLang="en-US" sz="1400" dirty="0"/>
              <a:t>GRIFFIN_0	Eg=	5000	sig=	1.7177	err_sig=	0.107352</a:t>
            </a:r>
          </a:p>
          <a:p>
            <a:r>
              <a:rPr lang="zh-CN" altLang="en-US" sz="1400" dirty="0"/>
              <a:t>GRIFFIN_0	Eg=	5500	sig=	1.77524	err_sig=	0.121606</a:t>
            </a:r>
          </a:p>
          <a:p>
            <a:r>
              <a:rPr lang="zh-CN" altLang="en-US" sz="1400" dirty="0"/>
              <a:t>GRIFFIN_0	Eg=	6000	sig=	1.83278	err_sig=	0.136357</a:t>
            </a:r>
          </a:p>
          <a:p>
            <a:r>
              <a:rPr lang="zh-CN" altLang="en-US" sz="1400" dirty="0"/>
              <a:t>GRIFFIN_0	Eg=	6500	sig=	1.89032	err_sig=	0.151459</a:t>
            </a:r>
          </a:p>
          <a:p>
            <a:r>
              <a:rPr lang="zh-CN" altLang="en-US" sz="1400" dirty="0"/>
              <a:t>GRIFFIN_0	Eg=	7000	sig=	1.94787	err_sig=	0.166818</a:t>
            </a:r>
          </a:p>
        </p:txBody>
      </p:sp>
      <p:sp>
        <p:nvSpPr>
          <p:cNvPr id="5" name="TextBox 4">
            <a:extLst>
              <a:ext uri="{FF2B5EF4-FFF2-40B4-BE49-F238E27FC236}">
                <a16:creationId xmlns:a16="http://schemas.microsoft.com/office/drawing/2014/main" id="{1832569B-206C-4F2A-8864-B8EC4302FDEA}"/>
              </a:ext>
            </a:extLst>
          </p:cNvPr>
          <p:cNvSpPr txBox="1"/>
          <p:nvPr/>
        </p:nvSpPr>
        <p:spPr>
          <a:xfrm>
            <a:off x="0" y="3749457"/>
            <a:ext cx="9144000" cy="3108543"/>
          </a:xfrm>
          <a:prstGeom prst="rect">
            <a:avLst/>
          </a:prstGeom>
          <a:noFill/>
        </p:spPr>
        <p:txBody>
          <a:bodyPr wrap="square">
            <a:spAutoFit/>
          </a:bodyPr>
          <a:lstStyle/>
          <a:p>
            <a:r>
              <a:rPr lang="zh-CN" altLang="en-US" sz="1400" dirty="0"/>
              <a:t>GRIFFIN_0	Eg=	500	tau=	0.0575551	err_tau=	0.329429</a:t>
            </a:r>
          </a:p>
          <a:p>
            <a:r>
              <a:rPr lang="zh-CN" altLang="en-US" sz="1400" dirty="0"/>
              <a:t>GRIFFIN_0	Eg=	1000	tau=	0.469215	err_tau=	0.278583</a:t>
            </a:r>
          </a:p>
          <a:p>
            <a:r>
              <a:rPr lang="zh-CN" altLang="en-US" sz="1400" dirty="0"/>
              <a:t>GRIFFIN_0	Eg=	1500	tau=	0.880876	err_tau=	0.229787</a:t>
            </a:r>
          </a:p>
          <a:p>
            <a:r>
              <a:rPr lang="zh-CN" altLang="en-US" sz="1400" dirty="0"/>
              <a:t>GRIFFIN_0	Eg=	2000	tau=	1.29254	err_tau=	0.184673</a:t>
            </a:r>
          </a:p>
          <a:p>
            <a:r>
              <a:rPr lang="zh-CN" altLang="en-US" sz="1400" dirty="0"/>
              <a:t>GRIFFIN_0	Eg=	2500	tau=	1.7042	err_tau=	0.146677</a:t>
            </a:r>
          </a:p>
          <a:p>
            <a:r>
              <a:rPr lang="zh-CN" altLang="en-US" sz="1400" dirty="0"/>
              <a:t>GRIFFIN_0	Eg=	3000	tau=	2.11586	err_tau=	0.122608</a:t>
            </a:r>
          </a:p>
          <a:p>
            <a:r>
              <a:rPr lang="zh-CN" altLang="en-US" sz="1400" dirty="0"/>
              <a:t>GRIFFIN_0	Eg=	3500	tau=	2.52752	err_tau=	0.121077</a:t>
            </a:r>
          </a:p>
          <a:p>
            <a:r>
              <a:rPr lang="zh-CN" altLang="en-US" sz="1400" dirty="0"/>
              <a:t>GRIFFIN_0	Eg=	4000	tau=	2.93918	err_tau=	0.142811</a:t>
            </a:r>
          </a:p>
          <a:p>
            <a:r>
              <a:rPr lang="zh-CN" altLang="en-US" sz="1400" dirty="0"/>
              <a:t>GRIFFIN_0	Eg=	4500	tau=	3.35084	err_tau=	0.179551</a:t>
            </a:r>
          </a:p>
          <a:p>
            <a:r>
              <a:rPr lang="zh-CN" altLang="en-US" sz="1400" dirty="0"/>
              <a:t>GRIFFIN_0	Eg=	5000	tau=	3.7625	err_tau=	0.224032</a:t>
            </a:r>
          </a:p>
          <a:p>
            <a:r>
              <a:rPr lang="zh-CN" altLang="en-US" sz="1400" dirty="0"/>
              <a:t>GRIFFIN_0	Eg=	5500	tau=	4.17416	err_tau=	0.27249</a:t>
            </a:r>
          </a:p>
          <a:p>
            <a:r>
              <a:rPr lang="zh-CN" altLang="en-US" sz="1400" dirty="0"/>
              <a:t>GRIFFIN_0	Eg=	6000	tau=	4.58582	err_tau=	0.32314</a:t>
            </a:r>
          </a:p>
          <a:p>
            <a:r>
              <a:rPr lang="zh-CN" altLang="en-US" sz="1400" dirty="0"/>
              <a:t>GRIFFIN_0	Eg=	6500	tau=	4.99748	err_tau=	0.375095</a:t>
            </a:r>
          </a:p>
          <a:p>
            <a:r>
              <a:rPr lang="zh-CN" altLang="en-US" sz="1400" dirty="0"/>
              <a:t>GRIFFIN_0	Eg=	7000	tau=	5.40914	err_tau=	0.42788</a:t>
            </a:r>
          </a:p>
        </p:txBody>
      </p:sp>
      <p:sp>
        <p:nvSpPr>
          <p:cNvPr id="6" name="TextBox 5">
            <a:extLst>
              <a:ext uri="{FF2B5EF4-FFF2-40B4-BE49-F238E27FC236}">
                <a16:creationId xmlns:a16="http://schemas.microsoft.com/office/drawing/2014/main" id="{3A3B6EC3-B00B-43C7-8CD0-13B6E2962B79}"/>
              </a:ext>
            </a:extLst>
          </p:cNvPr>
          <p:cNvSpPr txBox="1"/>
          <p:nvPr/>
        </p:nvSpPr>
        <p:spPr>
          <a:xfrm>
            <a:off x="0" y="3244334"/>
            <a:ext cx="1955151" cy="369332"/>
          </a:xfrm>
          <a:prstGeom prst="rect">
            <a:avLst/>
          </a:prstGeom>
          <a:noFill/>
        </p:spPr>
        <p:txBody>
          <a:bodyPr wrap="none" rtlCol="0">
            <a:spAutoFit/>
          </a:bodyPr>
          <a:lstStyle/>
          <a:p>
            <a:r>
              <a:rPr lang="en-US" altLang="zh-CN" dirty="0"/>
              <a:t>Response Function</a:t>
            </a:r>
            <a:endParaRPr lang="zh-CN" altLang="en-US" dirty="0"/>
          </a:p>
        </p:txBody>
      </p:sp>
    </p:spTree>
    <p:extLst>
      <p:ext uri="{BB962C8B-B14F-4D97-AF65-F5344CB8AC3E}">
        <p14:creationId xmlns:p14="http://schemas.microsoft.com/office/powerpoint/2010/main" val="236658452"/>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4E4EC5D-C689-4F96-B9FF-AFA52918A71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554001"/>
            <a:ext cx="3604516" cy="2304000"/>
          </a:xfrm>
          <a:prstGeom prst="rect">
            <a:avLst/>
          </a:prstGeom>
        </p:spPr>
      </p:pic>
      <p:pic>
        <p:nvPicPr>
          <p:cNvPr id="5" name="Picture 4">
            <a:extLst>
              <a:ext uri="{FF2B5EF4-FFF2-40B4-BE49-F238E27FC236}">
                <a16:creationId xmlns:a16="http://schemas.microsoft.com/office/drawing/2014/main" id="{45B11D37-50A1-4D15-B1CD-49F5D75F2FE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00000" y="2278800"/>
            <a:ext cx="3604516" cy="2304000"/>
          </a:xfrm>
          <a:prstGeom prst="rect">
            <a:avLst/>
          </a:prstGeom>
        </p:spPr>
      </p:pic>
      <p:pic>
        <p:nvPicPr>
          <p:cNvPr id="7" name="Picture 6">
            <a:extLst>
              <a:ext uri="{FF2B5EF4-FFF2-40B4-BE49-F238E27FC236}">
                <a16:creationId xmlns:a16="http://schemas.microsoft.com/office/drawing/2014/main" id="{73C9940B-B953-4D0E-A3DF-9E838B1825C9}"/>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2277000"/>
            <a:ext cx="3604516" cy="2304000"/>
          </a:xfrm>
          <a:prstGeom prst="rect">
            <a:avLst/>
          </a:prstGeom>
        </p:spPr>
      </p:pic>
      <p:pic>
        <p:nvPicPr>
          <p:cNvPr id="9" name="Picture 8">
            <a:extLst>
              <a:ext uri="{FF2B5EF4-FFF2-40B4-BE49-F238E27FC236}">
                <a16:creationId xmlns:a16="http://schemas.microsoft.com/office/drawing/2014/main" id="{E07D3FF5-E343-48F3-8386-15AFB22FAFF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00000" y="0"/>
            <a:ext cx="3604516" cy="2304000"/>
          </a:xfrm>
          <a:prstGeom prst="rect">
            <a:avLst/>
          </a:prstGeom>
        </p:spPr>
      </p:pic>
      <p:pic>
        <p:nvPicPr>
          <p:cNvPr id="11" name="Picture 10">
            <a:extLst>
              <a:ext uri="{FF2B5EF4-FFF2-40B4-BE49-F238E27FC236}">
                <a16:creationId xmlns:a16="http://schemas.microsoft.com/office/drawing/2014/main" id="{DBA4B11C-7E61-4FA9-9EEF-9894D8FBCBC7}"/>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0" y="0"/>
            <a:ext cx="3604516" cy="2304000"/>
          </a:xfrm>
          <a:prstGeom prst="rect">
            <a:avLst/>
          </a:prstGeom>
        </p:spPr>
      </p:pic>
      <p:pic>
        <p:nvPicPr>
          <p:cNvPr id="13" name="Picture 12">
            <a:extLst>
              <a:ext uri="{FF2B5EF4-FFF2-40B4-BE49-F238E27FC236}">
                <a16:creationId xmlns:a16="http://schemas.microsoft.com/office/drawing/2014/main" id="{FDEA0BB6-E638-4009-839C-A1A84D28448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600000" y="4554000"/>
            <a:ext cx="3604516" cy="2304000"/>
          </a:xfrm>
          <a:prstGeom prst="rect">
            <a:avLst/>
          </a:prstGeom>
        </p:spPr>
      </p:pic>
      <p:cxnSp>
        <p:nvCxnSpPr>
          <p:cNvPr id="14" name="Straight Arrow Connector 13">
            <a:extLst>
              <a:ext uri="{FF2B5EF4-FFF2-40B4-BE49-F238E27FC236}">
                <a16:creationId xmlns:a16="http://schemas.microsoft.com/office/drawing/2014/main" id="{E9F74F12-5595-4DDD-A254-5BEA57FFE802}"/>
              </a:ext>
            </a:extLst>
          </p:cNvPr>
          <p:cNvCxnSpPr>
            <a:cxnSpLocks/>
          </p:cNvCxnSpPr>
          <p:nvPr/>
        </p:nvCxnSpPr>
        <p:spPr>
          <a:xfrm>
            <a:off x="4046540" y="6218881"/>
            <a:ext cx="1073976"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15" name="Straight Connector 14">
            <a:extLst>
              <a:ext uri="{FF2B5EF4-FFF2-40B4-BE49-F238E27FC236}">
                <a16:creationId xmlns:a16="http://schemas.microsoft.com/office/drawing/2014/main" id="{D26470F4-673E-4143-894F-74A1F9D638CC}"/>
              </a:ext>
            </a:extLst>
          </p:cNvPr>
          <p:cNvCxnSpPr>
            <a:cxnSpLocks/>
          </p:cNvCxnSpPr>
          <p:nvPr/>
        </p:nvCxnSpPr>
        <p:spPr>
          <a:xfrm>
            <a:off x="4046540" y="6218881"/>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16" name="TextBox 15">
                <a:extLst>
                  <a:ext uri="{FF2B5EF4-FFF2-40B4-BE49-F238E27FC236}">
                    <a16:creationId xmlns:a16="http://schemas.microsoft.com/office/drawing/2014/main" id="{97371DFC-410B-452C-BEA3-D9FEB82435C9}"/>
                  </a:ext>
                </a:extLst>
              </p:cNvPr>
              <p:cNvSpPr txBox="1"/>
              <p:nvPr/>
            </p:nvSpPr>
            <p:spPr>
              <a:xfrm>
                <a:off x="3987799" y="5799781"/>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16" name="TextBox 15">
                <a:extLst>
                  <a:ext uri="{FF2B5EF4-FFF2-40B4-BE49-F238E27FC236}">
                    <a16:creationId xmlns:a16="http://schemas.microsoft.com/office/drawing/2014/main" id="{97371DFC-410B-452C-BEA3-D9FEB82435C9}"/>
                  </a:ext>
                </a:extLst>
              </p:cNvPr>
              <p:cNvSpPr txBox="1">
                <a:spLocks noRot="1" noChangeAspect="1" noMove="1" noResize="1" noEditPoints="1" noAdjustHandles="1" noChangeArrowheads="1" noChangeShapeType="1" noTextEdit="1"/>
              </p:cNvSpPr>
              <p:nvPr/>
            </p:nvSpPr>
            <p:spPr>
              <a:xfrm>
                <a:off x="3987799" y="5799781"/>
                <a:ext cx="1097032" cy="382797"/>
              </a:xfrm>
              <a:prstGeom prst="rect">
                <a:avLst/>
              </a:prstGeom>
              <a:blipFill>
                <a:blip r:embed="rId8"/>
                <a:stretch>
                  <a:fillRect b="-3175"/>
                </a:stretch>
              </a:blipFill>
            </p:spPr>
            <p:txBody>
              <a:bodyPr/>
              <a:lstStyle/>
              <a:p>
                <a:r>
                  <a:rPr lang="zh-CN" altLang="en-US">
                    <a:noFill/>
                  </a:rPr>
                  <a:t> </a:t>
                </a:r>
              </a:p>
            </p:txBody>
          </p:sp>
        </mc:Fallback>
      </mc:AlternateContent>
      <p:cxnSp>
        <p:nvCxnSpPr>
          <p:cNvPr id="17" name="Straight Arrow Connector 16">
            <a:extLst>
              <a:ext uri="{FF2B5EF4-FFF2-40B4-BE49-F238E27FC236}">
                <a16:creationId xmlns:a16="http://schemas.microsoft.com/office/drawing/2014/main" id="{22D5D8E4-2F72-4BF4-9704-F51C4A6CA57A}"/>
              </a:ext>
            </a:extLst>
          </p:cNvPr>
          <p:cNvCxnSpPr>
            <a:cxnSpLocks/>
          </p:cNvCxnSpPr>
          <p:nvPr/>
        </p:nvCxnSpPr>
        <p:spPr>
          <a:xfrm>
            <a:off x="383285" y="6218881"/>
            <a:ext cx="772415"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18" name="Straight Connector 17">
            <a:extLst>
              <a:ext uri="{FF2B5EF4-FFF2-40B4-BE49-F238E27FC236}">
                <a16:creationId xmlns:a16="http://schemas.microsoft.com/office/drawing/2014/main" id="{0A97A382-1FD9-4479-B75B-ACD960AC212A}"/>
              </a:ext>
            </a:extLst>
          </p:cNvPr>
          <p:cNvCxnSpPr>
            <a:cxnSpLocks/>
          </p:cNvCxnSpPr>
          <p:nvPr/>
        </p:nvCxnSpPr>
        <p:spPr>
          <a:xfrm>
            <a:off x="383285" y="6218881"/>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19" name="TextBox 18">
                <a:extLst>
                  <a:ext uri="{FF2B5EF4-FFF2-40B4-BE49-F238E27FC236}">
                    <a16:creationId xmlns:a16="http://schemas.microsoft.com/office/drawing/2014/main" id="{B21D26BA-D12C-4897-9666-3AB9EAE8C127}"/>
                  </a:ext>
                </a:extLst>
              </p:cNvPr>
              <p:cNvSpPr txBox="1"/>
              <p:nvPr/>
            </p:nvSpPr>
            <p:spPr>
              <a:xfrm>
                <a:off x="383285" y="5799781"/>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19" name="TextBox 18">
                <a:extLst>
                  <a:ext uri="{FF2B5EF4-FFF2-40B4-BE49-F238E27FC236}">
                    <a16:creationId xmlns:a16="http://schemas.microsoft.com/office/drawing/2014/main" id="{B21D26BA-D12C-4897-9666-3AB9EAE8C127}"/>
                  </a:ext>
                </a:extLst>
              </p:cNvPr>
              <p:cNvSpPr txBox="1">
                <a:spLocks noRot="1" noChangeAspect="1" noMove="1" noResize="1" noEditPoints="1" noAdjustHandles="1" noChangeArrowheads="1" noChangeShapeType="1" noTextEdit="1"/>
              </p:cNvSpPr>
              <p:nvPr/>
            </p:nvSpPr>
            <p:spPr>
              <a:xfrm>
                <a:off x="383285" y="5799781"/>
                <a:ext cx="1097032" cy="382797"/>
              </a:xfrm>
              <a:prstGeom prst="rect">
                <a:avLst/>
              </a:prstGeom>
              <a:blipFill>
                <a:blip r:embed="rId9"/>
                <a:stretch>
                  <a:fillRect b="-3175"/>
                </a:stretch>
              </a:blipFill>
            </p:spPr>
            <p:txBody>
              <a:bodyPr/>
              <a:lstStyle/>
              <a:p>
                <a:r>
                  <a:rPr lang="zh-CN" altLang="en-US">
                    <a:noFill/>
                  </a:rPr>
                  <a:t> </a:t>
                </a:r>
              </a:p>
            </p:txBody>
          </p:sp>
        </mc:Fallback>
      </mc:AlternateContent>
      <p:cxnSp>
        <p:nvCxnSpPr>
          <p:cNvPr id="20" name="Straight Arrow Connector 19">
            <a:extLst>
              <a:ext uri="{FF2B5EF4-FFF2-40B4-BE49-F238E27FC236}">
                <a16:creationId xmlns:a16="http://schemas.microsoft.com/office/drawing/2014/main" id="{D360C9D1-22F1-4BF5-AE19-D6210627662D}"/>
              </a:ext>
            </a:extLst>
          </p:cNvPr>
          <p:cNvCxnSpPr>
            <a:cxnSpLocks/>
          </p:cNvCxnSpPr>
          <p:nvPr/>
        </p:nvCxnSpPr>
        <p:spPr>
          <a:xfrm>
            <a:off x="4083059" y="3966717"/>
            <a:ext cx="869941"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21" name="Straight Connector 20">
            <a:extLst>
              <a:ext uri="{FF2B5EF4-FFF2-40B4-BE49-F238E27FC236}">
                <a16:creationId xmlns:a16="http://schemas.microsoft.com/office/drawing/2014/main" id="{6F8C3DBF-87B8-43AF-AFFF-845C63B6C17D}"/>
              </a:ext>
            </a:extLst>
          </p:cNvPr>
          <p:cNvCxnSpPr>
            <a:cxnSpLocks/>
          </p:cNvCxnSpPr>
          <p:nvPr/>
        </p:nvCxnSpPr>
        <p:spPr>
          <a:xfrm>
            <a:off x="4083059" y="3966717"/>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22" name="TextBox 21">
                <a:extLst>
                  <a:ext uri="{FF2B5EF4-FFF2-40B4-BE49-F238E27FC236}">
                    <a16:creationId xmlns:a16="http://schemas.microsoft.com/office/drawing/2014/main" id="{0E38DE31-515B-48F0-9C4A-F733C3D406D9}"/>
                  </a:ext>
                </a:extLst>
              </p:cNvPr>
              <p:cNvSpPr txBox="1"/>
              <p:nvPr/>
            </p:nvSpPr>
            <p:spPr>
              <a:xfrm>
                <a:off x="3987799" y="3547617"/>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22" name="TextBox 21">
                <a:extLst>
                  <a:ext uri="{FF2B5EF4-FFF2-40B4-BE49-F238E27FC236}">
                    <a16:creationId xmlns:a16="http://schemas.microsoft.com/office/drawing/2014/main" id="{0E38DE31-515B-48F0-9C4A-F733C3D406D9}"/>
                  </a:ext>
                </a:extLst>
              </p:cNvPr>
              <p:cNvSpPr txBox="1">
                <a:spLocks noRot="1" noChangeAspect="1" noMove="1" noResize="1" noEditPoints="1" noAdjustHandles="1" noChangeArrowheads="1" noChangeShapeType="1" noTextEdit="1"/>
              </p:cNvSpPr>
              <p:nvPr/>
            </p:nvSpPr>
            <p:spPr>
              <a:xfrm>
                <a:off x="3987799" y="3547617"/>
                <a:ext cx="1097032" cy="382797"/>
              </a:xfrm>
              <a:prstGeom prst="rect">
                <a:avLst/>
              </a:prstGeom>
              <a:blipFill>
                <a:blip r:embed="rId10"/>
                <a:stretch>
                  <a:fillRect b="-3175"/>
                </a:stretch>
              </a:blipFill>
            </p:spPr>
            <p:txBody>
              <a:bodyPr/>
              <a:lstStyle/>
              <a:p>
                <a:r>
                  <a:rPr lang="zh-CN" altLang="en-US">
                    <a:noFill/>
                  </a:rPr>
                  <a:t> </a:t>
                </a:r>
              </a:p>
            </p:txBody>
          </p:sp>
        </mc:Fallback>
      </mc:AlternateContent>
      <p:cxnSp>
        <p:nvCxnSpPr>
          <p:cNvPr id="23" name="Straight Arrow Connector 22">
            <a:extLst>
              <a:ext uri="{FF2B5EF4-FFF2-40B4-BE49-F238E27FC236}">
                <a16:creationId xmlns:a16="http://schemas.microsoft.com/office/drawing/2014/main" id="{027725B2-F946-4837-B2F8-33D807B86C6C}"/>
              </a:ext>
            </a:extLst>
          </p:cNvPr>
          <p:cNvCxnSpPr>
            <a:cxnSpLocks/>
          </p:cNvCxnSpPr>
          <p:nvPr/>
        </p:nvCxnSpPr>
        <p:spPr>
          <a:xfrm>
            <a:off x="497585" y="3951185"/>
            <a:ext cx="1131190"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24" name="Straight Connector 23">
            <a:extLst>
              <a:ext uri="{FF2B5EF4-FFF2-40B4-BE49-F238E27FC236}">
                <a16:creationId xmlns:a16="http://schemas.microsoft.com/office/drawing/2014/main" id="{6959A4A9-5349-46BF-AA9B-F04507D2941A}"/>
              </a:ext>
            </a:extLst>
          </p:cNvPr>
          <p:cNvCxnSpPr>
            <a:cxnSpLocks/>
          </p:cNvCxnSpPr>
          <p:nvPr/>
        </p:nvCxnSpPr>
        <p:spPr>
          <a:xfrm>
            <a:off x="497585" y="3951185"/>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7822B0B9-13F8-4AF7-BE03-815555994F27}"/>
                  </a:ext>
                </a:extLst>
              </p:cNvPr>
              <p:cNvSpPr txBox="1"/>
              <p:nvPr/>
            </p:nvSpPr>
            <p:spPr>
              <a:xfrm>
                <a:off x="383285" y="3532085"/>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25" name="TextBox 24">
                <a:extLst>
                  <a:ext uri="{FF2B5EF4-FFF2-40B4-BE49-F238E27FC236}">
                    <a16:creationId xmlns:a16="http://schemas.microsoft.com/office/drawing/2014/main" id="{7822B0B9-13F8-4AF7-BE03-815555994F27}"/>
                  </a:ext>
                </a:extLst>
              </p:cNvPr>
              <p:cNvSpPr txBox="1">
                <a:spLocks noRot="1" noChangeAspect="1" noMove="1" noResize="1" noEditPoints="1" noAdjustHandles="1" noChangeArrowheads="1" noChangeShapeType="1" noTextEdit="1"/>
              </p:cNvSpPr>
              <p:nvPr/>
            </p:nvSpPr>
            <p:spPr>
              <a:xfrm>
                <a:off x="383285" y="3532085"/>
                <a:ext cx="1097032" cy="382797"/>
              </a:xfrm>
              <a:prstGeom prst="rect">
                <a:avLst/>
              </a:prstGeom>
              <a:blipFill>
                <a:blip r:embed="rId11"/>
                <a:stretch>
                  <a:fillRect b="-3175"/>
                </a:stretch>
              </a:blipFill>
            </p:spPr>
            <p:txBody>
              <a:bodyPr/>
              <a:lstStyle/>
              <a:p>
                <a:r>
                  <a:rPr lang="zh-CN" altLang="en-US">
                    <a:noFill/>
                  </a:rPr>
                  <a:t> </a:t>
                </a:r>
              </a:p>
            </p:txBody>
          </p:sp>
        </mc:Fallback>
      </mc:AlternateContent>
      <p:cxnSp>
        <p:nvCxnSpPr>
          <p:cNvPr id="26" name="Straight Arrow Connector 25">
            <a:extLst>
              <a:ext uri="{FF2B5EF4-FFF2-40B4-BE49-F238E27FC236}">
                <a16:creationId xmlns:a16="http://schemas.microsoft.com/office/drawing/2014/main" id="{ED591596-605C-4AAD-A83D-6E36D0DD6007}"/>
              </a:ext>
            </a:extLst>
          </p:cNvPr>
          <p:cNvCxnSpPr>
            <a:cxnSpLocks/>
          </p:cNvCxnSpPr>
          <p:nvPr/>
        </p:nvCxnSpPr>
        <p:spPr>
          <a:xfrm>
            <a:off x="364235" y="1658309"/>
            <a:ext cx="1438023"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27" name="Straight Connector 26">
            <a:extLst>
              <a:ext uri="{FF2B5EF4-FFF2-40B4-BE49-F238E27FC236}">
                <a16:creationId xmlns:a16="http://schemas.microsoft.com/office/drawing/2014/main" id="{DD9963B7-ABB4-4551-BB8C-6A1587E7DCD7}"/>
              </a:ext>
            </a:extLst>
          </p:cNvPr>
          <p:cNvCxnSpPr>
            <a:cxnSpLocks/>
          </p:cNvCxnSpPr>
          <p:nvPr/>
        </p:nvCxnSpPr>
        <p:spPr>
          <a:xfrm>
            <a:off x="364235" y="1658309"/>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28" name="TextBox 27">
                <a:extLst>
                  <a:ext uri="{FF2B5EF4-FFF2-40B4-BE49-F238E27FC236}">
                    <a16:creationId xmlns:a16="http://schemas.microsoft.com/office/drawing/2014/main" id="{73E7573D-5563-43DD-80C6-A495521C6620}"/>
                  </a:ext>
                </a:extLst>
              </p:cNvPr>
              <p:cNvSpPr txBox="1"/>
              <p:nvPr/>
            </p:nvSpPr>
            <p:spPr>
              <a:xfrm>
                <a:off x="383285" y="1239209"/>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28" name="TextBox 27">
                <a:extLst>
                  <a:ext uri="{FF2B5EF4-FFF2-40B4-BE49-F238E27FC236}">
                    <a16:creationId xmlns:a16="http://schemas.microsoft.com/office/drawing/2014/main" id="{73E7573D-5563-43DD-80C6-A495521C6620}"/>
                  </a:ext>
                </a:extLst>
              </p:cNvPr>
              <p:cNvSpPr txBox="1">
                <a:spLocks noRot="1" noChangeAspect="1" noMove="1" noResize="1" noEditPoints="1" noAdjustHandles="1" noChangeArrowheads="1" noChangeShapeType="1" noTextEdit="1"/>
              </p:cNvSpPr>
              <p:nvPr/>
            </p:nvSpPr>
            <p:spPr>
              <a:xfrm>
                <a:off x="383285" y="1239209"/>
                <a:ext cx="1097032" cy="382797"/>
              </a:xfrm>
              <a:prstGeom prst="rect">
                <a:avLst/>
              </a:prstGeom>
              <a:blipFill>
                <a:blip r:embed="rId12"/>
                <a:stretch>
                  <a:fillRect b="-3175"/>
                </a:stretch>
              </a:blipFill>
            </p:spPr>
            <p:txBody>
              <a:bodyPr/>
              <a:lstStyle/>
              <a:p>
                <a:r>
                  <a:rPr lang="zh-CN" altLang="en-US">
                    <a:noFill/>
                  </a:rPr>
                  <a:t> </a:t>
                </a:r>
              </a:p>
            </p:txBody>
          </p:sp>
        </mc:Fallback>
      </mc:AlternateContent>
      <p:cxnSp>
        <p:nvCxnSpPr>
          <p:cNvPr id="29" name="Straight Arrow Connector 28">
            <a:extLst>
              <a:ext uri="{FF2B5EF4-FFF2-40B4-BE49-F238E27FC236}">
                <a16:creationId xmlns:a16="http://schemas.microsoft.com/office/drawing/2014/main" id="{DC419DC4-99ED-4310-9561-741B3FC2599F}"/>
              </a:ext>
            </a:extLst>
          </p:cNvPr>
          <p:cNvCxnSpPr>
            <a:cxnSpLocks/>
          </p:cNvCxnSpPr>
          <p:nvPr/>
        </p:nvCxnSpPr>
        <p:spPr>
          <a:xfrm>
            <a:off x="4031109" y="1650581"/>
            <a:ext cx="1089407"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30" name="Straight Connector 29">
            <a:extLst>
              <a:ext uri="{FF2B5EF4-FFF2-40B4-BE49-F238E27FC236}">
                <a16:creationId xmlns:a16="http://schemas.microsoft.com/office/drawing/2014/main" id="{42773AC5-5A80-4E96-93E4-38DF6FB2B184}"/>
              </a:ext>
            </a:extLst>
          </p:cNvPr>
          <p:cNvCxnSpPr>
            <a:cxnSpLocks/>
          </p:cNvCxnSpPr>
          <p:nvPr/>
        </p:nvCxnSpPr>
        <p:spPr>
          <a:xfrm>
            <a:off x="4031109" y="1650581"/>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31" name="TextBox 30">
                <a:extLst>
                  <a:ext uri="{FF2B5EF4-FFF2-40B4-BE49-F238E27FC236}">
                    <a16:creationId xmlns:a16="http://schemas.microsoft.com/office/drawing/2014/main" id="{84C4AE60-54B2-44C1-B6D1-A51275B16E14}"/>
                  </a:ext>
                </a:extLst>
              </p:cNvPr>
              <p:cNvSpPr txBox="1"/>
              <p:nvPr/>
            </p:nvSpPr>
            <p:spPr>
              <a:xfrm>
                <a:off x="4062859" y="1231481"/>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31" name="TextBox 30">
                <a:extLst>
                  <a:ext uri="{FF2B5EF4-FFF2-40B4-BE49-F238E27FC236}">
                    <a16:creationId xmlns:a16="http://schemas.microsoft.com/office/drawing/2014/main" id="{84C4AE60-54B2-44C1-B6D1-A51275B16E14}"/>
                  </a:ext>
                </a:extLst>
              </p:cNvPr>
              <p:cNvSpPr txBox="1">
                <a:spLocks noRot="1" noChangeAspect="1" noMove="1" noResize="1" noEditPoints="1" noAdjustHandles="1" noChangeArrowheads="1" noChangeShapeType="1" noTextEdit="1"/>
              </p:cNvSpPr>
              <p:nvPr/>
            </p:nvSpPr>
            <p:spPr>
              <a:xfrm>
                <a:off x="4062859" y="1231481"/>
                <a:ext cx="1097032" cy="382797"/>
              </a:xfrm>
              <a:prstGeom prst="rect">
                <a:avLst/>
              </a:prstGeom>
              <a:blipFill>
                <a:blip r:embed="rId13"/>
                <a:stretch>
                  <a:fillRect b="-3175"/>
                </a:stretch>
              </a:blipFill>
            </p:spPr>
            <p:txBody>
              <a:bodyPr/>
              <a:lstStyle/>
              <a:p>
                <a:r>
                  <a:rPr lang="zh-CN" altLang="en-US">
                    <a:noFill/>
                  </a:rPr>
                  <a:t> </a:t>
                </a:r>
              </a:p>
            </p:txBody>
          </p:sp>
        </mc:Fallback>
      </mc:AlternateContent>
      <p:sp>
        <p:nvSpPr>
          <p:cNvPr id="39" name="TextBox 38">
            <a:extLst>
              <a:ext uri="{FF2B5EF4-FFF2-40B4-BE49-F238E27FC236}">
                <a16:creationId xmlns:a16="http://schemas.microsoft.com/office/drawing/2014/main" id="{0E94134A-56CD-41E8-AAC4-7E3274743460}"/>
              </a:ext>
            </a:extLst>
          </p:cNvPr>
          <p:cNvSpPr txBox="1"/>
          <p:nvPr/>
        </p:nvSpPr>
        <p:spPr>
          <a:xfrm>
            <a:off x="7253482" y="2640000"/>
            <a:ext cx="1322125" cy="646331"/>
          </a:xfrm>
          <a:prstGeom prst="rect">
            <a:avLst/>
          </a:prstGeom>
          <a:noFill/>
        </p:spPr>
        <p:txBody>
          <a:bodyPr wrap="square">
            <a:spAutoFit/>
          </a:bodyPr>
          <a:lstStyle/>
          <a:p>
            <a:r>
              <a:rPr lang="en-US" altLang="zh-CN" dirty="0"/>
              <a:t>Method 1</a:t>
            </a:r>
          </a:p>
          <a:p>
            <a:r>
              <a:rPr lang="en-US" altLang="zh-CN" dirty="0"/>
              <a:t>Louis</a:t>
            </a:r>
            <a:endParaRPr lang="zh-CN" altLang="en-US" dirty="0"/>
          </a:p>
        </p:txBody>
      </p:sp>
      <mc:AlternateContent xmlns:mc="http://schemas.openxmlformats.org/markup-compatibility/2006" xmlns:a14="http://schemas.microsoft.com/office/drawing/2010/main">
        <mc:Choice Requires="a14">
          <p:sp>
            <p:nvSpPr>
              <p:cNvPr id="40" name="TextBox 39">
                <a:extLst>
                  <a:ext uri="{FF2B5EF4-FFF2-40B4-BE49-F238E27FC236}">
                    <a16:creationId xmlns:a16="http://schemas.microsoft.com/office/drawing/2014/main" id="{A0EB8527-DB4F-4A6D-9CF7-0B3F149BAF03}"/>
                  </a:ext>
                </a:extLst>
              </p:cNvPr>
              <p:cNvSpPr txBox="1"/>
              <p:nvPr/>
            </p:nvSpPr>
            <p:spPr>
              <a:xfrm>
                <a:off x="6539476" y="3728616"/>
                <a:ext cx="2560731" cy="461665"/>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m:rPr>
                              <m:sty m:val="p"/>
                            </m:rPr>
                            <a:rPr lang="en-US" altLang="zh-CN" sz="2400" i="1">
                              <a:latin typeface="Cambria Math" panose="02040503050406030204" pitchFamily="18" charset="0"/>
                            </a:rPr>
                            <m:t>UL</m:t>
                          </m:r>
                        </m:sub>
                      </m:sSub>
                      <m:r>
                        <a:rPr lang="en-US" altLang="zh-CN" sz="2400" i="1">
                          <a:latin typeface="Cambria Math" panose="02040503050406030204" pitchFamily="18" charset="0"/>
                        </a:rPr>
                        <m:t>=</m:t>
                      </m:r>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a:rPr lang="en-US" altLang="zh-CN" sz="2400" i="1">
                              <a:latin typeface="Cambria Math" panose="02040503050406030204" pitchFamily="18" charset="0"/>
                            </a:rPr>
                            <m:t>𝑚</m:t>
                          </m:r>
                        </m:sub>
                      </m:sSub>
                      <m:r>
                        <a:rPr lang="en-US" altLang="zh-CN" sz="2400" i="1">
                          <a:latin typeface="Cambria Math" panose="02040503050406030204" pitchFamily="18" charset="0"/>
                        </a:rPr>
                        <m:t>+</m:t>
                      </m:r>
                      <m:r>
                        <a:rPr lang="en-US" altLang="zh-CN" sz="2400" b="0" i="1" smtClean="0">
                          <a:latin typeface="Cambria Math" panose="02040503050406030204" pitchFamily="18" charset="0"/>
                        </a:rPr>
                        <m:t>1.28</m:t>
                      </m:r>
                      <m:r>
                        <a:rPr lang="zh-CN" altLang="en-US" sz="2400" i="1" smtClean="0">
                          <a:latin typeface="Cambria Math" panose="02040503050406030204" pitchFamily="18" charset="0"/>
                        </a:rPr>
                        <m:t>𝜎</m:t>
                      </m:r>
                    </m:oMath>
                  </m:oMathPara>
                </a14:m>
                <a:endParaRPr lang="zh-CN" altLang="en-US" sz="2400" dirty="0"/>
              </a:p>
            </p:txBody>
          </p:sp>
        </mc:Choice>
        <mc:Fallback xmlns="">
          <p:sp>
            <p:nvSpPr>
              <p:cNvPr id="40" name="TextBox 39">
                <a:extLst>
                  <a:ext uri="{FF2B5EF4-FFF2-40B4-BE49-F238E27FC236}">
                    <a16:creationId xmlns:a16="http://schemas.microsoft.com/office/drawing/2014/main" id="{A0EB8527-DB4F-4A6D-9CF7-0B3F149BAF03}"/>
                  </a:ext>
                </a:extLst>
              </p:cNvPr>
              <p:cNvSpPr txBox="1">
                <a:spLocks noRot="1" noChangeAspect="1" noMove="1" noResize="1" noEditPoints="1" noAdjustHandles="1" noChangeArrowheads="1" noChangeShapeType="1" noTextEdit="1"/>
              </p:cNvSpPr>
              <p:nvPr/>
            </p:nvSpPr>
            <p:spPr>
              <a:xfrm>
                <a:off x="6539476" y="3728616"/>
                <a:ext cx="2560731" cy="461665"/>
              </a:xfrm>
              <a:prstGeom prst="rect">
                <a:avLst/>
              </a:prstGeom>
              <a:blipFill>
                <a:blip r:embed="rId14"/>
                <a:stretch>
                  <a:fillRect b="-2667"/>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009707652"/>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118D846-B6F4-4124-B83C-359DDDDBEE1D}"/>
              </a:ext>
            </a:extLst>
          </p:cNvPr>
          <p:cNvPicPr>
            <a:picLocks noChangeAspect="1"/>
          </p:cNvPicPr>
          <p:nvPr/>
        </p:nvPicPr>
        <p:blipFill>
          <a:blip r:embed="rId2"/>
          <a:stretch>
            <a:fillRect/>
          </a:stretch>
        </p:blipFill>
        <p:spPr>
          <a:xfrm>
            <a:off x="3604516" y="2277000"/>
            <a:ext cx="3604516" cy="2304000"/>
          </a:xfrm>
          <a:prstGeom prst="rect">
            <a:avLst/>
          </a:prstGeom>
        </p:spPr>
      </p:pic>
      <p:pic>
        <p:nvPicPr>
          <p:cNvPr id="5" name="Picture 4">
            <a:extLst>
              <a:ext uri="{FF2B5EF4-FFF2-40B4-BE49-F238E27FC236}">
                <a16:creationId xmlns:a16="http://schemas.microsoft.com/office/drawing/2014/main" id="{242721AA-23D4-47DF-A13B-689CF0110732}"/>
              </a:ext>
            </a:extLst>
          </p:cNvPr>
          <p:cNvPicPr>
            <a:picLocks noChangeAspect="1"/>
          </p:cNvPicPr>
          <p:nvPr/>
        </p:nvPicPr>
        <p:blipFill>
          <a:blip r:embed="rId3"/>
          <a:stretch>
            <a:fillRect/>
          </a:stretch>
        </p:blipFill>
        <p:spPr>
          <a:xfrm>
            <a:off x="0" y="2277000"/>
            <a:ext cx="3604516" cy="2304000"/>
          </a:xfrm>
          <a:prstGeom prst="rect">
            <a:avLst/>
          </a:prstGeom>
        </p:spPr>
      </p:pic>
      <p:sp>
        <p:nvSpPr>
          <p:cNvPr id="6" name="TextBox 5">
            <a:extLst>
              <a:ext uri="{FF2B5EF4-FFF2-40B4-BE49-F238E27FC236}">
                <a16:creationId xmlns:a16="http://schemas.microsoft.com/office/drawing/2014/main" id="{0016A042-4E2F-4453-8717-342750C1CE7E}"/>
              </a:ext>
            </a:extLst>
          </p:cNvPr>
          <p:cNvSpPr txBox="1"/>
          <p:nvPr/>
        </p:nvSpPr>
        <p:spPr>
          <a:xfrm>
            <a:off x="7253482" y="2640000"/>
            <a:ext cx="1322125" cy="646331"/>
          </a:xfrm>
          <a:prstGeom prst="rect">
            <a:avLst/>
          </a:prstGeom>
          <a:noFill/>
        </p:spPr>
        <p:txBody>
          <a:bodyPr wrap="square">
            <a:spAutoFit/>
          </a:bodyPr>
          <a:lstStyle/>
          <a:p>
            <a:r>
              <a:rPr lang="en-US" altLang="zh-CN" dirty="0"/>
              <a:t>Method 1</a:t>
            </a:r>
          </a:p>
          <a:p>
            <a:r>
              <a:rPr lang="en-US" altLang="zh-CN" dirty="0"/>
              <a:t>Louis</a:t>
            </a:r>
            <a:endParaRPr lang="zh-CN" altLang="en-US" dirty="0"/>
          </a:p>
        </p:txBody>
      </p:sp>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A7616CE5-5AF8-4D58-B3F5-72C2B0F58449}"/>
                  </a:ext>
                </a:extLst>
              </p:cNvPr>
              <p:cNvSpPr txBox="1"/>
              <p:nvPr/>
            </p:nvSpPr>
            <p:spPr>
              <a:xfrm>
                <a:off x="6539476" y="3728616"/>
                <a:ext cx="2560731" cy="461665"/>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m:rPr>
                              <m:sty m:val="p"/>
                            </m:rPr>
                            <a:rPr lang="en-US" altLang="zh-CN" sz="2400" i="1">
                              <a:latin typeface="Cambria Math" panose="02040503050406030204" pitchFamily="18" charset="0"/>
                            </a:rPr>
                            <m:t>UL</m:t>
                          </m:r>
                        </m:sub>
                      </m:sSub>
                      <m:r>
                        <a:rPr lang="en-US" altLang="zh-CN" sz="2400" i="1">
                          <a:latin typeface="Cambria Math" panose="02040503050406030204" pitchFamily="18" charset="0"/>
                        </a:rPr>
                        <m:t>=</m:t>
                      </m:r>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a:rPr lang="en-US" altLang="zh-CN" sz="2400" i="1">
                              <a:latin typeface="Cambria Math" panose="02040503050406030204" pitchFamily="18" charset="0"/>
                            </a:rPr>
                            <m:t>𝑚</m:t>
                          </m:r>
                        </m:sub>
                      </m:sSub>
                      <m:r>
                        <a:rPr lang="en-US" altLang="zh-CN" sz="2400" i="1">
                          <a:latin typeface="Cambria Math" panose="02040503050406030204" pitchFamily="18" charset="0"/>
                        </a:rPr>
                        <m:t>+</m:t>
                      </m:r>
                      <m:r>
                        <a:rPr lang="en-US" altLang="zh-CN" sz="2400" b="0" i="1" smtClean="0">
                          <a:latin typeface="Cambria Math" panose="02040503050406030204" pitchFamily="18" charset="0"/>
                        </a:rPr>
                        <m:t>1.28</m:t>
                      </m:r>
                      <m:r>
                        <a:rPr lang="zh-CN" altLang="en-US" sz="2400" i="1" smtClean="0">
                          <a:latin typeface="Cambria Math" panose="02040503050406030204" pitchFamily="18" charset="0"/>
                        </a:rPr>
                        <m:t>𝜎</m:t>
                      </m:r>
                    </m:oMath>
                  </m:oMathPara>
                </a14:m>
                <a:endParaRPr lang="zh-CN" altLang="en-US" sz="2400" dirty="0"/>
              </a:p>
            </p:txBody>
          </p:sp>
        </mc:Choice>
        <mc:Fallback xmlns="">
          <p:sp>
            <p:nvSpPr>
              <p:cNvPr id="7" name="TextBox 6">
                <a:extLst>
                  <a:ext uri="{FF2B5EF4-FFF2-40B4-BE49-F238E27FC236}">
                    <a16:creationId xmlns:a16="http://schemas.microsoft.com/office/drawing/2014/main" id="{A7616CE5-5AF8-4D58-B3F5-72C2B0F58449}"/>
                  </a:ext>
                </a:extLst>
              </p:cNvPr>
              <p:cNvSpPr txBox="1">
                <a:spLocks noRot="1" noChangeAspect="1" noMove="1" noResize="1" noEditPoints="1" noAdjustHandles="1" noChangeArrowheads="1" noChangeShapeType="1" noTextEdit="1"/>
              </p:cNvSpPr>
              <p:nvPr/>
            </p:nvSpPr>
            <p:spPr>
              <a:xfrm>
                <a:off x="6539476" y="3728616"/>
                <a:ext cx="2560731" cy="461665"/>
              </a:xfrm>
              <a:prstGeom prst="rect">
                <a:avLst/>
              </a:prstGeom>
              <a:blipFill>
                <a:blip r:embed="rId4"/>
                <a:stretch>
                  <a:fillRect b="-2667"/>
                </a:stretch>
              </a:blipFill>
            </p:spPr>
            <p:txBody>
              <a:bodyPr/>
              <a:lstStyle/>
              <a:p>
                <a:r>
                  <a:rPr lang="zh-CN" altLang="en-US">
                    <a:noFill/>
                  </a:rPr>
                  <a:t> </a:t>
                </a:r>
              </a:p>
            </p:txBody>
          </p:sp>
        </mc:Fallback>
      </mc:AlternateContent>
      <p:pic>
        <p:nvPicPr>
          <p:cNvPr id="9" name="Picture 8">
            <a:extLst>
              <a:ext uri="{FF2B5EF4-FFF2-40B4-BE49-F238E27FC236}">
                <a16:creationId xmlns:a16="http://schemas.microsoft.com/office/drawing/2014/main" id="{7787142F-E512-4FD9-9CAF-B631F6C4F7FE}"/>
              </a:ext>
            </a:extLst>
          </p:cNvPr>
          <p:cNvPicPr>
            <a:picLocks noChangeAspect="1"/>
          </p:cNvPicPr>
          <p:nvPr/>
        </p:nvPicPr>
        <p:blipFill>
          <a:blip r:embed="rId5"/>
          <a:stretch>
            <a:fillRect/>
          </a:stretch>
        </p:blipFill>
        <p:spPr>
          <a:xfrm>
            <a:off x="3604516" y="0"/>
            <a:ext cx="3604516" cy="2304000"/>
          </a:xfrm>
          <a:prstGeom prst="rect">
            <a:avLst/>
          </a:prstGeom>
        </p:spPr>
      </p:pic>
      <p:pic>
        <p:nvPicPr>
          <p:cNvPr id="11" name="Picture 10">
            <a:extLst>
              <a:ext uri="{FF2B5EF4-FFF2-40B4-BE49-F238E27FC236}">
                <a16:creationId xmlns:a16="http://schemas.microsoft.com/office/drawing/2014/main" id="{B262DBF2-A30A-4793-97C9-6093FADCB10B}"/>
              </a:ext>
            </a:extLst>
          </p:cNvPr>
          <p:cNvPicPr>
            <a:picLocks noChangeAspect="1"/>
          </p:cNvPicPr>
          <p:nvPr/>
        </p:nvPicPr>
        <p:blipFill>
          <a:blip r:embed="rId6"/>
          <a:stretch>
            <a:fillRect/>
          </a:stretch>
        </p:blipFill>
        <p:spPr>
          <a:xfrm>
            <a:off x="0" y="0"/>
            <a:ext cx="3604516" cy="2304000"/>
          </a:xfrm>
          <a:prstGeom prst="rect">
            <a:avLst/>
          </a:prstGeom>
        </p:spPr>
      </p:pic>
      <p:cxnSp>
        <p:nvCxnSpPr>
          <p:cNvPr id="12" name="Straight Arrow Connector 11">
            <a:extLst>
              <a:ext uri="{FF2B5EF4-FFF2-40B4-BE49-F238E27FC236}">
                <a16:creationId xmlns:a16="http://schemas.microsoft.com/office/drawing/2014/main" id="{F487FA50-B14A-4218-B79A-52169FCD2744}"/>
              </a:ext>
            </a:extLst>
          </p:cNvPr>
          <p:cNvCxnSpPr>
            <a:cxnSpLocks/>
          </p:cNvCxnSpPr>
          <p:nvPr/>
        </p:nvCxnSpPr>
        <p:spPr>
          <a:xfrm>
            <a:off x="4115177" y="3930480"/>
            <a:ext cx="1073976"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13" name="Straight Connector 12">
            <a:extLst>
              <a:ext uri="{FF2B5EF4-FFF2-40B4-BE49-F238E27FC236}">
                <a16:creationId xmlns:a16="http://schemas.microsoft.com/office/drawing/2014/main" id="{4B9DC3F9-A761-495D-A6D4-CED1D1A27DCF}"/>
              </a:ext>
            </a:extLst>
          </p:cNvPr>
          <p:cNvCxnSpPr>
            <a:cxnSpLocks/>
          </p:cNvCxnSpPr>
          <p:nvPr/>
        </p:nvCxnSpPr>
        <p:spPr>
          <a:xfrm>
            <a:off x="4115177" y="3930480"/>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B17D8311-56C3-4B76-87F2-A7319B084FDE}"/>
                  </a:ext>
                </a:extLst>
              </p:cNvPr>
              <p:cNvSpPr txBox="1"/>
              <p:nvPr/>
            </p:nvSpPr>
            <p:spPr>
              <a:xfrm>
                <a:off x="4056436" y="3511380"/>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14" name="TextBox 13">
                <a:extLst>
                  <a:ext uri="{FF2B5EF4-FFF2-40B4-BE49-F238E27FC236}">
                    <a16:creationId xmlns:a16="http://schemas.microsoft.com/office/drawing/2014/main" id="{B17D8311-56C3-4B76-87F2-A7319B084FDE}"/>
                  </a:ext>
                </a:extLst>
              </p:cNvPr>
              <p:cNvSpPr txBox="1">
                <a:spLocks noRot="1" noChangeAspect="1" noMove="1" noResize="1" noEditPoints="1" noAdjustHandles="1" noChangeArrowheads="1" noChangeShapeType="1" noTextEdit="1"/>
              </p:cNvSpPr>
              <p:nvPr/>
            </p:nvSpPr>
            <p:spPr>
              <a:xfrm>
                <a:off x="4056436" y="3511380"/>
                <a:ext cx="1097032" cy="382797"/>
              </a:xfrm>
              <a:prstGeom prst="rect">
                <a:avLst/>
              </a:prstGeom>
              <a:blipFill>
                <a:blip r:embed="rId7"/>
                <a:stretch>
                  <a:fillRect b="-3175"/>
                </a:stretch>
              </a:blipFill>
            </p:spPr>
            <p:txBody>
              <a:bodyPr/>
              <a:lstStyle/>
              <a:p>
                <a:r>
                  <a:rPr lang="zh-CN" altLang="en-US">
                    <a:noFill/>
                  </a:rPr>
                  <a:t> </a:t>
                </a:r>
              </a:p>
            </p:txBody>
          </p:sp>
        </mc:Fallback>
      </mc:AlternateContent>
      <p:cxnSp>
        <p:nvCxnSpPr>
          <p:cNvPr id="15" name="Straight Arrow Connector 14">
            <a:extLst>
              <a:ext uri="{FF2B5EF4-FFF2-40B4-BE49-F238E27FC236}">
                <a16:creationId xmlns:a16="http://schemas.microsoft.com/office/drawing/2014/main" id="{D46DA698-6DCA-439B-91BB-8BC46107C96D}"/>
              </a:ext>
            </a:extLst>
          </p:cNvPr>
          <p:cNvCxnSpPr>
            <a:cxnSpLocks/>
          </p:cNvCxnSpPr>
          <p:nvPr/>
        </p:nvCxnSpPr>
        <p:spPr>
          <a:xfrm>
            <a:off x="418970" y="3930480"/>
            <a:ext cx="1097032"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16" name="Straight Connector 15">
            <a:extLst>
              <a:ext uri="{FF2B5EF4-FFF2-40B4-BE49-F238E27FC236}">
                <a16:creationId xmlns:a16="http://schemas.microsoft.com/office/drawing/2014/main" id="{6E72D1B2-C45F-4D05-8853-EE41E00876F5}"/>
              </a:ext>
            </a:extLst>
          </p:cNvPr>
          <p:cNvCxnSpPr>
            <a:cxnSpLocks/>
          </p:cNvCxnSpPr>
          <p:nvPr/>
        </p:nvCxnSpPr>
        <p:spPr>
          <a:xfrm>
            <a:off x="418970" y="3930480"/>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BDEF2061-77D5-4129-ACA0-CEEB7E1D17D4}"/>
                  </a:ext>
                </a:extLst>
              </p:cNvPr>
              <p:cNvSpPr txBox="1"/>
              <p:nvPr/>
            </p:nvSpPr>
            <p:spPr>
              <a:xfrm>
                <a:off x="418970" y="3511380"/>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17" name="TextBox 16">
                <a:extLst>
                  <a:ext uri="{FF2B5EF4-FFF2-40B4-BE49-F238E27FC236}">
                    <a16:creationId xmlns:a16="http://schemas.microsoft.com/office/drawing/2014/main" id="{BDEF2061-77D5-4129-ACA0-CEEB7E1D17D4}"/>
                  </a:ext>
                </a:extLst>
              </p:cNvPr>
              <p:cNvSpPr txBox="1">
                <a:spLocks noRot="1" noChangeAspect="1" noMove="1" noResize="1" noEditPoints="1" noAdjustHandles="1" noChangeArrowheads="1" noChangeShapeType="1" noTextEdit="1"/>
              </p:cNvSpPr>
              <p:nvPr/>
            </p:nvSpPr>
            <p:spPr>
              <a:xfrm>
                <a:off x="418970" y="3511380"/>
                <a:ext cx="1097032" cy="382797"/>
              </a:xfrm>
              <a:prstGeom prst="rect">
                <a:avLst/>
              </a:prstGeom>
              <a:blipFill>
                <a:blip r:embed="rId8"/>
                <a:stretch>
                  <a:fillRect b="-3175"/>
                </a:stretch>
              </a:blipFill>
            </p:spPr>
            <p:txBody>
              <a:bodyPr/>
              <a:lstStyle/>
              <a:p>
                <a:r>
                  <a:rPr lang="zh-CN" altLang="en-US">
                    <a:noFill/>
                  </a:rPr>
                  <a:t> </a:t>
                </a:r>
              </a:p>
            </p:txBody>
          </p:sp>
        </mc:Fallback>
      </mc:AlternateContent>
      <p:cxnSp>
        <p:nvCxnSpPr>
          <p:cNvPr id="19" name="Straight Arrow Connector 18">
            <a:extLst>
              <a:ext uri="{FF2B5EF4-FFF2-40B4-BE49-F238E27FC236}">
                <a16:creationId xmlns:a16="http://schemas.microsoft.com/office/drawing/2014/main" id="{B1529F42-3D7F-4EFF-91E3-B60F87256E9C}"/>
              </a:ext>
            </a:extLst>
          </p:cNvPr>
          <p:cNvCxnSpPr>
            <a:cxnSpLocks/>
          </p:cNvCxnSpPr>
          <p:nvPr/>
        </p:nvCxnSpPr>
        <p:spPr>
          <a:xfrm>
            <a:off x="4148129" y="1662784"/>
            <a:ext cx="1005339"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20" name="Straight Connector 19">
            <a:extLst>
              <a:ext uri="{FF2B5EF4-FFF2-40B4-BE49-F238E27FC236}">
                <a16:creationId xmlns:a16="http://schemas.microsoft.com/office/drawing/2014/main" id="{26D2470A-5CB7-44FC-B7AC-D690E0A593A0}"/>
              </a:ext>
            </a:extLst>
          </p:cNvPr>
          <p:cNvCxnSpPr>
            <a:cxnSpLocks/>
          </p:cNvCxnSpPr>
          <p:nvPr/>
        </p:nvCxnSpPr>
        <p:spPr>
          <a:xfrm>
            <a:off x="4148129" y="1662784"/>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21" name="TextBox 20">
                <a:extLst>
                  <a:ext uri="{FF2B5EF4-FFF2-40B4-BE49-F238E27FC236}">
                    <a16:creationId xmlns:a16="http://schemas.microsoft.com/office/drawing/2014/main" id="{3AB7C095-9F07-4438-AC50-21A8CA0E85CC}"/>
                  </a:ext>
                </a:extLst>
              </p:cNvPr>
              <p:cNvSpPr txBox="1"/>
              <p:nvPr/>
            </p:nvSpPr>
            <p:spPr>
              <a:xfrm>
                <a:off x="4089388" y="1243684"/>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21" name="TextBox 20">
                <a:extLst>
                  <a:ext uri="{FF2B5EF4-FFF2-40B4-BE49-F238E27FC236}">
                    <a16:creationId xmlns:a16="http://schemas.microsoft.com/office/drawing/2014/main" id="{3AB7C095-9F07-4438-AC50-21A8CA0E85CC}"/>
                  </a:ext>
                </a:extLst>
              </p:cNvPr>
              <p:cNvSpPr txBox="1">
                <a:spLocks noRot="1" noChangeAspect="1" noMove="1" noResize="1" noEditPoints="1" noAdjustHandles="1" noChangeArrowheads="1" noChangeShapeType="1" noTextEdit="1"/>
              </p:cNvSpPr>
              <p:nvPr/>
            </p:nvSpPr>
            <p:spPr>
              <a:xfrm>
                <a:off x="4089388" y="1243684"/>
                <a:ext cx="1097032" cy="382797"/>
              </a:xfrm>
              <a:prstGeom prst="rect">
                <a:avLst/>
              </a:prstGeom>
              <a:blipFill>
                <a:blip r:embed="rId9"/>
                <a:stretch>
                  <a:fillRect b="-3175"/>
                </a:stretch>
              </a:blipFill>
            </p:spPr>
            <p:txBody>
              <a:bodyPr/>
              <a:lstStyle/>
              <a:p>
                <a:r>
                  <a:rPr lang="zh-CN" altLang="en-US">
                    <a:noFill/>
                  </a:rPr>
                  <a:t> </a:t>
                </a:r>
              </a:p>
            </p:txBody>
          </p:sp>
        </mc:Fallback>
      </mc:AlternateContent>
      <p:cxnSp>
        <p:nvCxnSpPr>
          <p:cNvPr id="22" name="Straight Arrow Connector 21">
            <a:extLst>
              <a:ext uri="{FF2B5EF4-FFF2-40B4-BE49-F238E27FC236}">
                <a16:creationId xmlns:a16="http://schemas.microsoft.com/office/drawing/2014/main" id="{65A5654A-103B-4B6E-9A78-15AB37BFCB8D}"/>
              </a:ext>
            </a:extLst>
          </p:cNvPr>
          <p:cNvCxnSpPr>
            <a:cxnSpLocks/>
          </p:cNvCxnSpPr>
          <p:nvPr/>
        </p:nvCxnSpPr>
        <p:spPr>
          <a:xfrm>
            <a:off x="476636" y="1662784"/>
            <a:ext cx="1039366"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23" name="Straight Connector 22">
            <a:extLst>
              <a:ext uri="{FF2B5EF4-FFF2-40B4-BE49-F238E27FC236}">
                <a16:creationId xmlns:a16="http://schemas.microsoft.com/office/drawing/2014/main" id="{9F77AB53-80E8-419B-B528-4D076B516ABE}"/>
              </a:ext>
            </a:extLst>
          </p:cNvPr>
          <p:cNvCxnSpPr>
            <a:cxnSpLocks/>
          </p:cNvCxnSpPr>
          <p:nvPr/>
        </p:nvCxnSpPr>
        <p:spPr>
          <a:xfrm>
            <a:off x="476636" y="1662784"/>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24" name="TextBox 23">
                <a:extLst>
                  <a:ext uri="{FF2B5EF4-FFF2-40B4-BE49-F238E27FC236}">
                    <a16:creationId xmlns:a16="http://schemas.microsoft.com/office/drawing/2014/main" id="{C1BA9646-09D8-4B31-9385-3065B6F73220}"/>
                  </a:ext>
                </a:extLst>
              </p:cNvPr>
              <p:cNvSpPr txBox="1"/>
              <p:nvPr/>
            </p:nvSpPr>
            <p:spPr>
              <a:xfrm>
                <a:off x="476636" y="1243684"/>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24" name="TextBox 23">
                <a:extLst>
                  <a:ext uri="{FF2B5EF4-FFF2-40B4-BE49-F238E27FC236}">
                    <a16:creationId xmlns:a16="http://schemas.microsoft.com/office/drawing/2014/main" id="{C1BA9646-09D8-4B31-9385-3065B6F73220}"/>
                  </a:ext>
                </a:extLst>
              </p:cNvPr>
              <p:cNvSpPr txBox="1">
                <a:spLocks noRot="1" noChangeAspect="1" noMove="1" noResize="1" noEditPoints="1" noAdjustHandles="1" noChangeArrowheads="1" noChangeShapeType="1" noTextEdit="1"/>
              </p:cNvSpPr>
              <p:nvPr/>
            </p:nvSpPr>
            <p:spPr>
              <a:xfrm>
                <a:off x="476636" y="1243684"/>
                <a:ext cx="1097032" cy="382797"/>
              </a:xfrm>
              <a:prstGeom prst="rect">
                <a:avLst/>
              </a:prstGeom>
              <a:blipFill>
                <a:blip r:embed="rId10"/>
                <a:stretch>
                  <a:fillRect b="-3175"/>
                </a:stretch>
              </a:blipFill>
            </p:spPr>
            <p:txBody>
              <a:bodyPr/>
              <a:lstStyle/>
              <a:p>
                <a:r>
                  <a:rPr lang="zh-CN" altLang="en-US">
                    <a:noFill/>
                  </a:rPr>
                  <a:t> </a:t>
                </a:r>
              </a:p>
            </p:txBody>
          </p:sp>
        </mc:Fallback>
      </mc:AlternateContent>
      <p:sp>
        <p:nvSpPr>
          <p:cNvPr id="25" name="TextBox 24">
            <a:extLst>
              <a:ext uri="{FF2B5EF4-FFF2-40B4-BE49-F238E27FC236}">
                <a16:creationId xmlns:a16="http://schemas.microsoft.com/office/drawing/2014/main" id="{90C9559B-5522-4910-8354-1DCD2895D86E}"/>
              </a:ext>
            </a:extLst>
          </p:cNvPr>
          <p:cNvSpPr txBox="1"/>
          <p:nvPr/>
        </p:nvSpPr>
        <p:spPr>
          <a:xfrm>
            <a:off x="0" y="6207480"/>
            <a:ext cx="6426200" cy="646331"/>
          </a:xfrm>
          <a:prstGeom prst="rect">
            <a:avLst/>
          </a:prstGeom>
          <a:noFill/>
        </p:spPr>
        <p:txBody>
          <a:bodyPr wrap="square">
            <a:spAutoFit/>
          </a:bodyPr>
          <a:lstStyle/>
          <a:p>
            <a:r>
              <a:rPr lang="fr-FR" altLang="zh-CN" dirty="0"/>
              <a:t>S. </a:t>
            </a:r>
            <a:r>
              <a:rPr lang="fr-FR" altLang="zh-CN" dirty="0" err="1"/>
              <a:t>Mythili</a:t>
            </a:r>
            <a:r>
              <a:rPr lang="fr-FR" altLang="zh-CN" dirty="0"/>
              <a:t> et al., Phys. Rev. C 77, 035803 (2008).</a:t>
            </a:r>
            <a:endParaRPr lang="en-US" altLang="zh-CN" dirty="0"/>
          </a:p>
          <a:p>
            <a:r>
              <a:rPr lang="zh-CN" altLang="en-US" dirty="0"/>
              <a:t>O. S. Kirsebom et al., Phys. Rev. C 93, 025802 (2016).</a:t>
            </a:r>
          </a:p>
        </p:txBody>
      </p:sp>
    </p:spTree>
    <p:extLst>
      <p:ext uri="{BB962C8B-B14F-4D97-AF65-F5344CB8AC3E}">
        <p14:creationId xmlns:p14="http://schemas.microsoft.com/office/powerpoint/2010/main" val="99111280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26">
            <a:extLst>
              <a:ext uri="{FF2B5EF4-FFF2-40B4-BE49-F238E27FC236}">
                <a16:creationId xmlns:a16="http://schemas.microsoft.com/office/drawing/2014/main" id="{3A46EABF-D4DE-4478-89FF-DB9273F4F2A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4554000"/>
            <a:ext cx="3604516" cy="2304000"/>
          </a:xfrm>
          <a:prstGeom prst="rect">
            <a:avLst/>
          </a:prstGeom>
        </p:spPr>
      </p:pic>
      <p:pic>
        <p:nvPicPr>
          <p:cNvPr id="29" name="Picture 28">
            <a:extLst>
              <a:ext uri="{FF2B5EF4-FFF2-40B4-BE49-F238E27FC236}">
                <a16:creationId xmlns:a16="http://schemas.microsoft.com/office/drawing/2014/main" id="{CCD82A80-F24F-45AF-A60A-616A8535F56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600000" y="2278800"/>
            <a:ext cx="3604516" cy="2304000"/>
          </a:xfrm>
          <a:prstGeom prst="rect">
            <a:avLst/>
          </a:prstGeom>
        </p:spPr>
      </p:pic>
      <p:pic>
        <p:nvPicPr>
          <p:cNvPr id="31" name="Picture 30">
            <a:extLst>
              <a:ext uri="{FF2B5EF4-FFF2-40B4-BE49-F238E27FC236}">
                <a16:creationId xmlns:a16="http://schemas.microsoft.com/office/drawing/2014/main" id="{DE66BB16-ED06-492F-A50F-4153057225EA}"/>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2277000"/>
            <a:ext cx="3604516" cy="2304000"/>
          </a:xfrm>
          <a:prstGeom prst="rect">
            <a:avLst/>
          </a:prstGeom>
        </p:spPr>
      </p:pic>
      <p:pic>
        <p:nvPicPr>
          <p:cNvPr id="33" name="Picture 32">
            <a:extLst>
              <a:ext uri="{FF2B5EF4-FFF2-40B4-BE49-F238E27FC236}">
                <a16:creationId xmlns:a16="http://schemas.microsoft.com/office/drawing/2014/main" id="{65E8A05F-D7FD-4471-9CF2-BFC386456A1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600000" y="0"/>
            <a:ext cx="3604516" cy="2304000"/>
          </a:xfrm>
          <a:prstGeom prst="rect">
            <a:avLst/>
          </a:prstGeom>
        </p:spPr>
      </p:pic>
      <p:pic>
        <p:nvPicPr>
          <p:cNvPr id="35" name="Picture 34">
            <a:extLst>
              <a:ext uri="{FF2B5EF4-FFF2-40B4-BE49-F238E27FC236}">
                <a16:creationId xmlns:a16="http://schemas.microsoft.com/office/drawing/2014/main" id="{FE96C337-355B-4EBA-B17E-EC663521A1B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0" y="0"/>
            <a:ext cx="3604516" cy="2304000"/>
          </a:xfrm>
          <a:prstGeom prst="rect">
            <a:avLst/>
          </a:prstGeom>
        </p:spPr>
      </p:pic>
      <p:pic>
        <p:nvPicPr>
          <p:cNvPr id="37" name="Picture 36">
            <a:extLst>
              <a:ext uri="{FF2B5EF4-FFF2-40B4-BE49-F238E27FC236}">
                <a16:creationId xmlns:a16="http://schemas.microsoft.com/office/drawing/2014/main" id="{1DA9669B-9483-462D-88FE-B73C234D1EA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600000" y="4554000"/>
            <a:ext cx="3604516" cy="2304000"/>
          </a:xfrm>
          <a:prstGeom prst="rect">
            <a:avLst/>
          </a:prstGeom>
        </p:spPr>
      </p:pic>
      <p:cxnSp>
        <p:nvCxnSpPr>
          <p:cNvPr id="38" name="Straight Connector 37">
            <a:extLst>
              <a:ext uri="{FF2B5EF4-FFF2-40B4-BE49-F238E27FC236}">
                <a16:creationId xmlns:a16="http://schemas.microsoft.com/office/drawing/2014/main" id="{294DD95E-53B7-416B-A107-B092677151FB}"/>
              </a:ext>
            </a:extLst>
          </p:cNvPr>
          <p:cNvCxnSpPr>
            <a:cxnSpLocks/>
          </p:cNvCxnSpPr>
          <p:nvPr/>
        </p:nvCxnSpPr>
        <p:spPr>
          <a:xfrm>
            <a:off x="724001" y="1200150"/>
            <a:ext cx="0" cy="866268"/>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p:cxnSp>
        <p:nvCxnSpPr>
          <p:cNvPr id="39" name="Straight Connector 38">
            <a:extLst>
              <a:ext uri="{FF2B5EF4-FFF2-40B4-BE49-F238E27FC236}">
                <a16:creationId xmlns:a16="http://schemas.microsoft.com/office/drawing/2014/main" id="{C18C9318-809B-4127-9EDD-CA37906DFAF7}"/>
              </a:ext>
            </a:extLst>
          </p:cNvPr>
          <p:cNvCxnSpPr>
            <a:cxnSpLocks/>
          </p:cNvCxnSpPr>
          <p:nvPr/>
        </p:nvCxnSpPr>
        <p:spPr>
          <a:xfrm>
            <a:off x="4501558" y="1200150"/>
            <a:ext cx="0" cy="866268"/>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p:cxnSp>
        <p:nvCxnSpPr>
          <p:cNvPr id="40" name="Straight Connector 39">
            <a:extLst>
              <a:ext uri="{FF2B5EF4-FFF2-40B4-BE49-F238E27FC236}">
                <a16:creationId xmlns:a16="http://schemas.microsoft.com/office/drawing/2014/main" id="{2FE9F11A-1EC2-4D81-981A-485058653CED}"/>
              </a:ext>
            </a:extLst>
          </p:cNvPr>
          <p:cNvCxnSpPr>
            <a:cxnSpLocks/>
          </p:cNvCxnSpPr>
          <p:nvPr/>
        </p:nvCxnSpPr>
        <p:spPr>
          <a:xfrm>
            <a:off x="1009751" y="3429000"/>
            <a:ext cx="0" cy="923418"/>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p:cxnSp>
        <p:nvCxnSpPr>
          <p:cNvPr id="41" name="Straight Connector 40">
            <a:extLst>
              <a:ext uri="{FF2B5EF4-FFF2-40B4-BE49-F238E27FC236}">
                <a16:creationId xmlns:a16="http://schemas.microsoft.com/office/drawing/2014/main" id="{4EFB7F62-8073-4605-9F4B-5B6BE1846B9D}"/>
              </a:ext>
            </a:extLst>
          </p:cNvPr>
          <p:cNvCxnSpPr>
            <a:cxnSpLocks/>
          </p:cNvCxnSpPr>
          <p:nvPr/>
        </p:nvCxnSpPr>
        <p:spPr>
          <a:xfrm>
            <a:off x="4492730" y="3429000"/>
            <a:ext cx="0" cy="918655"/>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p:cxnSp>
        <p:nvCxnSpPr>
          <p:cNvPr id="42" name="Straight Connector 41">
            <a:extLst>
              <a:ext uri="{FF2B5EF4-FFF2-40B4-BE49-F238E27FC236}">
                <a16:creationId xmlns:a16="http://schemas.microsoft.com/office/drawing/2014/main" id="{AC4168E6-AFE6-4F18-AB0A-475D50B16348}"/>
              </a:ext>
            </a:extLst>
          </p:cNvPr>
          <p:cNvCxnSpPr>
            <a:cxnSpLocks/>
          </p:cNvCxnSpPr>
          <p:nvPr/>
        </p:nvCxnSpPr>
        <p:spPr>
          <a:xfrm>
            <a:off x="692251" y="5746750"/>
            <a:ext cx="0" cy="876428"/>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p:cxnSp>
        <p:nvCxnSpPr>
          <p:cNvPr id="43" name="Straight Connector 42">
            <a:extLst>
              <a:ext uri="{FF2B5EF4-FFF2-40B4-BE49-F238E27FC236}">
                <a16:creationId xmlns:a16="http://schemas.microsoft.com/office/drawing/2014/main" id="{45D7FF76-20FE-48E5-80C4-0A1FD30DAC7A}"/>
              </a:ext>
            </a:extLst>
          </p:cNvPr>
          <p:cNvCxnSpPr>
            <a:cxnSpLocks/>
          </p:cNvCxnSpPr>
          <p:nvPr/>
        </p:nvCxnSpPr>
        <p:spPr>
          <a:xfrm>
            <a:off x="4477645" y="5702300"/>
            <a:ext cx="0" cy="920878"/>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p:sp>
        <p:nvSpPr>
          <p:cNvPr id="51" name="TextBox 50">
            <a:extLst>
              <a:ext uri="{FF2B5EF4-FFF2-40B4-BE49-F238E27FC236}">
                <a16:creationId xmlns:a16="http://schemas.microsoft.com/office/drawing/2014/main" id="{533CAF25-9E7E-470A-BAF6-4B3BC6494A41}"/>
              </a:ext>
            </a:extLst>
          </p:cNvPr>
          <p:cNvSpPr txBox="1"/>
          <p:nvPr/>
        </p:nvSpPr>
        <p:spPr>
          <a:xfrm>
            <a:off x="7403167" y="2627300"/>
            <a:ext cx="1322125" cy="646331"/>
          </a:xfrm>
          <a:prstGeom prst="rect">
            <a:avLst/>
          </a:prstGeom>
          <a:noFill/>
        </p:spPr>
        <p:txBody>
          <a:bodyPr wrap="square">
            <a:spAutoFit/>
          </a:bodyPr>
          <a:lstStyle/>
          <a:p>
            <a:r>
              <a:rPr lang="en-US" altLang="zh-CN" dirty="0"/>
              <a:t>Method 2</a:t>
            </a:r>
          </a:p>
          <a:p>
            <a:r>
              <a:rPr lang="en-US" altLang="zh-CN" dirty="0"/>
              <a:t>Louis</a:t>
            </a:r>
            <a:endParaRPr lang="zh-CN" altLang="en-US" dirty="0"/>
          </a:p>
        </p:txBody>
      </p:sp>
      <mc:AlternateContent xmlns:mc="http://schemas.openxmlformats.org/markup-compatibility/2006" xmlns:a14="http://schemas.microsoft.com/office/drawing/2010/main">
        <mc:Choice Requires="a14">
          <p:sp>
            <p:nvSpPr>
              <p:cNvPr id="52" name="TextBox 51">
                <a:extLst>
                  <a:ext uri="{FF2B5EF4-FFF2-40B4-BE49-F238E27FC236}">
                    <a16:creationId xmlns:a16="http://schemas.microsoft.com/office/drawing/2014/main" id="{B7F03935-91B3-41A4-9EC3-3EF17A06AEA2}"/>
                  </a:ext>
                </a:extLst>
              </p:cNvPr>
              <p:cNvSpPr txBox="1"/>
              <p:nvPr/>
            </p:nvSpPr>
            <p:spPr>
              <a:xfrm>
                <a:off x="7090781" y="3479976"/>
                <a:ext cx="2003898" cy="461665"/>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m:rPr>
                              <m:sty m:val="p"/>
                            </m:rPr>
                            <a:rPr lang="en-US" altLang="zh-CN" sz="2400" i="1">
                              <a:latin typeface="Cambria Math" panose="02040503050406030204" pitchFamily="18" charset="0"/>
                            </a:rPr>
                            <m:t>UL</m:t>
                          </m:r>
                        </m:sub>
                      </m:sSub>
                      <m:r>
                        <a:rPr lang="en-US" altLang="zh-CN" sz="2400" i="1">
                          <a:latin typeface="Cambria Math" panose="02040503050406030204" pitchFamily="18" charset="0"/>
                        </a:rPr>
                        <m:t>=</m:t>
                      </m:r>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a:rPr lang="en-US" altLang="zh-CN" sz="2400" b="0" i="1" smtClean="0">
                              <a:latin typeface="Cambria Math" panose="02040503050406030204" pitchFamily="18" charset="0"/>
                            </a:rPr>
                            <m:t>0.9</m:t>
                          </m:r>
                          <m:r>
                            <m:rPr>
                              <m:sty m:val="p"/>
                            </m:rPr>
                            <a:rPr lang="en-US" altLang="zh-CN" sz="2400" i="1">
                              <a:latin typeface="Cambria Math" panose="02040503050406030204" pitchFamily="18" charset="0"/>
                            </a:rPr>
                            <m:t>Area</m:t>
                          </m:r>
                        </m:sub>
                      </m:sSub>
                    </m:oMath>
                  </m:oMathPara>
                </a14:m>
                <a:endParaRPr lang="zh-CN" altLang="en-US" sz="2400" dirty="0"/>
              </a:p>
            </p:txBody>
          </p:sp>
        </mc:Choice>
        <mc:Fallback xmlns="">
          <p:sp>
            <p:nvSpPr>
              <p:cNvPr id="52" name="TextBox 51">
                <a:extLst>
                  <a:ext uri="{FF2B5EF4-FFF2-40B4-BE49-F238E27FC236}">
                    <a16:creationId xmlns:a16="http://schemas.microsoft.com/office/drawing/2014/main" id="{B7F03935-91B3-41A4-9EC3-3EF17A06AEA2}"/>
                  </a:ext>
                </a:extLst>
              </p:cNvPr>
              <p:cNvSpPr txBox="1">
                <a:spLocks noRot="1" noChangeAspect="1" noMove="1" noResize="1" noEditPoints="1" noAdjustHandles="1" noChangeArrowheads="1" noChangeShapeType="1" noTextEdit="1"/>
              </p:cNvSpPr>
              <p:nvPr/>
            </p:nvSpPr>
            <p:spPr>
              <a:xfrm>
                <a:off x="7090781" y="3479976"/>
                <a:ext cx="2003898" cy="461665"/>
              </a:xfrm>
              <a:prstGeom prst="rect">
                <a:avLst/>
              </a:prstGeom>
              <a:blipFill>
                <a:blip r:embed="rId8"/>
                <a:stretch>
                  <a:fillRect b="-1316"/>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885227316"/>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4A1C669-762E-4C45-BEFE-5234FABDE782}"/>
              </a:ext>
            </a:extLst>
          </p:cNvPr>
          <p:cNvPicPr>
            <a:picLocks noChangeAspect="1"/>
          </p:cNvPicPr>
          <p:nvPr/>
        </p:nvPicPr>
        <p:blipFill>
          <a:blip r:embed="rId2"/>
          <a:stretch>
            <a:fillRect/>
          </a:stretch>
        </p:blipFill>
        <p:spPr>
          <a:xfrm>
            <a:off x="3604516" y="2304000"/>
            <a:ext cx="3604513" cy="2304000"/>
          </a:xfrm>
          <a:prstGeom prst="rect">
            <a:avLst/>
          </a:prstGeom>
        </p:spPr>
      </p:pic>
      <p:pic>
        <p:nvPicPr>
          <p:cNvPr id="5" name="Picture 4">
            <a:extLst>
              <a:ext uri="{FF2B5EF4-FFF2-40B4-BE49-F238E27FC236}">
                <a16:creationId xmlns:a16="http://schemas.microsoft.com/office/drawing/2014/main" id="{FF91598D-BBFB-4F07-BC20-09993053D220}"/>
              </a:ext>
            </a:extLst>
          </p:cNvPr>
          <p:cNvPicPr>
            <a:picLocks noChangeAspect="1"/>
          </p:cNvPicPr>
          <p:nvPr/>
        </p:nvPicPr>
        <p:blipFill>
          <a:blip r:embed="rId3"/>
          <a:stretch>
            <a:fillRect/>
          </a:stretch>
        </p:blipFill>
        <p:spPr>
          <a:xfrm>
            <a:off x="5" y="2304000"/>
            <a:ext cx="3604512" cy="2304000"/>
          </a:xfrm>
          <a:prstGeom prst="rect">
            <a:avLst/>
          </a:prstGeom>
        </p:spPr>
      </p:pic>
      <p:pic>
        <p:nvPicPr>
          <p:cNvPr id="7" name="Picture 6">
            <a:extLst>
              <a:ext uri="{FF2B5EF4-FFF2-40B4-BE49-F238E27FC236}">
                <a16:creationId xmlns:a16="http://schemas.microsoft.com/office/drawing/2014/main" id="{03432240-EE79-4F9C-8709-6A1C47773538}"/>
              </a:ext>
            </a:extLst>
          </p:cNvPr>
          <p:cNvPicPr>
            <a:picLocks noChangeAspect="1"/>
          </p:cNvPicPr>
          <p:nvPr/>
        </p:nvPicPr>
        <p:blipFill>
          <a:blip r:embed="rId4"/>
          <a:stretch>
            <a:fillRect/>
          </a:stretch>
        </p:blipFill>
        <p:spPr>
          <a:xfrm>
            <a:off x="3604517" y="0"/>
            <a:ext cx="3604512" cy="2304000"/>
          </a:xfrm>
          <a:prstGeom prst="rect">
            <a:avLst/>
          </a:prstGeom>
        </p:spPr>
      </p:pic>
      <p:pic>
        <p:nvPicPr>
          <p:cNvPr id="9" name="Picture 8">
            <a:extLst>
              <a:ext uri="{FF2B5EF4-FFF2-40B4-BE49-F238E27FC236}">
                <a16:creationId xmlns:a16="http://schemas.microsoft.com/office/drawing/2014/main" id="{053E970E-5FAD-4241-830C-FC11A932DF44}"/>
              </a:ext>
            </a:extLst>
          </p:cNvPr>
          <p:cNvPicPr>
            <a:picLocks noChangeAspect="1"/>
          </p:cNvPicPr>
          <p:nvPr/>
        </p:nvPicPr>
        <p:blipFill>
          <a:blip r:embed="rId5"/>
          <a:stretch>
            <a:fillRect/>
          </a:stretch>
        </p:blipFill>
        <p:spPr>
          <a:xfrm>
            <a:off x="5" y="0"/>
            <a:ext cx="3604512" cy="2304000"/>
          </a:xfrm>
          <a:prstGeom prst="rect">
            <a:avLst/>
          </a:prstGeom>
        </p:spPr>
      </p:pic>
      <p:sp>
        <p:nvSpPr>
          <p:cNvPr id="10" name="TextBox 9">
            <a:extLst>
              <a:ext uri="{FF2B5EF4-FFF2-40B4-BE49-F238E27FC236}">
                <a16:creationId xmlns:a16="http://schemas.microsoft.com/office/drawing/2014/main" id="{7C3FB950-D7D3-44C2-8E4D-3C368FB375B7}"/>
              </a:ext>
            </a:extLst>
          </p:cNvPr>
          <p:cNvSpPr txBox="1"/>
          <p:nvPr/>
        </p:nvSpPr>
        <p:spPr>
          <a:xfrm>
            <a:off x="7403167" y="2627300"/>
            <a:ext cx="1322125" cy="646331"/>
          </a:xfrm>
          <a:prstGeom prst="rect">
            <a:avLst/>
          </a:prstGeom>
          <a:noFill/>
        </p:spPr>
        <p:txBody>
          <a:bodyPr wrap="square">
            <a:spAutoFit/>
          </a:bodyPr>
          <a:lstStyle/>
          <a:p>
            <a:r>
              <a:rPr lang="en-US" altLang="zh-CN" dirty="0"/>
              <a:t>Method 2</a:t>
            </a:r>
          </a:p>
          <a:p>
            <a:r>
              <a:rPr lang="en-US" altLang="zh-CN" dirty="0"/>
              <a:t>Louis</a:t>
            </a:r>
            <a:endParaRPr lang="zh-CN" altLang="en-US" dirty="0"/>
          </a:p>
        </p:txBody>
      </p:sp>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9753F439-27DE-4AD9-A1B7-EBE54F05102C}"/>
                  </a:ext>
                </a:extLst>
              </p:cNvPr>
              <p:cNvSpPr txBox="1"/>
              <p:nvPr/>
            </p:nvSpPr>
            <p:spPr>
              <a:xfrm>
                <a:off x="7090781" y="3479976"/>
                <a:ext cx="2003898" cy="461665"/>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m:rPr>
                              <m:sty m:val="p"/>
                            </m:rPr>
                            <a:rPr lang="en-US" altLang="zh-CN" sz="2400" i="1">
                              <a:latin typeface="Cambria Math" panose="02040503050406030204" pitchFamily="18" charset="0"/>
                            </a:rPr>
                            <m:t>UL</m:t>
                          </m:r>
                        </m:sub>
                      </m:sSub>
                      <m:r>
                        <a:rPr lang="en-US" altLang="zh-CN" sz="2400" i="1">
                          <a:latin typeface="Cambria Math" panose="02040503050406030204" pitchFamily="18" charset="0"/>
                        </a:rPr>
                        <m:t>=</m:t>
                      </m:r>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a:rPr lang="en-US" altLang="zh-CN" sz="2400" b="0" i="1" smtClean="0">
                              <a:latin typeface="Cambria Math" panose="02040503050406030204" pitchFamily="18" charset="0"/>
                            </a:rPr>
                            <m:t>0.9</m:t>
                          </m:r>
                          <m:r>
                            <m:rPr>
                              <m:sty m:val="p"/>
                            </m:rPr>
                            <a:rPr lang="en-US" altLang="zh-CN" sz="2400" i="1">
                              <a:latin typeface="Cambria Math" panose="02040503050406030204" pitchFamily="18" charset="0"/>
                            </a:rPr>
                            <m:t>Area</m:t>
                          </m:r>
                        </m:sub>
                      </m:sSub>
                    </m:oMath>
                  </m:oMathPara>
                </a14:m>
                <a:endParaRPr lang="zh-CN" altLang="en-US" sz="2400" dirty="0"/>
              </a:p>
            </p:txBody>
          </p:sp>
        </mc:Choice>
        <mc:Fallback xmlns="">
          <p:sp>
            <p:nvSpPr>
              <p:cNvPr id="11" name="TextBox 10">
                <a:extLst>
                  <a:ext uri="{FF2B5EF4-FFF2-40B4-BE49-F238E27FC236}">
                    <a16:creationId xmlns:a16="http://schemas.microsoft.com/office/drawing/2014/main" id="{9753F439-27DE-4AD9-A1B7-EBE54F05102C}"/>
                  </a:ext>
                </a:extLst>
              </p:cNvPr>
              <p:cNvSpPr txBox="1">
                <a:spLocks noRot="1" noChangeAspect="1" noMove="1" noResize="1" noEditPoints="1" noAdjustHandles="1" noChangeArrowheads="1" noChangeShapeType="1" noTextEdit="1"/>
              </p:cNvSpPr>
              <p:nvPr/>
            </p:nvSpPr>
            <p:spPr>
              <a:xfrm>
                <a:off x="7090781" y="3479976"/>
                <a:ext cx="2003898" cy="461665"/>
              </a:xfrm>
              <a:prstGeom prst="rect">
                <a:avLst/>
              </a:prstGeom>
              <a:blipFill>
                <a:blip r:embed="rId6"/>
                <a:stretch>
                  <a:fillRect b="-1316"/>
                </a:stretch>
              </a:blipFill>
            </p:spPr>
            <p:txBody>
              <a:bodyPr/>
              <a:lstStyle/>
              <a:p>
                <a:r>
                  <a:rPr lang="zh-CN" altLang="en-US">
                    <a:noFill/>
                  </a:rPr>
                  <a:t> </a:t>
                </a:r>
              </a:p>
            </p:txBody>
          </p:sp>
        </mc:Fallback>
      </mc:AlternateContent>
      <p:cxnSp>
        <p:nvCxnSpPr>
          <p:cNvPr id="12" name="Straight Connector 11">
            <a:extLst>
              <a:ext uri="{FF2B5EF4-FFF2-40B4-BE49-F238E27FC236}">
                <a16:creationId xmlns:a16="http://schemas.microsoft.com/office/drawing/2014/main" id="{B3E45981-E119-49E0-892A-9D425D56E81F}"/>
              </a:ext>
            </a:extLst>
          </p:cNvPr>
          <p:cNvCxnSpPr>
            <a:cxnSpLocks/>
          </p:cNvCxnSpPr>
          <p:nvPr/>
        </p:nvCxnSpPr>
        <p:spPr>
          <a:xfrm>
            <a:off x="921712" y="1200150"/>
            <a:ext cx="0" cy="866268"/>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p:cxnSp>
        <p:nvCxnSpPr>
          <p:cNvPr id="13" name="Straight Connector 12">
            <a:extLst>
              <a:ext uri="{FF2B5EF4-FFF2-40B4-BE49-F238E27FC236}">
                <a16:creationId xmlns:a16="http://schemas.microsoft.com/office/drawing/2014/main" id="{5C0A18ED-B130-4FFD-971A-36EA85DB02F4}"/>
              </a:ext>
            </a:extLst>
          </p:cNvPr>
          <p:cNvCxnSpPr>
            <a:cxnSpLocks/>
          </p:cNvCxnSpPr>
          <p:nvPr/>
        </p:nvCxnSpPr>
        <p:spPr>
          <a:xfrm>
            <a:off x="4542748" y="1200150"/>
            <a:ext cx="0" cy="866268"/>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p:cxnSp>
        <p:nvCxnSpPr>
          <p:cNvPr id="14" name="Straight Connector 13">
            <a:extLst>
              <a:ext uri="{FF2B5EF4-FFF2-40B4-BE49-F238E27FC236}">
                <a16:creationId xmlns:a16="http://schemas.microsoft.com/office/drawing/2014/main" id="{15FCC5C1-4CF9-49F2-AE75-B01F680F39E4}"/>
              </a:ext>
            </a:extLst>
          </p:cNvPr>
          <p:cNvCxnSpPr>
            <a:cxnSpLocks/>
          </p:cNvCxnSpPr>
          <p:nvPr/>
        </p:nvCxnSpPr>
        <p:spPr>
          <a:xfrm>
            <a:off x="839333" y="3518937"/>
            <a:ext cx="0" cy="866268"/>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p:cxnSp>
        <p:nvCxnSpPr>
          <p:cNvPr id="15" name="Straight Connector 14">
            <a:extLst>
              <a:ext uri="{FF2B5EF4-FFF2-40B4-BE49-F238E27FC236}">
                <a16:creationId xmlns:a16="http://schemas.microsoft.com/office/drawing/2014/main" id="{3B3A5107-953F-4DFB-B72A-7F9670C29193}"/>
              </a:ext>
            </a:extLst>
          </p:cNvPr>
          <p:cNvCxnSpPr>
            <a:cxnSpLocks/>
          </p:cNvCxnSpPr>
          <p:nvPr/>
        </p:nvCxnSpPr>
        <p:spPr>
          <a:xfrm>
            <a:off x="4641605" y="3518937"/>
            <a:ext cx="0" cy="866268"/>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p:spTree>
    <p:extLst>
      <p:ext uri="{BB962C8B-B14F-4D97-AF65-F5344CB8AC3E}">
        <p14:creationId xmlns:p14="http://schemas.microsoft.com/office/powerpoint/2010/main" val="3047383271"/>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D354021-9CF8-4E1F-8882-2168742073EC}"/>
              </a:ext>
            </a:extLst>
          </p:cNvPr>
          <p:cNvPicPr>
            <a:picLocks noChangeAspect="1"/>
          </p:cNvPicPr>
          <p:nvPr/>
        </p:nvPicPr>
        <p:blipFill>
          <a:blip r:embed="rId2"/>
          <a:stretch>
            <a:fillRect/>
          </a:stretch>
        </p:blipFill>
        <p:spPr>
          <a:xfrm>
            <a:off x="0" y="4554000"/>
            <a:ext cx="3604514" cy="2304000"/>
          </a:xfrm>
          <a:prstGeom prst="rect">
            <a:avLst/>
          </a:prstGeom>
        </p:spPr>
      </p:pic>
      <p:pic>
        <p:nvPicPr>
          <p:cNvPr id="5" name="Picture 4">
            <a:extLst>
              <a:ext uri="{FF2B5EF4-FFF2-40B4-BE49-F238E27FC236}">
                <a16:creationId xmlns:a16="http://schemas.microsoft.com/office/drawing/2014/main" id="{30CB9FB9-6CCB-40F9-8D70-8B04C998C97A}"/>
              </a:ext>
            </a:extLst>
          </p:cNvPr>
          <p:cNvPicPr>
            <a:picLocks noChangeAspect="1"/>
          </p:cNvPicPr>
          <p:nvPr/>
        </p:nvPicPr>
        <p:blipFill>
          <a:blip r:embed="rId3"/>
          <a:stretch>
            <a:fillRect/>
          </a:stretch>
        </p:blipFill>
        <p:spPr>
          <a:xfrm>
            <a:off x="3604513" y="2276999"/>
            <a:ext cx="3604512" cy="2304000"/>
          </a:xfrm>
          <a:prstGeom prst="rect">
            <a:avLst/>
          </a:prstGeom>
        </p:spPr>
      </p:pic>
      <p:pic>
        <p:nvPicPr>
          <p:cNvPr id="7" name="Picture 6">
            <a:extLst>
              <a:ext uri="{FF2B5EF4-FFF2-40B4-BE49-F238E27FC236}">
                <a16:creationId xmlns:a16="http://schemas.microsoft.com/office/drawing/2014/main" id="{456A9BC3-087B-4AAA-A5A3-78820E5AAE41}"/>
              </a:ext>
            </a:extLst>
          </p:cNvPr>
          <p:cNvPicPr>
            <a:picLocks noChangeAspect="1"/>
          </p:cNvPicPr>
          <p:nvPr/>
        </p:nvPicPr>
        <p:blipFill>
          <a:blip r:embed="rId4"/>
          <a:stretch>
            <a:fillRect/>
          </a:stretch>
        </p:blipFill>
        <p:spPr>
          <a:xfrm>
            <a:off x="0" y="2277000"/>
            <a:ext cx="3604514" cy="2304000"/>
          </a:xfrm>
          <a:prstGeom prst="rect">
            <a:avLst/>
          </a:prstGeom>
        </p:spPr>
      </p:pic>
      <p:pic>
        <p:nvPicPr>
          <p:cNvPr id="9" name="Picture 8">
            <a:extLst>
              <a:ext uri="{FF2B5EF4-FFF2-40B4-BE49-F238E27FC236}">
                <a16:creationId xmlns:a16="http://schemas.microsoft.com/office/drawing/2014/main" id="{FD73F719-15BC-46D1-9CFD-DA0106AA2152}"/>
              </a:ext>
            </a:extLst>
          </p:cNvPr>
          <p:cNvPicPr>
            <a:picLocks noChangeAspect="1"/>
          </p:cNvPicPr>
          <p:nvPr/>
        </p:nvPicPr>
        <p:blipFill>
          <a:blip r:embed="rId5"/>
          <a:stretch>
            <a:fillRect/>
          </a:stretch>
        </p:blipFill>
        <p:spPr>
          <a:xfrm>
            <a:off x="0" y="0"/>
            <a:ext cx="3604514" cy="2304000"/>
          </a:xfrm>
          <a:prstGeom prst="rect">
            <a:avLst/>
          </a:prstGeom>
        </p:spPr>
      </p:pic>
      <p:pic>
        <p:nvPicPr>
          <p:cNvPr id="11" name="Picture 10">
            <a:extLst>
              <a:ext uri="{FF2B5EF4-FFF2-40B4-BE49-F238E27FC236}">
                <a16:creationId xmlns:a16="http://schemas.microsoft.com/office/drawing/2014/main" id="{9BB92F1A-B6A2-4828-9BF2-5296ABD44727}"/>
              </a:ext>
            </a:extLst>
          </p:cNvPr>
          <p:cNvPicPr>
            <a:picLocks noChangeAspect="1"/>
          </p:cNvPicPr>
          <p:nvPr/>
        </p:nvPicPr>
        <p:blipFill>
          <a:blip r:embed="rId6"/>
          <a:stretch>
            <a:fillRect/>
          </a:stretch>
        </p:blipFill>
        <p:spPr>
          <a:xfrm>
            <a:off x="3604514" y="0"/>
            <a:ext cx="3604517" cy="2304001"/>
          </a:xfrm>
          <a:prstGeom prst="rect">
            <a:avLst/>
          </a:prstGeom>
        </p:spPr>
      </p:pic>
      <p:pic>
        <p:nvPicPr>
          <p:cNvPr id="13" name="Picture 12">
            <a:extLst>
              <a:ext uri="{FF2B5EF4-FFF2-40B4-BE49-F238E27FC236}">
                <a16:creationId xmlns:a16="http://schemas.microsoft.com/office/drawing/2014/main" id="{DE934B71-D27D-4AB1-9DCF-163D0F7CBDCE}"/>
              </a:ext>
            </a:extLst>
          </p:cNvPr>
          <p:cNvPicPr>
            <a:picLocks noChangeAspect="1"/>
          </p:cNvPicPr>
          <p:nvPr/>
        </p:nvPicPr>
        <p:blipFill>
          <a:blip r:embed="rId7"/>
          <a:stretch>
            <a:fillRect/>
          </a:stretch>
        </p:blipFill>
        <p:spPr>
          <a:xfrm>
            <a:off x="3604513" y="4553999"/>
            <a:ext cx="3604512" cy="2304000"/>
          </a:xfrm>
          <a:prstGeom prst="rect">
            <a:avLst/>
          </a:prstGeom>
        </p:spPr>
      </p:pic>
      <p:sp>
        <p:nvSpPr>
          <p:cNvPr id="14" name="TextBox 13">
            <a:extLst>
              <a:ext uri="{FF2B5EF4-FFF2-40B4-BE49-F238E27FC236}">
                <a16:creationId xmlns:a16="http://schemas.microsoft.com/office/drawing/2014/main" id="{93E9147D-0463-4F07-92F3-8272D996A5A6}"/>
              </a:ext>
            </a:extLst>
          </p:cNvPr>
          <p:cNvSpPr txBox="1"/>
          <p:nvPr/>
        </p:nvSpPr>
        <p:spPr>
          <a:xfrm>
            <a:off x="7403167" y="2627300"/>
            <a:ext cx="1322125" cy="646331"/>
          </a:xfrm>
          <a:prstGeom prst="rect">
            <a:avLst/>
          </a:prstGeom>
          <a:noFill/>
        </p:spPr>
        <p:txBody>
          <a:bodyPr wrap="square">
            <a:spAutoFit/>
          </a:bodyPr>
          <a:lstStyle/>
          <a:p>
            <a:r>
              <a:rPr lang="en-US" altLang="zh-CN" dirty="0"/>
              <a:t>Method 3</a:t>
            </a:r>
          </a:p>
          <a:p>
            <a:r>
              <a:rPr lang="en-US" altLang="zh-CN" dirty="0"/>
              <a:t>Glen</a:t>
            </a:r>
            <a:endParaRPr lang="zh-CN" altLang="en-US" dirty="0"/>
          </a:p>
        </p:txBody>
      </p:sp>
      <p:sp>
        <p:nvSpPr>
          <p:cNvPr id="15" name="TextBox 14">
            <a:extLst>
              <a:ext uri="{FF2B5EF4-FFF2-40B4-BE49-F238E27FC236}">
                <a16:creationId xmlns:a16="http://schemas.microsoft.com/office/drawing/2014/main" id="{1BEB8B02-2499-4268-B32E-A5BEAC050FB5}"/>
              </a:ext>
            </a:extLst>
          </p:cNvPr>
          <p:cNvSpPr txBox="1"/>
          <p:nvPr/>
        </p:nvSpPr>
        <p:spPr>
          <a:xfrm>
            <a:off x="7209025" y="3479976"/>
            <a:ext cx="1885654" cy="830997"/>
          </a:xfrm>
          <a:prstGeom prst="rect">
            <a:avLst/>
          </a:prstGeom>
          <a:noFill/>
        </p:spPr>
        <p:txBody>
          <a:bodyPr wrap="square">
            <a:spAutoFit/>
          </a:bodyPr>
          <a:lstStyle/>
          <a:p>
            <a:r>
              <a:rPr lang="en-US" altLang="zh-CN" sz="2400" dirty="0">
                <a:latin typeface="Cambria" panose="02040503050406030204" pitchFamily="18" charset="0"/>
                <a:ea typeface="Cambria" panose="02040503050406030204" pitchFamily="18" charset="0"/>
              </a:rPr>
              <a:t>Bayesian </a:t>
            </a:r>
            <a:r>
              <a:rPr lang="en-US" altLang="zh-CN" sz="2400" dirty="0" err="1">
                <a:latin typeface="Cambria" panose="02040503050406030204" pitchFamily="18" charset="0"/>
                <a:ea typeface="Cambria" panose="02040503050406030204" pitchFamily="18" charset="0"/>
              </a:rPr>
              <a:t>p.d.f.</a:t>
            </a:r>
            <a:endParaRPr lang="zh-CN" altLang="en-US" sz="2400" dirty="0">
              <a:latin typeface="Cambria" panose="02040503050406030204" pitchFamily="18" charset="0"/>
            </a:endParaRPr>
          </a:p>
        </p:txBody>
      </p:sp>
    </p:spTree>
    <p:extLst>
      <p:ext uri="{BB962C8B-B14F-4D97-AF65-F5344CB8AC3E}">
        <p14:creationId xmlns:p14="http://schemas.microsoft.com/office/powerpoint/2010/main" val="131063336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FE656789-3910-45A3-82FC-5967C125DF0E}"/>
              </a:ext>
            </a:extLst>
          </p:cNvPr>
          <p:cNvPicPr>
            <a:picLocks noChangeAspect="1"/>
          </p:cNvPicPr>
          <p:nvPr/>
        </p:nvPicPr>
        <p:blipFill>
          <a:blip r:embed="rId2"/>
          <a:stretch>
            <a:fillRect/>
          </a:stretch>
        </p:blipFill>
        <p:spPr>
          <a:xfrm>
            <a:off x="-1" y="0"/>
            <a:ext cx="3604516" cy="2304000"/>
          </a:xfrm>
          <a:prstGeom prst="rect">
            <a:avLst/>
          </a:prstGeom>
        </p:spPr>
      </p:pic>
      <p:pic>
        <p:nvPicPr>
          <p:cNvPr id="7" name="Picture 6">
            <a:extLst>
              <a:ext uri="{FF2B5EF4-FFF2-40B4-BE49-F238E27FC236}">
                <a16:creationId xmlns:a16="http://schemas.microsoft.com/office/drawing/2014/main" id="{DB772A9F-D143-4B96-AD81-52201832BA81}"/>
              </a:ext>
            </a:extLst>
          </p:cNvPr>
          <p:cNvPicPr>
            <a:picLocks noChangeAspect="1"/>
          </p:cNvPicPr>
          <p:nvPr/>
        </p:nvPicPr>
        <p:blipFill>
          <a:blip r:embed="rId3"/>
          <a:stretch>
            <a:fillRect/>
          </a:stretch>
        </p:blipFill>
        <p:spPr>
          <a:xfrm>
            <a:off x="3604515" y="0"/>
            <a:ext cx="3604517" cy="2304001"/>
          </a:xfrm>
          <a:prstGeom prst="rect">
            <a:avLst/>
          </a:prstGeom>
        </p:spPr>
      </p:pic>
      <p:pic>
        <p:nvPicPr>
          <p:cNvPr id="3" name="Picture 2">
            <a:extLst>
              <a:ext uri="{FF2B5EF4-FFF2-40B4-BE49-F238E27FC236}">
                <a16:creationId xmlns:a16="http://schemas.microsoft.com/office/drawing/2014/main" id="{6D99B794-4B57-4A0B-B0CE-47D76532B856}"/>
              </a:ext>
            </a:extLst>
          </p:cNvPr>
          <p:cNvPicPr>
            <a:picLocks noChangeAspect="1"/>
          </p:cNvPicPr>
          <p:nvPr/>
        </p:nvPicPr>
        <p:blipFill>
          <a:blip r:embed="rId4"/>
          <a:stretch>
            <a:fillRect/>
          </a:stretch>
        </p:blipFill>
        <p:spPr>
          <a:xfrm>
            <a:off x="3604516" y="2277000"/>
            <a:ext cx="3604516" cy="2304000"/>
          </a:xfrm>
          <a:prstGeom prst="rect">
            <a:avLst/>
          </a:prstGeom>
        </p:spPr>
      </p:pic>
      <p:pic>
        <p:nvPicPr>
          <p:cNvPr id="5" name="Picture 4">
            <a:extLst>
              <a:ext uri="{FF2B5EF4-FFF2-40B4-BE49-F238E27FC236}">
                <a16:creationId xmlns:a16="http://schemas.microsoft.com/office/drawing/2014/main" id="{A4E33D35-0D73-457C-A3F1-96F7898A8B14}"/>
              </a:ext>
            </a:extLst>
          </p:cNvPr>
          <p:cNvPicPr>
            <a:picLocks noChangeAspect="1"/>
          </p:cNvPicPr>
          <p:nvPr/>
        </p:nvPicPr>
        <p:blipFill>
          <a:blip r:embed="rId5"/>
          <a:stretch>
            <a:fillRect/>
          </a:stretch>
        </p:blipFill>
        <p:spPr>
          <a:xfrm>
            <a:off x="0" y="2277000"/>
            <a:ext cx="3604516" cy="2304000"/>
          </a:xfrm>
          <a:prstGeom prst="rect">
            <a:avLst/>
          </a:prstGeom>
        </p:spPr>
      </p:pic>
      <p:sp>
        <p:nvSpPr>
          <p:cNvPr id="10" name="TextBox 9">
            <a:extLst>
              <a:ext uri="{FF2B5EF4-FFF2-40B4-BE49-F238E27FC236}">
                <a16:creationId xmlns:a16="http://schemas.microsoft.com/office/drawing/2014/main" id="{8986F5A2-D35F-4A31-A786-F55D73AE7FA3}"/>
              </a:ext>
            </a:extLst>
          </p:cNvPr>
          <p:cNvSpPr txBox="1"/>
          <p:nvPr/>
        </p:nvSpPr>
        <p:spPr>
          <a:xfrm>
            <a:off x="7403167" y="2627300"/>
            <a:ext cx="1322125" cy="646331"/>
          </a:xfrm>
          <a:prstGeom prst="rect">
            <a:avLst/>
          </a:prstGeom>
          <a:noFill/>
        </p:spPr>
        <p:txBody>
          <a:bodyPr wrap="square">
            <a:spAutoFit/>
          </a:bodyPr>
          <a:lstStyle/>
          <a:p>
            <a:r>
              <a:rPr lang="en-US" altLang="zh-CN" dirty="0"/>
              <a:t>Method 3</a:t>
            </a:r>
          </a:p>
          <a:p>
            <a:r>
              <a:rPr lang="en-US" altLang="zh-CN" dirty="0"/>
              <a:t>Glen</a:t>
            </a:r>
            <a:endParaRPr lang="zh-CN" altLang="en-US" dirty="0"/>
          </a:p>
        </p:txBody>
      </p:sp>
      <p:sp>
        <p:nvSpPr>
          <p:cNvPr id="11" name="TextBox 10">
            <a:extLst>
              <a:ext uri="{FF2B5EF4-FFF2-40B4-BE49-F238E27FC236}">
                <a16:creationId xmlns:a16="http://schemas.microsoft.com/office/drawing/2014/main" id="{4DF364D9-B825-49BE-A38C-57FA5EEDFC2B}"/>
              </a:ext>
            </a:extLst>
          </p:cNvPr>
          <p:cNvSpPr txBox="1"/>
          <p:nvPr/>
        </p:nvSpPr>
        <p:spPr>
          <a:xfrm>
            <a:off x="7209025" y="3479976"/>
            <a:ext cx="1885654" cy="830997"/>
          </a:xfrm>
          <a:prstGeom prst="rect">
            <a:avLst/>
          </a:prstGeom>
          <a:noFill/>
        </p:spPr>
        <p:txBody>
          <a:bodyPr wrap="square">
            <a:spAutoFit/>
          </a:bodyPr>
          <a:lstStyle/>
          <a:p>
            <a:r>
              <a:rPr lang="en-US" altLang="zh-CN" sz="2400" dirty="0">
                <a:latin typeface="Cambria" panose="02040503050406030204" pitchFamily="18" charset="0"/>
                <a:ea typeface="Cambria" panose="02040503050406030204" pitchFamily="18" charset="0"/>
              </a:rPr>
              <a:t>Bayesian </a:t>
            </a:r>
            <a:r>
              <a:rPr lang="en-US" altLang="zh-CN" sz="2400" dirty="0" err="1">
                <a:latin typeface="Cambria" panose="02040503050406030204" pitchFamily="18" charset="0"/>
                <a:ea typeface="Cambria" panose="02040503050406030204" pitchFamily="18" charset="0"/>
              </a:rPr>
              <a:t>p.d.f.</a:t>
            </a:r>
            <a:endParaRPr lang="zh-CN" altLang="en-US" sz="2400" dirty="0">
              <a:latin typeface="Cambria" panose="02040503050406030204" pitchFamily="18" charset="0"/>
            </a:endParaRPr>
          </a:p>
        </p:txBody>
      </p:sp>
    </p:spTree>
    <p:extLst>
      <p:ext uri="{BB962C8B-B14F-4D97-AF65-F5344CB8AC3E}">
        <p14:creationId xmlns:p14="http://schemas.microsoft.com/office/powerpoint/2010/main" val="3757036255"/>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1E853E56-3DEB-4A71-BE46-E3C0243AEA0C}"/>
              </a:ext>
            </a:extLst>
          </p:cNvPr>
          <p:cNvGraphicFramePr>
            <a:graphicFrameLocks noGrp="1"/>
          </p:cNvGraphicFramePr>
          <p:nvPr>
            <p:extLst>
              <p:ext uri="{D42A27DB-BD31-4B8C-83A1-F6EECF244321}">
                <p14:modId xmlns:p14="http://schemas.microsoft.com/office/powerpoint/2010/main" val="3254526562"/>
              </p:ext>
            </p:extLst>
          </p:nvPr>
        </p:nvGraphicFramePr>
        <p:xfrm>
          <a:off x="525780" y="325807"/>
          <a:ext cx="8092440" cy="5072384"/>
        </p:xfrm>
        <a:graphic>
          <a:graphicData uri="http://schemas.openxmlformats.org/drawingml/2006/table">
            <a:tbl>
              <a:tblPr firstRow="1" bandRow="1">
                <a:tableStyleId>{2D5ABB26-0587-4C30-8999-92F81FD0307C}</a:tableStyleId>
              </a:tblPr>
              <a:tblGrid>
                <a:gridCol w="1825454">
                  <a:extLst>
                    <a:ext uri="{9D8B030D-6E8A-4147-A177-3AD203B41FA5}">
                      <a16:colId xmlns:a16="http://schemas.microsoft.com/office/drawing/2014/main" val="1387062723"/>
                    </a:ext>
                  </a:extLst>
                </a:gridCol>
                <a:gridCol w="1382827">
                  <a:extLst>
                    <a:ext uri="{9D8B030D-6E8A-4147-A177-3AD203B41FA5}">
                      <a16:colId xmlns:a16="http://schemas.microsoft.com/office/drawing/2014/main" val="1872064672"/>
                    </a:ext>
                  </a:extLst>
                </a:gridCol>
                <a:gridCol w="1628053">
                  <a:extLst>
                    <a:ext uri="{9D8B030D-6E8A-4147-A177-3AD203B41FA5}">
                      <a16:colId xmlns:a16="http://schemas.microsoft.com/office/drawing/2014/main" val="3409197061"/>
                    </a:ext>
                  </a:extLst>
                </a:gridCol>
                <a:gridCol w="1628053">
                  <a:extLst>
                    <a:ext uri="{9D8B030D-6E8A-4147-A177-3AD203B41FA5}">
                      <a16:colId xmlns:a16="http://schemas.microsoft.com/office/drawing/2014/main" val="1702898309"/>
                    </a:ext>
                  </a:extLst>
                </a:gridCol>
                <a:gridCol w="1628053">
                  <a:extLst>
                    <a:ext uri="{9D8B030D-6E8A-4147-A177-3AD203B41FA5}">
                      <a16:colId xmlns:a16="http://schemas.microsoft.com/office/drawing/2014/main" val="4068202590"/>
                    </a:ext>
                  </a:extLst>
                </a:gridCol>
              </a:tblGrid>
              <a:tr h="474477">
                <a:tc gridSpan="2">
                  <a:txBody>
                    <a:bodyPr/>
                    <a:lstStyle/>
                    <a:p>
                      <a:pPr algn="ctr"/>
                      <a:r>
                        <a:rPr lang="en-US" altLang="zh-CN" sz="2200" i="1" dirty="0">
                          <a:solidFill>
                            <a:schemeClr val="tx1"/>
                          </a:solidFill>
                          <a:latin typeface="Cambria" panose="02040503050406030204" pitchFamily="18" charset="0"/>
                          <a:ea typeface="Cambria" panose="02040503050406030204" pitchFamily="18" charset="0"/>
                        </a:rPr>
                        <a:t>E</a:t>
                      </a:r>
                      <a:r>
                        <a:rPr lang="en-US" altLang="zh-CN" sz="2200" i="1" baseline="-25000" dirty="0">
                          <a:solidFill>
                            <a:schemeClr val="tx1"/>
                          </a:solidFill>
                          <a:latin typeface="Cambria" panose="02040503050406030204" pitchFamily="18" charset="0"/>
                          <a:ea typeface="Cambria" panose="02040503050406030204" pitchFamily="18" charset="0"/>
                        </a:rPr>
                        <a:t>γ</a:t>
                      </a:r>
                      <a:r>
                        <a:rPr lang="en-US" altLang="zh-CN" sz="2200" baseline="0" dirty="0">
                          <a:solidFill>
                            <a:schemeClr val="tx1"/>
                          </a:solidFill>
                          <a:latin typeface="Cambria" panose="02040503050406030204" pitchFamily="18" charset="0"/>
                          <a:ea typeface="Cambria" panose="02040503050406030204" pitchFamily="18" charset="0"/>
                        </a:rPr>
                        <a:t> = </a:t>
                      </a:r>
                      <a:r>
                        <a:rPr lang="en-US" altLang="zh-CN" sz="2200" dirty="0">
                          <a:solidFill>
                            <a:schemeClr val="tx1"/>
                          </a:solidFill>
                          <a:latin typeface="Cambria" panose="02040503050406030204" pitchFamily="18" charset="0"/>
                          <a:ea typeface="Cambria" panose="02040503050406030204" pitchFamily="18" charset="0"/>
                        </a:rPr>
                        <a:t>3076 keV</a:t>
                      </a:r>
                      <a:endParaRPr lang="zh-CN" altLang="en-US" sz="2200" dirty="0">
                        <a:solidFill>
                          <a:schemeClr val="tx1"/>
                        </a:solidFill>
                        <a:latin typeface="Cambria"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zh-CN" altLang="en-US" sz="2200" dirty="0">
                        <a:solidFill>
                          <a:schemeClr val="tx1"/>
                        </a:solidFill>
                        <a:latin typeface="Cambria"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2200" dirty="0">
                          <a:solidFill>
                            <a:schemeClr val="tx1"/>
                          </a:solidFill>
                          <a:latin typeface="Cambria" panose="02040503050406030204" pitchFamily="18" charset="0"/>
                          <a:ea typeface="Cambria" panose="02040503050406030204" pitchFamily="18" charset="0"/>
                        </a:rPr>
                        <a:t>Method 1</a:t>
                      </a:r>
                      <a:endParaRPr lang="zh-CN" altLang="en-US" sz="2200" dirty="0">
                        <a:solidFill>
                          <a:schemeClr val="tx1"/>
                        </a:solidFill>
                        <a:latin typeface="Cambria"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a:r>
                        <a:rPr lang="en-US" altLang="zh-CN" sz="2200" dirty="0">
                          <a:solidFill>
                            <a:schemeClr val="tx1"/>
                          </a:solidFill>
                          <a:latin typeface="Cambria" panose="02040503050406030204" pitchFamily="18" charset="0"/>
                          <a:ea typeface="Cambria" panose="02040503050406030204" pitchFamily="18" charset="0"/>
                        </a:rPr>
                        <a:t>Method 2</a:t>
                      </a:r>
                      <a:endParaRPr lang="zh-CN" altLang="en-US" sz="2200" dirty="0">
                        <a:solidFill>
                          <a:schemeClr val="tx1"/>
                        </a:solidFill>
                        <a:latin typeface="Cambria"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2200" dirty="0">
                          <a:solidFill>
                            <a:schemeClr val="tx1"/>
                          </a:solidFill>
                          <a:latin typeface="Cambria" panose="02040503050406030204" pitchFamily="18" charset="0"/>
                          <a:ea typeface="Cambria" panose="02040503050406030204" pitchFamily="18" charset="0"/>
                        </a:rPr>
                        <a:t>Method 3</a:t>
                      </a:r>
                      <a:endParaRPr lang="zh-CN" altLang="en-US" sz="2200" dirty="0">
                        <a:solidFill>
                          <a:schemeClr val="tx1"/>
                        </a:solidFill>
                        <a:latin typeface="Cambria"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201914715"/>
                  </a:ext>
                </a:extLst>
              </a:tr>
              <a:tr h="474477">
                <a:tc gridSpan="2">
                  <a:txBody>
                    <a:bodyPr/>
                    <a:lstStyle/>
                    <a:p>
                      <a:pPr algn="ctr"/>
                      <a:r>
                        <a:rPr lang="en-US" altLang="zh-CN" sz="2200" dirty="0">
                          <a:solidFill>
                            <a:schemeClr val="tx1"/>
                          </a:solidFill>
                          <a:latin typeface="Cambria" panose="02040503050406030204" pitchFamily="18" charset="0"/>
                          <a:ea typeface="Cambria" panose="02040503050406030204" pitchFamily="18" charset="0"/>
                        </a:rPr>
                        <a:t>Statistical</a:t>
                      </a:r>
                      <a:endParaRPr lang="zh-CN" altLang="en-US" sz="2200" dirty="0">
                        <a:solidFill>
                          <a:schemeClr val="tx1"/>
                        </a:solidFill>
                        <a:latin typeface="Cambria"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a:endParaRPr lang="zh-CN" altLang="en-US" sz="2200" dirty="0">
                        <a:solidFill>
                          <a:schemeClr val="tx1"/>
                        </a:solidFill>
                        <a:latin typeface="Cambria" panose="02040503050406030204" pitchFamily="18" charset="0"/>
                      </a:endParaRPr>
                    </a:p>
                  </a:txBody>
                  <a:tcPr>
                    <a:lnT w="12700" cap="flat" cmpd="sng" algn="ctr">
                      <a:solidFill>
                        <a:schemeClr val="tx1"/>
                      </a:solidFill>
                      <a:prstDash val="solid"/>
                      <a:round/>
                      <a:headEnd type="none" w="med" len="med"/>
                      <a:tailEnd type="none" w="med" len="med"/>
                    </a:lnT>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&lt;4.6</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&lt;5.0</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&lt;5.6</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292783293"/>
                  </a:ext>
                </a:extLst>
              </a:tr>
              <a:tr h="412343">
                <a:tc rowSpan="9">
                  <a:txBody>
                    <a:bodyPr/>
                    <a:lstStyle/>
                    <a:p>
                      <a:pPr algn="ctr" fontAlgn="ctr"/>
                      <a:r>
                        <a:rPr lang="en-US" altLang="zh-CN" sz="2200" b="0" i="0" u="none" strike="noStrike" dirty="0">
                          <a:solidFill>
                            <a:schemeClr val="tx1"/>
                          </a:solidFill>
                          <a:effectLst/>
                          <a:latin typeface="Cambria" panose="02040503050406030204" pitchFamily="18" charset="0"/>
                          <a:ea typeface="Cambria" panose="02040503050406030204" pitchFamily="18" charset="0"/>
                        </a:rPr>
                        <a:t>Systematic</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2200" b="0" u="none" strike="noStrike" dirty="0" err="1">
                          <a:solidFill>
                            <a:schemeClr val="tx1"/>
                          </a:solidFill>
                          <a:effectLst/>
                          <a:latin typeface="Cambria" panose="02040503050406030204" pitchFamily="18" charset="0"/>
                          <a:ea typeface="Cambria" panose="02040503050406030204" pitchFamily="18" charset="0"/>
                        </a:rPr>
                        <a:t>bkglow</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&lt;2.9</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solidFill>
                      <a:srgbClr val="FFCCCC"/>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&lt;3.7</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solidFill>
                      <a:schemeClr val="accent6">
                        <a:lumMod val="20000"/>
                        <a:lumOff val="80000"/>
                      </a:schemeClr>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&lt;7.6</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solidFill>
                      <a:schemeClr val="accent1">
                        <a:lumMod val="20000"/>
                        <a:lumOff val="80000"/>
                      </a:schemeClr>
                    </a:solidFill>
                  </a:tcPr>
                </a:tc>
                <a:extLst>
                  <a:ext uri="{0D108BD9-81ED-4DB2-BD59-A6C34878D82A}">
                    <a16:rowId xmlns:a16="http://schemas.microsoft.com/office/drawing/2014/main" val="2601863181"/>
                  </a:ext>
                </a:extLst>
              </a:tr>
              <a:tr h="412343">
                <a:tc vMerge="1">
                  <a:txBody>
                    <a:bodyPr/>
                    <a:lstStyle/>
                    <a:p>
                      <a:pPr algn="ctr" fontAlgn="ctr"/>
                      <a:r>
                        <a:rPr lang="en-US" sz="2200" b="0" u="none" strike="noStrike" dirty="0" err="1">
                          <a:solidFill>
                            <a:schemeClr val="tx1"/>
                          </a:solidFill>
                          <a:effectLst/>
                          <a:latin typeface="Cambria" panose="02040503050406030204" pitchFamily="18" charset="0"/>
                          <a:ea typeface="Cambria" panose="02040503050406030204" pitchFamily="18" charset="0"/>
                        </a:rPr>
                        <a:t>bkghigh</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2200" b="0" u="none" strike="noStrike" dirty="0" err="1">
                          <a:solidFill>
                            <a:schemeClr val="tx1"/>
                          </a:solidFill>
                          <a:effectLst/>
                          <a:latin typeface="Cambria" panose="02040503050406030204" pitchFamily="18" charset="0"/>
                          <a:ea typeface="Cambria" panose="02040503050406030204" pitchFamily="18" charset="0"/>
                        </a:rPr>
                        <a:t>bkghigh</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&lt;4.6</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solidFill>
                      <a:srgbClr val="FFCCCC"/>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&lt;5.2</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solidFill>
                      <a:schemeClr val="accent6">
                        <a:lumMod val="20000"/>
                        <a:lumOff val="80000"/>
                      </a:schemeClr>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&lt;5.6</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1882016131"/>
                  </a:ext>
                </a:extLst>
              </a:tr>
              <a:tr h="412343">
                <a:tc vMerge="1">
                  <a:txBody>
                    <a:bodyPr/>
                    <a:lstStyle/>
                    <a:p>
                      <a:pPr algn="ctr" fontAlgn="ctr"/>
                      <a:r>
                        <a:rPr lang="en-US" sz="2200" b="0" u="none" strike="noStrike" dirty="0">
                          <a:solidFill>
                            <a:schemeClr val="tx1"/>
                          </a:solidFill>
                          <a:effectLst/>
                          <a:latin typeface="Cambria" panose="02040503050406030204" pitchFamily="18" charset="0"/>
                          <a:ea typeface="Cambria" panose="02040503050406030204" pitchFamily="18" charset="0"/>
                        </a:rPr>
                        <a:t>SP0.9</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2200" b="0" u="none" strike="noStrike" dirty="0">
                          <a:solidFill>
                            <a:schemeClr val="tx1"/>
                          </a:solidFill>
                          <a:effectLst/>
                          <a:latin typeface="Cambria" panose="02040503050406030204" pitchFamily="18" charset="0"/>
                          <a:ea typeface="Cambria" panose="02040503050406030204" pitchFamily="18" charset="0"/>
                        </a:rPr>
                        <a:t>SP0.9</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&lt;5.8</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solidFill>
                      <a:srgbClr val="FFCCCC"/>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&lt;6.2</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solidFill>
                      <a:schemeClr val="accent6">
                        <a:lumMod val="20000"/>
                        <a:lumOff val="80000"/>
                      </a:schemeClr>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&lt;6.6</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3947566720"/>
                  </a:ext>
                </a:extLst>
              </a:tr>
              <a:tr h="412343">
                <a:tc vMerge="1">
                  <a:txBody>
                    <a:bodyPr/>
                    <a:lstStyle/>
                    <a:p>
                      <a:pPr algn="ctr" fontAlgn="ctr"/>
                      <a:r>
                        <a:rPr lang="en-US" sz="2200" b="0" u="none" strike="noStrike" dirty="0">
                          <a:solidFill>
                            <a:schemeClr val="tx1"/>
                          </a:solidFill>
                          <a:effectLst/>
                          <a:latin typeface="Cambria" panose="02040503050406030204" pitchFamily="18" charset="0"/>
                          <a:ea typeface="Cambria" panose="02040503050406030204" pitchFamily="18" charset="0"/>
                        </a:rPr>
                        <a:t>SP1.1</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2200" b="0" u="none" strike="noStrike" dirty="0">
                          <a:solidFill>
                            <a:schemeClr val="tx1"/>
                          </a:solidFill>
                          <a:effectLst/>
                          <a:latin typeface="Cambria" panose="02040503050406030204" pitchFamily="18" charset="0"/>
                          <a:ea typeface="Cambria" panose="02040503050406030204" pitchFamily="18" charset="0"/>
                        </a:rPr>
                        <a:t>SP1.1</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&lt;4.8</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solidFill>
                      <a:srgbClr val="FFCCCC"/>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&lt;5.1</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solidFill>
                      <a:schemeClr val="accent6">
                        <a:lumMod val="20000"/>
                        <a:lumOff val="80000"/>
                      </a:schemeClr>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&lt;5.1</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solidFill>
                      <a:schemeClr val="accent1">
                        <a:lumMod val="20000"/>
                        <a:lumOff val="80000"/>
                      </a:schemeClr>
                    </a:solidFill>
                  </a:tcPr>
                </a:tc>
                <a:extLst>
                  <a:ext uri="{0D108BD9-81ED-4DB2-BD59-A6C34878D82A}">
                    <a16:rowId xmlns:a16="http://schemas.microsoft.com/office/drawing/2014/main" val="124650045"/>
                  </a:ext>
                </a:extLst>
              </a:tr>
              <a:tr h="412343">
                <a:tc vMerge="1">
                  <a:txBody>
                    <a:bodyPr/>
                    <a:lstStyle/>
                    <a:p>
                      <a:pPr algn="ctr" fontAlgn="ctr"/>
                      <a:r>
                        <a:rPr lang="en-US" sz="2200" b="0" u="none" strike="noStrike" dirty="0">
                          <a:solidFill>
                            <a:schemeClr val="tx1"/>
                          </a:solidFill>
                          <a:effectLst/>
                          <a:latin typeface="Cambria" panose="02040503050406030204" pitchFamily="18" charset="0"/>
                          <a:ea typeface="Cambria" panose="02040503050406030204" pitchFamily="18" charset="0"/>
                        </a:rPr>
                        <a:t>AC2-0.8</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2200" b="0" u="none" strike="noStrike" dirty="0">
                          <a:solidFill>
                            <a:schemeClr val="tx1"/>
                          </a:solidFill>
                          <a:effectLst/>
                          <a:latin typeface="Cambria" panose="02040503050406030204" pitchFamily="18" charset="0"/>
                          <a:ea typeface="Cambria" panose="02040503050406030204" pitchFamily="18" charset="0"/>
                        </a:rPr>
                        <a:t>AC</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L w="12700" cap="flat" cmpd="sng" algn="ctr">
                      <a:solidFill>
                        <a:schemeClr val="tx1"/>
                      </a:solidFill>
                      <a:prstDash val="solid"/>
                      <a:round/>
                      <a:headEnd type="none" w="med" len="med"/>
                      <a:tailEnd type="none" w="med" len="med"/>
                    </a:lnL>
                    <a:lnB w="12700" cap="flat" cmpd="sng" algn="ctr">
                      <a:noFill/>
                      <a:prstDash val="solid"/>
                      <a:round/>
                      <a:headEnd type="none" w="med" len="med"/>
                      <a:tailEnd type="none" w="med" len="med"/>
                    </a:lnB>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&lt;2.4</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B w="12700" cap="flat" cmpd="sng" algn="ctr">
                      <a:noFill/>
                      <a:prstDash val="solid"/>
                      <a:round/>
                      <a:headEnd type="none" w="med" len="med"/>
                      <a:tailEnd type="none" w="med" len="med"/>
                    </a:lnB>
                    <a:solidFill>
                      <a:srgbClr val="FFCCCC"/>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&lt;3.1</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B w="12700" cap="flat" cmpd="sng" algn="ctr">
                      <a:noFill/>
                      <a:prstDash val="solid"/>
                      <a:round/>
                      <a:headEnd type="none" w="med" len="med"/>
                      <a:tailEnd type="none" w="med" len="med"/>
                    </a:lnB>
                    <a:solidFill>
                      <a:schemeClr val="accent6">
                        <a:lumMod val="20000"/>
                        <a:lumOff val="80000"/>
                      </a:schemeClr>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&lt;3.2</a:t>
                      </a:r>
                      <a:endParaRPr lang="en-US" altLang="zh-CN"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B w="12700" cap="flat" cmpd="sng" algn="ctr">
                      <a:no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963938778"/>
                  </a:ext>
                </a:extLst>
              </a:tr>
              <a:tr h="412343">
                <a:tc vMerge="1">
                  <a:txBody>
                    <a:bodyPr/>
                    <a:lstStyle/>
                    <a:p>
                      <a:pPr algn="ctr" fontAlgn="ct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200" b="0" i="0" u="none" strike="noStrike" dirty="0">
                          <a:solidFill>
                            <a:schemeClr val="tx1"/>
                          </a:solidFill>
                          <a:effectLst/>
                          <a:latin typeface="Cambria" panose="02040503050406030204" pitchFamily="18" charset="0"/>
                          <a:ea typeface="Cambria" panose="02040503050406030204" pitchFamily="18" charset="0"/>
                        </a:rPr>
                        <a:t>σ+</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5.0</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CCC"/>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5.3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5.8</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011892319"/>
                  </a:ext>
                </a:extLst>
              </a:tr>
              <a:tr h="412343">
                <a:tc vMerge="1">
                  <a:txBody>
                    <a:bodyPr/>
                    <a:lstStyle/>
                    <a:p>
                      <a:pPr algn="ctr" fontAlgn="ct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200" b="0" i="0" u="none" strike="noStrike" dirty="0">
                          <a:solidFill>
                            <a:schemeClr val="tx1"/>
                          </a:solidFill>
                          <a:effectLst/>
                          <a:latin typeface="Cambria" panose="02040503050406030204" pitchFamily="18" charset="0"/>
                          <a:ea typeface="Cambria" panose="02040503050406030204" pitchFamily="18" charset="0"/>
                        </a:rPr>
                        <a:t>σ–</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5.7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CCC"/>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5.5</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6.1</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559266374"/>
                  </a:ext>
                </a:extLst>
              </a:tr>
              <a:tr h="412343">
                <a:tc vMerge="1">
                  <a:txBody>
                    <a:bodyPr/>
                    <a:lstStyle/>
                    <a:p>
                      <a:pPr algn="ctr" fontAlgn="ct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200" b="0" i="0" u="none" strike="noStrike" dirty="0">
                          <a:solidFill>
                            <a:schemeClr val="tx1"/>
                          </a:solidFill>
                          <a:effectLst/>
                          <a:latin typeface="Cambria" panose="02040503050406030204" pitchFamily="18" charset="0"/>
                          <a:ea typeface="Cambria" panose="02040503050406030204" pitchFamily="18" charset="0"/>
                        </a:rPr>
                        <a:t>τ+</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L w="12700" cap="flat" cmpd="sng" algn="ctr">
                      <a:solidFill>
                        <a:schemeClr val="tx1"/>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4.3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CCCC"/>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4.7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5.2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00091278"/>
                  </a:ext>
                </a:extLst>
              </a:tr>
              <a:tr h="412343">
                <a:tc vMerge="1">
                  <a:txBody>
                    <a:bodyPr/>
                    <a:lstStyle/>
                    <a:p>
                      <a:pPr algn="ctr" fontAlgn="ct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200" b="0" i="0" u="none" strike="noStrike" dirty="0">
                          <a:solidFill>
                            <a:schemeClr val="tx1"/>
                          </a:solidFill>
                          <a:effectLst/>
                          <a:latin typeface="Cambria" panose="02040503050406030204" pitchFamily="18" charset="0"/>
                          <a:ea typeface="Cambria" panose="02040503050406030204" pitchFamily="18" charset="0"/>
                        </a:rPr>
                        <a:t>τ</a:t>
                      </a:r>
                      <a:r>
                        <a:rPr lang="en-US" sz="2200" b="0" i="0" u="none" strike="noStrike" dirty="0">
                          <a:solidFill>
                            <a:schemeClr val="tx1"/>
                          </a:solidFill>
                          <a:effectLst/>
                          <a:latin typeface="Cambria" panose="02040503050406030204" pitchFamily="18" charset="0"/>
                          <a:ea typeface="Cambria" panose="02040503050406030204" pitchFamily="18" charset="0"/>
                        </a:rPr>
                        <a:t>–</a:t>
                      </a:r>
                    </a:p>
                  </a:txBody>
                  <a:tcPr marL="9525" marR="9525" marT="9525"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6.2</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6.4</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6.2</a:t>
                      </a:r>
                    </a:p>
                  </a:txBody>
                  <a:tcPr marL="9525" marR="9525" marT="9525"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767158573"/>
                  </a:ext>
                </a:extLst>
              </a:tr>
              <a:tr h="412343">
                <a:tc gridSpan="2">
                  <a:txBody>
                    <a:bodyPr/>
                    <a:lstStyle/>
                    <a:p>
                      <a:pPr algn="ctr" fontAlgn="ctr"/>
                      <a:r>
                        <a:rPr lang="en-US" altLang="zh-CN" sz="2200" b="0" i="0" u="none" strike="noStrike" dirty="0">
                          <a:solidFill>
                            <a:schemeClr val="tx1"/>
                          </a:solidFill>
                          <a:effectLst/>
                          <a:latin typeface="Cambria" panose="02040503050406030204" pitchFamily="18" charset="0"/>
                          <a:ea typeface="Cambria" panose="02040503050406030204" pitchFamily="18" charset="0"/>
                        </a:rPr>
                        <a:t>Sum (fs)</a:t>
                      </a: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2200" b="0" i="0" u="none" strike="noStrike" dirty="0">
                        <a:solidFill>
                          <a:schemeClr val="tx1"/>
                        </a:solidFill>
                        <a:effectLst/>
                        <a:latin typeface="Cambria" panose="02040503050406030204" pitchFamily="18" charset="0"/>
                        <a:ea typeface="Cambria" panose="02040503050406030204" pitchFamily="18" charset="0"/>
                      </a:endParaRPr>
                    </a:p>
                  </a:txBody>
                  <a:tcPr marL="9525" marR="9525" marT="9525" marB="0" anchor="ctr">
                    <a:lnB w="12700" cap="flat" cmpd="sng" algn="ctr">
                      <a:solidFill>
                        <a:schemeClr val="tx1"/>
                      </a:solidFill>
                      <a:prstDash val="solid"/>
                      <a:round/>
                      <a:headEnd type="none" w="med" len="med"/>
                      <a:tailEnd type="none" w="med" len="med"/>
                    </a:lnB>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15</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CC"/>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16</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ctr"/>
                      <a:r>
                        <a:rPr lang="en-US" altLang="zh-CN" sz="2200" b="0" u="none" strike="noStrike" dirty="0">
                          <a:solidFill>
                            <a:schemeClr val="tx1"/>
                          </a:solidFill>
                          <a:effectLst/>
                          <a:latin typeface="Cambria" panose="02040503050406030204" pitchFamily="18" charset="0"/>
                          <a:ea typeface="Cambria" panose="02040503050406030204" pitchFamily="18" charset="0"/>
                        </a:rPr>
                        <a:t>&lt;</a:t>
                      </a:r>
                      <a:r>
                        <a:rPr lang="en-US" altLang="zh-CN" sz="2200" b="0" i="0" u="none" strike="noStrike" dirty="0">
                          <a:solidFill>
                            <a:schemeClr val="tx1"/>
                          </a:solidFill>
                          <a:effectLst/>
                          <a:latin typeface="Cambria" panose="02040503050406030204" pitchFamily="18" charset="0"/>
                          <a:ea typeface="Cambria" panose="02040503050406030204" pitchFamily="18" charset="0"/>
                        </a:rPr>
                        <a:t>18</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36162652"/>
                  </a:ext>
                </a:extLst>
              </a:tr>
            </a:tbl>
          </a:graphicData>
        </a:graphic>
      </p:graphicFrame>
    </p:spTree>
    <p:extLst>
      <p:ext uri="{BB962C8B-B14F-4D97-AF65-F5344CB8AC3E}">
        <p14:creationId xmlns:p14="http://schemas.microsoft.com/office/powerpoint/2010/main" val="246275712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691B299-AD94-487B-A3F6-0DEFBAEFBCC0}"/>
              </a:ext>
            </a:extLst>
          </p:cNvPr>
          <p:cNvSpPr txBox="1"/>
          <p:nvPr/>
        </p:nvSpPr>
        <p:spPr>
          <a:xfrm>
            <a:off x="0" y="0"/>
            <a:ext cx="4572000" cy="4524315"/>
          </a:xfrm>
          <a:prstGeom prst="rect">
            <a:avLst/>
          </a:prstGeom>
          <a:noFill/>
        </p:spPr>
        <p:txBody>
          <a:bodyPr wrap="square">
            <a:spAutoFit/>
          </a:bodyPr>
          <a:lstStyle/>
          <a:p>
            <a:r>
              <a:rPr lang="en-US" dirty="0" err="1"/>
              <a:t>sunli@pike</a:t>
            </a:r>
            <a:r>
              <a:rPr lang="en-US" dirty="0"/>
              <a:t>:~$ </a:t>
            </a:r>
            <a:r>
              <a:rPr lang="en-US" dirty="0" err="1"/>
              <a:t>lsb_release</a:t>
            </a:r>
            <a:r>
              <a:rPr lang="en-US" dirty="0"/>
              <a:t> -a</a:t>
            </a:r>
          </a:p>
          <a:p>
            <a:r>
              <a:rPr lang="en-US" dirty="0"/>
              <a:t>No LSB modules are available.</a:t>
            </a:r>
          </a:p>
          <a:p>
            <a:r>
              <a:rPr lang="en-US" dirty="0"/>
              <a:t>Distributor ID:	Debian</a:t>
            </a:r>
          </a:p>
          <a:p>
            <a:r>
              <a:rPr lang="en-US" dirty="0"/>
              <a:t>Description:	Debian GNU/Linux 8.11 (jessie)</a:t>
            </a:r>
          </a:p>
          <a:p>
            <a:r>
              <a:rPr lang="en-US" dirty="0"/>
              <a:t>Release:	8.11</a:t>
            </a:r>
          </a:p>
          <a:p>
            <a:r>
              <a:rPr lang="en-US" dirty="0"/>
              <a:t>Codename:	jessie</a:t>
            </a:r>
          </a:p>
          <a:p>
            <a:endParaRPr lang="en-US" dirty="0"/>
          </a:p>
          <a:p>
            <a:endParaRPr lang="en-US" dirty="0"/>
          </a:p>
          <a:p>
            <a:r>
              <a:rPr lang="en-US" dirty="0" err="1"/>
              <a:t>sunli@flagtail</a:t>
            </a:r>
            <a:r>
              <a:rPr lang="en-US" dirty="0"/>
              <a:t>:/</a:t>
            </a:r>
            <a:r>
              <a:rPr lang="en-US" dirty="0" err="1"/>
              <a:t>usr</a:t>
            </a:r>
            <a:r>
              <a:rPr lang="en-US" dirty="0"/>
              <a:t>/opt$ </a:t>
            </a:r>
            <a:r>
              <a:rPr lang="en-US" dirty="0" err="1"/>
              <a:t>lsb_release</a:t>
            </a:r>
            <a:r>
              <a:rPr lang="en-US" dirty="0"/>
              <a:t> -a</a:t>
            </a:r>
          </a:p>
          <a:p>
            <a:r>
              <a:rPr lang="en-US" dirty="0"/>
              <a:t>No LSB modules are available.</a:t>
            </a:r>
          </a:p>
          <a:p>
            <a:r>
              <a:rPr lang="en-US" dirty="0"/>
              <a:t>Distributor ID:	Debian</a:t>
            </a:r>
          </a:p>
          <a:p>
            <a:r>
              <a:rPr lang="en-US" dirty="0"/>
              <a:t>Description:	Debian GNU/Linux 10 (buster)</a:t>
            </a:r>
          </a:p>
          <a:p>
            <a:r>
              <a:rPr lang="en-US" dirty="0"/>
              <a:t>Release:	10</a:t>
            </a:r>
          </a:p>
          <a:p>
            <a:r>
              <a:rPr lang="en-US" dirty="0"/>
              <a:t>Codename:	buster</a:t>
            </a:r>
          </a:p>
        </p:txBody>
      </p:sp>
    </p:spTree>
    <p:extLst>
      <p:ext uri="{BB962C8B-B14F-4D97-AF65-F5344CB8AC3E}">
        <p14:creationId xmlns:p14="http://schemas.microsoft.com/office/powerpoint/2010/main" val="986906026"/>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0572524-877B-4DB3-8B62-2B550287C080}"/>
              </a:ext>
            </a:extLst>
          </p:cNvPr>
          <p:cNvSpPr txBox="1"/>
          <p:nvPr/>
        </p:nvSpPr>
        <p:spPr>
          <a:xfrm>
            <a:off x="0" y="0"/>
            <a:ext cx="9144000" cy="1200329"/>
          </a:xfrm>
          <a:prstGeom prst="rect">
            <a:avLst/>
          </a:prstGeom>
          <a:noFill/>
        </p:spPr>
        <p:txBody>
          <a:bodyPr wrap="square">
            <a:spAutoFit/>
          </a:bodyPr>
          <a:lstStyle/>
          <a:p>
            <a:r>
              <a:rPr lang="en-US" altLang="zh-CN" i="0" dirty="0">
                <a:solidFill>
                  <a:srgbClr val="000000"/>
                </a:solidFill>
                <a:effectLst/>
                <a:latin typeface="LMRoman8-Regular"/>
              </a:rPr>
              <a:t>This can be done either by comparing the logarithm of the maximum likelihood that can be obtained for the data using each model, i.e., the minimum </a:t>
            </a:r>
            <a:r>
              <a:rPr lang="en-US" altLang="zh-CN" i="1" dirty="0">
                <a:solidFill>
                  <a:srgbClr val="000000"/>
                </a:solidFill>
                <a:effectLst/>
                <a:latin typeface="LMMathItalic8-Regular"/>
              </a:rPr>
              <a:t>χ</a:t>
            </a:r>
            <a:r>
              <a:rPr lang="en-US" altLang="zh-CN" i="0" dirty="0">
                <a:solidFill>
                  <a:srgbClr val="000000"/>
                </a:solidFill>
                <a:effectLst/>
                <a:latin typeface="LMRoman6-Regular"/>
              </a:rPr>
              <a:t>2 </a:t>
            </a:r>
            <a:r>
              <a:rPr lang="en-US" altLang="zh-CN" i="0" dirty="0">
                <a:solidFill>
                  <a:srgbClr val="000000"/>
                </a:solidFill>
                <a:effectLst/>
                <a:latin typeface="LMRoman8-Regular"/>
              </a:rPr>
              <a:t>(with some correction for the number of free parameters in each model), or by a Bayesian model comparison [83] (see also Sec. 40.3.3 in “Statistics” review).</a:t>
            </a:r>
            <a:endParaRPr lang="zh-CN" altLang="en-US" dirty="0"/>
          </a:p>
        </p:txBody>
      </p:sp>
      <p:pic>
        <p:nvPicPr>
          <p:cNvPr id="5" name="Picture 4">
            <a:extLst>
              <a:ext uri="{FF2B5EF4-FFF2-40B4-BE49-F238E27FC236}">
                <a16:creationId xmlns:a16="http://schemas.microsoft.com/office/drawing/2014/main" id="{586AAEFE-87FE-4FDF-8605-E5F08E2629DD}"/>
              </a:ext>
            </a:extLst>
          </p:cNvPr>
          <p:cNvPicPr>
            <a:picLocks noChangeAspect="1"/>
          </p:cNvPicPr>
          <p:nvPr/>
        </p:nvPicPr>
        <p:blipFill>
          <a:blip r:embed="rId2"/>
          <a:stretch>
            <a:fillRect/>
          </a:stretch>
        </p:blipFill>
        <p:spPr>
          <a:xfrm>
            <a:off x="0" y="1995214"/>
            <a:ext cx="9144000" cy="4862786"/>
          </a:xfrm>
          <a:prstGeom prst="rect">
            <a:avLst/>
          </a:prstGeom>
        </p:spPr>
      </p:pic>
    </p:spTree>
    <p:extLst>
      <p:ext uri="{BB962C8B-B14F-4D97-AF65-F5344CB8AC3E}">
        <p14:creationId xmlns:p14="http://schemas.microsoft.com/office/powerpoint/2010/main" val="82656350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F557E0E-704E-4C29-9DF6-87AD66502DB9}"/>
              </a:ext>
            </a:extLst>
          </p:cNvPr>
          <p:cNvPicPr>
            <a:picLocks noChangeAspect="1"/>
          </p:cNvPicPr>
          <p:nvPr/>
        </p:nvPicPr>
        <p:blipFill>
          <a:blip r:embed="rId2"/>
          <a:stretch>
            <a:fillRect/>
          </a:stretch>
        </p:blipFill>
        <p:spPr>
          <a:xfrm>
            <a:off x="0" y="1"/>
            <a:ext cx="4572000" cy="3180827"/>
          </a:xfrm>
          <a:prstGeom prst="rect">
            <a:avLst/>
          </a:prstGeom>
        </p:spPr>
      </p:pic>
      <p:pic>
        <p:nvPicPr>
          <p:cNvPr id="5" name="Picture 4">
            <a:extLst>
              <a:ext uri="{FF2B5EF4-FFF2-40B4-BE49-F238E27FC236}">
                <a16:creationId xmlns:a16="http://schemas.microsoft.com/office/drawing/2014/main" id="{63EE91DF-FDFD-487C-9C9F-4FFFC4114E36}"/>
              </a:ext>
            </a:extLst>
          </p:cNvPr>
          <p:cNvPicPr>
            <a:picLocks noChangeAspect="1"/>
          </p:cNvPicPr>
          <p:nvPr/>
        </p:nvPicPr>
        <p:blipFill>
          <a:blip r:embed="rId3"/>
          <a:stretch>
            <a:fillRect/>
          </a:stretch>
        </p:blipFill>
        <p:spPr>
          <a:xfrm>
            <a:off x="0" y="3180828"/>
            <a:ext cx="4572000" cy="3941855"/>
          </a:xfrm>
          <a:prstGeom prst="rect">
            <a:avLst/>
          </a:prstGeom>
        </p:spPr>
      </p:pic>
      <p:pic>
        <p:nvPicPr>
          <p:cNvPr id="4" name="Picture 3">
            <a:extLst>
              <a:ext uri="{FF2B5EF4-FFF2-40B4-BE49-F238E27FC236}">
                <a16:creationId xmlns:a16="http://schemas.microsoft.com/office/drawing/2014/main" id="{29304503-56D5-4428-B217-6ABAC7EC6C1E}"/>
              </a:ext>
            </a:extLst>
          </p:cNvPr>
          <p:cNvPicPr>
            <a:picLocks noChangeAspect="1"/>
          </p:cNvPicPr>
          <p:nvPr/>
        </p:nvPicPr>
        <p:blipFill>
          <a:blip r:embed="rId4"/>
          <a:stretch>
            <a:fillRect/>
          </a:stretch>
        </p:blipFill>
        <p:spPr>
          <a:xfrm>
            <a:off x="4507366" y="0"/>
            <a:ext cx="4636634" cy="4476750"/>
          </a:xfrm>
          <a:prstGeom prst="rect">
            <a:avLst/>
          </a:prstGeom>
        </p:spPr>
      </p:pic>
    </p:spTree>
    <p:extLst>
      <p:ext uri="{BB962C8B-B14F-4D97-AF65-F5344CB8AC3E}">
        <p14:creationId xmlns:p14="http://schemas.microsoft.com/office/powerpoint/2010/main" val="395332461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9A4532D-C5B3-47FD-8294-10230A13EE6A}"/>
              </a:ext>
            </a:extLst>
          </p:cNvPr>
          <p:cNvSpPr txBox="1"/>
          <p:nvPr/>
        </p:nvSpPr>
        <p:spPr>
          <a:xfrm>
            <a:off x="0" y="0"/>
            <a:ext cx="9144000" cy="369332"/>
          </a:xfrm>
          <a:prstGeom prst="rect">
            <a:avLst/>
          </a:prstGeom>
          <a:noFill/>
        </p:spPr>
        <p:txBody>
          <a:bodyPr wrap="square">
            <a:spAutoFit/>
          </a:bodyPr>
          <a:lstStyle/>
          <a:p>
            <a:endParaRPr lang="en-US" altLang="zh-CN" sz="1800" i="0" dirty="0">
              <a:solidFill>
                <a:srgbClr val="000000"/>
              </a:solidFill>
              <a:effectLst/>
              <a:latin typeface="Cambria" panose="02040503050406030204" pitchFamily="18" charset="0"/>
              <a:ea typeface="Cambria" panose="02040503050406030204" pitchFamily="18" charset="0"/>
            </a:endParaRPr>
          </a:p>
        </p:txBody>
      </p:sp>
      <p:cxnSp>
        <p:nvCxnSpPr>
          <p:cNvPr id="5" name="Straight Connector 4">
            <a:extLst>
              <a:ext uri="{FF2B5EF4-FFF2-40B4-BE49-F238E27FC236}">
                <a16:creationId xmlns:a16="http://schemas.microsoft.com/office/drawing/2014/main" id="{03715C2C-61DF-445B-A499-F96C3361DE51}"/>
              </a:ext>
            </a:extLst>
          </p:cNvPr>
          <p:cNvCxnSpPr>
            <a:cxnSpLocks/>
          </p:cNvCxnSpPr>
          <p:nvPr/>
        </p:nvCxnSpPr>
        <p:spPr>
          <a:xfrm>
            <a:off x="210066" y="3822357"/>
            <a:ext cx="8670324" cy="0"/>
          </a:xfrm>
          <a:prstGeom prst="line">
            <a:avLst/>
          </a:prstGeom>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611462BE-A09E-4C74-9FEE-CE24CF695794}"/>
              </a:ext>
            </a:extLst>
          </p:cNvPr>
          <p:cNvSpPr/>
          <p:nvPr/>
        </p:nvSpPr>
        <p:spPr>
          <a:xfrm>
            <a:off x="801130" y="2776159"/>
            <a:ext cx="506627" cy="1046198"/>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6">
            <a:extLst>
              <a:ext uri="{FF2B5EF4-FFF2-40B4-BE49-F238E27FC236}">
                <a16:creationId xmlns:a16="http://schemas.microsoft.com/office/drawing/2014/main" id="{BE789486-85EF-4342-A716-B7489F16A4BE}"/>
              </a:ext>
            </a:extLst>
          </p:cNvPr>
          <p:cNvSpPr/>
          <p:nvPr/>
        </p:nvSpPr>
        <p:spPr>
          <a:xfrm>
            <a:off x="1307757" y="2627875"/>
            <a:ext cx="506627" cy="1194482"/>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a:extLst>
              <a:ext uri="{FF2B5EF4-FFF2-40B4-BE49-F238E27FC236}">
                <a16:creationId xmlns:a16="http://schemas.microsoft.com/office/drawing/2014/main" id="{245BB3DF-C168-4C89-AB22-5A278E542984}"/>
              </a:ext>
            </a:extLst>
          </p:cNvPr>
          <p:cNvSpPr/>
          <p:nvPr/>
        </p:nvSpPr>
        <p:spPr>
          <a:xfrm>
            <a:off x="1814384" y="922645"/>
            <a:ext cx="506627" cy="2899712"/>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9">
            <a:extLst>
              <a:ext uri="{FF2B5EF4-FFF2-40B4-BE49-F238E27FC236}">
                <a16:creationId xmlns:a16="http://schemas.microsoft.com/office/drawing/2014/main" id="{9EDC5551-5932-4683-B535-2F7129B7FE78}"/>
              </a:ext>
            </a:extLst>
          </p:cNvPr>
          <p:cNvSpPr/>
          <p:nvPr/>
        </p:nvSpPr>
        <p:spPr>
          <a:xfrm>
            <a:off x="2321011" y="1606379"/>
            <a:ext cx="506627" cy="2215978"/>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10">
            <a:extLst>
              <a:ext uri="{FF2B5EF4-FFF2-40B4-BE49-F238E27FC236}">
                <a16:creationId xmlns:a16="http://schemas.microsoft.com/office/drawing/2014/main" id="{4847F515-1DFA-484B-9B0C-31D7A0E88965}"/>
              </a:ext>
            </a:extLst>
          </p:cNvPr>
          <p:cNvSpPr/>
          <p:nvPr/>
        </p:nvSpPr>
        <p:spPr>
          <a:xfrm>
            <a:off x="2827638" y="2627876"/>
            <a:ext cx="506627" cy="1194481"/>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Rectangle 11">
            <a:extLst>
              <a:ext uri="{FF2B5EF4-FFF2-40B4-BE49-F238E27FC236}">
                <a16:creationId xmlns:a16="http://schemas.microsoft.com/office/drawing/2014/main" id="{9F76E2A5-7810-4F02-999A-B8C11D5D36F2}"/>
              </a:ext>
            </a:extLst>
          </p:cNvPr>
          <p:cNvSpPr/>
          <p:nvPr/>
        </p:nvSpPr>
        <p:spPr>
          <a:xfrm>
            <a:off x="3334265" y="2776159"/>
            <a:ext cx="506627" cy="1046198"/>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a:extLst>
              <a:ext uri="{FF2B5EF4-FFF2-40B4-BE49-F238E27FC236}">
                <a16:creationId xmlns:a16="http://schemas.microsoft.com/office/drawing/2014/main" id="{4799A5D4-925F-4FBC-BCDE-84A6A59837AD}"/>
              </a:ext>
            </a:extLst>
          </p:cNvPr>
          <p:cNvSpPr/>
          <p:nvPr/>
        </p:nvSpPr>
        <p:spPr>
          <a:xfrm>
            <a:off x="3840892" y="2421926"/>
            <a:ext cx="506627" cy="1400431"/>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Rectangle 13">
            <a:extLst>
              <a:ext uri="{FF2B5EF4-FFF2-40B4-BE49-F238E27FC236}">
                <a16:creationId xmlns:a16="http://schemas.microsoft.com/office/drawing/2014/main" id="{7CF762AE-483A-439A-8549-170E4BFF2ED6}"/>
              </a:ext>
            </a:extLst>
          </p:cNvPr>
          <p:cNvSpPr/>
          <p:nvPr/>
        </p:nvSpPr>
        <p:spPr>
          <a:xfrm>
            <a:off x="4347519" y="369333"/>
            <a:ext cx="506627" cy="3453024"/>
          </a:xfrm>
          <a:prstGeom prst="rect">
            <a:avLst/>
          </a:prstGeom>
          <a:solidFill>
            <a:schemeClr val="accent2">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Rectangle 14">
            <a:extLst>
              <a:ext uri="{FF2B5EF4-FFF2-40B4-BE49-F238E27FC236}">
                <a16:creationId xmlns:a16="http://schemas.microsoft.com/office/drawing/2014/main" id="{62570D4B-E333-41CB-98C4-3D9C02654982}"/>
              </a:ext>
            </a:extLst>
          </p:cNvPr>
          <p:cNvSpPr/>
          <p:nvPr/>
        </p:nvSpPr>
        <p:spPr>
          <a:xfrm>
            <a:off x="4854146" y="131811"/>
            <a:ext cx="506627" cy="3690546"/>
          </a:xfrm>
          <a:prstGeom prst="rect">
            <a:avLst/>
          </a:prstGeom>
          <a:solidFill>
            <a:schemeClr val="accent2">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Rectangle 15">
            <a:extLst>
              <a:ext uri="{FF2B5EF4-FFF2-40B4-BE49-F238E27FC236}">
                <a16:creationId xmlns:a16="http://schemas.microsoft.com/office/drawing/2014/main" id="{FCB2F2C3-4FF4-48A2-A252-8C148BFCA8BC}"/>
              </a:ext>
            </a:extLst>
          </p:cNvPr>
          <p:cNvSpPr/>
          <p:nvPr/>
        </p:nvSpPr>
        <p:spPr>
          <a:xfrm>
            <a:off x="5360773" y="2496066"/>
            <a:ext cx="506627" cy="1326290"/>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Rectangle 16">
            <a:extLst>
              <a:ext uri="{FF2B5EF4-FFF2-40B4-BE49-F238E27FC236}">
                <a16:creationId xmlns:a16="http://schemas.microsoft.com/office/drawing/2014/main" id="{F72E3ED9-C0A0-4B26-8E2A-D124059ABDA2}"/>
              </a:ext>
            </a:extLst>
          </p:cNvPr>
          <p:cNvSpPr/>
          <p:nvPr/>
        </p:nvSpPr>
        <p:spPr>
          <a:xfrm>
            <a:off x="5867400" y="2329936"/>
            <a:ext cx="506627" cy="1492421"/>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Rectangle 17">
            <a:extLst>
              <a:ext uri="{FF2B5EF4-FFF2-40B4-BE49-F238E27FC236}">
                <a16:creationId xmlns:a16="http://schemas.microsoft.com/office/drawing/2014/main" id="{C4BE006D-8FEB-489D-9F47-644A0EE71FD6}"/>
              </a:ext>
            </a:extLst>
          </p:cNvPr>
          <p:cNvSpPr/>
          <p:nvPr/>
        </p:nvSpPr>
        <p:spPr>
          <a:xfrm>
            <a:off x="6374027" y="2907961"/>
            <a:ext cx="506627" cy="914396"/>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Rectangle 18">
            <a:extLst>
              <a:ext uri="{FF2B5EF4-FFF2-40B4-BE49-F238E27FC236}">
                <a16:creationId xmlns:a16="http://schemas.microsoft.com/office/drawing/2014/main" id="{8C54592C-58EA-4B55-9341-E81785C92495}"/>
              </a:ext>
            </a:extLst>
          </p:cNvPr>
          <p:cNvSpPr/>
          <p:nvPr/>
        </p:nvSpPr>
        <p:spPr>
          <a:xfrm>
            <a:off x="6880654" y="2627876"/>
            <a:ext cx="506627" cy="1194481"/>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Rectangle 19">
            <a:extLst>
              <a:ext uri="{FF2B5EF4-FFF2-40B4-BE49-F238E27FC236}">
                <a16:creationId xmlns:a16="http://schemas.microsoft.com/office/drawing/2014/main" id="{E9FB3D2A-9F39-4735-B927-23A32D764FD0}"/>
              </a:ext>
            </a:extLst>
          </p:cNvPr>
          <p:cNvSpPr/>
          <p:nvPr/>
        </p:nvSpPr>
        <p:spPr>
          <a:xfrm>
            <a:off x="7387281" y="2776159"/>
            <a:ext cx="506627" cy="1046198"/>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Rectangle 20">
            <a:extLst>
              <a:ext uri="{FF2B5EF4-FFF2-40B4-BE49-F238E27FC236}">
                <a16:creationId xmlns:a16="http://schemas.microsoft.com/office/drawing/2014/main" id="{5D4B84AF-D2D8-4B19-8D7C-EACB798624A7}"/>
              </a:ext>
            </a:extLst>
          </p:cNvPr>
          <p:cNvSpPr/>
          <p:nvPr/>
        </p:nvSpPr>
        <p:spPr>
          <a:xfrm>
            <a:off x="7893908" y="2421926"/>
            <a:ext cx="506627" cy="1400431"/>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TextBox 24">
            <a:extLst>
              <a:ext uri="{FF2B5EF4-FFF2-40B4-BE49-F238E27FC236}">
                <a16:creationId xmlns:a16="http://schemas.microsoft.com/office/drawing/2014/main" id="{54809F80-3922-45EC-BD46-4B8A2E3A2CCD}"/>
              </a:ext>
            </a:extLst>
          </p:cNvPr>
          <p:cNvSpPr txBox="1"/>
          <p:nvPr/>
        </p:nvSpPr>
        <p:spPr>
          <a:xfrm>
            <a:off x="129113" y="-65896"/>
            <a:ext cx="418704" cy="4100481"/>
          </a:xfrm>
          <a:prstGeom prst="rect">
            <a:avLst/>
          </a:prstGeom>
          <a:noFill/>
        </p:spPr>
        <p:txBody>
          <a:bodyPr wrap="none" rtlCol="0">
            <a:spAutoFit/>
          </a:bodyPr>
          <a:lstStyle/>
          <a:p>
            <a:pPr algn="r">
              <a:lnSpc>
                <a:spcPct val="300000"/>
              </a:lnSpc>
            </a:pPr>
            <a:r>
              <a:rPr lang="en-US" altLang="zh-CN" dirty="0"/>
              <a:t>20</a:t>
            </a:r>
          </a:p>
          <a:p>
            <a:pPr algn="r">
              <a:lnSpc>
                <a:spcPct val="300000"/>
              </a:lnSpc>
            </a:pPr>
            <a:r>
              <a:rPr lang="en-US" altLang="zh-CN" dirty="0"/>
              <a:t>15</a:t>
            </a:r>
          </a:p>
          <a:p>
            <a:pPr algn="r">
              <a:lnSpc>
                <a:spcPct val="300000"/>
              </a:lnSpc>
            </a:pPr>
            <a:r>
              <a:rPr lang="en-US" altLang="zh-CN" dirty="0"/>
              <a:t>10</a:t>
            </a:r>
          </a:p>
          <a:p>
            <a:pPr algn="r">
              <a:lnSpc>
                <a:spcPct val="300000"/>
              </a:lnSpc>
            </a:pPr>
            <a:r>
              <a:rPr lang="en-US" altLang="zh-CN" dirty="0"/>
              <a:t>5</a:t>
            </a:r>
          </a:p>
          <a:p>
            <a:pPr algn="r">
              <a:lnSpc>
                <a:spcPct val="300000"/>
              </a:lnSpc>
            </a:pPr>
            <a:r>
              <a:rPr lang="en-US" altLang="zh-CN" dirty="0"/>
              <a:t>0</a:t>
            </a:r>
            <a:endParaRPr lang="zh-CN" altLang="en-US" dirty="0"/>
          </a:p>
        </p:txBody>
      </p:sp>
      <p:cxnSp>
        <p:nvCxnSpPr>
          <p:cNvPr id="27" name="Straight Connector 26">
            <a:extLst>
              <a:ext uri="{FF2B5EF4-FFF2-40B4-BE49-F238E27FC236}">
                <a16:creationId xmlns:a16="http://schemas.microsoft.com/office/drawing/2014/main" id="{1E4FF55A-DE6D-4DDF-9EBC-983327394D94}"/>
              </a:ext>
            </a:extLst>
          </p:cNvPr>
          <p:cNvCxnSpPr/>
          <p:nvPr/>
        </p:nvCxnSpPr>
        <p:spPr>
          <a:xfrm>
            <a:off x="558522" y="131811"/>
            <a:ext cx="0" cy="3690546"/>
          </a:xfrm>
          <a:prstGeom prst="line">
            <a:avLst/>
          </a:prstGeom>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4EB279C8-AFE1-4BAE-B202-0E60C6DAC58F}"/>
              </a:ext>
            </a:extLst>
          </p:cNvPr>
          <p:cNvSpPr txBox="1"/>
          <p:nvPr/>
        </p:nvSpPr>
        <p:spPr>
          <a:xfrm>
            <a:off x="902538" y="3849919"/>
            <a:ext cx="7561685" cy="369332"/>
          </a:xfrm>
          <a:prstGeom prst="rect">
            <a:avLst/>
          </a:prstGeom>
          <a:noFill/>
        </p:spPr>
        <p:txBody>
          <a:bodyPr wrap="none" rtlCol="0">
            <a:spAutoFit/>
          </a:bodyPr>
          <a:lstStyle/>
          <a:p>
            <a:r>
              <a:rPr lang="en-US" altLang="zh-CN" dirty="0"/>
              <a:t>1        2       3        4       5       6       7        8        9     10     11      12     13      14      15</a:t>
            </a:r>
            <a:endParaRPr lang="zh-CN" altLang="en-US" dirty="0"/>
          </a:p>
        </p:txBody>
      </p:sp>
      <p:cxnSp>
        <p:nvCxnSpPr>
          <p:cNvPr id="4" name="Straight Connector 3">
            <a:extLst>
              <a:ext uri="{FF2B5EF4-FFF2-40B4-BE49-F238E27FC236}">
                <a16:creationId xmlns:a16="http://schemas.microsoft.com/office/drawing/2014/main" id="{10B08002-9202-4241-BA79-45E0A7F96EEB}"/>
              </a:ext>
            </a:extLst>
          </p:cNvPr>
          <p:cNvCxnSpPr>
            <a:cxnSpLocks/>
          </p:cNvCxnSpPr>
          <p:nvPr/>
        </p:nvCxnSpPr>
        <p:spPr>
          <a:xfrm>
            <a:off x="4112741" y="1944137"/>
            <a:ext cx="1482810"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76573886"/>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F9A4532D-C5B3-47FD-8294-10230A13EE6A}"/>
              </a:ext>
            </a:extLst>
          </p:cNvPr>
          <p:cNvSpPr txBox="1"/>
          <p:nvPr/>
        </p:nvSpPr>
        <p:spPr>
          <a:xfrm>
            <a:off x="0" y="0"/>
            <a:ext cx="9144000" cy="369332"/>
          </a:xfrm>
          <a:prstGeom prst="rect">
            <a:avLst/>
          </a:prstGeom>
          <a:noFill/>
        </p:spPr>
        <p:txBody>
          <a:bodyPr wrap="square">
            <a:spAutoFit/>
          </a:bodyPr>
          <a:lstStyle/>
          <a:p>
            <a:endParaRPr lang="en-US" altLang="zh-CN" sz="1800" i="0" dirty="0">
              <a:solidFill>
                <a:srgbClr val="000000"/>
              </a:solidFill>
              <a:effectLst/>
              <a:latin typeface="Cambria" panose="02040503050406030204" pitchFamily="18" charset="0"/>
              <a:ea typeface="Cambria" panose="02040503050406030204" pitchFamily="18" charset="0"/>
            </a:endParaRPr>
          </a:p>
        </p:txBody>
      </p:sp>
      <p:cxnSp>
        <p:nvCxnSpPr>
          <p:cNvPr id="5" name="Straight Connector 4">
            <a:extLst>
              <a:ext uri="{FF2B5EF4-FFF2-40B4-BE49-F238E27FC236}">
                <a16:creationId xmlns:a16="http://schemas.microsoft.com/office/drawing/2014/main" id="{03715C2C-61DF-445B-A499-F96C3361DE51}"/>
              </a:ext>
            </a:extLst>
          </p:cNvPr>
          <p:cNvCxnSpPr>
            <a:cxnSpLocks/>
          </p:cNvCxnSpPr>
          <p:nvPr/>
        </p:nvCxnSpPr>
        <p:spPr>
          <a:xfrm>
            <a:off x="210066" y="3822357"/>
            <a:ext cx="8670324" cy="0"/>
          </a:xfrm>
          <a:prstGeom prst="line">
            <a:avLst/>
          </a:prstGeom>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611462BE-A09E-4C74-9FEE-CE24CF695794}"/>
              </a:ext>
            </a:extLst>
          </p:cNvPr>
          <p:cNvSpPr/>
          <p:nvPr/>
        </p:nvSpPr>
        <p:spPr>
          <a:xfrm>
            <a:off x="801130" y="2776159"/>
            <a:ext cx="506627" cy="1046198"/>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6">
            <a:extLst>
              <a:ext uri="{FF2B5EF4-FFF2-40B4-BE49-F238E27FC236}">
                <a16:creationId xmlns:a16="http://schemas.microsoft.com/office/drawing/2014/main" id="{BE789486-85EF-4342-A716-B7489F16A4BE}"/>
              </a:ext>
            </a:extLst>
          </p:cNvPr>
          <p:cNvSpPr/>
          <p:nvPr/>
        </p:nvSpPr>
        <p:spPr>
          <a:xfrm>
            <a:off x="1307757" y="2627875"/>
            <a:ext cx="506627" cy="1194482"/>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Rectangle 8">
            <a:extLst>
              <a:ext uri="{FF2B5EF4-FFF2-40B4-BE49-F238E27FC236}">
                <a16:creationId xmlns:a16="http://schemas.microsoft.com/office/drawing/2014/main" id="{245BB3DF-C168-4C89-AB22-5A278E542984}"/>
              </a:ext>
            </a:extLst>
          </p:cNvPr>
          <p:cNvSpPr/>
          <p:nvPr/>
        </p:nvSpPr>
        <p:spPr>
          <a:xfrm>
            <a:off x="1814384" y="922645"/>
            <a:ext cx="506627" cy="2899712"/>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Rectangle 9">
            <a:extLst>
              <a:ext uri="{FF2B5EF4-FFF2-40B4-BE49-F238E27FC236}">
                <a16:creationId xmlns:a16="http://schemas.microsoft.com/office/drawing/2014/main" id="{9EDC5551-5932-4683-B535-2F7129B7FE78}"/>
              </a:ext>
            </a:extLst>
          </p:cNvPr>
          <p:cNvSpPr/>
          <p:nvPr/>
        </p:nvSpPr>
        <p:spPr>
          <a:xfrm>
            <a:off x="2321011" y="1606379"/>
            <a:ext cx="506627" cy="2215978"/>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Rectangle 10">
            <a:extLst>
              <a:ext uri="{FF2B5EF4-FFF2-40B4-BE49-F238E27FC236}">
                <a16:creationId xmlns:a16="http://schemas.microsoft.com/office/drawing/2014/main" id="{4847F515-1DFA-484B-9B0C-31D7A0E88965}"/>
              </a:ext>
            </a:extLst>
          </p:cNvPr>
          <p:cNvSpPr/>
          <p:nvPr/>
        </p:nvSpPr>
        <p:spPr>
          <a:xfrm>
            <a:off x="2827638" y="2627876"/>
            <a:ext cx="506627" cy="1194481"/>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Rectangle 11">
            <a:extLst>
              <a:ext uri="{FF2B5EF4-FFF2-40B4-BE49-F238E27FC236}">
                <a16:creationId xmlns:a16="http://schemas.microsoft.com/office/drawing/2014/main" id="{9F76E2A5-7810-4F02-999A-B8C11D5D36F2}"/>
              </a:ext>
            </a:extLst>
          </p:cNvPr>
          <p:cNvSpPr/>
          <p:nvPr/>
        </p:nvSpPr>
        <p:spPr>
          <a:xfrm>
            <a:off x="3334265" y="2776159"/>
            <a:ext cx="506627" cy="1046198"/>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Rectangle 12">
            <a:extLst>
              <a:ext uri="{FF2B5EF4-FFF2-40B4-BE49-F238E27FC236}">
                <a16:creationId xmlns:a16="http://schemas.microsoft.com/office/drawing/2014/main" id="{4799A5D4-925F-4FBC-BCDE-84A6A59837AD}"/>
              </a:ext>
            </a:extLst>
          </p:cNvPr>
          <p:cNvSpPr/>
          <p:nvPr/>
        </p:nvSpPr>
        <p:spPr>
          <a:xfrm>
            <a:off x="3840892" y="2421926"/>
            <a:ext cx="506627" cy="1400431"/>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Rectangle 13">
            <a:extLst>
              <a:ext uri="{FF2B5EF4-FFF2-40B4-BE49-F238E27FC236}">
                <a16:creationId xmlns:a16="http://schemas.microsoft.com/office/drawing/2014/main" id="{7CF762AE-483A-439A-8549-170E4BFF2ED6}"/>
              </a:ext>
            </a:extLst>
          </p:cNvPr>
          <p:cNvSpPr/>
          <p:nvPr/>
        </p:nvSpPr>
        <p:spPr>
          <a:xfrm>
            <a:off x="4347519" y="369333"/>
            <a:ext cx="506627" cy="3453024"/>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Rectangle 14">
            <a:extLst>
              <a:ext uri="{FF2B5EF4-FFF2-40B4-BE49-F238E27FC236}">
                <a16:creationId xmlns:a16="http://schemas.microsoft.com/office/drawing/2014/main" id="{62570D4B-E333-41CB-98C4-3D9C02654982}"/>
              </a:ext>
            </a:extLst>
          </p:cNvPr>
          <p:cNvSpPr/>
          <p:nvPr/>
        </p:nvSpPr>
        <p:spPr>
          <a:xfrm>
            <a:off x="4854146" y="131811"/>
            <a:ext cx="506627" cy="3690546"/>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Rectangle 15">
            <a:extLst>
              <a:ext uri="{FF2B5EF4-FFF2-40B4-BE49-F238E27FC236}">
                <a16:creationId xmlns:a16="http://schemas.microsoft.com/office/drawing/2014/main" id="{FCB2F2C3-4FF4-48A2-A252-8C148BFCA8BC}"/>
              </a:ext>
            </a:extLst>
          </p:cNvPr>
          <p:cNvSpPr/>
          <p:nvPr/>
        </p:nvSpPr>
        <p:spPr>
          <a:xfrm>
            <a:off x="5360773" y="2496066"/>
            <a:ext cx="506627" cy="1326290"/>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Rectangle 16">
            <a:extLst>
              <a:ext uri="{FF2B5EF4-FFF2-40B4-BE49-F238E27FC236}">
                <a16:creationId xmlns:a16="http://schemas.microsoft.com/office/drawing/2014/main" id="{F72E3ED9-C0A0-4B26-8E2A-D124059ABDA2}"/>
              </a:ext>
            </a:extLst>
          </p:cNvPr>
          <p:cNvSpPr/>
          <p:nvPr/>
        </p:nvSpPr>
        <p:spPr>
          <a:xfrm>
            <a:off x="5867400" y="2329936"/>
            <a:ext cx="506627" cy="1492421"/>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Rectangle 17">
            <a:extLst>
              <a:ext uri="{FF2B5EF4-FFF2-40B4-BE49-F238E27FC236}">
                <a16:creationId xmlns:a16="http://schemas.microsoft.com/office/drawing/2014/main" id="{C4BE006D-8FEB-489D-9F47-644A0EE71FD6}"/>
              </a:ext>
            </a:extLst>
          </p:cNvPr>
          <p:cNvSpPr/>
          <p:nvPr/>
        </p:nvSpPr>
        <p:spPr>
          <a:xfrm>
            <a:off x="6374027" y="2907961"/>
            <a:ext cx="506627" cy="914396"/>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Rectangle 18">
            <a:extLst>
              <a:ext uri="{FF2B5EF4-FFF2-40B4-BE49-F238E27FC236}">
                <a16:creationId xmlns:a16="http://schemas.microsoft.com/office/drawing/2014/main" id="{8C54592C-58EA-4B55-9341-E81785C92495}"/>
              </a:ext>
            </a:extLst>
          </p:cNvPr>
          <p:cNvSpPr/>
          <p:nvPr/>
        </p:nvSpPr>
        <p:spPr>
          <a:xfrm>
            <a:off x="6880654" y="2627876"/>
            <a:ext cx="506627" cy="1194481"/>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Rectangle 19">
            <a:extLst>
              <a:ext uri="{FF2B5EF4-FFF2-40B4-BE49-F238E27FC236}">
                <a16:creationId xmlns:a16="http://schemas.microsoft.com/office/drawing/2014/main" id="{E9FB3D2A-9F39-4735-B927-23A32D764FD0}"/>
              </a:ext>
            </a:extLst>
          </p:cNvPr>
          <p:cNvSpPr/>
          <p:nvPr/>
        </p:nvSpPr>
        <p:spPr>
          <a:xfrm>
            <a:off x="7387281" y="2776159"/>
            <a:ext cx="506627" cy="1046198"/>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Rectangle 20">
            <a:extLst>
              <a:ext uri="{FF2B5EF4-FFF2-40B4-BE49-F238E27FC236}">
                <a16:creationId xmlns:a16="http://schemas.microsoft.com/office/drawing/2014/main" id="{5D4B84AF-D2D8-4B19-8D7C-EACB798624A7}"/>
              </a:ext>
            </a:extLst>
          </p:cNvPr>
          <p:cNvSpPr/>
          <p:nvPr/>
        </p:nvSpPr>
        <p:spPr>
          <a:xfrm>
            <a:off x="7893908" y="2421926"/>
            <a:ext cx="506627" cy="1400431"/>
          </a:xfrm>
          <a:prstGeom prst="rect">
            <a:avLst/>
          </a:prstGeom>
          <a:solidFill>
            <a:schemeClr val="accent5">
              <a:lumMod val="20000"/>
              <a:lumOff val="8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TextBox 24">
            <a:extLst>
              <a:ext uri="{FF2B5EF4-FFF2-40B4-BE49-F238E27FC236}">
                <a16:creationId xmlns:a16="http://schemas.microsoft.com/office/drawing/2014/main" id="{54809F80-3922-45EC-BD46-4B8A2E3A2CCD}"/>
              </a:ext>
            </a:extLst>
          </p:cNvPr>
          <p:cNvSpPr txBox="1"/>
          <p:nvPr/>
        </p:nvSpPr>
        <p:spPr>
          <a:xfrm>
            <a:off x="129113" y="-65896"/>
            <a:ext cx="418704" cy="4100481"/>
          </a:xfrm>
          <a:prstGeom prst="rect">
            <a:avLst/>
          </a:prstGeom>
          <a:noFill/>
        </p:spPr>
        <p:txBody>
          <a:bodyPr wrap="none" rtlCol="0">
            <a:spAutoFit/>
          </a:bodyPr>
          <a:lstStyle/>
          <a:p>
            <a:pPr algn="r">
              <a:lnSpc>
                <a:spcPct val="300000"/>
              </a:lnSpc>
            </a:pPr>
            <a:r>
              <a:rPr lang="en-US" altLang="zh-CN" dirty="0"/>
              <a:t>20</a:t>
            </a:r>
          </a:p>
          <a:p>
            <a:pPr algn="r">
              <a:lnSpc>
                <a:spcPct val="300000"/>
              </a:lnSpc>
            </a:pPr>
            <a:r>
              <a:rPr lang="en-US" altLang="zh-CN" dirty="0"/>
              <a:t>15</a:t>
            </a:r>
          </a:p>
          <a:p>
            <a:pPr algn="r">
              <a:lnSpc>
                <a:spcPct val="300000"/>
              </a:lnSpc>
            </a:pPr>
            <a:r>
              <a:rPr lang="en-US" altLang="zh-CN" dirty="0"/>
              <a:t>10</a:t>
            </a:r>
          </a:p>
          <a:p>
            <a:pPr algn="r">
              <a:lnSpc>
                <a:spcPct val="300000"/>
              </a:lnSpc>
            </a:pPr>
            <a:r>
              <a:rPr lang="en-US" altLang="zh-CN" dirty="0"/>
              <a:t>5</a:t>
            </a:r>
          </a:p>
          <a:p>
            <a:pPr algn="r">
              <a:lnSpc>
                <a:spcPct val="300000"/>
              </a:lnSpc>
            </a:pPr>
            <a:r>
              <a:rPr lang="en-US" altLang="zh-CN" dirty="0"/>
              <a:t>0</a:t>
            </a:r>
            <a:endParaRPr lang="zh-CN" altLang="en-US" dirty="0"/>
          </a:p>
        </p:txBody>
      </p:sp>
      <p:cxnSp>
        <p:nvCxnSpPr>
          <p:cNvPr id="27" name="Straight Connector 26">
            <a:extLst>
              <a:ext uri="{FF2B5EF4-FFF2-40B4-BE49-F238E27FC236}">
                <a16:creationId xmlns:a16="http://schemas.microsoft.com/office/drawing/2014/main" id="{1E4FF55A-DE6D-4DDF-9EBC-983327394D94}"/>
              </a:ext>
            </a:extLst>
          </p:cNvPr>
          <p:cNvCxnSpPr/>
          <p:nvPr/>
        </p:nvCxnSpPr>
        <p:spPr>
          <a:xfrm>
            <a:off x="558522" y="131811"/>
            <a:ext cx="0" cy="3690546"/>
          </a:xfrm>
          <a:prstGeom prst="line">
            <a:avLst/>
          </a:prstGeom>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4EB279C8-AFE1-4BAE-B202-0E60C6DAC58F}"/>
              </a:ext>
            </a:extLst>
          </p:cNvPr>
          <p:cNvSpPr txBox="1"/>
          <p:nvPr/>
        </p:nvSpPr>
        <p:spPr>
          <a:xfrm>
            <a:off x="902538" y="3849919"/>
            <a:ext cx="7561685" cy="369332"/>
          </a:xfrm>
          <a:prstGeom prst="rect">
            <a:avLst/>
          </a:prstGeom>
          <a:noFill/>
        </p:spPr>
        <p:txBody>
          <a:bodyPr wrap="none" rtlCol="0">
            <a:spAutoFit/>
          </a:bodyPr>
          <a:lstStyle/>
          <a:p>
            <a:r>
              <a:rPr lang="en-US" altLang="zh-CN" dirty="0"/>
              <a:t>1        2       3        4       5       6       7        8        9     10     11      12     13      14      15</a:t>
            </a:r>
            <a:endParaRPr lang="zh-CN" altLang="en-US" dirty="0"/>
          </a:p>
        </p:txBody>
      </p:sp>
      <p:cxnSp>
        <p:nvCxnSpPr>
          <p:cNvPr id="24" name="Straight Connector 23">
            <a:extLst>
              <a:ext uri="{FF2B5EF4-FFF2-40B4-BE49-F238E27FC236}">
                <a16:creationId xmlns:a16="http://schemas.microsoft.com/office/drawing/2014/main" id="{AA5313F5-6720-43A8-8500-8DB1D872D28F}"/>
              </a:ext>
            </a:extLst>
          </p:cNvPr>
          <p:cNvCxnSpPr>
            <a:cxnSpLocks/>
          </p:cNvCxnSpPr>
          <p:nvPr/>
        </p:nvCxnSpPr>
        <p:spPr>
          <a:xfrm>
            <a:off x="4743345" y="2501550"/>
            <a:ext cx="5488051" cy="0"/>
          </a:xfrm>
          <a:prstGeom prst="line">
            <a:avLst/>
          </a:prstGeom>
          <a:ln w="25400">
            <a:solidFill>
              <a:srgbClr val="59D454"/>
            </a:solidFill>
            <a:tailEnd type="triangle"/>
          </a:ln>
        </p:spPr>
        <p:style>
          <a:lnRef idx="1">
            <a:schemeClr val="accent1"/>
          </a:lnRef>
          <a:fillRef idx="0">
            <a:schemeClr val="accent1"/>
          </a:fillRef>
          <a:effectRef idx="0">
            <a:schemeClr val="accent1"/>
          </a:effectRef>
          <a:fontRef idx="minor">
            <a:schemeClr val="tx1"/>
          </a:fontRef>
        </p:style>
      </p:cxnSp>
      <p:sp>
        <p:nvSpPr>
          <p:cNvPr id="30" name="Rectangle 29">
            <a:extLst>
              <a:ext uri="{FF2B5EF4-FFF2-40B4-BE49-F238E27FC236}">
                <a16:creationId xmlns:a16="http://schemas.microsoft.com/office/drawing/2014/main" id="{8B4E038C-58D4-435E-BB9C-CA2DC84D4D53}"/>
              </a:ext>
            </a:extLst>
          </p:cNvPr>
          <p:cNvSpPr/>
          <p:nvPr/>
        </p:nvSpPr>
        <p:spPr>
          <a:xfrm>
            <a:off x="558522" y="1702398"/>
            <a:ext cx="3778291" cy="1046197"/>
          </a:xfrm>
          <a:prstGeom prst="rect">
            <a:avLst/>
          </a:prstGeom>
          <a:solidFill>
            <a:srgbClr val="33CC33">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 name="Straight Arrow Connector 3">
            <a:extLst>
              <a:ext uri="{FF2B5EF4-FFF2-40B4-BE49-F238E27FC236}">
                <a16:creationId xmlns:a16="http://schemas.microsoft.com/office/drawing/2014/main" id="{1E173D92-CC4C-44D4-A0EB-FC3B751A95DC}"/>
              </a:ext>
            </a:extLst>
          </p:cNvPr>
          <p:cNvCxnSpPr>
            <a:cxnSpLocks/>
          </p:cNvCxnSpPr>
          <p:nvPr/>
        </p:nvCxnSpPr>
        <p:spPr>
          <a:xfrm>
            <a:off x="4572000" y="2627875"/>
            <a:ext cx="6046573" cy="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1908707D-72C7-406A-A3D6-11F9447213FE}"/>
              </a:ext>
            </a:extLst>
          </p:cNvPr>
          <p:cNvCxnSpPr>
            <a:cxnSpLocks/>
          </p:cNvCxnSpPr>
          <p:nvPr/>
        </p:nvCxnSpPr>
        <p:spPr>
          <a:xfrm>
            <a:off x="4572000" y="2723886"/>
            <a:ext cx="6046573" cy="0"/>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6053177"/>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FDF7C167-1714-406B-A1E9-3E0442E2E7C2}"/>
                  </a:ext>
                </a:extLst>
              </p:cNvPr>
              <p:cNvSpPr txBox="1"/>
              <p:nvPr/>
            </p:nvSpPr>
            <p:spPr>
              <a:xfrm>
                <a:off x="135924" y="2759199"/>
                <a:ext cx="2571538" cy="74501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US" altLang="zh-CN" sz="2000" b="0" i="1" smtClean="0">
                          <a:latin typeface="Cambria Math" panose="02040503050406030204" pitchFamily="18" charset="0"/>
                        </a:rPr>
                        <m:t>1−</m:t>
                      </m:r>
                      <m:r>
                        <a:rPr lang="zh-CN" altLang="en-US" sz="2000" b="0" i="1" smtClean="0">
                          <a:latin typeface="Cambria Math" panose="02040503050406030204" pitchFamily="18" charset="0"/>
                        </a:rPr>
                        <m:t>𝛼</m:t>
                      </m:r>
                      <m:r>
                        <a:rPr lang="en-US" altLang="zh-CN" sz="2000" b="0" i="1" smtClean="0">
                          <a:latin typeface="Cambria Math" panose="02040503050406030204" pitchFamily="18" charset="0"/>
                        </a:rPr>
                        <m:t>=</m:t>
                      </m:r>
                      <m:nary>
                        <m:naryPr>
                          <m:ctrlPr>
                            <a:rPr lang="en-US" altLang="zh-CN" sz="2000" b="0" i="1" smtClean="0">
                              <a:latin typeface="Cambria Math" panose="02040503050406030204" pitchFamily="18" charset="0"/>
                            </a:rPr>
                          </m:ctrlPr>
                        </m:naryPr>
                        <m:sub>
                          <m:sSub>
                            <m:sSubPr>
                              <m:ctrlPr>
                                <a:rPr lang="en-US" altLang="zh-CN" sz="2000" b="0" i="1" smtClean="0">
                                  <a:latin typeface="Cambria Math" panose="02040503050406030204" pitchFamily="18" charset="0"/>
                                </a:rPr>
                              </m:ctrlPr>
                            </m:sSubPr>
                            <m:e>
                              <m:r>
                                <m:rPr>
                                  <m:brk m:alnAt="23"/>
                                </m:rPr>
                                <a:rPr lang="zh-CN" altLang="en-US" sz="2000" i="1">
                                  <a:latin typeface="Cambria Math" panose="02040503050406030204" pitchFamily="18" charset="0"/>
                                </a:rPr>
                                <m:t>𝜃</m:t>
                              </m:r>
                            </m:e>
                            <m:sub>
                              <m:r>
                                <a:rPr lang="en-US" altLang="zh-CN" sz="2000" b="0" i="1" smtClean="0">
                                  <a:latin typeface="Cambria Math" panose="02040503050406030204" pitchFamily="18" charset="0"/>
                                </a:rPr>
                                <m:t>𝑙𝑜𝑤</m:t>
                              </m:r>
                            </m:sub>
                          </m:sSub>
                        </m:sub>
                        <m:sup>
                          <m:sSub>
                            <m:sSubPr>
                              <m:ctrlPr>
                                <a:rPr lang="en-US" altLang="zh-CN" sz="2000" b="0" i="1" smtClean="0">
                                  <a:latin typeface="Cambria Math" panose="02040503050406030204" pitchFamily="18" charset="0"/>
                                </a:rPr>
                              </m:ctrlPr>
                            </m:sSubPr>
                            <m:e>
                              <m:r>
                                <a:rPr lang="zh-CN" altLang="en-US" sz="2000" b="0" i="1" smtClean="0">
                                  <a:latin typeface="Cambria Math" panose="02040503050406030204" pitchFamily="18" charset="0"/>
                                </a:rPr>
                                <m:t>𝜃</m:t>
                              </m:r>
                            </m:e>
                            <m:sub>
                              <m:r>
                                <a:rPr lang="en-US" altLang="zh-CN" sz="2000" b="0" i="1" smtClean="0">
                                  <a:latin typeface="Cambria Math" panose="02040503050406030204" pitchFamily="18" charset="0"/>
                                </a:rPr>
                                <m:t>𝑢𝑝</m:t>
                              </m:r>
                            </m:sub>
                          </m:sSub>
                        </m:sup>
                        <m:e>
                          <m:r>
                            <a:rPr lang="en-US" altLang="zh-CN" sz="2000" i="1">
                              <a:latin typeface="Cambria Math" panose="02040503050406030204" pitchFamily="18" charset="0"/>
                            </a:rPr>
                            <m:t>𝑝</m:t>
                          </m:r>
                          <m:d>
                            <m:dPr>
                              <m:ctrlPr>
                                <a:rPr lang="en-US" altLang="zh-CN" sz="2000" i="1">
                                  <a:latin typeface="Cambria Math" panose="02040503050406030204" pitchFamily="18" charset="0"/>
                                </a:rPr>
                              </m:ctrlPr>
                            </m:dPr>
                            <m:e>
                              <m:r>
                                <a:rPr lang="zh-CN" altLang="en-US" sz="2000" i="1">
                                  <a:latin typeface="Cambria Math" panose="02040503050406030204" pitchFamily="18" charset="0"/>
                                </a:rPr>
                                <m:t>𝜃</m:t>
                              </m:r>
                            </m:e>
                            <m:e>
                              <m:r>
                                <a:rPr lang="en-US" altLang="zh-CN" sz="2000" i="1">
                                  <a:latin typeface="Cambria Math" panose="02040503050406030204" pitchFamily="18" charset="0"/>
                                </a:rPr>
                                <m:t>𝑥</m:t>
                              </m:r>
                            </m:e>
                          </m:d>
                          <m:r>
                            <m:rPr>
                              <m:sty m:val="p"/>
                            </m:rPr>
                            <a:rPr lang="en-US" altLang="zh-CN" sz="2000">
                              <a:latin typeface="Cambria Math" panose="02040503050406030204" pitchFamily="18" charset="0"/>
                            </a:rPr>
                            <m:t>d</m:t>
                          </m:r>
                          <m:r>
                            <a:rPr lang="zh-CN" altLang="en-US" sz="2000" i="1" smtClean="0">
                              <a:latin typeface="Cambria Math" panose="02040503050406030204" pitchFamily="18" charset="0"/>
                            </a:rPr>
                            <m:t>𝜃</m:t>
                          </m:r>
                        </m:e>
                      </m:nary>
                    </m:oMath>
                  </m:oMathPara>
                </a14:m>
                <a:endParaRPr lang="zh-CN" altLang="en-US" sz="2000" dirty="0">
                  <a:latin typeface="Cambria" panose="02040503050406030204" pitchFamily="18" charset="0"/>
                </a:endParaRPr>
              </a:p>
            </p:txBody>
          </p:sp>
        </mc:Choice>
        <mc:Fallback xmlns="">
          <p:sp>
            <p:nvSpPr>
              <p:cNvPr id="2" name="TextBox 1">
                <a:extLst>
                  <a:ext uri="{FF2B5EF4-FFF2-40B4-BE49-F238E27FC236}">
                    <a16:creationId xmlns:a16="http://schemas.microsoft.com/office/drawing/2014/main" id="{FDF7C167-1714-406B-A1E9-3E0442E2E7C2}"/>
                  </a:ext>
                </a:extLst>
              </p:cNvPr>
              <p:cNvSpPr txBox="1">
                <a:spLocks noRot="1" noChangeAspect="1" noMove="1" noResize="1" noEditPoints="1" noAdjustHandles="1" noChangeArrowheads="1" noChangeShapeType="1" noTextEdit="1"/>
              </p:cNvSpPr>
              <p:nvPr/>
            </p:nvSpPr>
            <p:spPr>
              <a:xfrm>
                <a:off x="135924" y="2759199"/>
                <a:ext cx="2571538" cy="745012"/>
              </a:xfrm>
              <a:prstGeom prst="rect">
                <a:avLst/>
              </a:prstGeom>
              <a:blipFill>
                <a:blip r:embed="rId2"/>
                <a:stretch>
                  <a:fillRect/>
                </a:stretch>
              </a:blipFill>
            </p:spPr>
            <p:txBody>
              <a:bodyPr/>
              <a:lstStyle/>
              <a:p>
                <a:r>
                  <a:rPr lang="zh-CN" altLang="en-US">
                    <a:noFill/>
                  </a:rPr>
                  <a:t> </a:t>
                </a:r>
              </a:p>
            </p:txBody>
          </p:sp>
        </mc:Fallback>
      </mc:AlternateContent>
      <p:sp>
        <p:nvSpPr>
          <p:cNvPr id="3" name="TextBox 2">
            <a:extLst>
              <a:ext uri="{FF2B5EF4-FFF2-40B4-BE49-F238E27FC236}">
                <a16:creationId xmlns:a16="http://schemas.microsoft.com/office/drawing/2014/main" id="{0084CB64-64D8-4DB0-8A79-751DC360F885}"/>
              </a:ext>
            </a:extLst>
          </p:cNvPr>
          <p:cNvSpPr txBox="1"/>
          <p:nvPr/>
        </p:nvSpPr>
        <p:spPr>
          <a:xfrm>
            <a:off x="0" y="4841828"/>
            <a:ext cx="4597400" cy="369332"/>
          </a:xfrm>
          <a:prstGeom prst="rect">
            <a:avLst/>
          </a:prstGeom>
          <a:noFill/>
        </p:spPr>
        <p:txBody>
          <a:bodyPr wrap="square">
            <a:spAutoFit/>
          </a:bodyPr>
          <a:lstStyle/>
          <a:p>
            <a:r>
              <a:rPr lang="en-US" altLang="zh-CN" dirty="0">
                <a:solidFill>
                  <a:srgbClr val="000000"/>
                </a:solidFill>
                <a:latin typeface="Cambria" panose="02040503050406030204" pitchFamily="18" charset="0"/>
                <a:ea typeface="Cambria" panose="02040503050406030204" pitchFamily="18" charset="0"/>
              </a:rPr>
              <a:t>The Bayesian interval for parameter </a:t>
            </a:r>
            <a:r>
              <a:rPr lang="en-US" altLang="zh-CN" i="1" dirty="0">
                <a:solidFill>
                  <a:srgbClr val="000000"/>
                </a:solidFill>
                <a:latin typeface="Cambria" panose="02040503050406030204" pitchFamily="18" charset="0"/>
                <a:ea typeface="Cambria" panose="02040503050406030204" pitchFamily="18" charset="0"/>
              </a:rPr>
              <a:t>θ</a:t>
            </a:r>
            <a:r>
              <a:rPr lang="en-US" altLang="zh-CN" dirty="0">
                <a:solidFill>
                  <a:srgbClr val="000000"/>
                </a:solidFill>
                <a:latin typeface="Cambria" panose="02040503050406030204" pitchFamily="18" charset="0"/>
                <a:ea typeface="Cambria" panose="02040503050406030204" pitchFamily="18" charset="0"/>
              </a:rPr>
              <a:t>.</a:t>
            </a:r>
            <a:endParaRPr lang="zh-CN" altLang="en-US" dirty="0">
              <a:latin typeface="Cambria" panose="02040503050406030204" pitchFamily="18" charset="0"/>
            </a:endParaRPr>
          </a:p>
        </p:txBody>
      </p:sp>
      <p:sp>
        <p:nvSpPr>
          <p:cNvPr id="4" name="TextBox 3">
            <a:extLst>
              <a:ext uri="{FF2B5EF4-FFF2-40B4-BE49-F238E27FC236}">
                <a16:creationId xmlns:a16="http://schemas.microsoft.com/office/drawing/2014/main" id="{B83FAA51-4624-4D55-9D8F-9C17F77982BA}"/>
              </a:ext>
            </a:extLst>
          </p:cNvPr>
          <p:cNvSpPr txBox="1"/>
          <p:nvPr/>
        </p:nvSpPr>
        <p:spPr>
          <a:xfrm>
            <a:off x="135924" y="5721093"/>
            <a:ext cx="9008076" cy="1015663"/>
          </a:xfrm>
          <a:prstGeom prst="rect">
            <a:avLst/>
          </a:prstGeom>
          <a:noFill/>
        </p:spPr>
        <p:txBody>
          <a:bodyPr wrap="square">
            <a:spAutoFit/>
          </a:bodyPr>
          <a:lstStyle/>
          <a:p>
            <a:pPr marL="342900" indent="-342900">
              <a:buFont typeface="Wingdings" panose="05000000000000000000" pitchFamily="2" charset="2"/>
              <a:buChar char="Ø"/>
            </a:pPr>
            <a:r>
              <a:rPr lang="en-US" altLang="zh-CN" sz="2000" i="0" dirty="0">
                <a:solidFill>
                  <a:srgbClr val="000000"/>
                </a:solidFill>
                <a:effectLst/>
                <a:latin typeface="NimbusRomNo9L-Regu"/>
              </a:rPr>
              <a:t>Glen Cowan, </a:t>
            </a:r>
            <a:r>
              <a:rPr lang="en-US" altLang="zh-CN" sz="2000" dirty="0">
                <a:solidFill>
                  <a:srgbClr val="000000"/>
                </a:solidFill>
                <a:effectLst/>
                <a:latin typeface="NimbusRomNo9L-ReguItal"/>
              </a:rPr>
              <a:t>Statistical Data Analysis</a:t>
            </a:r>
            <a:r>
              <a:rPr lang="en-US" altLang="zh-CN" sz="2000" dirty="0">
                <a:solidFill>
                  <a:srgbClr val="000000"/>
                </a:solidFill>
                <a:effectLst/>
                <a:latin typeface="NimbusRomNo9L-Regu"/>
              </a:rPr>
              <a:t>.</a:t>
            </a:r>
            <a:r>
              <a:rPr lang="en-US" altLang="zh-CN" sz="2000" i="0" dirty="0">
                <a:solidFill>
                  <a:srgbClr val="000000"/>
                </a:solidFill>
                <a:effectLst/>
                <a:latin typeface="NimbusRomNo9L-Regu"/>
              </a:rPr>
              <a:t> Oxford University Press, 1998.</a:t>
            </a:r>
          </a:p>
          <a:p>
            <a:pPr marL="342900" indent="-342900">
              <a:buFont typeface="Wingdings" panose="05000000000000000000" pitchFamily="2" charset="2"/>
              <a:buChar char="Ø"/>
            </a:pPr>
            <a:r>
              <a:rPr lang="en-US" altLang="zh-CN" sz="2000" i="0" dirty="0">
                <a:solidFill>
                  <a:srgbClr val="000000"/>
                </a:solidFill>
                <a:effectLst/>
                <a:latin typeface="LMRoman10-Regular"/>
              </a:rPr>
              <a:t>P.A. </a:t>
            </a:r>
            <a:r>
              <a:rPr lang="en-US" altLang="zh-CN" sz="2000" i="0" dirty="0" err="1">
                <a:solidFill>
                  <a:srgbClr val="000000"/>
                </a:solidFill>
                <a:effectLst/>
                <a:latin typeface="LMRoman10-Regular"/>
              </a:rPr>
              <a:t>Zyla</a:t>
            </a:r>
            <a:r>
              <a:rPr lang="en-US" altLang="zh-CN" sz="2000" i="0" dirty="0">
                <a:solidFill>
                  <a:srgbClr val="000000"/>
                </a:solidFill>
                <a:effectLst/>
                <a:latin typeface="LMRoman10-Regular"/>
              </a:rPr>
              <a:t> </a:t>
            </a:r>
            <a:r>
              <a:rPr lang="en-US" altLang="zh-CN" sz="2000" i="1" dirty="0">
                <a:solidFill>
                  <a:srgbClr val="000000"/>
                </a:solidFill>
                <a:effectLst/>
                <a:latin typeface="LMRoman10-Italic"/>
              </a:rPr>
              <a:t>et al.</a:t>
            </a:r>
            <a:r>
              <a:rPr lang="en-US" altLang="zh-CN" sz="2000" i="0" dirty="0">
                <a:solidFill>
                  <a:srgbClr val="000000"/>
                </a:solidFill>
                <a:effectLst/>
                <a:latin typeface="LMRoman10-Regular"/>
              </a:rPr>
              <a:t>, Prog. </a:t>
            </a:r>
            <a:r>
              <a:rPr lang="en-US" altLang="zh-CN" sz="2000" i="0" dirty="0" err="1">
                <a:solidFill>
                  <a:srgbClr val="000000"/>
                </a:solidFill>
                <a:effectLst/>
                <a:latin typeface="LMRoman10-Regular"/>
              </a:rPr>
              <a:t>Theor</a:t>
            </a:r>
            <a:r>
              <a:rPr lang="en-US" altLang="zh-CN" sz="2000" i="0" dirty="0">
                <a:solidFill>
                  <a:srgbClr val="000000"/>
                </a:solidFill>
                <a:effectLst/>
                <a:latin typeface="LMRoman10-Regular"/>
              </a:rPr>
              <a:t>. Exp. Phys. 2020, 083C01 (2020).</a:t>
            </a:r>
          </a:p>
          <a:p>
            <a:pPr marL="342900" indent="-342900">
              <a:buFont typeface="Wingdings" panose="05000000000000000000" pitchFamily="2" charset="2"/>
              <a:buChar char="Ø"/>
            </a:pPr>
            <a:r>
              <a:rPr lang="en-US" altLang="zh-CN" sz="2000" i="0" dirty="0">
                <a:solidFill>
                  <a:srgbClr val="000000"/>
                </a:solidFill>
                <a:effectLst/>
                <a:latin typeface="NimbusRomNo9L-Regu"/>
              </a:rPr>
              <a:t>Naomi </a:t>
            </a:r>
            <a:r>
              <a:rPr lang="en-US" altLang="zh-CN" sz="2000" i="0" dirty="0" err="1">
                <a:solidFill>
                  <a:srgbClr val="000000"/>
                </a:solidFill>
                <a:effectLst/>
                <a:latin typeface="NimbusRomNo9L-Regu"/>
              </a:rPr>
              <a:t>Galinski</a:t>
            </a:r>
            <a:r>
              <a:rPr lang="en-US" altLang="zh-CN" sz="2000" i="0" dirty="0">
                <a:solidFill>
                  <a:srgbClr val="000000"/>
                </a:solidFill>
                <a:effectLst/>
                <a:latin typeface="NimbusRomNo9L-Regu"/>
              </a:rPr>
              <a:t>, Thesis, Simon Fraser University, 2013.</a:t>
            </a:r>
            <a:endParaRPr lang="zh-CN" altLang="en-US" sz="2000" dirty="0"/>
          </a:p>
        </p:txBody>
      </p:sp>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6D0A6A6A-193D-4C5C-B98D-B14419BE95B8}"/>
                  </a:ext>
                </a:extLst>
              </p:cNvPr>
              <p:cNvSpPr txBox="1"/>
              <p:nvPr/>
            </p:nvSpPr>
            <p:spPr>
              <a:xfrm>
                <a:off x="33494" y="1396056"/>
                <a:ext cx="6376085" cy="847283"/>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zh-CN" altLang="en-US" sz="2000" i="1" smtClean="0">
                          <a:latin typeface="Cambria Math" panose="02040503050406030204" pitchFamily="18" charset="0"/>
                        </a:rPr>
                        <m:t>𝑝</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𝜃</m:t>
                          </m:r>
                        </m:e>
                        <m:e>
                          <m:r>
                            <a:rPr lang="zh-CN" altLang="en-US" sz="2000" i="1">
                              <a:latin typeface="Cambria Math" panose="02040503050406030204" pitchFamily="18" charset="0"/>
                            </a:rPr>
                            <m:t>𝑥</m:t>
                          </m:r>
                        </m:e>
                      </m:d>
                      <m:r>
                        <a:rPr lang="zh-CN" altLang="en-US" sz="2000" i="0">
                          <a:latin typeface="Cambria Math" panose="02040503050406030204" pitchFamily="18" charset="0"/>
                        </a:rPr>
                        <m:t>=</m:t>
                      </m:r>
                      <m:nary>
                        <m:naryPr>
                          <m:subHide m:val="on"/>
                          <m:supHide m:val="on"/>
                          <m:ctrlPr>
                            <a:rPr lang="zh-CN" altLang="en-US" sz="2000" i="1">
                              <a:latin typeface="Cambria Math" panose="02040503050406030204" pitchFamily="18" charset="0"/>
                            </a:rPr>
                          </m:ctrlPr>
                        </m:naryPr>
                        <m:sub/>
                        <m:sup/>
                        <m:e>
                          <m:r>
                            <a:rPr lang="zh-CN" altLang="en-US" sz="2000" i="1">
                              <a:latin typeface="Cambria Math" panose="02040503050406030204" pitchFamily="18" charset="0"/>
                            </a:rPr>
                            <m:t>𝑝</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𝜃</m:t>
                              </m:r>
                              <m:r>
                                <a:rPr lang="zh-CN" altLang="en-US" sz="2000" i="0">
                                  <a:latin typeface="Cambria Math" panose="02040503050406030204" pitchFamily="18" charset="0"/>
                                </a:rPr>
                                <m:t>,</m:t>
                              </m:r>
                              <m:r>
                                <a:rPr lang="zh-CN" altLang="en-US" sz="2000" i="1">
                                  <a:latin typeface="Cambria Math" panose="02040503050406030204" pitchFamily="18" charset="0"/>
                                </a:rPr>
                                <m:t>𝜈</m:t>
                              </m:r>
                            </m:e>
                            <m:e>
                              <m:r>
                                <a:rPr lang="zh-CN" altLang="en-US" sz="2000" i="1">
                                  <a:latin typeface="Cambria Math" panose="02040503050406030204" pitchFamily="18" charset="0"/>
                                </a:rPr>
                                <m:t>𝑥</m:t>
                              </m:r>
                            </m:e>
                          </m:d>
                          <m:r>
                            <a:rPr lang="zh-CN" altLang="en-US" sz="2000" i="1">
                              <a:latin typeface="Cambria Math" panose="02040503050406030204" pitchFamily="18" charset="0"/>
                            </a:rPr>
                            <m:t>𝑑</m:t>
                          </m:r>
                          <m:r>
                            <a:rPr lang="zh-CN" altLang="en-US" sz="2000" i="1">
                              <a:latin typeface="Cambria Math" panose="02040503050406030204" pitchFamily="18" charset="0"/>
                            </a:rPr>
                            <m:t>𝜈</m:t>
                          </m:r>
                        </m:e>
                      </m:nary>
                      <m:r>
                        <a:rPr lang="zh-CN" altLang="en-US" sz="2000" i="0">
                          <a:latin typeface="Cambria Math" panose="02040503050406030204" pitchFamily="18" charset="0"/>
                        </a:rPr>
                        <m:t>=</m:t>
                      </m:r>
                      <m:f>
                        <m:fPr>
                          <m:ctrlPr>
                            <a:rPr lang="zh-CN" altLang="en-US" sz="2000" i="1">
                              <a:solidFill>
                                <a:srgbClr val="836967"/>
                              </a:solidFill>
                              <a:latin typeface="Cambria Math" panose="02040503050406030204" pitchFamily="18" charset="0"/>
                            </a:rPr>
                          </m:ctrlPr>
                        </m:fPr>
                        <m:num>
                          <m:nary>
                            <m:naryPr>
                              <m:subHide m:val="on"/>
                              <m:supHide m:val="on"/>
                              <m:ctrlPr>
                                <a:rPr lang="zh-CN" altLang="en-US" sz="2000" i="1">
                                  <a:latin typeface="Cambria Math" panose="02040503050406030204" pitchFamily="18" charset="0"/>
                                </a:rPr>
                              </m:ctrlPr>
                            </m:naryPr>
                            <m:sub/>
                            <m:sup/>
                            <m:e>
                              <m:r>
                                <a:rPr lang="zh-CN" altLang="en-US" sz="2000" i="1">
                                  <a:latin typeface="Cambria Math" panose="02040503050406030204" pitchFamily="18" charset="0"/>
                                </a:rPr>
                                <m:t>𝐿</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𝑥</m:t>
                                  </m:r>
                                </m:e>
                                <m:e>
                                  <m:r>
                                    <a:rPr lang="zh-CN" altLang="en-US" sz="2000" i="1">
                                      <a:latin typeface="Cambria Math" panose="02040503050406030204" pitchFamily="18" charset="0"/>
                                    </a:rPr>
                                    <m:t>𝜃</m:t>
                                  </m:r>
                                  <m:r>
                                    <a:rPr lang="zh-CN" altLang="en-US" sz="2000" i="0">
                                      <a:latin typeface="Cambria Math" panose="02040503050406030204" pitchFamily="18" charset="0"/>
                                    </a:rPr>
                                    <m:t>,</m:t>
                                  </m:r>
                                  <m:r>
                                    <a:rPr lang="zh-CN" altLang="en-US" sz="2000" i="1">
                                      <a:latin typeface="Cambria Math" panose="02040503050406030204" pitchFamily="18" charset="0"/>
                                    </a:rPr>
                                    <m:t>𝜈</m:t>
                                  </m:r>
                                </m:e>
                              </m:d>
                              <m:r>
                                <a:rPr lang="zh-CN" altLang="en-US" sz="2000" i="1">
                                  <a:latin typeface="Cambria Math" panose="02040503050406030204" pitchFamily="18" charset="0"/>
                                </a:rPr>
                                <m:t>𝜋</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𝜃</m:t>
                                  </m:r>
                                </m:e>
                              </m:d>
                              <m:r>
                                <a:rPr lang="zh-CN" altLang="en-US" sz="2000" i="1">
                                  <a:latin typeface="Cambria Math" panose="02040503050406030204" pitchFamily="18" charset="0"/>
                                </a:rPr>
                                <m:t>𝜋</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𝜈</m:t>
                                  </m:r>
                                </m:e>
                              </m:d>
                              <m:r>
                                <m:rPr>
                                  <m:sty m:val="p"/>
                                </m:rPr>
                                <a:rPr lang="zh-CN" altLang="en-US" sz="2000" i="0">
                                  <a:latin typeface="Cambria Math" panose="02040503050406030204" pitchFamily="18" charset="0"/>
                                </a:rPr>
                                <m:t>d</m:t>
                              </m:r>
                              <m:r>
                                <a:rPr lang="zh-CN" altLang="en-US" sz="2000" i="1">
                                  <a:latin typeface="Cambria Math" panose="02040503050406030204" pitchFamily="18" charset="0"/>
                                </a:rPr>
                                <m:t>𝜈</m:t>
                              </m:r>
                            </m:e>
                          </m:nary>
                        </m:num>
                        <m:den>
                          <m:nary>
                            <m:naryPr>
                              <m:chr m:val="∬"/>
                              <m:subHide m:val="on"/>
                              <m:supHide m:val="on"/>
                              <m:ctrlPr>
                                <a:rPr lang="zh-CN" altLang="en-US" sz="2000" i="1">
                                  <a:latin typeface="Cambria Math" panose="02040503050406030204" pitchFamily="18" charset="0"/>
                                </a:rPr>
                              </m:ctrlPr>
                            </m:naryPr>
                            <m:sub/>
                            <m:sup/>
                            <m:e>
                              <m:r>
                                <a:rPr lang="zh-CN" altLang="en-US" sz="2000" i="1">
                                  <a:latin typeface="Cambria Math" panose="02040503050406030204" pitchFamily="18" charset="0"/>
                                </a:rPr>
                                <m:t>𝐿</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𝑥</m:t>
                                  </m:r>
                                </m:e>
                                <m:e>
                                  <m:sSup>
                                    <m:sSupPr>
                                      <m:ctrlPr>
                                        <a:rPr lang="zh-CN" altLang="en-US" sz="2000" i="1">
                                          <a:solidFill>
                                            <a:srgbClr val="836967"/>
                                          </a:solidFill>
                                          <a:latin typeface="Cambria Math" panose="02040503050406030204" pitchFamily="18" charset="0"/>
                                        </a:rPr>
                                      </m:ctrlPr>
                                    </m:sSupPr>
                                    <m:e>
                                      <m:r>
                                        <a:rPr lang="zh-CN" altLang="en-US" sz="2000" i="1">
                                          <a:latin typeface="Cambria Math" panose="02040503050406030204" pitchFamily="18" charset="0"/>
                                        </a:rPr>
                                        <m:t>𝜃</m:t>
                                      </m:r>
                                    </m:e>
                                    <m:sup>
                                      <m:r>
                                        <a:rPr lang="zh-CN" altLang="en-US" sz="2000" i="0">
                                          <a:latin typeface="Cambria Math" panose="02040503050406030204" pitchFamily="18" charset="0"/>
                                        </a:rPr>
                                        <m:t>′</m:t>
                                      </m:r>
                                    </m:sup>
                                  </m:sSup>
                                  <m:r>
                                    <a:rPr lang="zh-CN" altLang="en-US" sz="2000" i="0">
                                      <a:latin typeface="Cambria Math" panose="02040503050406030204" pitchFamily="18" charset="0"/>
                                    </a:rPr>
                                    <m:t>,</m:t>
                                  </m:r>
                                  <m:r>
                                    <a:rPr lang="zh-CN" altLang="en-US" sz="2000" i="1">
                                      <a:latin typeface="Cambria Math" panose="02040503050406030204" pitchFamily="18" charset="0"/>
                                    </a:rPr>
                                    <m:t>𝜈</m:t>
                                  </m:r>
                                </m:e>
                              </m:d>
                              <m:r>
                                <a:rPr lang="zh-CN" altLang="en-US" sz="2000" i="1">
                                  <a:latin typeface="Cambria Math" panose="02040503050406030204" pitchFamily="18" charset="0"/>
                                </a:rPr>
                                <m:t>𝜋</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𝜈</m:t>
                                  </m:r>
                                </m:e>
                              </m:d>
                              <m:r>
                                <a:rPr lang="zh-CN" altLang="en-US" sz="2000" i="1">
                                  <a:latin typeface="Cambria Math" panose="02040503050406030204" pitchFamily="18" charset="0"/>
                                </a:rPr>
                                <m:t>𝜋</m:t>
                              </m:r>
                              <m:d>
                                <m:dPr>
                                  <m:ctrlPr>
                                    <a:rPr lang="zh-CN" altLang="en-US" sz="2000" i="1">
                                      <a:solidFill>
                                        <a:srgbClr val="836967"/>
                                      </a:solidFill>
                                      <a:latin typeface="Cambria Math" panose="02040503050406030204" pitchFamily="18" charset="0"/>
                                    </a:rPr>
                                  </m:ctrlPr>
                                </m:dPr>
                                <m:e>
                                  <m:sSup>
                                    <m:sSupPr>
                                      <m:ctrlPr>
                                        <a:rPr lang="zh-CN" altLang="en-US" sz="2000" i="1">
                                          <a:solidFill>
                                            <a:srgbClr val="836967"/>
                                          </a:solidFill>
                                          <a:latin typeface="Cambria Math" panose="02040503050406030204" pitchFamily="18" charset="0"/>
                                        </a:rPr>
                                      </m:ctrlPr>
                                    </m:sSupPr>
                                    <m:e>
                                      <m:r>
                                        <a:rPr lang="zh-CN" altLang="en-US" sz="2000" i="1">
                                          <a:latin typeface="Cambria Math" panose="02040503050406030204" pitchFamily="18" charset="0"/>
                                        </a:rPr>
                                        <m:t>𝜃</m:t>
                                      </m:r>
                                    </m:e>
                                    <m:sup>
                                      <m:r>
                                        <a:rPr lang="zh-CN" altLang="en-US" sz="2000" i="0">
                                          <a:latin typeface="Cambria Math" panose="02040503050406030204" pitchFamily="18" charset="0"/>
                                        </a:rPr>
                                        <m:t>′</m:t>
                                      </m:r>
                                    </m:sup>
                                  </m:sSup>
                                </m:e>
                              </m:d>
                              <m:r>
                                <m:rPr>
                                  <m:sty m:val="p"/>
                                </m:rPr>
                                <a:rPr lang="zh-CN" altLang="en-US" sz="2000" i="0">
                                  <a:latin typeface="Cambria Math" panose="02040503050406030204" pitchFamily="18" charset="0"/>
                                </a:rPr>
                                <m:t>d</m:t>
                              </m:r>
                              <m:r>
                                <a:rPr lang="zh-CN" altLang="en-US" sz="2000" i="1">
                                  <a:latin typeface="Cambria Math" panose="02040503050406030204" pitchFamily="18" charset="0"/>
                                </a:rPr>
                                <m:t>𝜈</m:t>
                              </m:r>
                              <m:r>
                                <a:rPr lang="zh-CN" altLang="en-US" sz="2000" i="1">
                                  <a:latin typeface="Cambria Math" panose="02040503050406030204" pitchFamily="18" charset="0"/>
                                </a:rPr>
                                <m:t>𝑑</m:t>
                              </m:r>
                              <m:sSup>
                                <m:sSupPr>
                                  <m:ctrlPr>
                                    <a:rPr lang="zh-CN" altLang="en-US" sz="2000" i="1">
                                      <a:solidFill>
                                        <a:srgbClr val="836967"/>
                                      </a:solidFill>
                                      <a:latin typeface="Cambria Math" panose="02040503050406030204" pitchFamily="18" charset="0"/>
                                    </a:rPr>
                                  </m:ctrlPr>
                                </m:sSupPr>
                                <m:e>
                                  <m:r>
                                    <a:rPr lang="zh-CN" altLang="en-US" sz="2000" i="1">
                                      <a:latin typeface="Cambria Math" panose="02040503050406030204" pitchFamily="18" charset="0"/>
                                    </a:rPr>
                                    <m:t>𝜃</m:t>
                                  </m:r>
                                </m:e>
                                <m:sup>
                                  <m:r>
                                    <a:rPr lang="zh-CN" altLang="en-US" sz="2000" i="0">
                                      <a:latin typeface="Cambria Math" panose="02040503050406030204" pitchFamily="18" charset="0"/>
                                    </a:rPr>
                                    <m:t>′</m:t>
                                  </m:r>
                                </m:sup>
                              </m:sSup>
                            </m:e>
                          </m:nary>
                        </m:den>
                      </m:f>
                    </m:oMath>
                  </m:oMathPara>
                </a14:m>
                <a:endParaRPr lang="zh-CN" altLang="en-US" sz="2000" dirty="0">
                  <a:latin typeface="Cambria Math" panose="02040503050406030204" pitchFamily="18" charset="0"/>
                </a:endParaRPr>
              </a:p>
            </p:txBody>
          </p:sp>
        </mc:Choice>
        <mc:Fallback xmlns="">
          <p:sp>
            <p:nvSpPr>
              <p:cNvPr id="6" name="TextBox 5">
                <a:extLst>
                  <a:ext uri="{FF2B5EF4-FFF2-40B4-BE49-F238E27FC236}">
                    <a16:creationId xmlns:a16="http://schemas.microsoft.com/office/drawing/2014/main" id="{6D0A6A6A-193D-4C5C-B98D-B14419BE95B8}"/>
                  </a:ext>
                </a:extLst>
              </p:cNvPr>
              <p:cNvSpPr txBox="1">
                <a:spLocks noRot="1" noChangeAspect="1" noMove="1" noResize="1" noEditPoints="1" noAdjustHandles="1" noChangeArrowheads="1" noChangeShapeType="1" noTextEdit="1"/>
              </p:cNvSpPr>
              <p:nvPr/>
            </p:nvSpPr>
            <p:spPr>
              <a:xfrm>
                <a:off x="33494" y="1396056"/>
                <a:ext cx="6376085" cy="847283"/>
              </a:xfrm>
              <a:prstGeom prst="rect">
                <a:avLst/>
              </a:prstGeom>
              <a:blipFill>
                <a:blip r:embed="rId3"/>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307106F2-296D-40DD-A588-E193C52D3DAC}"/>
                  </a:ext>
                </a:extLst>
              </p:cNvPr>
              <p:cNvSpPr txBox="1"/>
              <p:nvPr/>
            </p:nvSpPr>
            <p:spPr>
              <a:xfrm>
                <a:off x="0" y="3694427"/>
                <a:ext cx="3373395" cy="957185"/>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zh-CN" altLang="en-US" sz="2000" smtClean="0">
                          <a:latin typeface="Cambria Math" panose="02040503050406030204" pitchFamily="18" charset="0"/>
                        </a:rPr>
                        <m:t>1</m:t>
                      </m:r>
                      <m:r>
                        <a:rPr lang="zh-CN" altLang="en-US" sz="2000" i="0">
                          <a:latin typeface="Cambria Math" panose="02040503050406030204" pitchFamily="18" charset="0"/>
                        </a:rPr>
                        <m:t>−</m:t>
                      </m:r>
                      <m:r>
                        <a:rPr lang="zh-CN" altLang="en-US" sz="2000" i="1">
                          <a:latin typeface="Cambria Math" panose="02040503050406030204" pitchFamily="18" charset="0"/>
                        </a:rPr>
                        <m:t>𝛽</m:t>
                      </m:r>
                      <m:r>
                        <a:rPr lang="zh-CN" altLang="en-US" sz="2000" i="0">
                          <a:latin typeface="Cambria Math" panose="02040503050406030204" pitchFamily="18" charset="0"/>
                        </a:rPr>
                        <m:t>=</m:t>
                      </m:r>
                      <m:f>
                        <m:fPr>
                          <m:ctrlPr>
                            <a:rPr lang="zh-CN" altLang="en-US" sz="2000" i="1">
                              <a:solidFill>
                                <a:srgbClr val="836967"/>
                              </a:solidFill>
                              <a:latin typeface="Cambria Math" panose="02040503050406030204" pitchFamily="18" charset="0"/>
                            </a:rPr>
                          </m:ctrlPr>
                        </m:fPr>
                        <m:num>
                          <m:nary>
                            <m:naryPr>
                              <m:limLoc m:val="subSup"/>
                              <m:ctrlPr>
                                <a:rPr lang="zh-CN" altLang="en-US" sz="2000" i="1">
                                  <a:latin typeface="Cambria Math" panose="02040503050406030204" pitchFamily="18" charset="0"/>
                                </a:rPr>
                              </m:ctrlPr>
                            </m:naryPr>
                            <m:sub>
                              <m:r>
                                <a:rPr lang="zh-CN" altLang="en-US" sz="2000" i="0">
                                  <a:latin typeface="Cambria Math" panose="02040503050406030204" pitchFamily="18" charset="0"/>
                                </a:rPr>
                                <m:t>−∞</m:t>
                              </m:r>
                            </m:sub>
                            <m:sup>
                              <m:sSub>
                                <m:sSubPr>
                                  <m:ctrlPr>
                                    <a:rPr lang="zh-CN" altLang="en-US" sz="2000" i="1">
                                      <a:solidFill>
                                        <a:srgbClr val="836967"/>
                                      </a:solidFill>
                                      <a:latin typeface="Cambria Math" panose="02040503050406030204" pitchFamily="18" charset="0"/>
                                    </a:rPr>
                                  </m:ctrlPr>
                                </m:sSubPr>
                                <m:e>
                                  <m:r>
                                    <a:rPr lang="zh-CN" altLang="en-US" sz="2000" i="1">
                                      <a:latin typeface="Cambria Math" panose="02040503050406030204" pitchFamily="18" charset="0"/>
                                    </a:rPr>
                                    <m:t>𝜃</m:t>
                                  </m:r>
                                </m:e>
                                <m:sub>
                                  <m:r>
                                    <a:rPr lang="zh-CN" altLang="en-US" sz="2000" i="1">
                                      <a:latin typeface="Cambria Math" panose="02040503050406030204" pitchFamily="18" charset="0"/>
                                    </a:rPr>
                                    <m:t>𝑢𝑝</m:t>
                                  </m:r>
                                </m:sub>
                              </m:sSub>
                            </m:sup>
                            <m:e>
                              <m:r>
                                <a:rPr lang="zh-CN" altLang="en-US" sz="2000" i="1">
                                  <a:latin typeface="Cambria Math" panose="02040503050406030204" pitchFamily="18" charset="0"/>
                                </a:rPr>
                                <m:t>𝐿</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𝑥</m:t>
                                  </m:r>
                                </m:e>
                                <m:e>
                                  <m:r>
                                    <a:rPr lang="zh-CN" altLang="en-US" sz="2000" i="1">
                                      <a:latin typeface="Cambria Math" panose="02040503050406030204" pitchFamily="18" charset="0"/>
                                    </a:rPr>
                                    <m:t>𝜃</m:t>
                                  </m:r>
                                </m:e>
                              </m:d>
                              <m:r>
                                <a:rPr lang="zh-CN" altLang="en-US" sz="2000" i="1">
                                  <a:latin typeface="Cambria Math" panose="02040503050406030204" pitchFamily="18" charset="0"/>
                                </a:rPr>
                                <m:t>𝜋</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𝜃</m:t>
                                  </m:r>
                                </m:e>
                              </m:d>
                              <m:r>
                                <m:rPr>
                                  <m:sty m:val="p"/>
                                </m:rPr>
                                <a:rPr lang="zh-CN" altLang="en-US" sz="2000" i="0">
                                  <a:latin typeface="Cambria Math" panose="02040503050406030204" pitchFamily="18" charset="0"/>
                                </a:rPr>
                                <m:t>d</m:t>
                              </m:r>
                              <m:r>
                                <a:rPr lang="zh-CN" altLang="en-US" sz="2000" i="1">
                                  <a:latin typeface="Cambria Math" panose="02040503050406030204" pitchFamily="18" charset="0"/>
                                </a:rPr>
                                <m:t>𝜃</m:t>
                              </m:r>
                            </m:e>
                          </m:nary>
                        </m:num>
                        <m:den>
                          <m:nary>
                            <m:naryPr>
                              <m:limLoc m:val="subSup"/>
                              <m:ctrlPr>
                                <a:rPr lang="zh-CN" altLang="en-US" sz="2000" i="1">
                                  <a:latin typeface="Cambria Math" panose="02040503050406030204" pitchFamily="18" charset="0"/>
                                </a:rPr>
                              </m:ctrlPr>
                            </m:naryPr>
                            <m:sub>
                              <m:r>
                                <a:rPr lang="zh-CN" altLang="en-US" sz="2000" i="0">
                                  <a:latin typeface="Cambria Math" panose="02040503050406030204" pitchFamily="18" charset="0"/>
                                </a:rPr>
                                <m:t>−∞</m:t>
                              </m:r>
                            </m:sub>
                            <m:sup>
                              <m:r>
                                <a:rPr lang="zh-CN" altLang="en-US" sz="2000" i="0">
                                  <a:latin typeface="Cambria Math" panose="02040503050406030204" pitchFamily="18" charset="0"/>
                                </a:rPr>
                                <m:t>∞</m:t>
                              </m:r>
                            </m:sup>
                            <m:e>
                              <m:r>
                                <a:rPr lang="zh-CN" altLang="en-US" sz="2000" i="1">
                                  <a:latin typeface="Cambria Math" panose="02040503050406030204" pitchFamily="18" charset="0"/>
                                </a:rPr>
                                <m:t>𝐿</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𝑥</m:t>
                                  </m:r>
                                </m:e>
                                <m:e>
                                  <m:r>
                                    <a:rPr lang="zh-CN" altLang="en-US" sz="2000" i="1">
                                      <a:latin typeface="Cambria Math" panose="02040503050406030204" pitchFamily="18" charset="0"/>
                                    </a:rPr>
                                    <m:t>𝜃</m:t>
                                  </m:r>
                                </m:e>
                              </m:d>
                              <m:r>
                                <a:rPr lang="zh-CN" altLang="en-US" sz="2000" i="1">
                                  <a:latin typeface="Cambria Math" panose="02040503050406030204" pitchFamily="18" charset="0"/>
                                </a:rPr>
                                <m:t>𝜋</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𝜃</m:t>
                                  </m:r>
                                </m:e>
                              </m:d>
                              <m:r>
                                <m:rPr>
                                  <m:sty m:val="p"/>
                                </m:rPr>
                                <a:rPr lang="zh-CN" altLang="en-US" sz="2000" i="0">
                                  <a:latin typeface="Cambria Math" panose="02040503050406030204" pitchFamily="18" charset="0"/>
                                </a:rPr>
                                <m:t>d</m:t>
                              </m:r>
                              <m:r>
                                <a:rPr lang="zh-CN" altLang="en-US" sz="2000" i="1">
                                  <a:latin typeface="Cambria Math" panose="02040503050406030204" pitchFamily="18" charset="0"/>
                                </a:rPr>
                                <m:t>𝜃</m:t>
                              </m:r>
                            </m:e>
                          </m:nary>
                        </m:den>
                      </m:f>
                    </m:oMath>
                  </m:oMathPara>
                </a14:m>
                <a:endParaRPr lang="zh-CN" altLang="en-US" sz="2000" dirty="0"/>
              </a:p>
            </p:txBody>
          </p:sp>
        </mc:Choice>
        <mc:Fallback xmlns="">
          <p:sp>
            <p:nvSpPr>
              <p:cNvPr id="8" name="TextBox 7">
                <a:extLst>
                  <a:ext uri="{FF2B5EF4-FFF2-40B4-BE49-F238E27FC236}">
                    <a16:creationId xmlns:a16="http://schemas.microsoft.com/office/drawing/2014/main" id="{307106F2-296D-40DD-A588-E193C52D3DAC}"/>
                  </a:ext>
                </a:extLst>
              </p:cNvPr>
              <p:cNvSpPr txBox="1">
                <a:spLocks noRot="1" noChangeAspect="1" noMove="1" noResize="1" noEditPoints="1" noAdjustHandles="1" noChangeArrowheads="1" noChangeShapeType="1" noTextEdit="1"/>
              </p:cNvSpPr>
              <p:nvPr/>
            </p:nvSpPr>
            <p:spPr>
              <a:xfrm>
                <a:off x="0" y="3694427"/>
                <a:ext cx="3373395" cy="957185"/>
              </a:xfrm>
              <a:prstGeom prst="rect">
                <a:avLst/>
              </a:prstGeom>
              <a:blipFill>
                <a:blip r:embed="rId4"/>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1DBF2D75-9FC3-48A8-9867-26602530C6C4}"/>
                  </a:ext>
                </a:extLst>
              </p:cNvPr>
              <p:cNvSpPr txBox="1"/>
              <p:nvPr/>
            </p:nvSpPr>
            <p:spPr>
              <a:xfrm>
                <a:off x="295311" y="222238"/>
                <a:ext cx="3118546" cy="709105"/>
              </a:xfrm>
              <a:prstGeom prst="rect">
                <a:avLst/>
              </a:prstGeom>
              <a:noFill/>
            </p:spPr>
            <p:txBody>
              <a:bodyPr wrap="none" lIns="0" tIns="0" rIns="0" bIns="0" rtlCol="0">
                <a:spAutoFit/>
              </a:bodyPr>
              <a:lstStyle/>
              <a:p>
                <a:pPr/>
                <a14:m>
                  <m:oMathPara xmlns:m="http://schemas.openxmlformats.org/officeDocument/2006/math">
                    <m:oMathParaPr>
                      <m:jc m:val="left"/>
                    </m:oMathParaPr>
                    <m:oMath xmlns:m="http://schemas.openxmlformats.org/officeDocument/2006/math">
                      <m:r>
                        <a:rPr lang="en-US" altLang="zh-CN" sz="2000" b="0" i="1" smtClean="0">
                          <a:latin typeface="Cambria Math" panose="02040503050406030204" pitchFamily="18" charset="0"/>
                        </a:rPr>
                        <m:t>𝑝</m:t>
                      </m:r>
                      <m:d>
                        <m:dPr>
                          <m:ctrlPr>
                            <a:rPr lang="en-US" altLang="zh-CN" sz="2000" b="0" i="1" smtClean="0">
                              <a:latin typeface="Cambria Math" panose="02040503050406030204" pitchFamily="18" charset="0"/>
                            </a:rPr>
                          </m:ctrlPr>
                        </m:dPr>
                        <m:e>
                          <m:r>
                            <a:rPr lang="zh-CN" altLang="en-US" sz="2000" b="0" i="1" smtClean="0">
                              <a:latin typeface="Cambria Math" panose="02040503050406030204" pitchFamily="18" charset="0"/>
                            </a:rPr>
                            <m:t>𝜃</m:t>
                          </m:r>
                        </m:e>
                        <m:e>
                          <m:r>
                            <a:rPr lang="en-US" altLang="zh-CN" sz="2000" b="0" i="1" smtClean="0">
                              <a:latin typeface="Cambria Math" panose="02040503050406030204" pitchFamily="18" charset="0"/>
                            </a:rPr>
                            <m:t>𝑥</m:t>
                          </m:r>
                        </m:e>
                      </m:d>
                      <m:r>
                        <a:rPr lang="en-US" altLang="zh-CN" sz="2000" b="0" i="1" smtClean="0">
                          <a:latin typeface="Cambria Math" panose="02040503050406030204" pitchFamily="18" charset="0"/>
                        </a:rPr>
                        <m:t>=</m:t>
                      </m:r>
                      <m:f>
                        <m:fPr>
                          <m:ctrlPr>
                            <a:rPr lang="en-US" altLang="zh-CN" sz="2000" b="0" i="1" smtClean="0">
                              <a:latin typeface="Cambria Math" panose="02040503050406030204" pitchFamily="18" charset="0"/>
                            </a:rPr>
                          </m:ctrlPr>
                        </m:fPr>
                        <m:num>
                          <m:r>
                            <a:rPr lang="en-US" altLang="zh-CN" sz="2000" b="0" i="1" smtClean="0">
                              <a:latin typeface="Cambria Math" panose="02040503050406030204" pitchFamily="18" charset="0"/>
                            </a:rPr>
                            <m:t>𝐿</m:t>
                          </m:r>
                          <m:d>
                            <m:dPr>
                              <m:ctrlPr>
                                <a:rPr lang="en-US" altLang="zh-CN" sz="2000" i="1">
                                  <a:latin typeface="Cambria Math" panose="02040503050406030204" pitchFamily="18" charset="0"/>
                                </a:rPr>
                              </m:ctrlPr>
                            </m:dPr>
                            <m:e>
                              <m:r>
                                <a:rPr lang="en-US" altLang="zh-CN" sz="2000" b="0" i="1" smtClean="0">
                                  <a:latin typeface="Cambria Math" panose="02040503050406030204" pitchFamily="18" charset="0"/>
                                </a:rPr>
                                <m:t>𝑥</m:t>
                              </m:r>
                            </m:e>
                            <m:e>
                              <m:r>
                                <a:rPr lang="zh-CN" altLang="en-US" sz="2000" i="1" smtClean="0">
                                  <a:latin typeface="Cambria Math" panose="02040503050406030204" pitchFamily="18" charset="0"/>
                                </a:rPr>
                                <m:t>𝜃</m:t>
                              </m:r>
                            </m:e>
                          </m:d>
                          <m:r>
                            <a:rPr lang="zh-CN" altLang="en-US" sz="2000" i="1" smtClean="0">
                              <a:latin typeface="Cambria Math" panose="02040503050406030204" pitchFamily="18" charset="0"/>
                            </a:rPr>
                            <m:t>𝜋</m:t>
                          </m:r>
                          <m:d>
                            <m:dPr>
                              <m:ctrlPr>
                                <a:rPr lang="en-US" altLang="zh-CN" sz="2000" i="1" smtClean="0">
                                  <a:latin typeface="Cambria Math" panose="02040503050406030204" pitchFamily="18" charset="0"/>
                                </a:rPr>
                              </m:ctrlPr>
                            </m:dPr>
                            <m:e>
                              <m:r>
                                <a:rPr lang="zh-CN" altLang="en-US" sz="2000" i="1" smtClean="0">
                                  <a:latin typeface="Cambria Math" panose="02040503050406030204" pitchFamily="18" charset="0"/>
                                </a:rPr>
                                <m:t>𝜃</m:t>
                              </m:r>
                            </m:e>
                          </m:d>
                        </m:num>
                        <m:den>
                          <m:nary>
                            <m:naryPr>
                              <m:limLoc m:val="undOvr"/>
                              <m:subHide m:val="on"/>
                              <m:supHide m:val="on"/>
                              <m:ctrlPr>
                                <a:rPr lang="en-US" altLang="zh-CN" sz="2000" b="0" i="1" smtClean="0">
                                  <a:latin typeface="Cambria Math" panose="02040503050406030204" pitchFamily="18" charset="0"/>
                                </a:rPr>
                              </m:ctrlPr>
                            </m:naryPr>
                            <m:sub/>
                            <m:sup/>
                            <m:e>
                              <m:r>
                                <a:rPr lang="en-US" altLang="zh-CN" sz="2000" i="1">
                                  <a:latin typeface="Cambria Math" panose="02040503050406030204" pitchFamily="18" charset="0"/>
                                </a:rPr>
                                <m:t>𝐿</m:t>
                              </m:r>
                              <m:d>
                                <m:dPr>
                                  <m:ctrlPr>
                                    <a:rPr lang="en-US" altLang="zh-CN" sz="2000" i="1">
                                      <a:latin typeface="Cambria Math" panose="02040503050406030204" pitchFamily="18" charset="0"/>
                                    </a:rPr>
                                  </m:ctrlPr>
                                </m:dPr>
                                <m:e>
                                  <m:r>
                                    <a:rPr lang="en-US" altLang="zh-CN" sz="2000" i="1">
                                      <a:latin typeface="Cambria Math" panose="02040503050406030204" pitchFamily="18" charset="0"/>
                                    </a:rPr>
                                    <m:t>𝑥</m:t>
                                  </m:r>
                                </m:e>
                                <m:e>
                                  <m:sSup>
                                    <m:sSupPr>
                                      <m:ctrlPr>
                                        <a:rPr lang="en-US" altLang="zh-CN" sz="2000" i="1">
                                          <a:latin typeface="Cambria Math" panose="02040503050406030204" pitchFamily="18" charset="0"/>
                                        </a:rPr>
                                      </m:ctrlPr>
                                    </m:sSupPr>
                                    <m:e>
                                      <m:r>
                                        <a:rPr lang="zh-CN" altLang="en-US" sz="2000" i="1">
                                          <a:latin typeface="Cambria Math" panose="02040503050406030204" pitchFamily="18" charset="0"/>
                                        </a:rPr>
                                        <m:t>𝜃</m:t>
                                      </m:r>
                                    </m:e>
                                    <m:sup>
                                      <m:r>
                                        <a:rPr lang="en-US" altLang="zh-CN" sz="2000" i="1">
                                          <a:latin typeface="Cambria Math" panose="02040503050406030204" pitchFamily="18" charset="0"/>
                                        </a:rPr>
                                        <m:t>′</m:t>
                                      </m:r>
                                    </m:sup>
                                  </m:sSup>
                                </m:e>
                              </m:d>
                              <m:r>
                                <a:rPr lang="zh-CN" altLang="en-US" sz="2000" i="1">
                                  <a:latin typeface="Cambria Math" panose="02040503050406030204" pitchFamily="18" charset="0"/>
                                </a:rPr>
                                <m:t>𝜋</m:t>
                              </m:r>
                              <m:d>
                                <m:dPr>
                                  <m:ctrlPr>
                                    <a:rPr lang="en-US" altLang="zh-CN" sz="2000" i="1">
                                      <a:latin typeface="Cambria Math" panose="02040503050406030204" pitchFamily="18" charset="0"/>
                                    </a:rPr>
                                  </m:ctrlPr>
                                </m:dPr>
                                <m:e>
                                  <m:sSup>
                                    <m:sSupPr>
                                      <m:ctrlPr>
                                        <a:rPr lang="en-US" altLang="zh-CN" sz="2000" i="1">
                                          <a:latin typeface="Cambria Math" panose="02040503050406030204" pitchFamily="18" charset="0"/>
                                        </a:rPr>
                                      </m:ctrlPr>
                                    </m:sSupPr>
                                    <m:e>
                                      <m:r>
                                        <a:rPr lang="zh-CN" altLang="en-US" sz="2000" i="1">
                                          <a:latin typeface="Cambria Math" panose="02040503050406030204" pitchFamily="18" charset="0"/>
                                        </a:rPr>
                                        <m:t>𝜃</m:t>
                                      </m:r>
                                    </m:e>
                                    <m:sup>
                                      <m:r>
                                        <a:rPr lang="en-US" altLang="zh-CN" sz="2000" i="1">
                                          <a:latin typeface="Cambria Math" panose="02040503050406030204" pitchFamily="18" charset="0"/>
                                        </a:rPr>
                                        <m:t>′</m:t>
                                      </m:r>
                                    </m:sup>
                                  </m:sSup>
                                </m:e>
                              </m:d>
                              <m:r>
                                <m:rPr>
                                  <m:sty m:val="p"/>
                                </m:rPr>
                                <a:rPr lang="en-US" altLang="zh-CN" sz="2000" b="0" i="0" smtClean="0">
                                  <a:latin typeface="Cambria Math" panose="02040503050406030204" pitchFamily="18" charset="0"/>
                                </a:rPr>
                                <m:t>d</m:t>
                              </m:r>
                              <m:sSup>
                                <m:sSupPr>
                                  <m:ctrlPr>
                                    <a:rPr lang="en-US" altLang="zh-CN" sz="2000" b="0" i="1" smtClean="0">
                                      <a:latin typeface="Cambria Math" panose="02040503050406030204" pitchFamily="18" charset="0"/>
                                    </a:rPr>
                                  </m:ctrlPr>
                                </m:sSupPr>
                                <m:e>
                                  <m:r>
                                    <a:rPr lang="zh-CN" altLang="en-US" sz="2000" b="0" i="1" smtClean="0">
                                      <a:latin typeface="Cambria Math" panose="02040503050406030204" pitchFamily="18" charset="0"/>
                                    </a:rPr>
                                    <m:t>𝜃</m:t>
                                  </m:r>
                                </m:e>
                                <m:sup>
                                  <m:r>
                                    <a:rPr lang="en-US" altLang="zh-CN" sz="2000" b="0" i="1" smtClean="0">
                                      <a:latin typeface="Cambria Math" panose="02040503050406030204" pitchFamily="18" charset="0"/>
                                    </a:rPr>
                                    <m:t>′</m:t>
                                  </m:r>
                                </m:sup>
                              </m:sSup>
                            </m:e>
                          </m:nary>
                        </m:den>
                      </m:f>
                    </m:oMath>
                  </m:oMathPara>
                </a14:m>
                <a:endParaRPr lang="zh-CN" altLang="en-US" sz="2000" dirty="0">
                  <a:latin typeface="Cambria" panose="02040503050406030204" pitchFamily="18" charset="0"/>
                </a:endParaRPr>
              </a:p>
            </p:txBody>
          </p:sp>
        </mc:Choice>
        <mc:Fallback xmlns="">
          <p:sp>
            <p:nvSpPr>
              <p:cNvPr id="9" name="TextBox 8">
                <a:extLst>
                  <a:ext uri="{FF2B5EF4-FFF2-40B4-BE49-F238E27FC236}">
                    <a16:creationId xmlns:a16="http://schemas.microsoft.com/office/drawing/2014/main" id="{1DBF2D75-9FC3-48A8-9867-26602530C6C4}"/>
                  </a:ext>
                </a:extLst>
              </p:cNvPr>
              <p:cNvSpPr txBox="1">
                <a:spLocks noRot="1" noChangeAspect="1" noMove="1" noResize="1" noEditPoints="1" noAdjustHandles="1" noChangeArrowheads="1" noChangeShapeType="1" noTextEdit="1"/>
              </p:cNvSpPr>
              <p:nvPr/>
            </p:nvSpPr>
            <p:spPr>
              <a:xfrm>
                <a:off x="295311" y="222238"/>
                <a:ext cx="3118546" cy="709105"/>
              </a:xfrm>
              <a:prstGeom prst="rect">
                <a:avLst/>
              </a:prstGeom>
              <a:blipFill>
                <a:blip r:embed="rId5"/>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DEB2F832-4918-4C5C-BEF3-E4AF27448389}"/>
                  </a:ext>
                </a:extLst>
              </p:cNvPr>
              <p:cNvSpPr txBox="1"/>
              <p:nvPr/>
            </p:nvSpPr>
            <p:spPr>
              <a:xfrm>
                <a:off x="4309780" y="152475"/>
                <a:ext cx="2332320" cy="778868"/>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r>
                        <a:rPr lang="zh-CN" altLang="en-US" sz="2000" i="1" smtClean="0">
                          <a:latin typeface="Cambria Math" panose="02040503050406030204" pitchFamily="18" charset="0"/>
                        </a:rPr>
                        <m:t>𝜋</m:t>
                      </m:r>
                      <m:d>
                        <m:dPr>
                          <m:ctrlPr>
                            <a:rPr lang="zh-CN" altLang="en-US" sz="2000" i="1">
                              <a:solidFill>
                                <a:srgbClr val="836967"/>
                              </a:solidFill>
                              <a:latin typeface="Cambria Math" panose="02040503050406030204" pitchFamily="18" charset="0"/>
                            </a:rPr>
                          </m:ctrlPr>
                        </m:dPr>
                        <m:e>
                          <m:r>
                            <a:rPr lang="zh-CN" altLang="en-US" sz="2000" i="1">
                              <a:latin typeface="Cambria Math" panose="02040503050406030204" pitchFamily="18" charset="0"/>
                            </a:rPr>
                            <m:t>𝜃</m:t>
                          </m:r>
                        </m:e>
                      </m:d>
                      <m:r>
                        <a:rPr lang="zh-CN" altLang="en-US" sz="2000" i="0">
                          <a:latin typeface="Cambria Math" panose="02040503050406030204" pitchFamily="18" charset="0"/>
                        </a:rPr>
                        <m:t>=</m:t>
                      </m:r>
                      <m:d>
                        <m:dPr>
                          <m:begChr m:val="{"/>
                          <m:endChr m:val=""/>
                          <m:ctrlPr>
                            <a:rPr lang="zh-CN" altLang="en-US" sz="2000" i="1">
                              <a:solidFill>
                                <a:srgbClr val="836967"/>
                              </a:solidFill>
                              <a:latin typeface="Cambria Math" panose="02040503050406030204" pitchFamily="18" charset="0"/>
                            </a:rPr>
                          </m:ctrlPr>
                        </m:dPr>
                        <m:e>
                          <m:m>
                            <m:mPr>
                              <m:plcHide m:val="on"/>
                              <m:mcs>
                                <m:mc>
                                  <m:mcPr>
                                    <m:count m:val="1"/>
                                    <m:mcJc m:val="center"/>
                                  </m:mcPr>
                                </m:mc>
                              </m:mcs>
                              <m:ctrlPr>
                                <a:rPr lang="zh-CN" altLang="en-US" sz="2000" i="1">
                                  <a:solidFill>
                                    <a:srgbClr val="836967"/>
                                  </a:solidFill>
                                  <a:latin typeface="Cambria Math" panose="02040503050406030204" pitchFamily="18" charset="0"/>
                                </a:rPr>
                              </m:ctrlPr>
                            </m:mPr>
                            <m:mr>
                              <m:e>
                                <m:r>
                                  <a:rPr lang="zh-CN" altLang="en-US" sz="2000" i="0">
                                    <a:latin typeface="Cambria Math" panose="02040503050406030204" pitchFamily="18" charset="0"/>
                                  </a:rPr>
                                  <m:t>0     </m:t>
                                </m:r>
                                <m:r>
                                  <a:rPr lang="zh-CN" altLang="en-US" sz="2000" i="1">
                                    <a:latin typeface="Cambria Math" panose="02040503050406030204" pitchFamily="18" charset="0"/>
                                  </a:rPr>
                                  <m:t>𝜃</m:t>
                                </m:r>
                                <m:r>
                                  <a:rPr lang="zh-CN" altLang="en-US" sz="2000" i="0">
                                    <a:latin typeface="Cambria Math" panose="02040503050406030204" pitchFamily="18" charset="0"/>
                                  </a:rPr>
                                  <m:t>≤0</m:t>
                                </m:r>
                              </m:e>
                            </m:mr>
                            <m:mr>
                              <m:e>
                                <m:r>
                                  <a:rPr lang="zh-CN" altLang="en-US" sz="2000" i="0">
                                    <a:latin typeface="Cambria Math" panose="02040503050406030204" pitchFamily="18" charset="0"/>
                                  </a:rPr>
                                  <m:t>1     </m:t>
                                </m:r>
                                <m:r>
                                  <a:rPr lang="zh-CN" altLang="en-US" sz="2000" i="1">
                                    <a:latin typeface="Cambria Math" panose="02040503050406030204" pitchFamily="18" charset="0"/>
                                  </a:rPr>
                                  <m:t>𝜃</m:t>
                                </m:r>
                                <m:r>
                                  <a:rPr lang="zh-CN" altLang="en-US" sz="2000" i="0">
                                    <a:latin typeface="Cambria Math" panose="02040503050406030204" pitchFamily="18" charset="0"/>
                                  </a:rPr>
                                  <m:t>&gt;0</m:t>
                                </m:r>
                              </m:e>
                            </m:mr>
                          </m:m>
                        </m:e>
                      </m:d>
                    </m:oMath>
                  </m:oMathPara>
                </a14:m>
                <a:endParaRPr lang="zh-CN" altLang="en-US" sz="2000" dirty="0"/>
              </a:p>
            </p:txBody>
          </p:sp>
        </mc:Choice>
        <mc:Fallback xmlns="">
          <p:sp>
            <p:nvSpPr>
              <p:cNvPr id="10" name="TextBox 9">
                <a:extLst>
                  <a:ext uri="{FF2B5EF4-FFF2-40B4-BE49-F238E27FC236}">
                    <a16:creationId xmlns:a16="http://schemas.microsoft.com/office/drawing/2014/main" id="{DEB2F832-4918-4C5C-BEF3-E4AF27448389}"/>
                  </a:ext>
                </a:extLst>
              </p:cNvPr>
              <p:cNvSpPr txBox="1">
                <a:spLocks noRot="1" noChangeAspect="1" noMove="1" noResize="1" noEditPoints="1" noAdjustHandles="1" noChangeArrowheads="1" noChangeShapeType="1" noTextEdit="1"/>
              </p:cNvSpPr>
              <p:nvPr/>
            </p:nvSpPr>
            <p:spPr>
              <a:xfrm>
                <a:off x="4309780" y="152475"/>
                <a:ext cx="2332320" cy="778868"/>
              </a:xfrm>
              <a:prstGeom prst="rect">
                <a:avLst/>
              </a:prstGeom>
              <a:blipFill>
                <a:blip r:embed="rId6"/>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08713814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52AFFC-A34A-4327-8F14-63DC4BF9EBEB}"/>
              </a:ext>
            </a:extLst>
          </p:cNvPr>
          <p:cNvPicPr>
            <a:picLocks noChangeAspect="1"/>
          </p:cNvPicPr>
          <p:nvPr/>
        </p:nvPicPr>
        <p:blipFill>
          <a:blip r:embed="rId2"/>
          <a:stretch>
            <a:fillRect/>
          </a:stretch>
        </p:blipFill>
        <p:spPr>
          <a:xfrm>
            <a:off x="0" y="66683"/>
            <a:ext cx="9144000" cy="6724634"/>
          </a:xfrm>
          <a:prstGeom prst="rect">
            <a:avLst/>
          </a:prstGeom>
        </p:spPr>
      </p:pic>
      <p:sp>
        <p:nvSpPr>
          <p:cNvPr id="2" name="Rectangle: Rounded Corners 1">
            <a:extLst>
              <a:ext uri="{FF2B5EF4-FFF2-40B4-BE49-F238E27FC236}">
                <a16:creationId xmlns:a16="http://schemas.microsoft.com/office/drawing/2014/main" id="{C6F77BC2-EA18-4874-A60B-EE67F611DC50}"/>
              </a:ext>
            </a:extLst>
          </p:cNvPr>
          <p:cNvSpPr/>
          <p:nvPr/>
        </p:nvSpPr>
        <p:spPr>
          <a:xfrm>
            <a:off x="1524000" y="2652584"/>
            <a:ext cx="3048000" cy="33775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TextBox 4">
            <a:extLst>
              <a:ext uri="{FF2B5EF4-FFF2-40B4-BE49-F238E27FC236}">
                <a16:creationId xmlns:a16="http://schemas.microsoft.com/office/drawing/2014/main" id="{CC4D37F3-C325-4525-B304-28FF71021639}"/>
              </a:ext>
            </a:extLst>
          </p:cNvPr>
          <p:cNvSpPr txBox="1"/>
          <p:nvPr/>
        </p:nvSpPr>
        <p:spPr>
          <a:xfrm>
            <a:off x="-1" y="611829"/>
            <a:ext cx="7784757" cy="338554"/>
          </a:xfrm>
          <a:prstGeom prst="rect">
            <a:avLst/>
          </a:prstGeom>
          <a:noFill/>
        </p:spPr>
        <p:txBody>
          <a:bodyPr wrap="square">
            <a:spAutoFit/>
          </a:bodyPr>
          <a:lstStyle/>
          <a:p>
            <a:pPr marL="342900" indent="-342900">
              <a:buFont typeface="Wingdings" panose="05000000000000000000" pitchFamily="2" charset="2"/>
              <a:buChar char="Ø"/>
            </a:pPr>
            <a:r>
              <a:rPr lang="en-US" altLang="zh-CN" sz="1600" i="0" dirty="0">
                <a:solidFill>
                  <a:schemeClr val="accent5"/>
                </a:solidFill>
                <a:effectLst/>
                <a:latin typeface="LMRoman10-Regular"/>
              </a:rPr>
              <a:t>P.A. </a:t>
            </a:r>
            <a:r>
              <a:rPr lang="en-US" altLang="zh-CN" sz="1600" i="0" dirty="0" err="1">
                <a:solidFill>
                  <a:schemeClr val="accent5"/>
                </a:solidFill>
                <a:effectLst/>
                <a:latin typeface="LMRoman10-Regular"/>
              </a:rPr>
              <a:t>Zyla</a:t>
            </a:r>
            <a:r>
              <a:rPr lang="en-US" altLang="zh-CN" sz="1600" i="0" dirty="0">
                <a:solidFill>
                  <a:schemeClr val="accent5"/>
                </a:solidFill>
                <a:effectLst/>
                <a:latin typeface="LMRoman10-Regular"/>
              </a:rPr>
              <a:t> </a:t>
            </a:r>
            <a:r>
              <a:rPr lang="en-US" altLang="zh-CN" sz="1600" i="1" dirty="0">
                <a:solidFill>
                  <a:schemeClr val="accent5"/>
                </a:solidFill>
                <a:effectLst/>
                <a:latin typeface="LMRoman10-Italic"/>
              </a:rPr>
              <a:t>et al.</a:t>
            </a:r>
            <a:r>
              <a:rPr lang="en-US" altLang="zh-CN" sz="1600" i="0" dirty="0">
                <a:solidFill>
                  <a:schemeClr val="accent5"/>
                </a:solidFill>
                <a:effectLst/>
                <a:latin typeface="LMRoman10-Regular"/>
              </a:rPr>
              <a:t>, Prog. </a:t>
            </a:r>
            <a:r>
              <a:rPr lang="en-US" altLang="zh-CN" sz="1600" i="0" dirty="0" err="1">
                <a:solidFill>
                  <a:schemeClr val="accent5"/>
                </a:solidFill>
                <a:effectLst/>
                <a:latin typeface="LMRoman10-Regular"/>
              </a:rPr>
              <a:t>Theor</a:t>
            </a:r>
            <a:r>
              <a:rPr lang="en-US" altLang="zh-CN" sz="1600" i="0" dirty="0">
                <a:solidFill>
                  <a:schemeClr val="accent5"/>
                </a:solidFill>
                <a:effectLst/>
                <a:latin typeface="LMRoman10-Regular"/>
              </a:rPr>
              <a:t>. Exp. Phys. 2020, 083C01 (2020).</a:t>
            </a:r>
          </a:p>
        </p:txBody>
      </p:sp>
    </p:spTree>
    <p:extLst>
      <p:ext uri="{BB962C8B-B14F-4D97-AF65-F5344CB8AC3E}">
        <p14:creationId xmlns:p14="http://schemas.microsoft.com/office/powerpoint/2010/main" val="3575039176"/>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E7EB74F-E3D2-41D4-9B5A-CBB47261CDB5}"/>
              </a:ext>
            </a:extLst>
          </p:cNvPr>
          <p:cNvPicPr>
            <a:picLocks noChangeAspect="1"/>
          </p:cNvPicPr>
          <p:nvPr/>
        </p:nvPicPr>
        <p:blipFill>
          <a:blip r:embed="rId2"/>
          <a:stretch>
            <a:fillRect/>
          </a:stretch>
        </p:blipFill>
        <p:spPr>
          <a:xfrm>
            <a:off x="0" y="0"/>
            <a:ext cx="5581650" cy="1609725"/>
          </a:xfrm>
          <a:prstGeom prst="rect">
            <a:avLst/>
          </a:prstGeom>
        </p:spPr>
      </p:pic>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A5434BA5-B8AE-481A-97C3-59FE4CC6A747}"/>
                  </a:ext>
                </a:extLst>
              </p:cNvPr>
              <p:cNvSpPr txBox="1"/>
              <p:nvPr/>
            </p:nvSpPr>
            <p:spPr>
              <a:xfrm>
                <a:off x="609600" y="1955800"/>
                <a:ext cx="4513159" cy="369332"/>
              </a:xfrm>
              <a:prstGeom prst="rect">
                <a:avLst/>
              </a:prstGeom>
              <a:noFill/>
            </p:spPr>
            <p:txBody>
              <a:bodyPr wrap="none" rtlCol="0">
                <a:spAutoFit/>
              </a:bodyPr>
              <a:lstStyle/>
              <a:p>
                <a14:m>
                  <m:oMath xmlns:m="http://schemas.openxmlformats.org/officeDocument/2006/math">
                    <m:r>
                      <a:rPr lang="en-US" altLang="zh-CN" b="0" i="1" smtClean="0">
                        <a:latin typeface="Cambria Math" panose="02040503050406030204" pitchFamily="18" charset="0"/>
                      </a:rPr>
                      <m:t>𝑃</m:t>
                    </m:r>
                    <m:d>
                      <m:dPr>
                        <m:ctrlPr>
                          <a:rPr lang="en-US" altLang="zh-CN" b="0" i="1" smtClean="0">
                            <a:latin typeface="Cambria Math" panose="02040503050406030204" pitchFamily="18" charset="0"/>
                          </a:rPr>
                        </m:ctrlPr>
                      </m:dPr>
                      <m:e>
                        <m:r>
                          <m:rPr>
                            <m:sty m:val="p"/>
                          </m:rPr>
                          <a:rPr lang="en-US" altLang="zh-CN" b="0" i="0" smtClean="0">
                            <a:latin typeface="Cambria Math" panose="02040503050406030204" pitchFamily="18" charset="0"/>
                          </a:rPr>
                          <m:t>theory</m:t>
                        </m:r>
                      </m:e>
                      <m:e>
                        <m:r>
                          <m:rPr>
                            <m:sty m:val="p"/>
                          </m:rPr>
                          <a:rPr lang="en-US" altLang="zh-CN" i="1">
                            <a:latin typeface="Cambria Math" panose="02040503050406030204" pitchFamily="18" charset="0"/>
                          </a:rPr>
                          <m:t>data</m:t>
                        </m:r>
                      </m:e>
                    </m:d>
                    <m:r>
                      <a:rPr lang="en-US" altLang="zh-CN" i="1" smtClean="0">
                        <a:latin typeface="Cambria Math" panose="02040503050406030204" pitchFamily="18" charset="0"/>
                        <a:ea typeface="Cambria Math" panose="02040503050406030204" pitchFamily="18" charset="0"/>
                      </a:rPr>
                      <m:t>∝</m:t>
                    </m:r>
                    <m:r>
                      <a:rPr lang="en-US" altLang="zh-CN" i="1">
                        <a:latin typeface="Cambria Math" panose="02040503050406030204" pitchFamily="18" charset="0"/>
                      </a:rPr>
                      <m:t>𝑃</m:t>
                    </m:r>
                    <m:d>
                      <m:dPr>
                        <m:ctrlPr>
                          <a:rPr lang="en-US" altLang="zh-CN" i="1">
                            <a:latin typeface="Cambria Math" panose="02040503050406030204" pitchFamily="18" charset="0"/>
                          </a:rPr>
                        </m:ctrlPr>
                      </m:dPr>
                      <m:e>
                        <m:r>
                          <m:rPr>
                            <m:sty m:val="p"/>
                          </m:rPr>
                          <a:rPr lang="en-US" altLang="zh-CN" i="1" smtClean="0">
                            <a:latin typeface="Cambria Math" panose="02040503050406030204" pitchFamily="18" charset="0"/>
                          </a:rPr>
                          <m:t>data</m:t>
                        </m:r>
                      </m:e>
                      <m:e>
                        <m:r>
                          <m:rPr>
                            <m:sty m:val="p"/>
                          </m:rPr>
                          <a:rPr lang="en-US" altLang="zh-CN" i="1" smtClean="0">
                            <a:latin typeface="Cambria Math" panose="02040503050406030204" pitchFamily="18" charset="0"/>
                          </a:rPr>
                          <m:t>theory</m:t>
                        </m:r>
                      </m:e>
                    </m:d>
                  </m:oMath>
                </a14:m>
                <a:r>
                  <a:rPr lang="en-US" altLang="zh-CN" dirty="0"/>
                  <a:t> </a:t>
                </a:r>
                <a14:m>
                  <m:oMath xmlns:m="http://schemas.openxmlformats.org/officeDocument/2006/math">
                    <m:r>
                      <a:rPr lang="en-US" altLang="zh-CN" i="1">
                        <a:latin typeface="Cambria Math" panose="02040503050406030204" pitchFamily="18" charset="0"/>
                      </a:rPr>
                      <m:t>𝑃</m:t>
                    </m:r>
                    <m:d>
                      <m:dPr>
                        <m:ctrlPr>
                          <a:rPr lang="en-US" altLang="zh-CN" i="1" smtClean="0">
                            <a:latin typeface="Cambria Math" panose="02040503050406030204" pitchFamily="18" charset="0"/>
                          </a:rPr>
                        </m:ctrlPr>
                      </m:dPr>
                      <m:e>
                        <m:r>
                          <m:rPr>
                            <m:sty m:val="p"/>
                          </m:rPr>
                          <a:rPr lang="en-US" altLang="zh-CN" i="1">
                            <a:latin typeface="Cambria Math" panose="02040503050406030204" pitchFamily="18" charset="0"/>
                          </a:rPr>
                          <m:t>theory</m:t>
                        </m:r>
                      </m:e>
                    </m:d>
                  </m:oMath>
                </a14:m>
                <a:endParaRPr lang="zh-CN" altLang="en-US" dirty="0"/>
              </a:p>
            </p:txBody>
          </p:sp>
        </mc:Choice>
        <mc:Fallback xmlns="">
          <p:sp>
            <p:nvSpPr>
              <p:cNvPr id="6" name="TextBox 5">
                <a:extLst>
                  <a:ext uri="{FF2B5EF4-FFF2-40B4-BE49-F238E27FC236}">
                    <a16:creationId xmlns:a16="http://schemas.microsoft.com/office/drawing/2014/main" id="{A5434BA5-B8AE-481A-97C3-59FE4CC6A747}"/>
                  </a:ext>
                </a:extLst>
              </p:cNvPr>
              <p:cNvSpPr txBox="1">
                <a:spLocks noRot="1" noChangeAspect="1" noMove="1" noResize="1" noEditPoints="1" noAdjustHandles="1" noChangeArrowheads="1" noChangeShapeType="1" noTextEdit="1"/>
              </p:cNvSpPr>
              <p:nvPr/>
            </p:nvSpPr>
            <p:spPr>
              <a:xfrm>
                <a:off x="609600" y="1955800"/>
                <a:ext cx="4513159" cy="369332"/>
              </a:xfrm>
              <a:prstGeom prst="rect">
                <a:avLst/>
              </a:prstGeom>
              <a:blipFill>
                <a:blip r:embed="rId3"/>
                <a:stretch>
                  <a:fillRect b="-13333"/>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75407165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71D9913-5DC7-47FE-850E-C8D39D96EBB2}"/>
              </a:ext>
            </a:extLst>
          </p:cNvPr>
          <p:cNvPicPr>
            <a:picLocks noChangeAspect="1"/>
          </p:cNvPicPr>
          <p:nvPr/>
        </p:nvPicPr>
        <p:blipFill>
          <a:blip r:embed="rId2"/>
          <a:stretch>
            <a:fillRect/>
          </a:stretch>
        </p:blipFill>
        <p:spPr>
          <a:xfrm>
            <a:off x="0" y="0"/>
            <a:ext cx="4572000" cy="3212619"/>
          </a:xfrm>
          <a:prstGeom prst="rect">
            <a:avLst/>
          </a:prstGeom>
        </p:spPr>
      </p:pic>
      <p:pic>
        <p:nvPicPr>
          <p:cNvPr id="7" name="Picture 6">
            <a:extLst>
              <a:ext uri="{FF2B5EF4-FFF2-40B4-BE49-F238E27FC236}">
                <a16:creationId xmlns:a16="http://schemas.microsoft.com/office/drawing/2014/main" id="{74986A9C-ECDD-4A20-9C52-7511A7962C5E}"/>
              </a:ext>
            </a:extLst>
          </p:cNvPr>
          <p:cNvPicPr>
            <a:picLocks noChangeAspect="1"/>
          </p:cNvPicPr>
          <p:nvPr/>
        </p:nvPicPr>
        <p:blipFill>
          <a:blip r:embed="rId3"/>
          <a:stretch>
            <a:fillRect/>
          </a:stretch>
        </p:blipFill>
        <p:spPr>
          <a:xfrm>
            <a:off x="0" y="3212619"/>
            <a:ext cx="4572000" cy="3202437"/>
          </a:xfrm>
          <a:prstGeom prst="rect">
            <a:avLst/>
          </a:prstGeom>
        </p:spPr>
      </p:pic>
      <p:pic>
        <p:nvPicPr>
          <p:cNvPr id="10" name="Picture 9">
            <a:extLst>
              <a:ext uri="{FF2B5EF4-FFF2-40B4-BE49-F238E27FC236}">
                <a16:creationId xmlns:a16="http://schemas.microsoft.com/office/drawing/2014/main" id="{0DA5E861-14F6-423F-BEBF-DC25AF3B8E2E}"/>
              </a:ext>
            </a:extLst>
          </p:cNvPr>
          <p:cNvPicPr>
            <a:picLocks noChangeAspect="1"/>
          </p:cNvPicPr>
          <p:nvPr/>
        </p:nvPicPr>
        <p:blipFill>
          <a:blip r:embed="rId4"/>
          <a:stretch>
            <a:fillRect/>
          </a:stretch>
        </p:blipFill>
        <p:spPr>
          <a:xfrm>
            <a:off x="4572000" y="3222471"/>
            <a:ext cx="4572000" cy="3197346"/>
          </a:xfrm>
          <a:prstGeom prst="rect">
            <a:avLst/>
          </a:prstGeom>
        </p:spPr>
      </p:pic>
      <p:sp>
        <p:nvSpPr>
          <p:cNvPr id="11" name="TextBox 10">
            <a:extLst>
              <a:ext uri="{FF2B5EF4-FFF2-40B4-BE49-F238E27FC236}">
                <a16:creationId xmlns:a16="http://schemas.microsoft.com/office/drawing/2014/main" id="{619F13A2-2AA8-4F58-A3CC-A881CBF92CC8}"/>
              </a:ext>
            </a:extLst>
          </p:cNvPr>
          <p:cNvSpPr txBox="1"/>
          <p:nvPr/>
        </p:nvSpPr>
        <p:spPr>
          <a:xfrm>
            <a:off x="1731146" y="1926454"/>
            <a:ext cx="622286" cy="369332"/>
          </a:xfrm>
          <a:prstGeom prst="rect">
            <a:avLst/>
          </a:prstGeom>
          <a:noFill/>
        </p:spPr>
        <p:txBody>
          <a:bodyPr wrap="none" rtlCol="0">
            <a:spAutoFit/>
          </a:bodyPr>
          <a:lstStyle/>
          <a:p>
            <a:r>
              <a:rPr lang="en-US" altLang="zh-CN" dirty="0">
                <a:solidFill>
                  <a:srgbClr val="C00000"/>
                </a:solidFill>
              </a:rPr>
              <a:t>base</a:t>
            </a:r>
            <a:endParaRPr lang="zh-CN" altLang="en-US" dirty="0">
              <a:solidFill>
                <a:srgbClr val="C00000"/>
              </a:solidFill>
            </a:endParaRPr>
          </a:p>
        </p:txBody>
      </p:sp>
      <p:sp>
        <p:nvSpPr>
          <p:cNvPr id="12" name="TextBox 11">
            <a:extLst>
              <a:ext uri="{FF2B5EF4-FFF2-40B4-BE49-F238E27FC236}">
                <a16:creationId xmlns:a16="http://schemas.microsoft.com/office/drawing/2014/main" id="{4ABCC0C0-4CC1-433A-B92F-B3BFBE78C989}"/>
              </a:ext>
            </a:extLst>
          </p:cNvPr>
          <p:cNvSpPr txBox="1"/>
          <p:nvPr/>
        </p:nvSpPr>
        <p:spPr>
          <a:xfrm>
            <a:off x="1663714" y="5076927"/>
            <a:ext cx="914738" cy="369332"/>
          </a:xfrm>
          <a:prstGeom prst="rect">
            <a:avLst/>
          </a:prstGeom>
          <a:noFill/>
        </p:spPr>
        <p:txBody>
          <a:bodyPr wrap="none" rtlCol="0">
            <a:spAutoFit/>
          </a:bodyPr>
          <a:lstStyle/>
          <a:p>
            <a:r>
              <a:rPr lang="en-US" altLang="zh-CN" dirty="0">
                <a:solidFill>
                  <a:srgbClr val="C00000"/>
                </a:solidFill>
              </a:rPr>
              <a:t>bkg low</a:t>
            </a:r>
            <a:endParaRPr lang="zh-CN" altLang="en-US" dirty="0">
              <a:solidFill>
                <a:srgbClr val="C00000"/>
              </a:solidFill>
            </a:endParaRPr>
          </a:p>
        </p:txBody>
      </p:sp>
      <p:sp>
        <p:nvSpPr>
          <p:cNvPr id="13" name="TextBox 12">
            <a:extLst>
              <a:ext uri="{FF2B5EF4-FFF2-40B4-BE49-F238E27FC236}">
                <a16:creationId xmlns:a16="http://schemas.microsoft.com/office/drawing/2014/main" id="{A8421A9D-6AE7-436A-800C-FAA34A3EE0F9}"/>
              </a:ext>
            </a:extLst>
          </p:cNvPr>
          <p:cNvSpPr txBox="1"/>
          <p:nvPr/>
        </p:nvSpPr>
        <p:spPr>
          <a:xfrm>
            <a:off x="6108179" y="5076927"/>
            <a:ext cx="978153" cy="369332"/>
          </a:xfrm>
          <a:prstGeom prst="rect">
            <a:avLst/>
          </a:prstGeom>
          <a:noFill/>
        </p:spPr>
        <p:txBody>
          <a:bodyPr wrap="none" rtlCol="0">
            <a:spAutoFit/>
          </a:bodyPr>
          <a:lstStyle/>
          <a:p>
            <a:r>
              <a:rPr lang="en-US" altLang="zh-CN" dirty="0">
                <a:solidFill>
                  <a:srgbClr val="C00000"/>
                </a:solidFill>
              </a:rPr>
              <a:t>bkg high</a:t>
            </a:r>
            <a:endParaRPr lang="zh-CN" altLang="en-US" dirty="0">
              <a:solidFill>
                <a:srgbClr val="C00000"/>
              </a:solidFill>
            </a:endParaRPr>
          </a:p>
        </p:txBody>
      </p:sp>
      <p:sp>
        <p:nvSpPr>
          <p:cNvPr id="14" name="TextBox 13">
            <a:extLst>
              <a:ext uri="{FF2B5EF4-FFF2-40B4-BE49-F238E27FC236}">
                <a16:creationId xmlns:a16="http://schemas.microsoft.com/office/drawing/2014/main" id="{58249062-A93D-47F4-81BB-819D9DA02CD1}"/>
              </a:ext>
            </a:extLst>
          </p:cNvPr>
          <p:cNvSpPr txBox="1"/>
          <p:nvPr/>
        </p:nvSpPr>
        <p:spPr>
          <a:xfrm>
            <a:off x="4937571" y="590646"/>
            <a:ext cx="4206430" cy="1323439"/>
          </a:xfrm>
          <a:prstGeom prst="rect">
            <a:avLst/>
          </a:prstGeom>
          <a:noFill/>
        </p:spPr>
        <p:txBody>
          <a:bodyPr wrap="square" rtlCol="0">
            <a:spAutoFit/>
          </a:bodyPr>
          <a:lstStyle/>
          <a:p>
            <a:r>
              <a:rPr lang="en-US" altLang="zh-CN" sz="2000" dirty="0"/>
              <a:t>2234</a:t>
            </a:r>
          </a:p>
          <a:p>
            <a:r>
              <a:rPr lang="en-US" altLang="zh-CN" sz="2000" dirty="0"/>
              <a:t>Traditional frequentist χ</a:t>
            </a:r>
            <a:r>
              <a:rPr lang="en-US" altLang="zh-CN" sz="2000" baseline="30000" dirty="0"/>
              <a:t>2</a:t>
            </a:r>
            <a:r>
              <a:rPr lang="en-US" altLang="zh-CN" sz="2000" dirty="0"/>
              <a:t> minimization method</a:t>
            </a:r>
          </a:p>
          <a:p>
            <a:r>
              <a:rPr lang="en-US" altLang="zh-CN" sz="2000" dirty="0"/>
              <a:t>Reanalysis</a:t>
            </a:r>
          </a:p>
        </p:txBody>
      </p:sp>
      <mc:AlternateContent xmlns:mc="http://schemas.openxmlformats.org/markup-compatibility/2006" xmlns:a14="http://schemas.microsoft.com/office/drawing/2010/main">
        <mc:Choice Requires="a14">
          <p:sp>
            <p:nvSpPr>
              <p:cNvPr id="2" name="Rectangle 1">
                <a:extLst>
                  <a:ext uri="{FF2B5EF4-FFF2-40B4-BE49-F238E27FC236}">
                    <a16:creationId xmlns:a16="http://schemas.microsoft.com/office/drawing/2014/main" id="{BEF1145F-0824-4A7D-8496-71B62511EDAF}"/>
                  </a:ext>
                </a:extLst>
              </p:cNvPr>
              <p:cNvSpPr/>
              <p:nvPr/>
            </p:nvSpPr>
            <p:spPr>
              <a:xfrm>
                <a:off x="4932029" y="2188174"/>
                <a:ext cx="4068742" cy="380104"/>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zh-CN" altLang="en-US" i="1" smtClean="0">
                          <a:solidFill>
                            <a:srgbClr val="0000FF"/>
                          </a:solidFill>
                          <a:latin typeface="Cambria Math" panose="02040503050406030204" pitchFamily="18" charset="0"/>
                        </a:rPr>
                        <m:t>𝜏</m:t>
                      </m:r>
                      <m:r>
                        <a:rPr lang="zh-CN" altLang="en-US" i="0">
                          <a:solidFill>
                            <a:srgbClr val="0000FF"/>
                          </a:solidFill>
                          <a:latin typeface="Cambria Math" panose="02040503050406030204" pitchFamily="18" charset="0"/>
                        </a:rPr>
                        <m:t>=</m:t>
                      </m:r>
                      <m:sSubSup>
                        <m:sSubSupPr>
                          <m:ctrlPr>
                            <a:rPr lang="zh-CN" altLang="en-US" i="1">
                              <a:solidFill>
                                <a:srgbClr val="0000FF"/>
                              </a:solidFill>
                              <a:latin typeface="Cambria Math" panose="02040503050406030204" pitchFamily="18" charset="0"/>
                            </a:rPr>
                          </m:ctrlPr>
                        </m:sSubSupPr>
                        <m:e>
                          <m:sSubSup>
                            <m:sSubSupPr>
                              <m:ctrlPr>
                                <a:rPr lang="zh-CN" altLang="en-US" i="1">
                                  <a:solidFill>
                                    <a:srgbClr val="0000FF"/>
                                  </a:solidFill>
                                  <a:latin typeface="Cambria Math" panose="02040503050406030204" pitchFamily="18" charset="0"/>
                                </a:rPr>
                              </m:ctrlPr>
                            </m:sSubSupPr>
                            <m:e>
                              <m:r>
                                <a:rPr lang="zh-CN" altLang="en-US" i="0">
                                  <a:solidFill>
                                    <a:srgbClr val="0000FF"/>
                                  </a:solidFill>
                                  <a:latin typeface="Cambria Math" panose="02040503050406030204" pitchFamily="18" charset="0"/>
                                </a:rPr>
                                <m:t>243</m:t>
                              </m:r>
                            </m:e>
                            <m:sub>
                              <m:r>
                                <a:rPr lang="zh-CN" altLang="en-US" i="0">
                                  <a:solidFill>
                                    <a:srgbClr val="0000FF"/>
                                  </a:solidFill>
                                  <a:latin typeface="Cambria Math" panose="02040503050406030204" pitchFamily="18" charset="0"/>
                                </a:rPr>
                                <m:t>−34</m:t>
                              </m:r>
                            </m:sub>
                            <m:sup>
                              <m:r>
                                <a:rPr lang="zh-CN" altLang="en-US" i="0">
                                  <a:solidFill>
                                    <a:srgbClr val="0000FF"/>
                                  </a:solidFill>
                                  <a:latin typeface="Cambria Math" panose="02040503050406030204" pitchFamily="18" charset="0"/>
                                </a:rPr>
                                <m:t>+37</m:t>
                              </m:r>
                            </m:sup>
                          </m:sSubSup>
                          <m:d>
                            <m:dPr>
                              <m:ctrlPr>
                                <a:rPr lang="zh-CN" altLang="en-US" i="1">
                                  <a:solidFill>
                                    <a:srgbClr val="0000FF"/>
                                  </a:solidFill>
                                  <a:latin typeface="Cambria Math" panose="02040503050406030204" pitchFamily="18" charset="0"/>
                                </a:rPr>
                              </m:ctrlPr>
                            </m:dPr>
                            <m:e>
                              <m:r>
                                <m:rPr>
                                  <m:sty m:val="p"/>
                                </m:rPr>
                                <a:rPr lang="zh-CN" altLang="en-US" i="0">
                                  <a:solidFill>
                                    <a:srgbClr val="0000FF"/>
                                  </a:solidFill>
                                  <a:latin typeface="Cambria Math" panose="02040503050406030204" pitchFamily="18" charset="0"/>
                                </a:rPr>
                                <m:t>stat</m:t>
                              </m:r>
                            </m:e>
                          </m:d>
                        </m:e>
                        <m:sub>
                          <m:r>
                            <a:rPr lang="zh-CN" altLang="en-US" i="0">
                              <a:solidFill>
                                <a:srgbClr val="0000FF"/>
                              </a:solidFill>
                              <a:latin typeface="Cambria Math" panose="02040503050406030204" pitchFamily="18" charset="0"/>
                            </a:rPr>
                            <m:t>−38</m:t>
                          </m:r>
                        </m:sub>
                        <m:sup>
                          <m:r>
                            <a:rPr lang="zh-CN" altLang="en-US" i="0">
                              <a:solidFill>
                                <a:srgbClr val="0000FF"/>
                              </a:solidFill>
                              <a:latin typeface="Cambria Math" panose="02040503050406030204" pitchFamily="18" charset="0"/>
                            </a:rPr>
                            <m:t>+63</m:t>
                          </m:r>
                        </m:sup>
                      </m:sSubSup>
                      <m:d>
                        <m:dPr>
                          <m:ctrlPr>
                            <a:rPr lang="zh-CN" altLang="en-US" i="1">
                              <a:solidFill>
                                <a:srgbClr val="0000FF"/>
                              </a:solidFill>
                              <a:latin typeface="Cambria Math" panose="02040503050406030204" pitchFamily="18" charset="0"/>
                            </a:rPr>
                          </m:ctrlPr>
                        </m:dPr>
                        <m:e>
                          <m:r>
                            <m:rPr>
                              <m:sty m:val="p"/>
                            </m:rPr>
                            <a:rPr lang="zh-CN" altLang="en-US" i="0">
                              <a:solidFill>
                                <a:srgbClr val="0000FF"/>
                              </a:solidFill>
                              <a:latin typeface="Cambria Math" panose="02040503050406030204" pitchFamily="18" charset="0"/>
                            </a:rPr>
                            <m:t>syst</m:t>
                          </m:r>
                        </m:e>
                      </m:d>
                      <m:r>
                        <a:rPr lang="zh-CN" altLang="en-US" i="0">
                          <a:solidFill>
                            <a:srgbClr val="0000FF"/>
                          </a:solidFill>
                          <a:latin typeface="Cambria Math" panose="02040503050406030204" pitchFamily="18" charset="0"/>
                        </a:rPr>
                        <m:t>=</m:t>
                      </m:r>
                      <m:sSubSup>
                        <m:sSubSupPr>
                          <m:ctrlPr>
                            <a:rPr lang="zh-CN" altLang="en-US" i="1">
                              <a:solidFill>
                                <a:srgbClr val="0000FF"/>
                              </a:solidFill>
                              <a:latin typeface="Cambria Math" panose="02040503050406030204" pitchFamily="18" charset="0"/>
                            </a:rPr>
                          </m:ctrlPr>
                        </m:sSubSupPr>
                        <m:e>
                          <m:r>
                            <a:rPr lang="zh-CN" altLang="en-US" i="0">
                              <a:solidFill>
                                <a:srgbClr val="0000FF"/>
                              </a:solidFill>
                              <a:latin typeface="Cambria Math" panose="02040503050406030204" pitchFamily="18" charset="0"/>
                            </a:rPr>
                            <m:t>243</m:t>
                          </m:r>
                        </m:e>
                        <m:sub>
                          <m:r>
                            <a:rPr lang="zh-CN" altLang="en-US" i="0">
                              <a:solidFill>
                                <a:srgbClr val="0000FF"/>
                              </a:solidFill>
                              <a:latin typeface="Cambria Math" panose="02040503050406030204" pitchFamily="18" charset="0"/>
                            </a:rPr>
                            <m:t>−51</m:t>
                          </m:r>
                        </m:sub>
                        <m:sup>
                          <m:r>
                            <a:rPr lang="zh-CN" altLang="en-US" i="0">
                              <a:solidFill>
                                <a:srgbClr val="0000FF"/>
                              </a:solidFill>
                              <a:latin typeface="Cambria Math" panose="02040503050406030204" pitchFamily="18" charset="0"/>
                            </a:rPr>
                            <m:t>+73</m:t>
                          </m:r>
                        </m:sup>
                      </m:sSubSup>
                      <m:r>
                        <a:rPr lang="zh-CN" altLang="en-US" i="0">
                          <a:solidFill>
                            <a:srgbClr val="0000FF"/>
                          </a:solidFill>
                          <a:latin typeface="Cambria Math" panose="02040503050406030204" pitchFamily="18" charset="0"/>
                        </a:rPr>
                        <m:t> </m:t>
                      </m:r>
                      <m:r>
                        <m:rPr>
                          <m:sty m:val="p"/>
                        </m:rPr>
                        <a:rPr lang="zh-CN" altLang="en-US" i="0">
                          <a:solidFill>
                            <a:srgbClr val="0000FF"/>
                          </a:solidFill>
                          <a:latin typeface="Cambria Math" panose="02040503050406030204" pitchFamily="18" charset="0"/>
                        </a:rPr>
                        <m:t>fs</m:t>
                      </m:r>
                    </m:oMath>
                  </m:oMathPara>
                </a14:m>
                <a:endParaRPr lang="zh-CN" altLang="en-US" dirty="0">
                  <a:solidFill>
                    <a:srgbClr val="0000FF"/>
                  </a:solidFill>
                  <a:latin typeface="Times New Roman" panose="02020603050405020304" pitchFamily="18" charset="0"/>
                  <a:cs typeface="Times New Roman" panose="02020603050405020304" pitchFamily="18" charset="0"/>
                </a:endParaRPr>
              </a:p>
            </p:txBody>
          </p:sp>
        </mc:Choice>
        <mc:Fallback xmlns="">
          <p:sp>
            <p:nvSpPr>
              <p:cNvPr id="2" name="Rectangle 1">
                <a:extLst>
                  <a:ext uri="{FF2B5EF4-FFF2-40B4-BE49-F238E27FC236}">
                    <a16:creationId xmlns:a16="http://schemas.microsoft.com/office/drawing/2014/main" id="{BEF1145F-0824-4A7D-8496-71B62511EDAF}"/>
                  </a:ext>
                </a:extLst>
              </p:cNvPr>
              <p:cNvSpPr>
                <a:spLocks noRot="1" noChangeAspect="1" noMove="1" noResize="1" noEditPoints="1" noAdjustHandles="1" noChangeArrowheads="1" noChangeShapeType="1" noTextEdit="1"/>
              </p:cNvSpPr>
              <p:nvPr/>
            </p:nvSpPr>
            <p:spPr>
              <a:xfrm>
                <a:off x="4932029" y="2188174"/>
                <a:ext cx="4068742" cy="380104"/>
              </a:xfrm>
              <a:prstGeom prst="rect">
                <a:avLst/>
              </a:prstGeom>
              <a:blipFill>
                <a:blip r:embed="rId5"/>
                <a:stretch>
                  <a:fillRect b="-12903"/>
                </a:stretch>
              </a:blipFill>
            </p:spPr>
            <p:txBody>
              <a:bodyPr/>
              <a:lstStyle/>
              <a:p>
                <a:r>
                  <a:rPr lang="en-US">
                    <a:noFill/>
                  </a:rPr>
                  <a:t> </a:t>
                </a:r>
              </a:p>
            </p:txBody>
          </p:sp>
        </mc:Fallback>
      </mc:AlternateContent>
    </p:spTree>
    <p:extLst>
      <p:ext uri="{BB962C8B-B14F-4D97-AF65-F5344CB8AC3E}">
        <p14:creationId xmlns:p14="http://schemas.microsoft.com/office/powerpoint/2010/main" val="96808563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5A3FD62-94B4-42D7-B077-E3E93D207BB6}"/>
              </a:ext>
            </a:extLst>
          </p:cNvPr>
          <p:cNvPicPr>
            <a:picLocks noChangeAspect="1"/>
          </p:cNvPicPr>
          <p:nvPr/>
        </p:nvPicPr>
        <p:blipFill>
          <a:blip r:embed="rId2"/>
          <a:stretch>
            <a:fillRect/>
          </a:stretch>
        </p:blipFill>
        <p:spPr>
          <a:xfrm>
            <a:off x="97655" y="3246344"/>
            <a:ext cx="4572000" cy="3197345"/>
          </a:xfrm>
          <a:prstGeom prst="rect">
            <a:avLst/>
          </a:prstGeom>
        </p:spPr>
      </p:pic>
      <p:pic>
        <p:nvPicPr>
          <p:cNvPr id="3" name="Picture 2">
            <a:extLst>
              <a:ext uri="{FF2B5EF4-FFF2-40B4-BE49-F238E27FC236}">
                <a16:creationId xmlns:a16="http://schemas.microsoft.com/office/drawing/2014/main" id="{09801C45-F048-4856-95CC-628137FD26CC}"/>
              </a:ext>
            </a:extLst>
          </p:cNvPr>
          <p:cNvPicPr>
            <a:picLocks noChangeAspect="1"/>
          </p:cNvPicPr>
          <p:nvPr/>
        </p:nvPicPr>
        <p:blipFill>
          <a:blip r:embed="rId3"/>
          <a:stretch>
            <a:fillRect/>
          </a:stretch>
        </p:blipFill>
        <p:spPr>
          <a:xfrm>
            <a:off x="4500979" y="3246343"/>
            <a:ext cx="4572000" cy="3192254"/>
          </a:xfrm>
          <a:prstGeom prst="rect">
            <a:avLst/>
          </a:prstGeom>
        </p:spPr>
      </p:pic>
      <p:pic>
        <p:nvPicPr>
          <p:cNvPr id="4" name="Picture 3">
            <a:extLst>
              <a:ext uri="{FF2B5EF4-FFF2-40B4-BE49-F238E27FC236}">
                <a16:creationId xmlns:a16="http://schemas.microsoft.com/office/drawing/2014/main" id="{BE4206B7-0B70-44EA-8C20-EAA8BEB1CBA0}"/>
              </a:ext>
            </a:extLst>
          </p:cNvPr>
          <p:cNvPicPr>
            <a:picLocks noChangeAspect="1"/>
          </p:cNvPicPr>
          <p:nvPr/>
        </p:nvPicPr>
        <p:blipFill>
          <a:blip r:embed="rId4"/>
          <a:stretch>
            <a:fillRect/>
          </a:stretch>
        </p:blipFill>
        <p:spPr>
          <a:xfrm>
            <a:off x="0" y="0"/>
            <a:ext cx="4572000" cy="3212619"/>
          </a:xfrm>
          <a:prstGeom prst="rect">
            <a:avLst/>
          </a:prstGeom>
        </p:spPr>
      </p:pic>
      <p:pic>
        <p:nvPicPr>
          <p:cNvPr id="5" name="Picture 4">
            <a:extLst>
              <a:ext uri="{FF2B5EF4-FFF2-40B4-BE49-F238E27FC236}">
                <a16:creationId xmlns:a16="http://schemas.microsoft.com/office/drawing/2014/main" id="{6CD8EA3D-5903-47EB-9C38-F20CED5A2CE5}"/>
              </a:ext>
            </a:extLst>
          </p:cNvPr>
          <p:cNvPicPr>
            <a:picLocks noChangeAspect="1"/>
          </p:cNvPicPr>
          <p:nvPr/>
        </p:nvPicPr>
        <p:blipFill>
          <a:blip r:embed="rId5"/>
          <a:stretch>
            <a:fillRect/>
          </a:stretch>
        </p:blipFill>
        <p:spPr>
          <a:xfrm>
            <a:off x="4572000" y="-5092"/>
            <a:ext cx="4572000" cy="3202437"/>
          </a:xfrm>
          <a:prstGeom prst="rect">
            <a:avLst/>
          </a:prstGeom>
        </p:spPr>
      </p:pic>
      <p:sp>
        <p:nvSpPr>
          <p:cNvPr id="6" name="TextBox 5">
            <a:extLst>
              <a:ext uri="{FF2B5EF4-FFF2-40B4-BE49-F238E27FC236}">
                <a16:creationId xmlns:a16="http://schemas.microsoft.com/office/drawing/2014/main" id="{7C904BDA-9B7E-45F9-A911-C5F6B8C62DAE}"/>
              </a:ext>
            </a:extLst>
          </p:cNvPr>
          <p:cNvSpPr txBox="1"/>
          <p:nvPr/>
        </p:nvSpPr>
        <p:spPr>
          <a:xfrm>
            <a:off x="1731146" y="1926454"/>
            <a:ext cx="700833" cy="369332"/>
          </a:xfrm>
          <a:prstGeom prst="rect">
            <a:avLst/>
          </a:prstGeom>
          <a:noFill/>
        </p:spPr>
        <p:txBody>
          <a:bodyPr wrap="none" rtlCol="0">
            <a:spAutoFit/>
          </a:bodyPr>
          <a:lstStyle/>
          <a:p>
            <a:r>
              <a:rPr lang="en-US" altLang="zh-CN" dirty="0">
                <a:solidFill>
                  <a:srgbClr val="C00000"/>
                </a:solidFill>
              </a:rPr>
              <a:t>SP0.8</a:t>
            </a:r>
            <a:endParaRPr lang="zh-CN" altLang="en-US" dirty="0">
              <a:solidFill>
                <a:srgbClr val="C00000"/>
              </a:solidFill>
            </a:endParaRPr>
          </a:p>
        </p:txBody>
      </p:sp>
      <p:sp>
        <p:nvSpPr>
          <p:cNvPr id="7" name="TextBox 6">
            <a:extLst>
              <a:ext uri="{FF2B5EF4-FFF2-40B4-BE49-F238E27FC236}">
                <a16:creationId xmlns:a16="http://schemas.microsoft.com/office/drawing/2014/main" id="{8C061C82-F922-4433-8296-46E5E6ED83CC}"/>
              </a:ext>
            </a:extLst>
          </p:cNvPr>
          <p:cNvSpPr txBox="1"/>
          <p:nvPr/>
        </p:nvSpPr>
        <p:spPr>
          <a:xfrm>
            <a:off x="1663714" y="5076927"/>
            <a:ext cx="1311256" cy="369332"/>
          </a:xfrm>
          <a:prstGeom prst="rect">
            <a:avLst/>
          </a:prstGeom>
          <a:noFill/>
        </p:spPr>
        <p:txBody>
          <a:bodyPr wrap="none" rtlCol="0">
            <a:spAutoFit/>
          </a:bodyPr>
          <a:lstStyle/>
          <a:p>
            <a:r>
              <a:rPr lang="en-US" altLang="zh-CN" dirty="0" err="1">
                <a:solidFill>
                  <a:srgbClr val="C00000"/>
                </a:solidFill>
              </a:rPr>
              <a:t>Eg</a:t>
            </a:r>
            <a:r>
              <a:rPr lang="en-US" altLang="zh-CN" dirty="0">
                <a:solidFill>
                  <a:srgbClr val="C00000"/>
                </a:solidFill>
              </a:rPr>
              <a:t> 2keV low</a:t>
            </a:r>
            <a:endParaRPr lang="zh-CN" altLang="en-US" dirty="0">
              <a:solidFill>
                <a:srgbClr val="C00000"/>
              </a:solidFill>
            </a:endParaRPr>
          </a:p>
        </p:txBody>
      </p:sp>
      <p:sp>
        <p:nvSpPr>
          <p:cNvPr id="8" name="TextBox 7">
            <a:extLst>
              <a:ext uri="{FF2B5EF4-FFF2-40B4-BE49-F238E27FC236}">
                <a16:creationId xmlns:a16="http://schemas.microsoft.com/office/drawing/2014/main" id="{BC7A9E91-9345-465C-876E-2FA70ED9D4B5}"/>
              </a:ext>
            </a:extLst>
          </p:cNvPr>
          <p:cNvSpPr txBox="1"/>
          <p:nvPr/>
        </p:nvSpPr>
        <p:spPr>
          <a:xfrm>
            <a:off x="6108179" y="5076927"/>
            <a:ext cx="1377878" cy="369332"/>
          </a:xfrm>
          <a:prstGeom prst="rect">
            <a:avLst/>
          </a:prstGeom>
          <a:noFill/>
        </p:spPr>
        <p:txBody>
          <a:bodyPr wrap="none" rtlCol="0">
            <a:spAutoFit/>
          </a:bodyPr>
          <a:lstStyle/>
          <a:p>
            <a:r>
              <a:rPr lang="en-US" altLang="zh-CN" dirty="0" err="1">
                <a:solidFill>
                  <a:srgbClr val="C00000"/>
                </a:solidFill>
              </a:rPr>
              <a:t>Eg</a:t>
            </a:r>
            <a:r>
              <a:rPr lang="en-US" altLang="zh-CN" dirty="0">
                <a:solidFill>
                  <a:srgbClr val="C00000"/>
                </a:solidFill>
              </a:rPr>
              <a:t> 2keV high</a:t>
            </a:r>
            <a:endParaRPr lang="zh-CN" altLang="en-US" dirty="0">
              <a:solidFill>
                <a:srgbClr val="C00000"/>
              </a:solidFill>
            </a:endParaRPr>
          </a:p>
        </p:txBody>
      </p:sp>
      <p:sp>
        <p:nvSpPr>
          <p:cNvPr id="9" name="TextBox 8">
            <a:extLst>
              <a:ext uri="{FF2B5EF4-FFF2-40B4-BE49-F238E27FC236}">
                <a16:creationId xmlns:a16="http://schemas.microsoft.com/office/drawing/2014/main" id="{24458C9F-4DBB-4080-A07A-B725F7CDC4F6}"/>
              </a:ext>
            </a:extLst>
          </p:cNvPr>
          <p:cNvSpPr txBox="1"/>
          <p:nvPr/>
        </p:nvSpPr>
        <p:spPr>
          <a:xfrm>
            <a:off x="6086146" y="1926454"/>
            <a:ext cx="700833" cy="369332"/>
          </a:xfrm>
          <a:prstGeom prst="rect">
            <a:avLst/>
          </a:prstGeom>
          <a:noFill/>
        </p:spPr>
        <p:txBody>
          <a:bodyPr wrap="none" rtlCol="0">
            <a:spAutoFit/>
          </a:bodyPr>
          <a:lstStyle/>
          <a:p>
            <a:r>
              <a:rPr lang="en-US" altLang="zh-CN" dirty="0">
                <a:solidFill>
                  <a:srgbClr val="C00000"/>
                </a:solidFill>
              </a:rPr>
              <a:t>SP1.2</a:t>
            </a:r>
            <a:endParaRPr lang="zh-CN" altLang="en-US" dirty="0">
              <a:solidFill>
                <a:srgbClr val="C00000"/>
              </a:solidFill>
            </a:endParaRPr>
          </a:p>
        </p:txBody>
      </p:sp>
    </p:spTree>
    <p:extLst>
      <p:ext uri="{BB962C8B-B14F-4D97-AF65-F5344CB8AC3E}">
        <p14:creationId xmlns:p14="http://schemas.microsoft.com/office/powerpoint/2010/main" val="408042997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3E976C4-134A-433E-A976-321D024BEC23}"/>
              </a:ext>
            </a:extLst>
          </p:cNvPr>
          <p:cNvPicPr>
            <a:picLocks noChangeAspect="1"/>
          </p:cNvPicPr>
          <p:nvPr/>
        </p:nvPicPr>
        <p:blipFill>
          <a:blip r:embed="rId2"/>
          <a:stretch>
            <a:fillRect/>
          </a:stretch>
        </p:blipFill>
        <p:spPr>
          <a:xfrm>
            <a:off x="0" y="3429000"/>
            <a:ext cx="4572000" cy="3197345"/>
          </a:xfrm>
          <a:prstGeom prst="rect">
            <a:avLst/>
          </a:prstGeom>
        </p:spPr>
      </p:pic>
      <p:pic>
        <p:nvPicPr>
          <p:cNvPr id="3" name="Picture 2">
            <a:extLst>
              <a:ext uri="{FF2B5EF4-FFF2-40B4-BE49-F238E27FC236}">
                <a16:creationId xmlns:a16="http://schemas.microsoft.com/office/drawing/2014/main" id="{5B39795A-37CD-4E32-BA8A-DF67A8155E58}"/>
              </a:ext>
            </a:extLst>
          </p:cNvPr>
          <p:cNvPicPr>
            <a:picLocks noChangeAspect="1"/>
          </p:cNvPicPr>
          <p:nvPr/>
        </p:nvPicPr>
        <p:blipFill>
          <a:blip r:embed="rId3"/>
          <a:stretch>
            <a:fillRect/>
          </a:stretch>
        </p:blipFill>
        <p:spPr>
          <a:xfrm>
            <a:off x="4572000" y="3429000"/>
            <a:ext cx="4572000" cy="3202437"/>
          </a:xfrm>
          <a:prstGeom prst="rect">
            <a:avLst/>
          </a:prstGeom>
        </p:spPr>
      </p:pic>
      <p:sp>
        <p:nvSpPr>
          <p:cNvPr id="4" name="TextBox 3">
            <a:extLst>
              <a:ext uri="{FF2B5EF4-FFF2-40B4-BE49-F238E27FC236}">
                <a16:creationId xmlns:a16="http://schemas.microsoft.com/office/drawing/2014/main" id="{33A25C86-0922-4F0D-8F6A-FE5F6029DA1A}"/>
              </a:ext>
            </a:extLst>
          </p:cNvPr>
          <p:cNvSpPr txBox="1"/>
          <p:nvPr/>
        </p:nvSpPr>
        <p:spPr>
          <a:xfrm>
            <a:off x="1424017" y="5201215"/>
            <a:ext cx="1485984" cy="369332"/>
          </a:xfrm>
          <a:prstGeom prst="rect">
            <a:avLst/>
          </a:prstGeom>
          <a:noFill/>
        </p:spPr>
        <p:txBody>
          <a:bodyPr wrap="none" rtlCol="0">
            <a:spAutoFit/>
          </a:bodyPr>
          <a:lstStyle/>
          <a:p>
            <a:r>
              <a:rPr lang="en-US" altLang="zh-CN" dirty="0" err="1">
                <a:solidFill>
                  <a:srgbClr val="C00000"/>
                </a:solidFill>
              </a:rPr>
              <a:t>Eg</a:t>
            </a:r>
            <a:r>
              <a:rPr lang="en-US" altLang="zh-CN" dirty="0">
                <a:solidFill>
                  <a:srgbClr val="C00000"/>
                </a:solidFill>
              </a:rPr>
              <a:t> 0.2keV low</a:t>
            </a:r>
            <a:endParaRPr lang="zh-CN" altLang="en-US" dirty="0">
              <a:solidFill>
                <a:srgbClr val="C00000"/>
              </a:solidFill>
            </a:endParaRPr>
          </a:p>
        </p:txBody>
      </p:sp>
      <p:sp>
        <p:nvSpPr>
          <p:cNvPr id="5" name="TextBox 4">
            <a:extLst>
              <a:ext uri="{FF2B5EF4-FFF2-40B4-BE49-F238E27FC236}">
                <a16:creationId xmlns:a16="http://schemas.microsoft.com/office/drawing/2014/main" id="{5035D056-554E-4BE0-BEA9-A0853CEF29F1}"/>
              </a:ext>
            </a:extLst>
          </p:cNvPr>
          <p:cNvSpPr txBox="1"/>
          <p:nvPr/>
        </p:nvSpPr>
        <p:spPr>
          <a:xfrm>
            <a:off x="5868482" y="5201215"/>
            <a:ext cx="1552605" cy="369332"/>
          </a:xfrm>
          <a:prstGeom prst="rect">
            <a:avLst/>
          </a:prstGeom>
          <a:noFill/>
        </p:spPr>
        <p:txBody>
          <a:bodyPr wrap="none" rtlCol="0">
            <a:spAutoFit/>
          </a:bodyPr>
          <a:lstStyle/>
          <a:p>
            <a:r>
              <a:rPr lang="en-US" altLang="zh-CN" dirty="0" err="1">
                <a:solidFill>
                  <a:srgbClr val="C00000"/>
                </a:solidFill>
              </a:rPr>
              <a:t>Eg</a:t>
            </a:r>
            <a:r>
              <a:rPr lang="en-US" altLang="zh-CN" dirty="0">
                <a:solidFill>
                  <a:srgbClr val="C00000"/>
                </a:solidFill>
              </a:rPr>
              <a:t> 0.2keV high</a:t>
            </a:r>
            <a:endParaRPr lang="zh-CN" altLang="en-US" dirty="0">
              <a:solidFill>
                <a:srgbClr val="C00000"/>
              </a:solidFill>
            </a:endParaRPr>
          </a:p>
        </p:txBody>
      </p:sp>
    </p:spTree>
    <p:extLst>
      <p:ext uri="{BB962C8B-B14F-4D97-AF65-F5344CB8AC3E}">
        <p14:creationId xmlns:p14="http://schemas.microsoft.com/office/powerpoint/2010/main" val="293637414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1D5F2A2-FDB1-4BB4-ABA6-05CBC345F2CE}"/>
              </a:ext>
            </a:extLst>
          </p:cNvPr>
          <p:cNvSpPr txBox="1"/>
          <p:nvPr/>
        </p:nvSpPr>
        <p:spPr>
          <a:xfrm>
            <a:off x="0" y="0"/>
            <a:ext cx="9144000" cy="6555641"/>
          </a:xfrm>
          <a:prstGeom prst="rect">
            <a:avLst/>
          </a:prstGeom>
          <a:noFill/>
        </p:spPr>
        <p:txBody>
          <a:bodyPr wrap="square">
            <a:spAutoFit/>
          </a:bodyPr>
          <a:lstStyle/>
          <a:p>
            <a:r>
              <a:rPr lang="en-US" sz="1400" dirty="0" err="1"/>
              <a:t>sunli@flagtail</a:t>
            </a:r>
            <a:r>
              <a:rPr lang="en-US" sz="1400" dirty="0"/>
              <a:t>:/</a:t>
            </a:r>
            <a:r>
              <a:rPr lang="en-US" sz="1400" dirty="0" err="1"/>
              <a:t>usr</a:t>
            </a:r>
            <a:r>
              <a:rPr lang="en-US" sz="1400" dirty="0"/>
              <a:t>/opt$ module avail </a:t>
            </a:r>
          </a:p>
          <a:p>
            <a:r>
              <a:rPr lang="en-US" sz="1400" dirty="0"/>
              <a:t>------------------------------ /</a:t>
            </a:r>
            <a:r>
              <a:rPr lang="en-US" sz="1400" dirty="0" err="1"/>
              <a:t>usr</a:t>
            </a:r>
            <a:r>
              <a:rPr lang="en-US" sz="1400" dirty="0"/>
              <a:t>/share/modules/</a:t>
            </a:r>
            <a:r>
              <a:rPr lang="en-US" sz="1400" dirty="0" err="1"/>
              <a:t>modulefiles</a:t>
            </a:r>
            <a:r>
              <a:rPr lang="en-US" sz="1400" dirty="0"/>
              <a:t> ------------------------------</a:t>
            </a:r>
          </a:p>
          <a:p>
            <a:r>
              <a:rPr lang="en-US" sz="1400" dirty="0"/>
              <a:t>dot  module-git  module-info  modules  null  </a:t>
            </a:r>
            <a:r>
              <a:rPr lang="en-US" sz="1400" dirty="0" err="1"/>
              <a:t>use.own</a:t>
            </a:r>
            <a:r>
              <a:rPr lang="en-US" sz="1400" dirty="0"/>
              <a:t>  </a:t>
            </a:r>
          </a:p>
          <a:p>
            <a:endParaRPr lang="en-US" sz="1400" dirty="0"/>
          </a:p>
          <a:p>
            <a:r>
              <a:rPr lang="en-US" sz="1400" dirty="0"/>
              <a:t>--------------------------- /</a:t>
            </a:r>
            <a:r>
              <a:rPr lang="en-US" sz="1400" dirty="0" err="1"/>
              <a:t>mnt</a:t>
            </a:r>
            <a:r>
              <a:rPr lang="en-US" sz="1400" dirty="0"/>
              <a:t>/</a:t>
            </a:r>
            <a:r>
              <a:rPr lang="en-US" sz="1400" dirty="0" err="1"/>
              <a:t>misc</a:t>
            </a:r>
            <a:r>
              <a:rPr lang="en-US" sz="1400" dirty="0"/>
              <a:t>/</a:t>
            </a:r>
            <a:r>
              <a:rPr lang="en-US" sz="1400" dirty="0" err="1"/>
              <a:t>sw</a:t>
            </a:r>
            <a:r>
              <a:rPr lang="en-US" sz="1400" dirty="0"/>
              <a:t>/</a:t>
            </a:r>
            <a:r>
              <a:rPr lang="en-US" sz="1400" dirty="0" err="1"/>
              <a:t>indep</a:t>
            </a:r>
            <a:r>
              <a:rPr lang="en-US" sz="1400" dirty="0"/>
              <a:t>/all/.</a:t>
            </a:r>
            <a:r>
              <a:rPr lang="en-US" sz="1400" dirty="0" err="1"/>
              <a:t>modulefiles</a:t>
            </a:r>
            <a:r>
              <a:rPr lang="en-US" sz="1400" dirty="0"/>
              <a:t> ----------------------------</a:t>
            </a:r>
          </a:p>
          <a:p>
            <a:r>
              <a:rPr lang="en-US" sz="1400" dirty="0" err="1"/>
              <a:t>gmsh</a:t>
            </a:r>
            <a:r>
              <a:rPr lang="en-US" sz="1400" dirty="0"/>
              <a:t>/2.10.1(default)  intel/13.1.1.163(default)   </a:t>
            </a:r>
            <a:r>
              <a:rPr lang="en-US" sz="1400" dirty="0" err="1"/>
              <a:t>PrgEnv</a:t>
            </a:r>
            <a:r>
              <a:rPr lang="en-US" sz="1400" dirty="0"/>
              <a:t>-intel           </a:t>
            </a:r>
          </a:p>
          <a:p>
            <a:r>
              <a:rPr lang="en-US" sz="1400" dirty="0"/>
              <a:t>intel/12.1.3          </a:t>
            </a:r>
            <a:r>
              <a:rPr lang="en-US" sz="1400" dirty="0" err="1"/>
              <a:t>mathematica</a:t>
            </a:r>
            <a:r>
              <a:rPr lang="en-US" sz="1400" dirty="0"/>
              <a:t>/9.0.1(default)  </a:t>
            </a:r>
            <a:r>
              <a:rPr lang="en-US" sz="1400" dirty="0" err="1"/>
              <a:t>texlive</a:t>
            </a:r>
            <a:r>
              <a:rPr lang="en-US" sz="1400" dirty="0"/>
              <a:t>/2013(default)  </a:t>
            </a:r>
          </a:p>
          <a:p>
            <a:r>
              <a:rPr lang="en-US" sz="1400" dirty="0"/>
              <a:t>intel/13.1.0.146      </a:t>
            </a:r>
            <a:r>
              <a:rPr lang="en-US" sz="1400" dirty="0" err="1"/>
              <a:t>PrgEnv</a:t>
            </a:r>
            <a:r>
              <a:rPr lang="en-US" sz="1400" dirty="0"/>
              <a:t>-gnu                  </a:t>
            </a:r>
          </a:p>
          <a:p>
            <a:endParaRPr lang="en-US" sz="1400" dirty="0"/>
          </a:p>
          <a:p>
            <a:r>
              <a:rPr lang="en-US" sz="1400" dirty="0"/>
              <a:t>--------------------------- /</a:t>
            </a:r>
            <a:r>
              <a:rPr lang="en-US" sz="1400" dirty="0" err="1"/>
              <a:t>mnt</a:t>
            </a:r>
            <a:r>
              <a:rPr lang="en-US" sz="1400" dirty="0"/>
              <a:t>/</a:t>
            </a:r>
            <a:r>
              <a:rPr lang="en-US" sz="1400" dirty="0" err="1"/>
              <a:t>misc</a:t>
            </a:r>
            <a:r>
              <a:rPr lang="en-US" sz="1400" dirty="0"/>
              <a:t>/</a:t>
            </a:r>
            <a:r>
              <a:rPr lang="en-US" sz="1400" dirty="0" err="1"/>
              <a:t>sw</a:t>
            </a:r>
            <a:r>
              <a:rPr lang="en-US" sz="1400" dirty="0"/>
              <a:t>/x86_64/all/.</a:t>
            </a:r>
            <a:r>
              <a:rPr lang="en-US" sz="1400" dirty="0" err="1"/>
              <a:t>modulefiles</a:t>
            </a:r>
            <a:r>
              <a:rPr lang="en-US" sz="1400" dirty="0"/>
              <a:t> ---------------------------</a:t>
            </a:r>
          </a:p>
          <a:p>
            <a:r>
              <a:rPr lang="en-US" sz="1400" dirty="0"/>
              <a:t>anaconda/python2.7(default)  </a:t>
            </a:r>
            <a:r>
              <a:rPr lang="en-US" sz="1400" dirty="0" err="1"/>
              <a:t>cmake</a:t>
            </a:r>
            <a:r>
              <a:rPr lang="en-US" sz="1400" dirty="0"/>
              <a:t>/3.13.4    gnu/</a:t>
            </a:r>
            <a:r>
              <a:rPr lang="en-US" sz="1400" dirty="0" err="1"/>
              <a:t>gcc</a:t>
            </a:r>
            <a:r>
              <a:rPr lang="en-US" sz="1400" dirty="0"/>
              <a:t>/4.9    </a:t>
            </a:r>
            <a:r>
              <a:rPr lang="en-US" sz="1400" dirty="0" err="1"/>
              <a:t>libsigc</a:t>
            </a:r>
            <a:r>
              <a:rPr lang="en-US" sz="1400" dirty="0"/>
              <a:t>++/2.12.1       </a:t>
            </a:r>
          </a:p>
          <a:p>
            <a:r>
              <a:rPr lang="en-US" sz="1400" dirty="0"/>
              <a:t>anaconda/python3.5           </a:t>
            </a:r>
            <a:r>
              <a:rPr lang="en-US" sz="1400" dirty="0" err="1"/>
              <a:t>cmake</a:t>
            </a:r>
            <a:r>
              <a:rPr lang="en-US" sz="1400" dirty="0"/>
              <a:t>/3.16.9    gnu/</a:t>
            </a:r>
            <a:r>
              <a:rPr lang="en-US" sz="1400" dirty="0" err="1"/>
              <a:t>gcc</a:t>
            </a:r>
            <a:r>
              <a:rPr lang="en-US" sz="1400" dirty="0"/>
              <a:t>/6.4    </a:t>
            </a:r>
            <a:r>
              <a:rPr lang="en-US" sz="1400" dirty="0" err="1"/>
              <a:t>matlab</a:t>
            </a:r>
            <a:r>
              <a:rPr lang="en-US" sz="1400" dirty="0"/>
              <a:t>/2015a           </a:t>
            </a:r>
          </a:p>
          <a:p>
            <a:r>
              <a:rPr lang="en-US" sz="1400" dirty="0"/>
              <a:t>anaconda/python3.7           </a:t>
            </a:r>
            <a:r>
              <a:rPr lang="en-US" sz="1400" dirty="0" err="1"/>
              <a:t>cmake</a:t>
            </a:r>
            <a:r>
              <a:rPr lang="en-US" sz="1400" dirty="0"/>
              <a:t>/3.18.6    gnu/</a:t>
            </a:r>
            <a:r>
              <a:rPr lang="en-US" sz="1400" dirty="0" err="1"/>
              <a:t>gcc</a:t>
            </a:r>
            <a:r>
              <a:rPr lang="en-US" sz="1400" dirty="0"/>
              <a:t>/6.5    </a:t>
            </a:r>
            <a:r>
              <a:rPr lang="en-US" sz="1400" dirty="0" err="1"/>
              <a:t>matlab</a:t>
            </a:r>
            <a:r>
              <a:rPr lang="en-US" sz="1400" dirty="0"/>
              <a:t>/2015b           </a:t>
            </a:r>
          </a:p>
          <a:p>
            <a:r>
              <a:rPr lang="en-US" sz="1400" dirty="0"/>
              <a:t>ANSYS/16.0(default)          </a:t>
            </a:r>
            <a:r>
              <a:rPr lang="en-US" sz="1400" dirty="0" err="1"/>
              <a:t>cmake</a:t>
            </a:r>
            <a:r>
              <a:rPr lang="en-US" sz="1400" dirty="0"/>
              <a:t>/3.28.1    gnu/</a:t>
            </a:r>
            <a:r>
              <a:rPr lang="en-US" sz="1400" dirty="0" err="1"/>
              <a:t>gcc</a:t>
            </a:r>
            <a:r>
              <a:rPr lang="en-US" sz="1400" dirty="0"/>
              <a:t>/8.2    </a:t>
            </a:r>
            <a:r>
              <a:rPr lang="en-US" sz="1400" dirty="0" err="1"/>
              <a:t>matlab</a:t>
            </a:r>
            <a:r>
              <a:rPr lang="en-US" sz="1400" dirty="0"/>
              <a:t>/2016a           </a:t>
            </a:r>
          </a:p>
          <a:p>
            <a:r>
              <a:rPr lang="en-US" sz="1400" dirty="0" err="1"/>
              <a:t>autocal</a:t>
            </a:r>
            <a:r>
              <a:rPr lang="en-US" sz="1400" dirty="0"/>
              <a:t>                      </a:t>
            </a:r>
            <a:r>
              <a:rPr lang="en-US" sz="1400" dirty="0" err="1"/>
              <a:t>czmq</a:t>
            </a:r>
            <a:r>
              <a:rPr lang="en-US" sz="1400" dirty="0"/>
              <a:t>/4.1.1      gnu/</a:t>
            </a:r>
            <a:r>
              <a:rPr lang="en-US" sz="1400" dirty="0" err="1"/>
              <a:t>gcc</a:t>
            </a:r>
            <a:r>
              <a:rPr lang="en-US" sz="1400" dirty="0"/>
              <a:t>/9.3    </a:t>
            </a:r>
            <a:r>
              <a:rPr lang="en-US" sz="1400" dirty="0" err="1"/>
              <a:t>matlab</a:t>
            </a:r>
            <a:r>
              <a:rPr lang="en-US" sz="1400" dirty="0"/>
              <a:t>/2016b(default)  </a:t>
            </a:r>
          </a:p>
          <a:p>
            <a:r>
              <a:rPr lang="en-US" sz="1400" dirty="0"/>
              <a:t>boost/1.63.0                 f90wrap         </a:t>
            </a:r>
            <a:r>
              <a:rPr lang="en-US" sz="1400" dirty="0" err="1"/>
              <a:t>gsl</a:t>
            </a:r>
            <a:r>
              <a:rPr lang="en-US" sz="1400" dirty="0"/>
              <a:t>/2.3        </a:t>
            </a:r>
            <a:r>
              <a:rPr lang="en-US" sz="1400" dirty="0" err="1"/>
              <a:t>matlab</a:t>
            </a:r>
            <a:r>
              <a:rPr lang="en-US" sz="1400" dirty="0"/>
              <a:t>/2018b           </a:t>
            </a:r>
          </a:p>
          <a:p>
            <a:r>
              <a:rPr lang="en-US" sz="1400" dirty="0"/>
              <a:t>boost/1.85.0                 </a:t>
            </a:r>
            <a:r>
              <a:rPr lang="en-US" sz="1400" dirty="0" err="1"/>
              <a:t>fmt</a:t>
            </a:r>
            <a:r>
              <a:rPr lang="en-US" sz="1400" dirty="0"/>
              <a:t>/10.2.0      </a:t>
            </a:r>
            <a:r>
              <a:rPr lang="en-US" sz="1400" dirty="0" err="1"/>
              <a:t>gsl</a:t>
            </a:r>
            <a:r>
              <a:rPr lang="en-US" sz="1400" dirty="0"/>
              <a:t>/2.4        mm-common/1.0.5        </a:t>
            </a:r>
          </a:p>
          <a:p>
            <a:r>
              <a:rPr lang="en-US" sz="1400" dirty="0" err="1"/>
              <a:t>cairomm</a:t>
            </a:r>
            <a:r>
              <a:rPr lang="en-US" sz="1400" dirty="0"/>
              <a:t>/1.14.5               </a:t>
            </a:r>
            <a:r>
              <a:rPr lang="en-US" sz="1400" dirty="0" err="1"/>
              <a:t>fortran</a:t>
            </a:r>
            <a:r>
              <a:rPr lang="en-US" sz="1400" dirty="0"/>
              <a:t>/3       </a:t>
            </a:r>
            <a:r>
              <a:rPr lang="en-US" sz="1400" dirty="0" err="1"/>
              <a:t>gsl</a:t>
            </a:r>
            <a:r>
              <a:rPr lang="en-US" sz="1400" dirty="0"/>
              <a:t>/2.5        </a:t>
            </a:r>
            <a:r>
              <a:rPr lang="en-US" sz="1400" dirty="0" err="1"/>
              <a:t>openssl</a:t>
            </a:r>
            <a:r>
              <a:rPr lang="en-US" sz="1400" dirty="0"/>
              <a:t>/1.0.0          </a:t>
            </a:r>
          </a:p>
          <a:p>
            <a:r>
              <a:rPr lang="en-US" sz="1400" dirty="0" err="1"/>
              <a:t>cmake</a:t>
            </a:r>
            <a:r>
              <a:rPr lang="en-US" sz="1400" dirty="0"/>
              <a:t>/3.3.1                  gist/python2.7  hdf5/1.10      </a:t>
            </a:r>
          </a:p>
          <a:p>
            <a:r>
              <a:rPr lang="en-US" sz="1400" dirty="0" err="1"/>
              <a:t>cmake</a:t>
            </a:r>
            <a:r>
              <a:rPr lang="en-US" sz="1400" dirty="0"/>
              <a:t>/3.6.3                  </a:t>
            </a:r>
            <a:r>
              <a:rPr lang="en-US" sz="1400" dirty="0" err="1"/>
              <a:t>glibc</a:t>
            </a:r>
            <a:r>
              <a:rPr lang="en-US" sz="1400" dirty="0"/>
              <a:t>/2.27      </a:t>
            </a:r>
            <a:r>
              <a:rPr lang="en-US" sz="1400" dirty="0" err="1"/>
              <a:t>libpng</a:t>
            </a:r>
            <a:r>
              <a:rPr lang="en-US" sz="1400" dirty="0"/>
              <a:t>/1.6.43  </a:t>
            </a:r>
          </a:p>
          <a:p>
            <a:endParaRPr lang="en-US" sz="1400" dirty="0"/>
          </a:p>
          <a:p>
            <a:r>
              <a:rPr lang="en-US" sz="1400" dirty="0"/>
              <a:t>------------------------ /</a:t>
            </a:r>
            <a:r>
              <a:rPr lang="en-US" sz="1400" dirty="0" err="1"/>
              <a:t>mnt</a:t>
            </a:r>
            <a:r>
              <a:rPr lang="en-US" sz="1400" dirty="0"/>
              <a:t>/</a:t>
            </a:r>
            <a:r>
              <a:rPr lang="en-US" sz="1400" dirty="0" err="1"/>
              <a:t>misc</a:t>
            </a:r>
            <a:r>
              <a:rPr lang="en-US" sz="1400" dirty="0"/>
              <a:t>/</a:t>
            </a:r>
            <a:r>
              <a:rPr lang="en-US" sz="1400" dirty="0" err="1"/>
              <a:t>sw</a:t>
            </a:r>
            <a:r>
              <a:rPr lang="en-US" sz="1400" dirty="0"/>
              <a:t>/x86_64/Debian/10/.</a:t>
            </a:r>
            <a:r>
              <a:rPr lang="en-US" sz="1400" dirty="0" err="1"/>
              <a:t>modulefiles</a:t>
            </a:r>
            <a:r>
              <a:rPr lang="en-US" sz="1400" dirty="0"/>
              <a:t> ------------------------</a:t>
            </a:r>
          </a:p>
          <a:p>
            <a:r>
              <a:rPr lang="en-US" sz="1400" dirty="0" err="1"/>
              <a:t>fairroot</a:t>
            </a:r>
            <a:r>
              <a:rPr lang="en-US" sz="1400" dirty="0"/>
              <a:t>/18.00            geant4/10.06.01          </a:t>
            </a:r>
            <a:r>
              <a:rPr lang="en-US" sz="1400" dirty="0" err="1"/>
              <a:t>radware</a:t>
            </a:r>
            <a:r>
              <a:rPr lang="en-US" sz="1400" dirty="0"/>
              <a:t>/05.3           root/gnu/6.28.04  </a:t>
            </a:r>
          </a:p>
          <a:p>
            <a:r>
              <a:rPr lang="en-US" sz="1400" dirty="0" err="1"/>
              <a:t>fairroot</a:t>
            </a:r>
            <a:r>
              <a:rPr lang="en-US" sz="1400" dirty="0"/>
              <a:t>/18.6.3           geant4/10.07.00          root/gnu/6.08.06       </a:t>
            </a:r>
            <a:r>
              <a:rPr lang="en-US" sz="1400" dirty="0" err="1"/>
              <a:t>talys</a:t>
            </a:r>
            <a:r>
              <a:rPr lang="en-US" sz="1400" dirty="0"/>
              <a:t>/1.96        </a:t>
            </a:r>
          </a:p>
          <a:p>
            <a:r>
              <a:rPr lang="en-US" sz="1400" dirty="0"/>
              <a:t>garfield-9/7.45(default)  geant4/10.07.00-angular  root/gnu/6.10.08       </a:t>
            </a:r>
            <a:r>
              <a:rPr lang="en-US" sz="1400" dirty="0" err="1"/>
              <a:t>texlive</a:t>
            </a:r>
            <a:r>
              <a:rPr lang="en-US" sz="1400" dirty="0"/>
              <a:t>/2023      </a:t>
            </a:r>
          </a:p>
          <a:p>
            <a:r>
              <a:rPr lang="en-US" sz="1400" dirty="0" err="1"/>
              <a:t>garfieldpp</a:t>
            </a:r>
            <a:r>
              <a:rPr lang="en-US" sz="1400" dirty="0"/>
              <a:t>/3.0            geant4/10.7.4-patched    root/gnu/6.16.00       </a:t>
            </a:r>
            <a:r>
              <a:rPr lang="en-US" sz="1400" dirty="0" err="1"/>
              <a:t>topas</a:t>
            </a:r>
            <a:r>
              <a:rPr lang="en-US" sz="1400" dirty="0"/>
              <a:t>/3.9         </a:t>
            </a:r>
          </a:p>
          <a:p>
            <a:r>
              <a:rPr lang="en-US" sz="1400" dirty="0" err="1"/>
              <a:t>garfieldpp</a:t>
            </a:r>
            <a:r>
              <a:rPr lang="en-US" sz="1400" dirty="0"/>
              <a:t>/4.0            geant4/11.1.0            root/gnu/6.18.00       </a:t>
            </a:r>
            <a:r>
              <a:rPr lang="en-US" sz="1400" dirty="0" err="1"/>
              <a:t>topfit</a:t>
            </a:r>
            <a:r>
              <a:rPr lang="en-US" sz="1400" dirty="0"/>
              <a:t>/2.32       </a:t>
            </a:r>
          </a:p>
          <a:p>
            <a:r>
              <a:rPr lang="en-US" sz="1400" dirty="0"/>
              <a:t>geant4/4.9.6.04           geant4/11.1.2-C++17      root/gnu/6.22.08       tv/20030812       </a:t>
            </a:r>
          </a:p>
          <a:p>
            <a:r>
              <a:rPr lang="en-US" sz="1400" dirty="0"/>
              <a:t>geant4/10.2.3             hdf5/1.12.3              root/gnu/6.24-minuit2  xerces/3.2.3      </a:t>
            </a:r>
          </a:p>
          <a:p>
            <a:r>
              <a:rPr lang="en-US" sz="1400" dirty="0"/>
              <a:t>geant4/10.3               hdf5/1.14.4.2            root/gnu/6.24.02 </a:t>
            </a:r>
          </a:p>
        </p:txBody>
      </p:sp>
    </p:spTree>
    <p:extLst>
      <p:ext uri="{BB962C8B-B14F-4D97-AF65-F5344CB8AC3E}">
        <p14:creationId xmlns:p14="http://schemas.microsoft.com/office/powerpoint/2010/main" val="383402102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C74B9E7B-4FCC-4CF5-B2D5-823733E99C99}"/>
              </a:ext>
            </a:extLst>
          </p:cNvPr>
          <p:cNvGrpSpPr/>
          <p:nvPr/>
        </p:nvGrpSpPr>
        <p:grpSpPr>
          <a:xfrm>
            <a:off x="0" y="0"/>
            <a:ext cx="4572000" cy="2922414"/>
            <a:chOff x="0" y="0"/>
            <a:chExt cx="4572000" cy="2922414"/>
          </a:xfrm>
        </p:grpSpPr>
        <p:pic>
          <p:nvPicPr>
            <p:cNvPr id="2" name="Picture 1">
              <a:extLst>
                <a:ext uri="{FF2B5EF4-FFF2-40B4-BE49-F238E27FC236}">
                  <a16:creationId xmlns:a16="http://schemas.microsoft.com/office/drawing/2014/main" id="{0B801F41-D431-48C6-B67B-B9EA3F19C432}"/>
                </a:ext>
              </a:extLst>
            </p:cNvPr>
            <p:cNvPicPr>
              <a:picLocks noChangeAspect="1"/>
            </p:cNvPicPr>
            <p:nvPr/>
          </p:nvPicPr>
          <p:blipFill>
            <a:blip r:embed="rId2"/>
            <a:stretch>
              <a:fillRect/>
            </a:stretch>
          </p:blipFill>
          <p:spPr>
            <a:xfrm>
              <a:off x="0" y="0"/>
              <a:ext cx="4572000" cy="2922414"/>
            </a:xfrm>
            <a:prstGeom prst="rect">
              <a:avLst/>
            </a:prstGeom>
          </p:spPr>
        </p:pic>
        <p:cxnSp>
          <p:nvCxnSpPr>
            <p:cNvPr id="12" name="Straight Arrow Connector 11">
              <a:extLst>
                <a:ext uri="{FF2B5EF4-FFF2-40B4-BE49-F238E27FC236}">
                  <a16:creationId xmlns:a16="http://schemas.microsoft.com/office/drawing/2014/main" id="{F875A20A-1716-409B-BCF1-C9664323694A}"/>
                </a:ext>
              </a:extLst>
            </p:cNvPr>
            <p:cNvCxnSpPr>
              <a:cxnSpLocks/>
            </p:cNvCxnSpPr>
            <p:nvPr/>
          </p:nvCxnSpPr>
          <p:spPr>
            <a:xfrm>
              <a:off x="2041864" y="1695635"/>
              <a:ext cx="0" cy="550415"/>
            </a:xfrm>
            <a:prstGeom prst="straightConnector1">
              <a:avLst/>
            </a:prstGeom>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6034858B-969F-481C-8695-7A6A55F7D3AB}"/>
                </a:ext>
              </a:extLst>
            </p:cNvPr>
            <p:cNvCxnSpPr>
              <a:cxnSpLocks/>
            </p:cNvCxnSpPr>
            <p:nvPr/>
          </p:nvCxnSpPr>
          <p:spPr>
            <a:xfrm>
              <a:off x="1136341" y="1695635"/>
              <a:ext cx="2228296" cy="0"/>
            </a:xfrm>
            <a:prstGeom prst="line">
              <a:avLst/>
            </a:prstGeom>
            <a:ln w="19050">
              <a:solidFill>
                <a:srgbClr val="0000FF"/>
              </a:solidFill>
              <a:headEnd type="triangle"/>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6" name="TextBox 15">
                  <a:extLst>
                    <a:ext uri="{FF2B5EF4-FFF2-40B4-BE49-F238E27FC236}">
                      <a16:creationId xmlns:a16="http://schemas.microsoft.com/office/drawing/2014/main" id="{8977D5B3-C297-4CE7-9D41-353B5EDC13E8}"/>
                    </a:ext>
                  </a:extLst>
                </p:cNvPr>
                <p:cNvSpPr txBox="1"/>
                <p:nvPr/>
              </p:nvSpPr>
              <p:spPr>
                <a:xfrm>
                  <a:off x="1493529" y="1257497"/>
                  <a:ext cx="1170449" cy="375872"/>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latin typeface="Cambria Math" panose="02040503050406030204" pitchFamily="18" charset="0"/>
                              </a:rPr>
                            </m:ctrlPr>
                          </m:sSubSupPr>
                          <m:e>
                            <m:r>
                              <a:rPr lang="en-US" altLang="zh-CN" b="0" i="1" smtClean="0">
                                <a:latin typeface="Cambria Math" panose="02040503050406030204" pitchFamily="18" charset="0"/>
                              </a:rPr>
                              <m:t>243</m:t>
                            </m:r>
                          </m:e>
                          <m:sub>
                            <m:r>
                              <a:rPr lang="en-US" altLang="zh-CN" b="0" i="1" smtClean="0">
                                <a:latin typeface="Cambria Math" panose="02040503050406030204" pitchFamily="18" charset="0"/>
                              </a:rPr>
                              <m:t>−34</m:t>
                            </m:r>
                          </m:sub>
                          <m:sup>
                            <m:r>
                              <a:rPr lang="en-US" altLang="zh-CN" b="0" i="1" smtClean="0">
                                <a:latin typeface="Cambria Math" panose="02040503050406030204" pitchFamily="18" charset="0"/>
                              </a:rPr>
                              <m:t>+37</m:t>
                            </m:r>
                          </m:sup>
                        </m:sSubSup>
                        <m:r>
                          <a:rPr lang="en-US" altLang="zh-CN" b="0" i="1" smtClean="0">
                            <a:latin typeface="Cambria Math" panose="02040503050406030204" pitchFamily="18" charset="0"/>
                          </a:rPr>
                          <m:t> </m:t>
                        </m:r>
                        <m:r>
                          <m:rPr>
                            <m:sty m:val="p"/>
                          </m:rPr>
                          <a:rPr lang="en-US" altLang="zh-CN" b="0" i="0" smtClean="0">
                            <a:latin typeface="Cambria Math" panose="02040503050406030204" pitchFamily="18" charset="0"/>
                          </a:rPr>
                          <m:t>fs</m:t>
                        </m:r>
                      </m:oMath>
                    </m:oMathPara>
                  </a14:m>
                  <a:endParaRPr lang="zh-CN" altLang="en-US" dirty="0"/>
                </a:p>
              </p:txBody>
            </p:sp>
          </mc:Choice>
          <mc:Fallback xmlns="">
            <p:sp>
              <p:nvSpPr>
                <p:cNvPr id="16" name="TextBox 15">
                  <a:extLst>
                    <a:ext uri="{FF2B5EF4-FFF2-40B4-BE49-F238E27FC236}">
                      <a16:creationId xmlns:a16="http://schemas.microsoft.com/office/drawing/2014/main" id="{8977D5B3-C297-4CE7-9D41-353B5EDC13E8}"/>
                    </a:ext>
                  </a:extLst>
                </p:cNvPr>
                <p:cNvSpPr txBox="1">
                  <a:spLocks noRot="1" noChangeAspect="1" noMove="1" noResize="1" noEditPoints="1" noAdjustHandles="1" noChangeArrowheads="1" noChangeShapeType="1" noTextEdit="1"/>
                </p:cNvSpPr>
                <p:nvPr/>
              </p:nvSpPr>
              <p:spPr>
                <a:xfrm>
                  <a:off x="1493529" y="1257497"/>
                  <a:ext cx="1170449" cy="375872"/>
                </a:xfrm>
                <a:prstGeom prst="rect">
                  <a:avLst/>
                </a:prstGeom>
                <a:blipFill>
                  <a:blip r:embed="rId3"/>
                  <a:stretch>
                    <a:fillRect/>
                  </a:stretch>
                </a:blipFill>
              </p:spPr>
              <p:txBody>
                <a:bodyPr/>
                <a:lstStyle/>
                <a:p>
                  <a:r>
                    <a:rPr lang="en-US">
                      <a:noFill/>
                    </a:rPr>
                    <a:t> </a:t>
                  </a:r>
                </a:p>
              </p:txBody>
            </p:sp>
          </mc:Fallback>
        </mc:AlternateContent>
      </p:grpSp>
      <p:grpSp>
        <p:nvGrpSpPr>
          <p:cNvPr id="19" name="Group 18">
            <a:extLst>
              <a:ext uri="{FF2B5EF4-FFF2-40B4-BE49-F238E27FC236}">
                <a16:creationId xmlns:a16="http://schemas.microsoft.com/office/drawing/2014/main" id="{237C5A6C-5F15-4FAF-B563-1CA7A0E75A1A}"/>
              </a:ext>
            </a:extLst>
          </p:cNvPr>
          <p:cNvGrpSpPr/>
          <p:nvPr/>
        </p:nvGrpSpPr>
        <p:grpSpPr>
          <a:xfrm>
            <a:off x="1" y="2922415"/>
            <a:ext cx="9143999" cy="2922414"/>
            <a:chOff x="1" y="2922415"/>
            <a:chExt cx="9143999" cy="2922414"/>
          </a:xfrm>
        </p:grpSpPr>
        <p:pic>
          <p:nvPicPr>
            <p:cNvPr id="5" name="Picture 4">
              <a:extLst>
                <a:ext uri="{FF2B5EF4-FFF2-40B4-BE49-F238E27FC236}">
                  <a16:creationId xmlns:a16="http://schemas.microsoft.com/office/drawing/2014/main" id="{A69CCCB2-C511-43D5-ACB3-B01E0A78AFF5}"/>
                </a:ext>
              </a:extLst>
            </p:cNvPr>
            <p:cNvPicPr>
              <a:picLocks noChangeAspect="1"/>
            </p:cNvPicPr>
            <p:nvPr/>
          </p:nvPicPr>
          <p:blipFill>
            <a:blip r:embed="rId4"/>
            <a:stretch>
              <a:fillRect/>
            </a:stretch>
          </p:blipFill>
          <p:spPr>
            <a:xfrm>
              <a:off x="1" y="2922415"/>
              <a:ext cx="4572000" cy="2922414"/>
            </a:xfrm>
            <a:prstGeom prst="rect">
              <a:avLst/>
            </a:prstGeom>
          </p:spPr>
        </p:pic>
        <p:pic>
          <p:nvPicPr>
            <p:cNvPr id="6" name="Picture 5">
              <a:extLst>
                <a:ext uri="{FF2B5EF4-FFF2-40B4-BE49-F238E27FC236}">
                  <a16:creationId xmlns:a16="http://schemas.microsoft.com/office/drawing/2014/main" id="{C3480B71-7C84-4EAA-8331-6B66DAD70E9D}"/>
                </a:ext>
              </a:extLst>
            </p:cNvPr>
            <p:cNvPicPr>
              <a:picLocks noChangeAspect="1"/>
            </p:cNvPicPr>
            <p:nvPr/>
          </p:nvPicPr>
          <p:blipFill>
            <a:blip r:embed="rId5"/>
            <a:stretch>
              <a:fillRect/>
            </a:stretch>
          </p:blipFill>
          <p:spPr>
            <a:xfrm>
              <a:off x="4572000" y="2922415"/>
              <a:ext cx="4572000" cy="2922414"/>
            </a:xfrm>
            <a:prstGeom prst="rect">
              <a:avLst/>
            </a:prstGeom>
          </p:spPr>
        </p:pic>
        <p:sp>
          <p:nvSpPr>
            <p:cNvPr id="9" name="TextBox 8">
              <a:extLst>
                <a:ext uri="{FF2B5EF4-FFF2-40B4-BE49-F238E27FC236}">
                  <a16:creationId xmlns:a16="http://schemas.microsoft.com/office/drawing/2014/main" id="{BF50D046-F263-4B87-8100-A08390D3F5A2}"/>
                </a:ext>
              </a:extLst>
            </p:cNvPr>
            <p:cNvSpPr txBox="1"/>
            <p:nvPr/>
          </p:nvSpPr>
          <p:spPr>
            <a:xfrm>
              <a:off x="1310014" y="3704752"/>
              <a:ext cx="1930337" cy="400110"/>
            </a:xfrm>
            <a:prstGeom prst="rect">
              <a:avLst/>
            </a:prstGeom>
            <a:noFill/>
          </p:spPr>
          <p:txBody>
            <a:bodyPr wrap="none" rtlCol="0">
              <a:spAutoFit/>
            </a:bodyPr>
            <a:lstStyle/>
            <a:p>
              <a:r>
                <a:rPr lang="en-US" altLang="zh-CN" sz="2000" dirty="0">
                  <a:solidFill>
                    <a:srgbClr val="0000FF"/>
                  </a:solidFill>
                  <a:latin typeface="Times New Roman" panose="02020603050405020304" pitchFamily="18" charset="0"/>
                  <a:cs typeface="Times New Roman" panose="02020603050405020304" pitchFamily="18" charset="0"/>
                </a:rPr>
                <a:t>Low background</a:t>
              </a:r>
              <a:endParaRPr lang="zh-CN" altLang="en-US" sz="2000" dirty="0">
                <a:solidFill>
                  <a:srgbClr val="0000FF"/>
                </a:solidFill>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id="{ED944B86-F9D3-4E79-B7EC-5C7079F1E24C}"/>
                </a:ext>
              </a:extLst>
            </p:cNvPr>
            <p:cNvSpPr txBox="1"/>
            <p:nvPr/>
          </p:nvSpPr>
          <p:spPr>
            <a:xfrm>
              <a:off x="5714541" y="3704752"/>
              <a:ext cx="1972015" cy="400110"/>
            </a:xfrm>
            <a:prstGeom prst="rect">
              <a:avLst/>
            </a:prstGeom>
            <a:noFill/>
          </p:spPr>
          <p:txBody>
            <a:bodyPr wrap="none" rtlCol="0">
              <a:spAutoFit/>
            </a:bodyPr>
            <a:lstStyle/>
            <a:p>
              <a:r>
                <a:rPr lang="en-US" altLang="zh-CN" sz="2000" dirty="0">
                  <a:solidFill>
                    <a:srgbClr val="0000FF"/>
                  </a:solidFill>
                  <a:latin typeface="Times New Roman" panose="02020603050405020304" pitchFamily="18" charset="0"/>
                  <a:cs typeface="Times New Roman" panose="02020603050405020304" pitchFamily="18" charset="0"/>
                </a:rPr>
                <a:t>High background</a:t>
              </a:r>
              <a:endParaRPr lang="zh-CN" altLang="en-US" sz="2000" dirty="0">
                <a:solidFill>
                  <a:srgbClr val="0000FF"/>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329102778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0D41D719-274E-45AA-A2E9-845E9492A5AA}"/>
              </a:ext>
            </a:extLst>
          </p:cNvPr>
          <p:cNvGrpSpPr/>
          <p:nvPr/>
        </p:nvGrpSpPr>
        <p:grpSpPr>
          <a:xfrm>
            <a:off x="0" y="2922414"/>
            <a:ext cx="9144000" cy="2922415"/>
            <a:chOff x="0" y="2922414"/>
            <a:chExt cx="9144000" cy="2922415"/>
          </a:xfrm>
        </p:grpSpPr>
        <p:pic>
          <p:nvPicPr>
            <p:cNvPr id="6" name="Picture 5">
              <a:extLst>
                <a:ext uri="{FF2B5EF4-FFF2-40B4-BE49-F238E27FC236}">
                  <a16:creationId xmlns:a16="http://schemas.microsoft.com/office/drawing/2014/main" id="{4937D624-BFA1-413A-AB36-108B3E76E27D}"/>
                </a:ext>
              </a:extLst>
            </p:cNvPr>
            <p:cNvPicPr>
              <a:picLocks noChangeAspect="1"/>
            </p:cNvPicPr>
            <p:nvPr/>
          </p:nvPicPr>
          <p:blipFill>
            <a:blip r:embed="rId2"/>
            <a:stretch>
              <a:fillRect/>
            </a:stretch>
          </p:blipFill>
          <p:spPr>
            <a:xfrm>
              <a:off x="0" y="2922415"/>
              <a:ext cx="4572000" cy="2922414"/>
            </a:xfrm>
            <a:prstGeom prst="rect">
              <a:avLst/>
            </a:prstGeom>
          </p:spPr>
        </p:pic>
        <p:pic>
          <p:nvPicPr>
            <p:cNvPr id="7" name="Picture 6">
              <a:extLst>
                <a:ext uri="{FF2B5EF4-FFF2-40B4-BE49-F238E27FC236}">
                  <a16:creationId xmlns:a16="http://schemas.microsoft.com/office/drawing/2014/main" id="{C85412F5-E15B-43B1-BC9C-8FADE63FFF61}"/>
                </a:ext>
              </a:extLst>
            </p:cNvPr>
            <p:cNvPicPr>
              <a:picLocks noChangeAspect="1"/>
            </p:cNvPicPr>
            <p:nvPr/>
          </p:nvPicPr>
          <p:blipFill>
            <a:blip r:embed="rId3"/>
            <a:stretch>
              <a:fillRect/>
            </a:stretch>
          </p:blipFill>
          <p:spPr>
            <a:xfrm>
              <a:off x="4571999" y="2922414"/>
              <a:ext cx="4572001" cy="2922415"/>
            </a:xfrm>
            <a:prstGeom prst="rect">
              <a:avLst/>
            </a:prstGeom>
          </p:spPr>
        </p:pic>
        <p:sp>
          <p:nvSpPr>
            <p:cNvPr id="10" name="TextBox 9">
              <a:extLst>
                <a:ext uri="{FF2B5EF4-FFF2-40B4-BE49-F238E27FC236}">
                  <a16:creationId xmlns:a16="http://schemas.microsoft.com/office/drawing/2014/main" id="{75A0DD6F-F0FE-4608-AB32-6A4D3457E7C7}"/>
                </a:ext>
              </a:extLst>
            </p:cNvPr>
            <p:cNvSpPr txBox="1"/>
            <p:nvPr/>
          </p:nvSpPr>
          <p:spPr>
            <a:xfrm>
              <a:off x="1310014" y="3704752"/>
              <a:ext cx="1989840" cy="400110"/>
            </a:xfrm>
            <a:prstGeom prst="rect">
              <a:avLst/>
            </a:prstGeom>
            <a:noFill/>
          </p:spPr>
          <p:txBody>
            <a:bodyPr wrap="none" rtlCol="0">
              <a:spAutoFit/>
            </a:bodyPr>
            <a:lstStyle/>
            <a:p>
              <a:r>
                <a:rPr lang="en-US" altLang="zh-CN" sz="2000" dirty="0">
                  <a:solidFill>
                    <a:srgbClr val="0000FF"/>
                  </a:solidFill>
                  <a:latin typeface="Times New Roman" panose="02020603050405020304" pitchFamily="18" charset="0"/>
                  <a:cs typeface="Times New Roman" panose="02020603050405020304" pitchFamily="18" charset="0"/>
                </a:rPr>
                <a:t>Low </a:t>
              </a:r>
              <a:r>
                <a:rPr lang="en-US" altLang="zh-CN" sz="2000" i="1" dirty="0">
                  <a:solidFill>
                    <a:srgbClr val="0000FF"/>
                  </a:solidFill>
                  <a:latin typeface="Times New Roman" panose="02020603050405020304" pitchFamily="18" charset="0"/>
                  <a:cs typeface="Times New Roman" panose="02020603050405020304" pitchFamily="18" charset="0"/>
                </a:rPr>
                <a:t>γ</a:t>
              </a:r>
              <a:r>
                <a:rPr lang="en-US" altLang="zh-CN" sz="2000" dirty="0">
                  <a:solidFill>
                    <a:srgbClr val="0000FF"/>
                  </a:solidFill>
                  <a:latin typeface="Times New Roman" panose="02020603050405020304" pitchFamily="18" charset="0"/>
                  <a:cs typeface="Times New Roman" panose="02020603050405020304" pitchFamily="18" charset="0"/>
                </a:rPr>
                <a:t>-ray energy</a:t>
              </a:r>
              <a:endParaRPr lang="zh-CN" altLang="en-US" sz="2000" dirty="0">
                <a:solidFill>
                  <a:srgbClr val="0000FF"/>
                </a:solidFill>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id="{5CF75B7D-8E9E-44DA-A2A3-F059E0D91FD5}"/>
                </a:ext>
              </a:extLst>
            </p:cNvPr>
            <p:cNvSpPr txBox="1"/>
            <p:nvPr/>
          </p:nvSpPr>
          <p:spPr>
            <a:xfrm>
              <a:off x="5714541" y="3704752"/>
              <a:ext cx="2031518" cy="400110"/>
            </a:xfrm>
            <a:prstGeom prst="rect">
              <a:avLst/>
            </a:prstGeom>
            <a:noFill/>
          </p:spPr>
          <p:txBody>
            <a:bodyPr wrap="none" rtlCol="0">
              <a:spAutoFit/>
            </a:bodyPr>
            <a:lstStyle/>
            <a:p>
              <a:r>
                <a:rPr lang="en-US" altLang="zh-CN" sz="2000" dirty="0">
                  <a:solidFill>
                    <a:srgbClr val="0000FF"/>
                  </a:solidFill>
                  <a:latin typeface="Times New Roman" panose="02020603050405020304" pitchFamily="18" charset="0"/>
                  <a:cs typeface="Times New Roman" panose="02020603050405020304" pitchFamily="18" charset="0"/>
                </a:rPr>
                <a:t>High </a:t>
              </a:r>
              <a:r>
                <a:rPr lang="en-US" altLang="zh-CN" sz="2000" i="1" dirty="0">
                  <a:solidFill>
                    <a:srgbClr val="0000FF"/>
                  </a:solidFill>
                  <a:latin typeface="Times New Roman" panose="02020603050405020304" pitchFamily="18" charset="0"/>
                  <a:cs typeface="Times New Roman" panose="02020603050405020304" pitchFamily="18" charset="0"/>
                </a:rPr>
                <a:t>γ</a:t>
              </a:r>
              <a:r>
                <a:rPr lang="en-US" altLang="zh-CN" sz="2000" dirty="0">
                  <a:solidFill>
                    <a:srgbClr val="0000FF"/>
                  </a:solidFill>
                  <a:latin typeface="Times New Roman" panose="02020603050405020304" pitchFamily="18" charset="0"/>
                  <a:cs typeface="Times New Roman" panose="02020603050405020304" pitchFamily="18" charset="0"/>
                </a:rPr>
                <a:t>-ray energy</a:t>
              </a:r>
              <a:endParaRPr lang="zh-CN" altLang="en-US" sz="2000" dirty="0">
                <a:solidFill>
                  <a:srgbClr val="0000FF"/>
                </a:solidFill>
                <a:latin typeface="Times New Roman" panose="02020603050405020304" pitchFamily="18" charset="0"/>
                <a:cs typeface="Times New Roman" panose="02020603050405020304" pitchFamily="18" charset="0"/>
              </a:endParaRPr>
            </a:p>
          </p:txBody>
        </p:sp>
      </p:grpSp>
      <p:grpSp>
        <p:nvGrpSpPr>
          <p:cNvPr id="15" name="Group 14">
            <a:extLst>
              <a:ext uri="{FF2B5EF4-FFF2-40B4-BE49-F238E27FC236}">
                <a16:creationId xmlns:a16="http://schemas.microsoft.com/office/drawing/2014/main" id="{4F5DB9F5-C820-402C-A849-291079D4D1F6}"/>
              </a:ext>
            </a:extLst>
          </p:cNvPr>
          <p:cNvGrpSpPr/>
          <p:nvPr/>
        </p:nvGrpSpPr>
        <p:grpSpPr>
          <a:xfrm>
            <a:off x="0" y="0"/>
            <a:ext cx="9144000" cy="2922414"/>
            <a:chOff x="0" y="0"/>
            <a:chExt cx="9144000" cy="2922414"/>
          </a:xfrm>
        </p:grpSpPr>
        <p:pic>
          <p:nvPicPr>
            <p:cNvPr id="4" name="Picture 3">
              <a:extLst>
                <a:ext uri="{FF2B5EF4-FFF2-40B4-BE49-F238E27FC236}">
                  <a16:creationId xmlns:a16="http://schemas.microsoft.com/office/drawing/2014/main" id="{159724E2-5292-4460-9D93-083661989AEB}"/>
                </a:ext>
              </a:extLst>
            </p:cNvPr>
            <p:cNvPicPr>
              <a:picLocks noChangeAspect="1"/>
            </p:cNvPicPr>
            <p:nvPr/>
          </p:nvPicPr>
          <p:blipFill>
            <a:blip r:embed="rId4"/>
            <a:stretch>
              <a:fillRect/>
            </a:stretch>
          </p:blipFill>
          <p:spPr>
            <a:xfrm>
              <a:off x="0" y="0"/>
              <a:ext cx="4572000" cy="2922414"/>
            </a:xfrm>
            <a:prstGeom prst="rect">
              <a:avLst/>
            </a:prstGeom>
          </p:spPr>
        </p:pic>
        <p:pic>
          <p:nvPicPr>
            <p:cNvPr id="5" name="Picture 4">
              <a:extLst>
                <a:ext uri="{FF2B5EF4-FFF2-40B4-BE49-F238E27FC236}">
                  <a16:creationId xmlns:a16="http://schemas.microsoft.com/office/drawing/2014/main" id="{2F88BCA1-9003-404C-B988-EBB055F14D3B}"/>
                </a:ext>
              </a:extLst>
            </p:cNvPr>
            <p:cNvPicPr>
              <a:picLocks noChangeAspect="1"/>
            </p:cNvPicPr>
            <p:nvPr/>
          </p:nvPicPr>
          <p:blipFill>
            <a:blip r:embed="rId5"/>
            <a:stretch>
              <a:fillRect/>
            </a:stretch>
          </p:blipFill>
          <p:spPr>
            <a:xfrm>
              <a:off x="4572000" y="0"/>
              <a:ext cx="4572000" cy="2922414"/>
            </a:xfrm>
            <a:prstGeom prst="rect">
              <a:avLst/>
            </a:prstGeom>
          </p:spPr>
        </p:pic>
        <p:sp>
          <p:nvSpPr>
            <p:cNvPr id="13" name="TextBox 12">
              <a:extLst>
                <a:ext uri="{FF2B5EF4-FFF2-40B4-BE49-F238E27FC236}">
                  <a16:creationId xmlns:a16="http://schemas.microsoft.com/office/drawing/2014/main" id="{BA2C1756-BE78-47C7-BFA9-02ABB2F82D60}"/>
                </a:ext>
              </a:extLst>
            </p:cNvPr>
            <p:cNvSpPr txBox="1"/>
            <p:nvPr/>
          </p:nvSpPr>
          <p:spPr>
            <a:xfrm>
              <a:off x="1188094" y="551507"/>
              <a:ext cx="2307042" cy="400110"/>
            </a:xfrm>
            <a:prstGeom prst="rect">
              <a:avLst/>
            </a:prstGeom>
            <a:noFill/>
          </p:spPr>
          <p:txBody>
            <a:bodyPr wrap="none" rtlCol="0">
              <a:spAutoFit/>
            </a:bodyPr>
            <a:lstStyle/>
            <a:p>
              <a:r>
                <a:rPr lang="en-US" altLang="zh-CN" sz="2000" dirty="0">
                  <a:solidFill>
                    <a:srgbClr val="0000FF"/>
                  </a:solidFill>
                  <a:latin typeface="Times New Roman" panose="02020603050405020304" pitchFamily="18" charset="0"/>
                  <a:cs typeface="Times New Roman" panose="02020603050405020304" pitchFamily="18" charset="0"/>
                </a:rPr>
                <a:t>Low stopping power</a:t>
              </a:r>
              <a:endParaRPr lang="zh-CN" altLang="en-US" sz="2000" dirty="0">
                <a:solidFill>
                  <a:srgbClr val="0000FF"/>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id="{9DAA7524-F5A7-4657-910E-18A922705DFF}"/>
                </a:ext>
              </a:extLst>
            </p:cNvPr>
            <p:cNvSpPr txBox="1"/>
            <p:nvPr/>
          </p:nvSpPr>
          <p:spPr>
            <a:xfrm>
              <a:off x="5592621" y="551507"/>
              <a:ext cx="2348720" cy="400110"/>
            </a:xfrm>
            <a:prstGeom prst="rect">
              <a:avLst/>
            </a:prstGeom>
            <a:noFill/>
          </p:spPr>
          <p:txBody>
            <a:bodyPr wrap="none" rtlCol="0">
              <a:spAutoFit/>
            </a:bodyPr>
            <a:lstStyle/>
            <a:p>
              <a:r>
                <a:rPr lang="en-US" altLang="zh-CN" sz="2000" dirty="0">
                  <a:solidFill>
                    <a:srgbClr val="0000FF"/>
                  </a:solidFill>
                  <a:latin typeface="Times New Roman" panose="02020603050405020304" pitchFamily="18" charset="0"/>
                  <a:cs typeface="Times New Roman" panose="02020603050405020304" pitchFamily="18" charset="0"/>
                </a:rPr>
                <a:t>High stopping power</a:t>
              </a:r>
              <a:endParaRPr lang="zh-CN" altLang="en-US" sz="2000" dirty="0">
                <a:solidFill>
                  <a:srgbClr val="0000FF"/>
                </a:solidFill>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139009798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F520C0B7-773D-4179-A09C-1B0FB4D57702}"/>
              </a:ext>
            </a:extLst>
          </p:cNvPr>
          <p:cNvPicPr>
            <a:picLocks noChangeAspect="1"/>
          </p:cNvPicPr>
          <p:nvPr/>
        </p:nvPicPr>
        <p:blipFill>
          <a:blip r:embed="rId2"/>
          <a:stretch>
            <a:fillRect/>
          </a:stretch>
        </p:blipFill>
        <p:spPr>
          <a:xfrm>
            <a:off x="0" y="3204982"/>
            <a:ext cx="4572000" cy="3207528"/>
          </a:xfrm>
          <a:prstGeom prst="rect">
            <a:avLst/>
          </a:prstGeom>
        </p:spPr>
      </p:pic>
      <p:pic>
        <p:nvPicPr>
          <p:cNvPr id="8" name="Picture 7">
            <a:extLst>
              <a:ext uri="{FF2B5EF4-FFF2-40B4-BE49-F238E27FC236}">
                <a16:creationId xmlns:a16="http://schemas.microsoft.com/office/drawing/2014/main" id="{52E41070-C062-47C7-AB73-895059AD127F}"/>
              </a:ext>
            </a:extLst>
          </p:cNvPr>
          <p:cNvPicPr>
            <a:picLocks noChangeAspect="1"/>
          </p:cNvPicPr>
          <p:nvPr/>
        </p:nvPicPr>
        <p:blipFill>
          <a:blip r:embed="rId3"/>
          <a:stretch>
            <a:fillRect/>
          </a:stretch>
        </p:blipFill>
        <p:spPr>
          <a:xfrm>
            <a:off x="4572000" y="3204982"/>
            <a:ext cx="4572000" cy="3202437"/>
          </a:xfrm>
          <a:prstGeom prst="rect">
            <a:avLst/>
          </a:prstGeom>
        </p:spPr>
      </p:pic>
      <p:pic>
        <p:nvPicPr>
          <p:cNvPr id="2" name="Picture 1">
            <a:extLst>
              <a:ext uri="{FF2B5EF4-FFF2-40B4-BE49-F238E27FC236}">
                <a16:creationId xmlns:a16="http://schemas.microsoft.com/office/drawing/2014/main" id="{693D3D2E-FF48-4FF1-86DF-2075943480C9}"/>
              </a:ext>
            </a:extLst>
          </p:cNvPr>
          <p:cNvPicPr>
            <a:picLocks noChangeAspect="1"/>
          </p:cNvPicPr>
          <p:nvPr/>
        </p:nvPicPr>
        <p:blipFill>
          <a:blip r:embed="rId4"/>
          <a:stretch>
            <a:fillRect/>
          </a:stretch>
        </p:blipFill>
        <p:spPr>
          <a:xfrm>
            <a:off x="0" y="5090"/>
            <a:ext cx="4572000" cy="3202437"/>
          </a:xfrm>
          <a:prstGeom prst="rect">
            <a:avLst/>
          </a:prstGeom>
        </p:spPr>
      </p:pic>
      <p:sp>
        <p:nvSpPr>
          <p:cNvPr id="3" name="TextBox 2">
            <a:extLst>
              <a:ext uri="{FF2B5EF4-FFF2-40B4-BE49-F238E27FC236}">
                <a16:creationId xmlns:a16="http://schemas.microsoft.com/office/drawing/2014/main" id="{1EF41A14-5FF2-4511-918B-3893EEED3D3D}"/>
              </a:ext>
            </a:extLst>
          </p:cNvPr>
          <p:cNvSpPr txBox="1"/>
          <p:nvPr/>
        </p:nvSpPr>
        <p:spPr>
          <a:xfrm>
            <a:off x="4937571" y="590646"/>
            <a:ext cx="4206430" cy="1323439"/>
          </a:xfrm>
          <a:prstGeom prst="rect">
            <a:avLst/>
          </a:prstGeom>
          <a:noFill/>
        </p:spPr>
        <p:txBody>
          <a:bodyPr wrap="square" rtlCol="0">
            <a:spAutoFit/>
          </a:bodyPr>
          <a:lstStyle/>
          <a:p>
            <a:r>
              <a:rPr lang="en-US" altLang="zh-CN" sz="2000" dirty="0"/>
              <a:t>1248</a:t>
            </a:r>
          </a:p>
          <a:p>
            <a:r>
              <a:rPr lang="en-US" altLang="zh-CN" sz="2000" dirty="0"/>
              <a:t>Traditional frequentist χ</a:t>
            </a:r>
            <a:r>
              <a:rPr lang="en-US" altLang="zh-CN" sz="2000" baseline="30000" dirty="0"/>
              <a:t>2</a:t>
            </a:r>
            <a:r>
              <a:rPr lang="en-US" altLang="zh-CN" sz="2000" dirty="0"/>
              <a:t> minimization method</a:t>
            </a:r>
          </a:p>
          <a:p>
            <a:r>
              <a:rPr lang="en-US" altLang="zh-CN" sz="2000" dirty="0"/>
              <a:t>Reanalysis</a:t>
            </a:r>
          </a:p>
        </p:txBody>
      </p:sp>
      <p:sp>
        <p:nvSpPr>
          <p:cNvPr id="4" name="TextBox 3">
            <a:extLst>
              <a:ext uri="{FF2B5EF4-FFF2-40B4-BE49-F238E27FC236}">
                <a16:creationId xmlns:a16="http://schemas.microsoft.com/office/drawing/2014/main" id="{65AD2131-5F58-4B8B-9656-BB0DB122D6B9}"/>
              </a:ext>
            </a:extLst>
          </p:cNvPr>
          <p:cNvSpPr txBox="1"/>
          <p:nvPr/>
        </p:nvSpPr>
        <p:spPr>
          <a:xfrm>
            <a:off x="1039291" y="4650426"/>
            <a:ext cx="2278188"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Low background</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812CD178-8210-49B2-B153-DA9C3C212F57}"/>
              </a:ext>
            </a:extLst>
          </p:cNvPr>
          <p:cNvSpPr txBox="1"/>
          <p:nvPr/>
        </p:nvSpPr>
        <p:spPr>
          <a:xfrm>
            <a:off x="6448946" y="4965381"/>
            <a:ext cx="2329484"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High background</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id="{2D7748A8-882F-467E-85E4-9C32C7B18FB3}"/>
              </a:ext>
            </a:extLst>
          </p:cNvPr>
          <p:cNvSpPr txBox="1"/>
          <p:nvPr/>
        </p:nvSpPr>
        <p:spPr>
          <a:xfrm>
            <a:off x="1865653" y="1829771"/>
            <a:ext cx="1242648"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Baseline</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78224775"/>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421AC124-0E04-42DE-B387-E43E24CCCBCC}"/>
              </a:ext>
            </a:extLst>
          </p:cNvPr>
          <p:cNvPicPr>
            <a:picLocks noChangeAspect="1"/>
          </p:cNvPicPr>
          <p:nvPr/>
        </p:nvPicPr>
        <p:blipFill>
          <a:blip r:embed="rId2"/>
          <a:stretch>
            <a:fillRect/>
          </a:stretch>
        </p:blipFill>
        <p:spPr>
          <a:xfrm>
            <a:off x="0" y="9669"/>
            <a:ext cx="4572000" cy="3202437"/>
          </a:xfrm>
          <a:prstGeom prst="rect">
            <a:avLst/>
          </a:prstGeom>
        </p:spPr>
      </p:pic>
      <p:pic>
        <p:nvPicPr>
          <p:cNvPr id="8" name="Picture 7">
            <a:extLst>
              <a:ext uri="{FF2B5EF4-FFF2-40B4-BE49-F238E27FC236}">
                <a16:creationId xmlns:a16="http://schemas.microsoft.com/office/drawing/2014/main" id="{8485E4CC-71A0-42EB-8914-D640592B8627}"/>
              </a:ext>
            </a:extLst>
          </p:cNvPr>
          <p:cNvPicPr>
            <a:picLocks noChangeAspect="1"/>
          </p:cNvPicPr>
          <p:nvPr/>
        </p:nvPicPr>
        <p:blipFill>
          <a:blip r:embed="rId3"/>
          <a:stretch>
            <a:fillRect/>
          </a:stretch>
        </p:blipFill>
        <p:spPr>
          <a:xfrm>
            <a:off x="0" y="3217196"/>
            <a:ext cx="4572000" cy="3202437"/>
          </a:xfrm>
          <a:prstGeom prst="rect">
            <a:avLst/>
          </a:prstGeom>
        </p:spPr>
      </p:pic>
      <p:pic>
        <p:nvPicPr>
          <p:cNvPr id="9" name="Picture 8">
            <a:extLst>
              <a:ext uri="{FF2B5EF4-FFF2-40B4-BE49-F238E27FC236}">
                <a16:creationId xmlns:a16="http://schemas.microsoft.com/office/drawing/2014/main" id="{99CD692D-6A90-46C7-9D0C-20EB77B50E10}"/>
              </a:ext>
            </a:extLst>
          </p:cNvPr>
          <p:cNvPicPr>
            <a:picLocks noChangeAspect="1"/>
          </p:cNvPicPr>
          <p:nvPr/>
        </p:nvPicPr>
        <p:blipFill>
          <a:blip r:embed="rId4"/>
          <a:stretch>
            <a:fillRect/>
          </a:stretch>
        </p:blipFill>
        <p:spPr>
          <a:xfrm>
            <a:off x="4572000" y="3212104"/>
            <a:ext cx="4572000" cy="3212619"/>
          </a:xfrm>
          <a:prstGeom prst="rect">
            <a:avLst/>
          </a:prstGeom>
        </p:spPr>
      </p:pic>
      <p:pic>
        <p:nvPicPr>
          <p:cNvPr id="2" name="Picture 1">
            <a:extLst>
              <a:ext uri="{FF2B5EF4-FFF2-40B4-BE49-F238E27FC236}">
                <a16:creationId xmlns:a16="http://schemas.microsoft.com/office/drawing/2014/main" id="{ABEB83A9-6508-4D36-A8D7-BB60F409149E}"/>
              </a:ext>
            </a:extLst>
          </p:cNvPr>
          <p:cNvPicPr>
            <a:picLocks noChangeAspect="1"/>
          </p:cNvPicPr>
          <p:nvPr/>
        </p:nvPicPr>
        <p:blipFill>
          <a:blip r:embed="rId5"/>
          <a:stretch>
            <a:fillRect/>
          </a:stretch>
        </p:blipFill>
        <p:spPr>
          <a:xfrm>
            <a:off x="4572000" y="9669"/>
            <a:ext cx="4572000" cy="3207527"/>
          </a:xfrm>
          <a:prstGeom prst="rect">
            <a:avLst/>
          </a:prstGeom>
        </p:spPr>
      </p:pic>
      <p:sp>
        <p:nvSpPr>
          <p:cNvPr id="4" name="TextBox 3">
            <a:extLst>
              <a:ext uri="{FF2B5EF4-FFF2-40B4-BE49-F238E27FC236}">
                <a16:creationId xmlns:a16="http://schemas.microsoft.com/office/drawing/2014/main" id="{B0B5DE65-EFFA-499A-876A-99BB30E551C0}"/>
              </a:ext>
            </a:extLst>
          </p:cNvPr>
          <p:cNvSpPr txBox="1"/>
          <p:nvPr/>
        </p:nvSpPr>
        <p:spPr>
          <a:xfrm>
            <a:off x="1452056" y="4955191"/>
            <a:ext cx="2365584"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Low </a:t>
            </a:r>
            <a:r>
              <a:rPr lang="en-US" altLang="zh-CN" sz="2400" i="1" dirty="0">
                <a:solidFill>
                  <a:srgbClr val="0000FF"/>
                </a:solidFill>
                <a:latin typeface="Times New Roman" panose="02020603050405020304" pitchFamily="18" charset="0"/>
                <a:cs typeface="Times New Roman" panose="02020603050405020304" pitchFamily="18" charset="0"/>
              </a:rPr>
              <a:t>γ</a:t>
            </a:r>
            <a:r>
              <a:rPr lang="en-US" altLang="zh-CN" sz="2400" dirty="0">
                <a:solidFill>
                  <a:srgbClr val="0000FF"/>
                </a:solidFill>
                <a:latin typeface="Times New Roman" panose="02020603050405020304" pitchFamily="18" charset="0"/>
                <a:cs typeface="Times New Roman" panose="02020603050405020304" pitchFamily="18" charset="0"/>
              </a:rPr>
              <a:t>-ray energy</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id="{87312E84-0215-49EE-A4C0-1DD2CAAD9DE3}"/>
              </a:ext>
            </a:extLst>
          </p:cNvPr>
          <p:cNvSpPr txBox="1"/>
          <p:nvPr/>
        </p:nvSpPr>
        <p:spPr>
          <a:xfrm>
            <a:off x="6087402" y="4955191"/>
            <a:ext cx="2402453"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High </a:t>
            </a:r>
            <a:r>
              <a:rPr lang="en-US" altLang="zh-CN" sz="2400" i="1" dirty="0">
                <a:solidFill>
                  <a:srgbClr val="0000FF"/>
                </a:solidFill>
                <a:latin typeface="Times New Roman" panose="02020603050405020304" pitchFamily="18" charset="0"/>
                <a:cs typeface="Times New Roman" panose="02020603050405020304" pitchFamily="18" charset="0"/>
              </a:rPr>
              <a:t>γ</a:t>
            </a:r>
            <a:r>
              <a:rPr lang="en-US" altLang="zh-CN" sz="2400" dirty="0">
                <a:solidFill>
                  <a:srgbClr val="0000FF"/>
                </a:solidFill>
                <a:latin typeface="Times New Roman" panose="02020603050405020304" pitchFamily="18" charset="0"/>
                <a:cs typeface="Times New Roman" panose="02020603050405020304" pitchFamily="18" charset="0"/>
              </a:rPr>
              <a:t>-ray energy</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C0C401D4-B84F-4497-9E7A-C224B958B710}"/>
              </a:ext>
            </a:extLst>
          </p:cNvPr>
          <p:cNvSpPr txBox="1"/>
          <p:nvPr/>
        </p:nvSpPr>
        <p:spPr>
          <a:xfrm>
            <a:off x="1701371" y="1758870"/>
            <a:ext cx="2731838"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Low stopping power</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9AF1D7CF-4259-4615-A99F-1B84698C68AE}"/>
              </a:ext>
            </a:extLst>
          </p:cNvPr>
          <p:cNvSpPr txBox="1"/>
          <p:nvPr/>
        </p:nvSpPr>
        <p:spPr>
          <a:xfrm>
            <a:off x="5971756" y="1758869"/>
            <a:ext cx="2783134"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High stopping power</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22647643"/>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3D09CFC-8030-41D0-8D07-0E8EA81B8CE9}"/>
              </a:ext>
            </a:extLst>
          </p:cNvPr>
          <p:cNvPicPr>
            <a:picLocks noChangeAspect="1"/>
          </p:cNvPicPr>
          <p:nvPr/>
        </p:nvPicPr>
        <p:blipFill>
          <a:blip r:embed="rId2"/>
          <a:stretch>
            <a:fillRect/>
          </a:stretch>
        </p:blipFill>
        <p:spPr>
          <a:xfrm>
            <a:off x="0" y="2934701"/>
            <a:ext cx="4572000" cy="2922414"/>
          </a:xfrm>
          <a:prstGeom prst="rect">
            <a:avLst/>
          </a:prstGeom>
        </p:spPr>
      </p:pic>
      <p:pic>
        <p:nvPicPr>
          <p:cNvPr id="5" name="Picture 4">
            <a:extLst>
              <a:ext uri="{FF2B5EF4-FFF2-40B4-BE49-F238E27FC236}">
                <a16:creationId xmlns:a16="http://schemas.microsoft.com/office/drawing/2014/main" id="{2BB4F3B5-AA85-42BC-843E-0AEF8C9405E0}"/>
              </a:ext>
            </a:extLst>
          </p:cNvPr>
          <p:cNvPicPr>
            <a:picLocks noChangeAspect="1"/>
          </p:cNvPicPr>
          <p:nvPr/>
        </p:nvPicPr>
        <p:blipFill>
          <a:blip r:embed="rId3"/>
          <a:stretch>
            <a:fillRect/>
          </a:stretch>
        </p:blipFill>
        <p:spPr>
          <a:xfrm>
            <a:off x="4572000" y="2931292"/>
            <a:ext cx="4572000" cy="2922414"/>
          </a:xfrm>
          <a:prstGeom prst="rect">
            <a:avLst/>
          </a:prstGeom>
        </p:spPr>
      </p:pic>
      <p:pic>
        <p:nvPicPr>
          <p:cNvPr id="2" name="Picture 1">
            <a:extLst>
              <a:ext uri="{FF2B5EF4-FFF2-40B4-BE49-F238E27FC236}">
                <a16:creationId xmlns:a16="http://schemas.microsoft.com/office/drawing/2014/main" id="{B6DBCBB5-C548-4C82-ACAA-80FBA27FDCA5}"/>
              </a:ext>
            </a:extLst>
          </p:cNvPr>
          <p:cNvPicPr>
            <a:picLocks noChangeAspect="1"/>
          </p:cNvPicPr>
          <p:nvPr/>
        </p:nvPicPr>
        <p:blipFill>
          <a:blip r:embed="rId4"/>
          <a:stretch>
            <a:fillRect/>
          </a:stretch>
        </p:blipFill>
        <p:spPr>
          <a:xfrm>
            <a:off x="0" y="8878"/>
            <a:ext cx="4572000" cy="2922414"/>
          </a:xfrm>
          <a:prstGeom prst="rect">
            <a:avLst/>
          </a:prstGeom>
        </p:spPr>
      </p:pic>
      <p:sp>
        <p:nvSpPr>
          <p:cNvPr id="3" name="TextBox 2">
            <a:extLst>
              <a:ext uri="{FF2B5EF4-FFF2-40B4-BE49-F238E27FC236}">
                <a16:creationId xmlns:a16="http://schemas.microsoft.com/office/drawing/2014/main" id="{8F7A1A98-7D04-45F3-92D4-C8E0A8F7F0F2}"/>
              </a:ext>
            </a:extLst>
          </p:cNvPr>
          <p:cNvSpPr txBox="1"/>
          <p:nvPr/>
        </p:nvSpPr>
        <p:spPr>
          <a:xfrm>
            <a:off x="1310014" y="3704752"/>
            <a:ext cx="2278188"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Low background</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
        <p:nvSpPr>
          <p:cNvPr id="4" name="TextBox 3">
            <a:extLst>
              <a:ext uri="{FF2B5EF4-FFF2-40B4-BE49-F238E27FC236}">
                <a16:creationId xmlns:a16="http://schemas.microsoft.com/office/drawing/2014/main" id="{544D5C2F-4DB4-4650-8CD9-EB1D44E606E8}"/>
              </a:ext>
            </a:extLst>
          </p:cNvPr>
          <p:cNvSpPr txBox="1"/>
          <p:nvPr/>
        </p:nvSpPr>
        <p:spPr>
          <a:xfrm>
            <a:off x="6256079" y="3698638"/>
            <a:ext cx="2329484"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High background</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cxnSp>
        <p:nvCxnSpPr>
          <p:cNvPr id="10" name="Straight Arrow Connector 9">
            <a:extLst>
              <a:ext uri="{FF2B5EF4-FFF2-40B4-BE49-F238E27FC236}">
                <a16:creationId xmlns:a16="http://schemas.microsoft.com/office/drawing/2014/main" id="{102F4D12-1DA1-4222-A071-A7C8EB607EDF}"/>
              </a:ext>
            </a:extLst>
          </p:cNvPr>
          <p:cNvCxnSpPr>
            <a:cxnSpLocks/>
          </p:cNvCxnSpPr>
          <p:nvPr/>
        </p:nvCxnSpPr>
        <p:spPr>
          <a:xfrm>
            <a:off x="2343705" y="1917574"/>
            <a:ext cx="0" cy="399496"/>
          </a:xfrm>
          <a:prstGeom prst="straightConnector1">
            <a:avLst/>
          </a:prstGeom>
          <a:ln w="19050">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EE7133BD-EAF6-4D92-A54F-785942AA243B}"/>
              </a:ext>
            </a:extLst>
          </p:cNvPr>
          <p:cNvCxnSpPr>
            <a:cxnSpLocks/>
          </p:cNvCxnSpPr>
          <p:nvPr/>
        </p:nvCxnSpPr>
        <p:spPr>
          <a:xfrm>
            <a:off x="1526959" y="1917574"/>
            <a:ext cx="1997476" cy="0"/>
          </a:xfrm>
          <a:prstGeom prst="line">
            <a:avLst/>
          </a:prstGeom>
          <a:ln w="19050">
            <a:solidFill>
              <a:srgbClr val="0000FF"/>
            </a:solidFill>
            <a:headEnd type="triangle"/>
            <a:tailEnd type="triangle"/>
          </a:ln>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E5D4E41C-11BF-4C71-BF17-79AAAB4A9E3D}"/>
                  </a:ext>
                </a:extLst>
              </p:cNvPr>
              <p:cNvSpPr txBox="1"/>
              <p:nvPr/>
            </p:nvSpPr>
            <p:spPr>
              <a:xfrm>
                <a:off x="1638800" y="1312230"/>
                <a:ext cx="1711173" cy="540276"/>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sz="2800" i="1" smtClean="0">
                              <a:latin typeface="Cambria Math" panose="02040503050406030204" pitchFamily="18" charset="0"/>
                            </a:rPr>
                          </m:ctrlPr>
                        </m:sSubSupPr>
                        <m:e>
                          <m:r>
                            <a:rPr lang="en-US" altLang="zh-CN" sz="2800" b="0" i="1" smtClean="0">
                              <a:latin typeface="Cambria Math" panose="02040503050406030204" pitchFamily="18" charset="0"/>
                            </a:rPr>
                            <m:t>958</m:t>
                          </m:r>
                        </m:e>
                        <m:sub>
                          <m:r>
                            <a:rPr lang="en-US" altLang="zh-CN" sz="2800" b="0" i="1" smtClean="0">
                              <a:latin typeface="Cambria Math" panose="02040503050406030204" pitchFamily="18" charset="0"/>
                            </a:rPr>
                            <m:t>−85</m:t>
                          </m:r>
                        </m:sub>
                        <m:sup>
                          <m:r>
                            <a:rPr lang="en-US" altLang="zh-CN" sz="2800" b="0" i="1" smtClean="0">
                              <a:latin typeface="Cambria Math" panose="02040503050406030204" pitchFamily="18" charset="0"/>
                            </a:rPr>
                            <m:t>+91</m:t>
                          </m:r>
                        </m:sup>
                      </m:sSubSup>
                      <m:r>
                        <a:rPr lang="en-US" altLang="zh-CN" sz="2800" b="0" i="1" smtClean="0">
                          <a:latin typeface="Cambria Math" panose="02040503050406030204" pitchFamily="18" charset="0"/>
                        </a:rPr>
                        <m:t> </m:t>
                      </m:r>
                      <m:r>
                        <m:rPr>
                          <m:sty m:val="p"/>
                        </m:rPr>
                        <a:rPr lang="en-US" altLang="zh-CN" sz="2800" b="0" i="0" smtClean="0">
                          <a:latin typeface="Cambria Math" panose="02040503050406030204" pitchFamily="18" charset="0"/>
                        </a:rPr>
                        <m:t>fs</m:t>
                      </m:r>
                    </m:oMath>
                  </m:oMathPara>
                </a14:m>
                <a:endParaRPr lang="zh-CN" altLang="en-US" sz="2800" dirty="0"/>
              </a:p>
            </p:txBody>
          </p:sp>
        </mc:Choice>
        <mc:Fallback xmlns="">
          <p:sp>
            <p:nvSpPr>
              <p:cNvPr id="12" name="TextBox 11">
                <a:extLst>
                  <a:ext uri="{FF2B5EF4-FFF2-40B4-BE49-F238E27FC236}">
                    <a16:creationId xmlns:a16="http://schemas.microsoft.com/office/drawing/2014/main" id="{E5D4E41C-11BF-4C71-BF17-79AAAB4A9E3D}"/>
                  </a:ext>
                </a:extLst>
              </p:cNvPr>
              <p:cNvSpPr txBox="1">
                <a:spLocks noRot="1" noChangeAspect="1" noMove="1" noResize="1" noEditPoints="1" noAdjustHandles="1" noChangeArrowheads="1" noChangeShapeType="1" noTextEdit="1"/>
              </p:cNvSpPr>
              <p:nvPr/>
            </p:nvSpPr>
            <p:spPr>
              <a:xfrm>
                <a:off x="1638800" y="1312230"/>
                <a:ext cx="1711173" cy="540276"/>
              </a:xfrm>
              <a:prstGeom prst="rect">
                <a:avLst/>
              </a:prstGeom>
              <a:blipFill>
                <a:blip r:embed="rId5"/>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72665490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9E184A04-9980-4C43-BE75-8B016253D58D}"/>
              </a:ext>
            </a:extLst>
          </p:cNvPr>
          <p:cNvPicPr>
            <a:picLocks noChangeAspect="1"/>
          </p:cNvPicPr>
          <p:nvPr/>
        </p:nvPicPr>
        <p:blipFill>
          <a:blip r:embed="rId2"/>
          <a:stretch>
            <a:fillRect/>
          </a:stretch>
        </p:blipFill>
        <p:spPr>
          <a:xfrm>
            <a:off x="8933" y="2922414"/>
            <a:ext cx="4572000" cy="2922414"/>
          </a:xfrm>
          <a:prstGeom prst="rect">
            <a:avLst/>
          </a:prstGeom>
        </p:spPr>
      </p:pic>
      <p:pic>
        <p:nvPicPr>
          <p:cNvPr id="11" name="Picture 10">
            <a:extLst>
              <a:ext uri="{FF2B5EF4-FFF2-40B4-BE49-F238E27FC236}">
                <a16:creationId xmlns:a16="http://schemas.microsoft.com/office/drawing/2014/main" id="{9ABB0EEF-CA9B-42CF-BBEF-9AF707FF02A1}"/>
              </a:ext>
            </a:extLst>
          </p:cNvPr>
          <p:cNvPicPr>
            <a:picLocks noChangeAspect="1"/>
          </p:cNvPicPr>
          <p:nvPr/>
        </p:nvPicPr>
        <p:blipFill>
          <a:blip r:embed="rId3"/>
          <a:stretch>
            <a:fillRect/>
          </a:stretch>
        </p:blipFill>
        <p:spPr>
          <a:xfrm>
            <a:off x="4563067" y="2922414"/>
            <a:ext cx="4572000" cy="2922414"/>
          </a:xfrm>
          <a:prstGeom prst="rect">
            <a:avLst/>
          </a:prstGeom>
        </p:spPr>
      </p:pic>
      <p:pic>
        <p:nvPicPr>
          <p:cNvPr id="3" name="Picture 2">
            <a:extLst>
              <a:ext uri="{FF2B5EF4-FFF2-40B4-BE49-F238E27FC236}">
                <a16:creationId xmlns:a16="http://schemas.microsoft.com/office/drawing/2014/main" id="{6A477EF9-723F-4EEA-8B53-13545A570CDA}"/>
              </a:ext>
            </a:extLst>
          </p:cNvPr>
          <p:cNvPicPr>
            <a:picLocks noChangeAspect="1"/>
          </p:cNvPicPr>
          <p:nvPr/>
        </p:nvPicPr>
        <p:blipFill>
          <a:blip r:embed="rId4"/>
          <a:stretch>
            <a:fillRect/>
          </a:stretch>
        </p:blipFill>
        <p:spPr>
          <a:xfrm>
            <a:off x="0" y="-1"/>
            <a:ext cx="4572000" cy="2922415"/>
          </a:xfrm>
          <a:prstGeom prst="rect">
            <a:avLst/>
          </a:prstGeom>
        </p:spPr>
      </p:pic>
      <p:pic>
        <p:nvPicPr>
          <p:cNvPr id="2" name="Picture 1">
            <a:extLst>
              <a:ext uri="{FF2B5EF4-FFF2-40B4-BE49-F238E27FC236}">
                <a16:creationId xmlns:a16="http://schemas.microsoft.com/office/drawing/2014/main" id="{040D46EB-F61D-4428-AA0C-885D16CAF8C8}"/>
              </a:ext>
            </a:extLst>
          </p:cNvPr>
          <p:cNvPicPr>
            <a:picLocks noChangeAspect="1"/>
          </p:cNvPicPr>
          <p:nvPr/>
        </p:nvPicPr>
        <p:blipFill>
          <a:blip r:embed="rId5"/>
          <a:stretch>
            <a:fillRect/>
          </a:stretch>
        </p:blipFill>
        <p:spPr>
          <a:xfrm>
            <a:off x="4572000" y="0"/>
            <a:ext cx="4572000" cy="2922414"/>
          </a:xfrm>
          <a:prstGeom prst="rect">
            <a:avLst/>
          </a:prstGeom>
        </p:spPr>
      </p:pic>
      <p:sp>
        <p:nvSpPr>
          <p:cNvPr id="5" name="TextBox 4">
            <a:extLst>
              <a:ext uri="{FF2B5EF4-FFF2-40B4-BE49-F238E27FC236}">
                <a16:creationId xmlns:a16="http://schemas.microsoft.com/office/drawing/2014/main" id="{9EBA4910-F336-4049-B6F2-75F4F8558AAF}"/>
              </a:ext>
            </a:extLst>
          </p:cNvPr>
          <p:cNvSpPr txBox="1"/>
          <p:nvPr/>
        </p:nvSpPr>
        <p:spPr>
          <a:xfrm>
            <a:off x="1514200" y="3429000"/>
            <a:ext cx="2365584"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Low </a:t>
            </a:r>
            <a:r>
              <a:rPr lang="en-US" altLang="zh-CN" sz="2400" i="1" dirty="0">
                <a:solidFill>
                  <a:srgbClr val="0000FF"/>
                </a:solidFill>
                <a:latin typeface="Times New Roman" panose="02020603050405020304" pitchFamily="18" charset="0"/>
                <a:cs typeface="Times New Roman" panose="02020603050405020304" pitchFamily="18" charset="0"/>
              </a:rPr>
              <a:t>γ</a:t>
            </a:r>
            <a:r>
              <a:rPr lang="en-US" altLang="zh-CN" sz="2400" dirty="0">
                <a:solidFill>
                  <a:srgbClr val="0000FF"/>
                </a:solidFill>
                <a:latin typeface="Times New Roman" panose="02020603050405020304" pitchFamily="18" charset="0"/>
                <a:cs typeface="Times New Roman" panose="02020603050405020304" pitchFamily="18" charset="0"/>
              </a:rPr>
              <a:t>-ray energy</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714AF0B7-DFDC-4D14-B642-3E427454023E}"/>
              </a:ext>
            </a:extLst>
          </p:cNvPr>
          <p:cNvSpPr txBox="1"/>
          <p:nvPr/>
        </p:nvSpPr>
        <p:spPr>
          <a:xfrm>
            <a:off x="5918727" y="3429000"/>
            <a:ext cx="2402453"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High </a:t>
            </a:r>
            <a:r>
              <a:rPr lang="en-US" altLang="zh-CN" sz="2400" i="1" dirty="0">
                <a:solidFill>
                  <a:srgbClr val="0000FF"/>
                </a:solidFill>
                <a:latin typeface="Times New Roman" panose="02020603050405020304" pitchFamily="18" charset="0"/>
                <a:cs typeface="Times New Roman" panose="02020603050405020304" pitchFamily="18" charset="0"/>
              </a:rPr>
              <a:t>γ</a:t>
            </a:r>
            <a:r>
              <a:rPr lang="en-US" altLang="zh-CN" sz="2400" dirty="0">
                <a:solidFill>
                  <a:srgbClr val="0000FF"/>
                </a:solidFill>
                <a:latin typeface="Times New Roman" panose="02020603050405020304" pitchFamily="18" charset="0"/>
                <a:cs typeface="Times New Roman" panose="02020603050405020304" pitchFamily="18" charset="0"/>
              </a:rPr>
              <a:t>-ray energy</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B5C09C00-6358-45BB-AD9F-A3513EA8E08B}"/>
              </a:ext>
            </a:extLst>
          </p:cNvPr>
          <p:cNvSpPr txBox="1"/>
          <p:nvPr/>
        </p:nvSpPr>
        <p:spPr>
          <a:xfrm>
            <a:off x="1310014" y="427220"/>
            <a:ext cx="2731838"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Low stopping power</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id="{4ECEBF20-F814-4CF7-B09D-72A55A97B1C4}"/>
              </a:ext>
            </a:extLst>
          </p:cNvPr>
          <p:cNvSpPr txBox="1"/>
          <p:nvPr/>
        </p:nvSpPr>
        <p:spPr>
          <a:xfrm>
            <a:off x="5714541" y="427220"/>
            <a:ext cx="2783134" cy="461665"/>
          </a:xfrm>
          <a:prstGeom prst="rect">
            <a:avLst/>
          </a:prstGeom>
          <a:noFill/>
        </p:spPr>
        <p:txBody>
          <a:bodyPr wrap="none" rtlCol="0">
            <a:spAutoFit/>
          </a:bodyPr>
          <a:lstStyle/>
          <a:p>
            <a:r>
              <a:rPr lang="en-US" altLang="zh-CN" sz="2400" dirty="0">
                <a:solidFill>
                  <a:srgbClr val="0000FF"/>
                </a:solidFill>
                <a:latin typeface="Times New Roman" panose="02020603050405020304" pitchFamily="18" charset="0"/>
                <a:cs typeface="Times New Roman" panose="02020603050405020304" pitchFamily="18" charset="0"/>
              </a:rPr>
              <a:t>High stopping power</a:t>
            </a:r>
            <a:endParaRPr lang="zh-CN" altLang="en-US" sz="2400" dirty="0">
              <a:solidFill>
                <a:srgbClr val="0000FF"/>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3998693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86365C-51B0-4184-81EB-6B6580646D73}"/>
              </a:ext>
            </a:extLst>
          </p:cNvPr>
          <p:cNvPicPr>
            <a:picLocks noChangeAspect="1"/>
          </p:cNvPicPr>
          <p:nvPr/>
        </p:nvPicPr>
        <p:blipFill>
          <a:blip r:embed="rId2"/>
          <a:stretch>
            <a:fillRect/>
          </a:stretch>
        </p:blipFill>
        <p:spPr>
          <a:xfrm>
            <a:off x="0" y="1"/>
            <a:ext cx="4895456" cy="3429000"/>
          </a:xfrm>
          <a:prstGeom prst="rect">
            <a:avLst/>
          </a:prstGeom>
        </p:spPr>
      </p:pic>
    </p:spTree>
    <p:extLst>
      <p:ext uri="{BB962C8B-B14F-4D97-AF65-F5344CB8AC3E}">
        <p14:creationId xmlns:p14="http://schemas.microsoft.com/office/powerpoint/2010/main" val="225041023"/>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8CC23AE2-8EE3-40A3-9588-E9D38180C320}"/>
              </a:ext>
            </a:extLst>
          </p:cNvPr>
          <p:cNvGraphicFramePr>
            <a:graphicFrameLocks noGrp="1"/>
          </p:cNvGraphicFramePr>
          <p:nvPr/>
        </p:nvGraphicFramePr>
        <p:xfrm>
          <a:off x="133081" y="579803"/>
          <a:ext cx="8766220" cy="3657600"/>
        </p:xfrm>
        <a:graphic>
          <a:graphicData uri="http://schemas.openxmlformats.org/drawingml/2006/table">
            <a:tbl>
              <a:tblPr firstRow="1" bandRow="1">
                <a:tableStyleId>{3B4B98B0-60AC-42C2-AFA5-B58CD77FA1E5}</a:tableStyleId>
              </a:tblPr>
              <a:tblGrid>
                <a:gridCol w="1430516">
                  <a:extLst>
                    <a:ext uri="{9D8B030D-6E8A-4147-A177-3AD203B41FA5}">
                      <a16:colId xmlns:a16="http://schemas.microsoft.com/office/drawing/2014/main" val="1032623650"/>
                    </a:ext>
                  </a:extLst>
                </a:gridCol>
                <a:gridCol w="366803">
                  <a:extLst>
                    <a:ext uri="{9D8B030D-6E8A-4147-A177-3AD203B41FA5}">
                      <a16:colId xmlns:a16="http://schemas.microsoft.com/office/drawing/2014/main" val="3467753583"/>
                    </a:ext>
                  </a:extLst>
                </a:gridCol>
                <a:gridCol w="1357488">
                  <a:extLst>
                    <a:ext uri="{9D8B030D-6E8A-4147-A177-3AD203B41FA5}">
                      <a16:colId xmlns:a16="http://schemas.microsoft.com/office/drawing/2014/main" val="3916296886"/>
                    </a:ext>
                  </a:extLst>
                </a:gridCol>
                <a:gridCol w="376809">
                  <a:extLst>
                    <a:ext uri="{9D8B030D-6E8A-4147-A177-3AD203B41FA5}">
                      <a16:colId xmlns:a16="http://schemas.microsoft.com/office/drawing/2014/main" val="833195724"/>
                    </a:ext>
                  </a:extLst>
                </a:gridCol>
                <a:gridCol w="1385389">
                  <a:extLst>
                    <a:ext uri="{9D8B030D-6E8A-4147-A177-3AD203B41FA5}">
                      <a16:colId xmlns:a16="http://schemas.microsoft.com/office/drawing/2014/main" val="2400947852"/>
                    </a:ext>
                  </a:extLst>
                </a:gridCol>
                <a:gridCol w="3849215">
                  <a:extLst>
                    <a:ext uri="{9D8B030D-6E8A-4147-A177-3AD203B41FA5}">
                      <a16:colId xmlns:a16="http://schemas.microsoft.com/office/drawing/2014/main" val="667146404"/>
                    </a:ext>
                  </a:extLst>
                </a:gridCol>
              </a:tblGrid>
              <a:tr h="370840">
                <a:tc>
                  <a:txBody>
                    <a:bodyPr/>
                    <a:lstStyle/>
                    <a:p>
                      <a:pPr algn="ctr" fontAlgn="ctr"/>
                      <a:r>
                        <a:rPr lang="en-US" altLang="zh-CN" sz="2400" b="0" u="none" strike="noStrike" dirty="0">
                          <a:solidFill>
                            <a:srgbClr val="FF0000"/>
                          </a:solidFill>
                          <a:effectLst/>
                          <a:latin typeface="Cambria Math" panose="02040503050406030204" pitchFamily="18" charset="0"/>
                          <a:ea typeface="Cambria Math" panose="02040503050406030204" pitchFamily="18" charset="0"/>
                        </a:rPr>
                        <a:t>275.2</a:t>
                      </a:r>
                      <a:endParaRPr lang="en-US" altLang="zh-CN" sz="2400" b="0" i="0" u="none" strike="noStrike" dirty="0">
                        <a:solidFill>
                          <a:srgbClr val="FF0000"/>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algn="ctr" fontAlgn="ctr"/>
                      <a:r>
                        <a:rPr lang="en-US" altLang="zh-CN" sz="2400" b="1" u="none" strike="noStrike" dirty="0">
                          <a:solidFill>
                            <a:srgbClr val="FF0000"/>
                          </a:solidFill>
                          <a:effectLst/>
                          <a:latin typeface="Cambria Math" panose="02040503050406030204" pitchFamily="18" charset="0"/>
                          <a:ea typeface="Cambria Math" panose="02040503050406030204" pitchFamily="18" charset="0"/>
                        </a:rPr>
                        <a:t>–</a:t>
                      </a:r>
                      <a:endParaRPr lang="en-US" altLang="zh-CN" sz="2400" b="1" i="0" u="none" strike="noStrike" dirty="0">
                        <a:solidFill>
                          <a:srgbClr val="FF0000"/>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algn="ctr" fontAlgn="ctr"/>
                      <a:r>
                        <a:rPr lang="en-US" altLang="zh-CN" sz="2400" b="1" u="none" strike="noStrike" dirty="0">
                          <a:solidFill>
                            <a:srgbClr val="FF0000"/>
                          </a:solidFill>
                          <a:effectLst/>
                          <a:latin typeface="Cambria Math" panose="02040503050406030204" pitchFamily="18" charset="0"/>
                          <a:ea typeface="Cambria Math" panose="02040503050406030204" pitchFamily="18" charset="0"/>
                        </a:rPr>
                        <a:t>21</a:t>
                      </a:r>
                      <a:endParaRPr lang="en-US" altLang="zh-CN" sz="2400" b="1" i="0" u="none" strike="noStrike" dirty="0">
                        <a:solidFill>
                          <a:srgbClr val="FF0000"/>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algn="ctr" fontAlgn="ctr"/>
                      <a:r>
                        <a:rPr lang="en-US" altLang="zh-CN" sz="2400" b="1" u="none" strike="noStrike" dirty="0">
                          <a:solidFill>
                            <a:srgbClr val="FF0000"/>
                          </a:solidFill>
                          <a:effectLst/>
                          <a:latin typeface="Cambria Math" panose="02040503050406030204" pitchFamily="18" charset="0"/>
                          <a:ea typeface="Cambria Math" panose="02040503050406030204" pitchFamily="18" charset="0"/>
                        </a:rPr>
                        <a:t>+</a:t>
                      </a:r>
                      <a:endParaRPr lang="en-US" altLang="zh-CN" sz="2400" b="1" i="0" u="none" strike="noStrike" dirty="0">
                        <a:solidFill>
                          <a:srgbClr val="FF0000"/>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algn="ctr" fontAlgn="ctr"/>
                      <a:r>
                        <a:rPr lang="en-US" altLang="zh-CN" sz="2400" b="1" u="none" strike="noStrike" dirty="0">
                          <a:solidFill>
                            <a:srgbClr val="FF0000"/>
                          </a:solidFill>
                          <a:effectLst/>
                          <a:latin typeface="Cambria Math" panose="02040503050406030204" pitchFamily="18" charset="0"/>
                          <a:ea typeface="Cambria Math" panose="02040503050406030204" pitchFamily="18" charset="0"/>
                        </a:rPr>
                        <a:t>23</a:t>
                      </a:r>
                      <a:endParaRPr lang="en-US" altLang="zh-CN" sz="2400" b="1" i="0" u="none" strike="noStrike" dirty="0">
                        <a:solidFill>
                          <a:srgbClr val="FF0000"/>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algn="ctr"/>
                      <a:r>
                        <a:rPr lang="en-US" altLang="zh-CN" sz="2400" b="1" dirty="0">
                          <a:solidFill>
                            <a:srgbClr val="FF0000"/>
                          </a:solidFill>
                          <a:latin typeface="Cambria Math" panose="02040503050406030204" pitchFamily="18" charset="0"/>
                          <a:ea typeface="Cambria Math" panose="02040503050406030204" pitchFamily="18" charset="0"/>
                        </a:rPr>
                        <a:t>Statistical</a:t>
                      </a:r>
                      <a:endParaRPr lang="zh-CN" altLang="en-US" sz="2400" b="1" dirty="0">
                        <a:solidFill>
                          <a:srgbClr val="FF0000"/>
                        </a:solidFill>
                        <a:latin typeface="Cambria Math" panose="02040503050406030204" pitchFamily="18" charset="0"/>
                      </a:endParaRPr>
                    </a:p>
                  </a:txBody>
                  <a:tcPr>
                    <a:solidFill>
                      <a:schemeClr val="accent1">
                        <a:lumMod val="20000"/>
                        <a:lumOff val="80000"/>
                      </a:schemeClr>
                    </a:solidFill>
                  </a:tcPr>
                </a:tc>
                <a:extLst>
                  <a:ext uri="{0D108BD9-81ED-4DB2-BD59-A6C34878D82A}">
                    <a16:rowId xmlns:a16="http://schemas.microsoft.com/office/drawing/2014/main" val="2304844871"/>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102</a:t>
                      </a: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Low background</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1654184487"/>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38</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High background</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482759499"/>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30</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Stopping power –10%</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729404455"/>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24</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Stopping power +10%</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3547012255"/>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0.2</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Angular Correlation</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31469768"/>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2</a:t>
                      </a: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a:t>
                      </a: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3</a:t>
                      </a: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Fit range</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3681722524"/>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1"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1"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1" i="0" u="none" strike="noStrike" dirty="0">
                          <a:solidFill>
                            <a:srgbClr val="0000FF"/>
                          </a:solidFill>
                          <a:effectLst/>
                          <a:latin typeface="Cambria Math" panose="02040503050406030204" pitchFamily="18" charset="0"/>
                          <a:ea typeface="Cambria Math" panose="02040503050406030204" pitchFamily="18" charset="0"/>
                        </a:rPr>
                        <a:t>45</a:t>
                      </a:r>
                    </a:p>
                  </a:txBody>
                  <a:tcPr marL="9525" marR="9525" marT="9525" marB="0" anchor="ctr">
                    <a:solidFill>
                      <a:srgbClr val="FFCCCC"/>
                    </a:solidFill>
                  </a:tcPr>
                </a:tc>
                <a:tc>
                  <a:txBody>
                    <a:bodyPr/>
                    <a:lstStyle/>
                    <a:p>
                      <a:pPr algn="ctr" fontAlgn="ctr"/>
                      <a:r>
                        <a:rPr lang="en-US" altLang="zh-CN" sz="2400" b="1"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1"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1" i="0" u="none" strike="noStrike" dirty="0">
                          <a:solidFill>
                            <a:srgbClr val="0000FF"/>
                          </a:solidFill>
                          <a:effectLst/>
                          <a:latin typeface="Cambria Math" panose="02040503050406030204" pitchFamily="18" charset="0"/>
                          <a:ea typeface="Cambria Math" panose="02040503050406030204" pitchFamily="18" charset="0"/>
                        </a:rPr>
                        <a:t>106</a:t>
                      </a:r>
                    </a:p>
                  </a:txBody>
                  <a:tcPr marL="9525" marR="9525" marT="9525" marB="0" anchor="ctr">
                    <a:solidFill>
                      <a:srgbClr val="FFCCCC"/>
                    </a:solidFill>
                  </a:tcPr>
                </a:tc>
                <a:tc>
                  <a:txBody>
                    <a:bodyPr/>
                    <a:lstStyle/>
                    <a:p>
                      <a:pPr algn="ctr"/>
                      <a:r>
                        <a:rPr lang="en-US" altLang="zh-CN" sz="2400" b="1" dirty="0">
                          <a:solidFill>
                            <a:srgbClr val="0000FF"/>
                          </a:solidFill>
                          <a:latin typeface="Cambria Math" panose="02040503050406030204" pitchFamily="18" charset="0"/>
                        </a:rPr>
                        <a:t>Systematic</a:t>
                      </a:r>
                      <a:endParaRPr lang="zh-CN" altLang="en-US" sz="2400" b="1"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885715876"/>
                  </a:ext>
                </a:extLst>
              </a:tr>
            </a:tbl>
          </a:graphicData>
        </a:graphic>
      </p:graphicFrame>
      <p:graphicFrame>
        <p:nvGraphicFramePr>
          <p:cNvPr id="3" name="Table 2">
            <a:extLst>
              <a:ext uri="{FF2B5EF4-FFF2-40B4-BE49-F238E27FC236}">
                <a16:creationId xmlns:a16="http://schemas.microsoft.com/office/drawing/2014/main" id="{1D4C8381-B036-4560-A2D1-239FAD35D508}"/>
              </a:ext>
            </a:extLst>
          </p:cNvPr>
          <p:cNvGraphicFramePr>
            <a:graphicFrameLocks noGrp="1"/>
          </p:cNvGraphicFramePr>
          <p:nvPr/>
        </p:nvGraphicFramePr>
        <p:xfrm>
          <a:off x="133081" y="4874296"/>
          <a:ext cx="8766220" cy="1371600"/>
        </p:xfrm>
        <a:graphic>
          <a:graphicData uri="http://schemas.openxmlformats.org/drawingml/2006/table">
            <a:tbl>
              <a:tblPr firstRow="1" bandRow="1">
                <a:tableStyleId>{2D5ABB26-0587-4C30-8999-92F81FD0307C}</a:tableStyleId>
              </a:tblPr>
              <a:tblGrid>
                <a:gridCol w="1430516">
                  <a:extLst>
                    <a:ext uri="{9D8B030D-6E8A-4147-A177-3AD203B41FA5}">
                      <a16:colId xmlns:a16="http://schemas.microsoft.com/office/drawing/2014/main" val="1032623650"/>
                    </a:ext>
                  </a:extLst>
                </a:gridCol>
                <a:gridCol w="338902">
                  <a:extLst>
                    <a:ext uri="{9D8B030D-6E8A-4147-A177-3AD203B41FA5}">
                      <a16:colId xmlns:a16="http://schemas.microsoft.com/office/drawing/2014/main" val="3467753583"/>
                    </a:ext>
                  </a:extLst>
                </a:gridCol>
                <a:gridCol w="1385389">
                  <a:extLst>
                    <a:ext uri="{9D8B030D-6E8A-4147-A177-3AD203B41FA5}">
                      <a16:colId xmlns:a16="http://schemas.microsoft.com/office/drawing/2014/main" val="3916296886"/>
                    </a:ext>
                  </a:extLst>
                </a:gridCol>
                <a:gridCol w="376809">
                  <a:extLst>
                    <a:ext uri="{9D8B030D-6E8A-4147-A177-3AD203B41FA5}">
                      <a16:colId xmlns:a16="http://schemas.microsoft.com/office/drawing/2014/main" val="833195724"/>
                    </a:ext>
                  </a:extLst>
                </a:gridCol>
                <a:gridCol w="1385389">
                  <a:extLst>
                    <a:ext uri="{9D8B030D-6E8A-4147-A177-3AD203B41FA5}">
                      <a16:colId xmlns:a16="http://schemas.microsoft.com/office/drawing/2014/main" val="2400947852"/>
                    </a:ext>
                  </a:extLst>
                </a:gridCol>
                <a:gridCol w="3849215">
                  <a:extLst>
                    <a:ext uri="{9D8B030D-6E8A-4147-A177-3AD203B41FA5}">
                      <a16:colId xmlns:a16="http://schemas.microsoft.com/office/drawing/2014/main" val="667146404"/>
                    </a:ext>
                  </a:extLst>
                </a:gridCol>
              </a:tblGrid>
              <a:tr h="370840">
                <a:tc>
                  <a:txBody>
                    <a:bodyPr/>
                    <a:lstStyle/>
                    <a:p>
                      <a:pPr algn="ctr"/>
                      <a:r>
                        <a:rPr lang="en-US" altLang="zh-CN" sz="2400" dirty="0">
                          <a:solidFill>
                            <a:srgbClr val="008000"/>
                          </a:solidFill>
                          <a:latin typeface="Cambria Math" panose="02040503050406030204" pitchFamily="18" charset="0"/>
                          <a:ea typeface="Cambria Math" panose="02040503050406030204" pitchFamily="18" charset="0"/>
                        </a:rPr>
                        <a:t>275</a:t>
                      </a:r>
                      <a:endParaRPr lang="zh-CN" altLang="en-US" sz="2400" dirty="0">
                        <a:solidFill>
                          <a:srgbClr val="008000"/>
                        </a:solidFill>
                        <a:latin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u="none" strike="noStrike" dirty="0">
                          <a:solidFill>
                            <a:srgbClr val="008000"/>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8000"/>
                        </a:solidFill>
                        <a:effectLst/>
                        <a:latin typeface="Cambria Math" panose="02040503050406030204" pitchFamily="18" charset="0"/>
                        <a:ea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2400" dirty="0">
                          <a:solidFill>
                            <a:srgbClr val="008000"/>
                          </a:solidFill>
                          <a:latin typeface="Cambria Math" panose="02040503050406030204" pitchFamily="18" charset="0"/>
                        </a:rPr>
                        <a:t>50</a:t>
                      </a:r>
                      <a:endParaRPr lang="zh-CN" altLang="en-US" sz="2400" dirty="0">
                        <a:solidFill>
                          <a:srgbClr val="008000"/>
                        </a:solidFill>
                        <a:latin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400" b="0" u="none" strike="noStrike" dirty="0">
                          <a:solidFill>
                            <a:srgbClr val="008000"/>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8000"/>
                        </a:solidFill>
                        <a:effectLst/>
                        <a:latin typeface="Cambria Math" panose="02040503050406030204" pitchFamily="18" charset="0"/>
                        <a:ea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2400" dirty="0">
                          <a:solidFill>
                            <a:srgbClr val="008000"/>
                          </a:solidFill>
                          <a:latin typeface="Cambria Math" panose="02040503050406030204" pitchFamily="18" charset="0"/>
                        </a:rPr>
                        <a:t>109</a:t>
                      </a:r>
                      <a:endParaRPr lang="zh-CN" altLang="en-US" sz="2400" dirty="0">
                        <a:solidFill>
                          <a:srgbClr val="008000"/>
                        </a:solidFill>
                        <a:latin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2400" dirty="0">
                          <a:solidFill>
                            <a:srgbClr val="008000"/>
                          </a:solidFill>
                          <a:latin typeface="Cambria Math" panose="02040503050406030204" pitchFamily="18" charset="0"/>
                          <a:ea typeface="Cambria Math" panose="02040503050406030204" pitchFamily="18" charset="0"/>
                        </a:rPr>
                        <a:t>Present</a:t>
                      </a:r>
                      <a:endParaRPr lang="zh-CN" altLang="en-US" sz="2400" dirty="0">
                        <a:solidFill>
                          <a:srgbClr val="008000"/>
                        </a:solidFill>
                        <a:latin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33438257"/>
                  </a:ext>
                </a:extLst>
              </a:tr>
              <a:tr h="370840">
                <a:tc>
                  <a:txBody>
                    <a:bodyPr/>
                    <a:lstStyle/>
                    <a:p>
                      <a:pPr algn="ctr" fontAlgn="ctr"/>
                      <a:r>
                        <a:rPr lang="en-US" altLang="zh-CN" sz="2400" b="0" i="0" u="none" strike="noStrike" dirty="0">
                          <a:solidFill>
                            <a:srgbClr val="000000"/>
                          </a:solidFill>
                          <a:effectLst/>
                          <a:latin typeface="Cambria Math" panose="02040503050406030204" pitchFamily="18" charset="0"/>
                          <a:ea typeface="Cambria Math" panose="02040503050406030204" pitchFamily="18" charset="0"/>
                        </a:rPr>
                        <a:t>320</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u="none" strike="noStrike" dirty="0">
                          <a:solidFill>
                            <a:srgbClr val="000000"/>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u="none" strike="noStrike" dirty="0">
                          <a:solidFill>
                            <a:srgbClr val="000000"/>
                          </a:solidFill>
                          <a:effectLst/>
                          <a:latin typeface="Cambria Math" panose="02040503050406030204" pitchFamily="18" charset="0"/>
                          <a:ea typeface="Cambria Math" panose="02040503050406030204" pitchFamily="18" charset="0"/>
                        </a:rPr>
                        <a:t>80</a:t>
                      </a:r>
                      <a:endParaRPr lang="en-US" altLang="zh-CN" sz="2400" b="0" i="0" u="none" strike="noStrike" dirty="0">
                        <a:solidFill>
                          <a:srgbClr val="000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u="none" strike="noStrike" dirty="0">
                          <a:solidFill>
                            <a:srgbClr val="000000"/>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u="none" strike="noStrike" dirty="0">
                          <a:solidFill>
                            <a:srgbClr val="000000"/>
                          </a:solidFill>
                          <a:effectLst/>
                          <a:latin typeface="Cambria Math" panose="02040503050406030204" pitchFamily="18" charset="0"/>
                          <a:ea typeface="Cambria Math" panose="02040503050406030204" pitchFamily="18" charset="0"/>
                        </a:rPr>
                        <a:t>80</a:t>
                      </a:r>
                      <a:endParaRPr lang="en-US" altLang="zh-CN" sz="2400" b="0" i="0" u="none" strike="noStrike" dirty="0">
                        <a:solidFill>
                          <a:srgbClr val="000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2400" dirty="0">
                          <a:solidFill>
                            <a:schemeClr val="tx1"/>
                          </a:solidFill>
                          <a:latin typeface="Cambria Math" panose="02040503050406030204" pitchFamily="18" charset="0"/>
                          <a:ea typeface="Cambria Math" panose="02040503050406030204" pitchFamily="18" charset="0"/>
                        </a:rPr>
                        <a:t>R. </a:t>
                      </a:r>
                      <a:r>
                        <a:rPr lang="en-US" altLang="zh-CN" sz="2400" dirty="0" err="1">
                          <a:solidFill>
                            <a:schemeClr val="tx1"/>
                          </a:solidFill>
                          <a:latin typeface="Cambria Math" panose="02040503050406030204" pitchFamily="18" charset="0"/>
                          <a:ea typeface="Cambria Math" panose="02040503050406030204" pitchFamily="18" charset="0"/>
                        </a:rPr>
                        <a:t>Engmann</a:t>
                      </a:r>
                      <a:r>
                        <a:rPr lang="en-US" altLang="zh-CN" sz="2400" dirty="0">
                          <a:solidFill>
                            <a:schemeClr val="tx1"/>
                          </a:solidFill>
                          <a:latin typeface="Cambria Math" panose="02040503050406030204" pitchFamily="18" charset="0"/>
                          <a:ea typeface="Cambria Math" panose="02040503050406030204" pitchFamily="18" charset="0"/>
                        </a:rPr>
                        <a:t> NPA1971</a:t>
                      </a:r>
                      <a:endParaRPr lang="zh-CN" altLang="en-US" sz="2400" dirty="0">
                        <a:latin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04844871"/>
                  </a:ext>
                </a:extLst>
              </a:tr>
              <a:tr h="370840">
                <a:tc>
                  <a:txBody>
                    <a:bodyPr/>
                    <a:lstStyle/>
                    <a:p>
                      <a:pPr algn="ctr" fontAlgn="ctr"/>
                      <a:r>
                        <a:rPr lang="en-US" altLang="zh-CN" sz="2400" b="0" u="none" strike="noStrike" dirty="0">
                          <a:solidFill>
                            <a:srgbClr val="000000"/>
                          </a:solidFill>
                          <a:effectLst/>
                          <a:latin typeface="Cambria Math" panose="02040503050406030204" pitchFamily="18" charset="0"/>
                          <a:ea typeface="Cambria Math" panose="02040503050406030204" pitchFamily="18" charset="0"/>
                        </a:rPr>
                        <a:t>269</a:t>
                      </a:r>
                      <a:endParaRPr lang="en-US" altLang="zh-CN" sz="2400" b="0" i="0" u="none" strike="noStrike" dirty="0">
                        <a:solidFill>
                          <a:srgbClr val="000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u="none" strike="noStrike" dirty="0">
                          <a:solidFill>
                            <a:srgbClr val="000000"/>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u="none" strike="noStrike" dirty="0">
                          <a:solidFill>
                            <a:srgbClr val="000000"/>
                          </a:solidFill>
                          <a:effectLst/>
                          <a:latin typeface="Cambria Math" panose="02040503050406030204" pitchFamily="18" charset="0"/>
                          <a:ea typeface="Cambria Math" panose="02040503050406030204" pitchFamily="18" charset="0"/>
                        </a:rPr>
                        <a:t>18</a:t>
                      </a:r>
                      <a:endParaRPr lang="en-US" altLang="zh-CN" sz="2400" b="0" i="0" u="none" strike="noStrike" dirty="0">
                        <a:solidFill>
                          <a:srgbClr val="000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u="none" strike="noStrike" dirty="0">
                          <a:solidFill>
                            <a:srgbClr val="000000"/>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u="none" strike="noStrike" dirty="0">
                          <a:solidFill>
                            <a:srgbClr val="000000"/>
                          </a:solidFill>
                          <a:effectLst/>
                          <a:latin typeface="Cambria Math" panose="02040503050406030204" pitchFamily="18" charset="0"/>
                          <a:ea typeface="Cambria Math" panose="02040503050406030204" pitchFamily="18" charset="0"/>
                        </a:rPr>
                        <a:t>18</a:t>
                      </a:r>
                      <a:endParaRPr lang="en-US" altLang="zh-CN" sz="2400" b="0" i="0" u="none" strike="noStrike" dirty="0">
                        <a:solidFill>
                          <a:srgbClr val="000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2400" baseline="30000" dirty="0">
                          <a:latin typeface="Cambria Math" panose="02040503050406030204" pitchFamily="18" charset="0"/>
                          <a:ea typeface="Cambria Math" panose="02040503050406030204" pitchFamily="18" charset="0"/>
                        </a:rPr>
                        <a:t>31</a:t>
                      </a:r>
                      <a:r>
                        <a:rPr lang="en-US" altLang="zh-CN" sz="2400" dirty="0">
                          <a:latin typeface="Cambria Math" panose="02040503050406030204" pitchFamily="18" charset="0"/>
                          <a:ea typeface="Cambria Math" panose="02040503050406030204" pitchFamily="18" charset="0"/>
                        </a:rPr>
                        <a:t>P mirror state</a:t>
                      </a:r>
                      <a:endParaRPr lang="zh-CN" altLang="en-US" sz="2400" dirty="0">
                        <a:latin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54184487"/>
                  </a:ext>
                </a:extLst>
              </a:tr>
            </a:tbl>
          </a:graphicData>
        </a:graphic>
      </p:graphicFrame>
      <p:sp>
        <p:nvSpPr>
          <p:cNvPr id="4" name="TextBox 3">
            <a:extLst>
              <a:ext uri="{FF2B5EF4-FFF2-40B4-BE49-F238E27FC236}">
                <a16:creationId xmlns:a16="http://schemas.microsoft.com/office/drawing/2014/main" id="{823E9328-6A75-41AE-B5B4-6DDE5AF6AE72}"/>
              </a:ext>
            </a:extLst>
          </p:cNvPr>
          <p:cNvSpPr txBox="1"/>
          <p:nvPr/>
        </p:nvSpPr>
        <p:spPr>
          <a:xfrm>
            <a:off x="0" y="0"/>
            <a:ext cx="4122539" cy="400110"/>
          </a:xfrm>
          <a:prstGeom prst="rect">
            <a:avLst/>
          </a:prstGeom>
          <a:noFill/>
        </p:spPr>
        <p:txBody>
          <a:bodyPr wrap="none" rtlCol="0">
            <a:spAutoFit/>
          </a:bodyPr>
          <a:lstStyle/>
          <a:p>
            <a:r>
              <a:rPr lang="en-US" altLang="zh-CN" sz="2000" i="1" dirty="0">
                <a:latin typeface="Cambria Math" panose="02040503050406030204" pitchFamily="18" charset="0"/>
                <a:ea typeface="Cambria Math" panose="02040503050406030204" pitchFamily="18" charset="0"/>
              </a:rPr>
              <a:t>E</a:t>
            </a:r>
            <a:r>
              <a:rPr lang="en-US" altLang="zh-CN" sz="2000" i="1" baseline="-25000" dirty="0">
                <a:latin typeface="Cambria Math" panose="02040503050406030204" pitchFamily="18" charset="0"/>
                <a:ea typeface="Cambria Math" panose="02040503050406030204" pitchFamily="18" charset="0"/>
              </a:rPr>
              <a:t>x</a:t>
            </a:r>
            <a:r>
              <a:rPr lang="en-US" altLang="zh-CN" sz="2000" dirty="0">
                <a:latin typeface="Cambria Math" panose="02040503050406030204" pitchFamily="18" charset="0"/>
                <a:ea typeface="Cambria Math" panose="02040503050406030204" pitchFamily="18" charset="0"/>
              </a:rPr>
              <a:t> = 2234.06 keV  </a:t>
            </a:r>
            <a:r>
              <a:rPr lang="en-US" altLang="zh-CN" sz="2000" i="1" dirty="0">
                <a:latin typeface="Cambria Math" panose="02040503050406030204" pitchFamily="18" charset="0"/>
                <a:ea typeface="Cambria Math" panose="02040503050406030204" pitchFamily="18" charset="0"/>
              </a:rPr>
              <a:t>E</a:t>
            </a:r>
            <a:r>
              <a:rPr lang="en-US" altLang="zh-CN" sz="2000" i="1" baseline="-25000" dirty="0">
                <a:latin typeface="Cambria Math" panose="02040503050406030204" pitchFamily="18" charset="0"/>
                <a:ea typeface="Cambria Math" panose="02040503050406030204" pitchFamily="18" charset="0"/>
              </a:rPr>
              <a:t>γ</a:t>
            </a:r>
            <a:r>
              <a:rPr lang="en-US" altLang="zh-CN" sz="2000" dirty="0">
                <a:latin typeface="Cambria Math" panose="02040503050406030204" pitchFamily="18" charset="0"/>
                <a:ea typeface="Cambria Math" panose="02040503050406030204" pitchFamily="18" charset="0"/>
              </a:rPr>
              <a:t> = 2233.97 keV</a:t>
            </a:r>
            <a:endParaRPr lang="zh-CN" altLang="en-US" sz="2000" dirty="0">
              <a:latin typeface="Cambria Math" panose="02040503050406030204" pitchFamily="18" charset="0"/>
            </a:endParaRPr>
          </a:p>
        </p:txBody>
      </p:sp>
    </p:spTree>
    <p:extLst>
      <p:ext uri="{BB962C8B-B14F-4D97-AF65-F5344CB8AC3E}">
        <p14:creationId xmlns:p14="http://schemas.microsoft.com/office/powerpoint/2010/main" val="2576398346"/>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8CC23AE2-8EE3-40A3-9588-E9D38180C320}"/>
              </a:ext>
            </a:extLst>
          </p:cNvPr>
          <p:cNvGraphicFramePr>
            <a:graphicFrameLocks noGrp="1"/>
          </p:cNvGraphicFramePr>
          <p:nvPr>
            <p:extLst>
              <p:ext uri="{D42A27DB-BD31-4B8C-83A1-F6EECF244321}">
                <p14:modId xmlns:p14="http://schemas.microsoft.com/office/powerpoint/2010/main" val="2881623409"/>
              </p:ext>
            </p:extLst>
          </p:nvPr>
        </p:nvGraphicFramePr>
        <p:xfrm>
          <a:off x="133081" y="579803"/>
          <a:ext cx="8766220" cy="4114800"/>
        </p:xfrm>
        <a:graphic>
          <a:graphicData uri="http://schemas.openxmlformats.org/drawingml/2006/table">
            <a:tbl>
              <a:tblPr firstRow="1" bandRow="1">
                <a:tableStyleId>{3B4B98B0-60AC-42C2-AFA5-B58CD77FA1E5}</a:tableStyleId>
              </a:tblPr>
              <a:tblGrid>
                <a:gridCol w="1430516">
                  <a:extLst>
                    <a:ext uri="{9D8B030D-6E8A-4147-A177-3AD203B41FA5}">
                      <a16:colId xmlns:a16="http://schemas.microsoft.com/office/drawing/2014/main" val="1032623650"/>
                    </a:ext>
                  </a:extLst>
                </a:gridCol>
                <a:gridCol w="366803">
                  <a:extLst>
                    <a:ext uri="{9D8B030D-6E8A-4147-A177-3AD203B41FA5}">
                      <a16:colId xmlns:a16="http://schemas.microsoft.com/office/drawing/2014/main" val="3467753583"/>
                    </a:ext>
                  </a:extLst>
                </a:gridCol>
                <a:gridCol w="1357488">
                  <a:extLst>
                    <a:ext uri="{9D8B030D-6E8A-4147-A177-3AD203B41FA5}">
                      <a16:colId xmlns:a16="http://schemas.microsoft.com/office/drawing/2014/main" val="3916296886"/>
                    </a:ext>
                  </a:extLst>
                </a:gridCol>
                <a:gridCol w="376809">
                  <a:extLst>
                    <a:ext uri="{9D8B030D-6E8A-4147-A177-3AD203B41FA5}">
                      <a16:colId xmlns:a16="http://schemas.microsoft.com/office/drawing/2014/main" val="833195724"/>
                    </a:ext>
                  </a:extLst>
                </a:gridCol>
                <a:gridCol w="1385389">
                  <a:extLst>
                    <a:ext uri="{9D8B030D-6E8A-4147-A177-3AD203B41FA5}">
                      <a16:colId xmlns:a16="http://schemas.microsoft.com/office/drawing/2014/main" val="2400947852"/>
                    </a:ext>
                  </a:extLst>
                </a:gridCol>
                <a:gridCol w="3849215">
                  <a:extLst>
                    <a:ext uri="{9D8B030D-6E8A-4147-A177-3AD203B41FA5}">
                      <a16:colId xmlns:a16="http://schemas.microsoft.com/office/drawing/2014/main" val="667146404"/>
                    </a:ext>
                  </a:extLst>
                </a:gridCol>
              </a:tblGrid>
              <a:tr h="370840">
                <a:tc>
                  <a:txBody>
                    <a:bodyPr/>
                    <a:lstStyle/>
                    <a:p>
                      <a:pPr algn="ctr" fontAlgn="ctr"/>
                      <a:r>
                        <a:rPr lang="en-US" altLang="zh-CN" sz="2400" b="0" i="0" u="none" strike="noStrike" dirty="0">
                          <a:solidFill>
                            <a:srgbClr val="FF0000"/>
                          </a:solidFill>
                          <a:effectLst/>
                          <a:latin typeface="Cambria Math" panose="02040503050406030204" pitchFamily="18" charset="0"/>
                          <a:ea typeface="Cambria Math" panose="02040503050406030204" pitchFamily="18" charset="0"/>
                        </a:rPr>
                        <a:t>1888.1</a:t>
                      </a:r>
                    </a:p>
                  </a:txBody>
                  <a:tcPr marL="9525" marR="9525" marT="9525" marB="0" anchor="ctr">
                    <a:solidFill>
                      <a:schemeClr val="accent1">
                        <a:lumMod val="20000"/>
                        <a:lumOff val="80000"/>
                      </a:schemeClr>
                    </a:solidFill>
                  </a:tcPr>
                </a:tc>
                <a:tc>
                  <a:txBody>
                    <a:bodyPr/>
                    <a:lstStyle/>
                    <a:p>
                      <a:pPr algn="ctr" fontAlgn="ctr"/>
                      <a:r>
                        <a:rPr lang="en-US" altLang="zh-CN" sz="2400" b="1" u="none" strike="noStrike" dirty="0">
                          <a:solidFill>
                            <a:srgbClr val="FF0000"/>
                          </a:solidFill>
                          <a:effectLst/>
                          <a:latin typeface="Cambria Math" panose="02040503050406030204" pitchFamily="18" charset="0"/>
                          <a:ea typeface="Cambria Math" panose="02040503050406030204" pitchFamily="18" charset="0"/>
                        </a:rPr>
                        <a:t>–</a:t>
                      </a:r>
                      <a:endParaRPr lang="en-US" altLang="zh-CN" sz="2400" b="1" i="0" u="none" strike="noStrike" dirty="0">
                        <a:solidFill>
                          <a:srgbClr val="FF0000"/>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algn="ctr" fontAlgn="ctr"/>
                      <a:r>
                        <a:rPr lang="en-US" altLang="zh-CN" sz="2400" b="1" i="0" u="none" strike="noStrike" dirty="0">
                          <a:solidFill>
                            <a:srgbClr val="FF0000"/>
                          </a:solidFill>
                          <a:effectLst/>
                          <a:latin typeface="Cambria Math" panose="02040503050406030204" pitchFamily="18" charset="0"/>
                          <a:ea typeface="Cambria Math" panose="02040503050406030204" pitchFamily="18" charset="0"/>
                        </a:rPr>
                        <a:t>173</a:t>
                      </a:r>
                    </a:p>
                  </a:txBody>
                  <a:tcPr marL="9525" marR="9525" marT="9525" marB="0" anchor="ctr">
                    <a:solidFill>
                      <a:schemeClr val="accent1">
                        <a:lumMod val="20000"/>
                        <a:lumOff val="80000"/>
                      </a:schemeClr>
                    </a:solidFill>
                  </a:tcPr>
                </a:tc>
                <a:tc>
                  <a:txBody>
                    <a:bodyPr/>
                    <a:lstStyle/>
                    <a:p>
                      <a:pPr algn="ctr" fontAlgn="ctr"/>
                      <a:r>
                        <a:rPr lang="en-US" altLang="zh-CN" sz="2400" b="1" u="none" strike="noStrike" dirty="0">
                          <a:solidFill>
                            <a:srgbClr val="FF0000"/>
                          </a:solidFill>
                          <a:effectLst/>
                          <a:latin typeface="Cambria Math" panose="02040503050406030204" pitchFamily="18" charset="0"/>
                          <a:ea typeface="Cambria Math" panose="02040503050406030204" pitchFamily="18" charset="0"/>
                        </a:rPr>
                        <a:t>+</a:t>
                      </a:r>
                      <a:endParaRPr lang="en-US" altLang="zh-CN" sz="2400" b="1" i="0" u="none" strike="noStrike" dirty="0">
                        <a:solidFill>
                          <a:srgbClr val="FF0000"/>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algn="ctr" fontAlgn="ctr"/>
                      <a:r>
                        <a:rPr lang="en-US" altLang="zh-CN" sz="2400" b="1" i="0" u="none" strike="noStrike" dirty="0">
                          <a:solidFill>
                            <a:srgbClr val="FF0000"/>
                          </a:solidFill>
                          <a:effectLst/>
                          <a:latin typeface="Cambria Math" panose="02040503050406030204" pitchFamily="18" charset="0"/>
                          <a:ea typeface="Cambria Math" panose="02040503050406030204" pitchFamily="18" charset="0"/>
                        </a:rPr>
                        <a:t>204</a:t>
                      </a:r>
                    </a:p>
                  </a:txBody>
                  <a:tcPr marL="9525" marR="9525" marT="9525" marB="0" anchor="ctr">
                    <a:solidFill>
                      <a:schemeClr val="accent1">
                        <a:lumMod val="20000"/>
                        <a:lumOff val="80000"/>
                      </a:schemeClr>
                    </a:solidFill>
                  </a:tcPr>
                </a:tc>
                <a:tc>
                  <a:txBody>
                    <a:bodyPr/>
                    <a:lstStyle/>
                    <a:p>
                      <a:pPr algn="ctr"/>
                      <a:r>
                        <a:rPr lang="en-US" altLang="zh-CN" sz="2400" b="1" dirty="0">
                          <a:solidFill>
                            <a:srgbClr val="FF0000"/>
                          </a:solidFill>
                          <a:latin typeface="Cambria Math" panose="02040503050406030204" pitchFamily="18" charset="0"/>
                          <a:ea typeface="Cambria Math" panose="02040503050406030204" pitchFamily="18" charset="0"/>
                        </a:rPr>
                        <a:t>Statistical</a:t>
                      </a:r>
                      <a:endParaRPr lang="zh-CN" altLang="en-US" sz="2400" b="1" dirty="0">
                        <a:solidFill>
                          <a:srgbClr val="FF0000"/>
                        </a:solidFill>
                        <a:latin typeface="Cambria Math" panose="02040503050406030204" pitchFamily="18" charset="0"/>
                      </a:endParaRPr>
                    </a:p>
                  </a:txBody>
                  <a:tcPr>
                    <a:solidFill>
                      <a:schemeClr val="accent1">
                        <a:lumMod val="20000"/>
                        <a:lumOff val="80000"/>
                      </a:schemeClr>
                    </a:solidFill>
                  </a:tcPr>
                </a:tc>
                <a:extLst>
                  <a:ext uri="{0D108BD9-81ED-4DB2-BD59-A6C34878D82A}">
                    <a16:rowId xmlns:a16="http://schemas.microsoft.com/office/drawing/2014/main" val="2304844871"/>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487</a:t>
                      </a: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Low background</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1654184487"/>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1228</a:t>
                      </a: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High background</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482759499"/>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184</a:t>
                      </a: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Stopping power –10%</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729404455"/>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170</a:t>
                      </a: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Stopping power +10%</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3547012255"/>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43</a:t>
                      </a: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Angular Correlation</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31469768"/>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a:t>
                      </a:r>
                    </a:p>
                  </a:txBody>
                  <a:tcPr marL="9525" marR="9525" marT="9525" marB="0" anchor="ctr">
                    <a:solidFill>
                      <a:srgbClr val="FFCCCC"/>
                    </a:solidFill>
                  </a:tcPr>
                </a:tc>
                <a:tc>
                  <a:txBody>
                    <a:bodyPr/>
                    <a:lstStyle/>
                    <a:p>
                      <a:pPr algn="ctr" fontAlgn="ctr"/>
                      <a:r>
                        <a:rPr lang="zh-CN" altLang="en-US" sz="2400" b="0" i="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a:t>
                      </a:r>
                    </a:p>
                  </a:txBody>
                  <a:tcPr marL="9525" marR="9525" marT="9525" marB="0" anchor="ctr">
                    <a:solidFill>
                      <a:srgbClr val="FFCCCC"/>
                    </a:solidFill>
                  </a:tcPr>
                </a:tc>
                <a:tc>
                  <a:txBody>
                    <a:bodyPr/>
                    <a:lstStyle/>
                    <a:p>
                      <a:pPr algn="ctr" fontAlgn="ctr"/>
                      <a:r>
                        <a:rPr lang="zh-CN" altLang="en-US" sz="2400" b="0" i="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rPr>
                        <a:t>EMG response function</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1071311035"/>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24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114</a:t>
                      </a: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a:t>
                      </a:r>
                    </a:p>
                  </a:txBody>
                  <a:tcPr marL="9525" marR="9525" marT="9525" marB="0" anchor="ctr">
                    <a:solidFill>
                      <a:srgbClr val="FFCCCC"/>
                    </a:solidFill>
                  </a:tcPr>
                </a:tc>
                <a:tc>
                  <a:txBody>
                    <a:bodyPr/>
                    <a:lstStyle/>
                    <a:p>
                      <a:pPr algn="ctr" fontAlgn="ctr"/>
                      <a:r>
                        <a:rPr lang="en-US" altLang="zh-CN" sz="2400" b="0" i="0" u="none" strike="noStrike" dirty="0">
                          <a:solidFill>
                            <a:srgbClr val="0000FF"/>
                          </a:solidFill>
                          <a:effectLst/>
                          <a:latin typeface="Cambria Math" panose="02040503050406030204" pitchFamily="18" charset="0"/>
                          <a:ea typeface="Cambria Math" panose="02040503050406030204" pitchFamily="18" charset="0"/>
                        </a:rPr>
                        <a:t>76</a:t>
                      </a:r>
                    </a:p>
                  </a:txBody>
                  <a:tcPr marL="9525" marR="9525" marT="9525" marB="0" anchor="ctr">
                    <a:solidFill>
                      <a:srgbClr val="FFCCCC"/>
                    </a:solidFill>
                  </a:tcPr>
                </a:tc>
                <a:tc>
                  <a:txBody>
                    <a:bodyPr/>
                    <a:lstStyle/>
                    <a:p>
                      <a:pPr algn="ctr"/>
                      <a:r>
                        <a:rPr lang="en-US" altLang="zh-CN" sz="2400" dirty="0">
                          <a:solidFill>
                            <a:srgbClr val="0000FF"/>
                          </a:solidFill>
                          <a:latin typeface="Cambria Math" panose="02040503050406030204" pitchFamily="18" charset="0"/>
                          <a:ea typeface="Cambria Math" panose="02040503050406030204" pitchFamily="18" charset="0"/>
                        </a:rPr>
                        <a:t>Fit range</a:t>
                      </a:r>
                      <a:endParaRPr lang="zh-CN" altLang="en-US" sz="2400"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3681722524"/>
                  </a:ext>
                </a:extLst>
              </a:tr>
              <a:tr h="370840">
                <a:tc>
                  <a:txBody>
                    <a:bodyPr/>
                    <a:lstStyle/>
                    <a:p>
                      <a:pPr algn="ctr" fontAlgn="ctr"/>
                      <a:endParaRPr lang="en-US" altLang="zh-CN" sz="24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1"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1"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1" i="0" u="none" strike="noStrike" dirty="0">
                          <a:solidFill>
                            <a:srgbClr val="0000FF"/>
                          </a:solidFill>
                          <a:effectLst/>
                          <a:latin typeface="Cambria Math" panose="02040503050406030204" pitchFamily="18" charset="0"/>
                          <a:ea typeface="Cambria Math" panose="02040503050406030204" pitchFamily="18" charset="0"/>
                        </a:rPr>
                        <a:t>528</a:t>
                      </a:r>
                    </a:p>
                  </a:txBody>
                  <a:tcPr marL="9525" marR="9525" marT="9525" marB="0" anchor="ctr">
                    <a:solidFill>
                      <a:srgbClr val="FFCCCC"/>
                    </a:solidFill>
                  </a:tcPr>
                </a:tc>
                <a:tc>
                  <a:txBody>
                    <a:bodyPr/>
                    <a:lstStyle/>
                    <a:p>
                      <a:pPr algn="ctr" fontAlgn="ctr"/>
                      <a:r>
                        <a:rPr lang="en-US" altLang="zh-CN" sz="2400" b="1"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2400" b="1"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rgbClr val="FFCCCC"/>
                    </a:solidFill>
                  </a:tcPr>
                </a:tc>
                <a:tc>
                  <a:txBody>
                    <a:bodyPr/>
                    <a:lstStyle/>
                    <a:p>
                      <a:pPr algn="ctr" fontAlgn="ctr"/>
                      <a:r>
                        <a:rPr lang="en-US" altLang="zh-CN" sz="2400" b="1" i="0" u="none" strike="noStrike" dirty="0">
                          <a:solidFill>
                            <a:srgbClr val="0000FF"/>
                          </a:solidFill>
                          <a:effectLst/>
                          <a:latin typeface="Cambria Math" panose="02040503050406030204" pitchFamily="18" charset="0"/>
                          <a:ea typeface="Cambria Math" panose="02040503050406030204" pitchFamily="18" charset="0"/>
                        </a:rPr>
                        <a:t>1245</a:t>
                      </a:r>
                    </a:p>
                  </a:txBody>
                  <a:tcPr marL="9525" marR="9525" marT="9525" marB="0" anchor="ctr">
                    <a:solidFill>
                      <a:srgbClr val="FFCCCC"/>
                    </a:solidFill>
                  </a:tcPr>
                </a:tc>
                <a:tc>
                  <a:txBody>
                    <a:bodyPr/>
                    <a:lstStyle/>
                    <a:p>
                      <a:pPr algn="ctr"/>
                      <a:r>
                        <a:rPr lang="en-US" altLang="zh-CN" sz="2400" b="1" dirty="0">
                          <a:solidFill>
                            <a:srgbClr val="0000FF"/>
                          </a:solidFill>
                          <a:latin typeface="Cambria Math" panose="02040503050406030204" pitchFamily="18" charset="0"/>
                        </a:rPr>
                        <a:t>Systematic</a:t>
                      </a:r>
                      <a:endParaRPr lang="zh-CN" altLang="en-US" sz="2400" b="1" dirty="0">
                        <a:solidFill>
                          <a:srgbClr val="0000FF"/>
                        </a:solidFill>
                        <a:latin typeface="Cambria Math" panose="02040503050406030204" pitchFamily="18" charset="0"/>
                      </a:endParaRPr>
                    </a:p>
                  </a:txBody>
                  <a:tcPr>
                    <a:solidFill>
                      <a:srgbClr val="FFCCCC"/>
                    </a:solidFill>
                  </a:tcPr>
                </a:tc>
                <a:extLst>
                  <a:ext uri="{0D108BD9-81ED-4DB2-BD59-A6C34878D82A}">
                    <a16:rowId xmlns:a16="http://schemas.microsoft.com/office/drawing/2014/main" val="885715876"/>
                  </a:ext>
                </a:extLst>
              </a:tr>
            </a:tbl>
          </a:graphicData>
        </a:graphic>
      </p:graphicFrame>
      <p:graphicFrame>
        <p:nvGraphicFramePr>
          <p:cNvPr id="3" name="Table 2">
            <a:extLst>
              <a:ext uri="{FF2B5EF4-FFF2-40B4-BE49-F238E27FC236}">
                <a16:creationId xmlns:a16="http://schemas.microsoft.com/office/drawing/2014/main" id="{1D4C8381-B036-4560-A2D1-239FAD35D508}"/>
              </a:ext>
            </a:extLst>
          </p:cNvPr>
          <p:cNvGraphicFramePr>
            <a:graphicFrameLocks noGrp="1"/>
          </p:cNvGraphicFramePr>
          <p:nvPr/>
        </p:nvGraphicFramePr>
        <p:xfrm>
          <a:off x="133081" y="5001296"/>
          <a:ext cx="8766220" cy="457200"/>
        </p:xfrm>
        <a:graphic>
          <a:graphicData uri="http://schemas.openxmlformats.org/drawingml/2006/table">
            <a:tbl>
              <a:tblPr firstRow="1" bandRow="1">
                <a:tableStyleId>{2D5ABB26-0587-4C30-8999-92F81FD0307C}</a:tableStyleId>
              </a:tblPr>
              <a:tblGrid>
                <a:gridCol w="1430516">
                  <a:extLst>
                    <a:ext uri="{9D8B030D-6E8A-4147-A177-3AD203B41FA5}">
                      <a16:colId xmlns:a16="http://schemas.microsoft.com/office/drawing/2014/main" val="1032623650"/>
                    </a:ext>
                  </a:extLst>
                </a:gridCol>
                <a:gridCol w="338902">
                  <a:extLst>
                    <a:ext uri="{9D8B030D-6E8A-4147-A177-3AD203B41FA5}">
                      <a16:colId xmlns:a16="http://schemas.microsoft.com/office/drawing/2014/main" val="3467753583"/>
                    </a:ext>
                  </a:extLst>
                </a:gridCol>
                <a:gridCol w="1385389">
                  <a:extLst>
                    <a:ext uri="{9D8B030D-6E8A-4147-A177-3AD203B41FA5}">
                      <a16:colId xmlns:a16="http://schemas.microsoft.com/office/drawing/2014/main" val="3916296886"/>
                    </a:ext>
                  </a:extLst>
                </a:gridCol>
                <a:gridCol w="376809">
                  <a:extLst>
                    <a:ext uri="{9D8B030D-6E8A-4147-A177-3AD203B41FA5}">
                      <a16:colId xmlns:a16="http://schemas.microsoft.com/office/drawing/2014/main" val="833195724"/>
                    </a:ext>
                  </a:extLst>
                </a:gridCol>
                <a:gridCol w="1385389">
                  <a:extLst>
                    <a:ext uri="{9D8B030D-6E8A-4147-A177-3AD203B41FA5}">
                      <a16:colId xmlns:a16="http://schemas.microsoft.com/office/drawing/2014/main" val="2400947852"/>
                    </a:ext>
                  </a:extLst>
                </a:gridCol>
                <a:gridCol w="3849215">
                  <a:extLst>
                    <a:ext uri="{9D8B030D-6E8A-4147-A177-3AD203B41FA5}">
                      <a16:colId xmlns:a16="http://schemas.microsoft.com/office/drawing/2014/main" val="667146404"/>
                    </a:ext>
                  </a:extLst>
                </a:gridCol>
              </a:tblGrid>
              <a:tr h="370840">
                <a:tc>
                  <a:txBody>
                    <a:bodyPr/>
                    <a:lstStyle/>
                    <a:p>
                      <a:pPr algn="ctr" fontAlgn="ctr"/>
                      <a:r>
                        <a:rPr lang="en-US" altLang="zh-CN" sz="2400" b="0" i="0" u="none" strike="noStrike" dirty="0">
                          <a:solidFill>
                            <a:srgbClr val="008000"/>
                          </a:solidFill>
                          <a:effectLst/>
                          <a:latin typeface="Cambria Math" panose="02040503050406030204" pitchFamily="18" charset="0"/>
                          <a:ea typeface="Cambria Math" panose="02040503050406030204" pitchFamily="18" charset="0"/>
                        </a:rPr>
                        <a:t>1888.1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u="none" strike="noStrike" dirty="0">
                          <a:solidFill>
                            <a:srgbClr val="008000"/>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8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i="0" u="none" strike="noStrike" dirty="0">
                          <a:solidFill>
                            <a:srgbClr val="008000"/>
                          </a:solidFill>
                          <a:effectLst/>
                          <a:latin typeface="Cambria Math" panose="02040503050406030204" pitchFamily="18" charset="0"/>
                          <a:ea typeface="Cambria Math" panose="02040503050406030204" pitchFamily="18" charset="0"/>
                        </a:rPr>
                        <a:t>556</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u="none" strike="noStrike" dirty="0">
                          <a:solidFill>
                            <a:srgbClr val="008000"/>
                          </a:solidFill>
                          <a:effectLst/>
                          <a:latin typeface="Cambria Math" panose="02040503050406030204" pitchFamily="18" charset="0"/>
                          <a:ea typeface="Cambria Math" panose="02040503050406030204" pitchFamily="18" charset="0"/>
                        </a:rPr>
                        <a:t>+</a:t>
                      </a:r>
                      <a:endParaRPr lang="en-US" altLang="zh-CN" sz="2400" b="0" i="0" u="none" strike="noStrike" dirty="0">
                        <a:solidFill>
                          <a:srgbClr val="008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2400" b="0" i="0" u="none" strike="noStrike" dirty="0">
                          <a:solidFill>
                            <a:srgbClr val="008000"/>
                          </a:solidFill>
                          <a:effectLst/>
                          <a:latin typeface="Cambria Math" panose="02040503050406030204" pitchFamily="18" charset="0"/>
                          <a:ea typeface="Cambria Math" panose="02040503050406030204" pitchFamily="18" charset="0"/>
                        </a:rPr>
                        <a:t>1262</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altLang="zh-CN" sz="2400" dirty="0">
                          <a:solidFill>
                            <a:srgbClr val="008000"/>
                          </a:solidFill>
                          <a:latin typeface="Cambria Math" panose="02040503050406030204" pitchFamily="18" charset="0"/>
                          <a:ea typeface="Cambria Math" panose="02040503050406030204" pitchFamily="18" charset="0"/>
                        </a:rPr>
                        <a:t>Present</a:t>
                      </a:r>
                      <a:endParaRPr lang="zh-CN" altLang="en-US" sz="2400" dirty="0">
                        <a:solidFill>
                          <a:srgbClr val="008000"/>
                        </a:solidFill>
                        <a:latin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33438257"/>
                  </a:ext>
                </a:extLst>
              </a:tr>
            </a:tbl>
          </a:graphicData>
        </a:graphic>
      </p:graphicFrame>
      <p:sp>
        <p:nvSpPr>
          <p:cNvPr id="4" name="TextBox 3">
            <a:extLst>
              <a:ext uri="{FF2B5EF4-FFF2-40B4-BE49-F238E27FC236}">
                <a16:creationId xmlns:a16="http://schemas.microsoft.com/office/drawing/2014/main" id="{823E9328-6A75-41AE-B5B4-6DDE5AF6AE72}"/>
              </a:ext>
            </a:extLst>
          </p:cNvPr>
          <p:cNvSpPr txBox="1"/>
          <p:nvPr/>
        </p:nvSpPr>
        <p:spPr>
          <a:xfrm>
            <a:off x="0" y="0"/>
            <a:ext cx="5116401" cy="400110"/>
          </a:xfrm>
          <a:prstGeom prst="rect">
            <a:avLst/>
          </a:prstGeom>
          <a:noFill/>
        </p:spPr>
        <p:txBody>
          <a:bodyPr wrap="none" rtlCol="0">
            <a:spAutoFit/>
          </a:bodyPr>
          <a:lstStyle/>
          <a:p>
            <a:r>
              <a:rPr lang="en-US" altLang="zh-CN" sz="2000" i="1" dirty="0">
                <a:latin typeface="Cambria Math" panose="02040503050406030204" pitchFamily="18" charset="0"/>
                <a:ea typeface="Cambria Math" panose="02040503050406030204" pitchFamily="18" charset="0"/>
              </a:rPr>
              <a:t>E</a:t>
            </a:r>
            <a:r>
              <a:rPr lang="en-US" altLang="zh-CN" sz="2000" i="1" baseline="-25000" dirty="0">
                <a:latin typeface="Cambria Math" panose="02040503050406030204" pitchFamily="18" charset="0"/>
                <a:ea typeface="Cambria Math" panose="02040503050406030204" pitchFamily="18" charset="0"/>
              </a:rPr>
              <a:t>x</a:t>
            </a:r>
            <a:r>
              <a:rPr lang="en-US" altLang="zh-CN" sz="2000" dirty="0">
                <a:latin typeface="Cambria Math" panose="02040503050406030204" pitchFamily="18" charset="0"/>
                <a:ea typeface="Cambria Math" panose="02040503050406030204" pitchFamily="18" charset="0"/>
              </a:rPr>
              <a:t> = 1248.43(20) keV  </a:t>
            </a:r>
            <a:r>
              <a:rPr lang="en-US" altLang="zh-CN" sz="2000" i="1" dirty="0">
                <a:latin typeface="Cambria Math" panose="02040503050406030204" pitchFamily="18" charset="0"/>
                <a:ea typeface="Cambria Math" panose="02040503050406030204" pitchFamily="18" charset="0"/>
              </a:rPr>
              <a:t>E</a:t>
            </a:r>
            <a:r>
              <a:rPr lang="en-US" altLang="zh-CN" sz="2000" i="1" baseline="-25000" dirty="0">
                <a:latin typeface="Cambria Math" panose="02040503050406030204" pitchFamily="18" charset="0"/>
                <a:ea typeface="Cambria Math" panose="02040503050406030204" pitchFamily="18" charset="0"/>
              </a:rPr>
              <a:t>γ</a:t>
            </a:r>
            <a:r>
              <a:rPr lang="en-US" altLang="zh-CN" sz="2000" dirty="0">
                <a:latin typeface="Cambria Math" panose="02040503050406030204" pitchFamily="18" charset="0"/>
                <a:ea typeface="Cambria Math" panose="02040503050406030204" pitchFamily="18" charset="0"/>
              </a:rPr>
              <a:t> = </a:t>
            </a:r>
            <a:r>
              <a:rPr lang="en-US" altLang="zh-CN" sz="2000" dirty="0">
                <a:solidFill>
                  <a:schemeClr val="tx1"/>
                </a:solidFill>
                <a:latin typeface="Cambria Math" panose="02040503050406030204" pitchFamily="18" charset="0"/>
                <a:ea typeface="Cambria Math" panose="02040503050406030204" pitchFamily="18" charset="0"/>
              </a:rPr>
              <a:t>1248.40(20)</a:t>
            </a:r>
            <a:r>
              <a:rPr lang="zh-CN" altLang="en-US" sz="2000" dirty="0">
                <a:latin typeface="Cambria Math" panose="02040503050406030204" pitchFamily="18" charset="0"/>
              </a:rPr>
              <a:t> </a:t>
            </a:r>
            <a:r>
              <a:rPr lang="en-US" altLang="zh-CN" sz="2000" dirty="0">
                <a:latin typeface="Cambria Math" panose="02040503050406030204" pitchFamily="18" charset="0"/>
                <a:ea typeface="Cambria Math" panose="02040503050406030204" pitchFamily="18" charset="0"/>
              </a:rPr>
              <a:t>keV</a:t>
            </a:r>
            <a:endParaRPr lang="zh-CN" altLang="en-US" sz="2000" dirty="0">
              <a:latin typeface="Cambria Math" panose="02040503050406030204" pitchFamily="18" charset="0"/>
            </a:endParaRPr>
          </a:p>
        </p:txBody>
      </p:sp>
    </p:spTree>
    <p:extLst>
      <p:ext uri="{BB962C8B-B14F-4D97-AF65-F5344CB8AC3E}">
        <p14:creationId xmlns:p14="http://schemas.microsoft.com/office/powerpoint/2010/main" val="761489928"/>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表格 2">
                <a:extLst>
                  <a:ext uri="{FF2B5EF4-FFF2-40B4-BE49-F238E27FC236}">
                    <a16:creationId xmlns:a16="http://schemas.microsoft.com/office/drawing/2014/main" id="{AE9E46C9-D07B-4584-8E3B-C387577CEC4B}"/>
                  </a:ext>
                </a:extLst>
              </p:cNvPr>
              <p:cNvGraphicFramePr>
                <a:graphicFrameLocks noGrp="1"/>
              </p:cNvGraphicFramePr>
              <p:nvPr>
                <p:extLst>
                  <p:ext uri="{D42A27DB-BD31-4B8C-83A1-F6EECF244321}">
                    <p14:modId xmlns:p14="http://schemas.microsoft.com/office/powerpoint/2010/main" val="3889721861"/>
                  </p:ext>
                </p:extLst>
              </p:nvPr>
            </p:nvGraphicFramePr>
            <p:xfrm>
              <a:off x="0" y="0"/>
              <a:ext cx="9144000" cy="5785755"/>
            </p:xfrm>
            <a:graphic>
              <a:graphicData uri="http://schemas.openxmlformats.org/drawingml/2006/table">
                <a:tbl>
                  <a:tblPr/>
                  <a:tblGrid>
                    <a:gridCol w="2375272">
                      <a:extLst>
                        <a:ext uri="{9D8B030D-6E8A-4147-A177-3AD203B41FA5}">
                          <a16:colId xmlns:a16="http://schemas.microsoft.com/office/drawing/2014/main" val="20000"/>
                        </a:ext>
                      </a:extLst>
                    </a:gridCol>
                    <a:gridCol w="3384364">
                      <a:extLst>
                        <a:ext uri="{9D8B030D-6E8A-4147-A177-3AD203B41FA5}">
                          <a16:colId xmlns:a16="http://schemas.microsoft.com/office/drawing/2014/main" val="20003"/>
                        </a:ext>
                      </a:extLst>
                    </a:gridCol>
                    <a:gridCol w="3384364">
                      <a:extLst>
                        <a:ext uri="{9D8B030D-6E8A-4147-A177-3AD203B41FA5}">
                          <a16:colId xmlns:a16="http://schemas.microsoft.com/office/drawing/2014/main" val="20004"/>
                        </a:ext>
                      </a:extLst>
                    </a:gridCol>
                  </a:tblGrid>
                  <a:tr h="326571">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Author</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Naomi Galinski</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Oliver </a:t>
                          </a:r>
                          <a:r>
                            <a:rPr lang="en-US" sz="1800" b="0" i="0" u="none" strike="noStrike" dirty="0" err="1">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Kirsebom</a:t>
                          </a:r>
                          <a:endPar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26571">
                    <a:tc>
                      <a:txBody>
                        <a:bodyPr/>
                        <a:lstStyle/>
                        <a:p>
                          <a:pPr algn="ctr" rtl="0" fontAlgn="ctr"/>
                          <a:r>
                            <a:rPr lang="en-US" sz="18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Literature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PRC2014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PRC2016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26571">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Reaction</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He(</a:t>
                          </a:r>
                          <a:r>
                            <a:rPr lang="en-US"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16</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O,</a:t>
                          </a:r>
                          <a:r>
                            <a:rPr lang="el-GR" sz="1800" b="0" i="1"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α</a:t>
                          </a:r>
                          <a:r>
                            <a:rPr lang="el-GR"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t>
                          </a:r>
                          <a:r>
                            <a:rPr lang="el-GR"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15</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O</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He(</a:t>
                          </a:r>
                          <a:r>
                            <a:rPr lang="en-US"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24</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Mg,</a:t>
                          </a:r>
                          <a:r>
                            <a:rPr lang="el-GR" sz="1800" b="0" i="1"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α</a:t>
                          </a:r>
                          <a:r>
                            <a:rPr lang="el-GR"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t>
                          </a:r>
                          <a:r>
                            <a:rPr lang="el-GR"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23</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Mg</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326571">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Angular Correlation</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altLang="zh-CN"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Isotropic.</a:t>
                          </a:r>
                        </a:p>
                        <a:p>
                          <a:pPr algn="ctr" rtl="0" fontAlgn="ctr"/>
                          <a:r>
                            <a:rPr lang="en-US" altLang="zh-CN"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The results differed negligibly from those calculated with an anisotropic distribution.</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Isotropic.</a:t>
                          </a:r>
                        </a:p>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The error introduced by trying a few different realistic anisotropic distributions and</a:t>
                          </a:r>
                        </a:p>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has been found to be negligible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2657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Statistical Uncertainty</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Maximum Likelihood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Maximum Likelihood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72584409"/>
                      </a:ext>
                    </a:extLst>
                  </a:tr>
                  <a:tr h="326571">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Systematic Uncertainty</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Nuisance parameters are marginalized individually.</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Varying background.</a:t>
                          </a:r>
                        </a:p>
                        <a:p>
                          <a:pPr algn="ctr" rtl="0"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Varying fit range.</a:t>
                          </a:r>
                        </a:p>
                        <a:p>
                          <a:pPr algn="ctr" rtl="0"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Varying input parameters for the MC simulation</a:t>
                          </a:r>
                          <a:endPar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326571">
                    <a:tc>
                      <a:txBody>
                        <a:bodyPr/>
                        <a:lstStyle/>
                        <a:p>
                          <a:pPr algn="ctr"/>
                          <a:r>
                            <a:rPr lang="en-US" sz="1800" dirty="0">
                              <a:latin typeface="Times New Roman" panose="02020603050405020304" pitchFamily="18" charset="0"/>
                              <a:cs typeface="Times New Roman" panose="02020603050405020304" pitchFamily="18" charset="0"/>
                            </a:rPr>
                            <a:t>Total Uncertainty</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Added in</a:t>
                          </a:r>
                        </a:p>
                        <a:p>
                          <a:pPr algn="ctr" rtl="0"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quadrature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Added in</a:t>
                          </a:r>
                        </a:p>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quadrature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26571">
                    <a:tc>
                      <a:txBody>
                        <a:bodyPr/>
                        <a:lstStyle/>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Upper Limit</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68.3% </a:t>
                          </a:r>
                          <a:r>
                            <a:rPr lang="en-US" altLang="zh-CN" sz="1800" b="0" i="0" u="none" strike="noStrike" baseline="0" dirty="0" err="1">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p.d.f.</a:t>
                          </a:r>
                          <a:r>
                            <a:rPr lang="en-US" altLang="zh-CN"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Integral</a:t>
                          </a:r>
                          <a:endPar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14:m>
                            <m:oMathPara xmlns:m="http://schemas.openxmlformats.org/officeDocument/2006/math">
                              <m:oMathParaPr>
                                <m:jc m:val="centerGroup"/>
                              </m:oMathParaPr>
                              <m:oMath xmlns:m="http://schemas.openxmlformats.org/officeDocument/2006/math">
                                <m:sSubSup>
                                  <m:sSubSupPr>
                                    <m:ctrlPr>
                                      <a:rPr lang="en-US" altLang="zh-CN" sz="1800" b="0" i="1" u="none" strike="noStrike" baseline="0" smtClean="0">
                                        <a:solidFill>
                                          <a:srgbClr val="000000"/>
                                        </a:solidFill>
                                        <a:effectLst/>
                                        <a:latin typeface="Cambria Math" panose="02040503050406030204" pitchFamily="18" charset="0"/>
                                        <a:ea typeface="等线" panose="02010600030101010101" pitchFamily="2" charset="-122"/>
                                        <a:cs typeface="Times New Roman" panose="02020603050405020304" pitchFamily="18" charset="0"/>
                                      </a:rPr>
                                    </m:ctrlPr>
                                  </m:sSubSupPr>
                                  <m:e>
                                    <m:r>
                                      <a:rPr lang="zh-CN" altLang="en-US" sz="1800" b="0" i="1" u="none" strike="noStrike" baseline="0" smtClean="0">
                                        <a:solidFill>
                                          <a:srgbClr val="000000"/>
                                        </a:solidFill>
                                        <a:effectLst/>
                                        <a:latin typeface="Cambria Math" panose="02040503050406030204" pitchFamily="18" charset="0"/>
                                        <a:ea typeface="等线" panose="02010600030101010101" pitchFamily="2" charset="-122"/>
                                        <a:cs typeface="Times New Roman" panose="02020603050405020304" pitchFamily="18" charset="0"/>
                                      </a:rPr>
                                      <m:t>𝜒</m:t>
                                    </m:r>
                                  </m:e>
                                  <m:sub>
                                    <m:r>
                                      <a:rPr lang="en-US" altLang="zh-CN" sz="1800" b="0" i="1" u="none" strike="noStrike" baseline="0" smtClean="0">
                                        <a:solidFill>
                                          <a:srgbClr val="000000"/>
                                        </a:solidFill>
                                        <a:effectLst/>
                                        <a:latin typeface="Cambria Math" panose="02040503050406030204" pitchFamily="18" charset="0"/>
                                        <a:ea typeface="等线" panose="02010600030101010101" pitchFamily="2" charset="-122"/>
                                        <a:cs typeface="Times New Roman" panose="02020603050405020304" pitchFamily="18" charset="0"/>
                                      </a:rPr>
                                      <m:t>𝑚</m:t>
                                    </m:r>
                                  </m:sub>
                                  <m:sup>
                                    <m:r>
                                      <a:rPr lang="en-US" altLang="zh-CN" sz="1800" b="0" i="1" u="none" strike="noStrike" baseline="0" smtClean="0">
                                        <a:solidFill>
                                          <a:srgbClr val="000000"/>
                                        </a:solidFill>
                                        <a:effectLst/>
                                        <a:latin typeface="Cambria Math" panose="02040503050406030204" pitchFamily="18" charset="0"/>
                                        <a:ea typeface="等线" panose="02010600030101010101" pitchFamily="2" charset="-122"/>
                                        <a:cs typeface="Times New Roman" panose="02020603050405020304" pitchFamily="18" charset="0"/>
                                      </a:rPr>
                                      <m:t>2</m:t>
                                    </m:r>
                                  </m:sup>
                                </m:sSubSup>
                                <m:r>
                                  <a:rPr lang="en-US" altLang="zh-CN" sz="1800" b="0" i="1" u="none" strike="noStrike" baseline="0" smtClean="0">
                                    <a:solidFill>
                                      <a:srgbClr val="000000"/>
                                    </a:solidFill>
                                    <a:effectLst/>
                                    <a:latin typeface="Cambria Math" panose="02040503050406030204" pitchFamily="18" charset="0"/>
                                    <a:ea typeface="等线" panose="02010600030101010101" pitchFamily="2" charset="-122"/>
                                    <a:cs typeface="Times New Roman" panose="02020603050405020304" pitchFamily="18" charset="0"/>
                                  </a:rPr>
                                  <m:t>+4</m:t>
                                </m:r>
                              </m:oMath>
                            </m:oMathPara>
                          </a14:m>
                          <a:endPar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9"/>
                      </a:ext>
                    </a:extLst>
                  </a:tr>
                  <a:tr h="326571">
                    <a:tc>
                      <a:txBody>
                        <a:bodyPr/>
                        <a:lstStyle/>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Pros &amp; Cons</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altLang="zh-CN" sz="1800" b="0" i="0" u="none" strike="noStrike" dirty="0" err="1">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Bayesianism</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provides a more natural handling of nuisance parameters,</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and</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more</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natural</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interpretation</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of</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errors.</a:t>
                          </a:r>
                          <a:endPar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Frequentism has been widely used in the past.</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mc:Choice>
        <mc:Fallback xmlns="">
          <p:graphicFrame>
            <p:nvGraphicFramePr>
              <p:cNvPr id="2" name="表格 2">
                <a:extLst>
                  <a:ext uri="{FF2B5EF4-FFF2-40B4-BE49-F238E27FC236}">
                    <a16:creationId xmlns:a16="http://schemas.microsoft.com/office/drawing/2014/main" id="{AE9E46C9-D07B-4584-8E3B-C387577CEC4B}"/>
                  </a:ext>
                </a:extLst>
              </p:cNvPr>
              <p:cNvGraphicFramePr>
                <a:graphicFrameLocks noGrp="1"/>
              </p:cNvGraphicFramePr>
              <p:nvPr>
                <p:extLst>
                  <p:ext uri="{D42A27DB-BD31-4B8C-83A1-F6EECF244321}">
                    <p14:modId xmlns:p14="http://schemas.microsoft.com/office/powerpoint/2010/main" val="3889721861"/>
                  </p:ext>
                </p:extLst>
              </p:nvPr>
            </p:nvGraphicFramePr>
            <p:xfrm>
              <a:off x="0" y="0"/>
              <a:ext cx="9144000" cy="5785755"/>
            </p:xfrm>
            <a:graphic>
              <a:graphicData uri="http://schemas.openxmlformats.org/drawingml/2006/table">
                <a:tbl>
                  <a:tblPr/>
                  <a:tblGrid>
                    <a:gridCol w="2375272">
                      <a:extLst>
                        <a:ext uri="{9D8B030D-6E8A-4147-A177-3AD203B41FA5}">
                          <a16:colId xmlns:a16="http://schemas.microsoft.com/office/drawing/2014/main" val="20000"/>
                        </a:ext>
                      </a:extLst>
                    </a:gridCol>
                    <a:gridCol w="3384364">
                      <a:extLst>
                        <a:ext uri="{9D8B030D-6E8A-4147-A177-3AD203B41FA5}">
                          <a16:colId xmlns:a16="http://schemas.microsoft.com/office/drawing/2014/main" val="20003"/>
                        </a:ext>
                      </a:extLst>
                    </a:gridCol>
                    <a:gridCol w="3384364">
                      <a:extLst>
                        <a:ext uri="{9D8B030D-6E8A-4147-A177-3AD203B41FA5}">
                          <a16:colId xmlns:a16="http://schemas.microsoft.com/office/drawing/2014/main" val="20004"/>
                        </a:ext>
                      </a:extLst>
                    </a:gridCol>
                  </a:tblGrid>
                  <a:tr h="326571">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Author</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Naomi Galinski</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Oliver </a:t>
                          </a:r>
                          <a:r>
                            <a:rPr lang="en-US" sz="1800" b="0" i="0" u="none" strike="noStrike" dirty="0" err="1">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Kirsebom</a:t>
                          </a:r>
                          <a:endPar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0"/>
                      </a:ext>
                    </a:extLst>
                  </a:tr>
                  <a:tr h="326571">
                    <a:tc>
                      <a:txBody>
                        <a:bodyPr/>
                        <a:lstStyle/>
                        <a:p>
                          <a:pPr algn="ctr" rtl="0" fontAlgn="ctr"/>
                          <a:r>
                            <a:rPr lang="en-US" sz="18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Literature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PRC2014</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PRC2016</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1"/>
                      </a:ext>
                    </a:extLst>
                  </a:tr>
                  <a:tr h="326571">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Reaction</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He(</a:t>
                          </a:r>
                          <a:r>
                            <a:rPr lang="en-US"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16</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O,</a:t>
                          </a:r>
                          <a:r>
                            <a:rPr lang="el-GR" sz="1800" b="0" i="1"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α</a:t>
                          </a:r>
                          <a:r>
                            <a:rPr lang="el-GR"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t>
                          </a:r>
                          <a:r>
                            <a:rPr lang="el-GR"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15</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O</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3</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He(</a:t>
                          </a:r>
                          <a:r>
                            <a:rPr lang="en-US"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24</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Mg,</a:t>
                          </a:r>
                          <a:r>
                            <a:rPr lang="el-GR" sz="1800" b="0" i="1"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α</a:t>
                          </a:r>
                          <a:r>
                            <a:rPr lang="el-GR"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t>
                          </a:r>
                          <a:r>
                            <a:rPr lang="el-GR" sz="1800" b="0" i="0" u="none" strike="noStrike" baseline="300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23</a:t>
                          </a: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Mg</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2"/>
                      </a:ext>
                    </a:extLst>
                  </a:tr>
                  <a:tr h="1381125">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Angular Correlation</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altLang="zh-CN"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Isotropic.</a:t>
                          </a:r>
                        </a:p>
                        <a:p>
                          <a:pPr algn="ctr" rtl="0" fontAlgn="ctr"/>
                          <a:r>
                            <a:rPr lang="en-US" altLang="zh-CN"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The results differed negligibly from those calculated with an anisotropic distribution.</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Isotropic.</a:t>
                          </a:r>
                        </a:p>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The error introduced by trying a few different realistic anisotropic distributions and</a:t>
                          </a:r>
                        </a:p>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has been found to be negligible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326571">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Statistical Uncertainty</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Maximum Likelihood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Maximum Likelihood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872584409"/>
                      </a:ext>
                    </a:extLst>
                  </a:tr>
                  <a:tr h="1106805">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Systematic Uncertainty</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Nuisance parameters are marginalized individually.</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Varying background.</a:t>
                          </a:r>
                        </a:p>
                        <a:p>
                          <a:pPr algn="ctr" rtl="0"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Varying fit range.</a:t>
                          </a:r>
                        </a:p>
                        <a:p>
                          <a:pPr algn="ctr" rtl="0"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Varying input parameters for the MC simulation</a:t>
                          </a:r>
                          <a:endPar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558165">
                    <a:tc>
                      <a:txBody>
                        <a:bodyPr/>
                        <a:lstStyle/>
                        <a:p>
                          <a:pPr algn="ctr"/>
                          <a:r>
                            <a:rPr lang="en-US" sz="1800" dirty="0">
                              <a:latin typeface="Times New Roman" panose="02020603050405020304" pitchFamily="18" charset="0"/>
                              <a:cs typeface="Times New Roman" panose="02020603050405020304" pitchFamily="18" charset="0"/>
                            </a:rPr>
                            <a:t>Total Uncertainty</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Added in</a:t>
                          </a:r>
                        </a:p>
                        <a:p>
                          <a:pPr algn="ctr" rtl="0" fontAlgn="ct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quadrature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Added in</a:t>
                          </a:r>
                        </a:p>
                        <a:p>
                          <a:pPr algn="ctr" rtl="0" fontAlgn="ctr"/>
                          <a:r>
                            <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quadrature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26571">
                    <a:tc>
                      <a:txBody>
                        <a:bodyPr/>
                        <a:lstStyle/>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Upper Limit</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68.3% </a:t>
                          </a:r>
                          <a:r>
                            <a:rPr lang="en-US" altLang="zh-CN" sz="1800" b="0" i="0" u="none" strike="noStrike" baseline="0" dirty="0" err="1">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p.d.f.</a:t>
                          </a:r>
                          <a:r>
                            <a:rPr lang="en-US" altLang="zh-CN"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Integral</a:t>
                          </a:r>
                          <a:endPar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zh-CN"/>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170631" t="-1362264" r="-541" b="-388679"/>
                          </a:stretch>
                        </a:blipFill>
                      </a:tcPr>
                    </a:tc>
                    <a:extLst>
                      <a:ext uri="{0D108BD9-81ED-4DB2-BD59-A6C34878D82A}">
                        <a16:rowId xmlns:a16="http://schemas.microsoft.com/office/drawing/2014/main" val="10019"/>
                      </a:ext>
                    </a:extLst>
                  </a:tr>
                  <a:tr h="1106805">
                    <a:tc>
                      <a:txBody>
                        <a:bodyPr/>
                        <a:lstStyle/>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Pros &amp; Cons</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altLang="zh-CN" sz="1800" b="0" i="0" u="none" strike="noStrike" dirty="0" err="1">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Bayesianism</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provides a more natural handling of nuisance parameters,</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and</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more</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natural</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interpretation</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of</a:t>
                          </a:r>
                          <a:r>
                            <a:rPr lang="zh-CN" alt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errors.</a:t>
                          </a:r>
                          <a:endParaRPr lang="en-US" sz="1800" b="0" i="0" u="none" strike="noStrike"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rtl="0" fontAlgn="ctr"/>
                          <a:r>
                            <a:rPr lang="en-US" sz="1800" b="0" i="0" u="none" strike="noStrike" baseline="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Frequentism has been widely used in the past.</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20"/>
                      </a:ext>
                    </a:extLst>
                  </a:tr>
                </a:tbl>
              </a:graphicData>
            </a:graphic>
          </p:graphicFrame>
        </mc:Fallback>
      </mc:AlternateContent>
    </p:spTree>
    <p:extLst>
      <p:ext uri="{BB962C8B-B14F-4D97-AF65-F5344CB8AC3E}">
        <p14:creationId xmlns:p14="http://schemas.microsoft.com/office/powerpoint/2010/main" val="111494130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BB0AE29-0075-44B1-BEB6-ED544179CC36}"/>
              </a:ext>
            </a:extLst>
          </p:cNvPr>
          <p:cNvSpPr txBox="1"/>
          <p:nvPr/>
        </p:nvSpPr>
        <p:spPr>
          <a:xfrm>
            <a:off x="0" y="0"/>
            <a:ext cx="9144000" cy="9571851"/>
          </a:xfrm>
          <a:prstGeom prst="rect">
            <a:avLst/>
          </a:prstGeom>
          <a:noFill/>
        </p:spPr>
        <p:txBody>
          <a:bodyPr wrap="square">
            <a:spAutoFit/>
          </a:bodyPr>
          <a:lstStyle/>
          <a:p>
            <a:r>
              <a:rPr lang="en-US" sz="1400" dirty="0" err="1"/>
              <a:t>sunli@steelhead</a:t>
            </a:r>
            <a:r>
              <a:rPr lang="en-US" sz="1400" dirty="0"/>
              <a:t>:/</a:t>
            </a:r>
            <a:r>
              <a:rPr lang="en-US" sz="1400" dirty="0" err="1"/>
              <a:t>mnt</a:t>
            </a:r>
            <a:r>
              <a:rPr lang="en-US" sz="1400" dirty="0"/>
              <a:t>/analysis/triumf_s2193/sun/Build_Geant4_DSL_Jul2024$ module avail</a:t>
            </a:r>
          </a:p>
          <a:p>
            <a:endParaRPr lang="en-US" sz="1400" dirty="0"/>
          </a:p>
          <a:p>
            <a:r>
              <a:rPr lang="en-US" sz="1400" dirty="0"/>
              <a:t>------------------------------ /</a:t>
            </a:r>
            <a:r>
              <a:rPr lang="en-US" sz="1400" dirty="0" err="1"/>
              <a:t>usr</a:t>
            </a:r>
            <a:r>
              <a:rPr lang="en-US" sz="1400" dirty="0"/>
              <a:t>/share/modules/</a:t>
            </a:r>
            <a:r>
              <a:rPr lang="en-US" sz="1400" dirty="0" err="1"/>
              <a:t>modulefiles</a:t>
            </a:r>
            <a:r>
              <a:rPr lang="en-US" sz="1400" dirty="0"/>
              <a:t> ------------------------------</a:t>
            </a:r>
          </a:p>
          <a:p>
            <a:r>
              <a:rPr lang="en-US" sz="1400" dirty="0"/>
              <a:t>dot         module-git  module-info modules     null        </a:t>
            </a:r>
            <a:r>
              <a:rPr lang="en-US" sz="1400" dirty="0" err="1"/>
              <a:t>use.own</a:t>
            </a:r>
            <a:endParaRPr lang="en-US" sz="1400" dirty="0"/>
          </a:p>
          <a:p>
            <a:endParaRPr lang="en-US" sz="1400" dirty="0"/>
          </a:p>
          <a:p>
            <a:r>
              <a:rPr lang="en-US" sz="1400" dirty="0"/>
              <a:t>--------------------------- /</a:t>
            </a:r>
            <a:r>
              <a:rPr lang="en-US" sz="1400" dirty="0" err="1"/>
              <a:t>mnt</a:t>
            </a:r>
            <a:r>
              <a:rPr lang="en-US" sz="1400" dirty="0"/>
              <a:t>/</a:t>
            </a:r>
            <a:r>
              <a:rPr lang="en-US" sz="1400" dirty="0" err="1"/>
              <a:t>misc</a:t>
            </a:r>
            <a:r>
              <a:rPr lang="en-US" sz="1400" dirty="0"/>
              <a:t>/</a:t>
            </a:r>
            <a:r>
              <a:rPr lang="en-US" sz="1400" dirty="0" err="1"/>
              <a:t>sw</a:t>
            </a:r>
            <a:r>
              <a:rPr lang="en-US" sz="1400" dirty="0"/>
              <a:t>/</a:t>
            </a:r>
            <a:r>
              <a:rPr lang="en-US" sz="1400" dirty="0" err="1"/>
              <a:t>indep</a:t>
            </a:r>
            <a:r>
              <a:rPr lang="en-US" sz="1400" dirty="0"/>
              <a:t>/all/.</a:t>
            </a:r>
            <a:r>
              <a:rPr lang="en-US" sz="1400" dirty="0" err="1"/>
              <a:t>modulefiles</a:t>
            </a:r>
            <a:r>
              <a:rPr lang="en-US" sz="1400" dirty="0"/>
              <a:t> ----------------------------</a:t>
            </a:r>
          </a:p>
          <a:p>
            <a:r>
              <a:rPr lang="en-US" sz="1400" dirty="0" err="1"/>
              <a:t>gmsh</a:t>
            </a:r>
            <a:r>
              <a:rPr lang="en-US" sz="1400" dirty="0"/>
              <a:t>/2.10.1(default)       intel/13.1.1.163(default)  </a:t>
            </a:r>
            <a:r>
              <a:rPr lang="en-US" sz="1400" dirty="0" err="1"/>
              <a:t>PrgEnv</a:t>
            </a:r>
            <a:r>
              <a:rPr lang="en-US" sz="1400" dirty="0"/>
              <a:t>-intel</a:t>
            </a:r>
          </a:p>
          <a:p>
            <a:r>
              <a:rPr lang="en-US" sz="1400" dirty="0"/>
              <a:t>intel/12.1.3               </a:t>
            </a:r>
            <a:r>
              <a:rPr lang="en-US" sz="1400" dirty="0" err="1"/>
              <a:t>mathematica</a:t>
            </a:r>
            <a:r>
              <a:rPr lang="en-US" sz="1400" dirty="0"/>
              <a:t>/9.0.1(default) </a:t>
            </a:r>
            <a:r>
              <a:rPr lang="en-US" sz="1400" dirty="0" err="1"/>
              <a:t>texlive</a:t>
            </a:r>
            <a:r>
              <a:rPr lang="en-US" sz="1400" dirty="0"/>
              <a:t>/2013(default)</a:t>
            </a:r>
          </a:p>
          <a:p>
            <a:r>
              <a:rPr lang="en-US" sz="1400" dirty="0"/>
              <a:t>intel/13.1.0.146           </a:t>
            </a:r>
            <a:r>
              <a:rPr lang="en-US" sz="1400" dirty="0" err="1"/>
              <a:t>PrgEnv</a:t>
            </a:r>
            <a:r>
              <a:rPr lang="en-US" sz="1400" dirty="0"/>
              <a:t>-gnu</a:t>
            </a:r>
          </a:p>
          <a:p>
            <a:endParaRPr lang="en-US" sz="1400" dirty="0"/>
          </a:p>
          <a:p>
            <a:r>
              <a:rPr lang="en-US" sz="1400" dirty="0"/>
              <a:t>------------------------- /</a:t>
            </a:r>
            <a:r>
              <a:rPr lang="en-US" sz="1400" dirty="0" err="1"/>
              <a:t>mnt</a:t>
            </a:r>
            <a:r>
              <a:rPr lang="en-US" sz="1400" dirty="0"/>
              <a:t>/</a:t>
            </a:r>
            <a:r>
              <a:rPr lang="en-US" sz="1400" dirty="0" err="1"/>
              <a:t>misc</a:t>
            </a:r>
            <a:r>
              <a:rPr lang="en-US" sz="1400" dirty="0"/>
              <a:t>/</a:t>
            </a:r>
            <a:r>
              <a:rPr lang="en-US" sz="1400" dirty="0" err="1"/>
              <a:t>sw</a:t>
            </a:r>
            <a:r>
              <a:rPr lang="en-US" sz="1400" dirty="0"/>
              <a:t>/</a:t>
            </a:r>
            <a:r>
              <a:rPr lang="en-US" sz="1400" dirty="0" err="1"/>
              <a:t>indep</a:t>
            </a:r>
            <a:r>
              <a:rPr lang="en-US" sz="1400" dirty="0"/>
              <a:t>/Debian/8/.</a:t>
            </a:r>
            <a:r>
              <a:rPr lang="en-US" sz="1400" dirty="0" err="1"/>
              <a:t>modulefiles</a:t>
            </a:r>
            <a:r>
              <a:rPr lang="en-US" sz="1400" dirty="0"/>
              <a:t> -------------------------</a:t>
            </a:r>
          </a:p>
          <a:p>
            <a:r>
              <a:rPr lang="en-US" sz="1400" dirty="0" err="1"/>
              <a:t>gcc</a:t>
            </a:r>
            <a:r>
              <a:rPr lang="en-US" sz="1400" dirty="0"/>
              <a:t>/4.9.2(default)</a:t>
            </a:r>
          </a:p>
          <a:p>
            <a:endParaRPr lang="en-US" sz="1400" dirty="0"/>
          </a:p>
          <a:p>
            <a:r>
              <a:rPr lang="en-US" sz="1400" dirty="0"/>
              <a:t>--------------------------- /</a:t>
            </a:r>
            <a:r>
              <a:rPr lang="en-US" sz="1400" dirty="0" err="1"/>
              <a:t>mnt</a:t>
            </a:r>
            <a:r>
              <a:rPr lang="en-US" sz="1400" dirty="0"/>
              <a:t>/</a:t>
            </a:r>
            <a:r>
              <a:rPr lang="en-US" sz="1400" dirty="0" err="1"/>
              <a:t>misc</a:t>
            </a:r>
            <a:r>
              <a:rPr lang="en-US" sz="1400" dirty="0"/>
              <a:t>/</a:t>
            </a:r>
            <a:r>
              <a:rPr lang="en-US" sz="1400" dirty="0" err="1"/>
              <a:t>sw</a:t>
            </a:r>
            <a:r>
              <a:rPr lang="en-US" sz="1400" dirty="0"/>
              <a:t>/x86_64/all/.</a:t>
            </a:r>
            <a:r>
              <a:rPr lang="en-US" sz="1400" dirty="0" err="1"/>
              <a:t>modulefiles</a:t>
            </a:r>
            <a:r>
              <a:rPr lang="en-US" sz="1400" dirty="0"/>
              <a:t> ---------------------------</a:t>
            </a:r>
          </a:p>
          <a:p>
            <a:r>
              <a:rPr lang="en-US" sz="1400" dirty="0"/>
              <a:t>anaconda/python2.7(default) </a:t>
            </a:r>
            <a:r>
              <a:rPr lang="en-US" sz="1400" dirty="0" err="1"/>
              <a:t>cmake</a:t>
            </a:r>
            <a:r>
              <a:rPr lang="en-US" sz="1400" dirty="0"/>
              <a:t>/3.6.3                 </a:t>
            </a:r>
            <a:r>
              <a:rPr lang="en-US" sz="1400" dirty="0" err="1"/>
              <a:t>gsl</a:t>
            </a:r>
            <a:r>
              <a:rPr lang="en-US" sz="1400" dirty="0"/>
              <a:t>/2.4</a:t>
            </a:r>
          </a:p>
          <a:p>
            <a:r>
              <a:rPr lang="en-US" sz="1400" dirty="0"/>
              <a:t>anaconda/python3.5          </a:t>
            </a:r>
            <a:r>
              <a:rPr lang="en-US" sz="1400" dirty="0" err="1"/>
              <a:t>czmq</a:t>
            </a:r>
            <a:r>
              <a:rPr lang="en-US" sz="1400" dirty="0"/>
              <a:t>/4.1.1                  </a:t>
            </a:r>
            <a:r>
              <a:rPr lang="en-US" sz="1400" dirty="0" err="1"/>
              <a:t>gsl</a:t>
            </a:r>
            <a:r>
              <a:rPr lang="en-US" sz="1400" dirty="0"/>
              <a:t>/2.5</a:t>
            </a:r>
          </a:p>
          <a:p>
            <a:r>
              <a:rPr lang="en-US" sz="1400" dirty="0"/>
              <a:t>anaconda/python3.7          f90wrap                     hdf5/1.10</a:t>
            </a:r>
          </a:p>
          <a:p>
            <a:r>
              <a:rPr lang="en-US" sz="1400" dirty="0"/>
              <a:t>ANSYS/16.0(default)         </a:t>
            </a:r>
            <a:r>
              <a:rPr lang="en-US" sz="1400" dirty="0" err="1"/>
              <a:t>fmt</a:t>
            </a:r>
            <a:r>
              <a:rPr lang="en-US" sz="1400" dirty="0"/>
              <a:t>/10.2.0                  </a:t>
            </a:r>
            <a:r>
              <a:rPr lang="en-US" sz="1400" dirty="0" err="1"/>
              <a:t>libpng</a:t>
            </a:r>
            <a:r>
              <a:rPr lang="en-US" sz="1400" dirty="0"/>
              <a:t>/1.6.43</a:t>
            </a:r>
          </a:p>
          <a:p>
            <a:r>
              <a:rPr lang="en-US" sz="1400" dirty="0" err="1"/>
              <a:t>autocal</a:t>
            </a:r>
            <a:r>
              <a:rPr lang="en-US" sz="1400" dirty="0"/>
              <a:t>                     </a:t>
            </a:r>
            <a:r>
              <a:rPr lang="en-US" sz="1400" dirty="0" err="1"/>
              <a:t>fortran</a:t>
            </a:r>
            <a:r>
              <a:rPr lang="en-US" sz="1400" dirty="0"/>
              <a:t>/3                   </a:t>
            </a:r>
            <a:r>
              <a:rPr lang="en-US" sz="1400" dirty="0" err="1"/>
              <a:t>libsigc</a:t>
            </a:r>
            <a:r>
              <a:rPr lang="en-US" sz="1400" dirty="0"/>
              <a:t>++/2.12.1</a:t>
            </a:r>
          </a:p>
          <a:p>
            <a:r>
              <a:rPr lang="en-US" sz="1400" dirty="0"/>
              <a:t>boost/1.63.0                gist/python2.7              </a:t>
            </a:r>
            <a:r>
              <a:rPr lang="en-US" sz="1400" dirty="0" err="1"/>
              <a:t>matlab</a:t>
            </a:r>
            <a:r>
              <a:rPr lang="en-US" sz="1400" dirty="0"/>
              <a:t>/2015a</a:t>
            </a:r>
          </a:p>
          <a:p>
            <a:r>
              <a:rPr lang="en-US" sz="1400" dirty="0"/>
              <a:t>boost/1.85.0                </a:t>
            </a:r>
            <a:r>
              <a:rPr lang="en-US" sz="1400" dirty="0" err="1"/>
              <a:t>glibc</a:t>
            </a:r>
            <a:r>
              <a:rPr lang="en-US" sz="1400" dirty="0"/>
              <a:t>/2.27                  </a:t>
            </a:r>
            <a:r>
              <a:rPr lang="en-US" sz="1400" dirty="0" err="1"/>
              <a:t>matlab</a:t>
            </a:r>
            <a:r>
              <a:rPr lang="en-US" sz="1400" dirty="0"/>
              <a:t>/2015b</a:t>
            </a:r>
          </a:p>
          <a:p>
            <a:r>
              <a:rPr lang="en-US" sz="1400" dirty="0" err="1"/>
              <a:t>cairomm</a:t>
            </a:r>
            <a:r>
              <a:rPr lang="en-US" sz="1400" dirty="0"/>
              <a:t>/1.14.5              gnu/</a:t>
            </a:r>
            <a:r>
              <a:rPr lang="en-US" sz="1400" dirty="0" err="1"/>
              <a:t>gcc</a:t>
            </a:r>
            <a:r>
              <a:rPr lang="en-US" sz="1400" dirty="0"/>
              <a:t>/4.9                 </a:t>
            </a:r>
            <a:r>
              <a:rPr lang="en-US" sz="1400" dirty="0" err="1"/>
              <a:t>matlab</a:t>
            </a:r>
            <a:r>
              <a:rPr lang="en-US" sz="1400" dirty="0"/>
              <a:t>/2016a</a:t>
            </a:r>
          </a:p>
          <a:p>
            <a:r>
              <a:rPr lang="en-US" sz="1400" dirty="0" err="1"/>
              <a:t>cmake</a:t>
            </a:r>
            <a:r>
              <a:rPr lang="en-US" sz="1400" dirty="0"/>
              <a:t>/3.13.4                gnu/</a:t>
            </a:r>
            <a:r>
              <a:rPr lang="en-US" sz="1400" dirty="0" err="1"/>
              <a:t>gcc</a:t>
            </a:r>
            <a:r>
              <a:rPr lang="en-US" sz="1400" dirty="0"/>
              <a:t>/6.4                 </a:t>
            </a:r>
            <a:r>
              <a:rPr lang="en-US" sz="1400" dirty="0" err="1"/>
              <a:t>matlab</a:t>
            </a:r>
            <a:r>
              <a:rPr lang="en-US" sz="1400" dirty="0"/>
              <a:t>/2016b(default)</a:t>
            </a:r>
          </a:p>
          <a:p>
            <a:r>
              <a:rPr lang="en-US" sz="1400" dirty="0" err="1"/>
              <a:t>cmake</a:t>
            </a:r>
            <a:r>
              <a:rPr lang="en-US" sz="1400" dirty="0"/>
              <a:t>/3.16.9                gnu/</a:t>
            </a:r>
            <a:r>
              <a:rPr lang="en-US" sz="1400" dirty="0" err="1"/>
              <a:t>gcc</a:t>
            </a:r>
            <a:r>
              <a:rPr lang="en-US" sz="1400" dirty="0"/>
              <a:t>/6.5                 </a:t>
            </a:r>
            <a:r>
              <a:rPr lang="en-US" sz="1400" dirty="0" err="1"/>
              <a:t>matlab</a:t>
            </a:r>
            <a:r>
              <a:rPr lang="en-US" sz="1400" dirty="0"/>
              <a:t>/2018b</a:t>
            </a:r>
          </a:p>
          <a:p>
            <a:r>
              <a:rPr lang="en-US" sz="1400" dirty="0" err="1"/>
              <a:t>cmake</a:t>
            </a:r>
            <a:r>
              <a:rPr lang="en-US" sz="1400" dirty="0"/>
              <a:t>/3.18.6                gnu/</a:t>
            </a:r>
            <a:r>
              <a:rPr lang="en-US" sz="1400" dirty="0" err="1"/>
              <a:t>gcc</a:t>
            </a:r>
            <a:r>
              <a:rPr lang="en-US" sz="1400" dirty="0"/>
              <a:t>/8.2                 mm-common/1.0.5</a:t>
            </a:r>
          </a:p>
          <a:p>
            <a:r>
              <a:rPr lang="en-US" sz="1400" dirty="0" err="1"/>
              <a:t>cmake</a:t>
            </a:r>
            <a:r>
              <a:rPr lang="en-US" sz="1400" dirty="0"/>
              <a:t>/3.28.1                gnu/</a:t>
            </a:r>
            <a:r>
              <a:rPr lang="en-US" sz="1400" dirty="0" err="1"/>
              <a:t>gcc</a:t>
            </a:r>
            <a:r>
              <a:rPr lang="en-US" sz="1400" dirty="0"/>
              <a:t>/9.3                 </a:t>
            </a:r>
            <a:r>
              <a:rPr lang="en-US" sz="1400" dirty="0" err="1"/>
              <a:t>openssl</a:t>
            </a:r>
            <a:r>
              <a:rPr lang="en-US" sz="1400" dirty="0"/>
              <a:t>/1.0.0</a:t>
            </a:r>
          </a:p>
          <a:p>
            <a:r>
              <a:rPr lang="en-US" sz="1400" dirty="0" err="1"/>
              <a:t>cmake</a:t>
            </a:r>
            <a:r>
              <a:rPr lang="en-US" sz="1400" dirty="0"/>
              <a:t>/3.3.1                 </a:t>
            </a:r>
            <a:r>
              <a:rPr lang="en-US" sz="1400" dirty="0" err="1"/>
              <a:t>gsl</a:t>
            </a:r>
            <a:r>
              <a:rPr lang="en-US" sz="1400" dirty="0"/>
              <a:t>/2.3</a:t>
            </a:r>
          </a:p>
          <a:p>
            <a:endParaRPr lang="en-US" sz="1400" dirty="0"/>
          </a:p>
          <a:p>
            <a:r>
              <a:rPr lang="en-US" sz="1400" dirty="0"/>
              <a:t>------------------------ /</a:t>
            </a:r>
            <a:r>
              <a:rPr lang="en-US" sz="1400" dirty="0" err="1"/>
              <a:t>mnt</a:t>
            </a:r>
            <a:r>
              <a:rPr lang="en-US" sz="1400" dirty="0"/>
              <a:t>/</a:t>
            </a:r>
            <a:r>
              <a:rPr lang="en-US" sz="1400" dirty="0" err="1"/>
              <a:t>misc</a:t>
            </a:r>
            <a:r>
              <a:rPr lang="en-US" sz="1400" dirty="0"/>
              <a:t>/</a:t>
            </a:r>
            <a:r>
              <a:rPr lang="en-US" sz="1400" dirty="0" err="1"/>
              <a:t>sw</a:t>
            </a:r>
            <a:r>
              <a:rPr lang="en-US" sz="1400" dirty="0"/>
              <a:t>/x86_64/Debian/8/.</a:t>
            </a:r>
            <a:r>
              <a:rPr lang="en-US" sz="1400" dirty="0" err="1"/>
              <a:t>modulefiles</a:t>
            </a:r>
            <a:r>
              <a:rPr lang="en-US" sz="1400" dirty="0"/>
              <a:t> -------------------------</a:t>
            </a:r>
          </a:p>
          <a:p>
            <a:r>
              <a:rPr lang="en-US" sz="1400" dirty="0" err="1"/>
              <a:t>cmake</a:t>
            </a:r>
            <a:r>
              <a:rPr lang="en-US" sz="1400" dirty="0"/>
              <a:t>/3.13.4               geant4/10.04.02-angular    root/gnu/5.34.32</a:t>
            </a:r>
          </a:p>
          <a:p>
            <a:r>
              <a:rPr lang="en-US" sz="1400" dirty="0" err="1"/>
              <a:t>cmake</a:t>
            </a:r>
            <a:r>
              <a:rPr lang="en-US" sz="1400" dirty="0"/>
              <a:t>/3.3.1(default)       geant4/10.04.02-mpi        root/gnu/5.34.32-python3</a:t>
            </a:r>
          </a:p>
          <a:p>
            <a:r>
              <a:rPr lang="en-US" sz="1400" dirty="0" err="1"/>
              <a:t>cmake</a:t>
            </a:r>
            <a:r>
              <a:rPr lang="en-US" sz="1400" dirty="0"/>
              <a:t>/3.6.3                geant4/10.04.02-xm         root/gnu/6.04.02(default)</a:t>
            </a:r>
          </a:p>
          <a:p>
            <a:r>
              <a:rPr lang="en-US" sz="1400" dirty="0" err="1"/>
              <a:t>david</a:t>
            </a:r>
            <a:r>
              <a:rPr lang="en-US" sz="1400" dirty="0"/>
              <a:t>/gnu/1.36a(default)   geant4/10.06.00            root/gnu/6.06.02</a:t>
            </a:r>
          </a:p>
          <a:p>
            <a:r>
              <a:rPr lang="en-US" sz="1400" dirty="0"/>
              <a:t>dawn/gnu/3.90b(default)    geant4/10.07.00            root/gnu/6.06.02-python3</a:t>
            </a:r>
          </a:p>
          <a:p>
            <a:r>
              <a:rPr lang="en-US" sz="1400" dirty="0"/>
              <a:t>elegant/35.1.0             geant4/10.07.4-patched     root/gnu/6.06.02_test</a:t>
            </a:r>
          </a:p>
          <a:p>
            <a:r>
              <a:rPr lang="en-US" sz="1400" dirty="0" err="1"/>
              <a:t>elmer</a:t>
            </a:r>
            <a:r>
              <a:rPr lang="en-US" sz="1400" dirty="0"/>
              <a:t>/2015-08-19(default)  geant4/4.9.5.02(default)   root/gnu/6.08.00</a:t>
            </a:r>
          </a:p>
          <a:p>
            <a:r>
              <a:rPr lang="en-US" sz="1400" dirty="0" err="1"/>
              <a:t>fairroot</a:t>
            </a:r>
            <a:r>
              <a:rPr lang="en-US" sz="1400" dirty="0"/>
              <a:t>/17.10             geant4/4.9.6.02            root/gnu/6.10.02</a:t>
            </a:r>
          </a:p>
          <a:p>
            <a:r>
              <a:rPr lang="en-US" sz="1400" dirty="0" err="1"/>
              <a:t>fairroot</a:t>
            </a:r>
            <a:r>
              <a:rPr lang="en-US" sz="1400" dirty="0"/>
              <a:t>/18.00             geant4/4.9.6.02-mpi        root/gnu/6.16.00</a:t>
            </a:r>
          </a:p>
          <a:p>
            <a:r>
              <a:rPr lang="en-US" sz="1400" dirty="0" err="1"/>
              <a:t>galilsuite</a:t>
            </a:r>
            <a:r>
              <a:rPr lang="en-US" sz="1400" dirty="0"/>
              <a:t>/1.0.4           geant4/4.9.6.04            </a:t>
            </a:r>
            <a:r>
              <a:rPr lang="en-US" sz="1400" dirty="0" err="1"/>
              <a:t>supermongo</a:t>
            </a:r>
            <a:r>
              <a:rPr lang="en-US" sz="1400" dirty="0"/>
              <a:t>/2.4.36(default)</a:t>
            </a:r>
          </a:p>
          <a:p>
            <a:r>
              <a:rPr lang="en-US" sz="1400" dirty="0" err="1"/>
              <a:t>garfield</a:t>
            </a:r>
            <a:r>
              <a:rPr lang="en-US" sz="1400" dirty="0"/>
              <a:t>/387               </a:t>
            </a:r>
            <a:r>
              <a:rPr lang="en-US" sz="1400" dirty="0" err="1"/>
              <a:t>madx</a:t>
            </a:r>
            <a:r>
              <a:rPr lang="en-US" sz="1400" dirty="0"/>
              <a:t>/5.04.02               </a:t>
            </a:r>
            <a:r>
              <a:rPr lang="en-US" sz="1400" dirty="0" err="1"/>
              <a:t>topfit</a:t>
            </a:r>
            <a:r>
              <a:rPr lang="en-US" sz="1400" dirty="0"/>
              <a:t>/2.32(default)</a:t>
            </a:r>
          </a:p>
          <a:p>
            <a:r>
              <a:rPr lang="en-US" sz="1400" dirty="0"/>
              <a:t>garfield-9/7.45(default)   </a:t>
            </a:r>
            <a:r>
              <a:rPr lang="en-US" sz="1400" dirty="0" err="1"/>
              <a:t>openmpi</a:t>
            </a:r>
            <a:r>
              <a:rPr lang="en-US" sz="1400" dirty="0"/>
              <a:t>/gnu/1.6.4-4.9.2    tv/20030812(default)</a:t>
            </a:r>
          </a:p>
          <a:p>
            <a:r>
              <a:rPr lang="en-US" sz="1400" dirty="0" err="1"/>
              <a:t>garfieldpp</a:t>
            </a:r>
            <a:r>
              <a:rPr lang="en-US" sz="1400" dirty="0"/>
              <a:t>/v2r0            </a:t>
            </a:r>
            <a:r>
              <a:rPr lang="en-US" sz="1400" dirty="0" err="1"/>
              <a:t>openmpi</a:t>
            </a:r>
            <a:r>
              <a:rPr lang="en-US" sz="1400" dirty="0"/>
              <a:t>/gnu/3.0.0          wind-us/3.0(default)</a:t>
            </a:r>
          </a:p>
          <a:p>
            <a:r>
              <a:rPr lang="en-US" sz="1400" dirty="0"/>
              <a:t>geant4/10.01               pythia8/gnu/8.210(default)</a:t>
            </a:r>
          </a:p>
          <a:p>
            <a:r>
              <a:rPr lang="en-US" sz="1400" dirty="0"/>
              <a:t>geant4/10.04.02            </a:t>
            </a:r>
            <a:r>
              <a:rPr lang="en-US" sz="1400" dirty="0" err="1"/>
              <a:t>radware</a:t>
            </a:r>
            <a:r>
              <a:rPr lang="en-US" sz="1400" dirty="0"/>
              <a:t>/05.3(default)</a:t>
            </a:r>
          </a:p>
        </p:txBody>
      </p:sp>
    </p:spTree>
    <p:extLst>
      <p:ext uri="{BB962C8B-B14F-4D97-AF65-F5344CB8AC3E}">
        <p14:creationId xmlns:p14="http://schemas.microsoft.com/office/powerpoint/2010/main" val="1088160298"/>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3E2CD33-75B6-47DB-8356-D116BAA024E7}"/>
              </a:ext>
            </a:extLst>
          </p:cNvPr>
          <p:cNvPicPr>
            <a:picLocks noChangeAspect="1"/>
          </p:cNvPicPr>
          <p:nvPr/>
        </p:nvPicPr>
        <p:blipFill>
          <a:blip r:embed="rId2"/>
          <a:stretch>
            <a:fillRect/>
          </a:stretch>
        </p:blipFill>
        <p:spPr>
          <a:xfrm>
            <a:off x="1243012" y="1262062"/>
            <a:ext cx="6657975" cy="4333875"/>
          </a:xfrm>
          <a:prstGeom prst="rect">
            <a:avLst/>
          </a:prstGeom>
        </p:spPr>
      </p:pic>
      <p:cxnSp>
        <p:nvCxnSpPr>
          <p:cNvPr id="4" name="Straight Arrow Connector 3">
            <a:extLst>
              <a:ext uri="{FF2B5EF4-FFF2-40B4-BE49-F238E27FC236}">
                <a16:creationId xmlns:a16="http://schemas.microsoft.com/office/drawing/2014/main" id="{0017B78A-DAB0-4914-B16D-F2080AFC4558}"/>
              </a:ext>
            </a:extLst>
          </p:cNvPr>
          <p:cNvCxnSpPr/>
          <p:nvPr/>
        </p:nvCxnSpPr>
        <p:spPr>
          <a:xfrm>
            <a:off x="6326660" y="930876"/>
            <a:ext cx="0" cy="162285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5" name="Straight Arrow Connector 4">
            <a:extLst>
              <a:ext uri="{FF2B5EF4-FFF2-40B4-BE49-F238E27FC236}">
                <a16:creationId xmlns:a16="http://schemas.microsoft.com/office/drawing/2014/main" id="{6DCAA27B-BEA3-4A18-9206-8F56EA8873D0}"/>
              </a:ext>
            </a:extLst>
          </p:cNvPr>
          <p:cNvCxnSpPr/>
          <p:nvPr/>
        </p:nvCxnSpPr>
        <p:spPr>
          <a:xfrm>
            <a:off x="5148649" y="914400"/>
            <a:ext cx="0" cy="162285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 name="Straight Arrow Connector 5">
            <a:extLst>
              <a:ext uri="{FF2B5EF4-FFF2-40B4-BE49-F238E27FC236}">
                <a16:creationId xmlns:a16="http://schemas.microsoft.com/office/drawing/2014/main" id="{D922B886-7870-4FB5-8D0B-F8BF8BC538CC}"/>
              </a:ext>
            </a:extLst>
          </p:cNvPr>
          <p:cNvCxnSpPr/>
          <p:nvPr/>
        </p:nvCxnSpPr>
        <p:spPr>
          <a:xfrm>
            <a:off x="3929449" y="930876"/>
            <a:ext cx="0" cy="162285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C525FB88-F31C-4651-9CFE-6B637837EC82}"/>
              </a:ext>
            </a:extLst>
          </p:cNvPr>
          <p:cNvCxnSpPr/>
          <p:nvPr/>
        </p:nvCxnSpPr>
        <p:spPr>
          <a:xfrm>
            <a:off x="2734962" y="914400"/>
            <a:ext cx="0" cy="162285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9034837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23F41AC-B3E8-40C4-9FB4-01FA1F268932}"/>
              </a:ext>
            </a:extLst>
          </p:cNvPr>
          <p:cNvPicPr>
            <a:picLocks noChangeAspect="1"/>
          </p:cNvPicPr>
          <p:nvPr/>
        </p:nvPicPr>
        <p:blipFill>
          <a:blip r:embed="rId2"/>
          <a:stretch>
            <a:fillRect/>
          </a:stretch>
        </p:blipFill>
        <p:spPr>
          <a:xfrm>
            <a:off x="590550" y="573595"/>
            <a:ext cx="7962900" cy="1419225"/>
          </a:xfrm>
          <a:prstGeom prst="rect">
            <a:avLst/>
          </a:prstGeom>
        </p:spPr>
      </p:pic>
      <p:pic>
        <p:nvPicPr>
          <p:cNvPr id="5" name="Picture 4">
            <a:extLst>
              <a:ext uri="{FF2B5EF4-FFF2-40B4-BE49-F238E27FC236}">
                <a16:creationId xmlns:a16="http://schemas.microsoft.com/office/drawing/2014/main" id="{AF0E1F0E-E4CC-42E9-B437-2C019EE422EE}"/>
              </a:ext>
            </a:extLst>
          </p:cNvPr>
          <p:cNvPicPr>
            <a:picLocks noChangeAspect="1"/>
          </p:cNvPicPr>
          <p:nvPr/>
        </p:nvPicPr>
        <p:blipFill>
          <a:blip r:embed="rId3"/>
          <a:stretch>
            <a:fillRect/>
          </a:stretch>
        </p:blipFill>
        <p:spPr>
          <a:xfrm rot="-60000">
            <a:off x="1452562" y="2302383"/>
            <a:ext cx="6238875" cy="4057650"/>
          </a:xfrm>
          <a:prstGeom prst="rect">
            <a:avLst/>
          </a:prstGeom>
        </p:spPr>
      </p:pic>
      <p:sp>
        <p:nvSpPr>
          <p:cNvPr id="9" name="TextBox 8">
            <a:extLst>
              <a:ext uri="{FF2B5EF4-FFF2-40B4-BE49-F238E27FC236}">
                <a16:creationId xmlns:a16="http://schemas.microsoft.com/office/drawing/2014/main" id="{D6D713D3-1043-49B8-B87F-1F140EEB7BCB}"/>
              </a:ext>
            </a:extLst>
          </p:cNvPr>
          <p:cNvSpPr txBox="1"/>
          <p:nvPr/>
        </p:nvSpPr>
        <p:spPr>
          <a:xfrm>
            <a:off x="0" y="-7794"/>
            <a:ext cx="5815584" cy="369332"/>
          </a:xfrm>
          <a:prstGeom prst="rect">
            <a:avLst/>
          </a:prstGeom>
          <a:noFill/>
        </p:spPr>
        <p:txBody>
          <a:bodyPr wrap="square">
            <a:spAutoFit/>
          </a:bodyPr>
          <a:lstStyle/>
          <a:p>
            <a:r>
              <a:rPr lang="en-US" altLang="zh-CN" dirty="0"/>
              <a:t>Louis Lyons, Open statistical issues in particle physics, 2008</a:t>
            </a:r>
            <a:endParaRPr lang="zh-CN" altLang="en-US" dirty="0"/>
          </a:p>
        </p:txBody>
      </p:sp>
    </p:spTree>
    <p:extLst>
      <p:ext uri="{BB962C8B-B14F-4D97-AF65-F5344CB8AC3E}">
        <p14:creationId xmlns:p14="http://schemas.microsoft.com/office/powerpoint/2010/main" val="249107160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86801EF4-E099-4AA2-81EC-FD8E1A35946C}"/>
              </a:ext>
            </a:extLst>
          </p:cNvPr>
          <p:cNvSpPr txBox="1"/>
          <p:nvPr/>
        </p:nvSpPr>
        <p:spPr>
          <a:xfrm>
            <a:off x="0" y="-7794"/>
            <a:ext cx="9144000" cy="369332"/>
          </a:xfrm>
          <a:prstGeom prst="rect">
            <a:avLst/>
          </a:prstGeom>
          <a:noFill/>
        </p:spPr>
        <p:txBody>
          <a:bodyPr wrap="square">
            <a:spAutoFit/>
          </a:bodyPr>
          <a:lstStyle/>
          <a:p>
            <a:r>
              <a:rPr lang="en-US" altLang="zh-CN" dirty="0"/>
              <a:t>M. Aker, Analysis methods for the first KATRIN neutrino-mass measurement, 2021</a:t>
            </a:r>
            <a:endParaRPr lang="zh-CN" altLang="en-US" dirty="0"/>
          </a:p>
        </p:txBody>
      </p:sp>
      <p:sp>
        <p:nvSpPr>
          <p:cNvPr id="8" name="TextBox 7">
            <a:extLst>
              <a:ext uri="{FF2B5EF4-FFF2-40B4-BE49-F238E27FC236}">
                <a16:creationId xmlns:a16="http://schemas.microsoft.com/office/drawing/2014/main" id="{BF328D4A-BE40-423A-B19E-DF4CE4E8B700}"/>
              </a:ext>
            </a:extLst>
          </p:cNvPr>
          <p:cNvSpPr txBox="1"/>
          <p:nvPr/>
        </p:nvSpPr>
        <p:spPr>
          <a:xfrm>
            <a:off x="0" y="361538"/>
            <a:ext cx="4596384" cy="1477328"/>
          </a:xfrm>
          <a:prstGeom prst="rect">
            <a:avLst/>
          </a:prstGeom>
          <a:noFill/>
        </p:spPr>
        <p:txBody>
          <a:bodyPr wrap="square">
            <a:spAutoFit/>
          </a:bodyPr>
          <a:lstStyle/>
          <a:p>
            <a:r>
              <a:rPr lang="en-US" altLang="zh-CN" dirty="0"/>
              <a:t>Frequentist </a:t>
            </a:r>
            <a:r>
              <a:rPr lang="en-US" altLang="zh-CN" dirty="0" err="1"/>
              <a:t>Neyman</a:t>
            </a:r>
            <a:r>
              <a:rPr lang="en-US" altLang="zh-CN" dirty="0"/>
              <a:t> constructions with</a:t>
            </a:r>
          </a:p>
          <a:p>
            <a:r>
              <a:rPr lang="en-US" altLang="zh-CN" dirty="0"/>
              <a:t>Feldman-Cousins method</a:t>
            </a:r>
          </a:p>
          <a:p>
            <a:r>
              <a:rPr lang="en-US" altLang="zh-CN" sz="1800" i="0" dirty="0" err="1">
                <a:solidFill>
                  <a:srgbClr val="000000"/>
                </a:solidFill>
                <a:effectLst/>
                <a:latin typeface="CMR10"/>
              </a:rPr>
              <a:t>Lokhov</a:t>
            </a:r>
            <a:r>
              <a:rPr lang="en-US" altLang="zh-CN" sz="1800" i="0" dirty="0">
                <a:solidFill>
                  <a:srgbClr val="000000"/>
                </a:solidFill>
                <a:effectLst/>
                <a:latin typeface="CMR10"/>
              </a:rPr>
              <a:t> and </a:t>
            </a:r>
            <a:r>
              <a:rPr lang="en-US" altLang="zh-CN" sz="1800" i="0" dirty="0" err="1">
                <a:solidFill>
                  <a:srgbClr val="000000"/>
                </a:solidFill>
                <a:effectLst/>
                <a:latin typeface="CMR10"/>
              </a:rPr>
              <a:t>Tkachov</a:t>
            </a:r>
            <a:r>
              <a:rPr lang="en-US" altLang="zh-CN" dirty="0">
                <a:solidFill>
                  <a:srgbClr val="000000"/>
                </a:solidFill>
                <a:latin typeface="CMR10"/>
              </a:rPr>
              <a:t> method</a:t>
            </a:r>
          </a:p>
          <a:p>
            <a:endParaRPr lang="en-US" altLang="zh-CN" dirty="0">
              <a:solidFill>
                <a:srgbClr val="000000"/>
              </a:solidFill>
              <a:latin typeface="CMR10"/>
            </a:endParaRPr>
          </a:p>
          <a:p>
            <a:r>
              <a:rPr lang="en-US" altLang="zh-CN" dirty="0">
                <a:solidFill>
                  <a:srgbClr val="000000"/>
                </a:solidFill>
                <a:latin typeface="CMR10"/>
              </a:rPr>
              <a:t>Bayesian analysis method</a:t>
            </a:r>
            <a:endParaRPr lang="zh-CN" altLang="en-US" dirty="0"/>
          </a:p>
        </p:txBody>
      </p:sp>
    </p:spTree>
    <p:extLst>
      <p:ext uri="{BB962C8B-B14F-4D97-AF65-F5344CB8AC3E}">
        <p14:creationId xmlns:p14="http://schemas.microsoft.com/office/powerpoint/2010/main" val="906374304"/>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17EBD3C-12E0-4B01-A41B-F1428067390C}"/>
              </a:ext>
            </a:extLst>
          </p:cNvPr>
          <p:cNvPicPr>
            <a:picLocks noChangeAspect="1"/>
          </p:cNvPicPr>
          <p:nvPr/>
        </p:nvPicPr>
        <p:blipFill>
          <a:blip r:embed="rId2"/>
          <a:stretch>
            <a:fillRect/>
          </a:stretch>
        </p:blipFill>
        <p:spPr>
          <a:xfrm>
            <a:off x="0" y="0"/>
            <a:ext cx="4765358" cy="6725653"/>
          </a:xfrm>
          <a:prstGeom prst="rect">
            <a:avLst/>
          </a:prstGeom>
        </p:spPr>
      </p:pic>
      <p:sp>
        <p:nvSpPr>
          <p:cNvPr id="5" name="TextBox 4">
            <a:extLst>
              <a:ext uri="{FF2B5EF4-FFF2-40B4-BE49-F238E27FC236}">
                <a16:creationId xmlns:a16="http://schemas.microsoft.com/office/drawing/2014/main" id="{3E486A21-C463-411E-A927-CE2D760E6D6C}"/>
              </a:ext>
            </a:extLst>
          </p:cNvPr>
          <p:cNvSpPr txBox="1"/>
          <p:nvPr/>
        </p:nvSpPr>
        <p:spPr>
          <a:xfrm>
            <a:off x="4852737" y="341395"/>
            <a:ext cx="3015916" cy="707886"/>
          </a:xfrm>
          <a:prstGeom prst="rect">
            <a:avLst/>
          </a:prstGeom>
          <a:noFill/>
        </p:spPr>
        <p:txBody>
          <a:bodyPr wrap="square">
            <a:spAutoFit/>
          </a:bodyPr>
          <a:lstStyle/>
          <a:p>
            <a:r>
              <a:rPr lang="en-US" altLang="zh-CN" sz="2000" i="0" dirty="0">
                <a:solidFill>
                  <a:srgbClr val="000000"/>
                </a:solidFill>
                <a:effectLst/>
              </a:rPr>
              <a:t>NSCL stopped beam rate</a:t>
            </a:r>
            <a:br>
              <a:rPr lang="en-US" altLang="zh-CN" sz="2000" i="0" dirty="0">
                <a:solidFill>
                  <a:srgbClr val="000000"/>
                </a:solidFill>
                <a:effectLst/>
              </a:rPr>
            </a:br>
            <a:r>
              <a:rPr lang="en-US" altLang="zh-CN" sz="2000" i="0" dirty="0">
                <a:solidFill>
                  <a:srgbClr val="000000"/>
                </a:solidFill>
                <a:effectLst/>
              </a:rPr>
              <a:t>1200 </a:t>
            </a:r>
            <a:r>
              <a:rPr lang="en-US" altLang="zh-CN" sz="2000" i="0" dirty="0" err="1">
                <a:solidFill>
                  <a:srgbClr val="000000"/>
                </a:solidFill>
                <a:effectLst/>
              </a:rPr>
              <a:t>pps</a:t>
            </a:r>
            <a:endParaRPr lang="zh-CN" altLang="en-US" sz="2000" dirty="0"/>
          </a:p>
        </p:txBody>
      </p:sp>
    </p:spTree>
    <p:extLst>
      <p:ext uri="{BB962C8B-B14F-4D97-AF65-F5344CB8AC3E}">
        <p14:creationId xmlns:p14="http://schemas.microsoft.com/office/powerpoint/2010/main" val="302864826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626DD11-CFB5-463C-8588-E3E7C546BE33}"/>
              </a:ext>
            </a:extLst>
          </p:cNvPr>
          <p:cNvPicPr>
            <a:picLocks noChangeAspect="1"/>
          </p:cNvPicPr>
          <p:nvPr/>
        </p:nvPicPr>
        <p:blipFill>
          <a:blip r:embed="rId2"/>
          <a:stretch>
            <a:fillRect/>
          </a:stretch>
        </p:blipFill>
        <p:spPr>
          <a:xfrm>
            <a:off x="0" y="0"/>
            <a:ext cx="4572000" cy="2922414"/>
          </a:xfrm>
          <a:prstGeom prst="rect">
            <a:avLst/>
          </a:prstGeom>
        </p:spPr>
      </p:pic>
      <p:pic>
        <p:nvPicPr>
          <p:cNvPr id="5" name="Picture 4">
            <a:extLst>
              <a:ext uri="{FF2B5EF4-FFF2-40B4-BE49-F238E27FC236}">
                <a16:creationId xmlns:a16="http://schemas.microsoft.com/office/drawing/2014/main" id="{659EB128-0144-4FFA-84E9-F47B9C7CF987}"/>
              </a:ext>
            </a:extLst>
          </p:cNvPr>
          <p:cNvPicPr>
            <a:picLocks noChangeAspect="1"/>
          </p:cNvPicPr>
          <p:nvPr/>
        </p:nvPicPr>
        <p:blipFill>
          <a:blip r:embed="rId3"/>
          <a:stretch>
            <a:fillRect/>
          </a:stretch>
        </p:blipFill>
        <p:spPr>
          <a:xfrm>
            <a:off x="4572000" y="0"/>
            <a:ext cx="4572000" cy="2922415"/>
          </a:xfrm>
          <a:prstGeom prst="rect">
            <a:avLst/>
          </a:prstGeom>
        </p:spPr>
      </p:pic>
      <p:pic>
        <p:nvPicPr>
          <p:cNvPr id="7" name="Picture 6">
            <a:extLst>
              <a:ext uri="{FF2B5EF4-FFF2-40B4-BE49-F238E27FC236}">
                <a16:creationId xmlns:a16="http://schemas.microsoft.com/office/drawing/2014/main" id="{DBB77B5B-276F-4B14-B49F-D8C7328E500C}"/>
              </a:ext>
            </a:extLst>
          </p:cNvPr>
          <p:cNvPicPr>
            <a:picLocks noChangeAspect="1"/>
          </p:cNvPicPr>
          <p:nvPr/>
        </p:nvPicPr>
        <p:blipFill>
          <a:blip r:embed="rId4"/>
          <a:stretch>
            <a:fillRect/>
          </a:stretch>
        </p:blipFill>
        <p:spPr>
          <a:xfrm>
            <a:off x="0" y="2922414"/>
            <a:ext cx="4572000" cy="2922414"/>
          </a:xfrm>
          <a:prstGeom prst="rect">
            <a:avLst/>
          </a:prstGeom>
        </p:spPr>
      </p:pic>
      <p:pic>
        <p:nvPicPr>
          <p:cNvPr id="9" name="Picture 8">
            <a:extLst>
              <a:ext uri="{FF2B5EF4-FFF2-40B4-BE49-F238E27FC236}">
                <a16:creationId xmlns:a16="http://schemas.microsoft.com/office/drawing/2014/main" id="{9325EEF7-E1E6-423E-99BD-A2F99FDFBA98}"/>
              </a:ext>
            </a:extLst>
          </p:cNvPr>
          <p:cNvPicPr>
            <a:picLocks noChangeAspect="1"/>
          </p:cNvPicPr>
          <p:nvPr/>
        </p:nvPicPr>
        <p:blipFill>
          <a:blip r:embed="rId5"/>
          <a:stretch>
            <a:fillRect/>
          </a:stretch>
        </p:blipFill>
        <p:spPr>
          <a:xfrm>
            <a:off x="4571998" y="2922413"/>
            <a:ext cx="4572001" cy="2922415"/>
          </a:xfrm>
          <a:prstGeom prst="rect">
            <a:avLst/>
          </a:prstGeom>
        </p:spPr>
      </p:pic>
      <p:sp>
        <p:nvSpPr>
          <p:cNvPr id="10" name="Arrow: Down 9">
            <a:extLst>
              <a:ext uri="{FF2B5EF4-FFF2-40B4-BE49-F238E27FC236}">
                <a16:creationId xmlns:a16="http://schemas.microsoft.com/office/drawing/2014/main" id="{CFB373F0-D2A9-4B53-87EC-D20365FEE2DB}"/>
              </a:ext>
            </a:extLst>
          </p:cNvPr>
          <p:cNvSpPr/>
          <p:nvPr/>
        </p:nvSpPr>
        <p:spPr>
          <a:xfrm>
            <a:off x="5041231" y="2232203"/>
            <a:ext cx="360947" cy="1434279"/>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TextBox 10">
            <a:extLst>
              <a:ext uri="{FF2B5EF4-FFF2-40B4-BE49-F238E27FC236}">
                <a16:creationId xmlns:a16="http://schemas.microsoft.com/office/drawing/2014/main" id="{0DB5030A-72EE-463D-8B65-8B3A8439E229}"/>
              </a:ext>
            </a:extLst>
          </p:cNvPr>
          <p:cNvSpPr txBox="1"/>
          <p:nvPr/>
        </p:nvSpPr>
        <p:spPr>
          <a:xfrm>
            <a:off x="5221704" y="5154618"/>
            <a:ext cx="3663439" cy="369332"/>
          </a:xfrm>
          <a:prstGeom prst="rect">
            <a:avLst/>
          </a:prstGeom>
          <a:noFill/>
        </p:spPr>
        <p:txBody>
          <a:bodyPr wrap="none" rtlCol="0">
            <a:spAutoFit/>
          </a:bodyPr>
          <a:lstStyle/>
          <a:p>
            <a:r>
              <a:rPr lang="en-US" altLang="zh-CN" dirty="0"/>
              <a:t>Set bin counts to be 0.01 instead of 0</a:t>
            </a:r>
            <a:endParaRPr lang="zh-CN" altLang="en-US" dirty="0"/>
          </a:p>
        </p:txBody>
      </p:sp>
      <p:pic>
        <p:nvPicPr>
          <p:cNvPr id="4" name="Picture 3">
            <a:extLst>
              <a:ext uri="{FF2B5EF4-FFF2-40B4-BE49-F238E27FC236}">
                <a16:creationId xmlns:a16="http://schemas.microsoft.com/office/drawing/2014/main" id="{AFBAF3A4-DAA8-4A5B-AFE8-8569D5840F91}"/>
              </a:ext>
            </a:extLst>
          </p:cNvPr>
          <p:cNvPicPr>
            <a:picLocks noChangeAspect="1"/>
          </p:cNvPicPr>
          <p:nvPr/>
        </p:nvPicPr>
        <p:blipFill>
          <a:blip r:embed="rId6"/>
          <a:stretch>
            <a:fillRect/>
          </a:stretch>
        </p:blipFill>
        <p:spPr>
          <a:xfrm>
            <a:off x="5057935" y="6052886"/>
            <a:ext cx="3990975" cy="781050"/>
          </a:xfrm>
          <a:prstGeom prst="rect">
            <a:avLst/>
          </a:prstGeom>
        </p:spPr>
      </p:pic>
    </p:spTree>
    <p:extLst>
      <p:ext uri="{BB962C8B-B14F-4D97-AF65-F5344CB8AC3E}">
        <p14:creationId xmlns:p14="http://schemas.microsoft.com/office/powerpoint/2010/main" val="3560286879"/>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7479218-1D94-48AD-B233-A8A219C5BB73}"/>
              </a:ext>
            </a:extLst>
          </p:cNvPr>
          <p:cNvPicPr>
            <a:picLocks noChangeAspect="1"/>
          </p:cNvPicPr>
          <p:nvPr/>
        </p:nvPicPr>
        <p:blipFill>
          <a:blip r:embed="rId2"/>
          <a:stretch>
            <a:fillRect/>
          </a:stretch>
        </p:blipFill>
        <p:spPr>
          <a:xfrm>
            <a:off x="0" y="0"/>
            <a:ext cx="9020436" cy="3420000"/>
          </a:xfrm>
          <a:prstGeom prst="rect">
            <a:avLst/>
          </a:prstGeom>
        </p:spPr>
      </p:pic>
      <p:sp>
        <p:nvSpPr>
          <p:cNvPr id="4" name="TextBox 3">
            <a:extLst>
              <a:ext uri="{FF2B5EF4-FFF2-40B4-BE49-F238E27FC236}">
                <a16:creationId xmlns:a16="http://schemas.microsoft.com/office/drawing/2014/main" id="{E56DC92A-5843-43A0-96AD-01465E7F8E82}"/>
              </a:ext>
            </a:extLst>
          </p:cNvPr>
          <p:cNvSpPr txBox="1"/>
          <p:nvPr/>
        </p:nvSpPr>
        <p:spPr>
          <a:xfrm>
            <a:off x="643944" y="502275"/>
            <a:ext cx="1555234" cy="1384995"/>
          </a:xfrm>
          <a:prstGeom prst="rect">
            <a:avLst/>
          </a:prstGeom>
          <a:noFill/>
        </p:spPr>
        <p:txBody>
          <a:bodyPr wrap="none" rtlCol="0">
            <a:spAutoFit/>
          </a:bodyPr>
          <a:lstStyle/>
          <a:p>
            <a:r>
              <a:rPr lang="en-US" altLang="zh-CN" sz="2800" dirty="0">
                <a:solidFill>
                  <a:srgbClr val="59D454"/>
                </a:solidFill>
              </a:rPr>
              <a:t>A2 = 0</a:t>
            </a:r>
          </a:p>
          <a:p>
            <a:r>
              <a:rPr lang="en-US" altLang="zh-CN" sz="2800" dirty="0">
                <a:solidFill>
                  <a:srgbClr val="FF0000"/>
                </a:solidFill>
              </a:rPr>
              <a:t>A2 = +0.4</a:t>
            </a:r>
          </a:p>
          <a:p>
            <a:r>
              <a:rPr lang="en-US" altLang="zh-CN" sz="2800" dirty="0">
                <a:solidFill>
                  <a:srgbClr val="0000FF"/>
                </a:solidFill>
              </a:rPr>
              <a:t>A2 = +0.8</a:t>
            </a:r>
            <a:endParaRPr lang="zh-CN" altLang="en-US" sz="2800" dirty="0">
              <a:solidFill>
                <a:srgbClr val="0000FF"/>
              </a:solidFill>
            </a:endParaRPr>
          </a:p>
        </p:txBody>
      </p:sp>
      <p:pic>
        <p:nvPicPr>
          <p:cNvPr id="8" name="Picture 7">
            <a:extLst>
              <a:ext uri="{FF2B5EF4-FFF2-40B4-BE49-F238E27FC236}">
                <a16:creationId xmlns:a16="http://schemas.microsoft.com/office/drawing/2014/main" id="{FBCFB500-B6D8-4039-956C-9369E6696398}"/>
              </a:ext>
            </a:extLst>
          </p:cNvPr>
          <p:cNvPicPr>
            <a:picLocks noChangeAspect="1"/>
          </p:cNvPicPr>
          <p:nvPr/>
        </p:nvPicPr>
        <p:blipFill>
          <a:blip r:embed="rId3"/>
          <a:stretch>
            <a:fillRect/>
          </a:stretch>
        </p:blipFill>
        <p:spPr>
          <a:xfrm>
            <a:off x="0" y="3420000"/>
            <a:ext cx="8868566" cy="3420000"/>
          </a:xfrm>
          <a:prstGeom prst="rect">
            <a:avLst/>
          </a:prstGeom>
        </p:spPr>
      </p:pic>
      <p:sp>
        <p:nvSpPr>
          <p:cNvPr id="9" name="TextBox 8">
            <a:extLst>
              <a:ext uri="{FF2B5EF4-FFF2-40B4-BE49-F238E27FC236}">
                <a16:creationId xmlns:a16="http://schemas.microsoft.com/office/drawing/2014/main" id="{0069B6A0-F4C4-49F1-8967-9C47DF7DAB4B}"/>
              </a:ext>
            </a:extLst>
          </p:cNvPr>
          <p:cNvSpPr txBox="1"/>
          <p:nvPr/>
        </p:nvSpPr>
        <p:spPr>
          <a:xfrm>
            <a:off x="643944" y="3931275"/>
            <a:ext cx="1555234" cy="1384995"/>
          </a:xfrm>
          <a:prstGeom prst="rect">
            <a:avLst/>
          </a:prstGeom>
          <a:noFill/>
        </p:spPr>
        <p:txBody>
          <a:bodyPr wrap="none" rtlCol="0">
            <a:spAutoFit/>
          </a:bodyPr>
          <a:lstStyle/>
          <a:p>
            <a:r>
              <a:rPr lang="en-US" altLang="zh-CN" sz="2800" dirty="0">
                <a:solidFill>
                  <a:srgbClr val="59D454"/>
                </a:solidFill>
              </a:rPr>
              <a:t>A2 = 0</a:t>
            </a:r>
          </a:p>
          <a:p>
            <a:r>
              <a:rPr lang="en-US" altLang="zh-CN" sz="2800" dirty="0">
                <a:solidFill>
                  <a:srgbClr val="FF0000"/>
                </a:solidFill>
              </a:rPr>
              <a:t>A2 = –0.4</a:t>
            </a:r>
          </a:p>
          <a:p>
            <a:r>
              <a:rPr lang="en-US" altLang="zh-CN" sz="2800" dirty="0">
                <a:solidFill>
                  <a:srgbClr val="0000FF"/>
                </a:solidFill>
              </a:rPr>
              <a:t>A2 = –0.8</a:t>
            </a:r>
            <a:endParaRPr lang="zh-CN" altLang="en-US" sz="2800" dirty="0">
              <a:solidFill>
                <a:srgbClr val="0000FF"/>
              </a:solidFill>
            </a:endParaRPr>
          </a:p>
        </p:txBody>
      </p:sp>
      <p:pic>
        <p:nvPicPr>
          <p:cNvPr id="7" name="Picture 6">
            <a:extLst>
              <a:ext uri="{FF2B5EF4-FFF2-40B4-BE49-F238E27FC236}">
                <a16:creationId xmlns:a16="http://schemas.microsoft.com/office/drawing/2014/main" id="{568AEE27-C349-48A6-AD24-68F7E035D6F6}"/>
              </a:ext>
            </a:extLst>
          </p:cNvPr>
          <p:cNvPicPr/>
          <p:nvPr/>
        </p:nvPicPr>
        <p:blipFill>
          <a:blip r:embed="rId4"/>
          <a:stretch>
            <a:fillRect/>
          </a:stretch>
        </p:blipFill>
        <p:spPr>
          <a:xfrm>
            <a:off x="72838" y="3431823"/>
            <a:ext cx="4437380" cy="295910"/>
          </a:xfrm>
          <a:prstGeom prst="rect">
            <a:avLst/>
          </a:prstGeom>
        </p:spPr>
      </p:pic>
    </p:spTree>
    <p:extLst>
      <p:ext uri="{BB962C8B-B14F-4D97-AF65-F5344CB8AC3E}">
        <p14:creationId xmlns:p14="http://schemas.microsoft.com/office/powerpoint/2010/main" val="4012502537"/>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F0DC516-815E-4B1D-88B5-BC34E4A925F3}"/>
              </a:ext>
            </a:extLst>
          </p:cNvPr>
          <p:cNvPicPr>
            <a:picLocks noChangeAspect="1"/>
          </p:cNvPicPr>
          <p:nvPr/>
        </p:nvPicPr>
        <p:blipFill>
          <a:blip r:embed="rId2"/>
          <a:stretch>
            <a:fillRect/>
          </a:stretch>
        </p:blipFill>
        <p:spPr>
          <a:xfrm>
            <a:off x="0" y="3429000"/>
            <a:ext cx="8892000" cy="3420000"/>
          </a:xfrm>
          <a:prstGeom prst="rect">
            <a:avLst/>
          </a:prstGeom>
        </p:spPr>
      </p:pic>
      <p:sp>
        <p:nvSpPr>
          <p:cNvPr id="4" name="TextBox 3">
            <a:extLst>
              <a:ext uri="{FF2B5EF4-FFF2-40B4-BE49-F238E27FC236}">
                <a16:creationId xmlns:a16="http://schemas.microsoft.com/office/drawing/2014/main" id="{77B32CE0-6F67-48A6-B0BF-D3DE88F7392A}"/>
              </a:ext>
            </a:extLst>
          </p:cNvPr>
          <p:cNvSpPr txBox="1"/>
          <p:nvPr/>
        </p:nvSpPr>
        <p:spPr>
          <a:xfrm>
            <a:off x="643944" y="3931275"/>
            <a:ext cx="1555234" cy="1384995"/>
          </a:xfrm>
          <a:prstGeom prst="rect">
            <a:avLst/>
          </a:prstGeom>
          <a:noFill/>
        </p:spPr>
        <p:txBody>
          <a:bodyPr wrap="none" rtlCol="0">
            <a:spAutoFit/>
          </a:bodyPr>
          <a:lstStyle/>
          <a:p>
            <a:r>
              <a:rPr lang="en-US" altLang="zh-CN" sz="2800" dirty="0">
                <a:solidFill>
                  <a:srgbClr val="59D454"/>
                </a:solidFill>
              </a:rPr>
              <a:t>A2 = 0</a:t>
            </a:r>
          </a:p>
          <a:p>
            <a:r>
              <a:rPr lang="en-US" altLang="zh-CN" sz="2800" dirty="0">
                <a:solidFill>
                  <a:srgbClr val="FF0000"/>
                </a:solidFill>
              </a:rPr>
              <a:t>A2 = –0.4</a:t>
            </a:r>
          </a:p>
          <a:p>
            <a:r>
              <a:rPr lang="en-US" altLang="zh-CN" sz="2800" dirty="0">
                <a:solidFill>
                  <a:srgbClr val="0000FF"/>
                </a:solidFill>
              </a:rPr>
              <a:t>A2 = –0.8</a:t>
            </a:r>
            <a:endParaRPr lang="zh-CN" altLang="en-US" sz="2800" dirty="0">
              <a:solidFill>
                <a:srgbClr val="0000FF"/>
              </a:solidFill>
            </a:endParaRPr>
          </a:p>
        </p:txBody>
      </p:sp>
      <p:pic>
        <p:nvPicPr>
          <p:cNvPr id="6" name="Picture 5">
            <a:extLst>
              <a:ext uri="{FF2B5EF4-FFF2-40B4-BE49-F238E27FC236}">
                <a16:creationId xmlns:a16="http://schemas.microsoft.com/office/drawing/2014/main" id="{4F432FA3-F3CE-4C9A-B8EE-409D885626EF}"/>
              </a:ext>
            </a:extLst>
          </p:cNvPr>
          <p:cNvPicPr>
            <a:picLocks noChangeAspect="1"/>
          </p:cNvPicPr>
          <p:nvPr/>
        </p:nvPicPr>
        <p:blipFill>
          <a:blip r:embed="rId3"/>
          <a:stretch>
            <a:fillRect/>
          </a:stretch>
        </p:blipFill>
        <p:spPr>
          <a:xfrm>
            <a:off x="0" y="0"/>
            <a:ext cx="8928775" cy="3420000"/>
          </a:xfrm>
          <a:prstGeom prst="rect">
            <a:avLst/>
          </a:prstGeom>
        </p:spPr>
      </p:pic>
      <p:sp>
        <p:nvSpPr>
          <p:cNvPr id="7" name="TextBox 6">
            <a:extLst>
              <a:ext uri="{FF2B5EF4-FFF2-40B4-BE49-F238E27FC236}">
                <a16:creationId xmlns:a16="http://schemas.microsoft.com/office/drawing/2014/main" id="{061C02B3-9CA4-4523-91F0-4609662115CF}"/>
              </a:ext>
            </a:extLst>
          </p:cNvPr>
          <p:cNvSpPr txBox="1"/>
          <p:nvPr/>
        </p:nvSpPr>
        <p:spPr>
          <a:xfrm>
            <a:off x="643944" y="502275"/>
            <a:ext cx="1555234" cy="1384995"/>
          </a:xfrm>
          <a:prstGeom prst="rect">
            <a:avLst/>
          </a:prstGeom>
          <a:noFill/>
        </p:spPr>
        <p:txBody>
          <a:bodyPr wrap="none" rtlCol="0">
            <a:spAutoFit/>
          </a:bodyPr>
          <a:lstStyle/>
          <a:p>
            <a:r>
              <a:rPr lang="en-US" altLang="zh-CN" sz="2800" dirty="0">
                <a:solidFill>
                  <a:srgbClr val="59D454"/>
                </a:solidFill>
              </a:rPr>
              <a:t>A2 = 0</a:t>
            </a:r>
          </a:p>
          <a:p>
            <a:r>
              <a:rPr lang="en-US" altLang="zh-CN" sz="2800" dirty="0">
                <a:solidFill>
                  <a:srgbClr val="FF0000"/>
                </a:solidFill>
              </a:rPr>
              <a:t>A2 = +0.4</a:t>
            </a:r>
          </a:p>
          <a:p>
            <a:r>
              <a:rPr lang="en-US" altLang="zh-CN" sz="2800" dirty="0">
                <a:solidFill>
                  <a:srgbClr val="0000FF"/>
                </a:solidFill>
              </a:rPr>
              <a:t>A2 = +0.8</a:t>
            </a:r>
            <a:endParaRPr lang="zh-CN" altLang="en-US" sz="2800" dirty="0">
              <a:solidFill>
                <a:srgbClr val="0000FF"/>
              </a:solidFill>
            </a:endParaRPr>
          </a:p>
        </p:txBody>
      </p:sp>
      <p:pic>
        <p:nvPicPr>
          <p:cNvPr id="8" name="Picture 7">
            <a:extLst>
              <a:ext uri="{FF2B5EF4-FFF2-40B4-BE49-F238E27FC236}">
                <a16:creationId xmlns:a16="http://schemas.microsoft.com/office/drawing/2014/main" id="{97E12522-93D0-4E00-A552-6DE88E6593D4}"/>
              </a:ext>
            </a:extLst>
          </p:cNvPr>
          <p:cNvPicPr/>
          <p:nvPr/>
        </p:nvPicPr>
        <p:blipFill>
          <a:blip r:embed="rId4"/>
          <a:stretch>
            <a:fillRect/>
          </a:stretch>
        </p:blipFill>
        <p:spPr>
          <a:xfrm>
            <a:off x="72838" y="3431823"/>
            <a:ext cx="4437380" cy="295910"/>
          </a:xfrm>
          <a:prstGeom prst="rect">
            <a:avLst/>
          </a:prstGeom>
        </p:spPr>
      </p:pic>
    </p:spTree>
    <p:extLst>
      <p:ext uri="{BB962C8B-B14F-4D97-AF65-F5344CB8AC3E}">
        <p14:creationId xmlns:p14="http://schemas.microsoft.com/office/powerpoint/2010/main" val="4274373420"/>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2">
            <a:extLst>
              <a:ext uri="{FF2B5EF4-FFF2-40B4-BE49-F238E27FC236}">
                <a16:creationId xmlns:a16="http://schemas.microsoft.com/office/drawing/2014/main" id="{18ECC409-3AFD-4764-8B91-5658284B3423}"/>
              </a:ext>
            </a:extLst>
          </p:cNvPr>
          <p:cNvGraphicFramePr>
            <a:graphicFrameLocks noGrp="1"/>
          </p:cNvGraphicFramePr>
          <p:nvPr>
            <p:extLst>
              <p:ext uri="{D42A27DB-BD31-4B8C-83A1-F6EECF244321}">
                <p14:modId xmlns:p14="http://schemas.microsoft.com/office/powerpoint/2010/main" val="1419141604"/>
              </p:ext>
            </p:extLst>
          </p:nvPr>
        </p:nvGraphicFramePr>
        <p:xfrm>
          <a:off x="3723415" y="831204"/>
          <a:ext cx="5346699" cy="3566160"/>
        </p:xfrm>
        <a:graphic>
          <a:graphicData uri="http://schemas.openxmlformats.org/drawingml/2006/table">
            <a:tbl>
              <a:tblPr firstRow="1" bandRow="1">
                <a:tableStyleId>{5C22544A-7EE6-4342-B048-85BDC9FD1C3A}</a:tableStyleId>
              </a:tblPr>
              <a:tblGrid>
                <a:gridCol w="1782233">
                  <a:extLst>
                    <a:ext uri="{9D8B030D-6E8A-4147-A177-3AD203B41FA5}">
                      <a16:colId xmlns:a16="http://schemas.microsoft.com/office/drawing/2014/main" val="862884839"/>
                    </a:ext>
                  </a:extLst>
                </a:gridCol>
                <a:gridCol w="1782233">
                  <a:extLst>
                    <a:ext uri="{9D8B030D-6E8A-4147-A177-3AD203B41FA5}">
                      <a16:colId xmlns:a16="http://schemas.microsoft.com/office/drawing/2014/main" val="3008474003"/>
                    </a:ext>
                  </a:extLst>
                </a:gridCol>
                <a:gridCol w="1782233">
                  <a:extLst>
                    <a:ext uri="{9D8B030D-6E8A-4147-A177-3AD203B41FA5}">
                      <a16:colId xmlns:a16="http://schemas.microsoft.com/office/drawing/2014/main" val="1634964180"/>
                    </a:ext>
                  </a:extLst>
                </a:gridCol>
              </a:tblGrid>
              <a:tr h="370840">
                <a:tc>
                  <a:txBody>
                    <a:bodyPr/>
                    <a:lstStyle/>
                    <a:p>
                      <a:pPr algn="ctr"/>
                      <a:r>
                        <a:rPr lang="en-US" altLang="zh-CN" sz="2400" b="0" i="1" dirty="0">
                          <a:solidFill>
                            <a:schemeClr val="tx1"/>
                          </a:solidFill>
                          <a:latin typeface="Cambria Math" panose="02040503050406030204" pitchFamily="18" charset="0"/>
                          <a:ea typeface="Cambria Math" panose="02040503050406030204" pitchFamily="18" charset="0"/>
                        </a:rPr>
                        <a:t>E</a:t>
                      </a:r>
                      <a:r>
                        <a:rPr lang="en-US" altLang="zh-CN" sz="2400" b="0" i="1" baseline="-25000" dirty="0">
                          <a:solidFill>
                            <a:schemeClr val="tx1"/>
                          </a:solidFill>
                          <a:latin typeface="Cambria Math" panose="02040503050406030204" pitchFamily="18" charset="0"/>
                          <a:ea typeface="Cambria Math" panose="02040503050406030204" pitchFamily="18" charset="0"/>
                        </a:rPr>
                        <a:t>γ</a:t>
                      </a:r>
                      <a:r>
                        <a:rPr lang="en-US" altLang="zh-CN" sz="2400" b="0" dirty="0">
                          <a:solidFill>
                            <a:schemeClr val="tx1"/>
                          </a:solidFill>
                          <a:latin typeface="Cambria Math" panose="02040503050406030204" pitchFamily="18" charset="0"/>
                          <a:ea typeface="Cambria Math" panose="02040503050406030204" pitchFamily="18" charset="0"/>
                        </a:rPr>
                        <a:t> (keV)</a:t>
                      </a:r>
                      <a:endParaRPr lang="zh-CN" altLang="en-US" sz="2400" b="0" dirty="0">
                        <a:solidFill>
                          <a:schemeClr val="tx1"/>
                        </a:solidFill>
                        <a:latin typeface="Cambria Math" panose="02040503050406030204" pitchFamily="18" charset="0"/>
                      </a:endParaRPr>
                    </a:p>
                  </a:txBody>
                  <a:tcPr anchor="ctr">
                    <a:solidFill>
                      <a:schemeClr val="accent5">
                        <a:lumMod val="40000"/>
                        <a:lumOff val="60000"/>
                      </a:schemeClr>
                    </a:solidFill>
                  </a:tcPr>
                </a:tc>
                <a:tc>
                  <a:txBody>
                    <a:bodyPr/>
                    <a:lstStyle/>
                    <a:p>
                      <a:pPr algn="ctr"/>
                      <a:r>
                        <a:rPr lang="en-US" altLang="zh-CN" sz="2400" b="0" dirty="0">
                          <a:solidFill>
                            <a:schemeClr val="tx1"/>
                          </a:solidFill>
                          <a:latin typeface="Cambria Math" panose="02040503050406030204" pitchFamily="18" charset="0"/>
                          <a:ea typeface="Cambria Math" panose="02040503050406030204" pitchFamily="18" charset="0"/>
                        </a:rPr>
                        <a:t>BR (%)</a:t>
                      </a:r>
                    </a:p>
                    <a:p>
                      <a:pPr algn="ctr"/>
                      <a:r>
                        <a:rPr lang="en-US" altLang="zh-CN" sz="2400" b="0" dirty="0">
                          <a:solidFill>
                            <a:schemeClr val="tx1"/>
                          </a:solidFill>
                          <a:latin typeface="Cambria Math" panose="02040503050406030204" pitchFamily="18" charset="0"/>
                          <a:ea typeface="Cambria Math" panose="02040503050406030204" pitchFamily="18" charset="0"/>
                        </a:rPr>
                        <a:t>Bennett</a:t>
                      </a:r>
                      <a:endParaRPr lang="zh-CN" altLang="en-US" sz="2400" b="0" dirty="0">
                        <a:solidFill>
                          <a:schemeClr val="tx1"/>
                        </a:solidFill>
                        <a:latin typeface="Cambria Math" panose="02040503050406030204" pitchFamily="18" charset="0"/>
                      </a:endParaRPr>
                    </a:p>
                  </a:txBody>
                  <a:tcPr anchor="ctr">
                    <a:solidFill>
                      <a:schemeClr val="accent5">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400" b="0" dirty="0">
                          <a:solidFill>
                            <a:schemeClr val="tx1"/>
                          </a:solidFill>
                          <a:latin typeface="Cambria Math" panose="02040503050406030204" pitchFamily="18" charset="0"/>
                          <a:ea typeface="Cambria Math" panose="02040503050406030204" pitchFamily="18" charset="0"/>
                        </a:rPr>
                        <a:t>BR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400" b="0" dirty="0">
                          <a:solidFill>
                            <a:schemeClr val="tx1"/>
                          </a:solidFill>
                          <a:latin typeface="Cambria Math" panose="02040503050406030204" pitchFamily="18" charset="0"/>
                          <a:ea typeface="Cambria Math" panose="02040503050406030204" pitchFamily="18" charset="0"/>
                        </a:rPr>
                        <a:t>DSL</a:t>
                      </a:r>
                      <a:endParaRPr lang="zh-CN" altLang="en-US" sz="2400" b="0" dirty="0">
                        <a:solidFill>
                          <a:schemeClr val="tx1"/>
                        </a:solidFill>
                        <a:latin typeface="Cambria Math" panose="02040503050406030204" pitchFamily="18" charset="0"/>
                      </a:endParaRPr>
                    </a:p>
                  </a:txBody>
                  <a:tcPr anchor="ctr">
                    <a:solidFill>
                      <a:schemeClr val="accent5">
                        <a:lumMod val="40000"/>
                        <a:lumOff val="60000"/>
                      </a:schemeClr>
                    </a:solidFill>
                  </a:tcPr>
                </a:tc>
                <a:extLst>
                  <a:ext uri="{0D108BD9-81ED-4DB2-BD59-A6C34878D82A}">
                    <a16:rowId xmlns:a16="http://schemas.microsoft.com/office/drawing/2014/main" val="936236306"/>
                  </a:ext>
                </a:extLst>
              </a:tr>
              <a:tr h="370840">
                <a:tc>
                  <a:txBody>
                    <a:bodyPr/>
                    <a:lstStyle/>
                    <a:p>
                      <a:pPr algn="ctr" fontAlgn="ctr"/>
                      <a:r>
                        <a:rPr lang="en-US" altLang="zh-CN" sz="2400" b="0" i="0" u="none" strike="noStrike" baseline="0" dirty="0">
                          <a:solidFill>
                            <a:schemeClr val="tx1"/>
                          </a:solidFill>
                          <a:effectLst/>
                          <a:latin typeface="Cambria Math" panose="02040503050406030204" pitchFamily="18" charset="0"/>
                          <a:ea typeface="Cambria Math" panose="02040503050406030204" pitchFamily="18" charset="0"/>
                        </a:rPr>
                        <a:t>6390</a:t>
                      </a:r>
                      <a:endParaRPr lang="zh-CN" altLang="en-US" sz="2400" b="0" i="0" u="none" strike="noStrike" baseline="0" dirty="0">
                        <a:solidFill>
                          <a:schemeClr val="tx1"/>
                        </a:solidFill>
                        <a:effectLst/>
                        <a:latin typeface="Cambria Math" panose="02040503050406030204" pitchFamily="18" charset="0"/>
                        <a:ea typeface="宋体" panose="02010600030101010101" pitchFamily="2" charset="-122"/>
                      </a:endParaRPr>
                    </a:p>
                  </a:txBody>
                  <a:tcPr marL="9525" marR="9525" marT="9525" marB="0" anchor="ctr"/>
                </a:tc>
                <a:tc>
                  <a:txBody>
                    <a:bodyPr/>
                    <a:lstStyle/>
                    <a:p>
                      <a:pPr algn="ctr" fontAlgn="ct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5.4±0.6</a:t>
                      </a:r>
                    </a:p>
                  </a:txBody>
                  <a:tcPr marL="9525" marR="9525" marT="9525" marB="0" anchor="ctr"/>
                </a:tc>
                <a:tc>
                  <a:txBody>
                    <a:bodyPr/>
                    <a:lstStyle/>
                    <a:p>
                      <a:pPr algn="ct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1.1±0.6</a:t>
                      </a:r>
                      <a:endParaRPr lang="zh-CN" altLang="en-US" sz="2400" b="0" dirty="0">
                        <a:solidFill>
                          <a:schemeClr val="tx1"/>
                        </a:solidFill>
                        <a:latin typeface="Cambria Math" panose="02040503050406030204" pitchFamily="18" charset="0"/>
                      </a:endParaRPr>
                    </a:p>
                  </a:txBody>
                  <a:tcPr anchor="ctr"/>
                </a:tc>
                <a:extLst>
                  <a:ext uri="{0D108BD9-81ED-4DB2-BD59-A6C34878D82A}">
                    <a16:rowId xmlns:a16="http://schemas.microsoft.com/office/drawing/2014/main" val="2567216307"/>
                  </a:ext>
                </a:extLst>
              </a:tr>
              <a:tr h="370840">
                <a:tc>
                  <a:txBody>
                    <a:bodyPr/>
                    <a:lstStyle/>
                    <a:p>
                      <a:pPr algn="ctr" fontAlgn="ctr"/>
                      <a:r>
                        <a:rPr lang="en-US" altLang="zh-CN" sz="2400" b="0" i="0" u="none" strike="noStrike" baseline="0" dirty="0">
                          <a:solidFill>
                            <a:srgbClr val="FF0000"/>
                          </a:solidFill>
                          <a:effectLst/>
                          <a:latin typeface="Cambria Math" panose="02040503050406030204" pitchFamily="18" charset="0"/>
                          <a:ea typeface="Cambria Math" panose="02040503050406030204" pitchFamily="18" charset="0"/>
                        </a:rPr>
                        <a:t>5141</a:t>
                      </a:r>
                    </a:p>
                  </a:txBody>
                  <a:tcPr marL="9525" marR="9525" marT="9525" marB="0" anchor="ctr"/>
                </a:tc>
                <a:tc>
                  <a:txBody>
                    <a:bodyPr/>
                    <a:lstStyle/>
                    <a:p>
                      <a:pPr algn="ctr" fontAlgn="ctr"/>
                      <a:r>
                        <a:rPr lang="en-US" altLang="zh-CN" sz="2400" b="0" i="0" u="none" strike="noStrike" dirty="0">
                          <a:solidFill>
                            <a:srgbClr val="FF0000"/>
                          </a:solidFill>
                          <a:effectLst/>
                          <a:latin typeface="Cambria Math" panose="02040503050406030204" pitchFamily="18" charset="0"/>
                          <a:ea typeface="Cambria Math" panose="02040503050406030204" pitchFamily="18" charset="0"/>
                        </a:rPr>
                        <a:t>10.8±1.1</a:t>
                      </a:r>
                    </a:p>
                  </a:txBody>
                  <a:tcPr marL="9525" marR="9525" marT="9525" marB="0" anchor="ctr"/>
                </a:tc>
                <a:tc>
                  <a:txBody>
                    <a:bodyPr/>
                    <a:lstStyle/>
                    <a:p>
                      <a:pPr algn="ctr"/>
                      <a:r>
                        <a:rPr lang="en-US" altLang="zh-CN" sz="2400" b="0" i="0" u="none" strike="noStrike" dirty="0">
                          <a:solidFill>
                            <a:srgbClr val="FF0000"/>
                          </a:solidFill>
                          <a:effectLst/>
                          <a:latin typeface="Cambria Math" panose="02040503050406030204" pitchFamily="18" charset="0"/>
                          <a:ea typeface="Cambria Math" panose="02040503050406030204" pitchFamily="18" charset="0"/>
                        </a:rPr>
                        <a:t>28±8</a:t>
                      </a:r>
                      <a:endParaRPr lang="zh-CN" altLang="en-US" sz="2400" b="0" dirty="0">
                        <a:solidFill>
                          <a:srgbClr val="FF0000"/>
                        </a:solidFill>
                        <a:latin typeface="Cambria Math" panose="02040503050406030204" pitchFamily="18" charset="0"/>
                      </a:endParaRPr>
                    </a:p>
                  </a:txBody>
                  <a:tcPr anchor="ctr"/>
                </a:tc>
                <a:extLst>
                  <a:ext uri="{0D108BD9-81ED-4DB2-BD59-A6C34878D82A}">
                    <a16:rowId xmlns:a16="http://schemas.microsoft.com/office/drawing/2014/main" val="1624579986"/>
                  </a:ext>
                </a:extLst>
              </a:tr>
              <a:tr h="370840">
                <a:tc>
                  <a:txBody>
                    <a:bodyPr/>
                    <a:lstStyle/>
                    <a:p>
                      <a:pPr algn="ctr" fontAlgn="ctr"/>
                      <a:r>
                        <a:rPr lang="en-US" altLang="zh-CN" sz="2400" b="0" i="0" u="none" strike="noStrike" baseline="0" dirty="0">
                          <a:solidFill>
                            <a:srgbClr val="FF0000"/>
                          </a:solidFill>
                          <a:effectLst/>
                          <a:latin typeface="Cambria Math" panose="02040503050406030204" pitchFamily="18" charset="0"/>
                          <a:ea typeface="Cambria Math" panose="02040503050406030204" pitchFamily="18" charset="0"/>
                        </a:rPr>
                        <a:t>4156</a:t>
                      </a:r>
                    </a:p>
                  </a:txBody>
                  <a:tcPr marL="9525" marR="9525" marT="9525" marB="0" anchor="ctr"/>
                </a:tc>
                <a:tc>
                  <a:txBody>
                    <a:bodyPr/>
                    <a:lstStyle/>
                    <a:p>
                      <a:pPr algn="ctr" fontAlgn="ctr"/>
                      <a:r>
                        <a:rPr lang="en-US" altLang="zh-CN" sz="2400" b="0" i="0" u="none" strike="noStrike" dirty="0">
                          <a:solidFill>
                            <a:srgbClr val="FF0000"/>
                          </a:solidFill>
                          <a:effectLst/>
                          <a:latin typeface="Cambria Math" panose="02040503050406030204" pitchFamily="18" charset="0"/>
                          <a:ea typeface="Cambria Math" panose="02040503050406030204" pitchFamily="18" charset="0"/>
                        </a:rPr>
                        <a:t>44.4±2.7</a:t>
                      </a:r>
                    </a:p>
                  </a:txBody>
                  <a:tcPr marL="9525" marR="9525" marT="9525" marB="0" anchor="ctr"/>
                </a:tc>
                <a:tc>
                  <a:txBody>
                    <a:bodyPr/>
                    <a:lstStyle/>
                    <a:p>
                      <a:pPr algn="ctr"/>
                      <a:r>
                        <a:rPr lang="en-US" altLang="zh-CN" sz="2400" b="0" i="0" u="none" strike="noStrike" dirty="0">
                          <a:solidFill>
                            <a:srgbClr val="FF0000"/>
                          </a:solidFill>
                          <a:effectLst/>
                          <a:latin typeface="Cambria Math" panose="02040503050406030204" pitchFamily="18" charset="0"/>
                          <a:ea typeface="Cambria Math" panose="02040503050406030204" pitchFamily="18" charset="0"/>
                        </a:rPr>
                        <a:t>38±9</a:t>
                      </a:r>
                      <a:endParaRPr lang="zh-CN" altLang="en-US" sz="2400" b="0" dirty="0">
                        <a:solidFill>
                          <a:srgbClr val="FF0000"/>
                        </a:solidFill>
                        <a:latin typeface="Cambria Math" panose="02040503050406030204" pitchFamily="18" charset="0"/>
                      </a:endParaRPr>
                    </a:p>
                  </a:txBody>
                  <a:tcPr anchor="ctr"/>
                </a:tc>
                <a:extLst>
                  <a:ext uri="{0D108BD9-81ED-4DB2-BD59-A6C34878D82A}">
                    <a16:rowId xmlns:a16="http://schemas.microsoft.com/office/drawing/2014/main" val="769802149"/>
                  </a:ext>
                </a:extLst>
              </a:tr>
              <a:tr h="370840">
                <a:tc>
                  <a:txBody>
                    <a:bodyPr/>
                    <a:lstStyle/>
                    <a:p>
                      <a:pPr algn="ctr" fontAlgn="ctr"/>
                      <a:r>
                        <a:rPr lang="en-US" altLang="zh-CN" sz="2400" b="0" i="0" u="none" strike="noStrike" baseline="0" dirty="0">
                          <a:solidFill>
                            <a:schemeClr val="tx1"/>
                          </a:solidFill>
                          <a:effectLst/>
                          <a:latin typeface="Cambria Math" panose="02040503050406030204" pitchFamily="18" charset="0"/>
                          <a:ea typeface="Cambria Math" panose="02040503050406030204" pitchFamily="18" charset="0"/>
                        </a:rPr>
                        <a:t>3314</a:t>
                      </a:r>
                      <a:endParaRPr lang="zh-CN" altLang="en-US" sz="2400" b="0" i="0" u="none" strike="noStrike" baseline="0" dirty="0">
                        <a:solidFill>
                          <a:schemeClr val="tx1"/>
                        </a:solidFill>
                        <a:effectLst/>
                        <a:latin typeface="Cambria Math" panose="02040503050406030204" pitchFamily="18" charset="0"/>
                        <a:ea typeface="宋体" panose="02010600030101010101" pitchFamily="2" charset="-122"/>
                      </a:endParaRPr>
                    </a:p>
                  </a:txBody>
                  <a:tcPr marL="9525" marR="9525" marT="9525" marB="0" anchor="ctr"/>
                </a:tc>
                <a:tc>
                  <a:txBody>
                    <a:bodyPr/>
                    <a:lstStyle/>
                    <a:p>
                      <a:pPr algn="ctr" fontAlgn="ct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11.8±0.7</a:t>
                      </a:r>
                    </a:p>
                  </a:txBody>
                  <a:tcPr marL="9525" marR="9525" marT="9525" marB="0" anchor="ctr"/>
                </a:tc>
                <a:tc>
                  <a:txBody>
                    <a:bodyPr/>
                    <a:lstStyle/>
                    <a:p>
                      <a:pPr algn="ct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17±8</a:t>
                      </a:r>
                      <a:endParaRPr lang="zh-CN" altLang="en-US" sz="2400" b="0" dirty="0">
                        <a:solidFill>
                          <a:schemeClr val="tx1"/>
                        </a:solidFill>
                        <a:latin typeface="Cambria Math" panose="02040503050406030204" pitchFamily="18" charset="0"/>
                      </a:endParaRPr>
                    </a:p>
                  </a:txBody>
                  <a:tcPr anchor="ctr"/>
                </a:tc>
                <a:extLst>
                  <a:ext uri="{0D108BD9-81ED-4DB2-BD59-A6C34878D82A}">
                    <a16:rowId xmlns:a16="http://schemas.microsoft.com/office/drawing/2014/main" val="2304079191"/>
                  </a:ext>
                </a:extLst>
              </a:tr>
              <a:tr h="370840">
                <a:tc>
                  <a:txBody>
                    <a:bodyPr/>
                    <a:lstStyle/>
                    <a:p>
                      <a:pPr algn="ctr" fontAlgn="ctr"/>
                      <a:r>
                        <a:rPr lang="en-US" altLang="zh-CN" sz="2400" b="0" i="0" u="none" strike="noStrike" baseline="0" dirty="0">
                          <a:solidFill>
                            <a:schemeClr val="tx1"/>
                          </a:solidFill>
                          <a:effectLst/>
                          <a:latin typeface="Cambria Math" panose="02040503050406030204" pitchFamily="18" charset="0"/>
                          <a:ea typeface="Cambria Math" panose="02040503050406030204" pitchFamily="18" charset="0"/>
                        </a:rPr>
                        <a:t>3106</a:t>
                      </a:r>
                      <a:endParaRPr lang="zh-CN" altLang="en-US" sz="2400" b="0" i="0" u="none" strike="noStrike" baseline="0" dirty="0">
                        <a:solidFill>
                          <a:schemeClr val="tx1"/>
                        </a:solidFill>
                        <a:effectLst/>
                        <a:latin typeface="Cambria Math" panose="02040503050406030204" pitchFamily="18" charset="0"/>
                        <a:ea typeface="宋体" panose="02010600030101010101" pitchFamily="2" charset="-122"/>
                      </a:endParaRPr>
                    </a:p>
                  </a:txBody>
                  <a:tcPr marL="9525" marR="9525" marT="9525" marB="0" anchor="ctr"/>
                </a:tc>
                <a:tc>
                  <a:txBody>
                    <a:bodyPr/>
                    <a:lstStyle/>
                    <a:p>
                      <a:pPr algn="ctr" fontAlgn="ct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21.6±1.2</a:t>
                      </a:r>
                    </a:p>
                  </a:txBody>
                  <a:tcPr marL="9525" marR="9525" marT="9525" marB="0" anchor="ctr"/>
                </a:tc>
                <a:tc>
                  <a:txBody>
                    <a:bodyPr/>
                    <a:lstStyle/>
                    <a:p>
                      <a:pPr algn="ct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6±8</a:t>
                      </a:r>
                      <a:endParaRPr lang="zh-CN" altLang="en-US" sz="2400" b="0" dirty="0">
                        <a:solidFill>
                          <a:schemeClr val="tx1"/>
                        </a:solidFill>
                        <a:latin typeface="Cambria Math" panose="02040503050406030204" pitchFamily="18" charset="0"/>
                      </a:endParaRPr>
                    </a:p>
                  </a:txBody>
                  <a:tcPr anchor="ctr"/>
                </a:tc>
                <a:extLst>
                  <a:ext uri="{0D108BD9-81ED-4DB2-BD59-A6C34878D82A}">
                    <a16:rowId xmlns:a16="http://schemas.microsoft.com/office/drawing/2014/main" val="2057362478"/>
                  </a:ext>
                </a:extLst>
              </a:tr>
              <a:tr h="370840">
                <a:tc>
                  <a:txBody>
                    <a:bodyPr/>
                    <a:lstStyle/>
                    <a:p>
                      <a:pPr algn="ctr" fontAlgn="ctr"/>
                      <a:r>
                        <a:rPr lang="en-US" altLang="zh-CN" sz="2400" b="0" i="0" u="none" strike="noStrike" baseline="0" dirty="0">
                          <a:solidFill>
                            <a:schemeClr val="tx1"/>
                          </a:solidFill>
                          <a:effectLst/>
                          <a:latin typeface="Cambria Math" panose="02040503050406030204" pitchFamily="18" charset="0"/>
                          <a:ea typeface="Cambria Math" panose="02040503050406030204" pitchFamily="18" charset="0"/>
                        </a:rPr>
                        <a:t>2183</a:t>
                      </a:r>
                      <a:endParaRPr lang="zh-CN" altLang="en-US" sz="2400" b="0" i="0" u="none" strike="noStrike" baseline="0" dirty="0">
                        <a:solidFill>
                          <a:schemeClr val="tx1"/>
                        </a:solidFill>
                        <a:effectLst/>
                        <a:latin typeface="Cambria Math" panose="02040503050406030204" pitchFamily="18" charset="0"/>
                        <a:ea typeface="宋体" panose="02010600030101010101" pitchFamily="2" charset="-122"/>
                      </a:endParaRPr>
                    </a:p>
                  </a:txBody>
                  <a:tcPr marL="9525" marR="9525" marT="9525" marB="0" anchor="ctr"/>
                </a:tc>
                <a:tc>
                  <a:txBody>
                    <a:bodyPr/>
                    <a:lstStyle/>
                    <a:p>
                      <a:pPr algn="ctr" fontAlgn="ct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6.0±0.5</a:t>
                      </a:r>
                    </a:p>
                  </a:txBody>
                  <a:tcPr marL="9525" marR="9525" marT="9525" marB="0" anchor="ctr"/>
                </a:tc>
                <a:tc>
                  <a:txBody>
                    <a:bodyPr/>
                    <a:lstStyle/>
                    <a:p>
                      <a:pPr algn="ct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10±7</a:t>
                      </a:r>
                      <a:endParaRPr lang="zh-CN" altLang="en-US" sz="2400" b="0" dirty="0">
                        <a:solidFill>
                          <a:schemeClr val="tx1"/>
                        </a:solidFill>
                        <a:latin typeface="Cambria Math" panose="02040503050406030204" pitchFamily="18" charset="0"/>
                      </a:endParaRPr>
                    </a:p>
                  </a:txBody>
                  <a:tcPr anchor="ctr"/>
                </a:tc>
                <a:extLst>
                  <a:ext uri="{0D108BD9-81ED-4DB2-BD59-A6C34878D82A}">
                    <a16:rowId xmlns:a16="http://schemas.microsoft.com/office/drawing/2014/main" val="4203059934"/>
                  </a:ext>
                </a:extLst>
              </a:tr>
            </a:tbl>
          </a:graphicData>
        </a:graphic>
      </p:graphicFrame>
      <p:sp>
        <p:nvSpPr>
          <p:cNvPr id="5" name="TextBox 4">
            <a:extLst>
              <a:ext uri="{FF2B5EF4-FFF2-40B4-BE49-F238E27FC236}">
                <a16:creationId xmlns:a16="http://schemas.microsoft.com/office/drawing/2014/main" id="{030E63DD-0C97-4936-B7BC-1F65BAF67E23}"/>
              </a:ext>
            </a:extLst>
          </p:cNvPr>
          <p:cNvSpPr txBox="1"/>
          <p:nvPr/>
        </p:nvSpPr>
        <p:spPr>
          <a:xfrm>
            <a:off x="617681" y="1767860"/>
            <a:ext cx="2692400" cy="523220"/>
          </a:xfrm>
          <a:prstGeom prst="rect">
            <a:avLst/>
          </a:prstGeom>
          <a:noFill/>
        </p:spPr>
        <p:txBody>
          <a:bodyPr wrap="square" rtlCol="0">
            <a:spAutoFit/>
          </a:bodyPr>
          <a:lstStyle/>
          <a:p>
            <a:r>
              <a:rPr lang="en-US" altLang="zh-CN" sz="2800" dirty="0">
                <a:latin typeface="Cambria Math" panose="02040503050406030204" pitchFamily="18" charset="0"/>
                <a:ea typeface="Cambria Math" panose="02040503050406030204" pitchFamily="18" charset="0"/>
              </a:rPr>
              <a:t>6390</a:t>
            </a:r>
            <a:endParaRPr lang="zh-CN" altLang="en-US" sz="2800" dirty="0">
              <a:latin typeface="Cambria Math" panose="02040503050406030204" pitchFamily="18" charset="0"/>
            </a:endParaRPr>
          </a:p>
        </p:txBody>
      </p:sp>
      <p:graphicFrame>
        <p:nvGraphicFramePr>
          <p:cNvPr id="7" name="Table 2">
            <a:extLst>
              <a:ext uri="{FF2B5EF4-FFF2-40B4-BE49-F238E27FC236}">
                <a16:creationId xmlns:a16="http://schemas.microsoft.com/office/drawing/2014/main" id="{B7AA13CB-0243-4BEB-B4DC-AD2199A93A50}"/>
              </a:ext>
            </a:extLst>
          </p:cNvPr>
          <p:cNvGraphicFramePr>
            <a:graphicFrameLocks noGrp="1"/>
          </p:cNvGraphicFramePr>
          <p:nvPr>
            <p:extLst>
              <p:ext uri="{D42A27DB-BD31-4B8C-83A1-F6EECF244321}">
                <p14:modId xmlns:p14="http://schemas.microsoft.com/office/powerpoint/2010/main" val="869095303"/>
              </p:ext>
            </p:extLst>
          </p:nvPr>
        </p:nvGraphicFramePr>
        <p:xfrm>
          <a:off x="3723415" y="4874250"/>
          <a:ext cx="5346699" cy="1737360"/>
        </p:xfrm>
        <a:graphic>
          <a:graphicData uri="http://schemas.openxmlformats.org/drawingml/2006/table">
            <a:tbl>
              <a:tblPr firstRow="1" bandRow="1">
                <a:tableStyleId>{5C22544A-7EE6-4342-B048-85BDC9FD1C3A}</a:tableStyleId>
              </a:tblPr>
              <a:tblGrid>
                <a:gridCol w="1782233">
                  <a:extLst>
                    <a:ext uri="{9D8B030D-6E8A-4147-A177-3AD203B41FA5}">
                      <a16:colId xmlns:a16="http://schemas.microsoft.com/office/drawing/2014/main" val="862884839"/>
                    </a:ext>
                  </a:extLst>
                </a:gridCol>
                <a:gridCol w="1782233">
                  <a:extLst>
                    <a:ext uri="{9D8B030D-6E8A-4147-A177-3AD203B41FA5}">
                      <a16:colId xmlns:a16="http://schemas.microsoft.com/office/drawing/2014/main" val="3008474003"/>
                    </a:ext>
                  </a:extLst>
                </a:gridCol>
                <a:gridCol w="1782233">
                  <a:extLst>
                    <a:ext uri="{9D8B030D-6E8A-4147-A177-3AD203B41FA5}">
                      <a16:colId xmlns:a16="http://schemas.microsoft.com/office/drawing/2014/main" val="1634964180"/>
                    </a:ext>
                  </a:extLst>
                </a:gridCol>
              </a:tblGrid>
              <a:tr h="370840">
                <a:tc>
                  <a:txBody>
                    <a:bodyPr/>
                    <a:lstStyle/>
                    <a:p>
                      <a:pPr algn="ctr"/>
                      <a:r>
                        <a:rPr lang="en-US" altLang="zh-CN" sz="2400" b="0" i="1" dirty="0">
                          <a:solidFill>
                            <a:schemeClr val="tx1"/>
                          </a:solidFill>
                          <a:latin typeface="Cambria Math" panose="02040503050406030204" pitchFamily="18" charset="0"/>
                          <a:ea typeface="Cambria Math" panose="02040503050406030204" pitchFamily="18" charset="0"/>
                        </a:rPr>
                        <a:t>E</a:t>
                      </a:r>
                      <a:r>
                        <a:rPr lang="en-US" altLang="zh-CN" sz="2400" b="0" i="1" baseline="-25000" dirty="0">
                          <a:solidFill>
                            <a:schemeClr val="tx1"/>
                          </a:solidFill>
                          <a:latin typeface="Cambria Math" panose="02040503050406030204" pitchFamily="18" charset="0"/>
                          <a:ea typeface="Cambria Math" panose="02040503050406030204" pitchFamily="18" charset="0"/>
                        </a:rPr>
                        <a:t>γ</a:t>
                      </a:r>
                      <a:r>
                        <a:rPr lang="en-US" altLang="zh-CN" sz="2400" b="0" dirty="0">
                          <a:solidFill>
                            <a:schemeClr val="tx1"/>
                          </a:solidFill>
                          <a:latin typeface="Cambria Math" panose="02040503050406030204" pitchFamily="18" charset="0"/>
                          <a:ea typeface="Cambria Math" panose="02040503050406030204" pitchFamily="18" charset="0"/>
                        </a:rPr>
                        <a:t> (keV)</a:t>
                      </a:r>
                      <a:endParaRPr lang="zh-CN" altLang="en-US" sz="2400" b="0" dirty="0">
                        <a:solidFill>
                          <a:schemeClr val="tx1"/>
                        </a:solidFill>
                        <a:latin typeface="Cambria Math" panose="02040503050406030204" pitchFamily="18" charset="0"/>
                      </a:endParaRPr>
                    </a:p>
                  </a:txBody>
                  <a:tcPr anchor="ctr">
                    <a:solidFill>
                      <a:schemeClr val="accent5">
                        <a:lumMod val="40000"/>
                        <a:lumOff val="60000"/>
                      </a:schemeClr>
                    </a:solidFill>
                  </a:tcPr>
                </a:tc>
                <a:tc>
                  <a:txBody>
                    <a:bodyPr/>
                    <a:lstStyle/>
                    <a:p>
                      <a:pPr algn="ctr"/>
                      <a:r>
                        <a:rPr lang="en-US" altLang="zh-CN" sz="2400" b="0" dirty="0">
                          <a:solidFill>
                            <a:schemeClr val="tx1"/>
                          </a:solidFill>
                          <a:latin typeface="Cambria Math" panose="02040503050406030204" pitchFamily="18" charset="0"/>
                          <a:ea typeface="Cambria Math" panose="02040503050406030204" pitchFamily="18" charset="0"/>
                        </a:rPr>
                        <a:t>BR (%)</a:t>
                      </a:r>
                    </a:p>
                    <a:p>
                      <a:pPr algn="ctr"/>
                      <a:r>
                        <a:rPr lang="en-US" altLang="zh-CN" sz="2400" b="0" dirty="0">
                          <a:solidFill>
                            <a:schemeClr val="tx1"/>
                          </a:solidFill>
                          <a:latin typeface="Cambria Math" panose="02040503050406030204" pitchFamily="18" charset="0"/>
                          <a:ea typeface="Cambria Math" panose="02040503050406030204" pitchFamily="18" charset="0"/>
                        </a:rPr>
                        <a:t>Bennett</a:t>
                      </a:r>
                      <a:endParaRPr lang="zh-CN" altLang="en-US" sz="2400" b="0" dirty="0">
                        <a:solidFill>
                          <a:schemeClr val="tx1"/>
                        </a:solidFill>
                        <a:latin typeface="Cambria Math" panose="02040503050406030204" pitchFamily="18" charset="0"/>
                      </a:endParaRPr>
                    </a:p>
                  </a:txBody>
                  <a:tcPr anchor="ctr">
                    <a:solidFill>
                      <a:schemeClr val="accent5">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400" b="0" dirty="0">
                          <a:solidFill>
                            <a:schemeClr val="tx1"/>
                          </a:solidFill>
                          <a:latin typeface="Cambria Math" panose="02040503050406030204" pitchFamily="18" charset="0"/>
                          <a:ea typeface="Cambria Math" panose="02040503050406030204" pitchFamily="18" charset="0"/>
                        </a:rPr>
                        <a:t>BR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400" b="0" dirty="0">
                          <a:solidFill>
                            <a:schemeClr val="tx1"/>
                          </a:solidFill>
                          <a:latin typeface="Cambria Math" panose="02040503050406030204" pitchFamily="18" charset="0"/>
                          <a:ea typeface="Cambria Math" panose="02040503050406030204" pitchFamily="18" charset="0"/>
                        </a:rPr>
                        <a:t>DSL</a:t>
                      </a:r>
                      <a:endParaRPr lang="zh-CN" altLang="en-US" sz="2400" b="0" dirty="0">
                        <a:solidFill>
                          <a:schemeClr val="tx1"/>
                        </a:solidFill>
                        <a:latin typeface="Cambria Math" panose="02040503050406030204" pitchFamily="18" charset="0"/>
                      </a:endParaRPr>
                    </a:p>
                  </a:txBody>
                  <a:tcPr anchor="ctr">
                    <a:solidFill>
                      <a:schemeClr val="accent5">
                        <a:lumMod val="40000"/>
                        <a:lumOff val="60000"/>
                      </a:schemeClr>
                    </a:solidFill>
                  </a:tcPr>
                </a:tc>
                <a:extLst>
                  <a:ext uri="{0D108BD9-81ED-4DB2-BD59-A6C34878D82A}">
                    <a16:rowId xmlns:a16="http://schemas.microsoft.com/office/drawing/2014/main" val="936236306"/>
                  </a:ext>
                </a:extLst>
              </a:tr>
              <a:tr h="370840">
                <a:tc>
                  <a:txBody>
                    <a:bodyPr/>
                    <a:lstStyle/>
                    <a:p>
                      <a:pPr algn="ctr" fontAlgn="ctr"/>
                      <a:r>
                        <a:rPr lang="en-US" altLang="zh-CN" sz="2400" b="0" i="0" u="none" strike="noStrike" baseline="0" dirty="0">
                          <a:solidFill>
                            <a:srgbClr val="FF0000"/>
                          </a:solidFill>
                          <a:effectLst/>
                          <a:latin typeface="Cambria Math" panose="02040503050406030204" pitchFamily="18" charset="0"/>
                          <a:ea typeface="Cambria Math" panose="02040503050406030204" pitchFamily="18" charset="0"/>
                        </a:rPr>
                        <a:t>3435</a:t>
                      </a:r>
                      <a:endParaRPr lang="zh-CN" altLang="en-US" sz="2400" b="0" i="0" u="none" strike="noStrike" baseline="0" dirty="0">
                        <a:solidFill>
                          <a:srgbClr val="FF0000"/>
                        </a:solidFill>
                        <a:effectLst/>
                        <a:latin typeface="Cambria Math" panose="02040503050406030204" pitchFamily="18" charset="0"/>
                        <a:ea typeface="宋体" panose="02010600030101010101" pitchFamily="2" charset="-122"/>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2400" b="0" i="0" u="none" strike="noStrike" dirty="0">
                          <a:solidFill>
                            <a:srgbClr val="FF0000"/>
                          </a:solidFill>
                          <a:effectLst/>
                          <a:latin typeface="Cambria Math" panose="02040503050406030204" pitchFamily="18" charset="0"/>
                          <a:ea typeface="Cambria Math" panose="02040503050406030204" pitchFamily="18" charset="0"/>
                        </a:rPr>
                        <a:t>54.7±3.5</a:t>
                      </a:r>
                    </a:p>
                  </a:txBody>
                  <a:tcPr marL="9525" marR="9525" marT="9525" marB="0" anchor="ctr"/>
                </a:tc>
                <a:tc>
                  <a:txBody>
                    <a:bodyPr/>
                    <a:lstStyle/>
                    <a:p>
                      <a:pPr algn="ctr"/>
                      <a:r>
                        <a:rPr lang="en-US" altLang="zh-CN" sz="2400" b="0" i="0" u="none" strike="noStrike" dirty="0">
                          <a:solidFill>
                            <a:srgbClr val="FF0000"/>
                          </a:solidFill>
                          <a:effectLst/>
                          <a:latin typeface="Cambria Math" panose="02040503050406030204" pitchFamily="18" charset="0"/>
                          <a:ea typeface="Cambria Math" panose="02040503050406030204" pitchFamily="18" charset="0"/>
                        </a:rPr>
                        <a:t>38±11</a:t>
                      </a:r>
                      <a:endParaRPr lang="zh-CN" altLang="en-US" sz="2400" b="0" dirty="0">
                        <a:solidFill>
                          <a:srgbClr val="FF0000"/>
                        </a:solidFill>
                        <a:latin typeface="Cambria Math" panose="02040503050406030204" pitchFamily="18" charset="0"/>
                      </a:endParaRPr>
                    </a:p>
                  </a:txBody>
                  <a:tcPr anchor="ctr"/>
                </a:tc>
                <a:extLst>
                  <a:ext uri="{0D108BD9-81ED-4DB2-BD59-A6C34878D82A}">
                    <a16:rowId xmlns:a16="http://schemas.microsoft.com/office/drawing/2014/main" val="2567216307"/>
                  </a:ext>
                </a:extLst>
              </a:tr>
              <a:tr h="370840">
                <a:tc>
                  <a:txBody>
                    <a:bodyPr/>
                    <a:lstStyle/>
                    <a:p>
                      <a:pPr algn="ctr" fontAlgn="ctr"/>
                      <a:r>
                        <a:rPr lang="en-US" altLang="zh-CN" sz="2400" b="0" i="0" u="none" strike="noStrike" baseline="0" dirty="0">
                          <a:solidFill>
                            <a:srgbClr val="FF0000"/>
                          </a:solidFill>
                          <a:effectLst/>
                          <a:latin typeface="Cambria Math" panose="02040503050406030204" pitchFamily="18" charset="0"/>
                          <a:ea typeface="Cambria Math" panose="02040503050406030204" pitchFamily="18" charset="0"/>
                        </a:rPr>
                        <a:t>2186</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2400" b="0" i="0" u="none" strike="noStrike" dirty="0">
                          <a:solidFill>
                            <a:srgbClr val="FF0000"/>
                          </a:solidFill>
                          <a:effectLst/>
                          <a:latin typeface="Cambria Math" panose="02040503050406030204" pitchFamily="18" charset="0"/>
                          <a:ea typeface="Cambria Math" panose="02040503050406030204" pitchFamily="18" charset="0"/>
                        </a:rPr>
                        <a:t>45.3±3.0</a:t>
                      </a:r>
                    </a:p>
                  </a:txBody>
                  <a:tcPr marL="9525" marR="9525" marT="9525" marB="0" anchor="ctr"/>
                </a:tc>
                <a:tc>
                  <a:txBody>
                    <a:bodyPr/>
                    <a:lstStyle/>
                    <a:p>
                      <a:pPr algn="ctr"/>
                      <a:r>
                        <a:rPr lang="en-US" altLang="zh-CN" sz="2400" b="0" i="0" u="none" strike="noStrike" dirty="0">
                          <a:solidFill>
                            <a:srgbClr val="FF0000"/>
                          </a:solidFill>
                          <a:effectLst/>
                          <a:latin typeface="Cambria Math" panose="02040503050406030204" pitchFamily="18" charset="0"/>
                          <a:ea typeface="Cambria Math" panose="02040503050406030204" pitchFamily="18" charset="0"/>
                        </a:rPr>
                        <a:t>62±12</a:t>
                      </a:r>
                      <a:endParaRPr lang="zh-CN" altLang="en-US" sz="2400" b="0" dirty="0">
                        <a:solidFill>
                          <a:srgbClr val="FF0000"/>
                        </a:solidFill>
                        <a:latin typeface="Cambria Math" panose="02040503050406030204" pitchFamily="18" charset="0"/>
                      </a:endParaRPr>
                    </a:p>
                  </a:txBody>
                  <a:tcPr anchor="ctr"/>
                </a:tc>
                <a:extLst>
                  <a:ext uri="{0D108BD9-81ED-4DB2-BD59-A6C34878D82A}">
                    <a16:rowId xmlns:a16="http://schemas.microsoft.com/office/drawing/2014/main" val="1624579986"/>
                  </a:ext>
                </a:extLst>
              </a:tr>
            </a:tbl>
          </a:graphicData>
        </a:graphic>
      </p:graphicFrame>
      <p:sp>
        <p:nvSpPr>
          <p:cNvPr id="8" name="TextBox 7">
            <a:extLst>
              <a:ext uri="{FF2B5EF4-FFF2-40B4-BE49-F238E27FC236}">
                <a16:creationId xmlns:a16="http://schemas.microsoft.com/office/drawing/2014/main" id="{BCB120D4-CFC2-4C99-88E6-E81DFAE182A5}"/>
              </a:ext>
            </a:extLst>
          </p:cNvPr>
          <p:cNvSpPr txBox="1"/>
          <p:nvPr/>
        </p:nvSpPr>
        <p:spPr>
          <a:xfrm>
            <a:off x="617681" y="5219710"/>
            <a:ext cx="2692400" cy="523220"/>
          </a:xfrm>
          <a:prstGeom prst="rect">
            <a:avLst/>
          </a:prstGeom>
          <a:noFill/>
        </p:spPr>
        <p:txBody>
          <a:bodyPr wrap="square" rtlCol="0">
            <a:spAutoFit/>
          </a:bodyPr>
          <a:lstStyle/>
          <a:p>
            <a:r>
              <a:rPr lang="en-US" altLang="zh-CN" sz="2800" dirty="0">
                <a:latin typeface="Cambria Math" panose="02040503050406030204" pitchFamily="18" charset="0"/>
                <a:ea typeface="Cambria Math" panose="02040503050406030204" pitchFamily="18" charset="0"/>
              </a:rPr>
              <a:t>3435</a:t>
            </a:r>
            <a:endParaRPr lang="zh-CN" altLang="en-US" sz="2800" dirty="0">
              <a:latin typeface="Cambria Math" panose="02040503050406030204" pitchFamily="18" charset="0"/>
            </a:endParaRPr>
          </a:p>
        </p:txBody>
      </p:sp>
      <p:graphicFrame>
        <p:nvGraphicFramePr>
          <p:cNvPr id="9" name="Table 8">
            <a:extLst>
              <a:ext uri="{FF2B5EF4-FFF2-40B4-BE49-F238E27FC236}">
                <a16:creationId xmlns:a16="http://schemas.microsoft.com/office/drawing/2014/main" id="{BC7F1224-1A25-45EF-8E7C-1CCF98D09B20}"/>
              </a:ext>
            </a:extLst>
          </p:cNvPr>
          <p:cNvGraphicFramePr>
            <a:graphicFrameLocks noGrp="1"/>
          </p:cNvGraphicFramePr>
          <p:nvPr>
            <p:extLst>
              <p:ext uri="{D42A27DB-BD31-4B8C-83A1-F6EECF244321}">
                <p14:modId xmlns:p14="http://schemas.microsoft.com/office/powerpoint/2010/main" val="3467347814"/>
              </p:ext>
            </p:extLst>
          </p:nvPr>
        </p:nvGraphicFramePr>
        <p:xfrm>
          <a:off x="3723414" y="75235"/>
          <a:ext cx="5346699" cy="619125"/>
        </p:xfrm>
        <a:graphic>
          <a:graphicData uri="http://schemas.openxmlformats.org/drawingml/2006/table">
            <a:tbl>
              <a:tblPr>
                <a:tableStyleId>{5C22544A-7EE6-4342-B048-85BDC9FD1C3A}</a:tableStyleId>
              </a:tblPr>
              <a:tblGrid>
                <a:gridCol w="1746251">
                  <a:extLst>
                    <a:ext uri="{9D8B030D-6E8A-4147-A177-3AD203B41FA5}">
                      <a16:colId xmlns:a16="http://schemas.microsoft.com/office/drawing/2014/main" val="1365618288"/>
                    </a:ext>
                  </a:extLst>
                </a:gridCol>
                <a:gridCol w="1765300">
                  <a:extLst>
                    <a:ext uri="{9D8B030D-6E8A-4147-A177-3AD203B41FA5}">
                      <a16:colId xmlns:a16="http://schemas.microsoft.com/office/drawing/2014/main" val="3032482193"/>
                    </a:ext>
                  </a:extLst>
                </a:gridCol>
                <a:gridCol w="1835148">
                  <a:extLst>
                    <a:ext uri="{9D8B030D-6E8A-4147-A177-3AD203B41FA5}">
                      <a16:colId xmlns:a16="http://schemas.microsoft.com/office/drawing/2014/main" val="3792867573"/>
                    </a:ext>
                  </a:extLst>
                </a:gridCol>
              </a:tblGrid>
              <a:tr h="190500">
                <a:tc>
                  <a:txBody>
                    <a:bodyPr/>
                    <a:lstStyle/>
                    <a:p>
                      <a:pPr algn="ctr" fontAlgn="ctr"/>
                      <a:r>
                        <a:rPr lang="en-US" altLang="zh-CN" sz="2000" u="none" strike="noStrike" dirty="0">
                          <a:effectLst/>
                          <a:latin typeface="Cambria" panose="02040503050406030204" pitchFamily="18" charset="0"/>
                          <a:ea typeface="Cambria" panose="02040503050406030204" pitchFamily="18" charset="0"/>
                        </a:rPr>
                        <a:t>Ratio of 4156/5141</a:t>
                      </a:r>
                      <a:endParaRPr lang="en-US" altLang="zh-CN" sz="20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2000" u="none" strike="noStrike" dirty="0">
                          <a:effectLst/>
                          <a:latin typeface="Cambria" panose="02040503050406030204" pitchFamily="18" charset="0"/>
                          <a:ea typeface="Cambria" panose="02040503050406030204" pitchFamily="18" charset="0"/>
                        </a:rPr>
                        <a:t>4.1±1.6 </a:t>
                      </a:r>
                      <a:endParaRPr lang="en-US" altLang="zh-CN" sz="20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2000" u="none" strike="noStrike" dirty="0">
                          <a:effectLst/>
                          <a:latin typeface="Cambria" panose="02040503050406030204" pitchFamily="18" charset="0"/>
                          <a:ea typeface="Cambria" panose="02040503050406030204" pitchFamily="18" charset="0"/>
                        </a:rPr>
                        <a:t>1.4±0.4 </a:t>
                      </a:r>
                      <a:endParaRPr lang="en-US" altLang="zh-CN" sz="20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3288315468"/>
                  </a:ext>
                </a:extLst>
              </a:tr>
            </a:tbl>
          </a:graphicData>
        </a:graphic>
      </p:graphicFrame>
    </p:spTree>
    <p:extLst>
      <p:ext uri="{BB962C8B-B14F-4D97-AF65-F5344CB8AC3E}">
        <p14:creationId xmlns:p14="http://schemas.microsoft.com/office/powerpoint/2010/main" val="413922546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A5C938A-27E1-4408-838D-E21EADA4659B}"/>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8333" t="14403" r="8056"/>
          <a:stretch/>
        </p:blipFill>
        <p:spPr>
          <a:xfrm>
            <a:off x="88900" y="733171"/>
            <a:ext cx="9017000" cy="5874857"/>
          </a:xfrm>
          <a:prstGeom prst="rect">
            <a:avLst/>
          </a:prstGeom>
        </p:spPr>
      </p:pic>
      <p:sp>
        <p:nvSpPr>
          <p:cNvPr id="6" name="TextBox 5">
            <a:extLst>
              <a:ext uri="{FF2B5EF4-FFF2-40B4-BE49-F238E27FC236}">
                <a16:creationId xmlns:a16="http://schemas.microsoft.com/office/drawing/2014/main" id="{514C833E-2252-447F-9817-50165B6ED6A0}"/>
              </a:ext>
            </a:extLst>
          </p:cNvPr>
          <p:cNvSpPr txBox="1"/>
          <p:nvPr/>
        </p:nvSpPr>
        <p:spPr>
          <a:xfrm>
            <a:off x="238897" y="189470"/>
            <a:ext cx="1974258" cy="646331"/>
          </a:xfrm>
          <a:prstGeom prst="rect">
            <a:avLst/>
          </a:prstGeom>
          <a:noFill/>
        </p:spPr>
        <p:txBody>
          <a:bodyPr wrap="none" rtlCol="0">
            <a:spAutoFit/>
          </a:bodyPr>
          <a:lstStyle/>
          <a:p>
            <a:r>
              <a:rPr lang="en-US" altLang="zh-CN" dirty="0"/>
              <a:t>25 γ-ray transitions</a:t>
            </a:r>
          </a:p>
          <a:p>
            <a:r>
              <a:rPr lang="en-US" altLang="zh-CN" dirty="0"/>
              <a:t>16 excited states</a:t>
            </a:r>
            <a:endParaRPr lang="zh-CN" altLang="en-US" dirty="0"/>
          </a:p>
        </p:txBody>
      </p:sp>
    </p:spTree>
    <p:extLst>
      <p:ext uri="{BB962C8B-B14F-4D97-AF65-F5344CB8AC3E}">
        <p14:creationId xmlns:p14="http://schemas.microsoft.com/office/powerpoint/2010/main" val="3813579092"/>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225570D-E119-478C-8746-21170ED2D7E4}"/>
              </a:ext>
            </a:extLst>
          </p:cNvPr>
          <p:cNvSpPr txBox="1"/>
          <p:nvPr/>
        </p:nvSpPr>
        <p:spPr>
          <a:xfrm>
            <a:off x="662075" y="4341167"/>
            <a:ext cx="8036417" cy="461665"/>
          </a:xfrm>
          <a:prstGeom prst="rect">
            <a:avLst/>
          </a:prstGeom>
          <a:noFill/>
        </p:spPr>
        <p:txBody>
          <a:bodyPr wrap="square" rtlCol="0">
            <a:spAutoFit/>
          </a:bodyPr>
          <a:lstStyle/>
          <a:p>
            <a:r>
              <a:rPr lang="en-US" altLang="zh-CN" sz="2400" dirty="0"/>
              <a:t>MC Simulation </a:t>
            </a:r>
            <a:r>
              <a:rPr lang="zh-CN" altLang="en-US" sz="2400" dirty="0"/>
              <a:t>→ </a:t>
            </a:r>
            <a:r>
              <a:rPr lang="en-US" altLang="zh-CN" sz="2400" dirty="0" err="1"/>
              <a:t>Lineshape</a:t>
            </a:r>
            <a:r>
              <a:rPr lang="en-US" altLang="zh-CN" sz="2400" dirty="0"/>
              <a:t> Comparison </a:t>
            </a:r>
            <a:r>
              <a:rPr lang="zh-CN" altLang="en-US" sz="2400" dirty="0"/>
              <a:t>→ </a:t>
            </a:r>
            <a:r>
              <a:rPr lang="en-US" altLang="zh-CN" sz="2400" dirty="0"/>
              <a:t>χ</a:t>
            </a:r>
            <a:r>
              <a:rPr lang="en-US" altLang="zh-CN" sz="2400" baseline="30000" dirty="0"/>
              <a:t>2</a:t>
            </a:r>
            <a:r>
              <a:rPr lang="en-US" altLang="zh-CN" sz="2400" dirty="0"/>
              <a:t> minimization</a:t>
            </a:r>
            <a:endParaRPr lang="zh-CN" altLang="en-US" sz="2400" dirty="0"/>
          </a:p>
        </p:txBody>
      </p:sp>
      <p:pic>
        <p:nvPicPr>
          <p:cNvPr id="3" name="Picture 2">
            <a:extLst>
              <a:ext uri="{FF2B5EF4-FFF2-40B4-BE49-F238E27FC236}">
                <a16:creationId xmlns:a16="http://schemas.microsoft.com/office/drawing/2014/main" id="{3EF9595C-A2A9-4069-AAF8-C90B6540BB7C}"/>
              </a:ext>
            </a:extLst>
          </p:cNvPr>
          <p:cNvPicPr>
            <a:picLocks noChangeAspect="1"/>
          </p:cNvPicPr>
          <p:nvPr/>
        </p:nvPicPr>
        <p:blipFill>
          <a:blip r:embed="rId2"/>
          <a:stretch>
            <a:fillRect/>
          </a:stretch>
        </p:blipFill>
        <p:spPr>
          <a:xfrm>
            <a:off x="0" y="180474"/>
            <a:ext cx="9145187" cy="3886200"/>
          </a:xfrm>
          <a:prstGeom prst="rect">
            <a:avLst/>
          </a:prstGeom>
        </p:spPr>
      </p:pic>
      <p:sp>
        <p:nvSpPr>
          <p:cNvPr id="2" name="TextBox 1">
            <a:extLst>
              <a:ext uri="{FF2B5EF4-FFF2-40B4-BE49-F238E27FC236}">
                <a16:creationId xmlns:a16="http://schemas.microsoft.com/office/drawing/2014/main" id="{EDCD458C-B1AF-40B7-866A-00883CB36981}"/>
              </a:ext>
            </a:extLst>
          </p:cNvPr>
          <p:cNvSpPr txBox="1"/>
          <p:nvPr/>
        </p:nvSpPr>
        <p:spPr>
          <a:xfrm>
            <a:off x="445168" y="5077326"/>
            <a:ext cx="2591863" cy="646331"/>
          </a:xfrm>
          <a:prstGeom prst="rect">
            <a:avLst/>
          </a:prstGeom>
          <a:noFill/>
        </p:spPr>
        <p:txBody>
          <a:bodyPr wrap="none" rtlCol="0">
            <a:spAutoFit/>
          </a:bodyPr>
          <a:lstStyle/>
          <a:p>
            <a:r>
              <a:rPr lang="en-US" altLang="zh-CN" dirty="0"/>
              <a:t>1324*4 simulation files</a:t>
            </a:r>
          </a:p>
          <a:p>
            <a:r>
              <a:rPr lang="en-US" altLang="zh-CN" dirty="0"/>
              <a:t>20000 events in each file</a:t>
            </a:r>
            <a:endParaRPr lang="zh-CN" altLang="en-US" dirty="0"/>
          </a:p>
        </p:txBody>
      </p:sp>
    </p:spTree>
    <p:extLst>
      <p:ext uri="{BB962C8B-B14F-4D97-AF65-F5344CB8AC3E}">
        <p14:creationId xmlns:p14="http://schemas.microsoft.com/office/powerpoint/2010/main" val="41622470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7412471-2425-4929-B5D2-603F4522F00E}"/>
              </a:ext>
            </a:extLst>
          </p:cNvPr>
          <p:cNvSpPr txBox="1"/>
          <p:nvPr/>
        </p:nvSpPr>
        <p:spPr>
          <a:xfrm>
            <a:off x="0" y="0"/>
            <a:ext cx="9144000" cy="7263527"/>
          </a:xfrm>
          <a:prstGeom prst="rect">
            <a:avLst/>
          </a:prstGeom>
          <a:noFill/>
        </p:spPr>
        <p:txBody>
          <a:bodyPr wrap="square">
            <a:spAutoFit/>
          </a:bodyPr>
          <a:lstStyle/>
          <a:p>
            <a:r>
              <a:rPr lang="fr-FR" dirty="0"/>
              <a:t>source /usr/opt/jessie.sh</a:t>
            </a:r>
          </a:p>
          <a:p>
            <a:r>
              <a:rPr lang="fr-FR" dirty="0"/>
              <a:t>source /etc/profile.d/module.sh</a:t>
            </a:r>
          </a:p>
          <a:p>
            <a:r>
              <a:rPr lang="en-US" dirty="0" err="1"/>
              <a:t>lsb_release</a:t>
            </a:r>
            <a:r>
              <a:rPr lang="en-US" dirty="0"/>
              <a:t> -a</a:t>
            </a:r>
          </a:p>
          <a:p>
            <a:r>
              <a:rPr lang="en-US" sz="1600" dirty="0"/>
              <a:t>Distributor ID:	Debian</a:t>
            </a:r>
          </a:p>
          <a:p>
            <a:r>
              <a:rPr lang="en-US" sz="1600" dirty="0"/>
              <a:t>Description:	Debian GNU/Linux 8.11 (jessie)</a:t>
            </a:r>
          </a:p>
          <a:p>
            <a:r>
              <a:rPr lang="en-US" sz="1600" dirty="0"/>
              <a:t>Release:	8.11</a:t>
            </a:r>
          </a:p>
          <a:p>
            <a:r>
              <a:rPr lang="en-US" sz="1600" dirty="0"/>
              <a:t>Codename:	jessie</a:t>
            </a:r>
            <a:endParaRPr lang="fr-FR" sz="1600" dirty="0"/>
          </a:p>
          <a:p>
            <a:r>
              <a:rPr lang="en-US" sz="1800" dirty="0"/>
              <a:t>module avail</a:t>
            </a:r>
          </a:p>
          <a:p>
            <a:r>
              <a:rPr lang="en-US" altLang="zh-CN" sz="1800" dirty="0"/>
              <a:t>module load root/gnu/6.06.02</a:t>
            </a:r>
          </a:p>
          <a:p>
            <a:endParaRPr lang="en-US" sz="1800" dirty="0"/>
          </a:p>
          <a:p>
            <a:r>
              <a:rPr lang="en-US" sz="1800" dirty="0" err="1"/>
              <a:t>gcc</a:t>
            </a:r>
            <a:r>
              <a:rPr lang="en-US" sz="1800" dirty="0"/>
              <a:t> -v</a:t>
            </a:r>
          </a:p>
          <a:p>
            <a:r>
              <a:rPr lang="en-US" dirty="0"/>
              <a:t>4.9.2</a:t>
            </a:r>
            <a:endParaRPr lang="en-US" sz="1800" dirty="0"/>
          </a:p>
          <a:p>
            <a:r>
              <a:rPr lang="fr-FR" dirty="0"/>
              <a:t>root-config --version</a:t>
            </a:r>
          </a:p>
          <a:p>
            <a:r>
              <a:rPr lang="fr-FR" dirty="0"/>
              <a:t>6.06.02</a:t>
            </a:r>
          </a:p>
          <a:p>
            <a:r>
              <a:rPr lang="fr-FR" dirty="0" err="1"/>
              <a:t>cmake</a:t>
            </a:r>
            <a:r>
              <a:rPr lang="fr-FR" dirty="0"/>
              <a:t> --version</a:t>
            </a:r>
          </a:p>
          <a:p>
            <a:r>
              <a:rPr lang="fr-FR" dirty="0"/>
              <a:t>3.6.3</a:t>
            </a:r>
          </a:p>
          <a:p>
            <a:endParaRPr lang="fr-FR" dirty="0"/>
          </a:p>
          <a:p>
            <a:r>
              <a:rPr lang="fr-FR" dirty="0" err="1"/>
              <a:t>cmake</a:t>
            </a:r>
            <a:r>
              <a:rPr lang="fr-FR" dirty="0"/>
              <a:t> -DGeant4_DIR=/mnt/simulations/</a:t>
            </a:r>
            <a:r>
              <a:rPr lang="fr-FR" dirty="0" err="1"/>
              <a:t>proton_detector</a:t>
            </a:r>
            <a:r>
              <a:rPr lang="fr-FR" dirty="0"/>
              <a:t>/Geant4/geant4.10.2-install/lib/Geant4-10.2.2 /mnt/</a:t>
            </a:r>
            <a:r>
              <a:rPr lang="fr-FR" dirty="0" err="1"/>
              <a:t>analysis</a:t>
            </a:r>
            <a:r>
              <a:rPr lang="fr-FR" dirty="0"/>
              <a:t>/triumf_s2193/sun/Geant4_DSL_Jul2024</a:t>
            </a:r>
          </a:p>
          <a:p>
            <a:r>
              <a:rPr lang="fr-FR" dirty="0" err="1"/>
              <a:t>rm</a:t>
            </a:r>
            <a:r>
              <a:rPr lang="fr-FR" dirty="0"/>
              <a:t> -</a:t>
            </a:r>
            <a:r>
              <a:rPr lang="fr-FR" dirty="0" err="1"/>
              <a:t>rf</a:t>
            </a:r>
            <a:r>
              <a:rPr lang="fr-FR" dirty="0"/>
              <a:t> CM*; </a:t>
            </a:r>
            <a:r>
              <a:rPr lang="fr-FR" dirty="0" err="1"/>
              <a:t>rm</a:t>
            </a:r>
            <a:r>
              <a:rPr lang="fr-FR" dirty="0"/>
              <a:t> -</a:t>
            </a:r>
            <a:r>
              <a:rPr lang="fr-FR" dirty="0" err="1"/>
              <a:t>rf</a:t>
            </a:r>
            <a:r>
              <a:rPr lang="fr-FR" dirty="0"/>
              <a:t> cm*</a:t>
            </a:r>
          </a:p>
          <a:p>
            <a:endParaRPr lang="fr-FR" dirty="0"/>
          </a:p>
          <a:p>
            <a:r>
              <a:rPr lang="fr-FR" dirty="0" err="1"/>
              <a:t>cmake</a:t>
            </a:r>
            <a:r>
              <a:rPr lang="fr-FR" dirty="0"/>
              <a:t> -DGeant4_DIR=/mnt/</a:t>
            </a:r>
            <a:r>
              <a:rPr lang="fr-FR" dirty="0" err="1"/>
              <a:t>misc</a:t>
            </a:r>
            <a:r>
              <a:rPr lang="fr-FR" dirty="0"/>
              <a:t>/</a:t>
            </a:r>
            <a:r>
              <a:rPr lang="fr-FR" dirty="0" err="1"/>
              <a:t>sw</a:t>
            </a:r>
            <a:r>
              <a:rPr lang="fr-FR" dirty="0"/>
              <a:t>/x86_64/Debian/10/geant4/</a:t>
            </a:r>
            <a:r>
              <a:rPr lang="fr-FR" dirty="0" err="1"/>
              <a:t>gnu</a:t>
            </a:r>
            <a:r>
              <a:rPr lang="fr-FR" dirty="0"/>
              <a:t>/10.2.3/lib/Geant4-10.2.3 /mnt/</a:t>
            </a:r>
            <a:r>
              <a:rPr lang="fr-FR" dirty="0" err="1"/>
              <a:t>analysis</a:t>
            </a:r>
            <a:r>
              <a:rPr lang="fr-FR" dirty="0"/>
              <a:t>/triumf_s2193/sun/Geant4_DSL_Jul2024</a:t>
            </a:r>
          </a:p>
          <a:p>
            <a:r>
              <a:rPr lang="fr-FR" dirty="0" err="1"/>
              <a:t>make</a:t>
            </a:r>
            <a:r>
              <a:rPr lang="fr-FR" dirty="0"/>
              <a:t> </a:t>
            </a:r>
            <a:r>
              <a:rPr lang="fr-FR" dirty="0" err="1"/>
              <a:t>gives</a:t>
            </a:r>
            <a:r>
              <a:rPr lang="fr-FR" dirty="0"/>
              <a:t> "/mnt/</a:t>
            </a:r>
            <a:r>
              <a:rPr lang="fr-FR" dirty="0" err="1"/>
              <a:t>misc</a:t>
            </a:r>
            <a:r>
              <a:rPr lang="fr-FR" dirty="0"/>
              <a:t>/</a:t>
            </a:r>
            <a:r>
              <a:rPr lang="fr-FR" dirty="0" err="1"/>
              <a:t>sw</a:t>
            </a:r>
            <a:r>
              <a:rPr lang="fr-FR" dirty="0"/>
              <a:t>/x86_64/Debian/10/geant4/</a:t>
            </a:r>
            <a:r>
              <a:rPr lang="fr-FR" dirty="0" err="1"/>
              <a:t>gnu</a:t>
            </a:r>
            <a:r>
              <a:rPr lang="fr-FR" dirty="0"/>
              <a:t>/10.2.3/lib/libG4Tree.so: </a:t>
            </a:r>
            <a:r>
              <a:rPr lang="fr-FR" dirty="0" err="1"/>
              <a:t>undefined</a:t>
            </a:r>
            <a:r>
              <a:rPr lang="fr-FR" dirty="0"/>
              <a:t> </a:t>
            </a:r>
            <a:r>
              <a:rPr lang="fr-FR" dirty="0" err="1"/>
              <a:t>reference</a:t>
            </a:r>
            <a:r>
              <a:rPr lang="fr-FR" dirty="0"/>
              <a:t> to `</a:t>
            </a:r>
            <a:r>
              <a:rPr lang="fr-FR" dirty="0" err="1"/>
              <a:t>vtable</a:t>
            </a:r>
            <a:r>
              <a:rPr lang="fr-FR" dirty="0"/>
              <a:t> for std::__cxx11::</a:t>
            </a:r>
            <a:r>
              <a:rPr lang="fr-FR" dirty="0" err="1"/>
              <a:t>basic_stringbuf</a:t>
            </a:r>
            <a:r>
              <a:rPr lang="fr-FR" dirty="0"/>
              <a:t>&lt;char, std::</a:t>
            </a:r>
            <a:r>
              <a:rPr lang="fr-FR" dirty="0" err="1"/>
              <a:t>char_traits</a:t>
            </a:r>
            <a:r>
              <a:rPr lang="fr-FR" dirty="0"/>
              <a:t>&lt;char&gt;, std::</a:t>
            </a:r>
            <a:r>
              <a:rPr lang="fr-FR" dirty="0" err="1"/>
              <a:t>allocator</a:t>
            </a:r>
            <a:r>
              <a:rPr lang="fr-FR" dirty="0"/>
              <a:t>&lt;char&gt; &gt;@GLIBCXX_3.4.21"</a:t>
            </a:r>
          </a:p>
        </p:txBody>
      </p:sp>
    </p:spTree>
    <p:extLst>
      <p:ext uri="{BB962C8B-B14F-4D97-AF65-F5344CB8AC3E}">
        <p14:creationId xmlns:p14="http://schemas.microsoft.com/office/powerpoint/2010/main" val="2091023140"/>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55F2AE6-3B41-40FB-A375-750FA97638C7}"/>
              </a:ext>
            </a:extLst>
          </p:cNvPr>
          <p:cNvSpPr txBox="1"/>
          <p:nvPr/>
        </p:nvSpPr>
        <p:spPr>
          <a:xfrm>
            <a:off x="0" y="0"/>
            <a:ext cx="1974258" cy="646331"/>
          </a:xfrm>
          <a:prstGeom prst="rect">
            <a:avLst/>
          </a:prstGeom>
          <a:noFill/>
        </p:spPr>
        <p:txBody>
          <a:bodyPr wrap="none" rtlCol="0">
            <a:spAutoFit/>
          </a:bodyPr>
          <a:lstStyle/>
          <a:p>
            <a:r>
              <a:rPr lang="en-US" altLang="zh-CN" dirty="0"/>
              <a:t>13 γ-ray transitions</a:t>
            </a:r>
          </a:p>
          <a:p>
            <a:r>
              <a:rPr lang="en-US" altLang="zh-CN" dirty="0"/>
              <a:t>11 excited states</a:t>
            </a:r>
            <a:endParaRPr lang="zh-CN" altLang="en-US" dirty="0"/>
          </a:p>
        </p:txBody>
      </p:sp>
      <p:pic>
        <p:nvPicPr>
          <p:cNvPr id="3" name="Picture 2">
            <a:extLst>
              <a:ext uri="{FF2B5EF4-FFF2-40B4-BE49-F238E27FC236}">
                <a16:creationId xmlns:a16="http://schemas.microsoft.com/office/drawing/2014/main" id="{A42897F2-3962-4A35-AF95-EF86BCAAFB46}"/>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10141" t="14313" r="3380"/>
          <a:stretch/>
        </p:blipFill>
        <p:spPr>
          <a:xfrm>
            <a:off x="0" y="855982"/>
            <a:ext cx="9144000" cy="5766046"/>
          </a:xfrm>
          <a:prstGeom prst="rect">
            <a:avLst/>
          </a:prstGeom>
        </p:spPr>
      </p:pic>
      <p:sp>
        <p:nvSpPr>
          <p:cNvPr id="5" name="TextBox 4">
            <a:extLst>
              <a:ext uri="{FF2B5EF4-FFF2-40B4-BE49-F238E27FC236}">
                <a16:creationId xmlns:a16="http://schemas.microsoft.com/office/drawing/2014/main" id="{CE4240B2-3725-4013-AD51-A0003A11D2CF}"/>
              </a:ext>
            </a:extLst>
          </p:cNvPr>
          <p:cNvSpPr txBox="1"/>
          <p:nvPr/>
        </p:nvSpPr>
        <p:spPr>
          <a:xfrm>
            <a:off x="3435530" y="0"/>
            <a:ext cx="3143069" cy="461665"/>
          </a:xfrm>
          <a:prstGeom prst="rect">
            <a:avLst/>
          </a:prstGeom>
          <a:noFill/>
        </p:spPr>
        <p:txBody>
          <a:bodyPr wrap="square" rtlCol="0">
            <a:spAutoFit/>
          </a:bodyPr>
          <a:lstStyle/>
          <a:p>
            <a:r>
              <a:rPr lang="en-US" altLang="zh-CN" sz="2400" dirty="0"/>
              <a:t>Observed Level scheme</a:t>
            </a:r>
            <a:endParaRPr lang="zh-CN" altLang="en-US" sz="2400" dirty="0"/>
          </a:p>
        </p:txBody>
      </p:sp>
    </p:spTree>
    <p:extLst>
      <p:ext uri="{BB962C8B-B14F-4D97-AF65-F5344CB8AC3E}">
        <p14:creationId xmlns:p14="http://schemas.microsoft.com/office/powerpoint/2010/main" val="226760097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a:extLst>
              <a:ext uri="{FF2B5EF4-FFF2-40B4-BE49-F238E27FC236}">
                <a16:creationId xmlns:a16="http://schemas.microsoft.com/office/drawing/2014/main" id="{AAB6E22E-849F-418C-9B44-5C1FD9F7CDA9}"/>
              </a:ext>
            </a:extLst>
          </p:cNvPr>
          <p:cNvGraphicFramePr>
            <a:graphicFrameLocks noGrp="1"/>
          </p:cNvGraphicFramePr>
          <p:nvPr>
            <p:extLst>
              <p:ext uri="{D42A27DB-BD31-4B8C-83A1-F6EECF244321}">
                <p14:modId xmlns:p14="http://schemas.microsoft.com/office/powerpoint/2010/main" val="1279242144"/>
              </p:ext>
            </p:extLst>
          </p:nvPr>
        </p:nvGraphicFramePr>
        <p:xfrm>
          <a:off x="0" y="266700"/>
          <a:ext cx="9372156" cy="5829300"/>
        </p:xfrm>
        <a:graphic>
          <a:graphicData uri="http://schemas.openxmlformats.org/drawingml/2006/table">
            <a:tbl>
              <a:tblPr firstRow="1" firstCol="1" bandRow="1"/>
              <a:tblGrid>
                <a:gridCol w="6129211">
                  <a:extLst>
                    <a:ext uri="{9D8B030D-6E8A-4147-A177-3AD203B41FA5}">
                      <a16:colId xmlns:a16="http://schemas.microsoft.com/office/drawing/2014/main" val="1918695145"/>
                    </a:ext>
                  </a:extLst>
                </a:gridCol>
                <a:gridCol w="759460">
                  <a:extLst>
                    <a:ext uri="{9D8B030D-6E8A-4147-A177-3AD203B41FA5}">
                      <a16:colId xmlns:a16="http://schemas.microsoft.com/office/drawing/2014/main" val="1388376739"/>
                    </a:ext>
                  </a:extLst>
                </a:gridCol>
                <a:gridCol w="2483485">
                  <a:extLst>
                    <a:ext uri="{9D8B030D-6E8A-4147-A177-3AD203B41FA5}">
                      <a16:colId xmlns:a16="http://schemas.microsoft.com/office/drawing/2014/main" val="3151738724"/>
                    </a:ext>
                  </a:extLst>
                </a:gridCol>
              </a:tblGrid>
              <a:tr h="342900">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Items</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Cost ($)</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Shipping</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65587792"/>
                  </a:ext>
                </a:extLst>
              </a:tr>
              <a:tr h="342900">
                <a:tc>
                  <a:txBody>
                    <a:bodyPr/>
                    <a:lstStyle/>
                    <a:p>
                      <a:pPr algn="ctr" fontAlgn="ctr"/>
                      <a:r>
                        <a:rPr lang="en-US" sz="1400" b="0" i="0" u="none" strike="noStrike" dirty="0">
                          <a:solidFill>
                            <a:srgbClr val="000000"/>
                          </a:solidFill>
                          <a:effectLst/>
                          <a:latin typeface="Times New Roman" panose="02020603050405020304" pitchFamily="18" charset="0"/>
                          <a:ea typeface="等线" panose="02010600030101010101" pitchFamily="2" charset="-122"/>
                        </a:rPr>
                        <a:t>W1 Si detector from Micron to measure the energy-loss of charged particles / backup</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7500</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UK</a:t>
                      </a:r>
                      <a:r>
                        <a:rPr lang="zh-CN" alt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400"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rPr>
                        <a:t>TRIUMF</a:t>
                      </a:r>
                      <a:endParaRPr lang="zh-CN" sz="1400"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57909156"/>
                  </a:ext>
                </a:extLst>
              </a:tr>
              <a:tr h="342900">
                <a:tc>
                  <a:txBody>
                    <a:bodyPr/>
                    <a:lstStyle/>
                    <a:p>
                      <a:pPr algn="ctr" fontAlgn="ctr"/>
                      <a:r>
                        <a:rPr lang="en-US" sz="1400" b="0" i="0" u="none" strike="noStrike" dirty="0">
                          <a:solidFill>
                            <a:srgbClr val="000000"/>
                          </a:solidFill>
                          <a:effectLst/>
                          <a:latin typeface="Times New Roman" panose="02020603050405020304" pitchFamily="18" charset="0"/>
                          <a:ea typeface="等线" panose="02010600030101010101" pitchFamily="2" charset="-122"/>
                        </a:rPr>
                        <a:t>MSX25 Si detector from Micron to measure the residual energy of charged particles</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5000</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rgbClr val="000000"/>
                          </a:solidFill>
                          <a:effectLst/>
                          <a:latin typeface="Times New Roman" panose="02020603050405020304" pitchFamily="18" charset="0"/>
                          <a:ea typeface="+mn-ea"/>
                          <a:cs typeface="Times New Roman" panose="02020603050405020304" pitchFamily="18" charset="0"/>
                        </a:rPr>
                        <a:t>UK</a:t>
                      </a:r>
                      <a:r>
                        <a:rPr lang="zh-CN" altLang="en-US" sz="1400" dirty="0">
                          <a:solidFill>
                            <a:srgbClr val="000000"/>
                          </a:solidFill>
                          <a:effectLst/>
                          <a:latin typeface="Times New Roman" panose="02020603050405020304" pitchFamily="18" charset="0"/>
                          <a:ea typeface="+mn-ea"/>
                          <a:cs typeface="Times New Roman" panose="02020603050405020304" pitchFamily="18" charset="0"/>
                        </a:rPr>
                        <a:t>→</a:t>
                      </a:r>
                      <a:r>
                        <a:rPr lang="en-US" sz="1400"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rPr>
                        <a:t>TRIUMF</a:t>
                      </a:r>
                      <a:endParaRPr lang="zh-CN" sz="1400"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45695473"/>
                  </a:ext>
                </a:extLst>
              </a:tr>
              <a:tr h="342900">
                <a:tc>
                  <a:txBody>
                    <a:bodyPr/>
                    <a:lstStyle/>
                    <a:p>
                      <a:pPr algn="ctr" fontAlgn="ctr"/>
                      <a:r>
                        <a:rPr lang="en-US" sz="1400" b="0" i="0" u="none" strike="noStrike" dirty="0">
                          <a:solidFill>
                            <a:srgbClr val="000000"/>
                          </a:solidFill>
                          <a:effectLst/>
                          <a:latin typeface="Times New Roman" panose="02020603050405020304" pitchFamily="18" charset="0"/>
                          <a:ea typeface="等线" panose="02010600030101010101" pitchFamily="2" charset="-122"/>
                        </a:rPr>
                        <a:t>Preamp MPR-16 from Mesytec to match the W1 Si detector (Junction side)</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2275.37</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Germany</a:t>
                      </a:r>
                      <a:r>
                        <a:rPr lang="zh-CN" alt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400"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rPr>
                        <a:t>Rm1039</a:t>
                      </a:r>
                      <a:r>
                        <a:rPr lang="zh-CN" alt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altLang="zh-CN"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TRIUMF</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33841309"/>
                  </a:ext>
                </a:extLst>
              </a:tr>
              <a:tr h="342900">
                <a:tc>
                  <a:txBody>
                    <a:bodyPr/>
                    <a:lstStyle/>
                    <a:p>
                      <a:pPr algn="ctr" fontAlgn="ctr"/>
                      <a:r>
                        <a:rPr lang="en-US" sz="1400" b="0" i="0" u="none" strike="noStrike" dirty="0">
                          <a:solidFill>
                            <a:srgbClr val="000000"/>
                          </a:solidFill>
                          <a:effectLst/>
                          <a:latin typeface="Times New Roman" panose="02020603050405020304" pitchFamily="18" charset="0"/>
                          <a:ea typeface="等线" panose="02010600030101010101" pitchFamily="2" charset="-122"/>
                        </a:rPr>
                        <a:t>Preamp MPR-16 from Mesytec to match the W1 Si detector (Ohmic side)</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2275.37</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rgbClr val="000000"/>
                          </a:solidFill>
                          <a:effectLst/>
                          <a:latin typeface="Times New Roman" panose="02020603050405020304" pitchFamily="18" charset="0"/>
                          <a:ea typeface="+mn-ea"/>
                          <a:cs typeface="Times New Roman" panose="02020603050405020304" pitchFamily="18" charset="0"/>
                        </a:rPr>
                        <a:t>Germany</a:t>
                      </a:r>
                      <a:r>
                        <a:rPr lang="zh-CN" altLang="en-US" sz="1400" dirty="0">
                          <a:solidFill>
                            <a:srgbClr val="000000"/>
                          </a:solidFill>
                          <a:effectLst/>
                          <a:latin typeface="Times New Roman" panose="02020603050405020304" pitchFamily="18" charset="0"/>
                          <a:ea typeface="+mn-ea"/>
                          <a:cs typeface="Times New Roman" panose="02020603050405020304" pitchFamily="18" charset="0"/>
                        </a:rPr>
                        <a:t>→</a:t>
                      </a:r>
                      <a:r>
                        <a:rPr lang="en-US" altLang="zh-CN" sz="1400" dirty="0">
                          <a:solidFill>
                            <a:srgbClr val="FF0000"/>
                          </a:solidFill>
                          <a:effectLst/>
                          <a:latin typeface="Times New Roman" panose="02020603050405020304" pitchFamily="18" charset="0"/>
                          <a:ea typeface="+mn-ea"/>
                          <a:cs typeface="Times New Roman" panose="02020603050405020304" pitchFamily="18" charset="0"/>
                        </a:rPr>
                        <a:t>Rm1039</a:t>
                      </a:r>
                      <a:r>
                        <a:rPr lang="zh-CN" altLang="en-US" sz="1400" dirty="0">
                          <a:solidFill>
                            <a:srgbClr val="000000"/>
                          </a:solidFill>
                          <a:effectLst/>
                          <a:latin typeface="Times New Roman" panose="02020603050405020304" pitchFamily="18" charset="0"/>
                          <a:ea typeface="+mn-ea"/>
                          <a:cs typeface="Times New Roman" panose="02020603050405020304" pitchFamily="18" charset="0"/>
                        </a:rPr>
                        <a:t>→</a:t>
                      </a:r>
                      <a:r>
                        <a:rPr lang="en-US" altLang="zh-CN" sz="1400" dirty="0">
                          <a:solidFill>
                            <a:srgbClr val="000000"/>
                          </a:solidFill>
                          <a:effectLst/>
                          <a:latin typeface="Times New Roman" panose="02020603050405020304" pitchFamily="18" charset="0"/>
                          <a:ea typeface="+mn-ea"/>
                          <a:cs typeface="Times New Roman" panose="02020603050405020304" pitchFamily="18" charset="0"/>
                        </a:rPr>
                        <a:t>TRIUMF</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81423503"/>
                  </a:ext>
                </a:extLst>
              </a:tr>
              <a:tr h="342900">
                <a:tc>
                  <a:txBody>
                    <a:bodyPr/>
                    <a:lstStyle/>
                    <a:p>
                      <a:pPr algn="ctr" fontAlgn="ctr"/>
                      <a:r>
                        <a:rPr lang="en-US" sz="1400" b="0" i="0" u="none" strike="noStrike" dirty="0">
                          <a:solidFill>
                            <a:srgbClr val="000000"/>
                          </a:solidFill>
                          <a:effectLst/>
                          <a:latin typeface="Times New Roman" panose="02020603050405020304" pitchFamily="18" charset="0"/>
                          <a:ea typeface="等线" panose="02010600030101010101" pitchFamily="2" charset="-122"/>
                        </a:rPr>
                        <a:t>Preamp MPR-1 from Mesytec to match the MSX25 Si detector</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1413</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rgbClr val="000000"/>
                          </a:solidFill>
                          <a:effectLst/>
                          <a:latin typeface="Times New Roman" panose="02020603050405020304" pitchFamily="18" charset="0"/>
                          <a:ea typeface="+mn-ea"/>
                          <a:cs typeface="Times New Roman" panose="02020603050405020304" pitchFamily="18" charset="0"/>
                        </a:rPr>
                        <a:t>Germany</a:t>
                      </a:r>
                      <a:r>
                        <a:rPr lang="zh-CN" altLang="en-US" sz="1400" dirty="0">
                          <a:solidFill>
                            <a:srgbClr val="000000"/>
                          </a:solidFill>
                          <a:effectLst/>
                          <a:latin typeface="Times New Roman" panose="02020603050405020304" pitchFamily="18" charset="0"/>
                          <a:ea typeface="+mn-ea"/>
                          <a:cs typeface="Times New Roman" panose="02020603050405020304" pitchFamily="18" charset="0"/>
                        </a:rPr>
                        <a:t>→</a:t>
                      </a:r>
                      <a:r>
                        <a:rPr lang="en-US" altLang="zh-CN" sz="1400" dirty="0">
                          <a:solidFill>
                            <a:srgbClr val="FF0000"/>
                          </a:solidFill>
                          <a:effectLst/>
                          <a:latin typeface="Times New Roman" panose="02020603050405020304" pitchFamily="18" charset="0"/>
                          <a:ea typeface="+mn-ea"/>
                          <a:cs typeface="Times New Roman" panose="02020603050405020304" pitchFamily="18" charset="0"/>
                        </a:rPr>
                        <a:t>Rm1039</a:t>
                      </a:r>
                      <a:r>
                        <a:rPr lang="zh-CN" altLang="en-US" sz="1400" dirty="0">
                          <a:solidFill>
                            <a:srgbClr val="000000"/>
                          </a:solidFill>
                          <a:effectLst/>
                          <a:latin typeface="Times New Roman" panose="02020603050405020304" pitchFamily="18" charset="0"/>
                          <a:ea typeface="+mn-ea"/>
                          <a:cs typeface="Times New Roman" panose="02020603050405020304" pitchFamily="18" charset="0"/>
                        </a:rPr>
                        <a:t>→</a:t>
                      </a:r>
                      <a:r>
                        <a:rPr lang="en-US" altLang="zh-CN" sz="1400" dirty="0">
                          <a:solidFill>
                            <a:srgbClr val="000000"/>
                          </a:solidFill>
                          <a:effectLst/>
                          <a:latin typeface="Times New Roman" panose="02020603050405020304" pitchFamily="18" charset="0"/>
                          <a:ea typeface="+mn-ea"/>
                          <a:cs typeface="Times New Roman" panose="02020603050405020304" pitchFamily="18" charset="0"/>
                        </a:rPr>
                        <a:t>TRIUMF</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31917590"/>
                  </a:ext>
                </a:extLst>
              </a:tr>
              <a:tr h="342900">
                <a:tc>
                  <a:txBody>
                    <a:bodyPr/>
                    <a:lstStyle/>
                    <a:p>
                      <a:pPr algn="ctr" fontAlgn="ctr"/>
                      <a:r>
                        <a:rPr lang="en-US" sz="1400" b="0" i="0" u="none" strike="noStrike" dirty="0">
                          <a:solidFill>
                            <a:srgbClr val="000000"/>
                          </a:solidFill>
                          <a:effectLst/>
                          <a:latin typeface="Times New Roman" panose="02020603050405020304" pitchFamily="18" charset="0"/>
                          <a:ea typeface="等线" panose="02010600030101010101" pitchFamily="2" charset="-122"/>
                        </a:rPr>
                        <a:t>MST Cable Set from Mesytec to connect the W1 Si detector and the preamps</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1324</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rgbClr val="000000"/>
                          </a:solidFill>
                          <a:effectLst/>
                          <a:latin typeface="Times New Roman" panose="02020603050405020304" pitchFamily="18" charset="0"/>
                          <a:ea typeface="+mn-ea"/>
                          <a:cs typeface="Times New Roman" panose="02020603050405020304" pitchFamily="18" charset="0"/>
                        </a:rPr>
                        <a:t>Germany</a:t>
                      </a:r>
                      <a:r>
                        <a:rPr lang="zh-CN" altLang="en-US" sz="1400" dirty="0">
                          <a:solidFill>
                            <a:srgbClr val="000000"/>
                          </a:solidFill>
                          <a:effectLst/>
                          <a:latin typeface="Times New Roman" panose="02020603050405020304" pitchFamily="18" charset="0"/>
                          <a:ea typeface="+mn-ea"/>
                          <a:cs typeface="Times New Roman" panose="02020603050405020304" pitchFamily="18" charset="0"/>
                        </a:rPr>
                        <a:t>→</a:t>
                      </a:r>
                      <a:r>
                        <a:rPr lang="en-US" altLang="zh-CN" sz="1400" dirty="0">
                          <a:solidFill>
                            <a:srgbClr val="FF0000"/>
                          </a:solidFill>
                          <a:effectLst/>
                          <a:latin typeface="Times New Roman" panose="02020603050405020304" pitchFamily="18" charset="0"/>
                          <a:ea typeface="+mn-ea"/>
                          <a:cs typeface="Times New Roman" panose="02020603050405020304" pitchFamily="18" charset="0"/>
                        </a:rPr>
                        <a:t>Rm1039</a:t>
                      </a:r>
                      <a:r>
                        <a:rPr lang="zh-CN" altLang="en-US" sz="1400" dirty="0">
                          <a:solidFill>
                            <a:srgbClr val="000000"/>
                          </a:solidFill>
                          <a:effectLst/>
                          <a:latin typeface="Times New Roman" panose="02020603050405020304" pitchFamily="18" charset="0"/>
                          <a:ea typeface="+mn-ea"/>
                          <a:cs typeface="Times New Roman" panose="02020603050405020304" pitchFamily="18" charset="0"/>
                        </a:rPr>
                        <a:t>→</a:t>
                      </a:r>
                      <a:r>
                        <a:rPr lang="en-US" altLang="zh-CN" sz="1400" dirty="0">
                          <a:solidFill>
                            <a:srgbClr val="000000"/>
                          </a:solidFill>
                          <a:effectLst/>
                          <a:latin typeface="Times New Roman" panose="02020603050405020304" pitchFamily="18" charset="0"/>
                          <a:ea typeface="+mn-ea"/>
                          <a:cs typeface="Times New Roman" panose="02020603050405020304" pitchFamily="18" charset="0"/>
                        </a:rPr>
                        <a:t>TRIUMF</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94960681"/>
                  </a:ext>
                </a:extLst>
              </a:tr>
              <a:tr h="342900">
                <a:tc>
                  <a:txBody>
                    <a:bodyPr/>
                    <a:lstStyle/>
                    <a:p>
                      <a:pPr algn="ctr" fontAlgn="ctr"/>
                      <a:r>
                        <a:rPr lang="en-US" sz="1400" b="0" i="0" u="none" strike="noStrike" dirty="0">
                          <a:solidFill>
                            <a:srgbClr val="000000"/>
                          </a:solidFill>
                          <a:effectLst/>
                          <a:latin typeface="Times New Roman" panose="02020603050405020304" pitchFamily="18" charset="0"/>
                          <a:ea typeface="等线" panose="02010600030101010101" pitchFamily="2" charset="-122"/>
                        </a:rPr>
                        <a:t>Bias supply MHV-4 from Mesytec to bias the Si detectors</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4423</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rgbClr val="000000"/>
                          </a:solidFill>
                          <a:effectLst/>
                          <a:latin typeface="Times New Roman" panose="02020603050405020304" pitchFamily="18" charset="0"/>
                          <a:ea typeface="+mn-ea"/>
                          <a:cs typeface="Times New Roman" panose="02020603050405020304" pitchFamily="18" charset="0"/>
                        </a:rPr>
                        <a:t>Germany</a:t>
                      </a:r>
                      <a:r>
                        <a:rPr lang="zh-CN" altLang="en-US" sz="1400" dirty="0">
                          <a:solidFill>
                            <a:srgbClr val="000000"/>
                          </a:solidFill>
                          <a:effectLst/>
                          <a:latin typeface="Times New Roman" panose="02020603050405020304" pitchFamily="18" charset="0"/>
                          <a:ea typeface="+mn-ea"/>
                          <a:cs typeface="Times New Roman" panose="02020603050405020304" pitchFamily="18" charset="0"/>
                        </a:rPr>
                        <a:t>→</a:t>
                      </a:r>
                      <a:r>
                        <a:rPr lang="en-US" sz="1400"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rPr>
                        <a:t>TRIUMF</a:t>
                      </a:r>
                      <a:endParaRPr lang="zh-CN" sz="1400"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333389574"/>
                  </a:ext>
                </a:extLst>
              </a:tr>
              <a:tr h="342900">
                <a:tc>
                  <a:txBody>
                    <a:bodyPr/>
                    <a:lstStyle/>
                    <a:p>
                      <a:pPr algn="ctr" fontAlgn="ctr"/>
                      <a:r>
                        <a:rPr lang="en-US" sz="1400" b="0" i="0" u="none" strike="noStrike" dirty="0">
                          <a:solidFill>
                            <a:srgbClr val="000000"/>
                          </a:solidFill>
                          <a:effectLst/>
                          <a:latin typeface="Times New Roman" panose="02020603050405020304" pitchFamily="18" charset="0"/>
                          <a:ea typeface="等线" panose="02010600030101010101" pitchFamily="2" charset="-122"/>
                        </a:rPr>
                        <a:t>Power distribution MNV-4 from Mesytec to power the preamps</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1106</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rgbClr val="000000"/>
                          </a:solidFill>
                          <a:effectLst/>
                          <a:latin typeface="Times New Roman" panose="02020603050405020304" pitchFamily="18" charset="0"/>
                          <a:ea typeface="+mn-ea"/>
                          <a:cs typeface="Times New Roman" panose="02020603050405020304" pitchFamily="18" charset="0"/>
                        </a:rPr>
                        <a:t>Germany</a:t>
                      </a:r>
                      <a:r>
                        <a:rPr lang="zh-CN" altLang="en-US" sz="1400" dirty="0">
                          <a:solidFill>
                            <a:srgbClr val="000000"/>
                          </a:solidFill>
                          <a:effectLst/>
                          <a:latin typeface="Times New Roman" panose="02020603050405020304" pitchFamily="18" charset="0"/>
                          <a:ea typeface="+mn-ea"/>
                          <a:cs typeface="Times New Roman" panose="02020603050405020304" pitchFamily="18" charset="0"/>
                        </a:rPr>
                        <a:t>→</a:t>
                      </a:r>
                      <a:r>
                        <a:rPr lang="en-US" sz="1400"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rPr>
                        <a:t>TRIUMF</a:t>
                      </a:r>
                      <a:endParaRPr lang="zh-CN" sz="1400"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421331467"/>
                  </a:ext>
                </a:extLst>
              </a:tr>
              <a:tr h="342900">
                <a:tc>
                  <a:txBody>
                    <a:bodyPr/>
                    <a:lstStyle/>
                    <a:p>
                      <a:pPr algn="ctr" fontAlgn="ctr"/>
                      <a:r>
                        <a:rPr lang="en-US" sz="1400" b="0" i="0" u="none" strike="noStrike" dirty="0">
                          <a:solidFill>
                            <a:srgbClr val="000000"/>
                          </a:solidFill>
                          <a:effectLst/>
                          <a:latin typeface="Times New Roman" panose="02020603050405020304" pitchFamily="18" charset="0"/>
                          <a:ea typeface="等线" panose="02010600030101010101" pitchFamily="2" charset="-122"/>
                        </a:rPr>
                        <a:t>36 LEMO-SMA cable assemblies (10 ft) to connect the preamps and the digitizers</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1131.12</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US</a:t>
                      </a:r>
                      <a:r>
                        <a:rPr lang="zh-CN" altLang="en-US" sz="1400" dirty="0">
                          <a:solidFill>
                            <a:srgbClr val="000000"/>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altLang="zh-CN" sz="1400" dirty="0">
                          <a:solidFill>
                            <a:srgbClr val="FF0000"/>
                          </a:solidFill>
                          <a:effectLst/>
                          <a:latin typeface="Times New Roman" panose="02020603050405020304" pitchFamily="18" charset="0"/>
                          <a:ea typeface="+mn-ea"/>
                          <a:cs typeface="Times New Roman" panose="02020603050405020304" pitchFamily="18" charset="0"/>
                        </a:rPr>
                        <a:t>Rm1039</a:t>
                      </a:r>
                      <a:r>
                        <a:rPr lang="zh-CN" altLang="en-US" sz="1400" dirty="0">
                          <a:solidFill>
                            <a:srgbClr val="000000"/>
                          </a:solidFill>
                          <a:effectLst/>
                          <a:latin typeface="Times New Roman" panose="02020603050405020304" pitchFamily="18" charset="0"/>
                          <a:ea typeface="+mn-ea"/>
                          <a:cs typeface="Times New Roman" panose="02020603050405020304" pitchFamily="18" charset="0"/>
                        </a:rPr>
                        <a:t>→</a:t>
                      </a:r>
                      <a:r>
                        <a:rPr lang="en-US" altLang="zh-CN" sz="1400" dirty="0">
                          <a:solidFill>
                            <a:srgbClr val="000000"/>
                          </a:solidFill>
                          <a:effectLst/>
                          <a:latin typeface="Times New Roman" panose="02020603050405020304" pitchFamily="18" charset="0"/>
                          <a:ea typeface="+mn-ea"/>
                          <a:cs typeface="Times New Roman" panose="02020603050405020304" pitchFamily="18" charset="0"/>
                        </a:rPr>
                        <a:t>TRIUMF</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57439629"/>
                  </a:ext>
                </a:extLst>
              </a:tr>
              <a:tr h="342900">
                <a:tc>
                  <a:txBody>
                    <a:bodyPr/>
                    <a:lstStyle/>
                    <a:p>
                      <a:pPr algn="ctr" fontAlgn="ctr"/>
                      <a:r>
                        <a:rPr lang="en-US" sz="1400" b="0" i="0" u="none" strike="noStrike" dirty="0">
                          <a:solidFill>
                            <a:srgbClr val="000000"/>
                          </a:solidFill>
                          <a:effectLst/>
                          <a:latin typeface="Times New Roman" panose="02020603050405020304" pitchFamily="18" charset="0"/>
                          <a:ea typeface="等线" panose="02010600030101010101" pitchFamily="2" charset="-122"/>
                        </a:rPr>
                        <a:t>Homemade Pin-</a:t>
                      </a:r>
                      <a:r>
                        <a:rPr lang="en-US" sz="1400" b="0" i="0" u="none" strike="noStrike" dirty="0" err="1">
                          <a:solidFill>
                            <a:srgbClr val="000000"/>
                          </a:solidFill>
                          <a:effectLst/>
                          <a:latin typeface="Times New Roman" panose="02020603050405020304" pitchFamily="18" charset="0"/>
                          <a:ea typeface="等线" panose="02010600030101010101" pitchFamily="2" charset="-122"/>
                        </a:rPr>
                        <a:t>Lemo</a:t>
                      </a:r>
                      <a:r>
                        <a:rPr lang="en-US" sz="1400" b="0" i="0" u="none" strike="noStrike" dirty="0">
                          <a:solidFill>
                            <a:srgbClr val="000000"/>
                          </a:solidFill>
                          <a:effectLst/>
                          <a:latin typeface="Times New Roman" panose="02020603050405020304" pitchFamily="18" charset="0"/>
                          <a:ea typeface="等线" panose="02010600030101010101" pitchFamily="2" charset="-122"/>
                        </a:rPr>
                        <a:t> cable for MSX25 Si detector</a:t>
                      </a:r>
                    </a:p>
                  </a:txBody>
                  <a:tcPr marL="9525" marR="9525" marT="9525"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effectLst/>
                          <a:latin typeface="Times New Roman" panose="02020603050405020304" pitchFamily="18" charset="0"/>
                          <a:ea typeface="宋体" panose="02010600030101010101" pitchFamily="2" charset="-122"/>
                          <a:cs typeface="Times New Roman" panose="02020603050405020304" pitchFamily="18" charset="0"/>
                        </a:rPr>
                        <a:t>14</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rgbClr val="FF0000"/>
                          </a:solidFill>
                          <a:effectLst/>
                          <a:latin typeface="Times New Roman" panose="02020603050405020304" pitchFamily="18" charset="0"/>
                          <a:ea typeface="+mn-ea"/>
                          <a:cs typeface="Times New Roman" panose="02020603050405020304" pitchFamily="18" charset="0"/>
                        </a:rPr>
                        <a:t>Rm1039</a:t>
                      </a:r>
                      <a:r>
                        <a:rPr lang="zh-CN" altLang="en-US" sz="1400" dirty="0">
                          <a:solidFill>
                            <a:srgbClr val="000000"/>
                          </a:solidFill>
                          <a:effectLst/>
                          <a:latin typeface="Times New Roman" panose="02020603050405020304" pitchFamily="18" charset="0"/>
                          <a:ea typeface="+mn-ea"/>
                          <a:cs typeface="Times New Roman" panose="02020603050405020304" pitchFamily="18" charset="0"/>
                        </a:rPr>
                        <a:t>→</a:t>
                      </a:r>
                      <a:r>
                        <a:rPr lang="en-US" altLang="zh-CN" sz="1400" dirty="0">
                          <a:solidFill>
                            <a:srgbClr val="000000"/>
                          </a:solidFill>
                          <a:effectLst/>
                          <a:latin typeface="Times New Roman" panose="02020603050405020304" pitchFamily="18" charset="0"/>
                          <a:ea typeface="+mn-ea"/>
                          <a:cs typeface="Times New Roman" panose="02020603050405020304" pitchFamily="18" charset="0"/>
                        </a:rPr>
                        <a:t>TRIUMF</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49769521"/>
                  </a:ext>
                </a:extLst>
              </a:tr>
              <a:tr h="342900">
                <a:tc>
                  <a:txBody>
                    <a:bodyPr/>
                    <a:lstStyle/>
                    <a:p>
                      <a:pPr algn="ctr"/>
                      <a:r>
                        <a:rPr lang="en-US" altLang="zh-CN" sz="1400" b="0" i="0" u="none" strike="noStrike" kern="12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 </a:t>
                      </a:r>
                      <a:r>
                        <a:rPr lang="en-US" altLang="zh-CN" sz="1400" b="0" i="0" u="none" strike="noStrike" kern="1200" dirty="0" err="1">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Lemo</a:t>
                      </a:r>
                      <a:r>
                        <a:rPr lang="en-US" altLang="zh-CN" sz="1400" b="0" i="0" u="none" strike="noStrike" kern="12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 feedthroughs and 10 BNC feedthroughs</a:t>
                      </a:r>
                      <a:endParaRPr lang="zh-CN" altLang="en-US" sz="1400" b="0" i="0" u="none" strike="noStrike" kern="12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en-US" altLang="zh-CN" sz="1400" b="0" i="0" u="none" strike="noStrike" kern="12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222.32</a:t>
                      </a:r>
                      <a:endParaRPr lang="zh-CN" altLang="en-US" sz="1400" b="0" i="0" u="none" strike="noStrike" kern="12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400" dirty="0">
                          <a:solidFill>
                            <a:srgbClr val="FF0000"/>
                          </a:solidFill>
                          <a:effectLst/>
                          <a:latin typeface="Times New Roman" panose="02020603050405020304" pitchFamily="18" charset="0"/>
                          <a:ea typeface="+mn-ea"/>
                          <a:cs typeface="Times New Roman" panose="02020603050405020304" pitchFamily="18" charset="0"/>
                        </a:rPr>
                        <a:t>Rm1039</a:t>
                      </a:r>
                      <a:r>
                        <a:rPr lang="zh-CN" altLang="en-US" sz="1400" b="0" i="0" u="none" strike="noStrike" kern="12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a:t>
                      </a:r>
                      <a:r>
                        <a:rPr lang="en-US" altLang="zh-CN" sz="1400" b="0" i="0" u="none" strike="noStrike" kern="12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TRIUMF</a:t>
                      </a:r>
                      <a:endParaRPr lang="zh-CN" altLang="zh-CN" sz="1400" b="0" i="0" u="none" strike="noStrike" kern="12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628208185"/>
                  </a:ext>
                </a:extLst>
              </a:tr>
              <a:tr h="342900">
                <a:tc>
                  <a:txBody>
                    <a:bodyPr/>
                    <a:lstStyle/>
                    <a:p>
                      <a:pPr algn="ctr">
                        <a:lnSpc>
                          <a:spcPct val="150000"/>
                        </a:lnSpc>
                      </a:pPr>
                      <a:r>
                        <a:rPr lang="en-US" altLang="zh-CN" sz="1400" dirty="0">
                          <a:effectLst/>
                          <a:latin typeface="Times New Roman" panose="02020603050405020304" pitchFamily="18" charset="0"/>
                          <a:ea typeface="宋体" panose="02010600030101010101" pitchFamily="2" charset="-122"/>
                          <a:cs typeface="Times New Roman" panose="02020603050405020304" pitchFamily="18" charset="0"/>
                        </a:rPr>
                        <a:t>Feedthrough plate fabricated by the NSCL machine shop</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Shop</a:t>
                      </a:r>
                      <a:r>
                        <a:rPr lang="zh-CN" altLang="en-US" sz="1400" dirty="0">
                          <a:effectLst/>
                          <a:latin typeface="Times New Roman" panose="02020603050405020304" pitchFamily="18" charset="0"/>
                          <a:ea typeface="宋体" panose="02010600030101010101" pitchFamily="2" charset="-122"/>
                          <a:cs typeface="Times New Roman" panose="02020603050405020304" pitchFamily="18" charset="0"/>
                        </a:rPr>
                        <a:t>→</a:t>
                      </a:r>
                      <a:r>
                        <a:rPr lang="en-US" altLang="zh-CN" sz="1400" dirty="0">
                          <a:solidFill>
                            <a:srgbClr val="FF0000"/>
                          </a:solidFill>
                          <a:effectLst/>
                          <a:latin typeface="Times New Roman" panose="02020603050405020304" pitchFamily="18" charset="0"/>
                          <a:ea typeface="+mn-ea"/>
                          <a:cs typeface="Times New Roman" panose="02020603050405020304" pitchFamily="18" charset="0"/>
                        </a:rPr>
                        <a:t>Rm1039</a:t>
                      </a:r>
                      <a:r>
                        <a:rPr lang="zh-CN" altLang="en-US" sz="1400" dirty="0">
                          <a:effectLst/>
                          <a:latin typeface="Times New Roman" panose="02020603050405020304" pitchFamily="18" charset="0"/>
                          <a:ea typeface="宋体" panose="02010600030101010101" pitchFamily="2" charset="-122"/>
                          <a:cs typeface="Times New Roman" panose="02020603050405020304" pitchFamily="18" charset="0"/>
                        </a:rPr>
                        <a:t>→</a:t>
                      </a:r>
                      <a:r>
                        <a:rPr lang="en-US" altLang="zh-CN" sz="1400" dirty="0">
                          <a:effectLst/>
                          <a:latin typeface="Times New Roman" panose="02020603050405020304" pitchFamily="18" charset="0"/>
                          <a:ea typeface="宋体" panose="02010600030101010101" pitchFamily="2" charset="-122"/>
                          <a:cs typeface="Times New Roman" panose="02020603050405020304" pitchFamily="18" charset="0"/>
                        </a:rPr>
                        <a:t>TRIUMF</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754702468"/>
                  </a:ext>
                </a:extLst>
              </a:tr>
              <a:tr h="342900">
                <a:tc>
                  <a:txBody>
                    <a:bodyPr/>
                    <a:lstStyle/>
                    <a:p>
                      <a:pPr algn="ctr">
                        <a:lnSpc>
                          <a:spcPct val="150000"/>
                        </a:lnSpc>
                      </a:pPr>
                      <a:r>
                        <a:rPr lang="en-US" altLang="zh-CN" sz="1400" dirty="0">
                          <a:effectLst/>
                          <a:latin typeface="Times New Roman" panose="02020603050405020304" pitchFamily="18" charset="0"/>
                          <a:ea typeface="宋体" panose="02010600030101010101" pitchFamily="2" charset="-122"/>
                          <a:cs typeface="Times New Roman" panose="02020603050405020304" pitchFamily="18" charset="0"/>
                        </a:rPr>
                        <a:t>Preamp support plate (mount)</a:t>
                      </a:r>
                      <a:r>
                        <a:rPr lang="en-US" altLang="zh-CN" sz="1400" dirty="0">
                          <a:effectLst/>
                          <a:latin typeface="Times New Roman" panose="02020603050405020304" pitchFamily="18" charset="0"/>
                          <a:ea typeface="+mn-ea"/>
                          <a:cs typeface="Times New Roman" panose="02020603050405020304" pitchFamily="18" charset="0"/>
                        </a:rPr>
                        <a:t> fabricated by the NSCL machine shop</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lang="en-US" altLang="zh-CN" sz="1400" dirty="0">
                          <a:solidFill>
                            <a:srgbClr val="FF0000"/>
                          </a:solidFill>
                          <a:effectLst/>
                          <a:latin typeface="Times New Roman" panose="02020603050405020304" pitchFamily="18" charset="0"/>
                          <a:ea typeface="+mn-ea"/>
                          <a:cs typeface="Times New Roman" panose="02020603050405020304" pitchFamily="18" charset="0"/>
                        </a:rPr>
                        <a:t>Shop</a:t>
                      </a:r>
                      <a:r>
                        <a:rPr lang="zh-CN" altLang="en-US" sz="1400" dirty="0">
                          <a:effectLst/>
                          <a:latin typeface="Times New Roman" panose="02020603050405020304" pitchFamily="18" charset="0"/>
                          <a:ea typeface="+mn-ea"/>
                          <a:cs typeface="Times New Roman" panose="02020603050405020304" pitchFamily="18" charset="0"/>
                        </a:rPr>
                        <a:t>→</a:t>
                      </a:r>
                      <a:r>
                        <a:rPr lang="en-US" altLang="zh-CN" sz="1400" dirty="0">
                          <a:solidFill>
                            <a:schemeClr val="tx1"/>
                          </a:solidFill>
                          <a:effectLst/>
                          <a:latin typeface="Times New Roman" panose="02020603050405020304" pitchFamily="18" charset="0"/>
                          <a:ea typeface="+mn-ea"/>
                          <a:cs typeface="Times New Roman" panose="02020603050405020304" pitchFamily="18" charset="0"/>
                        </a:rPr>
                        <a:t>Rm1039</a:t>
                      </a:r>
                      <a:r>
                        <a:rPr lang="zh-CN" altLang="en-US" sz="1400" dirty="0">
                          <a:effectLst/>
                          <a:latin typeface="Times New Roman" panose="02020603050405020304" pitchFamily="18" charset="0"/>
                          <a:ea typeface="+mn-ea"/>
                          <a:cs typeface="Times New Roman" panose="02020603050405020304" pitchFamily="18" charset="0"/>
                        </a:rPr>
                        <a:t>→</a:t>
                      </a:r>
                      <a:r>
                        <a:rPr lang="en-US" altLang="zh-CN" sz="1400" dirty="0">
                          <a:effectLst/>
                          <a:latin typeface="Times New Roman" panose="02020603050405020304" pitchFamily="18" charset="0"/>
                          <a:ea typeface="+mn-ea"/>
                          <a:cs typeface="Times New Roman" panose="02020603050405020304" pitchFamily="18" charset="0"/>
                        </a:rPr>
                        <a:t>TRIUMF</a:t>
                      </a:r>
                      <a:endParaRPr lang="zh-CN" altLang="zh-CN" sz="1400" dirty="0">
                        <a:effectLst/>
                        <a:latin typeface="Times New Roman" panose="02020603050405020304" pitchFamily="18" charset="0"/>
                        <a:ea typeface="+mn-ea"/>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50775219"/>
                  </a:ext>
                </a:extLst>
              </a:tr>
              <a:tr h="342900">
                <a:tc>
                  <a:txBody>
                    <a:bodyPr/>
                    <a:lstStyle/>
                    <a:p>
                      <a:pPr algn="ctr">
                        <a:lnSpc>
                          <a:spcPct val="150000"/>
                        </a:lnSpc>
                      </a:pPr>
                      <a:r>
                        <a:rPr lang="en-US" altLang="zh-CN" sz="1400" dirty="0">
                          <a:effectLst/>
                          <a:latin typeface="Times New Roman" panose="02020603050405020304" pitchFamily="18" charset="0"/>
                          <a:ea typeface="宋体" panose="02010600030101010101" pitchFamily="2" charset="-122"/>
                          <a:cs typeface="Times New Roman" panose="02020603050405020304" pitchFamily="18" charset="0"/>
                        </a:rPr>
                        <a:t>Si detector </a:t>
                      </a:r>
                      <a:r>
                        <a:rPr lang="en-US" altLang="zh-CN" sz="1400" dirty="0">
                          <a:effectLst/>
                          <a:latin typeface="Times New Roman" panose="02020603050405020304" pitchFamily="18" charset="0"/>
                          <a:ea typeface="+mn-ea"/>
                          <a:cs typeface="Times New Roman" panose="02020603050405020304" pitchFamily="18" charset="0"/>
                        </a:rPr>
                        <a:t>mount fabricated by the NSCL machine shop</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lang="en-US" altLang="zh-CN" sz="1400" dirty="0">
                          <a:solidFill>
                            <a:srgbClr val="FF0000"/>
                          </a:solidFill>
                          <a:effectLst/>
                          <a:latin typeface="Times New Roman" panose="02020603050405020304" pitchFamily="18" charset="0"/>
                          <a:ea typeface="+mn-ea"/>
                          <a:cs typeface="Times New Roman" panose="02020603050405020304" pitchFamily="18" charset="0"/>
                        </a:rPr>
                        <a:t>Shop</a:t>
                      </a:r>
                      <a:r>
                        <a:rPr lang="zh-CN" altLang="en-US" sz="1400" dirty="0">
                          <a:effectLst/>
                          <a:latin typeface="Times New Roman" panose="02020603050405020304" pitchFamily="18" charset="0"/>
                          <a:ea typeface="+mn-ea"/>
                          <a:cs typeface="Times New Roman" panose="02020603050405020304" pitchFamily="18" charset="0"/>
                        </a:rPr>
                        <a:t>→</a:t>
                      </a:r>
                      <a:r>
                        <a:rPr lang="en-US" altLang="zh-CN" sz="1400" dirty="0">
                          <a:solidFill>
                            <a:schemeClr val="tx1"/>
                          </a:solidFill>
                          <a:effectLst/>
                          <a:latin typeface="Times New Roman" panose="02020603050405020304" pitchFamily="18" charset="0"/>
                          <a:ea typeface="+mn-ea"/>
                          <a:cs typeface="Times New Roman" panose="02020603050405020304" pitchFamily="18" charset="0"/>
                        </a:rPr>
                        <a:t>Rm1039</a:t>
                      </a:r>
                      <a:r>
                        <a:rPr lang="zh-CN" altLang="en-US" sz="1400" dirty="0">
                          <a:effectLst/>
                          <a:latin typeface="Times New Roman" panose="02020603050405020304" pitchFamily="18" charset="0"/>
                          <a:ea typeface="+mn-ea"/>
                          <a:cs typeface="Times New Roman" panose="02020603050405020304" pitchFamily="18" charset="0"/>
                        </a:rPr>
                        <a:t>→</a:t>
                      </a:r>
                      <a:r>
                        <a:rPr lang="en-US" altLang="zh-CN" sz="1400" dirty="0">
                          <a:effectLst/>
                          <a:latin typeface="Times New Roman" panose="02020603050405020304" pitchFamily="18" charset="0"/>
                          <a:ea typeface="+mn-ea"/>
                          <a:cs typeface="Times New Roman" panose="02020603050405020304" pitchFamily="18" charset="0"/>
                        </a:rPr>
                        <a:t>TRIUMF</a:t>
                      </a:r>
                      <a:endParaRPr lang="zh-CN" altLang="zh-CN" sz="1400" dirty="0">
                        <a:effectLst/>
                        <a:latin typeface="Times New Roman" panose="02020603050405020304" pitchFamily="18" charset="0"/>
                        <a:ea typeface="+mn-ea"/>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51208264"/>
                  </a:ext>
                </a:extLst>
              </a:tr>
              <a:tr h="342900">
                <a:tc>
                  <a:txBody>
                    <a:bodyPr/>
                    <a:lstStyle/>
                    <a:p>
                      <a:pPr algn="ctr">
                        <a:lnSpc>
                          <a:spcPct val="150000"/>
                        </a:lnSpc>
                      </a:pPr>
                      <a:r>
                        <a:rPr lang="en-US" altLang="zh-CN" sz="1400" baseline="0" dirty="0">
                          <a:latin typeface="Times New Roman" panose="02020603050405020304" pitchFamily="18" charset="0"/>
                          <a:ea typeface="+mn-ea"/>
                          <a:cs typeface="Times New Roman" panose="02020603050405020304" pitchFamily="18" charset="0"/>
                        </a:rPr>
                        <a:t>Gold foils</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solidFill>
                            <a:srgbClr val="FF0000"/>
                          </a:solidFill>
                          <a:effectLst/>
                          <a:latin typeface="Times New Roman" panose="02020603050405020304" pitchFamily="18" charset="0"/>
                          <a:ea typeface="宋体" panose="02010600030101010101" pitchFamily="2" charset="-122"/>
                          <a:cs typeface="Times New Roman" panose="02020603050405020304" pitchFamily="18" charset="0"/>
                        </a:rPr>
                        <a:t>Rm2018</a:t>
                      </a:r>
                      <a:r>
                        <a:rPr lang="zh-CN" altLang="en-US" sz="1400" dirty="0">
                          <a:effectLst/>
                          <a:latin typeface="Times New Roman" panose="02020603050405020304" pitchFamily="18" charset="0"/>
                          <a:ea typeface="宋体" panose="02010600030101010101" pitchFamily="2" charset="-122"/>
                          <a:cs typeface="Times New Roman" panose="02020603050405020304" pitchFamily="18" charset="0"/>
                        </a:rPr>
                        <a:t>→</a:t>
                      </a:r>
                      <a:r>
                        <a:rPr lang="en-US" altLang="zh-CN" sz="1400" dirty="0">
                          <a:solidFill>
                            <a:schemeClr val="tx1"/>
                          </a:solidFill>
                          <a:effectLst/>
                          <a:latin typeface="Times New Roman" panose="02020603050405020304" pitchFamily="18" charset="0"/>
                          <a:ea typeface="+mn-ea"/>
                          <a:cs typeface="Times New Roman" panose="02020603050405020304" pitchFamily="18" charset="0"/>
                        </a:rPr>
                        <a:t>Rm1039</a:t>
                      </a:r>
                      <a:r>
                        <a:rPr lang="zh-CN" altLang="en-US" sz="1400" dirty="0">
                          <a:effectLst/>
                          <a:latin typeface="Times New Roman" panose="02020603050405020304" pitchFamily="18" charset="0"/>
                          <a:ea typeface="宋体" panose="02010600030101010101" pitchFamily="2" charset="-122"/>
                          <a:cs typeface="Times New Roman" panose="02020603050405020304" pitchFamily="18" charset="0"/>
                        </a:rPr>
                        <a:t>→</a:t>
                      </a:r>
                      <a:r>
                        <a:rPr lang="en-US" altLang="zh-CN" sz="1400" dirty="0">
                          <a:effectLst/>
                          <a:latin typeface="Times New Roman" panose="02020603050405020304" pitchFamily="18" charset="0"/>
                          <a:ea typeface="宋体" panose="02010600030101010101" pitchFamily="2" charset="-122"/>
                          <a:cs typeface="Times New Roman" panose="02020603050405020304" pitchFamily="18" charset="0"/>
                        </a:rPr>
                        <a:t>TRIUMF</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933261035"/>
                  </a:ext>
                </a:extLst>
              </a:tr>
              <a:tr h="342900">
                <a:tc>
                  <a:txBody>
                    <a:bodyPr/>
                    <a:lstStyle/>
                    <a:p>
                      <a:pPr algn="ctr">
                        <a:lnSpc>
                          <a:spcPct val="150000"/>
                        </a:lnSpc>
                      </a:pPr>
                      <a:r>
                        <a:rPr lang="en-US" altLang="zh-CN" sz="1400" baseline="0" dirty="0">
                          <a:latin typeface="Times New Roman" panose="02020603050405020304" pitchFamily="18" charset="0"/>
                          <a:ea typeface="+mn-ea"/>
                          <a:cs typeface="Times New Roman" panose="02020603050405020304" pitchFamily="18" charset="0"/>
                        </a:rPr>
                        <a:t>6L of </a:t>
                      </a:r>
                      <a:r>
                        <a:rPr lang="en-US" altLang="zh-CN" sz="1400" baseline="30000" dirty="0">
                          <a:latin typeface="Times New Roman" panose="02020603050405020304" pitchFamily="18" charset="0"/>
                          <a:ea typeface="+mn-ea"/>
                          <a:cs typeface="Times New Roman" panose="02020603050405020304" pitchFamily="18" charset="0"/>
                        </a:rPr>
                        <a:t>3</a:t>
                      </a:r>
                      <a:r>
                        <a:rPr lang="en-US" altLang="zh-CN" sz="1400" dirty="0">
                          <a:latin typeface="Times New Roman" panose="02020603050405020304" pitchFamily="18" charset="0"/>
                          <a:ea typeface="+mn-ea"/>
                          <a:cs typeface="Times New Roman" panose="02020603050405020304" pitchFamily="18" charset="0"/>
                        </a:rPr>
                        <a:t>He</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w="12700" cap="flat" cmpd="sng" algn="ctr">
                      <a:no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150000"/>
                        </a:lnSpc>
                      </a:pPr>
                      <a:r>
                        <a:rPr lang="en-US" altLang="zh-CN" sz="1400" dirty="0">
                          <a:effectLst/>
                          <a:latin typeface="Times New Roman" panose="02020603050405020304" pitchFamily="18" charset="0"/>
                          <a:ea typeface="+mn-ea"/>
                          <a:cs typeface="Times New Roman" panose="02020603050405020304" pitchFamily="18" charset="0"/>
                        </a:rPr>
                        <a:t>Linde</a:t>
                      </a:r>
                      <a:r>
                        <a:rPr lang="zh-CN" altLang="en-US" sz="1400" dirty="0">
                          <a:effectLst/>
                          <a:latin typeface="Times New Roman" panose="02020603050405020304" pitchFamily="18" charset="0"/>
                          <a:ea typeface="+mn-ea"/>
                          <a:cs typeface="Times New Roman" panose="02020603050405020304" pitchFamily="18" charset="0"/>
                        </a:rPr>
                        <a:t>→</a:t>
                      </a:r>
                      <a:r>
                        <a:rPr lang="en-US" altLang="zh-CN" sz="1400" dirty="0">
                          <a:effectLst/>
                          <a:latin typeface="Times New Roman" panose="02020603050405020304" pitchFamily="18" charset="0"/>
                          <a:ea typeface="+mn-ea"/>
                          <a:cs typeface="Times New Roman" panose="02020603050405020304" pitchFamily="18" charset="0"/>
                        </a:rPr>
                        <a:t>TRIUMF</a:t>
                      </a:r>
                      <a:endParaRPr lang="zh-CN" sz="14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nchor="ctr">
                    <a:lnL>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47071299"/>
                  </a:ext>
                </a:extLst>
              </a:tr>
            </a:tbl>
          </a:graphicData>
        </a:graphic>
      </p:graphicFrame>
    </p:spTree>
    <p:extLst>
      <p:ext uri="{BB962C8B-B14F-4D97-AF65-F5344CB8AC3E}">
        <p14:creationId xmlns:p14="http://schemas.microsoft.com/office/powerpoint/2010/main" val="2965493868"/>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6C88BB4-416F-4641-8F2C-548B7AA39C40}"/>
              </a:ext>
            </a:extLst>
          </p:cNvPr>
          <p:cNvPicPr>
            <a:picLocks noChangeAspect="1"/>
          </p:cNvPicPr>
          <p:nvPr/>
        </p:nvPicPr>
        <p:blipFill>
          <a:blip r:embed="rId2"/>
          <a:stretch>
            <a:fillRect/>
          </a:stretch>
        </p:blipFill>
        <p:spPr>
          <a:xfrm>
            <a:off x="1" y="0"/>
            <a:ext cx="6598508" cy="3579815"/>
          </a:xfrm>
          <a:prstGeom prst="rect">
            <a:avLst/>
          </a:prstGeom>
        </p:spPr>
      </p:pic>
      <p:pic>
        <p:nvPicPr>
          <p:cNvPr id="5" name="Picture 4">
            <a:extLst>
              <a:ext uri="{FF2B5EF4-FFF2-40B4-BE49-F238E27FC236}">
                <a16:creationId xmlns:a16="http://schemas.microsoft.com/office/drawing/2014/main" id="{36FAFEB1-6146-4EFB-BFD2-8DDC3AFB4032}"/>
              </a:ext>
            </a:extLst>
          </p:cNvPr>
          <p:cNvPicPr>
            <a:picLocks noChangeAspect="1"/>
          </p:cNvPicPr>
          <p:nvPr/>
        </p:nvPicPr>
        <p:blipFill>
          <a:blip r:embed="rId3"/>
          <a:stretch>
            <a:fillRect/>
          </a:stretch>
        </p:blipFill>
        <p:spPr>
          <a:xfrm>
            <a:off x="0" y="3579814"/>
            <a:ext cx="7314516" cy="3278185"/>
          </a:xfrm>
          <a:prstGeom prst="rect">
            <a:avLst/>
          </a:prstGeom>
        </p:spPr>
      </p:pic>
      <p:sp>
        <p:nvSpPr>
          <p:cNvPr id="6" name="TextBox 5">
            <a:extLst>
              <a:ext uri="{FF2B5EF4-FFF2-40B4-BE49-F238E27FC236}">
                <a16:creationId xmlns:a16="http://schemas.microsoft.com/office/drawing/2014/main" id="{86FD45D7-4900-4983-ABB9-C8BFD5E7AB92}"/>
              </a:ext>
            </a:extLst>
          </p:cNvPr>
          <p:cNvSpPr txBox="1"/>
          <p:nvPr/>
        </p:nvSpPr>
        <p:spPr>
          <a:xfrm>
            <a:off x="7043351" y="469557"/>
            <a:ext cx="1164806" cy="369332"/>
          </a:xfrm>
          <a:prstGeom prst="rect">
            <a:avLst/>
          </a:prstGeom>
          <a:noFill/>
        </p:spPr>
        <p:txBody>
          <a:bodyPr wrap="none" rtlCol="0">
            <a:spAutoFit/>
          </a:bodyPr>
          <a:lstStyle/>
          <a:p>
            <a:r>
              <a:rPr lang="en-US" altLang="zh-CN" dirty="0"/>
              <a:t>Scott Pratt</a:t>
            </a:r>
            <a:endParaRPr lang="zh-CN" altLang="en-US" dirty="0"/>
          </a:p>
        </p:txBody>
      </p:sp>
    </p:spTree>
    <p:extLst>
      <p:ext uri="{BB962C8B-B14F-4D97-AF65-F5344CB8AC3E}">
        <p14:creationId xmlns:p14="http://schemas.microsoft.com/office/powerpoint/2010/main" val="1692611843"/>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C56B9A15-383C-4E00-A6CD-F18929E50C08}"/>
              </a:ext>
            </a:extLst>
          </p:cNvPr>
          <p:cNvSpPr/>
          <p:nvPr/>
        </p:nvSpPr>
        <p:spPr>
          <a:xfrm>
            <a:off x="1503123" y="5697203"/>
            <a:ext cx="6137753" cy="830997"/>
          </a:xfrm>
          <a:prstGeom prst="rect">
            <a:avLst/>
          </a:prstGeom>
        </p:spPr>
        <p:style>
          <a:lnRef idx="1">
            <a:schemeClr val="accent4"/>
          </a:lnRef>
          <a:fillRef idx="2">
            <a:schemeClr val="accent4"/>
          </a:fillRef>
          <a:effectRef idx="1">
            <a:schemeClr val="accent4"/>
          </a:effectRef>
          <a:fontRef idx="minor">
            <a:schemeClr val="dk1"/>
          </a:fontRef>
        </p:style>
        <p:txBody>
          <a:bodyPr wrap="square" rtlCol="0" anchor="ctr" anchorCtr="1">
            <a:spAutoFit/>
          </a:bodyPr>
          <a:lstStyle/>
          <a:p>
            <a:pPr algn="ctr"/>
            <a:r>
              <a:rPr lang="en-US" altLang="zh-CN" sz="2400" i="0" dirty="0">
                <a:solidFill>
                  <a:schemeClr val="tx1"/>
                </a:solidFill>
                <a:effectLst/>
                <a:latin typeface="Cambria" panose="02040503050406030204" pitchFamily="18" charset="0"/>
                <a:ea typeface="Cambria" panose="02040503050406030204" pitchFamily="18" charset="0"/>
              </a:rPr>
              <a:t>Markov Chain Monte Carlo sampling</a:t>
            </a:r>
            <a:br>
              <a:rPr lang="en-US" altLang="zh-CN" sz="2400" i="0" dirty="0">
                <a:solidFill>
                  <a:schemeClr val="tx1"/>
                </a:solidFill>
                <a:effectLst/>
                <a:latin typeface="Cambria" panose="02040503050406030204" pitchFamily="18" charset="0"/>
                <a:ea typeface="Cambria" panose="02040503050406030204" pitchFamily="18" charset="0"/>
              </a:rPr>
            </a:br>
            <a:r>
              <a:rPr lang="en-US" altLang="zh-CN" sz="2400" i="0" dirty="0">
                <a:solidFill>
                  <a:schemeClr val="tx1"/>
                </a:solidFill>
                <a:effectLst/>
                <a:latin typeface="Cambria" panose="02040503050406030204" pitchFamily="18" charset="0"/>
                <a:ea typeface="Cambria" panose="02040503050406030204" pitchFamily="18" charset="0"/>
              </a:rPr>
              <a:t>To sample and obtain posterior predictions</a:t>
            </a:r>
            <a:endParaRPr lang="zh-CN" altLang="en-US" sz="2400" dirty="0">
              <a:solidFill>
                <a:schemeClr val="tx1"/>
              </a:solidFill>
              <a:latin typeface="Cambria" panose="02040503050406030204" pitchFamily="18" charset="0"/>
            </a:endParaRPr>
          </a:p>
        </p:txBody>
      </p:sp>
      <p:sp>
        <p:nvSpPr>
          <p:cNvPr id="5" name="Rectangle 4">
            <a:extLst>
              <a:ext uri="{FF2B5EF4-FFF2-40B4-BE49-F238E27FC236}">
                <a16:creationId xmlns:a16="http://schemas.microsoft.com/office/drawing/2014/main" id="{624C26F5-CFE2-4015-853D-BB4F7AA37EEE}"/>
              </a:ext>
            </a:extLst>
          </p:cNvPr>
          <p:cNvSpPr/>
          <p:nvPr/>
        </p:nvSpPr>
        <p:spPr>
          <a:xfrm>
            <a:off x="2567835" y="336625"/>
            <a:ext cx="4008329" cy="461665"/>
          </a:xfrm>
          <a:prstGeom prst="rect">
            <a:avLst/>
          </a:prstGeom>
        </p:spPr>
        <p:style>
          <a:lnRef idx="1">
            <a:schemeClr val="accent4"/>
          </a:lnRef>
          <a:fillRef idx="2">
            <a:schemeClr val="accent4"/>
          </a:fillRef>
          <a:effectRef idx="1">
            <a:schemeClr val="accent4"/>
          </a:effectRef>
          <a:fontRef idx="minor">
            <a:schemeClr val="dk1"/>
          </a:fontRef>
        </p:style>
        <p:txBody>
          <a:bodyPr wrap="square" rtlCol="0" anchor="ctr" anchorCtr="1">
            <a:spAutoFit/>
          </a:bodyPr>
          <a:lstStyle/>
          <a:p>
            <a:pPr algn="ctr"/>
            <a:r>
              <a:rPr lang="en-US" altLang="zh-CN" sz="2400" i="0" dirty="0">
                <a:solidFill>
                  <a:schemeClr val="tx1"/>
                </a:solidFill>
                <a:effectLst/>
                <a:latin typeface="Cambria" panose="02040503050406030204" pitchFamily="18" charset="0"/>
                <a:ea typeface="Cambria" panose="02040503050406030204" pitchFamily="18" charset="0"/>
              </a:rPr>
              <a:t>DSL Monte Carlo simulation</a:t>
            </a:r>
            <a:endParaRPr lang="zh-CN" altLang="en-US" sz="2400" dirty="0">
              <a:solidFill>
                <a:schemeClr val="tx1"/>
              </a:solidFill>
              <a:latin typeface="Cambria" panose="02040503050406030204" pitchFamily="18" charset="0"/>
            </a:endParaRPr>
          </a:p>
        </p:txBody>
      </p:sp>
      <p:sp>
        <p:nvSpPr>
          <p:cNvPr id="6" name="Rectangle 5">
            <a:extLst>
              <a:ext uri="{FF2B5EF4-FFF2-40B4-BE49-F238E27FC236}">
                <a16:creationId xmlns:a16="http://schemas.microsoft.com/office/drawing/2014/main" id="{0A7838C7-1FF2-45C4-8EFC-B5EC752CA584}"/>
              </a:ext>
            </a:extLst>
          </p:cNvPr>
          <p:cNvSpPr/>
          <p:nvPr/>
        </p:nvSpPr>
        <p:spPr>
          <a:xfrm>
            <a:off x="1922745" y="1399771"/>
            <a:ext cx="5298509" cy="1200329"/>
          </a:xfrm>
          <a:prstGeom prst="rect">
            <a:avLst/>
          </a:prstGeom>
        </p:spPr>
        <p:style>
          <a:lnRef idx="1">
            <a:schemeClr val="accent4"/>
          </a:lnRef>
          <a:fillRef idx="2">
            <a:schemeClr val="accent4"/>
          </a:fillRef>
          <a:effectRef idx="1">
            <a:schemeClr val="accent4"/>
          </a:effectRef>
          <a:fontRef idx="minor">
            <a:schemeClr val="dk1"/>
          </a:fontRef>
        </p:style>
        <p:txBody>
          <a:bodyPr wrap="square" rtlCol="0" anchor="ctr" anchorCtr="1">
            <a:spAutoFit/>
          </a:bodyPr>
          <a:lstStyle/>
          <a:p>
            <a:pPr algn="ctr"/>
            <a:r>
              <a:rPr lang="en-US" altLang="zh-CN" sz="2400" i="0" dirty="0">
                <a:solidFill>
                  <a:schemeClr val="tx1"/>
                </a:solidFill>
                <a:effectLst/>
                <a:latin typeface="Cambria" panose="02040503050406030204" pitchFamily="18" charset="0"/>
                <a:ea typeface="Cambria" panose="02040503050406030204" pitchFamily="18" charset="0"/>
              </a:rPr>
              <a:t>Data-simulation comparison</a:t>
            </a:r>
          </a:p>
          <a:p>
            <a:pPr algn="ctr"/>
            <a:r>
              <a:rPr lang="en-US" altLang="zh-CN" sz="2400" dirty="0">
                <a:solidFill>
                  <a:schemeClr val="tx1"/>
                </a:solidFill>
                <a:latin typeface="Cambria" panose="02040503050406030204" pitchFamily="18" charset="0"/>
              </a:rPr>
              <a:t>Binned maximum likelihood method</a:t>
            </a:r>
          </a:p>
          <a:p>
            <a:pPr algn="ctr"/>
            <a:r>
              <a:rPr lang="en-US" altLang="zh-CN" sz="2400" dirty="0">
                <a:solidFill>
                  <a:schemeClr val="tx1"/>
                </a:solidFill>
                <a:latin typeface="Cambria" panose="02040503050406030204" pitchFamily="18" charset="0"/>
              </a:rPr>
              <a:t>Output likelihood distribution</a:t>
            </a:r>
            <a:endParaRPr lang="zh-CN" altLang="en-US" sz="2400" dirty="0">
              <a:solidFill>
                <a:schemeClr val="tx1"/>
              </a:solidFill>
              <a:latin typeface="Cambria" panose="02040503050406030204" pitchFamily="18" charset="0"/>
            </a:endParaRPr>
          </a:p>
        </p:txBody>
      </p:sp>
      <p:sp>
        <p:nvSpPr>
          <p:cNvPr id="8" name="Rectangle 7">
            <a:extLst>
              <a:ext uri="{FF2B5EF4-FFF2-40B4-BE49-F238E27FC236}">
                <a16:creationId xmlns:a16="http://schemas.microsoft.com/office/drawing/2014/main" id="{AF7B152D-254E-431E-9F46-3B499CF76349}"/>
              </a:ext>
            </a:extLst>
          </p:cNvPr>
          <p:cNvSpPr/>
          <p:nvPr/>
        </p:nvSpPr>
        <p:spPr>
          <a:xfrm>
            <a:off x="2029216" y="3201580"/>
            <a:ext cx="5085566" cy="830997"/>
          </a:xfrm>
          <a:prstGeom prst="rect">
            <a:avLst/>
          </a:prstGeom>
        </p:spPr>
        <p:style>
          <a:lnRef idx="1">
            <a:schemeClr val="accent4"/>
          </a:lnRef>
          <a:fillRef idx="2">
            <a:schemeClr val="accent4"/>
          </a:fillRef>
          <a:effectRef idx="1">
            <a:schemeClr val="accent4"/>
          </a:effectRef>
          <a:fontRef idx="minor">
            <a:schemeClr val="dk1"/>
          </a:fontRef>
        </p:style>
        <p:txBody>
          <a:bodyPr wrap="square" rtlCol="0" anchor="ctr" anchorCtr="1">
            <a:spAutoFit/>
          </a:bodyPr>
          <a:lstStyle/>
          <a:p>
            <a:pPr algn="ctr"/>
            <a:r>
              <a:rPr lang="en-US" altLang="zh-CN" sz="2400" i="0" dirty="0">
                <a:solidFill>
                  <a:schemeClr val="tx1"/>
                </a:solidFill>
                <a:effectLst/>
                <a:latin typeface="Cambria" panose="02040503050406030204" pitchFamily="18" charset="0"/>
                <a:ea typeface="Cambria" panose="02040503050406030204" pitchFamily="18" charset="0"/>
              </a:rPr>
              <a:t>Parameter space sampling</a:t>
            </a:r>
          </a:p>
          <a:p>
            <a:pPr algn="ctr"/>
            <a:r>
              <a:rPr lang="en-US" altLang="zh-CN" sz="2400" i="0" dirty="0">
                <a:solidFill>
                  <a:schemeClr val="tx1"/>
                </a:solidFill>
                <a:effectLst/>
                <a:latin typeface="Cambria" panose="02040503050406030204" pitchFamily="18" charset="0"/>
                <a:ea typeface="Cambria" panose="02040503050406030204" pitchFamily="18" charset="0"/>
              </a:rPr>
              <a:t>Latin hypercube sampling technique</a:t>
            </a:r>
            <a:endParaRPr lang="zh-CN" altLang="en-US" sz="2400" dirty="0">
              <a:solidFill>
                <a:schemeClr val="tx1"/>
              </a:solidFill>
              <a:latin typeface="Cambria" panose="02040503050406030204" pitchFamily="18" charset="0"/>
            </a:endParaRPr>
          </a:p>
        </p:txBody>
      </p:sp>
      <p:sp>
        <p:nvSpPr>
          <p:cNvPr id="11" name="Rectangle 10">
            <a:extLst>
              <a:ext uri="{FF2B5EF4-FFF2-40B4-BE49-F238E27FC236}">
                <a16:creationId xmlns:a16="http://schemas.microsoft.com/office/drawing/2014/main" id="{DF663D9F-FC54-44A5-BA1A-6EE637F7DF84}"/>
              </a:ext>
            </a:extLst>
          </p:cNvPr>
          <p:cNvSpPr/>
          <p:nvPr/>
        </p:nvSpPr>
        <p:spPr>
          <a:xfrm>
            <a:off x="2029216" y="4634057"/>
            <a:ext cx="5085566" cy="461665"/>
          </a:xfrm>
          <a:prstGeom prst="rect">
            <a:avLst/>
          </a:prstGeom>
        </p:spPr>
        <p:style>
          <a:lnRef idx="1">
            <a:schemeClr val="accent4"/>
          </a:lnRef>
          <a:fillRef idx="2">
            <a:schemeClr val="accent4"/>
          </a:fillRef>
          <a:effectRef idx="1">
            <a:schemeClr val="accent4"/>
          </a:effectRef>
          <a:fontRef idx="minor">
            <a:schemeClr val="dk1"/>
          </a:fontRef>
        </p:style>
        <p:txBody>
          <a:bodyPr wrap="square" rtlCol="0" anchor="ctr" anchorCtr="1">
            <a:spAutoFit/>
          </a:bodyPr>
          <a:lstStyle/>
          <a:p>
            <a:pPr algn="ctr"/>
            <a:r>
              <a:rPr lang="en-US" altLang="zh-CN" sz="2400" dirty="0">
                <a:solidFill>
                  <a:schemeClr val="tx1"/>
                </a:solidFill>
                <a:latin typeface="Cambria" panose="02040503050406030204" pitchFamily="18" charset="0"/>
              </a:rPr>
              <a:t>Emulator training and validating</a:t>
            </a:r>
            <a:endParaRPr lang="zh-CN" altLang="en-US" sz="2400" dirty="0">
              <a:solidFill>
                <a:schemeClr val="tx1"/>
              </a:solidFill>
              <a:latin typeface="Cambria" panose="02040503050406030204" pitchFamily="18" charset="0"/>
            </a:endParaRPr>
          </a:p>
        </p:txBody>
      </p:sp>
      <p:sp>
        <p:nvSpPr>
          <p:cNvPr id="12" name="Arrow: Down 11">
            <a:extLst>
              <a:ext uri="{FF2B5EF4-FFF2-40B4-BE49-F238E27FC236}">
                <a16:creationId xmlns:a16="http://schemas.microsoft.com/office/drawing/2014/main" id="{A7924BA5-3D72-4791-B8F1-88BF7069478C}"/>
              </a:ext>
            </a:extLst>
          </p:cNvPr>
          <p:cNvSpPr/>
          <p:nvPr/>
        </p:nvSpPr>
        <p:spPr>
          <a:xfrm>
            <a:off x="4396634" y="798290"/>
            <a:ext cx="350729" cy="601481"/>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endParaRPr>
          </a:p>
        </p:txBody>
      </p:sp>
      <p:sp>
        <p:nvSpPr>
          <p:cNvPr id="13" name="Arrow: Down 12">
            <a:extLst>
              <a:ext uri="{FF2B5EF4-FFF2-40B4-BE49-F238E27FC236}">
                <a16:creationId xmlns:a16="http://schemas.microsoft.com/office/drawing/2014/main" id="{FF1F2025-D377-443D-8F18-BB19FF5307B9}"/>
              </a:ext>
            </a:extLst>
          </p:cNvPr>
          <p:cNvSpPr/>
          <p:nvPr/>
        </p:nvSpPr>
        <p:spPr>
          <a:xfrm>
            <a:off x="4396634" y="2600099"/>
            <a:ext cx="350729" cy="601481"/>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endParaRPr>
          </a:p>
        </p:txBody>
      </p:sp>
      <p:sp>
        <p:nvSpPr>
          <p:cNvPr id="14" name="Arrow: Down 13">
            <a:extLst>
              <a:ext uri="{FF2B5EF4-FFF2-40B4-BE49-F238E27FC236}">
                <a16:creationId xmlns:a16="http://schemas.microsoft.com/office/drawing/2014/main" id="{ECBE11A7-8E15-4719-B657-8A114A190B1C}"/>
              </a:ext>
            </a:extLst>
          </p:cNvPr>
          <p:cNvSpPr/>
          <p:nvPr/>
        </p:nvSpPr>
        <p:spPr>
          <a:xfrm>
            <a:off x="4396634" y="4032577"/>
            <a:ext cx="350729" cy="601481"/>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endParaRPr>
          </a:p>
        </p:txBody>
      </p:sp>
      <p:sp>
        <p:nvSpPr>
          <p:cNvPr id="15" name="Arrow: Down 14">
            <a:extLst>
              <a:ext uri="{FF2B5EF4-FFF2-40B4-BE49-F238E27FC236}">
                <a16:creationId xmlns:a16="http://schemas.microsoft.com/office/drawing/2014/main" id="{3702AC98-0630-452A-8C23-653A746290A9}"/>
              </a:ext>
            </a:extLst>
          </p:cNvPr>
          <p:cNvSpPr/>
          <p:nvPr/>
        </p:nvSpPr>
        <p:spPr>
          <a:xfrm>
            <a:off x="4396634" y="5095721"/>
            <a:ext cx="350729" cy="601481"/>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endParaRPr>
          </a:p>
        </p:txBody>
      </p:sp>
    </p:spTree>
    <p:extLst>
      <p:ext uri="{BB962C8B-B14F-4D97-AF65-F5344CB8AC3E}">
        <p14:creationId xmlns:p14="http://schemas.microsoft.com/office/powerpoint/2010/main" val="294648391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CCA601E-319D-427C-9771-3C2FC2AEB006}"/>
              </a:ext>
            </a:extLst>
          </p:cNvPr>
          <p:cNvSpPr/>
          <p:nvPr/>
        </p:nvSpPr>
        <p:spPr>
          <a:xfrm>
            <a:off x="224735" y="1603807"/>
            <a:ext cx="1848400" cy="1176560"/>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n-US" altLang="zh-CN" sz="2400" dirty="0" err="1">
                <a:latin typeface="Arial" panose="020B0604020202020204" pitchFamily="34" charset="0"/>
                <a:ea typeface="Cambria" panose="02040503050406030204" pitchFamily="18" charset="0"/>
                <a:cs typeface="Arial" panose="020B0604020202020204" pitchFamily="34" charset="0"/>
              </a:rPr>
              <a:t>ImQMD</a:t>
            </a:r>
            <a:r>
              <a:rPr lang="en-US" altLang="zh-CN" sz="2400" dirty="0">
                <a:latin typeface="Arial" panose="020B0604020202020204" pitchFamily="34" charset="0"/>
                <a:ea typeface="Cambria" panose="02040503050406030204" pitchFamily="18" charset="0"/>
                <a:cs typeface="Arial" panose="020B0604020202020204" pitchFamily="34" charset="0"/>
              </a:rPr>
              <a:t> </a:t>
            </a:r>
          </a:p>
          <a:p>
            <a:pPr algn="ctr"/>
            <a:r>
              <a:rPr lang="en-US" altLang="zh-CN" sz="2400" dirty="0">
                <a:latin typeface="Arial" panose="020B0604020202020204" pitchFamily="34" charset="0"/>
                <a:ea typeface="Cambria" panose="02040503050406030204" pitchFamily="18" charset="0"/>
                <a:cs typeface="Arial" panose="020B0604020202020204" pitchFamily="34" charset="0"/>
              </a:rPr>
              <a:t>Transport Model</a:t>
            </a:r>
            <a:endParaRPr lang="zh-CN" altLang="en-US" sz="2400" dirty="0">
              <a:latin typeface="Arial" panose="020B0604020202020204" pitchFamily="34" charset="0"/>
              <a:cs typeface="Arial" panose="020B0604020202020204" pitchFamily="34" charset="0"/>
            </a:endParaRPr>
          </a:p>
        </p:txBody>
      </p:sp>
      <p:sp>
        <p:nvSpPr>
          <p:cNvPr id="5" name="Rectangle: Rounded Corners 4">
            <a:extLst>
              <a:ext uri="{FF2B5EF4-FFF2-40B4-BE49-F238E27FC236}">
                <a16:creationId xmlns:a16="http://schemas.microsoft.com/office/drawing/2014/main" id="{0A9491CD-0367-4FD9-A126-8DCC65F3B6AF}"/>
              </a:ext>
            </a:extLst>
          </p:cNvPr>
          <p:cNvSpPr/>
          <p:nvPr/>
        </p:nvSpPr>
        <p:spPr>
          <a:xfrm>
            <a:off x="2447552" y="1580430"/>
            <a:ext cx="1848400" cy="1176559"/>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Emulator</a:t>
            </a:r>
          </a:p>
        </p:txBody>
      </p:sp>
      <p:sp>
        <p:nvSpPr>
          <p:cNvPr id="6" name="Rectangle: Rounded Corners 5">
            <a:extLst>
              <a:ext uri="{FF2B5EF4-FFF2-40B4-BE49-F238E27FC236}">
                <a16:creationId xmlns:a16="http://schemas.microsoft.com/office/drawing/2014/main" id="{7AFB4E58-3366-4F4A-82F5-73E7705727A2}"/>
              </a:ext>
            </a:extLst>
          </p:cNvPr>
          <p:cNvSpPr/>
          <p:nvPr/>
        </p:nvSpPr>
        <p:spPr>
          <a:xfrm>
            <a:off x="224736" y="201950"/>
            <a:ext cx="1848401" cy="92333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Six Model parameters</a:t>
            </a:r>
            <a:endParaRPr lang="zh-CN" altLang="en-US" sz="2400" dirty="0">
              <a:latin typeface="Arial" panose="020B0604020202020204" pitchFamily="34" charset="0"/>
              <a:cs typeface="Arial" panose="020B0604020202020204" pitchFamily="34" charset="0"/>
            </a:endParaRPr>
          </a:p>
        </p:txBody>
      </p:sp>
      <p:sp>
        <p:nvSpPr>
          <p:cNvPr id="7" name="Rectangle: Rounded Corners 6">
            <a:extLst>
              <a:ext uri="{FF2B5EF4-FFF2-40B4-BE49-F238E27FC236}">
                <a16:creationId xmlns:a16="http://schemas.microsoft.com/office/drawing/2014/main" id="{714A279A-C477-41E6-B1A5-782BDBA5C0E1}"/>
              </a:ext>
            </a:extLst>
          </p:cNvPr>
          <p:cNvSpPr/>
          <p:nvPr/>
        </p:nvSpPr>
        <p:spPr>
          <a:xfrm>
            <a:off x="2447552" y="178574"/>
            <a:ext cx="1848401" cy="92333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Six model parameters</a:t>
            </a:r>
            <a:endParaRPr lang="zh-CN" altLang="en-US" sz="2400" dirty="0">
              <a:latin typeface="Arial" panose="020B0604020202020204" pitchFamily="34" charset="0"/>
              <a:cs typeface="Arial" panose="020B0604020202020204" pitchFamily="34" charset="0"/>
            </a:endParaRPr>
          </a:p>
        </p:txBody>
      </p:sp>
      <p:sp>
        <p:nvSpPr>
          <p:cNvPr id="8" name="Arrow: Down 7">
            <a:extLst>
              <a:ext uri="{FF2B5EF4-FFF2-40B4-BE49-F238E27FC236}">
                <a16:creationId xmlns:a16="http://schemas.microsoft.com/office/drawing/2014/main" id="{709BE432-D042-41DF-AB00-935E6865CDCD}"/>
              </a:ext>
            </a:extLst>
          </p:cNvPr>
          <p:cNvSpPr/>
          <p:nvPr/>
        </p:nvSpPr>
        <p:spPr>
          <a:xfrm>
            <a:off x="3196387" y="1126288"/>
            <a:ext cx="350729" cy="407430"/>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
        <p:nvSpPr>
          <p:cNvPr id="9" name="Arrow: Down 8">
            <a:extLst>
              <a:ext uri="{FF2B5EF4-FFF2-40B4-BE49-F238E27FC236}">
                <a16:creationId xmlns:a16="http://schemas.microsoft.com/office/drawing/2014/main" id="{CB94BF09-411C-4AA4-85E7-F8CB9B8F6EC5}"/>
              </a:ext>
            </a:extLst>
          </p:cNvPr>
          <p:cNvSpPr/>
          <p:nvPr/>
        </p:nvSpPr>
        <p:spPr>
          <a:xfrm>
            <a:off x="973571" y="1149664"/>
            <a:ext cx="350729" cy="407430"/>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
        <p:nvSpPr>
          <p:cNvPr id="10" name="Rectangle: Rounded Corners 9">
            <a:extLst>
              <a:ext uri="{FF2B5EF4-FFF2-40B4-BE49-F238E27FC236}">
                <a16:creationId xmlns:a16="http://schemas.microsoft.com/office/drawing/2014/main" id="{C792F5B3-8D1F-4AE8-963A-19707FDE1CBD}"/>
              </a:ext>
            </a:extLst>
          </p:cNvPr>
          <p:cNvSpPr/>
          <p:nvPr/>
        </p:nvSpPr>
        <p:spPr>
          <a:xfrm>
            <a:off x="4572000" y="178574"/>
            <a:ext cx="2092241" cy="92333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000" dirty="0">
                <a:latin typeface="Arial" panose="020B0604020202020204" pitchFamily="34" charset="0"/>
                <a:ea typeface="Cambria" panose="02040503050406030204" pitchFamily="18" charset="0"/>
                <a:cs typeface="Arial" panose="020B0604020202020204" pitchFamily="34" charset="0"/>
              </a:rPr>
              <a:t>Uniform prior distribution</a:t>
            </a:r>
            <a:endParaRPr lang="zh-CN" altLang="en-US" sz="2000" dirty="0">
              <a:latin typeface="Arial" panose="020B0604020202020204" pitchFamily="34" charset="0"/>
              <a:cs typeface="Arial" panose="020B0604020202020204" pitchFamily="34" charset="0"/>
            </a:endParaRPr>
          </a:p>
        </p:txBody>
      </p:sp>
      <p:sp>
        <p:nvSpPr>
          <p:cNvPr id="11" name="Rectangle: Rounded Corners 10">
            <a:extLst>
              <a:ext uri="{FF2B5EF4-FFF2-40B4-BE49-F238E27FC236}">
                <a16:creationId xmlns:a16="http://schemas.microsoft.com/office/drawing/2014/main" id="{ABFDA7F4-E1DB-448B-B7A7-6A981CC1F159}"/>
              </a:ext>
            </a:extLst>
          </p:cNvPr>
          <p:cNvSpPr/>
          <p:nvPr/>
        </p:nvSpPr>
        <p:spPr>
          <a:xfrm>
            <a:off x="2447552" y="3211174"/>
            <a:ext cx="1848401" cy="119159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Posterior distribution</a:t>
            </a:r>
            <a:endParaRPr lang="zh-CN" altLang="en-US" sz="2400" dirty="0">
              <a:latin typeface="Arial" panose="020B0604020202020204" pitchFamily="34" charset="0"/>
              <a:cs typeface="Arial" panose="020B0604020202020204" pitchFamily="34" charset="0"/>
            </a:endParaRPr>
          </a:p>
        </p:txBody>
      </p:sp>
      <p:sp>
        <p:nvSpPr>
          <p:cNvPr id="15" name="Rectangle: Rounded Corners 14">
            <a:extLst>
              <a:ext uri="{FF2B5EF4-FFF2-40B4-BE49-F238E27FC236}">
                <a16:creationId xmlns:a16="http://schemas.microsoft.com/office/drawing/2014/main" id="{63C095B6-29BB-4634-91A9-DDC4F3C10D03}"/>
              </a:ext>
            </a:extLst>
          </p:cNvPr>
          <p:cNvSpPr/>
          <p:nvPr/>
        </p:nvSpPr>
        <p:spPr>
          <a:xfrm>
            <a:off x="0" y="3211175"/>
            <a:ext cx="2391879" cy="119159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Compared to data</a:t>
            </a:r>
          </a:p>
          <a:p>
            <a:pPr algn="ctr"/>
            <a:r>
              <a:rPr lang="en-US" altLang="zh-CN" sz="2400" dirty="0">
                <a:latin typeface="Arial" panose="020B0604020202020204" pitchFamily="34" charset="0"/>
                <a:ea typeface="Cambria" panose="02040503050406030204" pitchFamily="18" charset="0"/>
                <a:cs typeface="Arial" panose="020B0604020202020204" pitchFamily="34" charset="0"/>
              </a:rPr>
              <a:t>15 observables</a:t>
            </a:r>
            <a:endParaRPr lang="zh-CN" altLang="en-US" sz="2400" dirty="0">
              <a:latin typeface="Arial" panose="020B0604020202020204" pitchFamily="34" charset="0"/>
              <a:cs typeface="Arial" panose="020B0604020202020204" pitchFamily="34" charset="0"/>
            </a:endParaRPr>
          </a:p>
        </p:txBody>
      </p:sp>
      <p:sp>
        <p:nvSpPr>
          <p:cNvPr id="16" name="Arrow: Down 15">
            <a:extLst>
              <a:ext uri="{FF2B5EF4-FFF2-40B4-BE49-F238E27FC236}">
                <a16:creationId xmlns:a16="http://schemas.microsoft.com/office/drawing/2014/main" id="{3F079968-8681-41FF-A3CD-A496719FFAA4}"/>
              </a:ext>
            </a:extLst>
          </p:cNvPr>
          <p:cNvSpPr/>
          <p:nvPr/>
        </p:nvSpPr>
        <p:spPr>
          <a:xfrm>
            <a:off x="3196387" y="2780367"/>
            <a:ext cx="350729" cy="407430"/>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
        <p:nvSpPr>
          <p:cNvPr id="17" name="Arrow: Down 16">
            <a:extLst>
              <a:ext uri="{FF2B5EF4-FFF2-40B4-BE49-F238E27FC236}">
                <a16:creationId xmlns:a16="http://schemas.microsoft.com/office/drawing/2014/main" id="{47514AC7-2428-4A87-9B6D-DAED76DCA68D}"/>
              </a:ext>
            </a:extLst>
          </p:cNvPr>
          <p:cNvSpPr/>
          <p:nvPr/>
        </p:nvSpPr>
        <p:spPr>
          <a:xfrm>
            <a:off x="973571" y="2803743"/>
            <a:ext cx="350729" cy="407430"/>
          </a:xfrm>
          <a:prstGeom prst="downArrow">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5029251F-4EC1-4966-B549-69F3FC8DE6D1}"/>
              </a:ext>
            </a:extLst>
          </p:cNvPr>
          <p:cNvSpPr txBox="1"/>
          <p:nvPr/>
        </p:nvSpPr>
        <p:spPr>
          <a:xfrm>
            <a:off x="0" y="5934670"/>
            <a:ext cx="4986528" cy="923330"/>
          </a:xfrm>
          <a:prstGeom prst="rect">
            <a:avLst/>
          </a:prstGeom>
          <a:noFill/>
        </p:spPr>
        <p:txBody>
          <a:bodyPr wrap="square">
            <a:spAutoFit/>
          </a:bodyPr>
          <a:lstStyle/>
          <a:p>
            <a:r>
              <a:rPr lang="en-US" altLang="zh-CN" dirty="0">
                <a:latin typeface="Arial Narrow" panose="020B0606020202030204" pitchFamily="34" charset="0"/>
              </a:rPr>
              <a:t>J. Novak </a:t>
            </a:r>
            <a:r>
              <a:rPr lang="en-US" altLang="zh-CN" i="1" dirty="0">
                <a:latin typeface="Arial Narrow" panose="020B0606020202030204" pitchFamily="34" charset="0"/>
              </a:rPr>
              <a:t>et al</a:t>
            </a:r>
            <a:r>
              <a:rPr lang="en-US" altLang="zh-CN" dirty="0">
                <a:latin typeface="Arial Narrow" panose="020B0606020202030204" pitchFamily="34" charset="0"/>
              </a:rPr>
              <a:t>., Phys. Rev. C 89, 034917 (2014). Determining fundamental properties of matter created in ultra relativistic heavy-ion collisions</a:t>
            </a:r>
            <a:endParaRPr lang="zh-CN" altLang="en-US" dirty="0">
              <a:latin typeface="Arial Narrow" panose="020B0606020202030204" pitchFamily="34" charset="0"/>
            </a:endParaRPr>
          </a:p>
        </p:txBody>
      </p:sp>
      <p:sp>
        <p:nvSpPr>
          <p:cNvPr id="21" name="TextBox 20">
            <a:extLst>
              <a:ext uri="{FF2B5EF4-FFF2-40B4-BE49-F238E27FC236}">
                <a16:creationId xmlns:a16="http://schemas.microsoft.com/office/drawing/2014/main" id="{E475FB89-A756-4839-8363-EF7F8591F808}"/>
              </a:ext>
            </a:extLst>
          </p:cNvPr>
          <p:cNvSpPr txBox="1"/>
          <p:nvPr/>
        </p:nvSpPr>
        <p:spPr>
          <a:xfrm>
            <a:off x="4491943" y="1417592"/>
            <a:ext cx="4596384" cy="1477328"/>
          </a:xfrm>
          <a:prstGeom prst="rect">
            <a:avLst/>
          </a:prstGeom>
          <a:noFill/>
        </p:spPr>
        <p:txBody>
          <a:bodyPr wrap="square">
            <a:spAutoFit/>
          </a:bodyPr>
          <a:lstStyle/>
          <a:p>
            <a:pPr algn="just"/>
            <a:r>
              <a:rPr lang="en-US" altLang="zh-CN" sz="1800" i="0" dirty="0">
                <a:solidFill>
                  <a:srgbClr val="000000"/>
                </a:solidFill>
                <a:effectLst/>
                <a:latin typeface="Arial" panose="020B0604020202020204" pitchFamily="34" charset="0"/>
                <a:cs typeface="Arial" panose="020B0604020202020204" pitchFamily="34" charset="0"/>
              </a:rPr>
              <a:t>An emulator is constructed by conditioning a prior Gaussian process on a finite set of observations of model output, taken at points dispersed throughout the parameter space. </a:t>
            </a:r>
            <a:endParaRPr lang="zh-CN" altLang="en-US" dirty="0">
              <a:latin typeface="Arial" panose="020B0604020202020204" pitchFamily="34" charset="0"/>
              <a:cs typeface="Arial" panose="020B0604020202020204" pitchFamily="34" charset="0"/>
            </a:endParaRPr>
          </a:p>
        </p:txBody>
      </p:sp>
      <p:pic>
        <p:nvPicPr>
          <p:cNvPr id="4" name="Picture 3">
            <a:extLst>
              <a:ext uri="{FF2B5EF4-FFF2-40B4-BE49-F238E27FC236}">
                <a16:creationId xmlns:a16="http://schemas.microsoft.com/office/drawing/2014/main" id="{4B9E1675-AE03-4FEF-A200-7670419B5729}"/>
              </a:ext>
            </a:extLst>
          </p:cNvPr>
          <p:cNvPicPr>
            <a:picLocks noChangeAspect="1"/>
          </p:cNvPicPr>
          <p:nvPr/>
        </p:nvPicPr>
        <p:blipFill>
          <a:blip r:embed="rId2"/>
          <a:stretch>
            <a:fillRect/>
          </a:stretch>
        </p:blipFill>
        <p:spPr>
          <a:xfrm>
            <a:off x="5240778" y="3051046"/>
            <a:ext cx="3903222" cy="3806954"/>
          </a:xfrm>
          <a:prstGeom prst="rect">
            <a:avLst/>
          </a:prstGeom>
        </p:spPr>
      </p:pic>
    </p:spTree>
    <p:extLst>
      <p:ext uri="{BB962C8B-B14F-4D97-AF65-F5344CB8AC3E}">
        <p14:creationId xmlns:p14="http://schemas.microsoft.com/office/powerpoint/2010/main" val="2960600562"/>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Rounded Corners 9">
            <a:extLst>
              <a:ext uri="{FF2B5EF4-FFF2-40B4-BE49-F238E27FC236}">
                <a16:creationId xmlns:a16="http://schemas.microsoft.com/office/drawing/2014/main" id="{C792F5B3-8D1F-4AE8-963A-19707FDE1CBD}"/>
              </a:ext>
            </a:extLst>
          </p:cNvPr>
          <p:cNvSpPr/>
          <p:nvPr/>
        </p:nvSpPr>
        <p:spPr>
          <a:xfrm>
            <a:off x="4572000" y="178574"/>
            <a:ext cx="2092241" cy="92333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000" dirty="0">
                <a:latin typeface="Arial" panose="020B0604020202020204" pitchFamily="34" charset="0"/>
                <a:ea typeface="Cambria" panose="02040503050406030204" pitchFamily="18" charset="0"/>
                <a:cs typeface="Arial" panose="020B0604020202020204" pitchFamily="34" charset="0"/>
              </a:rPr>
              <a:t>Uniform prior distribution</a:t>
            </a:r>
            <a:endParaRPr lang="zh-CN" altLang="en-US" sz="2000" dirty="0">
              <a:latin typeface="Arial" panose="020B0604020202020204" pitchFamily="34" charset="0"/>
              <a:cs typeface="Arial" panose="020B0604020202020204" pitchFamily="34" charset="0"/>
            </a:endParaRPr>
          </a:p>
        </p:txBody>
      </p:sp>
      <p:pic>
        <p:nvPicPr>
          <p:cNvPr id="13" name="Picture 12">
            <a:extLst>
              <a:ext uri="{FF2B5EF4-FFF2-40B4-BE49-F238E27FC236}">
                <a16:creationId xmlns:a16="http://schemas.microsoft.com/office/drawing/2014/main" id="{01A186B3-92A5-4A71-9E2C-71FD6AECC2E7}"/>
              </a:ext>
            </a:extLst>
          </p:cNvPr>
          <p:cNvPicPr>
            <a:picLocks noChangeAspect="1"/>
          </p:cNvPicPr>
          <p:nvPr/>
        </p:nvPicPr>
        <p:blipFill>
          <a:blip r:embed="rId2"/>
          <a:stretch>
            <a:fillRect/>
          </a:stretch>
        </p:blipFill>
        <p:spPr>
          <a:xfrm>
            <a:off x="5320838" y="2949321"/>
            <a:ext cx="3823161" cy="3908679"/>
          </a:xfrm>
          <a:prstGeom prst="rect">
            <a:avLst/>
          </a:prstGeom>
        </p:spPr>
      </p:pic>
      <p:sp>
        <p:nvSpPr>
          <p:cNvPr id="19" name="TextBox 18">
            <a:extLst>
              <a:ext uri="{FF2B5EF4-FFF2-40B4-BE49-F238E27FC236}">
                <a16:creationId xmlns:a16="http://schemas.microsoft.com/office/drawing/2014/main" id="{5029251F-4EC1-4966-B549-69F3FC8DE6D1}"/>
              </a:ext>
            </a:extLst>
          </p:cNvPr>
          <p:cNvSpPr txBox="1"/>
          <p:nvPr/>
        </p:nvSpPr>
        <p:spPr>
          <a:xfrm>
            <a:off x="0" y="5934670"/>
            <a:ext cx="4986528" cy="923330"/>
          </a:xfrm>
          <a:prstGeom prst="rect">
            <a:avLst/>
          </a:prstGeom>
          <a:noFill/>
        </p:spPr>
        <p:txBody>
          <a:bodyPr wrap="square">
            <a:spAutoFit/>
          </a:bodyPr>
          <a:lstStyle/>
          <a:p>
            <a:r>
              <a:rPr lang="en-US" altLang="zh-CN" dirty="0">
                <a:latin typeface="Arial Narrow" panose="020B0606020202030204" pitchFamily="34" charset="0"/>
              </a:rPr>
              <a:t>P. </a:t>
            </a:r>
            <a:r>
              <a:rPr lang="en-US" altLang="zh-CN" dirty="0" err="1">
                <a:latin typeface="Arial Narrow" panose="020B0606020202030204" pitchFamily="34" charset="0"/>
              </a:rPr>
              <a:t>Morfouace</a:t>
            </a:r>
            <a:r>
              <a:rPr lang="en-US" altLang="zh-CN" dirty="0">
                <a:latin typeface="Arial Narrow" panose="020B0606020202030204" pitchFamily="34" charset="0"/>
              </a:rPr>
              <a:t> </a:t>
            </a:r>
            <a:r>
              <a:rPr lang="en-US" altLang="zh-CN" i="1" dirty="0">
                <a:latin typeface="Arial Narrow" panose="020B0606020202030204" pitchFamily="34" charset="0"/>
              </a:rPr>
              <a:t>et al</a:t>
            </a:r>
            <a:r>
              <a:rPr lang="en-US" altLang="zh-CN" dirty="0">
                <a:latin typeface="Arial Narrow" panose="020B0606020202030204" pitchFamily="34" charset="0"/>
              </a:rPr>
              <a:t>., Phys. Lett. B 799, 135045 (2019). Constraining the symmetry energy with heavy-ion collisions and Bayesian analyses</a:t>
            </a:r>
            <a:endParaRPr lang="zh-CN" altLang="en-US" dirty="0">
              <a:latin typeface="Arial Narrow" panose="020B0606020202030204" pitchFamily="34" charset="0"/>
            </a:endParaRPr>
          </a:p>
        </p:txBody>
      </p:sp>
      <p:sp>
        <p:nvSpPr>
          <p:cNvPr id="21" name="TextBox 20">
            <a:extLst>
              <a:ext uri="{FF2B5EF4-FFF2-40B4-BE49-F238E27FC236}">
                <a16:creationId xmlns:a16="http://schemas.microsoft.com/office/drawing/2014/main" id="{E475FB89-A756-4839-8363-EF7F8591F808}"/>
              </a:ext>
            </a:extLst>
          </p:cNvPr>
          <p:cNvSpPr txBox="1"/>
          <p:nvPr/>
        </p:nvSpPr>
        <p:spPr>
          <a:xfrm>
            <a:off x="4491943" y="1417592"/>
            <a:ext cx="4596384" cy="923330"/>
          </a:xfrm>
          <a:prstGeom prst="rect">
            <a:avLst/>
          </a:prstGeom>
          <a:noFill/>
        </p:spPr>
        <p:txBody>
          <a:bodyPr wrap="square">
            <a:spAutoFit/>
          </a:bodyPr>
          <a:lstStyle/>
          <a:p>
            <a:pPr algn="just"/>
            <a:r>
              <a:rPr lang="en-US" altLang="zh-CN" sz="1800" i="0" dirty="0">
                <a:solidFill>
                  <a:srgbClr val="000000"/>
                </a:solidFill>
                <a:effectLst/>
                <a:latin typeface="Arial" panose="020B0604020202020204" pitchFamily="34" charset="0"/>
                <a:cs typeface="Arial" panose="020B0604020202020204" pitchFamily="34" charset="0"/>
              </a:rPr>
              <a:t>49 parameter sets have been selected on a Latin hyper-cube to span the parameter space.</a:t>
            </a:r>
            <a:endParaRPr lang="zh-CN" altLang="en-US" dirty="0">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132B85EE-7D51-4DD2-B8AE-732E45A3EDF7}"/>
              </a:ext>
            </a:extLst>
          </p:cNvPr>
          <p:cNvSpPr txBox="1"/>
          <p:nvPr/>
        </p:nvSpPr>
        <p:spPr>
          <a:xfrm>
            <a:off x="4491943" y="2318702"/>
            <a:ext cx="4596384" cy="923330"/>
          </a:xfrm>
          <a:prstGeom prst="rect">
            <a:avLst/>
          </a:prstGeom>
          <a:noFill/>
        </p:spPr>
        <p:txBody>
          <a:bodyPr wrap="square">
            <a:spAutoFit/>
          </a:bodyPr>
          <a:lstStyle/>
          <a:p>
            <a:pPr algn="just"/>
            <a:r>
              <a:rPr lang="en-US" altLang="zh-CN" sz="1800" i="0" dirty="0" err="1">
                <a:solidFill>
                  <a:srgbClr val="000000"/>
                </a:solidFill>
                <a:effectLst/>
                <a:latin typeface="Arial" panose="020B0604020202020204" pitchFamily="34" charset="0"/>
                <a:ea typeface="Cambria" panose="02040503050406030204" pitchFamily="18" charset="0"/>
                <a:cs typeface="Arial" panose="020B0604020202020204" pitchFamily="34" charset="0"/>
              </a:rPr>
              <a:t>AutoGrad</a:t>
            </a:r>
            <a:r>
              <a:rPr lang="en-US" altLang="zh-CN" sz="1800" i="0" dirty="0">
                <a:solidFill>
                  <a:srgbClr val="000000"/>
                </a:solidFill>
                <a:effectLst/>
                <a:latin typeface="Arial" panose="020B0604020202020204" pitchFamily="34" charset="0"/>
                <a:ea typeface="Cambria" panose="02040503050406030204" pitchFamily="18" charset="0"/>
                <a:cs typeface="Arial" panose="020B0604020202020204" pitchFamily="34" charset="0"/>
              </a:rPr>
              <a:t> package is used in order to train the emulator by minimizing the emulated error.</a:t>
            </a:r>
            <a:endParaRPr lang="zh-CN" altLang="en-US" sz="1800" dirty="0">
              <a:latin typeface="Arial" panose="020B0604020202020204" pitchFamily="34" charset="0"/>
              <a:cs typeface="Arial" panose="020B0604020202020204" pitchFamily="34" charset="0"/>
            </a:endParaRPr>
          </a:p>
        </p:txBody>
      </p:sp>
      <p:sp>
        <p:nvSpPr>
          <p:cNvPr id="44" name="Rectangle: Rounded Corners 43">
            <a:extLst>
              <a:ext uri="{FF2B5EF4-FFF2-40B4-BE49-F238E27FC236}">
                <a16:creationId xmlns:a16="http://schemas.microsoft.com/office/drawing/2014/main" id="{685DB864-AE6D-4819-9CD4-0AD825F8CB6E}"/>
              </a:ext>
            </a:extLst>
          </p:cNvPr>
          <p:cNvSpPr/>
          <p:nvPr/>
        </p:nvSpPr>
        <p:spPr>
          <a:xfrm>
            <a:off x="224735" y="1603807"/>
            <a:ext cx="1848400" cy="1176560"/>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n-US" altLang="zh-CN" sz="2400" dirty="0" err="1">
                <a:latin typeface="Arial" panose="020B0604020202020204" pitchFamily="34" charset="0"/>
                <a:ea typeface="Cambria" panose="02040503050406030204" pitchFamily="18" charset="0"/>
                <a:cs typeface="Arial" panose="020B0604020202020204" pitchFamily="34" charset="0"/>
              </a:rPr>
              <a:t>ImQMD</a:t>
            </a:r>
            <a:r>
              <a:rPr lang="en-US" altLang="zh-CN" sz="2400" dirty="0">
                <a:latin typeface="Arial" panose="020B0604020202020204" pitchFamily="34" charset="0"/>
                <a:ea typeface="Cambria" panose="02040503050406030204" pitchFamily="18" charset="0"/>
                <a:cs typeface="Arial" panose="020B0604020202020204" pitchFamily="34" charset="0"/>
              </a:rPr>
              <a:t> </a:t>
            </a:r>
          </a:p>
          <a:p>
            <a:pPr algn="ctr"/>
            <a:r>
              <a:rPr lang="en-US" altLang="zh-CN" sz="2400" dirty="0">
                <a:latin typeface="Arial" panose="020B0604020202020204" pitchFamily="34" charset="0"/>
                <a:ea typeface="Cambria" panose="02040503050406030204" pitchFamily="18" charset="0"/>
                <a:cs typeface="Arial" panose="020B0604020202020204" pitchFamily="34" charset="0"/>
              </a:rPr>
              <a:t>Transport Model</a:t>
            </a:r>
            <a:endParaRPr lang="zh-CN" altLang="en-US" sz="2400" dirty="0">
              <a:latin typeface="Arial" panose="020B0604020202020204" pitchFamily="34" charset="0"/>
              <a:cs typeface="Arial" panose="020B0604020202020204" pitchFamily="34" charset="0"/>
            </a:endParaRPr>
          </a:p>
        </p:txBody>
      </p:sp>
      <p:sp>
        <p:nvSpPr>
          <p:cNvPr id="45" name="Rectangle: Rounded Corners 44">
            <a:extLst>
              <a:ext uri="{FF2B5EF4-FFF2-40B4-BE49-F238E27FC236}">
                <a16:creationId xmlns:a16="http://schemas.microsoft.com/office/drawing/2014/main" id="{D9E314A3-45D1-4A68-AD77-43EA1214755B}"/>
              </a:ext>
            </a:extLst>
          </p:cNvPr>
          <p:cNvSpPr/>
          <p:nvPr/>
        </p:nvSpPr>
        <p:spPr>
          <a:xfrm>
            <a:off x="2447552" y="1580430"/>
            <a:ext cx="1848400" cy="1176559"/>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Emulator</a:t>
            </a:r>
          </a:p>
        </p:txBody>
      </p:sp>
      <p:sp>
        <p:nvSpPr>
          <p:cNvPr id="46" name="Rectangle: Rounded Corners 45">
            <a:extLst>
              <a:ext uri="{FF2B5EF4-FFF2-40B4-BE49-F238E27FC236}">
                <a16:creationId xmlns:a16="http://schemas.microsoft.com/office/drawing/2014/main" id="{111B8A3F-68CA-4B35-9F57-882FC4DB9102}"/>
              </a:ext>
            </a:extLst>
          </p:cNvPr>
          <p:cNvSpPr/>
          <p:nvPr/>
        </p:nvSpPr>
        <p:spPr>
          <a:xfrm>
            <a:off x="224736" y="201950"/>
            <a:ext cx="1848401" cy="92333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Four model parameters</a:t>
            </a:r>
            <a:endParaRPr lang="zh-CN" altLang="en-US" sz="2400" dirty="0">
              <a:latin typeface="Arial" panose="020B0604020202020204" pitchFamily="34" charset="0"/>
              <a:cs typeface="Arial" panose="020B0604020202020204" pitchFamily="34" charset="0"/>
            </a:endParaRPr>
          </a:p>
        </p:txBody>
      </p:sp>
      <p:sp>
        <p:nvSpPr>
          <p:cNvPr id="47" name="Rectangle: Rounded Corners 46">
            <a:extLst>
              <a:ext uri="{FF2B5EF4-FFF2-40B4-BE49-F238E27FC236}">
                <a16:creationId xmlns:a16="http://schemas.microsoft.com/office/drawing/2014/main" id="{5065E15A-03A3-49A1-AC5D-5421E7155FBA}"/>
              </a:ext>
            </a:extLst>
          </p:cNvPr>
          <p:cNvSpPr/>
          <p:nvPr/>
        </p:nvSpPr>
        <p:spPr>
          <a:xfrm>
            <a:off x="2447552" y="178574"/>
            <a:ext cx="1848401" cy="92333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Four model parameters</a:t>
            </a:r>
            <a:endParaRPr lang="zh-CN" altLang="en-US" sz="2400" dirty="0">
              <a:latin typeface="Arial" panose="020B0604020202020204" pitchFamily="34" charset="0"/>
              <a:cs typeface="Arial" panose="020B0604020202020204" pitchFamily="34" charset="0"/>
            </a:endParaRPr>
          </a:p>
        </p:txBody>
      </p:sp>
      <p:sp>
        <p:nvSpPr>
          <p:cNvPr id="48" name="Arrow: Down 47">
            <a:extLst>
              <a:ext uri="{FF2B5EF4-FFF2-40B4-BE49-F238E27FC236}">
                <a16:creationId xmlns:a16="http://schemas.microsoft.com/office/drawing/2014/main" id="{1FC46221-D5E3-45B4-8B53-97B3DE974A33}"/>
              </a:ext>
            </a:extLst>
          </p:cNvPr>
          <p:cNvSpPr/>
          <p:nvPr/>
        </p:nvSpPr>
        <p:spPr>
          <a:xfrm>
            <a:off x="3196387" y="1126288"/>
            <a:ext cx="350729" cy="407430"/>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
        <p:nvSpPr>
          <p:cNvPr id="49" name="Arrow: Down 48">
            <a:extLst>
              <a:ext uri="{FF2B5EF4-FFF2-40B4-BE49-F238E27FC236}">
                <a16:creationId xmlns:a16="http://schemas.microsoft.com/office/drawing/2014/main" id="{E69AE488-433E-4C2A-A8D5-CAF95975F4C8}"/>
              </a:ext>
            </a:extLst>
          </p:cNvPr>
          <p:cNvSpPr/>
          <p:nvPr/>
        </p:nvSpPr>
        <p:spPr>
          <a:xfrm>
            <a:off x="973571" y="1149664"/>
            <a:ext cx="350729" cy="407430"/>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
        <p:nvSpPr>
          <p:cNvPr id="50" name="Rectangle: Rounded Corners 49">
            <a:extLst>
              <a:ext uri="{FF2B5EF4-FFF2-40B4-BE49-F238E27FC236}">
                <a16:creationId xmlns:a16="http://schemas.microsoft.com/office/drawing/2014/main" id="{56805171-9070-4738-9771-7DFA01D6BEDF}"/>
              </a:ext>
            </a:extLst>
          </p:cNvPr>
          <p:cNvSpPr/>
          <p:nvPr/>
        </p:nvSpPr>
        <p:spPr>
          <a:xfrm>
            <a:off x="2447552" y="3211174"/>
            <a:ext cx="1848401" cy="119159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Posterior distribution</a:t>
            </a:r>
            <a:endParaRPr lang="zh-CN" altLang="en-US" sz="2400" dirty="0">
              <a:latin typeface="Arial" panose="020B0604020202020204" pitchFamily="34" charset="0"/>
              <a:cs typeface="Arial" panose="020B0604020202020204" pitchFamily="34" charset="0"/>
            </a:endParaRPr>
          </a:p>
        </p:txBody>
      </p:sp>
      <p:sp>
        <p:nvSpPr>
          <p:cNvPr id="51" name="Rectangle: Rounded Corners 50">
            <a:extLst>
              <a:ext uri="{FF2B5EF4-FFF2-40B4-BE49-F238E27FC236}">
                <a16:creationId xmlns:a16="http://schemas.microsoft.com/office/drawing/2014/main" id="{2ADBBA49-BB04-4CC2-BB31-ECD6A25FCA3B}"/>
              </a:ext>
            </a:extLst>
          </p:cNvPr>
          <p:cNvSpPr/>
          <p:nvPr/>
        </p:nvSpPr>
        <p:spPr>
          <a:xfrm>
            <a:off x="89102" y="3211175"/>
            <a:ext cx="2162461" cy="175096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Compared to data</a:t>
            </a:r>
          </a:p>
          <a:p>
            <a:pPr algn="ctr"/>
            <a:r>
              <a:rPr lang="en-US" altLang="zh-CN" sz="2400" dirty="0">
                <a:latin typeface="Arial" panose="020B0604020202020204" pitchFamily="34" charset="0"/>
                <a:cs typeface="Arial" panose="020B0604020202020204" pitchFamily="34" charset="0"/>
              </a:rPr>
              <a:t>neutron over proton ratio</a:t>
            </a:r>
            <a:endParaRPr lang="zh-CN" altLang="en-US" sz="2400" dirty="0">
              <a:latin typeface="Arial" panose="020B0604020202020204" pitchFamily="34" charset="0"/>
              <a:cs typeface="Arial" panose="020B0604020202020204" pitchFamily="34" charset="0"/>
            </a:endParaRPr>
          </a:p>
        </p:txBody>
      </p:sp>
      <p:sp>
        <p:nvSpPr>
          <p:cNvPr id="52" name="Arrow: Down 51">
            <a:extLst>
              <a:ext uri="{FF2B5EF4-FFF2-40B4-BE49-F238E27FC236}">
                <a16:creationId xmlns:a16="http://schemas.microsoft.com/office/drawing/2014/main" id="{A30CFF67-A5F7-4987-8B08-CA6E90A87AE7}"/>
              </a:ext>
            </a:extLst>
          </p:cNvPr>
          <p:cNvSpPr/>
          <p:nvPr/>
        </p:nvSpPr>
        <p:spPr>
          <a:xfrm>
            <a:off x="3196387" y="2780367"/>
            <a:ext cx="350729" cy="407430"/>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
        <p:nvSpPr>
          <p:cNvPr id="53" name="Arrow: Down 52">
            <a:extLst>
              <a:ext uri="{FF2B5EF4-FFF2-40B4-BE49-F238E27FC236}">
                <a16:creationId xmlns:a16="http://schemas.microsoft.com/office/drawing/2014/main" id="{99387787-C60D-4B5A-B946-D611BD582DCD}"/>
              </a:ext>
            </a:extLst>
          </p:cNvPr>
          <p:cNvSpPr/>
          <p:nvPr/>
        </p:nvSpPr>
        <p:spPr>
          <a:xfrm>
            <a:off x="973571" y="2803743"/>
            <a:ext cx="350729" cy="407430"/>
          </a:xfrm>
          <a:prstGeom prst="downArrow">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85206623"/>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9EA49BA-9F6B-457F-B4D1-4289DF143CA0}"/>
              </a:ext>
            </a:extLst>
          </p:cNvPr>
          <p:cNvPicPr>
            <a:picLocks noChangeAspect="1"/>
          </p:cNvPicPr>
          <p:nvPr/>
        </p:nvPicPr>
        <p:blipFill>
          <a:blip r:embed="rId2"/>
          <a:stretch>
            <a:fillRect/>
          </a:stretch>
        </p:blipFill>
        <p:spPr>
          <a:xfrm>
            <a:off x="1" y="0"/>
            <a:ext cx="6278880" cy="4703766"/>
          </a:xfrm>
          <a:prstGeom prst="rect">
            <a:avLst/>
          </a:prstGeom>
        </p:spPr>
      </p:pic>
      <p:sp>
        <p:nvSpPr>
          <p:cNvPr id="5" name="TextBox 4">
            <a:extLst>
              <a:ext uri="{FF2B5EF4-FFF2-40B4-BE49-F238E27FC236}">
                <a16:creationId xmlns:a16="http://schemas.microsoft.com/office/drawing/2014/main" id="{7BA278E9-FB22-46DC-90DA-079AC6E74F9B}"/>
              </a:ext>
            </a:extLst>
          </p:cNvPr>
          <p:cNvSpPr txBox="1"/>
          <p:nvPr/>
        </p:nvSpPr>
        <p:spPr>
          <a:xfrm>
            <a:off x="124969" y="4826675"/>
            <a:ext cx="6278880" cy="1754326"/>
          </a:xfrm>
          <a:prstGeom prst="rect">
            <a:avLst/>
          </a:prstGeom>
          <a:noFill/>
        </p:spPr>
        <p:txBody>
          <a:bodyPr wrap="square">
            <a:spAutoFit/>
          </a:bodyPr>
          <a:lstStyle/>
          <a:p>
            <a:pPr algn="just"/>
            <a:r>
              <a:rPr lang="en-US" altLang="zh-CN" dirty="0" err="1">
                <a:solidFill>
                  <a:srgbClr val="000000"/>
                </a:solidFill>
                <a:latin typeface="Arial" panose="020B0604020202020204" pitchFamily="34" charset="0"/>
                <a:cs typeface="Arial" panose="020B0604020202020204" pitchFamily="34" charset="0"/>
              </a:rPr>
              <a:t>Autograd</a:t>
            </a:r>
            <a:r>
              <a:rPr lang="en-US" altLang="zh-CN" dirty="0">
                <a:solidFill>
                  <a:srgbClr val="000000"/>
                </a:solidFill>
                <a:latin typeface="Arial" panose="020B0604020202020204" pitchFamily="34" charset="0"/>
                <a:cs typeface="Arial" panose="020B0604020202020204" pitchFamily="34" charset="0"/>
              </a:rPr>
              <a:t> can automatically differentiate native Python and </a:t>
            </a:r>
            <a:r>
              <a:rPr lang="en-US" altLang="zh-CN" dirty="0" err="1">
                <a:solidFill>
                  <a:srgbClr val="000000"/>
                </a:solidFill>
                <a:latin typeface="Arial" panose="020B0604020202020204" pitchFamily="34" charset="0"/>
                <a:cs typeface="Arial" panose="020B0604020202020204" pitchFamily="34" charset="0"/>
              </a:rPr>
              <a:t>Numpy</a:t>
            </a:r>
            <a:r>
              <a:rPr lang="en-US" altLang="zh-CN" dirty="0">
                <a:solidFill>
                  <a:srgbClr val="000000"/>
                </a:solidFill>
                <a:latin typeface="Arial" panose="020B0604020202020204" pitchFamily="34" charset="0"/>
                <a:cs typeface="Arial" panose="020B0604020202020204" pitchFamily="34" charset="0"/>
              </a:rPr>
              <a:t> code. It can handle a large subset of Python's features, including loops, ifs, recursion and closures, and it can even take derivatives of derivatives of derivatives. </a:t>
            </a:r>
          </a:p>
          <a:p>
            <a:pPr algn="just"/>
            <a:r>
              <a:rPr lang="en-US" altLang="zh-CN" dirty="0" err="1">
                <a:solidFill>
                  <a:srgbClr val="000000"/>
                </a:solidFill>
                <a:latin typeface="Arial" panose="020B0604020202020204" pitchFamily="34" charset="0"/>
                <a:cs typeface="Arial" panose="020B0604020202020204" pitchFamily="34" charset="0"/>
              </a:rPr>
              <a:t>Autograd</a:t>
            </a:r>
            <a:r>
              <a:rPr lang="en-US" altLang="zh-CN" dirty="0">
                <a:solidFill>
                  <a:srgbClr val="000000"/>
                </a:solidFill>
                <a:latin typeface="Arial" panose="020B0604020202020204" pitchFamily="34" charset="0"/>
                <a:cs typeface="Arial" panose="020B0604020202020204" pitchFamily="34" charset="0"/>
              </a:rPr>
              <a:t> is still being maintained but is no longer actively developed.</a:t>
            </a:r>
            <a:endParaRPr lang="zh-CN" altLang="en-US" dirty="0">
              <a:solidFill>
                <a:srgbClr val="000000"/>
              </a:solidFill>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A838068B-A12E-4883-A8A4-28231BE46D8D}"/>
              </a:ext>
            </a:extLst>
          </p:cNvPr>
          <p:cNvSpPr txBox="1"/>
          <p:nvPr/>
        </p:nvSpPr>
        <p:spPr>
          <a:xfrm>
            <a:off x="1127760" y="4211223"/>
            <a:ext cx="4572000" cy="369332"/>
          </a:xfrm>
          <a:prstGeom prst="rect">
            <a:avLst/>
          </a:prstGeom>
          <a:noFill/>
        </p:spPr>
        <p:txBody>
          <a:bodyPr wrap="square">
            <a:spAutoFit/>
          </a:bodyPr>
          <a:lstStyle/>
          <a:p>
            <a:pPr algn="l"/>
            <a:r>
              <a:rPr lang="en-US" altLang="zh-CN" i="0" u="none" strike="noStrike" dirty="0">
                <a:effectLst/>
                <a:latin typeface="-apple-system"/>
                <a:hlinkClick r:id="rId3">
                  <a:extLst>
                    <a:ext uri="{A12FA001-AC4F-418D-AE19-62706E023703}">
                      <ahyp:hlinkClr xmlns:ahyp="http://schemas.microsoft.com/office/drawing/2018/hyperlinkcolor" val="tx"/>
                    </a:ext>
                  </a:extLst>
                </a:hlinkClick>
              </a:rPr>
              <a:t>autograd</a:t>
            </a:r>
            <a:r>
              <a:rPr lang="en-US" altLang="zh-CN" i="0" dirty="0">
                <a:effectLst/>
                <a:latin typeface="-apple-system"/>
              </a:rPr>
              <a:t>/</a:t>
            </a:r>
            <a:r>
              <a:rPr lang="en-US" altLang="zh-CN" i="0" u="none" strike="noStrike" dirty="0">
                <a:effectLst/>
                <a:latin typeface="-apple-system"/>
                <a:hlinkClick r:id="rId4">
                  <a:extLst>
                    <a:ext uri="{A12FA001-AC4F-418D-AE19-62706E023703}">
                      <ahyp:hlinkClr xmlns:ahyp="http://schemas.microsoft.com/office/drawing/2018/hyperlinkcolor" val="tx"/>
                    </a:ext>
                  </a:extLst>
                </a:hlinkClick>
              </a:rPr>
              <a:t>examples</a:t>
            </a:r>
            <a:r>
              <a:rPr lang="en-US" altLang="zh-CN" i="0" dirty="0">
                <a:effectLst/>
                <a:latin typeface="-apple-system"/>
              </a:rPr>
              <a:t>/gaussian_process.py </a:t>
            </a:r>
          </a:p>
        </p:txBody>
      </p:sp>
    </p:spTree>
    <p:extLst>
      <p:ext uri="{BB962C8B-B14F-4D97-AF65-F5344CB8AC3E}">
        <p14:creationId xmlns:p14="http://schemas.microsoft.com/office/powerpoint/2010/main" val="797584233"/>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9F69959-724C-415D-BBB0-5DF60C658FF7}"/>
              </a:ext>
            </a:extLst>
          </p:cNvPr>
          <p:cNvPicPr>
            <a:picLocks noChangeAspect="1"/>
          </p:cNvPicPr>
          <p:nvPr/>
        </p:nvPicPr>
        <p:blipFill>
          <a:blip r:embed="rId2"/>
          <a:stretch>
            <a:fillRect/>
          </a:stretch>
        </p:blipFill>
        <p:spPr>
          <a:xfrm>
            <a:off x="1" y="0"/>
            <a:ext cx="5510784" cy="6137603"/>
          </a:xfrm>
          <a:prstGeom prst="rect">
            <a:avLst/>
          </a:prstGeom>
        </p:spPr>
      </p:pic>
      <p:sp>
        <p:nvSpPr>
          <p:cNvPr id="6" name="TextBox 5">
            <a:extLst>
              <a:ext uri="{FF2B5EF4-FFF2-40B4-BE49-F238E27FC236}">
                <a16:creationId xmlns:a16="http://schemas.microsoft.com/office/drawing/2014/main" id="{E3BAA83F-D3C6-4D93-9C6E-0B378DB2874B}"/>
              </a:ext>
            </a:extLst>
          </p:cNvPr>
          <p:cNvSpPr txBox="1"/>
          <p:nvPr/>
        </p:nvSpPr>
        <p:spPr>
          <a:xfrm>
            <a:off x="0" y="6211669"/>
            <a:ext cx="8839200" cy="646331"/>
          </a:xfrm>
          <a:prstGeom prst="rect">
            <a:avLst/>
          </a:prstGeom>
          <a:noFill/>
        </p:spPr>
        <p:txBody>
          <a:bodyPr wrap="square">
            <a:spAutoFit/>
          </a:bodyPr>
          <a:lstStyle/>
          <a:p>
            <a:r>
              <a:rPr lang="en-US" altLang="zh-CN" dirty="0">
                <a:latin typeface="Arial Narrow" panose="020B0606020202030204" pitchFamily="34" charset="0"/>
              </a:rPr>
              <a:t>Joseph P. </a:t>
            </a:r>
            <a:r>
              <a:rPr lang="en-US" altLang="zh-CN" dirty="0" err="1">
                <a:latin typeface="Arial Narrow" panose="020B0606020202030204" pitchFamily="34" charset="0"/>
              </a:rPr>
              <a:t>Yurko</a:t>
            </a:r>
            <a:r>
              <a:rPr lang="en-US" altLang="zh-CN" dirty="0">
                <a:latin typeface="Arial Narrow" panose="020B0606020202030204" pitchFamily="34" charset="0"/>
              </a:rPr>
              <a:t> </a:t>
            </a:r>
            <a:r>
              <a:rPr lang="en-US" altLang="zh-CN" i="1" dirty="0">
                <a:latin typeface="Arial Narrow" panose="020B0606020202030204" pitchFamily="34" charset="0"/>
              </a:rPr>
              <a:t>et al</a:t>
            </a:r>
            <a:r>
              <a:rPr lang="en-US" altLang="zh-CN" dirty="0">
                <a:latin typeface="Arial Narrow" panose="020B0606020202030204" pitchFamily="34" charset="0"/>
              </a:rPr>
              <a:t>., 839249 (2015). Science and Technology of Nuclear Installations Demonstration of Emulator-Based Bayesian Calibration of Safety Analysis Codes: Theory and Formulation</a:t>
            </a:r>
            <a:endParaRPr lang="zh-CN" altLang="en-US" dirty="0">
              <a:latin typeface="Arial Narrow" panose="020B0606020202030204" pitchFamily="34" charset="0"/>
            </a:endParaRPr>
          </a:p>
        </p:txBody>
      </p:sp>
    </p:spTree>
    <p:extLst>
      <p:ext uri="{BB962C8B-B14F-4D97-AF65-F5344CB8AC3E}">
        <p14:creationId xmlns:p14="http://schemas.microsoft.com/office/powerpoint/2010/main" val="213051058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089F02-91F1-449E-8C1E-7EB62118F909}"/>
              </a:ext>
            </a:extLst>
          </p:cNvPr>
          <p:cNvPicPr>
            <a:picLocks noChangeAspect="1"/>
          </p:cNvPicPr>
          <p:nvPr/>
        </p:nvPicPr>
        <p:blipFill>
          <a:blip r:embed="rId2"/>
          <a:stretch>
            <a:fillRect/>
          </a:stretch>
        </p:blipFill>
        <p:spPr>
          <a:xfrm>
            <a:off x="4712043" y="2411823"/>
            <a:ext cx="4431958" cy="4446178"/>
          </a:xfrm>
          <a:prstGeom prst="rect">
            <a:avLst/>
          </a:prstGeom>
        </p:spPr>
      </p:pic>
      <p:sp>
        <p:nvSpPr>
          <p:cNvPr id="19" name="TextBox 18">
            <a:extLst>
              <a:ext uri="{FF2B5EF4-FFF2-40B4-BE49-F238E27FC236}">
                <a16:creationId xmlns:a16="http://schemas.microsoft.com/office/drawing/2014/main" id="{5029251F-4EC1-4966-B549-69F3FC8DE6D1}"/>
              </a:ext>
            </a:extLst>
          </p:cNvPr>
          <p:cNvSpPr txBox="1"/>
          <p:nvPr/>
        </p:nvSpPr>
        <p:spPr>
          <a:xfrm>
            <a:off x="0" y="6211669"/>
            <a:ext cx="5608320" cy="646331"/>
          </a:xfrm>
          <a:prstGeom prst="rect">
            <a:avLst/>
          </a:prstGeom>
          <a:noFill/>
        </p:spPr>
        <p:txBody>
          <a:bodyPr wrap="square">
            <a:spAutoFit/>
          </a:bodyPr>
          <a:lstStyle/>
          <a:p>
            <a:r>
              <a:rPr lang="en-US" altLang="zh-CN" dirty="0">
                <a:latin typeface="Arial Narrow" panose="020B0606020202030204" pitchFamily="34" charset="0"/>
              </a:rPr>
              <a:t>Jonah E. Bernhard, PhD Thesis, Duke University, 2018. Bayesian parameter estimation for relativistic heavy-ion collisions</a:t>
            </a:r>
            <a:endParaRPr lang="zh-CN" altLang="en-US" dirty="0">
              <a:latin typeface="Arial Narrow" panose="020B0606020202030204" pitchFamily="34" charset="0"/>
            </a:endParaRPr>
          </a:p>
        </p:txBody>
      </p:sp>
      <p:pic>
        <p:nvPicPr>
          <p:cNvPr id="7" name="Picture 6">
            <a:extLst>
              <a:ext uri="{FF2B5EF4-FFF2-40B4-BE49-F238E27FC236}">
                <a16:creationId xmlns:a16="http://schemas.microsoft.com/office/drawing/2014/main" id="{3C9FA552-4664-481A-BD80-98D0F38A93C8}"/>
              </a:ext>
            </a:extLst>
          </p:cNvPr>
          <p:cNvPicPr>
            <a:picLocks noChangeAspect="1"/>
          </p:cNvPicPr>
          <p:nvPr/>
        </p:nvPicPr>
        <p:blipFill>
          <a:blip r:embed="rId3"/>
          <a:stretch>
            <a:fillRect/>
          </a:stretch>
        </p:blipFill>
        <p:spPr>
          <a:xfrm>
            <a:off x="0" y="75940"/>
            <a:ext cx="6119509" cy="4487987"/>
          </a:xfrm>
          <a:prstGeom prst="rect">
            <a:avLst/>
          </a:prstGeom>
        </p:spPr>
      </p:pic>
    </p:spTree>
    <p:extLst>
      <p:ext uri="{BB962C8B-B14F-4D97-AF65-F5344CB8AC3E}">
        <p14:creationId xmlns:p14="http://schemas.microsoft.com/office/powerpoint/2010/main" val="418865842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E116A23-9776-4EAB-B52E-72A62EB37C67}"/>
              </a:ext>
            </a:extLst>
          </p:cNvPr>
          <p:cNvSpPr txBox="1"/>
          <p:nvPr/>
        </p:nvSpPr>
        <p:spPr>
          <a:xfrm>
            <a:off x="0" y="5103674"/>
            <a:ext cx="9144000" cy="1754326"/>
          </a:xfrm>
          <a:prstGeom prst="rect">
            <a:avLst/>
          </a:prstGeom>
          <a:noFill/>
        </p:spPr>
        <p:txBody>
          <a:bodyPr wrap="square">
            <a:spAutoFit/>
          </a:bodyPr>
          <a:lstStyle/>
          <a:p>
            <a:r>
              <a:rPr lang="en-US" altLang="zh-CN" b="1" dirty="0">
                <a:latin typeface="Arial Narrow" panose="020B0606020202030204" pitchFamily="34" charset="0"/>
              </a:rPr>
              <a:t>C. D. Pruitt </a:t>
            </a:r>
            <a:r>
              <a:rPr lang="en-US" altLang="zh-CN" b="1" i="1" dirty="0">
                <a:latin typeface="Arial Narrow" panose="020B0606020202030204" pitchFamily="34" charset="0"/>
              </a:rPr>
              <a:t>et al</a:t>
            </a:r>
            <a:r>
              <a:rPr lang="en-US" altLang="zh-CN" b="1" dirty="0">
                <a:latin typeface="Arial Narrow" panose="020B0606020202030204" pitchFamily="34" charset="0"/>
              </a:rPr>
              <a:t>., Phys. Rev. Lett. 125, 102501 (2020).</a:t>
            </a:r>
          </a:p>
          <a:p>
            <a:r>
              <a:rPr lang="en-US" altLang="zh-CN" dirty="0">
                <a:latin typeface="Arial Narrow" panose="020B0606020202030204" pitchFamily="34" charset="0"/>
              </a:rPr>
              <a:t>Systematic Matter and Binding-Energy Distributions from a Dispersive Optical Model Analysis</a:t>
            </a:r>
          </a:p>
          <a:p>
            <a:r>
              <a:rPr lang="en-US" altLang="zh-CN" b="1" dirty="0">
                <a:latin typeface="Arial Narrow" panose="020B0606020202030204" pitchFamily="34" charset="0"/>
              </a:rPr>
              <a:t>C. D. Pruitt </a:t>
            </a:r>
            <a:r>
              <a:rPr lang="en-US" altLang="zh-CN" b="1" i="1" dirty="0">
                <a:latin typeface="Arial Narrow" panose="020B0606020202030204" pitchFamily="34" charset="0"/>
              </a:rPr>
              <a:t>et al</a:t>
            </a:r>
            <a:r>
              <a:rPr lang="en-US" altLang="zh-CN" b="1" dirty="0">
                <a:latin typeface="Arial Narrow" panose="020B0606020202030204" pitchFamily="34" charset="0"/>
              </a:rPr>
              <a:t>., Phys. Rev. C 102, 034601 (2020).</a:t>
            </a:r>
          </a:p>
          <a:p>
            <a:r>
              <a:rPr lang="en-US" altLang="zh-CN" dirty="0">
                <a:latin typeface="Arial Narrow" panose="020B0606020202030204" pitchFamily="34" charset="0"/>
              </a:rPr>
              <a:t>Isotopically resolved neutron total cross sections at intermediate energies</a:t>
            </a:r>
          </a:p>
          <a:p>
            <a:r>
              <a:rPr lang="en-US" altLang="zh-CN" b="1" dirty="0">
                <a:latin typeface="Arial Narrow" panose="020B0606020202030204" pitchFamily="34" charset="0"/>
              </a:rPr>
              <a:t>C. D. Pruitt, Ph.D. Thesis, Washington University in St Louis, 2019.</a:t>
            </a:r>
          </a:p>
          <a:p>
            <a:r>
              <a:rPr lang="en-US" altLang="zh-CN" dirty="0">
                <a:latin typeface="Arial Narrow" panose="020B0606020202030204" pitchFamily="34" charset="0"/>
              </a:rPr>
              <a:t>Isotopically-Resolved Neutron Cross Sections as Probe of the Nuclear Optical Potential</a:t>
            </a:r>
          </a:p>
        </p:txBody>
      </p:sp>
      <p:pic>
        <p:nvPicPr>
          <p:cNvPr id="6" name="Picture 5">
            <a:extLst>
              <a:ext uri="{FF2B5EF4-FFF2-40B4-BE49-F238E27FC236}">
                <a16:creationId xmlns:a16="http://schemas.microsoft.com/office/drawing/2014/main" id="{210439E0-DCF2-4510-8889-DAA435898180}"/>
              </a:ext>
            </a:extLst>
          </p:cNvPr>
          <p:cNvPicPr>
            <a:picLocks noChangeAspect="1"/>
          </p:cNvPicPr>
          <p:nvPr/>
        </p:nvPicPr>
        <p:blipFill>
          <a:blip r:embed="rId2"/>
          <a:stretch>
            <a:fillRect/>
          </a:stretch>
        </p:blipFill>
        <p:spPr>
          <a:xfrm>
            <a:off x="0" y="0"/>
            <a:ext cx="2902471" cy="5103674"/>
          </a:xfrm>
          <a:prstGeom prst="rect">
            <a:avLst/>
          </a:prstGeom>
        </p:spPr>
      </p:pic>
      <p:pic>
        <p:nvPicPr>
          <p:cNvPr id="8" name="Picture 7">
            <a:extLst>
              <a:ext uri="{FF2B5EF4-FFF2-40B4-BE49-F238E27FC236}">
                <a16:creationId xmlns:a16="http://schemas.microsoft.com/office/drawing/2014/main" id="{1549701E-EC4F-4941-993D-8BCF087E4D7F}"/>
              </a:ext>
            </a:extLst>
          </p:cNvPr>
          <p:cNvPicPr>
            <a:picLocks noChangeAspect="1"/>
          </p:cNvPicPr>
          <p:nvPr/>
        </p:nvPicPr>
        <p:blipFill rotWithShape="1">
          <a:blip r:embed="rId3"/>
          <a:srcRect r="23200"/>
          <a:stretch/>
        </p:blipFill>
        <p:spPr>
          <a:xfrm>
            <a:off x="2917538" y="0"/>
            <a:ext cx="6226462" cy="4023360"/>
          </a:xfrm>
          <a:prstGeom prst="rect">
            <a:avLst/>
          </a:prstGeom>
        </p:spPr>
      </p:pic>
    </p:spTree>
    <p:extLst>
      <p:ext uri="{BB962C8B-B14F-4D97-AF65-F5344CB8AC3E}">
        <p14:creationId xmlns:p14="http://schemas.microsoft.com/office/powerpoint/2010/main" val="78874078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897B739-8448-44FD-B1DD-A00A791151CD}"/>
              </a:ext>
            </a:extLst>
          </p:cNvPr>
          <p:cNvSpPr txBox="1"/>
          <p:nvPr/>
        </p:nvSpPr>
        <p:spPr>
          <a:xfrm>
            <a:off x="0" y="0"/>
            <a:ext cx="9144000" cy="4893647"/>
          </a:xfrm>
          <a:prstGeom prst="rect">
            <a:avLst/>
          </a:prstGeom>
          <a:noFill/>
        </p:spPr>
        <p:txBody>
          <a:bodyPr wrap="square">
            <a:spAutoFit/>
          </a:bodyPr>
          <a:lstStyle/>
          <a:p>
            <a:r>
              <a:rPr lang="en-US" sz="1600" dirty="0"/>
              <a:t>pike:Build_Geant4_DSL_Jan2025&gt; </a:t>
            </a:r>
            <a:r>
              <a:rPr lang="en-US" sz="1600" dirty="0" err="1"/>
              <a:t>env|grep</a:t>
            </a:r>
            <a:r>
              <a:rPr lang="en-US" sz="1600" dirty="0"/>
              <a:t> G4</a:t>
            </a:r>
          </a:p>
          <a:p>
            <a:r>
              <a:rPr lang="en-US" sz="1600" dirty="0">
                <a:solidFill>
                  <a:srgbClr val="FF0000"/>
                </a:solidFill>
              </a:rPr>
              <a:t>G4LEVELGAMMADATA=/</a:t>
            </a:r>
            <a:r>
              <a:rPr lang="en-US" sz="1600" dirty="0" err="1">
                <a:solidFill>
                  <a:srgbClr val="FF0000"/>
                </a:solidFill>
              </a:rPr>
              <a:t>mnt</a:t>
            </a:r>
            <a:r>
              <a:rPr lang="en-US" sz="1600" dirty="0">
                <a:solidFill>
                  <a:srgbClr val="FF0000"/>
                </a:solidFill>
              </a:rPr>
              <a:t>/analysis/triumf_s2193/sun/G4data/PhotonEvaporation3.2</a:t>
            </a:r>
          </a:p>
          <a:p>
            <a:r>
              <a:rPr lang="en-US" sz="1600" dirty="0"/>
              <a:t>G4NEUTRONXSDATA=/</a:t>
            </a:r>
            <a:r>
              <a:rPr lang="en-US" sz="1600" dirty="0" err="1"/>
              <a:t>mnt</a:t>
            </a:r>
            <a:r>
              <a:rPr lang="en-US" sz="1600" dirty="0"/>
              <a:t>/simulations/</a:t>
            </a:r>
            <a:r>
              <a:rPr lang="en-US" sz="1600" dirty="0" err="1"/>
              <a:t>proton_detector</a:t>
            </a:r>
            <a:r>
              <a:rPr lang="en-US" sz="1600" dirty="0"/>
              <a:t>/Geant4/geant4.10.2-install/share/Geant4-10.2.2/data/G4NEUTRONXS1.4</a:t>
            </a:r>
          </a:p>
          <a:p>
            <a:r>
              <a:rPr lang="en-US" sz="1600" dirty="0"/>
              <a:t>G4LEDATA=/</a:t>
            </a:r>
            <a:r>
              <a:rPr lang="en-US" sz="1600" dirty="0" err="1"/>
              <a:t>mnt</a:t>
            </a:r>
            <a:r>
              <a:rPr lang="en-US" sz="1600" dirty="0"/>
              <a:t>/simulations/</a:t>
            </a:r>
            <a:r>
              <a:rPr lang="en-US" sz="1600" dirty="0" err="1"/>
              <a:t>proton_detector</a:t>
            </a:r>
            <a:r>
              <a:rPr lang="en-US" sz="1600" dirty="0"/>
              <a:t>/Geant4/geant4.10.2-install/share/Geant4-10.2.2/data/G4EMLOW6.48</a:t>
            </a:r>
          </a:p>
          <a:p>
            <a:r>
              <a:rPr lang="en-US" sz="1600" dirty="0"/>
              <a:t>G4NEUTRONHPDATA=/</a:t>
            </a:r>
            <a:r>
              <a:rPr lang="en-US" sz="1600" dirty="0" err="1"/>
              <a:t>mnt</a:t>
            </a:r>
            <a:r>
              <a:rPr lang="en-US" sz="1600" dirty="0"/>
              <a:t>/simulations/</a:t>
            </a:r>
            <a:r>
              <a:rPr lang="en-US" sz="1600" dirty="0" err="1"/>
              <a:t>proton_detector</a:t>
            </a:r>
            <a:r>
              <a:rPr lang="en-US" sz="1600" dirty="0"/>
              <a:t>/Geant4/geant4.10.2-install/share/Geant4-10.2.2/data/G4NDL4.5</a:t>
            </a:r>
          </a:p>
          <a:p>
            <a:r>
              <a:rPr lang="en-US" sz="1600" dirty="0"/>
              <a:t>G4ENSDFSTATEDATA=/</a:t>
            </a:r>
            <a:r>
              <a:rPr lang="en-US" sz="1600" dirty="0" err="1"/>
              <a:t>mnt</a:t>
            </a:r>
            <a:r>
              <a:rPr lang="en-US" sz="1600" dirty="0"/>
              <a:t>/simulations/</a:t>
            </a:r>
            <a:r>
              <a:rPr lang="en-US" sz="1600" dirty="0" err="1"/>
              <a:t>proton_detector</a:t>
            </a:r>
            <a:r>
              <a:rPr lang="en-US" sz="1600" dirty="0"/>
              <a:t>/Geant4/geant4.10.2-install/share/Geant4-10.2.2/data/G4ENSDFSTATE1.2.3</a:t>
            </a:r>
          </a:p>
          <a:p>
            <a:r>
              <a:rPr lang="en-US" sz="1600" dirty="0">
                <a:solidFill>
                  <a:srgbClr val="FF0000"/>
                </a:solidFill>
              </a:rPr>
              <a:t>G4RADIOACTIVEDATA=/</a:t>
            </a:r>
            <a:r>
              <a:rPr lang="en-US" sz="1600" dirty="0" err="1">
                <a:solidFill>
                  <a:srgbClr val="FF0000"/>
                </a:solidFill>
              </a:rPr>
              <a:t>mnt</a:t>
            </a:r>
            <a:r>
              <a:rPr lang="en-US" sz="1600" dirty="0">
                <a:solidFill>
                  <a:srgbClr val="FF0000"/>
                </a:solidFill>
              </a:rPr>
              <a:t>/analysis/triumf_s2193/sun/G4data/RadioactiveDecay4.3.2</a:t>
            </a:r>
          </a:p>
          <a:p>
            <a:r>
              <a:rPr lang="en-US" sz="1600" dirty="0"/>
              <a:t>G4ABLADATA=/</a:t>
            </a:r>
            <a:r>
              <a:rPr lang="en-US" sz="1600" dirty="0" err="1"/>
              <a:t>mnt</a:t>
            </a:r>
            <a:r>
              <a:rPr lang="en-US" sz="1600" dirty="0"/>
              <a:t>/simulations/</a:t>
            </a:r>
            <a:r>
              <a:rPr lang="en-US" sz="1600" dirty="0" err="1"/>
              <a:t>proton_detector</a:t>
            </a:r>
            <a:r>
              <a:rPr lang="en-US" sz="1600" dirty="0"/>
              <a:t>/Geant4/geant4.10.2-install/share/Geant4-10.2.2/data/G4ABLA3.0</a:t>
            </a:r>
          </a:p>
          <a:p>
            <a:r>
              <a:rPr lang="en-US" sz="1600" dirty="0"/>
              <a:t>G4PIIDATA=/</a:t>
            </a:r>
            <a:r>
              <a:rPr lang="en-US" sz="1600" dirty="0" err="1"/>
              <a:t>mnt</a:t>
            </a:r>
            <a:r>
              <a:rPr lang="en-US" sz="1600" dirty="0"/>
              <a:t>/simulations/</a:t>
            </a:r>
            <a:r>
              <a:rPr lang="en-US" sz="1600" dirty="0" err="1"/>
              <a:t>proton_detector</a:t>
            </a:r>
            <a:r>
              <a:rPr lang="en-US" sz="1600" dirty="0"/>
              <a:t>/Geant4/geant4.10.2-install/share/Geant4-10.2.2/data/G4PII1.3</a:t>
            </a:r>
          </a:p>
          <a:p>
            <a:r>
              <a:rPr lang="en-US" sz="1600" dirty="0"/>
              <a:t>G4SAIDXSDATA=/</a:t>
            </a:r>
            <a:r>
              <a:rPr lang="en-US" sz="1600" dirty="0" err="1"/>
              <a:t>mnt</a:t>
            </a:r>
            <a:r>
              <a:rPr lang="en-US" sz="1600" dirty="0"/>
              <a:t>/simulations/</a:t>
            </a:r>
            <a:r>
              <a:rPr lang="en-US" sz="1600" dirty="0" err="1"/>
              <a:t>proton_detector</a:t>
            </a:r>
            <a:r>
              <a:rPr lang="en-US" sz="1600" dirty="0"/>
              <a:t>/Geant4/geant4.10.2-install/share/Geant4-10.2.2/data/G4SAIDDATA1.1</a:t>
            </a:r>
          </a:p>
          <a:p>
            <a:r>
              <a:rPr lang="en-US" sz="1600" dirty="0"/>
              <a:t>G4REALSURFACEDATA=/</a:t>
            </a:r>
            <a:r>
              <a:rPr lang="en-US" sz="1600" dirty="0" err="1"/>
              <a:t>mnt</a:t>
            </a:r>
            <a:r>
              <a:rPr lang="en-US" sz="1600" dirty="0"/>
              <a:t>/simulations/</a:t>
            </a:r>
            <a:r>
              <a:rPr lang="en-US" sz="1600" dirty="0" err="1"/>
              <a:t>proton_detector</a:t>
            </a:r>
            <a:r>
              <a:rPr lang="en-US" sz="1600" dirty="0"/>
              <a:t>/Geant4/geant4.10.2-install/share/Geant4-10.2.2/data/RealSurface1.0</a:t>
            </a:r>
          </a:p>
        </p:txBody>
      </p:sp>
    </p:spTree>
    <p:extLst>
      <p:ext uri="{BB962C8B-B14F-4D97-AF65-F5344CB8AC3E}">
        <p14:creationId xmlns:p14="http://schemas.microsoft.com/office/powerpoint/2010/main" val="3265586056"/>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CCCA601E-319D-427C-9771-3C2FC2AEB006}"/>
              </a:ext>
            </a:extLst>
          </p:cNvPr>
          <p:cNvSpPr/>
          <p:nvPr/>
        </p:nvSpPr>
        <p:spPr>
          <a:xfrm>
            <a:off x="224735" y="1603807"/>
            <a:ext cx="1848400" cy="1176560"/>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CRC</a:t>
            </a:r>
          </a:p>
          <a:p>
            <a:pPr algn="ctr"/>
            <a:r>
              <a:rPr lang="en-US" altLang="zh-CN" sz="2400" dirty="0">
                <a:latin typeface="Arial" panose="020B0604020202020204" pitchFamily="34" charset="0"/>
                <a:ea typeface="Cambria" panose="02040503050406030204" pitchFamily="18" charset="0"/>
                <a:cs typeface="Arial" panose="020B0604020202020204" pitchFamily="34" charset="0"/>
              </a:rPr>
              <a:t>Model</a:t>
            </a:r>
            <a:endParaRPr lang="zh-CN" altLang="en-US" sz="2400" dirty="0">
              <a:latin typeface="Arial" panose="020B0604020202020204" pitchFamily="34" charset="0"/>
              <a:cs typeface="Arial" panose="020B0604020202020204" pitchFamily="34" charset="0"/>
            </a:endParaRPr>
          </a:p>
        </p:txBody>
      </p:sp>
      <p:sp>
        <p:nvSpPr>
          <p:cNvPr id="5" name="Rectangle: Rounded Corners 4">
            <a:extLst>
              <a:ext uri="{FF2B5EF4-FFF2-40B4-BE49-F238E27FC236}">
                <a16:creationId xmlns:a16="http://schemas.microsoft.com/office/drawing/2014/main" id="{0A9491CD-0367-4FD9-A126-8DCC65F3B6AF}"/>
              </a:ext>
            </a:extLst>
          </p:cNvPr>
          <p:cNvSpPr/>
          <p:nvPr/>
        </p:nvSpPr>
        <p:spPr>
          <a:xfrm>
            <a:off x="2447552" y="1580430"/>
            <a:ext cx="1848400" cy="1176559"/>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Emulator</a:t>
            </a:r>
          </a:p>
        </p:txBody>
      </p:sp>
      <p:sp>
        <p:nvSpPr>
          <p:cNvPr id="6" name="Rectangle: Rounded Corners 5">
            <a:extLst>
              <a:ext uri="{FF2B5EF4-FFF2-40B4-BE49-F238E27FC236}">
                <a16:creationId xmlns:a16="http://schemas.microsoft.com/office/drawing/2014/main" id="{7AFB4E58-3366-4F4A-82F5-73E7705727A2}"/>
              </a:ext>
            </a:extLst>
          </p:cNvPr>
          <p:cNvSpPr/>
          <p:nvPr/>
        </p:nvSpPr>
        <p:spPr>
          <a:xfrm>
            <a:off x="224736" y="201950"/>
            <a:ext cx="1848401" cy="92333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Six Model parameters</a:t>
            </a:r>
            <a:endParaRPr lang="zh-CN" altLang="en-US" sz="2400" dirty="0">
              <a:latin typeface="Arial" panose="020B0604020202020204" pitchFamily="34" charset="0"/>
              <a:cs typeface="Arial" panose="020B0604020202020204" pitchFamily="34" charset="0"/>
            </a:endParaRPr>
          </a:p>
        </p:txBody>
      </p:sp>
      <p:sp>
        <p:nvSpPr>
          <p:cNvPr id="7" name="Rectangle: Rounded Corners 6">
            <a:extLst>
              <a:ext uri="{FF2B5EF4-FFF2-40B4-BE49-F238E27FC236}">
                <a16:creationId xmlns:a16="http://schemas.microsoft.com/office/drawing/2014/main" id="{714A279A-C477-41E6-B1A5-782BDBA5C0E1}"/>
              </a:ext>
            </a:extLst>
          </p:cNvPr>
          <p:cNvSpPr/>
          <p:nvPr/>
        </p:nvSpPr>
        <p:spPr>
          <a:xfrm>
            <a:off x="2447552" y="178574"/>
            <a:ext cx="1848401" cy="92333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Six model parameters</a:t>
            </a:r>
            <a:endParaRPr lang="zh-CN" altLang="en-US" sz="2400" dirty="0">
              <a:latin typeface="Arial" panose="020B0604020202020204" pitchFamily="34" charset="0"/>
              <a:cs typeface="Arial" panose="020B0604020202020204" pitchFamily="34" charset="0"/>
            </a:endParaRPr>
          </a:p>
        </p:txBody>
      </p:sp>
      <p:sp>
        <p:nvSpPr>
          <p:cNvPr id="8" name="Arrow: Down 7">
            <a:extLst>
              <a:ext uri="{FF2B5EF4-FFF2-40B4-BE49-F238E27FC236}">
                <a16:creationId xmlns:a16="http://schemas.microsoft.com/office/drawing/2014/main" id="{709BE432-D042-41DF-AB00-935E6865CDCD}"/>
              </a:ext>
            </a:extLst>
          </p:cNvPr>
          <p:cNvSpPr/>
          <p:nvPr/>
        </p:nvSpPr>
        <p:spPr>
          <a:xfrm>
            <a:off x="3196387" y="1126288"/>
            <a:ext cx="350729" cy="407430"/>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
        <p:nvSpPr>
          <p:cNvPr id="9" name="Arrow: Down 8">
            <a:extLst>
              <a:ext uri="{FF2B5EF4-FFF2-40B4-BE49-F238E27FC236}">
                <a16:creationId xmlns:a16="http://schemas.microsoft.com/office/drawing/2014/main" id="{CB94BF09-411C-4AA4-85E7-F8CB9B8F6EC5}"/>
              </a:ext>
            </a:extLst>
          </p:cNvPr>
          <p:cNvSpPr/>
          <p:nvPr/>
        </p:nvSpPr>
        <p:spPr>
          <a:xfrm>
            <a:off x="973571" y="1149664"/>
            <a:ext cx="350729" cy="407430"/>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
        <p:nvSpPr>
          <p:cNvPr id="10" name="Rectangle: Rounded Corners 9">
            <a:extLst>
              <a:ext uri="{FF2B5EF4-FFF2-40B4-BE49-F238E27FC236}">
                <a16:creationId xmlns:a16="http://schemas.microsoft.com/office/drawing/2014/main" id="{C792F5B3-8D1F-4AE8-963A-19707FDE1CBD}"/>
              </a:ext>
            </a:extLst>
          </p:cNvPr>
          <p:cNvSpPr/>
          <p:nvPr/>
        </p:nvSpPr>
        <p:spPr>
          <a:xfrm>
            <a:off x="4572000" y="178574"/>
            <a:ext cx="2092241" cy="92333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000" dirty="0">
                <a:latin typeface="Arial" panose="020B0604020202020204" pitchFamily="34" charset="0"/>
                <a:ea typeface="Cambria" panose="02040503050406030204" pitchFamily="18" charset="0"/>
                <a:cs typeface="Arial" panose="020B0604020202020204" pitchFamily="34" charset="0"/>
              </a:rPr>
              <a:t>Uniform prior distribution</a:t>
            </a:r>
            <a:endParaRPr lang="zh-CN" altLang="en-US" sz="2000" dirty="0">
              <a:latin typeface="Arial" panose="020B0604020202020204" pitchFamily="34" charset="0"/>
              <a:cs typeface="Arial" panose="020B0604020202020204" pitchFamily="34" charset="0"/>
            </a:endParaRPr>
          </a:p>
        </p:txBody>
      </p:sp>
      <p:sp>
        <p:nvSpPr>
          <p:cNvPr id="11" name="Rectangle: Rounded Corners 10">
            <a:extLst>
              <a:ext uri="{FF2B5EF4-FFF2-40B4-BE49-F238E27FC236}">
                <a16:creationId xmlns:a16="http://schemas.microsoft.com/office/drawing/2014/main" id="{ABFDA7F4-E1DB-448B-B7A7-6A981CC1F159}"/>
              </a:ext>
            </a:extLst>
          </p:cNvPr>
          <p:cNvSpPr/>
          <p:nvPr/>
        </p:nvSpPr>
        <p:spPr>
          <a:xfrm>
            <a:off x="2447552" y="3211174"/>
            <a:ext cx="1848401" cy="119159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Posterior distribution</a:t>
            </a:r>
            <a:endParaRPr lang="zh-CN" altLang="en-US" sz="2400" dirty="0">
              <a:latin typeface="Arial" panose="020B0604020202020204" pitchFamily="34" charset="0"/>
              <a:cs typeface="Arial" panose="020B0604020202020204" pitchFamily="34" charset="0"/>
            </a:endParaRPr>
          </a:p>
        </p:txBody>
      </p:sp>
      <p:sp>
        <p:nvSpPr>
          <p:cNvPr id="15" name="Rectangle: Rounded Corners 14">
            <a:extLst>
              <a:ext uri="{FF2B5EF4-FFF2-40B4-BE49-F238E27FC236}">
                <a16:creationId xmlns:a16="http://schemas.microsoft.com/office/drawing/2014/main" id="{63C095B6-29BB-4634-91A9-DDC4F3C10D03}"/>
              </a:ext>
            </a:extLst>
          </p:cNvPr>
          <p:cNvSpPr/>
          <p:nvPr/>
        </p:nvSpPr>
        <p:spPr>
          <a:xfrm>
            <a:off x="0" y="3211175"/>
            <a:ext cx="2391879" cy="119159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Arial" panose="020B0604020202020204" pitchFamily="34" charset="0"/>
                <a:ea typeface="Cambria" panose="02040503050406030204" pitchFamily="18" charset="0"/>
                <a:cs typeface="Arial" panose="020B0604020202020204" pitchFamily="34" charset="0"/>
              </a:rPr>
              <a:t>Compared to elastic scattering data</a:t>
            </a:r>
            <a:endParaRPr lang="zh-CN" altLang="en-US" sz="2400" dirty="0">
              <a:latin typeface="Arial" panose="020B0604020202020204" pitchFamily="34" charset="0"/>
              <a:cs typeface="Arial" panose="020B0604020202020204" pitchFamily="34" charset="0"/>
            </a:endParaRPr>
          </a:p>
        </p:txBody>
      </p:sp>
      <p:sp>
        <p:nvSpPr>
          <p:cNvPr id="16" name="Arrow: Down 15">
            <a:extLst>
              <a:ext uri="{FF2B5EF4-FFF2-40B4-BE49-F238E27FC236}">
                <a16:creationId xmlns:a16="http://schemas.microsoft.com/office/drawing/2014/main" id="{3F079968-8681-41FF-A3CD-A496719FFAA4}"/>
              </a:ext>
            </a:extLst>
          </p:cNvPr>
          <p:cNvSpPr/>
          <p:nvPr/>
        </p:nvSpPr>
        <p:spPr>
          <a:xfrm>
            <a:off x="3196387" y="2780367"/>
            <a:ext cx="350729" cy="407430"/>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
        <p:nvSpPr>
          <p:cNvPr id="17" name="Arrow: Down 16">
            <a:extLst>
              <a:ext uri="{FF2B5EF4-FFF2-40B4-BE49-F238E27FC236}">
                <a16:creationId xmlns:a16="http://schemas.microsoft.com/office/drawing/2014/main" id="{47514AC7-2428-4A87-9B6D-DAED76DCA68D}"/>
              </a:ext>
            </a:extLst>
          </p:cNvPr>
          <p:cNvSpPr/>
          <p:nvPr/>
        </p:nvSpPr>
        <p:spPr>
          <a:xfrm>
            <a:off x="973571" y="2803743"/>
            <a:ext cx="350729" cy="407430"/>
          </a:xfrm>
          <a:prstGeom prst="downArrow">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dirty="0">
              <a:solidFill>
                <a:schemeClr val="tx1"/>
              </a:solidFill>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5029251F-4EC1-4966-B549-69F3FC8DE6D1}"/>
              </a:ext>
            </a:extLst>
          </p:cNvPr>
          <p:cNvSpPr txBox="1"/>
          <p:nvPr/>
        </p:nvSpPr>
        <p:spPr>
          <a:xfrm>
            <a:off x="0" y="5934670"/>
            <a:ext cx="4974336" cy="923330"/>
          </a:xfrm>
          <a:prstGeom prst="rect">
            <a:avLst/>
          </a:prstGeom>
          <a:noFill/>
        </p:spPr>
        <p:txBody>
          <a:bodyPr wrap="square">
            <a:spAutoFit/>
          </a:bodyPr>
          <a:lstStyle/>
          <a:p>
            <a:r>
              <a:rPr lang="en-US" altLang="zh-CN" dirty="0">
                <a:latin typeface="Arial Narrow" panose="020B0606020202030204" pitchFamily="34" charset="0"/>
              </a:rPr>
              <a:t>L. Yang </a:t>
            </a:r>
            <a:r>
              <a:rPr lang="en-US" altLang="zh-CN" i="1" dirty="0">
                <a:latin typeface="Arial Narrow" panose="020B0606020202030204" pitchFamily="34" charset="0"/>
              </a:rPr>
              <a:t>et al</a:t>
            </a:r>
            <a:r>
              <a:rPr lang="en-US" altLang="zh-CN" dirty="0">
                <a:latin typeface="Arial Narrow" panose="020B0606020202030204" pitchFamily="34" charset="0"/>
              </a:rPr>
              <a:t>., Phys. Lett. B 807, 135540 (2020).</a:t>
            </a:r>
          </a:p>
          <a:p>
            <a:r>
              <a:rPr lang="en-US" altLang="zh-CN" dirty="0">
                <a:latin typeface="Arial Narrow" panose="020B0606020202030204" pitchFamily="34" charset="0"/>
              </a:rPr>
              <a:t>Bayesian analysis on interactions of exotic nuclear systems</a:t>
            </a:r>
            <a:endParaRPr lang="zh-CN" altLang="en-US" dirty="0">
              <a:latin typeface="Arial Narrow" panose="020B0606020202030204" pitchFamily="34" charset="0"/>
            </a:endParaRPr>
          </a:p>
        </p:txBody>
      </p:sp>
      <p:sp>
        <p:nvSpPr>
          <p:cNvPr id="21" name="TextBox 20">
            <a:extLst>
              <a:ext uri="{FF2B5EF4-FFF2-40B4-BE49-F238E27FC236}">
                <a16:creationId xmlns:a16="http://schemas.microsoft.com/office/drawing/2014/main" id="{E475FB89-A756-4839-8363-EF7F8591F808}"/>
              </a:ext>
            </a:extLst>
          </p:cNvPr>
          <p:cNvSpPr txBox="1"/>
          <p:nvPr/>
        </p:nvSpPr>
        <p:spPr>
          <a:xfrm>
            <a:off x="4486656" y="2287843"/>
            <a:ext cx="4638136" cy="923330"/>
          </a:xfrm>
          <a:prstGeom prst="rect">
            <a:avLst/>
          </a:prstGeom>
          <a:noFill/>
        </p:spPr>
        <p:txBody>
          <a:bodyPr wrap="square">
            <a:spAutoFit/>
          </a:bodyPr>
          <a:lstStyle/>
          <a:p>
            <a:pPr algn="just"/>
            <a:r>
              <a:rPr lang="en-US" altLang="zh-CN" sz="1800" i="0" dirty="0">
                <a:solidFill>
                  <a:srgbClr val="000000"/>
                </a:solidFill>
                <a:effectLst/>
                <a:latin typeface="Arial" panose="020B0604020202020204" pitchFamily="34" charset="0"/>
                <a:cs typeface="Arial" panose="020B0604020202020204" pitchFamily="34" charset="0"/>
              </a:rPr>
              <a:t>The MADAI (Modeling and Data Analysis Initiative) was employed as a wrapper code for the Bayesian analysis.</a:t>
            </a:r>
            <a:endParaRPr lang="zh-CN" altLang="en-US" dirty="0">
              <a:latin typeface="Arial" panose="020B0604020202020204" pitchFamily="34" charset="0"/>
              <a:cs typeface="Arial" panose="020B0604020202020204" pitchFamily="34" charset="0"/>
            </a:endParaRPr>
          </a:p>
        </p:txBody>
      </p:sp>
      <p:pic>
        <p:nvPicPr>
          <p:cNvPr id="12" name="Picture 11">
            <a:extLst>
              <a:ext uri="{FF2B5EF4-FFF2-40B4-BE49-F238E27FC236}">
                <a16:creationId xmlns:a16="http://schemas.microsoft.com/office/drawing/2014/main" id="{61F00AB4-4525-42DA-B546-7AF0BCC54429}"/>
              </a:ext>
            </a:extLst>
          </p:cNvPr>
          <p:cNvPicPr>
            <a:picLocks noChangeAspect="1"/>
          </p:cNvPicPr>
          <p:nvPr/>
        </p:nvPicPr>
        <p:blipFill>
          <a:blip r:embed="rId3"/>
          <a:stretch>
            <a:fillRect/>
          </a:stretch>
        </p:blipFill>
        <p:spPr>
          <a:xfrm>
            <a:off x="4363818" y="3231798"/>
            <a:ext cx="4760974" cy="3626201"/>
          </a:xfrm>
          <a:prstGeom prst="rect">
            <a:avLst/>
          </a:prstGeom>
        </p:spPr>
      </p:pic>
    </p:spTree>
    <p:extLst>
      <p:ext uri="{BB962C8B-B14F-4D97-AF65-F5344CB8AC3E}">
        <p14:creationId xmlns:p14="http://schemas.microsoft.com/office/powerpoint/2010/main" val="3595097462"/>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0497170E-C6DF-4E83-B7D4-E35651FE00A9}"/>
              </a:ext>
            </a:extLst>
          </p:cNvPr>
          <p:cNvSpPr/>
          <p:nvPr/>
        </p:nvSpPr>
        <p:spPr>
          <a:xfrm>
            <a:off x="64205" y="107466"/>
            <a:ext cx="895614" cy="60148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l-GR" altLang="zh-CN" sz="2400" i="1" dirty="0">
                <a:latin typeface="Cambria" panose="02040503050406030204" pitchFamily="18" charset="0"/>
                <a:ea typeface="Cambria" panose="02040503050406030204" pitchFamily="18" charset="0"/>
              </a:rPr>
              <a:t>τ</a:t>
            </a:r>
            <a:endParaRPr lang="zh-CN" altLang="en-US" sz="2400" i="1" dirty="0">
              <a:latin typeface="Cambria" panose="02040503050406030204" pitchFamily="18" charset="0"/>
            </a:endParaRPr>
          </a:p>
        </p:txBody>
      </p:sp>
      <p:sp>
        <p:nvSpPr>
          <p:cNvPr id="5" name="Arrow: Down 4">
            <a:extLst>
              <a:ext uri="{FF2B5EF4-FFF2-40B4-BE49-F238E27FC236}">
                <a16:creationId xmlns:a16="http://schemas.microsoft.com/office/drawing/2014/main" id="{355AB3A7-2E05-47C8-88A3-7EAD1C0EDA94}"/>
              </a:ext>
            </a:extLst>
          </p:cNvPr>
          <p:cNvSpPr/>
          <p:nvPr/>
        </p:nvSpPr>
        <p:spPr>
          <a:xfrm rot="16200000">
            <a:off x="1023283" y="194429"/>
            <a:ext cx="350729" cy="4275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6" name="Rectangle: Rounded Corners 5">
            <a:extLst>
              <a:ext uri="{FF2B5EF4-FFF2-40B4-BE49-F238E27FC236}">
                <a16:creationId xmlns:a16="http://schemas.microsoft.com/office/drawing/2014/main" id="{AEF2D481-8DDD-4252-89F0-7B862BF4E8A7}"/>
              </a:ext>
            </a:extLst>
          </p:cNvPr>
          <p:cNvSpPr/>
          <p:nvPr/>
        </p:nvSpPr>
        <p:spPr>
          <a:xfrm>
            <a:off x="64205" y="971762"/>
            <a:ext cx="895614" cy="601481"/>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altLang="zh-CN" sz="2400" i="1" dirty="0">
                <a:latin typeface="Cambria" panose="02040503050406030204" pitchFamily="18" charset="0"/>
                <a:ea typeface="Cambria" panose="02040503050406030204" pitchFamily="18" charset="0"/>
              </a:rPr>
              <a:t>E</a:t>
            </a:r>
            <a:r>
              <a:rPr lang="en-US" altLang="zh-CN" sz="2400" i="1" baseline="-25000" dirty="0">
                <a:latin typeface="Cambria" panose="02040503050406030204" pitchFamily="18" charset="0"/>
                <a:ea typeface="Cambria" panose="02040503050406030204" pitchFamily="18" charset="0"/>
              </a:rPr>
              <a:t>γ</a:t>
            </a:r>
            <a:endParaRPr lang="zh-CN" altLang="en-US" sz="2400" i="1" baseline="-25000" dirty="0">
              <a:latin typeface="Cambria" panose="02040503050406030204" pitchFamily="18" charset="0"/>
            </a:endParaRPr>
          </a:p>
        </p:txBody>
      </p:sp>
      <p:sp>
        <p:nvSpPr>
          <p:cNvPr id="7" name="Arrow: Down 6">
            <a:extLst>
              <a:ext uri="{FF2B5EF4-FFF2-40B4-BE49-F238E27FC236}">
                <a16:creationId xmlns:a16="http://schemas.microsoft.com/office/drawing/2014/main" id="{B3F4AA22-3445-456D-ADD4-5885BE514D87}"/>
              </a:ext>
            </a:extLst>
          </p:cNvPr>
          <p:cNvSpPr/>
          <p:nvPr/>
        </p:nvSpPr>
        <p:spPr>
          <a:xfrm rot="16200000">
            <a:off x="1023283" y="1058725"/>
            <a:ext cx="350729" cy="427552"/>
          </a:xfrm>
          <a:prstGeom prst="downArrow">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zh-CN" altLang="en-US" dirty="0">
              <a:solidFill>
                <a:schemeClr val="tx1"/>
              </a:solidFill>
            </a:endParaRPr>
          </a:p>
        </p:txBody>
      </p:sp>
      <p:sp>
        <p:nvSpPr>
          <p:cNvPr id="8" name="Rectangle: Rounded Corners 7">
            <a:extLst>
              <a:ext uri="{FF2B5EF4-FFF2-40B4-BE49-F238E27FC236}">
                <a16:creationId xmlns:a16="http://schemas.microsoft.com/office/drawing/2014/main" id="{8C5437AE-4561-48BF-84C5-F625BF5CC09F}"/>
              </a:ext>
            </a:extLst>
          </p:cNvPr>
          <p:cNvSpPr/>
          <p:nvPr/>
        </p:nvSpPr>
        <p:spPr>
          <a:xfrm>
            <a:off x="64205" y="1836055"/>
            <a:ext cx="895614" cy="601481"/>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SP</a:t>
            </a:r>
            <a:endParaRPr lang="zh-CN" altLang="en-US" sz="2400" dirty="0">
              <a:latin typeface="Cambria" panose="02040503050406030204" pitchFamily="18" charset="0"/>
            </a:endParaRPr>
          </a:p>
        </p:txBody>
      </p:sp>
      <p:sp>
        <p:nvSpPr>
          <p:cNvPr id="9" name="Arrow: Down 8">
            <a:extLst>
              <a:ext uri="{FF2B5EF4-FFF2-40B4-BE49-F238E27FC236}">
                <a16:creationId xmlns:a16="http://schemas.microsoft.com/office/drawing/2014/main" id="{04ED000E-300C-4064-89FD-982C7CDEA1C0}"/>
              </a:ext>
            </a:extLst>
          </p:cNvPr>
          <p:cNvSpPr/>
          <p:nvPr/>
        </p:nvSpPr>
        <p:spPr>
          <a:xfrm rot="16200000">
            <a:off x="1023283" y="1923018"/>
            <a:ext cx="350729" cy="427552"/>
          </a:xfrm>
          <a:prstGeom prst="downArrow">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zh-CN" altLang="en-US" dirty="0">
              <a:solidFill>
                <a:schemeClr val="tx1"/>
              </a:solidFill>
            </a:endParaRPr>
          </a:p>
        </p:txBody>
      </p:sp>
      <p:sp>
        <p:nvSpPr>
          <p:cNvPr id="10" name="Rectangle: Rounded Corners 9">
            <a:extLst>
              <a:ext uri="{FF2B5EF4-FFF2-40B4-BE49-F238E27FC236}">
                <a16:creationId xmlns:a16="http://schemas.microsoft.com/office/drawing/2014/main" id="{F8063D89-75DD-4D70-BEA0-A1D6CEF1FB1C}"/>
              </a:ext>
            </a:extLst>
          </p:cNvPr>
          <p:cNvSpPr/>
          <p:nvPr/>
        </p:nvSpPr>
        <p:spPr>
          <a:xfrm>
            <a:off x="64205" y="2700346"/>
            <a:ext cx="895614" cy="601481"/>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AC</a:t>
            </a:r>
            <a:endParaRPr lang="zh-CN" altLang="en-US" sz="2400" dirty="0">
              <a:latin typeface="Cambria" panose="02040503050406030204" pitchFamily="18" charset="0"/>
            </a:endParaRPr>
          </a:p>
        </p:txBody>
      </p:sp>
      <p:sp>
        <p:nvSpPr>
          <p:cNvPr id="11" name="Arrow: Down 10">
            <a:extLst>
              <a:ext uri="{FF2B5EF4-FFF2-40B4-BE49-F238E27FC236}">
                <a16:creationId xmlns:a16="http://schemas.microsoft.com/office/drawing/2014/main" id="{A8231B45-4D65-41FF-8774-53C4E78E2362}"/>
              </a:ext>
            </a:extLst>
          </p:cNvPr>
          <p:cNvSpPr/>
          <p:nvPr/>
        </p:nvSpPr>
        <p:spPr>
          <a:xfrm rot="16200000">
            <a:off x="1023283" y="2787309"/>
            <a:ext cx="350729" cy="427552"/>
          </a:xfrm>
          <a:prstGeom prst="downArrow">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zh-CN" altLang="en-US" dirty="0">
              <a:solidFill>
                <a:schemeClr val="tx1"/>
              </a:solidFill>
            </a:endParaRPr>
          </a:p>
        </p:txBody>
      </p:sp>
      <p:sp>
        <p:nvSpPr>
          <p:cNvPr id="12" name="Rectangle: Rounded Corners 11">
            <a:extLst>
              <a:ext uri="{FF2B5EF4-FFF2-40B4-BE49-F238E27FC236}">
                <a16:creationId xmlns:a16="http://schemas.microsoft.com/office/drawing/2014/main" id="{97C9D666-B81B-459A-853D-DBAB98101E4C}"/>
              </a:ext>
            </a:extLst>
          </p:cNvPr>
          <p:cNvSpPr/>
          <p:nvPr/>
        </p:nvSpPr>
        <p:spPr>
          <a:xfrm>
            <a:off x="1443621" y="232840"/>
            <a:ext cx="1775325" cy="2965423"/>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Emulator</a:t>
            </a:r>
            <a:endParaRPr lang="zh-CN" altLang="en-US" sz="2400" dirty="0">
              <a:latin typeface="Cambria" panose="02040503050406030204" pitchFamily="18" charset="0"/>
            </a:endParaRPr>
          </a:p>
        </p:txBody>
      </p:sp>
      <p:sp>
        <p:nvSpPr>
          <p:cNvPr id="13" name="Arrow: Down 12">
            <a:extLst>
              <a:ext uri="{FF2B5EF4-FFF2-40B4-BE49-F238E27FC236}">
                <a16:creationId xmlns:a16="http://schemas.microsoft.com/office/drawing/2014/main" id="{36F6B1C7-AB50-45E5-B289-FB665BE057E1}"/>
              </a:ext>
            </a:extLst>
          </p:cNvPr>
          <p:cNvSpPr/>
          <p:nvPr/>
        </p:nvSpPr>
        <p:spPr>
          <a:xfrm rot="16200000">
            <a:off x="3285547" y="1501774"/>
            <a:ext cx="350729" cy="427552"/>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endParaRPr>
          </a:p>
        </p:txBody>
      </p:sp>
      <p:sp>
        <p:nvSpPr>
          <p:cNvPr id="14" name="Rectangle: Rounded Corners 13">
            <a:extLst>
              <a:ext uri="{FF2B5EF4-FFF2-40B4-BE49-F238E27FC236}">
                <a16:creationId xmlns:a16="http://schemas.microsoft.com/office/drawing/2014/main" id="{701B1261-882A-4D10-A598-ED2BD1AF1FB0}"/>
              </a:ext>
            </a:extLst>
          </p:cNvPr>
          <p:cNvSpPr/>
          <p:nvPr/>
        </p:nvSpPr>
        <p:spPr>
          <a:xfrm>
            <a:off x="3718584" y="1312282"/>
            <a:ext cx="1587321" cy="806535"/>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Peak</a:t>
            </a:r>
          </a:p>
          <a:p>
            <a:pPr algn="ctr"/>
            <a:r>
              <a:rPr lang="en-US" altLang="zh-CN" sz="2400" dirty="0">
                <a:latin typeface="Cambria" panose="02040503050406030204" pitchFamily="18" charset="0"/>
                <a:ea typeface="Cambria" panose="02040503050406030204" pitchFamily="18" charset="0"/>
              </a:rPr>
              <a:t>histogram</a:t>
            </a:r>
            <a:endParaRPr lang="zh-CN" altLang="en-US" sz="2400" dirty="0">
              <a:latin typeface="Cambria" panose="02040503050406030204" pitchFamily="18" charset="0"/>
            </a:endParaRPr>
          </a:p>
        </p:txBody>
      </p:sp>
      <p:sp>
        <p:nvSpPr>
          <p:cNvPr id="16" name="Rectangle: Rounded Corners 15">
            <a:extLst>
              <a:ext uri="{FF2B5EF4-FFF2-40B4-BE49-F238E27FC236}">
                <a16:creationId xmlns:a16="http://schemas.microsoft.com/office/drawing/2014/main" id="{260CB14A-8483-4238-977E-E91C11BCE4F7}"/>
              </a:ext>
            </a:extLst>
          </p:cNvPr>
          <p:cNvSpPr/>
          <p:nvPr/>
        </p:nvSpPr>
        <p:spPr>
          <a:xfrm>
            <a:off x="5377328" y="1320159"/>
            <a:ext cx="1835322" cy="79865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Background</a:t>
            </a:r>
          </a:p>
          <a:p>
            <a:pPr algn="ctr"/>
            <a:r>
              <a:rPr lang="en-US" altLang="zh-CN" sz="2400" dirty="0">
                <a:latin typeface="Cambria" panose="02040503050406030204" pitchFamily="18" charset="0"/>
                <a:ea typeface="Cambria" panose="02040503050406030204" pitchFamily="18" charset="0"/>
              </a:rPr>
              <a:t>histogram</a:t>
            </a:r>
            <a:endParaRPr lang="zh-CN" altLang="en-US" sz="2400" dirty="0">
              <a:latin typeface="Cambria" panose="02040503050406030204" pitchFamily="18" charset="0"/>
            </a:endParaRPr>
          </a:p>
        </p:txBody>
      </p:sp>
      <p:sp>
        <p:nvSpPr>
          <p:cNvPr id="17" name="Rectangle: Rounded Corners 16">
            <a:extLst>
              <a:ext uri="{FF2B5EF4-FFF2-40B4-BE49-F238E27FC236}">
                <a16:creationId xmlns:a16="http://schemas.microsoft.com/office/drawing/2014/main" id="{9CFC7601-E545-471F-AFE8-4F3089663480}"/>
              </a:ext>
            </a:extLst>
          </p:cNvPr>
          <p:cNvSpPr/>
          <p:nvPr/>
        </p:nvSpPr>
        <p:spPr>
          <a:xfrm>
            <a:off x="7492474" y="1320159"/>
            <a:ext cx="1587321" cy="798658"/>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Data</a:t>
            </a:r>
          </a:p>
          <a:p>
            <a:pPr algn="ctr"/>
            <a:r>
              <a:rPr lang="en-US" altLang="zh-CN" sz="2400" dirty="0">
                <a:latin typeface="Cambria" panose="02040503050406030204" pitchFamily="18" charset="0"/>
                <a:ea typeface="Cambria" panose="02040503050406030204" pitchFamily="18" charset="0"/>
              </a:rPr>
              <a:t>histogram</a:t>
            </a:r>
            <a:endParaRPr lang="zh-CN" altLang="en-US" sz="2400" dirty="0">
              <a:latin typeface="Cambria" panose="02040503050406030204" pitchFamily="18" charset="0"/>
            </a:endParaRPr>
          </a:p>
        </p:txBody>
      </p:sp>
      <p:sp>
        <p:nvSpPr>
          <p:cNvPr id="18" name="Rectangle: Rounded Corners 17">
            <a:extLst>
              <a:ext uri="{FF2B5EF4-FFF2-40B4-BE49-F238E27FC236}">
                <a16:creationId xmlns:a16="http://schemas.microsoft.com/office/drawing/2014/main" id="{5D57D3A5-FEC6-498C-8B0E-B976917A8A4F}"/>
              </a:ext>
            </a:extLst>
          </p:cNvPr>
          <p:cNvSpPr/>
          <p:nvPr/>
        </p:nvSpPr>
        <p:spPr>
          <a:xfrm>
            <a:off x="5491596" y="68080"/>
            <a:ext cx="1587321" cy="79865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Linear fit</a:t>
            </a:r>
            <a:endParaRPr lang="zh-CN" altLang="en-US" sz="2400" dirty="0">
              <a:latin typeface="Cambria" panose="02040503050406030204" pitchFamily="18" charset="0"/>
            </a:endParaRPr>
          </a:p>
        </p:txBody>
      </p:sp>
      <p:sp>
        <p:nvSpPr>
          <p:cNvPr id="19" name="Arrow: Down 18">
            <a:extLst>
              <a:ext uri="{FF2B5EF4-FFF2-40B4-BE49-F238E27FC236}">
                <a16:creationId xmlns:a16="http://schemas.microsoft.com/office/drawing/2014/main" id="{7C63D51C-F696-43C7-9160-9E893F1B28D8}"/>
              </a:ext>
            </a:extLst>
          </p:cNvPr>
          <p:cNvSpPr/>
          <p:nvPr/>
        </p:nvSpPr>
        <p:spPr>
          <a:xfrm>
            <a:off x="6109891" y="891790"/>
            <a:ext cx="350729" cy="407430"/>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endParaRPr>
          </a:p>
        </p:txBody>
      </p:sp>
      <p:sp>
        <p:nvSpPr>
          <p:cNvPr id="21" name="Arrow: Down 20">
            <a:extLst>
              <a:ext uri="{FF2B5EF4-FFF2-40B4-BE49-F238E27FC236}">
                <a16:creationId xmlns:a16="http://schemas.microsoft.com/office/drawing/2014/main" id="{9D523FB8-46DB-4D13-9993-E3C471CD883E}"/>
              </a:ext>
            </a:extLst>
          </p:cNvPr>
          <p:cNvSpPr/>
          <p:nvPr/>
        </p:nvSpPr>
        <p:spPr>
          <a:xfrm>
            <a:off x="4396635" y="2136794"/>
            <a:ext cx="350729" cy="407430"/>
          </a:xfrm>
          <a:prstGeom prst="down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CN" altLang="en-US" dirty="0">
              <a:solidFill>
                <a:schemeClr val="tx1"/>
              </a:solidFill>
            </a:endParaRPr>
          </a:p>
        </p:txBody>
      </p:sp>
      <p:sp>
        <p:nvSpPr>
          <p:cNvPr id="22" name="Arrow: Down 21">
            <a:extLst>
              <a:ext uri="{FF2B5EF4-FFF2-40B4-BE49-F238E27FC236}">
                <a16:creationId xmlns:a16="http://schemas.microsoft.com/office/drawing/2014/main" id="{0C777A4F-D05B-43B4-B1B3-60B619CFA4E0}"/>
              </a:ext>
            </a:extLst>
          </p:cNvPr>
          <p:cNvSpPr/>
          <p:nvPr/>
        </p:nvSpPr>
        <p:spPr>
          <a:xfrm>
            <a:off x="6119624" y="2136794"/>
            <a:ext cx="350729" cy="407430"/>
          </a:xfrm>
          <a:prstGeom prst="down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CN" altLang="en-US" dirty="0">
              <a:solidFill>
                <a:schemeClr val="tx1"/>
              </a:solidFill>
            </a:endParaRPr>
          </a:p>
        </p:txBody>
      </p:sp>
      <p:sp>
        <p:nvSpPr>
          <p:cNvPr id="23" name="Arrow: Down 22">
            <a:extLst>
              <a:ext uri="{FF2B5EF4-FFF2-40B4-BE49-F238E27FC236}">
                <a16:creationId xmlns:a16="http://schemas.microsoft.com/office/drawing/2014/main" id="{FC0407AE-8716-4DDB-8698-199BCC0B8640}"/>
              </a:ext>
            </a:extLst>
          </p:cNvPr>
          <p:cNvSpPr/>
          <p:nvPr/>
        </p:nvSpPr>
        <p:spPr>
          <a:xfrm>
            <a:off x="8110769" y="2136794"/>
            <a:ext cx="350729" cy="407430"/>
          </a:xfrm>
          <a:prstGeom prst="downArrow">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dirty="0">
              <a:solidFill>
                <a:schemeClr val="tx1"/>
              </a:solidFill>
            </a:endParaRPr>
          </a:p>
        </p:txBody>
      </p:sp>
      <p:sp>
        <p:nvSpPr>
          <p:cNvPr id="24" name="Rectangle: Rounded Corners 23">
            <a:extLst>
              <a:ext uri="{FF2B5EF4-FFF2-40B4-BE49-F238E27FC236}">
                <a16:creationId xmlns:a16="http://schemas.microsoft.com/office/drawing/2014/main" id="{47585A95-5C5C-463F-8DA9-950926FAD28B}"/>
              </a:ext>
            </a:extLst>
          </p:cNvPr>
          <p:cNvSpPr/>
          <p:nvPr/>
        </p:nvSpPr>
        <p:spPr>
          <a:xfrm>
            <a:off x="4204532" y="2572238"/>
            <a:ext cx="4426720" cy="826673"/>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lang="en-US" altLang="zh-CN" sz="2400" i="0" dirty="0">
                <a:solidFill>
                  <a:schemeClr val="tx1"/>
                </a:solidFill>
                <a:effectLst/>
                <a:latin typeface="Cambria" panose="02040503050406030204" pitchFamily="18" charset="0"/>
                <a:ea typeface="Cambria" panose="02040503050406030204" pitchFamily="18" charset="0"/>
              </a:rPr>
              <a:t>Markov Chain Monte Carlo sampling</a:t>
            </a:r>
            <a:endParaRPr lang="zh-CN" altLang="en-US" sz="2400" dirty="0">
              <a:latin typeface="Cambria" panose="02040503050406030204" pitchFamily="18" charset="0"/>
            </a:endParaRPr>
          </a:p>
        </p:txBody>
      </p:sp>
      <p:sp>
        <p:nvSpPr>
          <p:cNvPr id="25" name="Arrow: Down 24">
            <a:extLst>
              <a:ext uri="{FF2B5EF4-FFF2-40B4-BE49-F238E27FC236}">
                <a16:creationId xmlns:a16="http://schemas.microsoft.com/office/drawing/2014/main" id="{F014C718-48DF-4AFB-BB19-09743270F363}"/>
              </a:ext>
            </a:extLst>
          </p:cNvPr>
          <p:cNvSpPr/>
          <p:nvPr/>
        </p:nvSpPr>
        <p:spPr>
          <a:xfrm>
            <a:off x="6242527" y="3426925"/>
            <a:ext cx="350729" cy="407430"/>
          </a:xfrm>
          <a:prstGeom prst="downArrow">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zh-CN" altLang="en-US" dirty="0">
              <a:solidFill>
                <a:schemeClr val="tx1"/>
              </a:solidFill>
            </a:endParaRPr>
          </a:p>
        </p:txBody>
      </p:sp>
      <p:sp>
        <p:nvSpPr>
          <p:cNvPr id="26" name="Rectangle: Rounded Corners 25">
            <a:extLst>
              <a:ext uri="{FF2B5EF4-FFF2-40B4-BE49-F238E27FC236}">
                <a16:creationId xmlns:a16="http://schemas.microsoft.com/office/drawing/2014/main" id="{442739E8-DFD4-4277-85B6-33A976BABDDD}"/>
              </a:ext>
            </a:extLst>
          </p:cNvPr>
          <p:cNvSpPr/>
          <p:nvPr/>
        </p:nvSpPr>
        <p:spPr>
          <a:xfrm>
            <a:off x="5369168" y="3868734"/>
            <a:ext cx="2097445" cy="79865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Final value of parameter </a:t>
            </a:r>
            <a:r>
              <a:rPr lang="en-US" altLang="zh-CN" sz="2400" i="1" dirty="0">
                <a:latin typeface="Cambria" panose="02040503050406030204" pitchFamily="18" charset="0"/>
                <a:ea typeface="Cambria" panose="02040503050406030204" pitchFamily="18" charset="0"/>
              </a:rPr>
              <a:t>τ</a:t>
            </a:r>
            <a:endParaRPr lang="zh-CN" altLang="en-US" sz="2400" i="1" dirty="0">
              <a:latin typeface="Cambria" panose="02040503050406030204" pitchFamily="18" charset="0"/>
            </a:endParaRPr>
          </a:p>
        </p:txBody>
      </p:sp>
      <p:sp>
        <p:nvSpPr>
          <p:cNvPr id="27" name="Rectangle: Rounded Corners 26">
            <a:extLst>
              <a:ext uri="{FF2B5EF4-FFF2-40B4-BE49-F238E27FC236}">
                <a16:creationId xmlns:a16="http://schemas.microsoft.com/office/drawing/2014/main" id="{AEAE5CC2-5F23-45A2-BB6D-8C1080CC32A4}"/>
              </a:ext>
            </a:extLst>
          </p:cNvPr>
          <p:cNvSpPr/>
          <p:nvPr/>
        </p:nvSpPr>
        <p:spPr>
          <a:xfrm>
            <a:off x="2977050" y="5810500"/>
            <a:ext cx="895614" cy="60148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l-GR" altLang="zh-CN" sz="2400" i="1" dirty="0">
                <a:latin typeface="Cambria" panose="02040503050406030204" pitchFamily="18" charset="0"/>
                <a:ea typeface="Cambria" panose="02040503050406030204" pitchFamily="18" charset="0"/>
              </a:rPr>
              <a:t>τ</a:t>
            </a:r>
            <a:endParaRPr lang="zh-CN" altLang="en-US" sz="2400" i="1" dirty="0">
              <a:latin typeface="Cambria" panose="02040503050406030204" pitchFamily="18" charset="0"/>
            </a:endParaRPr>
          </a:p>
        </p:txBody>
      </p:sp>
      <p:sp>
        <p:nvSpPr>
          <p:cNvPr id="28" name="Arrow: Down 27">
            <a:extLst>
              <a:ext uri="{FF2B5EF4-FFF2-40B4-BE49-F238E27FC236}">
                <a16:creationId xmlns:a16="http://schemas.microsoft.com/office/drawing/2014/main" id="{DA1D16E8-36B4-49AC-B08B-D9EF3028548D}"/>
              </a:ext>
            </a:extLst>
          </p:cNvPr>
          <p:cNvSpPr/>
          <p:nvPr/>
        </p:nvSpPr>
        <p:spPr>
          <a:xfrm rot="16200000">
            <a:off x="3936128" y="5897463"/>
            <a:ext cx="350729" cy="4275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29" name="Rectangle: Rounded Corners 28">
            <a:extLst>
              <a:ext uri="{FF2B5EF4-FFF2-40B4-BE49-F238E27FC236}">
                <a16:creationId xmlns:a16="http://schemas.microsoft.com/office/drawing/2014/main" id="{5DED66C0-A8E6-4BF1-ABDF-7651CB83D508}"/>
              </a:ext>
            </a:extLst>
          </p:cNvPr>
          <p:cNvSpPr/>
          <p:nvPr/>
        </p:nvSpPr>
        <p:spPr>
          <a:xfrm>
            <a:off x="4330289" y="5711910"/>
            <a:ext cx="1665333" cy="79865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Likelihood</a:t>
            </a:r>
            <a:endParaRPr lang="zh-CN" altLang="en-US" sz="2400" dirty="0">
              <a:latin typeface="Cambria" panose="02040503050406030204" pitchFamily="18" charset="0"/>
            </a:endParaRPr>
          </a:p>
        </p:txBody>
      </p:sp>
      <p:cxnSp>
        <p:nvCxnSpPr>
          <p:cNvPr id="3" name="Straight Connector 2">
            <a:extLst>
              <a:ext uri="{FF2B5EF4-FFF2-40B4-BE49-F238E27FC236}">
                <a16:creationId xmlns:a16="http://schemas.microsoft.com/office/drawing/2014/main" id="{3D3EADBE-A035-4FD2-BC85-4F03313DAD05}"/>
              </a:ext>
            </a:extLst>
          </p:cNvPr>
          <p:cNvCxnSpPr/>
          <p:nvPr/>
        </p:nvCxnSpPr>
        <p:spPr>
          <a:xfrm>
            <a:off x="2683379" y="5317815"/>
            <a:ext cx="3559148" cy="1407725"/>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3655596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6FFD284-B8C2-4FA0-9FCE-FB2D83953800}"/>
              </a:ext>
            </a:extLst>
          </p:cNvPr>
          <p:cNvPicPr>
            <a:picLocks noChangeAspect="1"/>
          </p:cNvPicPr>
          <p:nvPr/>
        </p:nvPicPr>
        <p:blipFill>
          <a:blip r:embed="rId2"/>
          <a:stretch>
            <a:fillRect/>
          </a:stretch>
        </p:blipFill>
        <p:spPr>
          <a:xfrm>
            <a:off x="0" y="2980273"/>
            <a:ext cx="5624186" cy="3877728"/>
          </a:xfrm>
          <a:prstGeom prst="rect">
            <a:avLst/>
          </a:prstGeom>
        </p:spPr>
      </p:pic>
      <p:pic>
        <p:nvPicPr>
          <p:cNvPr id="3" name="Picture 2">
            <a:extLst>
              <a:ext uri="{FF2B5EF4-FFF2-40B4-BE49-F238E27FC236}">
                <a16:creationId xmlns:a16="http://schemas.microsoft.com/office/drawing/2014/main" id="{D97BCB2A-CDFD-40E7-B7D9-EB1793ADBC80}"/>
              </a:ext>
            </a:extLst>
          </p:cNvPr>
          <p:cNvPicPr>
            <a:picLocks noChangeAspect="1"/>
          </p:cNvPicPr>
          <p:nvPr/>
        </p:nvPicPr>
        <p:blipFill>
          <a:blip r:embed="rId3"/>
          <a:stretch>
            <a:fillRect/>
          </a:stretch>
        </p:blipFill>
        <p:spPr>
          <a:xfrm>
            <a:off x="2872282" y="0"/>
            <a:ext cx="6271718" cy="4308953"/>
          </a:xfrm>
          <a:prstGeom prst="rect">
            <a:avLst/>
          </a:prstGeom>
        </p:spPr>
      </p:pic>
    </p:spTree>
    <p:extLst>
      <p:ext uri="{BB962C8B-B14F-4D97-AF65-F5344CB8AC3E}">
        <p14:creationId xmlns:p14="http://schemas.microsoft.com/office/powerpoint/2010/main" val="388560638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D692DE5-06A3-4969-A696-C973532939F9}"/>
              </a:ext>
            </a:extLst>
          </p:cNvPr>
          <p:cNvPicPr>
            <a:picLocks noChangeAspect="1"/>
          </p:cNvPicPr>
          <p:nvPr/>
        </p:nvPicPr>
        <p:blipFill>
          <a:blip r:embed="rId2"/>
          <a:stretch>
            <a:fillRect/>
          </a:stretch>
        </p:blipFill>
        <p:spPr>
          <a:xfrm>
            <a:off x="0" y="0"/>
            <a:ext cx="8496300" cy="4105275"/>
          </a:xfrm>
          <a:prstGeom prst="rect">
            <a:avLst/>
          </a:prstGeom>
        </p:spPr>
      </p:pic>
      <p:pic>
        <p:nvPicPr>
          <p:cNvPr id="5" name="Picture 4">
            <a:extLst>
              <a:ext uri="{FF2B5EF4-FFF2-40B4-BE49-F238E27FC236}">
                <a16:creationId xmlns:a16="http://schemas.microsoft.com/office/drawing/2014/main" id="{D99139BD-9AE6-45E4-B416-E6D33F38E42B}"/>
              </a:ext>
            </a:extLst>
          </p:cNvPr>
          <p:cNvPicPr>
            <a:picLocks noChangeAspect="1"/>
          </p:cNvPicPr>
          <p:nvPr/>
        </p:nvPicPr>
        <p:blipFill>
          <a:blip r:embed="rId3"/>
          <a:stretch>
            <a:fillRect/>
          </a:stretch>
        </p:blipFill>
        <p:spPr>
          <a:xfrm>
            <a:off x="0" y="4105275"/>
            <a:ext cx="8496300" cy="3028950"/>
          </a:xfrm>
          <a:prstGeom prst="rect">
            <a:avLst/>
          </a:prstGeom>
        </p:spPr>
      </p:pic>
      <p:sp>
        <p:nvSpPr>
          <p:cNvPr id="6" name="Oval 5">
            <a:extLst>
              <a:ext uri="{FF2B5EF4-FFF2-40B4-BE49-F238E27FC236}">
                <a16:creationId xmlns:a16="http://schemas.microsoft.com/office/drawing/2014/main" id="{85334B21-8156-4F5E-BE62-96182A0A4957}"/>
              </a:ext>
            </a:extLst>
          </p:cNvPr>
          <p:cNvSpPr/>
          <p:nvPr/>
        </p:nvSpPr>
        <p:spPr>
          <a:xfrm>
            <a:off x="1853184" y="6177915"/>
            <a:ext cx="987552" cy="39014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Oval 6">
            <a:extLst>
              <a:ext uri="{FF2B5EF4-FFF2-40B4-BE49-F238E27FC236}">
                <a16:creationId xmlns:a16="http://schemas.microsoft.com/office/drawing/2014/main" id="{13A4853E-0D49-4F7C-8460-7F9791A13C23}"/>
              </a:ext>
            </a:extLst>
          </p:cNvPr>
          <p:cNvSpPr/>
          <p:nvPr/>
        </p:nvSpPr>
        <p:spPr>
          <a:xfrm>
            <a:off x="2255520" y="2410587"/>
            <a:ext cx="987552" cy="390144"/>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93396970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3520C49-FE3C-447D-8765-8FF7FA4C459C}"/>
              </a:ext>
            </a:extLst>
          </p:cNvPr>
          <p:cNvPicPr>
            <a:picLocks noChangeAspect="1"/>
          </p:cNvPicPr>
          <p:nvPr/>
        </p:nvPicPr>
        <p:blipFill>
          <a:blip r:embed="rId2"/>
          <a:stretch>
            <a:fillRect/>
          </a:stretch>
        </p:blipFill>
        <p:spPr>
          <a:xfrm>
            <a:off x="0" y="0"/>
            <a:ext cx="7429500" cy="3571875"/>
          </a:xfrm>
          <a:prstGeom prst="rect">
            <a:avLst/>
          </a:prstGeom>
        </p:spPr>
      </p:pic>
      <p:sp>
        <p:nvSpPr>
          <p:cNvPr id="7" name="TextBox 6">
            <a:extLst>
              <a:ext uri="{FF2B5EF4-FFF2-40B4-BE49-F238E27FC236}">
                <a16:creationId xmlns:a16="http://schemas.microsoft.com/office/drawing/2014/main" id="{BDAB9BDB-6785-4700-AE6E-793678094C05}"/>
              </a:ext>
            </a:extLst>
          </p:cNvPr>
          <p:cNvSpPr txBox="1"/>
          <p:nvPr/>
        </p:nvSpPr>
        <p:spPr>
          <a:xfrm>
            <a:off x="0" y="3571875"/>
            <a:ext cx="9144000" cy="646331"/>
          </a:xfrm>
          <a:prstGeom prst="rect">
            <a:avLst/>
          </a:prstGeom>
          <a:noFill/>
        </p:spPr>
        <p:txBody>
          <a:bodyPr wrap="square">
            <a:spAutoFit/>
          </a:bodyPr>
          <a:lstStyle/>
          <a:p>
            <a:r>
              <a:rPr lang="en-US" altLang="zh-CN" sz="1800" i="0" dirty="0">
                <a:solidFill>
                  <a:srgbClr val="000000"/>
                </a:solidFill>
                <a:effectLst/>
                <a:latin typeface="LMRoman10-Regular"/>
              </a:rPr>
              <a:t>Note that, in two dimensions, the factorial design may actually be the best choice, but as explained above, it is not a viable option in higher dimensions.</a:t>
            </a:r>
            <a:endParaRPr lang="zh-CN" altLang="en-US" dirty="0"/>
          </a:p>
        </p:txBody>
      </p:sp>
    </p:spTree>
    <p:extLst>
      <p:ext uri="{BB962C8B-B14F-4D97-AF65-F5344CB8AC3E}">
        <p14:creationId xmlns:p14="http://schemas.microsoft.com/office/powerpoint/2010/main" val="2323965700"/>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D1F19B07-81F5-46E1-B5AC-DB62990CB481}"/>
              </a:ext>
            </a:extLst>
          </p:cNvPr>
          <p:cNvPicPr>
            <a:picLocks noChangeAspect="1"/>
          </p:cNvPicPr>
          <p:nvPr/>
        </p:nvPicPr>
        <p:blipFill>
          <a:blip r:embed="rId2"/>
          <a:stretch>
            <a:fillRect/>
          </a:stretch>
        </p:blipFill>
        <p:spPr>
          <a:xfrm>
            <a:off x="0" y="933450"/>
            <a:ext cx="9144000" cy="5912386"/>
          </a:xfrm>
          <a:prstGeom prst="rect">
            <a:avLst/>
          </a:prstGeom>
        </p:spPr>
      </p:pic>
      <p:pic>
        <p:nvPicPr>
          <p:cNvPr id="7" name="Picture 6">
            <a:extLst>
              <a:ext uri="{FF2B5EF4-FFF2-40B4-BE49-F238E27FC236}">
                <a16:creationId xmlns:a16="http://schemas.microsoft.com/office/drawing/2014/main" id="{CF7772BA-21AE-4E9B-88C8-0E428B87C4E8}"/>
              </a:ext>
            </a:extLst>
          </p:cNvPr>
          <p:cNvPicPr>
            <a:picLocks noChangeAspect="1"/>
          </p:cNvPicPr>
          <p:nvPr/>
        </p:nvPicPr>
        <p:blipFill>
          <a:blip r:embed="rId3"/>
          <a:stretch>
            <a:fillRect/>
          </a:stretch>
        </p:blipFill>
        <p:spPr>
          <a:xfrm>
            <a:off x="2794000" y="76200"/>
            <a:ext cx="3276600" cy="857250"/>
          </a:xfrm>
          <a:prstGeom prst="rect">
            <a:avLst/>
          </a:prstGeom>
        </p:spPr>
      </p:pic>
      <p:sp>
        <p:nvSpPr>
          <p:cNvPr id="8" name="Rectangle 7">
            <a:extLst>
              <a:ext uri="{FF2B5EF4-FFF2-40B4-BE49-F238E27FC236}">
                <a16:creationId xmlns:a16="http://schemas.microsoft.com/office/drawing/2014/main" id="{81AA101E-C044-47A9-BEDD-6727F5000BF3}"/>
              </a:ext>
            </a:extLst>
          </p:cNvPr>
          <p:cNvSpPr/>
          <p:nvPr/>
        </p:nvSpPr>
        <p:spPr>
          <a:xfrm>
            <a:off x="312427" y="3878354"/>
            <a:ext cx="1367481" cy="319216"/>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17119928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78876800-F1CC-43AE-9570-C786AEB45D77}"/>
              </a:ext>
            </a:extLst>
          </p:cNvPr>
          <p:cNvSpPr txBox="1"/>
          <p:nvPr/>
        </p:nvSpPr>
        <p:spPr>
          <a:xfrm>
            <a:off x="0" y="0"/>
            <a:ext cx="9144000" cy="7294305"/>
          </a:xfrm>
          <a:prstGeom prst="rect">
            <a:avLst/>
          </a:prstGeom>
          <a:noFill/>
        </p:spPr>
        <p:txBody>
          <a:bodyPr wrap="square">
            <a:spAutoFit/>
          </a:bodyPr>
          <a:lstStyle/>
          <a:p>
            <a:r>
              <a:rPr lang="en-US" altLang="zh-CN" dirty="0"/>
              <a:t>We will use the parabolic potential model as an example again. This model has the parameters X0, </a:t>
            </a:r>
            <a:r>
              <a:rPr lang="en-US" altLang="zh-CN" dirty="0" err="1"/>
              <a:t>Kinv</a:t>
            </a:r>
            <a:r>
              <a:rPr lang="en-US" altLang="zh-CN" dirty="0"/>
              <a:t>, and TEMP; and the observables MEAN_X, MEAN_X_SQUARED, and MEAN_ENERGY.</a:t>
            </a:r>
          </a:p>
          <a:p>
            <a:r>
              <a:rPr lang="zh-CN" altLang="en-US" dirty="0"/>
              <a:t>parabolic_interactive.py</a:t>
            </a:r>
          </a:p>
          <a:p>
            <a:r>
              <a:rPr lang="zh-CN" altLang="en-US" dirty="0"/>
              <a:t>ParabolicPotentialModel.py</a:t>
            </a:r>
          </a:p>
          <a:p>
            <a:endParaRPr lang="en-US" altLang="zh-CN" dirty="0"/>
          </a:p>
          <a:p>
            <a:r>
              <a:rPr lang="en-US" altLang="zh-CN" dirty="0" err="1"/>
              <a:t>mkdir</a:t>
            </a:r>
            <a:r>
              <a:rPr lang="en-US" altLang="zh-CN" dirty="0"/>
              <a:t> tutorial/</a:t>
            </a:r>
            <a:r>
              <a:rPr lang="en-US" altLang="zh-CN" dirty="0" err="1"/>
              <a:t>parabolic_fast</a:t>
            </a:r>
            <a:endParaRPr lang="en-US" altLang="zh-CN" dirty="0"/>
          </a:p>
          <a:p>
            <a:r>
              <a:rPr lang="en-US" altLang="zh-CN" dirty="0"/>
              <a:t>cd </a:t>
            </a:r>
            <a:r>
              <a:rPr lang="en-US" altLang="zh-CN" dirty="0" err="1"/>
              <a:t>parabolic_fast</a:t>
            </a:r>
            <a:endParaRPr lang="en-US" altLang="zh-CN" dirty="0"/>
          </a:p>
          <a:p>
            <a:endParaRPr lang="zh-CN" altLang="en-US" dirty="0"/>
          </a:p>
          <a:p>
            <a:r>
              <a:rPr lang="zh-CN" altLang="en-US" dirty="0"/>
              <a:t>1) copy the “experimental” results file into the working directory </a:t>
            </a:r>
            <a:r>
              <a:rPr lang="en-US" altLang="zh-CN" dirty="0"/>
              <a:t>(</a:t>
            </a:r>
            <a:r>
              <a:rPr lang="en-US" altLang="zh-CN" dirty="0" err="1"/>
              <a:t>parabolic_fast</a:t>
            </a:r>
            <a:r>
              <a:rPr lang="en-US" altLang="zh-CN" dirty="0"/>
              <a:t>)</a:t>
            </a:r>
            <a:r>
              <a:rPr lang="zh-CN" altLang="en-US" dirty="0"/>
              <a:t>.</a:t>
            </a:r>
          </a:p>
          <a:p>
            <a:r>
              <a:rPr lang="zh-CN" altLang="en-US" dirty="0"/>
              <a:t>cp ../parabolic_example/experimental_results.dat .</a:t>
            </a:r>
          </a:p>
          <a:p>
            <a:endParaRPr lang="zh-CN" altLang="en-US" dirty="0"/>
          </a:p>
          <a:p>
            <a:r>
              <a:rPr lang="zh-CN" altLang="en-US" dirty="0"/>
              <a:t>2) create settings.dat file</a:t>
            </a:r>
          </a:p>
          <a:p>
            <a:r>
              <a:rPr lang="zh-CN" altLang="en-US" dirty="0"/>
              <a:t>madai_print_default_settings &gt; ./settings.dat</a:t>
            </a:r>
          </a:p>
          <a:p>
            <a:endParaRPr lang="zh-CN" altLang="en-US" dirty="0"/>
          </a:p>
          <a:p>
            <a:r>
              <a:rPr lang="zh-CN" altLang="en-US" dirty="0"/>
              <a:t>3) Change the setting EXTERNAL_MODEL_EXECUTABLE to ../parabolic_example/parabolic_interactive.py.</a:t>
            </a:r>
          </a:p>
          <a:p>
            <a:r>
              <a:rPr lang="zh-CN" altLang="en-US" dirty="0"/>
              <a:t>madai_change_setting . EXTERNAL_MODEL_EXECUTABLE \</a:t>
            </a:r>
          </a:p>
          <a:p>
            <a:r>
              <a:rPr lang="zh-CN" altLang="en-US" dirty="0"/>
              <a:t>    "../parabolic_example/parabolic_interactive.py"</a:t>
            </a:r>
          </a:p>
          <a:p>
            <a:endParaRPr lang="zh-CN" altLang="en-US" dirty="0"/>
          </a:p>
          <a:p>
            <a:r>
              <a:rPr lang="zh-CN" altLang="en-US" dirty="0"/>
              <a:t>4) The madai_generate_trace program uses the external model to produce model outputs for points in parameter space. </a:t>
            </a:r>
            <a:r>
              <a:rPr lang="zh-CN" altLang="en-US" dirty="0">
                <a:solidFill>
                  <a:srgbClr val="0000CC"/>
                </a:solidFill>
              </a:rPr>
              <a:t>These model outputs are compared to the experimental values to calculate likelihood.</a:t>
            </a:r>
            <a:r>
              <a:rPr lang="zh-CN" altLang="en-US" dirty="0"/>
              <a:t> The Metropolis-Hastings MCMC algorithm is used to draw a large number of samples from the distribution proportional to likelihood. These values are stored in a comma-separated-value (CSV) file. We use the term "trace" to refer to the samples generated from the MCMC algorithm.</a:t>
            </a:r>
          </a:p>
          <a:p>
            <a:r>
              <a:rPr lang="zh-CN" altLang="en-US" dirty="0"/>
              <a:t>madai_generate_trace . "mcmc.csv"</a:t>
            </a:r>
          </a:p>
        </p:txBody>
      </p:sp>
    </p:spTree>
    <p:extLst>
      <p:ext uri="{BB962C8B-B14F-4D97-AF65-F5344CB8AC3E}">
        <p14:creationId xmlns:p14="http://schemas.microsoft.com/office/powerpoint/2010/main" val="3350087659"/>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39AF6C02-65B2-4D5F-AEE1-3805312AF191}"/>
              </a:ext>
            </a:extLst>
          </p:cNvPr>
          <p:cNvSpPr txBox="1"/>
          <p:nvPr/>
        </p:nvSpPr>
        <p:spPr>
          <a:xfrm>
            <a:off x="0" y="0"/>
            <a:ext cx="9144000" cy="6186309"/>
          </a:xfrm>
          <a:prstGeom prst="rect">
            <a:avLst/>
          </a:prstGeom>
          <a:noFill/>
        </p:spPr>
        <p:txBody>
          <a:bodyPr wrap="square">
            <a:spAutoFit/>
          </a:bodyPr>
          <a:lstStyle/>
          <a:p>
            <a:endParaRPr lang="zh-CN" altLang="en-US" dirty="0"/>
          </a:p>
          <a:p>
            <a:r>
              <a:rPr lang="zh-CN" altLang="en-US" dirty="0"/>
              <a:t>5) Change the SAMPLER_NUMBER_OF_SAMPLES from the default 100 to a large number (e.g., one million) </a:t>
            </a:r>
          </a:p>
          <a:p>
            <a:r>
              <a:rPr lang="zh-CN" altLang="en-US" dirty="0"/>
              <a:t>madai_change_setting . SAMPLER_NUMBER_OF_SAMPLES 1000000</a:t>
            </a:r>
          </a:p>
          <a:p>
            <a:endParaRPr lang="zh-CN" altLang="en-US" dirty="0"/>
          </a:p>
          <a:p>
            <a:r>
              <a:rPr lang="zh-CN" altLang="en-US" dirty="0"/>
              <a:t>6) Here, we discard 200 samples (burn-in) from the trace generated by the MCMC algorithm.</a:t>
            </a:r>
          </a:p>
          <a:p>
            <a:r>
              <a:rPr lang="zh-CN" altLang="en-US" dirty="0"/>
              <a:t>madai_change_setting . MCMC_NUMBER_OF_BURN_IN_SAMPLES 200</a:t>
            </a:r>
          </a:p>
          <a:p>
            <a:endParaRPr lang="zh-CN" altLang="en-US" dirty="0"/>
          </a:p>
          <a:p>
            <a:r>
              <a:rPr lang="zh-CN" altLang="en-US" dirty="0"/>
              <a:t>7) run MCMC again</a:t>
            </a:r>
          </a:p>
          <a:p>
            <a:r>
              <a:rPr lang="zh-CN" altLang="en-US" dirty="0"/>
              <a:t>madai_generate_trace . "million.csv"</a:t>
            </a:r>
          </a:p>
          <a:p>
            <a:endParaRPr lang="zh-CN" altLang="en-US" dirty="0"/>
          </a:p>
          <a:p>
            <a:r>
              <a:rPr lang="zh-CN" altLang="en-US" dirty="0"/>
              <a:t>8) The utility madai_analyze_trace computes some basic statistics about the samples in the generated trace that may be useful to know. </a:t>
            </a:r>
          </a:p>
          <a:p>
            <a:r>
              <a:rPr lang="zh-CN" altLang="en-US" dirty="0"/>
              <a:t>cp ../parabolic_example/parameter_priors.dat .</a:t>
            </a:r>
          </a:p>
          <a:p>
            <a:r>
              <a:rPr lang="zh-CN" altLang="en-US" dirty="0"/>
              <a:t>cp ../parabolic_example/observable_names.dat .</a:t>
            </a:r>
          </a:p>
          <a:p>
            <a:r>
              <a:rPr lang="zh-CN" altLang="en-US" dirty="0"/>
              <a:t>madai_analyze_trace . million.csv</a:t>
            </a:r>
          </a:p>
          <a:p>
            <a:endParaRPr lang="zh-CN" altLang="en-US" dirty="0"/>
          </a:p>
          <a:p>
            <a:r>
              <a:rPr lang="zh-CN" altLang="en-US" dirty="0"/>
              <a:t>9) Downsampling (optional)</a:t>
            </a:r>
          </a:p>
          <a:p>
            <a:r>
              <a:rPr lang="zh-CN" altLang="en-US" dirty="0"/>
              <a:t>madai_subsample_text_file 20 million.csv mcmc_50000.csv</a:t>
            </a:r>
          </a:p>
          <a:p>
            <a:endParaRPr lang="zh-CN" altLang="en-US" dirty="0"/>
          </a:p>
          <a:p>
            <a:r>
              <a:rPr lang="zh-CN" altLang="en-US" dirty="0"/>
              <a:t>10) Plotting </a:t>
            </a:r>
            <a:r>
              <a:rPr lang="en-US" altLang="zh-CN" dirty="0"/>
              <a:t>(50 bins)</a:t>
            </a:r>
            <a:endParaRPr lang="zh-CN" altLang="en-US" dirty="0"/>
          </a:p>
          <a:p>
            <a:r>
              <a:rPr lang="zh-CN" altLang="en-US" dirty="0"/>
              <a:t>madai_gnuplot_scatterplot_matrix mcmc_50000.csv mcmc_50000.pdf parameter_priors.dat 50</a:t>
            </a:r>
          </a:p>
        </p:txBody>
      </p:sp>
    </p:spTree>
    <p:extLst>
      <p:ext uri="{BB962C8B-B14F-4D97-AF65-F5344CB8AC3E}">
        <p14:creationId xmlns:p14="http://schemas.microsoft.com/office/powerpoint/2010/main" val="323653455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CE920CA-0199-4030-9DBF-481440E7F65D}"/>
              </a:ext>
            </a:extLst>
          </p:cNvPr>
          <p:cNvPicPr>
            <a:picLocks noChangeAspect="1"/>
          </p:cNvPicPr>
          <p:nvPr/>
        </p:nvPicPr>
        <p:blipFill>
          <a:blip r:embed="rId2"/>
          <a:stretch>
            <a:fillRect/>
          </a:stretch>
        </p:blipFill>
        <p:spPr>
          <a:xfrm>
            <a:off x="0" y="0"/>
            <a:ext cx="4572000" cy="4334195"/>
          </a:xfrm>
          <a:prstGeom prst="rect">
            <a:avLst/>
          </a:prstGeom>
        </p:spPr>
      </p:pic>
      <p:pic>
        <p:nvPicPr>
          <p:cNvPr id="3" name="Picture 2">
            <a:extLst>
              <a:ext uri="{FF2B5EF4-FFF2-40B4-BE49-F238E27FC236}">
                <a16:creationId xmlns:a16="http://schemas.microsoft.com/office/drawing/2014/main" id="{427E4937-44A2-4720-BF4D-85B25B46E8EE}"/>
              </a:ext>
            </a:extLst>
          </p:cNvPr>
          <p:cNvPicPr>
            <a:picLocks noChangeAspect="1"/>
          </p:cNvPicPr>
          <p:nvPr/>
        </p:nvPicPr>
        <p:blipFill>
          <a:blip r:embed="rId3"/>
          <a:stretch>
            <a:fillRect/>
          </a:stretch>
        </p:blipFill>
        <p:spPr>
          <a:xfrm>
            <a:off x="4702628" y="0"/>
            <a:ext cx="4441371" cy="4340160"/>
          </a:xfrm>
          <a:prstGeom prst="rect">
            <a:avLst/>
          </a:prstGeom>
        </p:spPr>
      </p:pic>
      <p:pic>
        <p:nvPicPr>
          <p:cNvPr id="7" name="Picture 6">
            <a:extLst>
              <a:ext uri="{FF2B5EF4-FFF2-40B4-BE49-F238E27FC236}">
                <a16:creationId xmlns:a16="http://schemas.microsoft.com/office/drawing/2014/main" id="{0C69EFCD-C841-4C87-9392-E3DE4483B078}"/>
              </a:ext>
            </a:extLst>
          </p:cNvPr>
          <p:cNvPicPr>
            <a:picLocks noChangeAspect="1"/>
          </p:cNvPicPr>
          <p:nvPr/>
        </p:nvPicPr>
        <p:blipFill>
          <a:blip r:embed="rId4"/>
          <a:stretch>
            <a:fillRect/>
          </a:stretch>
        </p:blipFill>
        <p:spPr>
          <a:xfrm>
            <a:off x="3438524" y="4983678"/>
            <a:ext cx="5705475" cy="762000"/>
          </a:xfrm>
          <a:prstGeom prst="rect">
            <a:avLst/>
          </a:prstGeom>
        </p:spPr>
      </p:pic>
      <p:sp>
        <p:nvSpPr>
          <p:cNvPr id="8" name="TextBox 7">
            <a:extLst>
              <a:ext uri="{FF2B5EF4-FFF2-40B4-BE49-F238E27FC236}">
                <a16:creationId xmlns:a16="http://schemas.microsoft.com/office/drawing/2014/main" id="{FAD0665F-FCB7-4153-90F1-FA0AF83DAC23}"/>
              </a:ext>
            </a:extLst>
          </p:cNvPr>
          <p:cNvSpPr txBox="1"/>
          <p:nvPr/>
        </p:nvSpPr>
        <p:spPr>
          <a:xfrm>
            <a:off x="0" y="4334195"/>
            <a:ext cx="897490" cy="369332"/>
          </a:xfrm>
          <a:prstGeom prst="rect">
            <a:avLst/>
          </a:prstGeom>
          <a:noFill/>
        </p:spPr>
        <p:txBody>
          <a:bodyPr wrap="none" rtlCol="0">
            <a:spAutoFit/>
          </a:bodyPr>
          <a:lstStyle/>
          <a:p>
            <a:r>
              <a:rPr lang="en-US" altLang="zh-CN" dirty="0"/>
              <a:t>Tutorial</a:t>
            </a:r>
            <a:endParaRPr lang="zh-CN" altLang="en-US" dirty="0"/>
          </a:p>
        </p:txBody>
      </p:sp>
      <p:sp>
        <p:nvSpPr>
          <p:cNvPr id="9" name="TextBox 8">
            <a:extLst>
              <a:ext uri="{FF2B5EF4-FFF2-40B4-BE49-F238E27FC236}">
                <a16:creationId xmlns:a16="http://schemas.microsoft.com/office/drawing/2014/main" id="{A6E0EF9E-CE97-4DE5-BC8C-26C1FC3D82CA}"/>
              </a:ext>
            </a:extLst>
          </p:cNvPr>
          <p:cNvSpPr txBox="1"/>
          <p:nvPr/>
        </p:nvSpPr>
        <p:spPr>
          <a:xfrm>
            <a:off x="4572000" y="4334195"/>
            <a:ext cx="1384097" cy="369332"/>
          </a:xfrm>
          <a:prstGeom prst="rect">
            <a:avLst/>
          </a:prstGeom>
          <a:noFill/>
        </p:spPr>
        <p:txBody>
          <a:bodyPr wrap="none" rtlCol="0">
            <a:spAutoFit/>
          </a:bodyPr>
          <a:lstStyle/>
          <a:p>
            <a:r>
              <a:rPr lang="en-US" altLang="zh-CN" dirty="0"/>
              <a:t>Example test</a:t>
            </a:r>
            <a:endParaRPr lang="zh-CN" altLang="en-US" dirty="0"/>
          </a:p>
        </p:txBody>
      </p:sp>
      <p:sp>
        <p:nvSpPr>
          <p:cNvPr id="11" name="TextBox 10">
            <a:extLst>
              <a:ext uri="{FF2B5EF4-FFF2-40B4-BE49-F238E27FC236}">
                <a16:creationId xmlns:a16="http://schemas.microsoft.com/office/drawing/2014/main" id="{64A4A20C-C081-42F9-A0CC-A280F69E432E}"/>
              </a:ext>
            </a:extLst>
          </p:cNvPr>
          <p:cNvSpPr txBox="1"/>
          <p:nvPr/>
        </p:nvSpPr>
        <p:spPr>
          <a:xfrm>
            <a:off x="2885704" y="6482731"/>
            <a:ext cx="3372592" cy="369332"/>
          </a:xfrm>
          <a:prstGeom prst="rect">
            <a:avLst/>
          </a:prstGeom>
          <a:noFill/>
        </p:spPr>
        <p:txBody>
          <a:bodyPr wrap="square">
            <a:spAutoFit/>
          </a:bodyPr>
          <a:lstStyle/>
          <a:p>
            <a:r>
              <a:rPr lang="en-US" altLang="zh-CN" dirty="0"/>
              <a:t>D</a:t>
            </a:r>
            <a:r>
              <a:rPr lang="zh-CN" altLang="en-US" dirty="0"/>
              <a:t>irect execution of the </a:t>
            </a:r>
            <a:r>
              <a:rPr lang="en-US" altLang="zh-CN" dirty="0"/>
              <a:t>full</a:t>
            </a:r>
            <a:r>
              <a:rPr lang="zh-CN" altLang="en-US" dirty="0"/>
              <a:t> model</a:t>
            </a:r>
          </a:p>
        </p:txBody>
      </p:sp>
    </p:spTree>
    <p:extLst>
      <p:ext uri="{BB962C8B-B14F-4D97-AF65-F5344CB8AC3E}">
        <p14:creationId xmlns:p14="http://schemas.microsoft.com/office/powerpoint/2010/main" val="3138407388"/>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0544051-DB85-4653-A95B-D811FDF5CC2D}"/>
              </a:ext>
            </a:extLst>
          </p:cNvPr>
          <p:cNvPicPr>
            <a:picLocks noChangeAspect="1"/>
          </p:cNvPicPr>
          <p:nvPr/>
        </p:nvPicPr>
        <p:blipFill>
          <a:blip r:embed="rId2"/>
          <a:stretch>
            <a:fillRect/>
          </a:stretch>
        </p:blipFill>
        <p:spPr>
          <a:xfrm>
            <a:off x="4571998" y="0"/>
            <a:ext cx="4572001" cy="4447083"/>
          </a:xfrm>
          <a:prstGeom prst="rect">
            <a:avLst/>
          </a:prstGeom>
        </p:spPr>
      </p:pic>
      <p:pic>
        <p:nvPicPr>
          <p:cNvPr id="8" name="Picture 7">
            <a:extLst>
              <a:ext uri="{FF2B5EF4-FFF2-40B4-BE49-F238E27FC236}">
                <a16:creationId xmlns:a16="http://schemas.microsoft.com/office/drawing/2014/main" id="{2183443B-928B-456F-97F9-029109F2E99D}"/>
              </a:ext>
            </a:extLst>
          </p:cNvPr>
          <p:cNvPicPr>
            <a:picLocks noChangeAspect="1"/>
          </p:cNvPicPr>
          <p:nvPr/>
        </p:nvPicPr>
        <p:blipFill>
          <a:blip r:embed="rId3"/>
          <a:stretch>
            <a:fillRect/>
          </a:stretch>
        </p:blipFill>
        <p:spPr>
          <a:xfrm>
            <a:off x="0" y="0"/>
            <a:ext cx="4572000" cy="4434703"/>
          </a:xfrm>
          <a:prstGeom prst="rect">
            <a:avLst/>
          </a:prstGeom>
        </p:spPr>
      </p:pic>
      <p:sp>
        <p:nvSpPr>
          <p:cNvPr id="9" name="TextBox 8">
            <a:extLst>
              <a:ext uri="{FF2B5EF4-FFF2-40B4-BE49-F238E27FC236}">
                <a16:creationId xmlns:a16="http://schemas.microsoft.com/office/drawing/2014/main" id="{0AFEC0AA-828E-4A9C-88AE-04715986BEF6}"/>
              </a:ext>
            </a:extLst>
          </p:cNvPr>
          <p:cNvSpPr txBox="1"/>
          <p:nvPr/>
        </p:nvSpPr>
        <p:spPr>
          <a:xfrm>
            <a:off x="0" y="4334195"/>
            <a:ext cx="897490" cy="369332"/>
          </a:xfrm>
          <a:prstGeom prst="rect">
            <a:avLst/>
          </a:prstGeom>
          <a:noFill/>
        </p:spPr>
        <p:txBody>
          <a:bodyPr wrap="none" rtlCol="0">
            <a:spAutoFit/>
          </a:bodyPr>
          <a:lstStyle/>
          <a:p>
            <a:r>
              <a:rPr lang="en-US" altLang="zh-CN" dirty="0"/>
              <a:t>Tutorial</a:t>
            </a:r>
            <a:endParaRPr lang="zh-CN" altLang="en-US" dirty="0"/>
          </a:p>
        </p:txBody>
      </p:sp>
      <p:sp>
        <p:nvSpPr>
          <p:cNvPr id="10" name="TextBox 9">
            <a:extLst>
              <a:ext uri="{FF2B5EF4-FFF2-40B4-BE49-F238E27FC236}">
                <a16:creationId xmlns:a16="http://schemas.microsoft.com/office/drawing/2014/main" id="{29D210BD-33D7-44D5-B22E-BF2C4D11756E}"/>
              </a:ext>
            </a:extLst>
          </p:cNvPr>
          <p:cNvSpPr txBox="1"/>
          <p:nvPr/>
        </p:nvSpPr>
        <p:spPr>
          <a:xfrm>
            <a:off x="4572000" y="4334195"/>
            <a:ext cx="1384097" cy="369332"/>
          </a:xfrm>
          <a:prstGeom prst="rect">
            <a:avLst/>
          </a:prstGeom>
          <a:noFill/>
        </p:spPr>
        <p:txBody>
          <a:bodyPr wrap="none" rtlCol="0">
            <a:spAutoFit/>
          </a:bodyPr>
          <a:lstStyle/>
          <a:p>
            <a:r>
              <a:rPr lang="en-US" altLang="zh-CN" dirty="0"/>
              <a:t>Example test</a:t>
            </a:r>
            <a:endParaRPr lang="zh-CN" altLang="en-US" dirty="0"/>
          </a:p>
        </p:txBody>
      </p:sp>
      <p:sp>
        <p:nvSpPr>
          <p:cNvPr id="11" name="TextBox 10">
            <a:extLst>
              <a:ext uri="{FF2B5EF4-FFF2-40B4-BE49-F238E27FC236}">
                <a16:creationId xmlns:a16="http://schemas.microsoft.com/office/drawing/2014/main" id="{EA3BE541-3376-42D8-9F82-6890D52E4910}"/>
              </a:ext>
            </a:extLst>
          </p:cNvPr>
          <p:cNvSpPr txBox="1"/>
          <p:nvPr/>
        </p:nvSpPr>
        <p:spPr>
          <a:xfrm>
            <a:off x="3202696" y="6506956"/>
            <a:ext cx="3372592" cy="369332"/>
          </a:xfrm>
          <a:prstGeom prst="rect">
            <a:avLst/>
          </a:prstGeom>
          <a:noFill/>
        </p:spPr>
        <p:txBody>
          <a:bodyPr wrap="square">
            <a:spAutoFit/>
          </a:bodyPr>
          <a:lstStyle/>
          <a:p>
            <a:r>
              <a:rPr lang="en-US" altLang="zh-CN" dirty="0"/>
              <a:t>E</a:t>
            </a:r>
            <a:r>
              <a:rPr lang="zh-CN" altLang="en-US" dirty="0"/>
              <a:t>xecution of the </a:t>
            </a:r>
            <a:r>
              <a:rPr lang="en-US" altLang="zh-CN" dirty="0"/>
              <a:t>emulator</a:t>
            </a:r>
            <a:endParaRPr lang="zh-CN" altLang="en-US" dirty="0"/>
          </a:p>
        </p:txBody>
      </p:sp>
      <p:pic>
        <p:nvPicPr>
          <p:cNvPr id="3" name="Picture 2">
            <a:extLst>
              <a:ext uri="{FF2B5EF4-FFF2-40B4-BE49-F238E27FC236}">
                <a16:creationId xmlns:a16="http://schemas.microsoft.com/office/drawing/2014/main" id="{CE22F2DC-7A85-4AD9-8CFC-8528E52B8894}"/>
              </a:ext>
            </a:extLst>
          </p:cNvPr>
          <p:cNvPicPr>
            <a:picLocks noChangeAspect="1"/>
          </p:cNvPicPr>
          <p:nvPr/>
        </p:nvPicPr>
        <p:blipFill>
          <a:blip r:embed="rId4"/>
          <a:stretch>
            <a:fillRect/>
          </a:stretch>
        </p:blipFill>
        <p:spPr>
          <a:xfrm>
            <a:off x="3081705" y="4703527"/>
            <a:ext cx="2142896" cy="1447207"/>
          </a:xfrm>
          <a:prstGeom prst="rect">
            <a:avLst/>
          </a:prstGeom>
        </p:spPr>
      </p:pic>
      <p:pic>
        <p:nvPicPr>
          <p:cNvPr id="5" name="Picture 4">
            <a:extLst>
              <a:ext uri="{FF2B5EF4-FFF2-40B4-BE49-F238E27FC236}">
                <a16:creationId xmlns:a16="http://schemas.microsoft.com/office/drawing/2014/main" id="{8B2CDE65-6FF2-47A3-8CDA-B1865298BE55}"/>
              </a:ext>
            </a:extLst>
          </p:cNvPr>
          <p:cNvPicPr>
            <a:picLocks noChangeAspect="1"/>
          </p:cNvPicPr>
          <p:nvPr/>
        </p:nvPicPr>
        <p:blipFill>
          <a:blip r:embed="rId5"/>
          <a:stretch>
            <a:fillRect/>
          </a:stretch>
        </p:blipFill>
        <p:spPr>
          <a:xfrm>
            <a:off x="5097185" y="4703527"/>
            <a:ext cx="2142897" cy="1447207"/>
          </a:xfrm>
          <a:prstGeom prst="rect">
            <a:avLst/>
          </a:prstGeom>
        </p:spPr>
      </p:pic>
      <p:sp>
        <p:nvSpPr>
          <p:cNvPr id="12" name="TextBox 11">
            <a:extLst>
              <a:ext uri="{FF2B5EF4-FFF2-40B4-BE49-F238E27FC236}">
                <a16:creationId xmlns:a16="http://schemas.microsoft.com/office/drawing/2014/main" id="{4DA98A82-55B6-45C7-B283-37F5F27B32D7}"/>
              </a:ext>
            </a:extLst>
          </p:cNvPr>
          <p:cNvSpPr txBox="1"/>
          <p:nvPr/>
        </p:nvSpPr>
        <p:spPr>
          <a:xfrm>
            <a:off x="4087520" y="6103420"/>
            <a:ext cx="4596384" cy="369332"/>
          </a:xfrm>
          <a:prstGeom prst="rect">
            <a:avLst/>
          </a:prstGeom>
          <a:noFill/>
        </p:spPr>
        <p:txBody>
          <a:bodyPr wrap="square">
            <a:spAutoFit/>
          </a:bodyPr>
          <a:lstStyle/>
          <a:p>
            <a:r>
              <a:rPr lang="zh-CN" altLang="en-US" dirty="0"/>
              <a:t>root -l C:\Si24\Si22peakcali\Fill1D_DSL.C</a:t>
            </a:r>
          </a:p>
        </p:txBody>
      </p:sp>
      <p:cxnSp>
        <p:nvCxnSpPr>
          <p:cNvPr id="14" name="Straight Arrow Connector 13">
            <a:extLst>
              <a:ext uri="{FF2B5EF4-FFF2-40B4-BE49-F238E27FC236}">
                <a16:creationId xmlns:a16="http://schemas.microsoft.com/office/drawing/2014/main" id="{4F368B92-51C6-42CA-B10D-A26AFACD3E16}"/>
              </a:ext>
            </a:extLst>
          </p:cNvPr>
          <p:cNvCxnSpPr>
            <a:cxnSpLocks/>
          </p:cNvCxnSpPr>
          <p:nvPr/>
        </p:nvCxnSpPr>
        <p:spPr>
          <a:xfrm flipH="1">
            <a:off x="4643983" y="1170432"/>
            <a:ext cx="964337" cy="396292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CBF5223A-0F4F-4141-8C2E-57DA52EBA39A}"/>
              </a:ext>
            </a:extLst>
          </p:cNvPr>
          <p:cNvCxnSpPr>
            <a:cxnSpLocks/>
          </p:cNvCxnSpPr>
          <p:nvPr/>
        </p:nvCxnSpPr>
        <p:spPr>
          <a:xfrm flipH="1">
            <a:off x="5933964" y="2446956"/>
            <a:ext cx="794425" cy="2720375"/>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pic>
        <p:nvPicPr>
          <p:cNvPr id="18" name="Picture 17">
            <a:extLst>
              <a:ext uri="{FF2B5EF4-FFF2-40B4-BE49-F238E27FC236}">
                <a16:creationId xmlns:a16="http://schemas.microsoft.com/office/drawing/2014/main" id="{4B26B9D1-7331-4DCD-A10A-3F4F25A2EFD6}"/>
              </a:ext>
            </a:extLst>
          </p:cNvPr>
          <p:cNvPicPr>
            <a:picLocks noChangeAspect="1"/>
          </p:cNvPicPr>
          <p:nvPr/>
        </p:nvPicPr>
        <p:blipFill>
          <a:blip r:embed="rId6"/>
          <a:stretch>
            <a:fillRect/>
          </a:stretch>
        </p:blipFill>
        <p:spPr>
          <a:xfrm>
            <a:off x="7071161" y="4713506"/>
            <a:ext cx="2072839" cy="1399893"/>
          </a:xfrm>
          <a:prstGeom prst="rect">
            <a:avLst/>
          </a:prstGeom>
        </p:spPr>
      </p:pic>
      <p:cxnSp>
        <p:nvCxnSpPr>
          <p:cNvPr id="21" name="Straight Arrow Connector 20">
            <a:extLst>
              <a:ext uri="{FF2B5EF4-FFF2-40B4-BE49-F238E27FC236}">
                <a16:creationId xmlns:a16="http://schemas.microsoft.com/office/drawing/2014/main" id="{04931D5E-CC86-48E1-A230-B3521D6610EC}"/>
              </a:ext>
            </a:extLst>
          </p:cNvPr>
          <p:cNvCxnSpPr>
            <a:cxnSpLocks/>
          </p:cNvCxnSpPr>
          <p:nvPr/>
        </p:nvCxnSpPr>
        <p:spPr>
          <a:xfrm flipH="1">
            <a:off x="7564781" y="4043286"/>
            <a:ext cx="406796" cy="1700781"/>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447308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17257F68-BA03-4C76-9682-17E5392B5B25}"/>
              </a:ext>
            </a:extLst>
          </p:cNvPr>
          <p:cNvGraphicFramePr>
            <a:graphicFrameLocks noGrp="1"/>
          </p:cNvGraphicFramePr>
          <p:nvPr/>
        </p:nvGraphicFramePr>
        <p:xfrm>
          <a:off x="6" y="0"/>
          <a:ext cx="9144000" cy="7132320"/>
        </p:xfrm>
        <a:graphic>
          <a:graphicData uri="http://schemas.openxmlformats.org/drawingml/2006/table">
            <a:tbl>
              <a:tblPr firstRow="1" bandRow="1">
                <a:tableStyleId>{5940675A-B579-460E-94D1-54222C63F5DA}</a:tableStyleId>
              </a:tblPr>
              <a:tblGrid>
                <a:gridCol w="508000">
                  <a:extLst>
                    <a:ext uri="{9D8B030D-6E8A-4147-A177-3AD203B41FA5}">
                      <a16:colId xmlns:a16="http://schemas.microsoft.com/office/drawing/2014/main" val="475408334"/>
                    </a:ext>
                  </a:extLst>
                </a:gridCol>
                <a:gridCol w="508000">
                  <a:extLst>
                    <a:ext uri="{9D8B030D-6E8A-4147-A177-3AD203B41FA5}">
                      <a16:colId xmlns:a16="http://schemas.microsoft.com/office/drawing/2014/main" val="629007548"/>
                    </a:ext>
                  </a:extLst>
                </a:gridCol>
                <a:gridCol w="508000">
                  <a:extLst>
                    <a:ext uri="{9D8B030D-6E8A-4147-A177-3AD203B41FA5}">
                      <a16:colId xmlns:a16="http://schemas.microsoft.com/office/drawing/2014/main" val="1039170384"/>
                    </a:ext>
                  </a:extLst>
                </a:gridCol>
                <a:gridCol w="508000">
                  <a:extLst>
                    <a:ext uri="{9D8B030D-6E8A-4147-A177-3AD203B41FA5}">
                      <a16:colId xmlns:a16="http://schemas.microsoft.com/office/drawing/2014/main" val="3742810036"/>
                    </a:ext>
                  </a:extLst>
                </a:gridCol>
                <a:gridCol w="508000">
                  <a:extLst>
                    <a:ext uri="{9D8B030D-6E8A-4147-A177-3AD203B41FA5}">
                      <a16:colId xmlns:a16="http://schemas.microsoft.com/office/drawing/2014/main" val="4199765890"/>
                    </a:ext>
                  </a:extLst>
                </a:gridCol>
                <a:gridCol w="508000">
                  <a:extLst>
                    <a:ext uri="{9D8B030D-6E8A-4147-A177-3AD203B41FA5}">
                      <a16:colId xmlns:a16="http://schemas.microsoft.com/office/drawing/2014/main" val="3010221465"/>
                    </a:ext>
                  </a:extLst>
                </a:gridCol>
                <a:gridCol w="508000">
                  <a:extLst>
                    <a:ext uri="{9D8B030D-6E8A-4147-A177-3AD203B41FA5}">
                      <a16:colId xmlns:a16="http://schemas.microsoft.com/office/drawing/2014/main" val="4230195944"/>
                    </a:ext>
                  </a:extLst>
                </a:gridCol>
                <a:gridCol w="508000">
                  <a:extLst>
                    <a:ext uri="{9D8B030D-6E8A-4147-A177-3AD203B41FA5}">
                      <a16:colId xmlns:a16="http://schemas.microsoft.com/office/drawing/2014/main" val="4248252047"/>
                    </a:ext>
                  </a:extLst>
                </a:gridCol>
                <a:gridCol w="508000">
                  <a:extLst>
                    <a:ext uri="{9D8B030D-6E8A-4147-A177-3AD203B41FA5}">
                      <a16:colId xmlns:a16="http://schemas.microsoft.com/office/drawing/2014/main" val="2203327093"/>
                    </a:ext>
                  </a:extLst>
                </a:gridCol>
                <a:gridCol w="508000">
                  <a:extLst>
                    <a:ext uri="{9D8B030D-6E8A-4147-A177-3AD203B41FA5}">
                      <a16:colId xmlns:a16="http://schemas.microsoft.com/office/drawing/2014/main" val="1679257567"/>
                    </a:ext>
                  </a:extLst>
                </a:gridCol>
                <a:gridCol w="508000">
                  <a:extLst>
                    <a:ext uri="{9D8B030D-6E8A-4147-A177-3AD203B41FA5}">
                      <a16:colId xmlns:a16="http://schemas.microsoft.com/office/drawing/2014/main" val="3040964754"/>
                    </a:ext>
                  </a:extLst>
                </a:gridCol>
                <a:gridCol w="508000">
                  <a:extLst>
                    <a:ext uri="{9D8B030D-6E8A-4147-A177-3AD203B41FA5}">
                      <a16:colId xmlns:a16="http://schemas.microsoft.com/office/drawing/2014/main" val="1148522676"/>
                    </a:ext>
                  </a:extLst>
                </a:gridCol>
                <a:gridCol w="508000">
                  <a:extLst>
                    <a:ext uri="{9D8B030D-6E8A-4147-A177-3AD203B41FA5}">
                      <a16:colId xmlns:a16="http://schemas.microsoft.com/office/drawing/2014/main" val="2175244442"/>
                    </a:ext>
                  </a:extLst>
                </a:gridCol>
                <a:gridCol w="508000">
                  <a:extLst>
                    <a:ext uri="{9D8B030D-6E8A-4147-A177-3AD203B41FA5}">
                      <a16:colId xmlns:a16="http://schemas.microsoft.com/office/drawing/2014/main" val="1172423617"/>
                    </a:ext>
                  </a:extLst>
                </a:gridCol>
                <a:gridCol w="508000">
                  <a:extLst>
                    <a:ext uri="{9D8B030D-6E8A-4147-A177-3AD203B41FA5}">
                      <a16:colId xmlns:a16="http://schemas.microsoft.com/office/drawing/2014/main" val="3262267097"/>
                    </a:ext>
                  </a:extLst>
                </a:gridCol>
                <a:gridCol w="508000">
                  <a:extLst>
                    <a:ext uri="{9D8B030D-6E8A-4147-A177-3AD203B41FA5}">
                      <a16:colId xmlns:a16="http://schemas.microsoft.com/office/drawing/2014/main" val="3237702004"/>
                    </a:ext>
                  </a:extLst>
                </a:gridCol>
                <a:gridCol w="508000">
                  <a:extLst>
                    <a:ext uri="{9D8B030D-6E8A-4147-A177-3AD203B41FA5}">
                      <a16:colId xmlns:a16="http://schemas.microsoft.com/office/drawing/2014/main" val="767473789"/>
                    </a:ext>
                  </a:extLst>
                </a:gridCol>
                <a:gridCol w="508000">
                  <a:extLst>
                    <a:ext uri="{9D8B030D-6E8A-4147-A177-3AD203B41FA5}">
                      <a16:colId xmlns:a16="http://schemas.microsoft.com/office/drawing/2014/main" val="3570753414"/>
                    </a:ext>
                  </a:extLst>
                </a:gridCol>
              </a:tblGrid>
              <a:tr h="209379">
                <a:tc>
                  <a:txBody>
                    <a:bodyPr/>
                    <a:lstStyle/>
                    <a:p>
                      <a:pPr algn="ctr"/>
                      <a:r>
                        <a:rPr lang="en-US" sz="900" dirty="0"/>
                        <a:t>Debian</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strike="noStrike" baseline="0" dirty="0"/>
                        <a:t>Ubuntu 20.04</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strike="noStrike" baseline="0" dirty="0"/>
                        <a:t>8 jessie</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strike="noStrike" baseline="0" dirty="0"/>
                        <a:t>8 jessie</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strike="noStrike" baseline="0" dirty="0"/>
                        <a:t>8 jessie</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strike="noStrike" baseline="0" dirty="0"/>
                        <a:t>8 jessie</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strike="noStrike" baseline="0" dirty="0"/>
                        <a:t>8 jessie</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strike="noStrike" baseline="0" dirty="0"/>
                        <a:t>8 jessie</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strike="noStrike" baseline="0" dirty="0"/>
                        <a:t>8 jessie</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strike="noStrike" baseline="0" dirty="0"/>
                        <a:t>8 jessie</a:t>
                      </a:r>
                    </a:p>
                  </a:txBody>
                  <a:tcPr marL="0" marR="0" marT="0" marB="0" anchor="ctr"/>
                </a:tc>
                <a:tc>
                  <a:txBody>
                    <a:bodyPr/>
                    <a:lstStyle/>
                    <a:p>
                      <a:pPr algn="ctr"/>
                      <a:r>
                        <a:rPr lang="en-US" sz="900" dirty="0"/>
                        <a:t>10 buster</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10 buster</a:t>
                      </a:r>
                      <a:endPar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10 buster</a:t>
                      </a:r>
                      <a:endPar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10 buster</a:t>
                      </a:r>
                      <a:endPar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10 buster</a:t>
                      </a:r>
                      <a:endPar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10 buster</a:t>
                      </a:r>
                      <a:endPar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10 buster</a:t>
                      </a:r>
                      <a:endPar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rPr>
                        <a:t>10 buster</a:t>
                      </a:r>
                    </a:p>
                  </a:txBody>
                  <a:tcPr marL="0" marR="0" marT="0" marB="0" anchor="ctr"/>
                </a:tc>
                <a:extLst>
                  <a:ext uri="{0D108BD9-81ED-4DB2-BD59-A6C34878D82A}">
                    <a16:rowId xmlns:a16="http://schemas.microsoft.com/office/drawing/2014/main" val="2935721612"/>
                  </a:ext>
                </a:extLst>
              </a:tr>
              <a:tr h="523447">
                <a:tc>
                  <a:txBody>
                    <a:bodyPr/>
                    <a:lstStyle/>
                    <a:p>
                      <a:pPr algn="ctr"/>
                      <a:r>
                        <a:rPr lang="en-US" sz="900" dirty="0"/>
                        <a:t>ROOT</a:t>
                      </a:r>
                    </a:p>
                  </a:txBody>
                  <a:tcPr marL="0" marR="0" marT="0" marB="0" anchor="ctr"/>
                </a:tc>
                <a:tc>
                  <a:txBody>
                    <a:bodyPr/>
                    <a:lstStyle/>
                    <a:p>
                      <a:pPr algn="ctr"/>
                      <a:r>
                        <a:rPr lang="en-US" sz="900" dirty="0"/>
                        <a:t>6.06/08</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root/gnu/6.06.02</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root/gnu/6.08.00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root/gnu/6.06.02</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root/gnu/6.06.02</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root/gnu/5.34/32</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root/gnu/5.34/32</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root/gnu/5.34/32</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root/gnu/6.06.02</a:t>
                      </a:r>
                    </a:p>
                  </a:txBody>
                  <a:tcPr marL="0" marR="0" marT="0" marB="0" anchor="ctr"/>
                </a:tc>
                <a:tc>
                  <a:txBody>
                    <a:bodyPr/>
                    <a:lstStyle/>
                    <a:p>
                      <a:pPr algn="ctr"/>
                      <a:r>
                        <a:rPr lang="en-US" sz="900" dirty="0"/>
                        <a:t>`GLIBCXX_3.4.21' not found (required by root)</a:t>
                      </a:r>
                    </a:p>
                  </a:txBody>
                  <a:tcPr marL="0" marR="0" marT="0" marB="0" anchor="ctr"/>
                </a:tc>
                <a:tc>
                  <a:txBody>
                    <a:bodyPr/>
                    <a:lstStyle/>
                    <a:p>
                      <a:pPr algn="ctr"/>
                      <a:r>
                        <a:rPr lang="en-US" sz="900" dirty="0"/>
                        <a:t>module load root/gnu/6.08.06</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Calibri" panose="020F0502020204030204"/>
                          <a:ea typeface="+mn-ea"/>
                          <a:cs typeface="+mn-cs"/>
                        </a:rPr>
                        <a:t>module load root/gnu/6.08.06</a:t>
                      </a:r>
                      <a:endPar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rPr>
                        <a:t>module load root/gnu/6.08.06</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rPr>
                        <a:t>module load root/gnu/6.08.06</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rPr>
                        <a:t>module load root/gnu/6.08.06</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rPr>
                        <a:t>module load root/gnu/6.10.08</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prstClr val="black"/>
                          </a:solidFill>
                          <a:effectLst/>
                          <a:uLnTx/>
                          <a:uFillTx/>
                          <a:latin typeface="Calibri" panose="020F0502020204030204"/>
                          <a:ea typeface="+mn-ea"/>
                          <a:cs typeface="+mn-cs"/>
                        </a:rPr>
                        <a:t>module load root/gnu/6.08.06</a:t>
                      </a:r>
                    </a:p>
                  </a:txBody>
                  <a:tcPr marL="0" marR="0" marT="0" marB="0" anchor="ctr"/>
                </a:tc>
                <a:extLst>
                  <a:ext uri="{0D108BD9-81ED-4DB2-BD59-A6C34878D82A}">
                    <a16:rowId xmlns:a16="http://schemas.microsoft.com/office/drawing/2014/main" val="375241299"/>
                  </a:ext>
                </a:extLst>
              </a:tr>
              <a:tr h="418758">
                <a:tc>
                  <a:txBody>
                    <a:bodyPr/>
                    <a:lstStyle/>
                    <a:p>
                      <a:pPr algn="ctr"/>
                      <a:r>
                        <a:rPr lang="en-US" sz="900" dirty="0"/>
                        <a:t>GCC</a:t>
                      </a:r>
                    </a:p>
                  </a:txBody>
                  <a:tcPr marL="0" marR="0" marT="0" marB="0" anchor="ctr"/>
                </a:tc>
                <a:tc>
                  <a:txBody>
                    <a:bodyPr/>
                    <a:lstStyle/>
                    <a:p>
                      <a:pPr algn="ctr"/>
                      <a:r>
                        <a:rPr lang="en-US" sz="900" dirty="0"/>
                        <a:t>9.4.0</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/4.9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/4.9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/4.9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/4.9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/4.9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/4.9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/4.9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/9.3</a:t>
                      </a:r>
                    </a:p>
                  </a:txBody>
                  <a:tcPr marL="0" marR="0" marT="0" marB="0" anchor="ctr"/>
                </a:tc>
                <a:tc>
                  <a:txBody>
                    <a:bodyPr/>
                    <a:lstStyle/>
                    <a:p>
                      <a:pPr algn="ctr"/>
                      <a:r>
                        <a:rPr lang="en-US" sz="900" dirty="0"/>
                        <a:t>module load gnu/</a:t>
                      </a:r>
                      <a:r>
                        <a:rPr lang="en-US" sz="900" dirty="0" err="1"/>
                        <a:t>gcc</a:t>
                      </a:r>
                      <a:r>
                        <a:rPr lang="en-US" sz="900" dirty="0"/>
                        <a:t>/4.9</a:t>
                      </a:r>
                    </a:p>
                  </a:txBody>
                  <a:tcPr marL="0" marR="0" marT="0" marB="0" anchor="ctr"/>
                </a:tc>
                <a:tc>
                  <a:txBody>
                    <a:bodyPr/>
                    <a:lstStyle/>
                    <a:p>
                      <a:pPr algn="ctr"/>
                      <a:r>
                        <a:rPr lang="en-US" sz="900" dirty="0"/>
                        <a:t>Default 8.3</a:t>
                      </a:r>
                    </a:p>
                  </a:txBody>
                  <a:tcPr marL="0" marR="0" marT="0" marB="0" anchor="ctr"/>
                </a:tc>
                <a:tc>
                  <a:txBody>
                    <a:bodyPr/>
                    <a:lstStyle/>
                    <a:p>
                      <a:pPr algn="ctr"/>
                      <a:r>
                        <a:rPr lang="en-US" sz="900" dirty="0"/>
                        <a:t>module load gnu/</a:t>
                      </a:r>
                      <a:r>
                        <a:rPr lang="en-US" sz="900" dirty="0" err="1"/>
                        <a:t>gcc</a:t>
                      </a:r>
                      <a:r>
                        <a:rPr lang="en-US" sz="900" dirty="0"/>
                        <a:t>/8.2</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/9.3</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/9.3</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/9.3</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/9.3</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module load gnu/</a:t>
                      </a:r>
                      <a:r>
                        <a:rPr lang="en-US" sz="900" dirty="0" err="1"/>
                        <a:t>gcc</a:t>
                      </a:r>
                      <a:r>
                        <a:rPr lang="en-US" sz="900" dirty="0"/>
                        <a:t>/6.4</a:t>
                      </a:r>
                    </a:p>
                  </a:txBody>
                  <a:tcPr marL="0" marR="0" marT="0" marB="0" anchor="ctr"/>
                </a:tc>
                <a:extLst>
                  <a:ext uri="{0D108BD9-81ED-4DB2-BD59-A6C34878D82A}">
                    <a16:rowId xmlns:a16="http://schemas.microsoft.com/office/drawing/2014/main" val="44653152"/>
                  </a:ext>
                </a:extLst>
              </a:tr>
              <a:tr h="104689">
                <a:tc>
                  <a:txBody>
                    <a:bodyPr/>
                    <a:lstStyle/>
                    <a:p>
                      <a:pPr algn="ctr"/>
                      <a:r>
                        <a:rPr lang="en-US" sz="900" dirty="0"/>
                        <a:t>CMAKE</a:t>
                      </a:r>
                    </a:p>
                  </a:txBody>
                  <a:tcPr marL="0" marR="0" marT="0" marB="0" anchor="ctr"/>
                </a:tc>
                <a:tc>
                  <a:txBody>
                    <a:bodyPr/>
                    <a:lstStyle/>
                    <a:p>
                      <a:pPr algn="ctr"/>
                      <a:r>
                        <a:rPr lang="en-US" sz="900" dirty="0"/>
                        <a:t>3.16.3</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3.6.3</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3.16.9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3.16.9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3.13.4</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3.13.4</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3.13.4</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3.6.3</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3.13.4</a:t>
                      </a:r>
                    </a:p>
                  </a:txBody>
                  <a:tcPr marL="0" marR="0" marT="0" marB="0" anchor="ctr"/>
                </a:tc>
                <a:tc>
                  <a:txBody>
                    <a:bodyPr/>
                    <a:lstStyle/>
                    <a:p>
                      <a:pPr algn="ctr"/>
                      <a:endParaRPr lang="en-US" sz="900" dirty="0"/>
                    </a:p>
                  </a:txBody>
                  <a:tcPr marL="0" marR="0" marT="0" marB="0" anchor="ctr"/>
                </a:tc>
                <a:tc>
                  <a:txBody>
                    <a:bodyPr/>
                    <a:lstStyle/>
                    <a:p>
                      <a:pPr algn="ctr"/>
                      <a:r>
                        <a:rPr lang="en-US" sz="900" dirty="0"/>
                        <a:t>3.13.4</a:t>
                      </a:r>
                    </a:p>
                  </a:txBody>
                  <a:tcPr marL="0" marR="0" marT="0" marB="0" anchor="ctr"/>
                </a:tc>
                <a:tc>
                  <a:txBody>
                    <a:bodyPr/>
                    <a:lstStyle/>
                    <a:p>
                      <a:pPr algn="ctr"/>
                      <a:r>
                        <a:rPr lang="en-US" sz="900" dirty="0"/>
                        <a:t>3.13.4</a:t>
                      </a:r>
                    </a:p>
                  </a:txBody>
                  <a:tcPr marL="0" marR="0" marT="0" marB="0" anchor="ctr"/>
                </a:tc>
                <a:tc>
                  <a:txBody>
                    <a:bodyPr/>
                    <a:lstStyle/>
                    <a:p>
                      <a:pPr algn="ctr"/>
                      <a:r>
                        <a:rPr lang="en-US" sz="900" dirty="0"/>
                        <a:t>3.13.4</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3.16.9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3.16.9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3.16.9</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3.16.9</a:t>
                      </a:r>
                    </a:p>
                  </a:txBody>
                  <a:tcPr marL="0" marR="0" marT="0" marB="0" anchor="ctr"/>
                </a:tc>
                <a:extLst>
                  <a:ext uri="{0D108BD9-81ED-4DB2-BD59-A6C34878D82A}">
                    <a16:rowId xmlns:a16="http://schemas.microsoft.com/office/drawing/2014/main" val="1174139470"/>
                  </a:ext>
                </a:extLst>
              </a:tr>
              <a:tr h="1570342">
                <a:tc>
                  <a:txBody>
                    <a:bodyPr/>
                    <a:lstStyle/>
                    <a:p>
                      <a:pPr algn="ctr"/>
                      <a:r>
                        <a:rPr lang="en-US" sz="900" dirty="0" err="1"/>
                        <a:t>cmake</a:t>
                      </a:r>
                      <a:endParaRPr lang="en-US" sz="900" dirty="0"/>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gcc-9.3 -- broken</a:t>
                      </a:r>
                    </a:p>
                    <a:p>
                      <a:pPr algn="ctr"/>
                      <a:r>
                        <a:rPr lang="en-US" sz="900" dirty="0" err="1"/>
                        <a:t>CMake</a:t>
                      </a:r>
                      <a:r>
                        <a:rPr lang="en-US" sz="900" dirty="0"/>
                        <a:t> Error at /</a:t>
                      </a:r>
                      <a:r>
                        <a:rPr lang="en-US" sz="900" dirty="0" err="1"/>
                        <a:t>mnt</a:t>
                      </a:r>
                      <a:r>
                        <a:rPr lang="en-US" sz="900" dirty="0"/>
                        <a:t>/</a:t>
                      </a:r>
                      <a:r>
                        <a:rPr lang="en-US" sz="900" dirty="0" err="1"/>
                        <a:t>misc</a:t>
                      </a:r>
                      <a:r>
                        <a:rPr lang="en-US" sz="900" dirty="0"/>
                        <a:t>/</a:t>
                      </a:r>
                      <a:r>
                        <a:rPr lang="en-US" sz="900" dirty="0" err="1"/>
                        <a:t>sw</a:t>
                      </a:r>
                      <a:r>
                        <a:rPr lang="en-US" sz="900" dirty="0"/>
                        <a:t>/x86_64/Debian/8/</a:t>
                      </a:r>
                      <a:r>
                        <a:rPr lang="en-US" sz="900" dirty="0" err="1"/>
                        <a:t>cmake</a:t>
                      </a:r>
                      <a:r>
                        <a:rPr lang="en-US" sz="900" dirty="0"/>
                        <a:t>/3.13.4/share/cmake-3.13/Modules/CMakeTestCCompiler.cmake:52</a:t>
                      </a:r>
                    </a:p>
                  </a:txBody>
                  <a:tcPr marL="0" marR="0" marT="0" marB="0" anchor="ctr"/>
                </a:tc>
                <a:tc>
                  <a:txBody>
                    <a:bodyPr/>
                    <a:lstStyle/>
                    <a:p>
                      <a:pPr algn="ctr"/>
                      <a:endParaRPr lang="en-US" sz="900" dirty="0"/>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tc>
                  <a:txBody>
                    <a:bodyPr/>
                    <a:lstStyle/>
                    <a:p>
                      <a:pPr algn="ctr"/>
                      <a:r>
                        <a:rPr lang="en-US" sz="900" dirty="0"/>
                        <a:t>Okay</a:t>
                      </a:r>
                    </a:p>
                  </a:txBody>
                  <a:tcPr marL="0" marR="0" marT="0" marB="0" anchor="ctr"/>
                </a:tc>
                <a:extLst>
                  <a:ext uri="{0D108BD9-81ED-4DB2-BD59-A6C34878D82A}">
                    <a16:rowId xmlns:a16="http://schemas.microsoft.com/office/drawing/2014/main" val="3387553243"/>
                  </a:ext>
                </a:extLst>
              </a:tr>
              <a:tr h="942205">
                <a:tc>
                  <a:txBody>
                    <a:bodyPr/>
                    <a:lstStyle/>
                    <a:p>
                      <a:pPr algn="ctr"/>
                      <a:r>
                        <a:rPr lang="en-US" sz="900" dirty="0"/>
                        <a:t>make</a:t>
                      </a:r>
                    </a:p>
                  </a:txBody>
                  <a:tcPr marL="0" marR="0" marT="0" marB="0" anchor="ctr"/>
                </a:tc>
                <a:tc>
                  <a:txBody>
                    <a:bodyPr/>
                    <a:lstStyle/>
                    <a:p>
                      <a:pPr algn="ctr"/>
                      <a:r>
                        <a:rPr lang="en-US" sz="900" dirty="0"/>
                        <a:t>100%</a:t>
                      </a:r>
                    </a:p>
                  </a:txBody>
                  <a:tcPr marL="0" marR="0" marT="0" marB="0" anchor="ctr"/>
                </a:tc>
                <a:tc>
                  <a:txBody>
                    <a:bodyPr/>
                    <a:lstStyle/>
                    <a:p>
                      <a:pPr algn="ctr"/>
                      <a:r>
                        <a:rPr lang="en-US" sz="900" dirty="0"/>
                        <a:t>100%</a:t>
                      </a:r>
                    </a:p>
                  </a:txBody>
                  <a:tcPr marL="0" marR="0" marT="0" marB="0" anchor="ctr"/>
                </a:tc>
                <a:tc>
                  <a:txBody>
                    <a:bodyPr/>
                    <a:lstStyle/>
                    <a:p>
                      <a:pPr algn="ctr"/>
                      <a:r>
                        <a:rPr lang="en-US" sz="900" dirty="0" err="1"/>
                        <a:t>CMakeFiles</a:t>
                      </a:r>
                      <a:r>
                        <a:rPr lang="en-US" sz="900" dirty="0"/>
                        <a:t>/</a:t>
                      </a:r>
                      <a:r>
                        <a:rPr lang="en-US" sz="900" dirty="0" err="1"/>
                        <a:t>tele.dir</a:t>
                      </a:r>
                      <a:r>
                        <a:rPr lang="en-US" sz="900" dirty="0"/>
                        <a:t>/build.make:62: recipe for target '</a:t>
                      </a:r>
                      <a:r>
                        <a:rPr lang="en-US" sz="900" dirty="0" err="1"/>
                        <a:t>CMakeFiles</a:t>
                      </a:r>
                      <a:r>
                        <a:rPr lang="en-US" sz="900" dirty="0"/>
                        <a:t>/</a:t>
                      </a:r>
                      <a:r>
                        <a:rPr lang="en-US" sz="900" dirty="0" err="1"/>
                        <a:t>tele.dir</a:t>
                      </a:r>
                      <a:r>
                        <a:rPr lang="en-US" sz="900" dirty="0"/>
                        <a:t>/</a:t>
                      </a:r>
                      <a:r>
                        <a:rPr lang="en-US" sz="900" dirty="0" err="1"/>
                        <a:t>tele.cc.o</a:t>
                      </a:r>
                      <a:r>
                        <a:rPr lang="en-US" sz="900" dirty="0"/>
                        <a:t>' failed</a:t>
                      </a:r>
                    </a:p>
                  </a:txBody>
                  <a:tcPr marL="0" marR="0" marT="0" marB="0" anchor="ctr"/>
                </a:tc>
                <a:tc>
                  <a:txBody>
                    <a:bodyPr/>
                    <a:lstStyle/>
                    <a:p>
                      <a:pPr algn="ctr"/>
                      <a:r>
                        <a:rPr lang="en-US" sz="900" dirty="0" err="1"/>
                        <a:t>CMakeFiles</a:t>
                      </a:r>
                      <a:r>
                        <a:rPr lang="en-US" sz="900" dirty="0"/>
                        <a:t>/</a:t>
                      </a:r>
                      <a:r>
                        <a:rPr lang="en-US" sz="900" dirty="0" err="1"/>
                        <a:t>tele.dir</a:t>
                      </a:r>
                      <a:r>
                        <a:rPr lang="en-US" sz="900" dirty="0"/>
                        <a:t>/build.make:62: recipe for target '</a:t>
                      </a:r>
                      <a:r>
                        <a:rPr lang="en-US" sz="900" dirty="0" err="1"/>
                        <a:t>CMakeFiles</a:t>
                      </a:r>
                      <a:r>
                        <a:rPr lang="en-US" sz="900" dirty="0"/>
                        <a:t>/</a:t>
                      </a:r>
                      <a:r>
                        <a:rPr lang="en-US" sz="900" dirty="0" err="1"/>
                        <a:t>tele.dir</a:t>
                      </a:r>
                      <a:r>
                        <a:rPr lang="en-US" sz="900" dirty="0"/>
                        <a:t>/</a:t>
                      </a:r>
                      <a:r>
                        <a:rPr lang="en-US" sz="900" dirty="0" err="1"/>
                        <a:t>tele.cc.o</a:t>
                      </a:r>
                      <a:r>
                        <a:rPr lang="en-US" sz="900" dirty="0"/>
                        <a:t>' failed</a:t>
                      </a:r>
                    </a:p>
                  </a:txBody>
                  <a:tcPr marL="0" marR="0" marT="0" marB="0" anchor="ctr"/>
                </a:tc>
                <a:tc>
                  <a:txBody>
                    <a:bodyPr/>
                    <a:lstStyle/>
                    <a:p>
                      <a:pPr algn="ctr"/>
                      <a:r>
                        <a:rPr lang="en-US" sz="900" dirty="0" err="1"/>
                        <a:t>CMakeFiles</a:t>
                      </a:r>
                      <a:r>
                        <a:rPr lang="en-US" sz="900" dirty="0"/>
                        <a:t>/</a:t>
                      </a:r>
                      <a:r>
                        <a:rPr lang="en-US" sz="900" dirty="0" err="1"/>
                        <a:t>tele.dir</a:t>
                      </a:r>
                      <a:r>
                        <a:rPr lang="en-US" sz="900" dirty="0"/>
                        <a:t>/build.make:62: recipe for target '</a:t>
                      </a:r>
                      <a:r>
                        <a:rPr lang="en-US" sz="900" dirty="0" err="1"/>
                        <a:t>CMakeFiles</a:t>
                      </a:r>
                      <a:r>
                        <a:rPr lang="en-US" sz="900" dirty="0"/>
                        <a:t>/</a:t>
                      </a:r>
                      <a:r>
                        <a:rPr lang="en-US" sz="900" dirty="0" err="1"/>
                        <a:t>tele.dir</a:t>
                      </a:r>
                      <a:r>
                        <a:rPr lang="en-US" sz="900" dirty="0"/>
                        <a:t>/</a:t>
                      </a:r>
                      <a:r>
                        <a:rPr lang="en-US" sz="900" dirty="0" err="1"/>
                        <a:t>tele.cc.o</a:t>
                      </a:r>
                      <a:r>
                        <a:rPr lang="en-US" sz="900" dirty="0"/>
                        <a:t>' failed</a:t>
                      </a:r>
                    </a:p>
                  </a:txBody>
                  <a:tcPr marL="0" marR="0" marT="0" marB="0" anchor="ctr"/>
                </a:tc>
                <a:tc>
                  <a:txBody>
                    <a:bodyPr/>
                    <a:lstStyle/>
                    <a:p>
                      <a:pPr algn="ctr"/>
                      <a:r>
                        <a:rPr lang="en-US" sz="900" dirty="0" err="1"/>
                        <a:t>CMakeFiles</a:t>
                      </a:r>
                      <a:r>
                        <a:rPr lang="en-US" sz="900" dirty="0"/>
                        <a:t>/</a:t>
                      </a:r>
                      <a:r>
                        <a:rPr lang="en-US" sz="900" dirty="0" err="1"/>
                        <a:t>tele.dir</a:t>
                      </a:r>
                      <a:r>
                        <a:rPr lang="en-US" sz="900" dirty="0"/>
                        <a:t>/build.make:62: recipe for target '</a:t>
                      </a:r>
                      <a:r>
                        <a:rPr lang="en-US" sz="900" dirty="0" err="1"/>
                        <a:t>CMakeFiles</a:t>
                      </a:r>
                      <a:r>
                        <a:rPr lang="en-US" sz="900" dirty="0"/>
                        <a:t>/</a:t>
                      </a:r>
                      <a:r>
                        <a:rPr lang="en-US" sz="900" dirty="0" err="1"/>
                        <a:t>tele.dir</a:t>
                      </a:r>
                      <a:r>
                        <a:rPr lang="en-US" sz="900" dirty="0"/>
                        <a:t>/</a:t>
                      </a:r>
                      <a:r>
                        <a:rPr lang="en-US" sz="900" dirty="0" err="1"/>
                        <a:t>tele.cc.o</a:t>
                      </a:r>
                      <a:r>
                        <a:rPr lang="en-US" sz="900" dirty="0"/>
                        <a:t>' failed</a:t>
                      </a:r>
                    </a:p>
                  </a:txBody>
                  <a:tcPr marL="0" marR="0" marT="0" marB="0" anchor="ctr"/>
                </a:tc>
                <a:tc>
                  <a:txBody>
                    <a:bodyPr/>
                    <a:lstStyle/>
                    <a:p>
                      <a:pPr algn="ctr"/>
                      <a:r>
                        <a:rPr lang="en-US" sz="900" dirty="0" err="1"/>
                        <a:t>CMakeFiles</a:t>
                      </a:r>
                      <a:r>
                        <a:rPr lang="en-US" sz="900" dirty="0"/>
                        <a:t>/</a:t>
                      </a:r>
                      <a:r>
                        <a:rPr lang="en-US" sz="900" dirty="0" err="1"/>
                        <a:t>tele.dir</a:t>
                      </a:r>
                      <a:r>
                        <a:rPr lang="en-US" sz="900" dirty="0"/>
                        <a:t>/build.make:62: recipe for target '</a:t>
                      </a:r>
                      <a:r>
                        <a:rPr lang="en-US" sz="900" dirty="0" err="1"/>
                        <a:t>CMakeFiles</a:t>
                      </a:r>
                      <a:r>
                        <a:rPr lang="en-US" sz="900" dirty="0"/>
                        <a:t>/</a:t>
                      </a:r>
                      <a:r>
                        <a:rPr lang="en-US" sz="900" dirty="0" err="1"/>
                        <a:t>tele.dir</a:t>
                      </a:r>
                      <a:r>
                        <a:rPr lang="en-US" sz="900" dirty="0"/>
                        <a:t>/</a:t>
                      </a:r>
                      <a:r>
                        <a:rPr lang="en-US" sz="900" dirty="0" err="1"/>
                        <a:t>tele.cc.o</a:t>
                      </a:r>
                      <a:r>
                        <a:rPr lang="en-US" sz="900" dirty="0"/>
                        <a:t>' failed</a:t>
                      </a:r>
                    </a:p>
                  </a:txBody>
                  <a:tcPr marL="0" marR="0" marT="0" marB="0" anchor="ctr"/>
                </a:tc>
                <a:tc>
                  <a:txBody>
                    <a:bodyPr/>
                    <a:lstStyle/>
                    <a:p>
                      <a:pPr algn="ctr"/>
                      <a:r>
                        <a:rPr lang="en-US" sz="900" dirty="0" err="1"/>
                        <a:t>CMakeFiles</a:t>
                      </a:r>
                      <a:r>
                        <a:rPr lang="en-US" sz="900" dirty="0"/>
                        <a:t>/</a:t>
                      </a:r>
                      <a:r>
                        <a:rPr lang="en-US" sz="900" dirty="0" err="1"/>
                        <a:t>tele.dir</a:t>
                      </a:r>
                      <a:r>
                        <a:rPr lang="en-US" sz="900" dirty="0"/>
                        <a:t>/build.make:62: recipe for target '</a:t>
                      </a:r>
                      <a:r>
                        <a:rPr lang="en-US" sz="900" dirty="0" err="1"/>
                        <a:t>CMakeFiles</a:t>
                      </a:r>
                      <a:r>
                        <a:rPr lang="en-US" sz="900" dirty="0"/>
                        <a:t>/</a:t>
                      </a:r>
                      <a:r>
                        <a:rPr lang="en-US" sz="900" dirty="0" err="1"/>
                        <a:t>tele.dir</a:t>
                      </a:r>
                      <a:r>
                        <a:rPr lang="en-US" sz="900" dirty="0"/>
                        <a:t>/</a:t>
                      </a:r>
                      <a:r>
                        <a:rPr lang="en-US" sz="900" dirty="0" err="1"/>
                        <a:t>tele.cc.o</a:t>
                      </a:r>
                      <a:r>
                        <a:rPr lang="en-US" sz="900" dirty="0"/>
                        <a:t>' failed</a:t>
                      </a:r>
                    </a:p>
                  </a:txBody>
                  <a:tcPr marL="0" marR="0" marT="0" marB="0" anchor="ctr"/>
                </a:tc>
                <a:tc>
                  <a:txBody>
                    <a:bodyPr/>
                    <a:lstStyle/>
                    <a:p>
                      <a:pPr algn="ctr"/>
                      <a:endParaRPr lang="en-US" sz="900" dirty="0"/>
                    </a:p>
                  </a:txBody>
                  <a:tcPr marL="0" marR="0" marT="0" marB="0" anchor="ctr"/>
                </a:tc>
                <a:tc>
                  <a:txBody>
                    <a:bodyPr/>
                    <a:lstStyle/>
                    <a:p>
                      <a:pPr algn="ctr"/>
                      <a:endParaRPr lang="en-US" sz="900" dirty="0"/>
                    </a:p>
                  </a:txBody>
                  <a:tcPr marL="0" marR="0" marT="0" marB="0" anchor="ctr"/>
                </a:tc>
                <a:tc>
                  <a:txBody>
                    <a:bodyPr/>
                    <a:lstStyle/>
                    <a:p>
                      <a:pPr algn="ctr"/>
                      <a:r>
                        <a:rPr lang="en-US" sz="900" dirty="0"/>
                        <a:t>100%</a:t>
                      </a:r>
                    </a:p>
                  </a:txBody>
                  <a:tcPr marL="0" marR="0" marT="0" marB="0" anchor="ctr"/>
                </a:tc>
                <a:tc>
                  <a:txBody>
                    <a:bodyPr/>
                    <a:lstStyle/>
                    <a:p>
                      <a:pPr algn="ctr"/>
                      <a:r>
                        <a:rPr lang="en-US" sz="900" dirty="0"/>
                        <a:t>100%</a:t>
                      </a:r>
                    </a:p>
                  </a:txBody>
                  <a:tcPr marL="0" marR="0" marT="0" marB="0" anchor="ctr"/>
                </a:tc>
                <a:tc>
                  <a:txBody>
                    <a:bodyPr/>
                    <a:lstStyle/>
                    <a:p>
                      <a:pPr algn="ctr"/>
                      <a:r>
                        <a:rPr lang="en-US" sz="900" dirty="0"/>
                        <a:t>100%</a:t>
                      </a:r>
                    </a:p>
                  </a:txBody>
                  <a:tcPr marL="0" marR="0" marT="0" marB="0" anchor="ctr"/>
                </a:tc>
                <a:tc>
                  <a:txBody>
                    <a:bodyPr/>
                    <a:lstStyle/>
                    <a:p>
                      <a:pPr algn="ctr"/>
                      <a:r>
                        <a:rPr lang="en-US" sz="900" dirty="0"/>
                        <a:t>100%</a:t>
                      </a:r>
                    </a:p>
                  </a:txBody>
                  <a:tcPr marL="0" marR="0" marT="0" marB="0" anchor="ctr"/>
                </a:tc>
                <a:tc>
                  <a:txBody>
                    <a:bodyPr/>
                    <a:lstStyle/>
                    <a:p>
                      <a:pPr algn="ctr"/>
                      <a:r>
                        <a:rPr lang="en-US" sz="900" dirty="0"/>
                        <a:t>100%</a:t>
                      </a:r>
                    </a:p>
                  </a:txBody>
                  <a:tcPr marL="0" marR="0" marT="0" marB="0" anchor="ctr"/>
                </a:tc>
                <a:tc>
                  <a:txBody>
                    <a:bodyPr/>
                    <a:lstStyle/>
                    <a:p>
                      <a:pPr algn="ctr"/>
                      <a:r>
                        <a:rPr lang="en-US" sz="900" dirty="0"/>
                        <a:t>100%</a:t>
                      </a:r>
                    </a:p>
                  </a:txBody>
                  <a:tcPr marL="0" marR="0" marT="0" marB="0" anchor="ctr"/>
                </a:tc>
                <a:tc>
                  <a:txBody>
                    <a:bodyPr/>
                    <a:lstStyle/>
                    <a:p>
                      <a:pPr algn="ctr"/>
                      <a:r>
                        <a:rPr lang="en-US" sz="900" dirty="0"/>
                        <a:t>100%</a:t>
                      </a:r>
                    </a:p>
                  </a:txBody>
                  <a:tcPr marL="0" marR="0" marT="0" marB="0" anchor="ctr"/>
                </a:tc>
                <a:extLst>
                  <a:ext uri="{0D108BD9-81ED-4DB2-BD59-A6C34878D82A}">
                    <a16:rowId xmlns:a16="http://schemas.microsoft.com/office/drawing/2014/main" val="2871547920"/>
                  </a:ext>
                </a:extLst>
              </a:tr>
              <a:tr h="1465652">
                <a:tc>
                  <a:txBody>
                    <a:bodyPr/>
                    <a:lstStyle/>
                    <a:p>
                      <a:pPr algn="ctr"/>
                      <a:r>
                        <a:rPr lang="en-US" sz="900" dirty="0"/>
                        <a:t>./tele</a:t>
                      </a:r>
                    </a:p>
                  </a:txBody>
                  <a:tcPr marL="0" marR="0" marT="0" marB="0" anchor="ctr"/>
                </a:tc>
                <a:tc>
                  <a:txBody>
                    <a:bodyPr/>
                    <a:lstStyle/>
                    <a:p>
                      <a:pPr algn="ctr"/>
                      <a:r>
                        <a:rPr lang="en-US" sz="900" dirty="0"/>
                        <a:t>write Root file : </a:t>
                      </a:r>
                      <a:r>
                        <a:rPr lang="en-US" sz="900" dirty="0" err="1"/>
                        <a:t>Em</a:t>
                      </a:r>
                      <a:r>
                        <a:rPr lang="en-US" sz="900" dirty="0"/>
                        <a:t>/ExG4_Em.root - done</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write Root file : </a:t>
                      </a:r>
                      <a:r>
                        <a:rPr lang="en-US" sz="900" dirty="0" err="1"/>
                        <a:t>Em</a:t>
                      </a:r>
                      <a:r>
                        <a:rPr lang="en-US" sz="900" dirty="0"/>
                        <a:t>/ExG4_Em.root - done</a:t>
                      </a:r>
                    </a:p>
                  </a:txBody>
                  <a:tcPr marL="0" marR="0" marT="0" marB="0" anchor="ctr"/>
                </a:tc>
                <a:tc>
                  <a:txBody>
                    <a:bodyPr/>
                    <a:lstStyle/>
                    <a:p>
                      <a:pPr algn="ctr"/>
                      <a:endParaRPr lang="en-US" sz="900" dirty="0"/>
                    </a:p>
                  </a:txBody>
                  <a:tcPr marL="0" marR="0" marT="0" marB="0" anchor="ctr"/>
                </a:tc>
                <a:tc>
                  <a:txBody>
                    <a:bodyPr/>
                    <a:lstStyle/>
                    <a:p>
                      <a:pPr algn="ctr"/>
                      <a:endParaRPr lang="en-US" sz="900" dirty="0"/>
                    </a:p>
                  </a:txBody>
                  <a:tcPr marL="0" marR="0" marT="0" marB="0" anchor="ctr"/>
                </a:tc>
                <a:tc>
                  <a:txBody>
                    <a:bodyPr/>
                    <a:lstStyle/>
                    <a:p>
                      <a:pPr algn="ctr"/>
                      <a:endParaRPr lang="en-US" sz="900" dirty="0"/>
                    </a:p>
                  </a:txBody>
                  <a:tcPr marL="0" marR="0" marT="0" marB="0" anchor="ctr"/>
                </a:tc>
                <a:tc>
                  <a:txBody>
                    <a:bodyPr/>
                    <a:lstStyle/>
                    <a:p>
                      <a:pPr algn="ctr"/>
                      <a:endParaRPr lang="en-US" sz="900" dirty="0"/>
                    </a:p>
                  </a:txBody>
                  <a:tcPr marL="0" marR="0" marT="0" marB="0" anchor="ctr"/>
                </a:tc>
                <a:tc>
                  <a:txBody>
                    <a:bodyPr/>
                    <a:lstStyle/>
                    <a:p>
                      <a:pPr algn="ctr"/>
                      <a:endParaRPr lang="en-US" sz="900" dirty="0"/>
                    </a:p>
                  </a:txBody>
                  <a:tcPr marL="0" marR="0" marT="0" marB="0" anchor="ctr"/>
                </a:tc>
                <a:tc>
                  <a:txBody>
                    <a:bodyPr/>
                    <a:lstStyle/>
                    <a:p>
                      <a:pPr algn="ctr"/>
                      <a:endParaRPr lang="en-US" sz="900" dirty="0"/>
                    </a:p>
                  </a:txBody>
                  <a:tcPr marL="0" marR="0" marT="0" marB="0" anchor="ctr"/>
                </a:tc>
                <a:tc>
                  <a:txBody>
                    <a:bodyPr/>
                    <a:lstStyle/>
                    <a:p>
                      <a:pPr algn="ctr"/>
                      <a:endParaRPr lang="en-US" sz="900" dirty="0"/>
                    </a:p>
                  </a:txBody>
                  <a:tcPr marL="0" marR="0" marT="0" marB="0" anchor="ctr"/>
                </a:tc>
                <a:tc>
                  <a:txBody>
                    <a:bodyPr/>
                    <a:lstStyle/>
                    <a:p>
                      <a:pPr algn="ctr"/>
                      <a:endParaRPr lang="en-US" sz="900" dirty="0"/>
                    </a:p>
                  </a:txBody>
                  <a:tcPr marL="0" marR="0" marT="0" marB="0" anchor="ctr"/>
                </a:tc>
                <a:tc>
                  <a:txBody>
                    <a:bodyPr/>
                    <a:lstStyle/>
                    <a:p>
                      <a:pPr algn="ctr"/>
                      <a:r>
                        <a:rPr lang="en-US" sz="900" dirty="0"/>
                        <a:t>terminate called after throwing an instance of 'std::</a:t>
                      </a:r>
                      <a:r>
                        <a:rPr lang="en-US" sz="900" dirty="0" err="1"/>
                        <a:t>bad_alloc</a:t>
                      </a:r>
                      <a:r>
                        <a:rPr lang="en-US" sz="900" dirty="0"/>
                        <a:t>'</a:t>
                      </a:r>
                    </a:p>
                  </a:txBody>
                  <a:tcPr marL="0" marR="0" marT="0" marB="0" anchor="ctr"/>
                </a:tc>
                <a:tc>
                  <a:txBody>
                    <a:bodyPr/>
                    <a:lstStyle/>
                    <a:p>
                      <a:pPr algn="ctr"/>
                      <a:r>
                        <a:rPr lang="en-US" sz="900" dirty="0"/>
                        <a:t>*** Break *** segmentation violation</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 Break *** segmentation violation</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 Break *** segmentation violation</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 Break *** segmentation violation</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terminate called after throwing an instance of 'std::</a:t>
                      </a:r>
                      <a:r>
                        <a:rPr lang="en-US" sz="900" dirty="0" err="1"/>
                        <a:t>bad_alloc</a:t>
                      </a:r>
                      <a:r>
                        <a:rPr lang="en-US" sz="900" dirty="0"/>
                        <a:t>'</a:t>
                      </a:r>
                    </a:p>
                  </a:txBody>
                  <a:tcPr marL="0" marR="0" marT="0" marB="0"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900" dirty="0"/>
                        <a:t>/</a:t>
                      </a:r>
                      <a:r>
                        <a:rPr lang="en-US" sz="900" dirty="0" err="1"/>
                        <a:t>mnt</a:t>
                      </a:r>
                      <a:r>
                        <a:rPr lang="en-US" sz="900" dirty="0"/>
                        <a:t>/</a:t>
                      </a:r>
                      <a:r>
                        <a:rPr lang="en-US" sz="900" dirty="0" err="1"/>
                        <a:t>misc</a:t>
                      </a:r>
                      <a:r>
                        <a:rPr lang="en-US" sz="900" dirty="0"/>
                        <a:t>/</a:t>
                      </a:r>
                      <a:r>
                        <a:rPr lang="en-US" sz="900" dirty="0" err="1"/>
                        <a:t>sw</a:t>
                      </a:r>
                      <a:r>
                        <a:rPr lang="en-US" sz="900" dirty="0"/>
                        <a:t>/x86_64/all/gnu/</a:t>
                      </a:r>
                      <a:r>
                        <a:rPr lang="en-US" sz="900" dirty="0" err="1"/>
                        <a:t>gcc</a:t>
                      </a:r>
                      <a:r>
                        <a:rPr lang="en-US" sz="900" dirty="0"/>
                        <a:t>/9.3.0/include/</a:t>
                      </a:r>
                      <a:r>
                        <a:rPr lang="en-US" sz="900" dirty="0" err="1"/>
                        <a:t>c++</a:t>
                      </a:r>
                      <a:r>
                        <a:rPr lang="en-US" sz="900" dirty="0"/>
                        <a:t>/9.3.0/type_traits:884:64: error: there are no arguments to ‘__</a:t>
                      </a:r>
                      <a:r>
                        <a:rPr lang="en-US" sz="900" dirty="0" err="1"/>
                        <a:t>is_constructible</a:t>
                      </a:r>
                      <a:r>
                        <a:rPr lang="en-US" sz="900" dirty="0"/>
                        <a:t>’'</a:t>
                      </a:r>
                    </a:p>
                  </a:txBody>
                  <a:tcPr marL="0" marR="0" marT="0" marB="0" anchor="ctr"/>
                </a:tc>
                <a:extLst>
                  <a:ext uri="{0D108BD9-81ED-4DB2-BD59-A6C34878D82A}">
                    <a16:rowId xmlns:a16="http://schemas.microsoft.com/office/drawing/2014/main" val="3162108017"/>
                  </a:ext>
                </a:extLst>
              </a:tr>
            </a:tbl>
          </a:graphicData>
        </a:graphic>
      </p:graphicFrame>
    </p:spTree>
    <p:extLst>
      <p:ext uri="{BB962C8B-B14F-4D97-AF65-F5344CB8AC3E}">
        <p14:creationId xmlns:p14="http://schemas.microsoft.com/office/powerpoint/2010/main" val="2579427506"/>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0CCA069-DA28-4E1A-88F3-7554998BDE4A}"/>
              </a:ext>
            </a:extLst>
          </p:cNvPr>
          <p:cNvPicPr>
            <a:picLocks noChangeAspect="1"/>
          </p:cNvPicPr>
          <p:nvPr/>
        </p:nvPicPr>
        <p:blipFill>
          <a:blip r:embed="rId2"/>
          <a:stretch>
            <a:fillRect/>
          </a:stretch>
        </p:blipFill>
        <p:spPr>
          <a:xfrm>
            <a:off x="0" y="4626620"/>
            <a:ext cx="3304032" cy="2231380"/>
          </a:xfrm>
          <a:prstGeom prst="rect">
            <a:avLst/>
          </a:prstGeom>
        </p:spPr>
      </p:pic>
      <p:pic>
        <p:nvPicPr>
          <p:cNvPr id="5" name="Picture 4">
            <a:extLst>
              <a:ext uri="{FF2B5EF4-FFF2-40B4-BE49-F238E27FC236}">
                <a16:creationId xmlns:a16="http://schemas.microsoft.com/office/drawing/2014/main" id="{CA43A08B-9E6C-4DA6-BE21-2EF2EE761A61}"/>
              </a:ext>
            </a:extLst>
          </p:cNvPr>
          <p:cNvPicPr>
            <a:picLocks noChangeAspect="1"/>
          </p:cNvPicPr>
          <p:nvPr/>
        </p:nvPicPr>
        <p:blipFill>
          <a:blip r:embed="rId3"/>
          <a:stretch>
            <a:fillRect/>
          </a:stretch>
        </p:blipFill>
        <p:spPr>
          <a:xfrm>
            <a:off x="0" y="0"/>
            <a:ext cx="4982527" cy="4582946"/>
          </a:xfrm>
          <a:prstGeom prst="rect">
            <a:avLst/>
          </a:prstGeom>
        </p:spPr>
      </p:pic>
      <p:cxnSp>
        <p:nvCxnSpPr>
          <p:cNvPr id="6" name="Straight Arrow Connector 5">
            <a:extLst>
              <a:ext uri="{FF2B5EF4-FFF2-40B4-BE49-F238E27FC236}">
                <a16:creationId xmlns:a16="http://schemas.microsoft.com/office/drawing/2014/main" id="{DB2AF2F8-F1F9-4F7A-9E2C-AD14F3AB9F23}"/>
              </a:ext>
            </a:extLst>
          </p:cNvPr>
          <p:cNvCxnSpPr>
            <a:cxnSpLocks/>
          </p:cNvCxnSpPr>
          <p:nvPr/>
        </p:nvCxnSpPr>
        <p:spPr>
          <a:xfrm>
            <a:off x="749453" y="3429000"/>
            <a:ext cx="0" cy="231331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6BE359AA-E46B-4C33-9C5D-8ACEBDBEB866}"/>
              </a:ext>
            </a:extLst>
          </p:cNvPr>
          <p:cNvPicPr>
            <a:picLocks noChangeAspect="1"/>
          </p:cNvPicPr>
          <p:nvPr/>
        </p:nvPicPr>
        <p:blipFill>
          <a:blip r:embed="rId4"/>
          <a:stretch>
            <a:fillRect/>
          </a:stretch>
        </p:blipFill>
        <p:spPr>
          <a:xfrm>
            <a:off x="5596128" y="1"/>
            <a:ext cx="3547872" cy="2396058"/>
          </a:xfrm>
          <a:prstGeom prst="rect">
            <a:avLst/>
          </a:prstGeom>
        </p:spPr>
      </p:pic>
      <p:cxnSp>
        <p:nvCxnSpPr>
          <p:cNvPr id="10" name="Straight Arrow Connector 9">
            <a:extLst>
              <a:ext uri="{FF2B5EF4-FFF2-40B4-BE49-F238E27FC236}">
                <a16:creationId xmlns:a16="http://schemas.microsoft.com/office/drawing/2014/main" id="{19365F69-A0BE-46AF-80F8-E2ABDC69ED5C}"/>
              </a:ext>
            </a:extLst>
          </p:cNvPr>
          <p:cNvCxnSpPr>
            <a:cxnSpLocks/>
          </p:cNvCxnSpPr>
          <p:nvPr/>
        </p:nvCxnSpPr>
        <p:spPr>
          <a:xfrm>
            <a:off x="1219200" y="1133856"/>
            <a:ext cx="5730240" cy="0"/>
          </a:xfrm>
          <a:prstGeom prst="straightConnector1">
            <a:avLst/>
          </a:prstGeom>
          <a:ln>
            <a:headEnd type="triangle"/>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BE412076-1238-46B6-A98B-546A1D7D0652}"/>
              </a:ext>
            </a:extLst>
          </p:cNvPr>
          <p:cNvSpPr txBox="1"/>
          <p:nvPr/>
        </p:nvSpPr>
        <p:spPr>
          <a:xfrm>
            <a:off x="4087520" y="6103420"/>
            <a:ext cx="4596384" cy="369332"/>
          </a:xfrm>
          <a:prstGeom prst="rect">
            <a:avLst/>
          </a:prstGeom>
          <a:noFill/>
        </p:spPr>
        <p:txBody>
          <a:bodyPr wrap="square">
            <a:spAutoFit/>
          </a:bodyPr>
          <a:lstStyle/>
          <a:p>
            <a:r>
              <a:rPr lang="zh-CN" altLang="en-US" dirty="0"/>
              <a:t>root -l C:\Si24\Si22peakcali\Fill1D_DSL.C</a:t>
            </a:r>
          </a:p>
        </p:txBody>
      </p:sp>
    </p:spTree>
    <p:extLst>
      <p:ext uri="{BB962C8B-B14F-4D97-AF65-F5344CB8AC3E}">
        <p14:creationId xmlns:p14="http://schemas.microsoft.com/office/powerpoint/2010/main" val="2463537251"/>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41592B62-F6A6-4092-B48E-606EED69E470}"/>
              </a:ext>
            </a:extLst>
          </p:cNvPr>
          <p:cNvSpPr txBox="1"/>
          <p:nvPr/>
        </p:nvSpPr>
        <p:spPr>
          <a:xfrm>
            <a:off x="0" y="0"/>
            <a:ext cx="9144000" cy="6986528"/>
          </a:xfrm>
          <a:prstGeom prst="rect">
            <a:avLst/>
          </a:prstGeom>
          <a:noFill/>
        </p:spPr>
        <p:txBody>
          <a:bodyPr wrap="square">
            <a:spAutoFit/>
          </a:bodyPr>
          <a:lstStyle/>
          <a:p>
            <a:r>
              <a:rPr lang="en-US" altLang="zh-CN" sz="1600" dirty="0"/>
              <a:t>The Distribution Sampling tools use a Gaussian Process Emulator to emulate a slow model much more quickly than if the model were run directly. An emulator is basically an interpolator that can estimate the uncertainty associated with the outputs it produces. To train the emulator, the software requires hundreds of sample points. At each training point, you will need to provide the parameter values and the model outputs.</a:t>
            </a:r>
          </a:p>
          <a:p>
            <a:endParaRPr lang="en-US" altLang="zh-CN" sz="1600" dirty="0"/>
          </a:p>
          <a:p>
            <a:r>
              <a:rPr lang="en-US" altLang="zh-CN" sz="1600" dirty="0"/>
              <a:t>1) Enter the </a:t>
            </a:r>
            <a:r>
              <a:rPr lang="zh-CN" altLang="en-US" sz="1600" dirty="0"/>
              <a:t>working directory </a:t>
            </a:r>
            <a:r>
              <a:rPr lang="en-US" altLang="zh-CN" sz="1600" dirty="0"/>
              <a:t>(/home/sun/app/</a:t>
            </a:r>
            <a:r>
              <a:rPr lang="en-US" altLang="zh-CN" sz="1600" dirty="0" err="1"/>
              <a:t>DistributionSampling</a:t>
            </a:r>
            <a:r>
              <a:rPr lang="en-US" altLang="zh-CN" sz="1600" dirty="0"/>
              <a:t>-master/tutorial/</a:t>
            </a:r>
            <a:r>
              <a:rPr lang="en-US" altLang="zh-CN" sz="1600" dirty="0" err="1"/>
              <a:t>parabolic_emulator</a:t>
            </a:r>
            <a:r>
              <a:rPr lang="en-US" altLang="zh-CN" sz="1600" dirty="0"/>
              <a:t>).</a:t>
            </a:r>
          </a:p>
          <a:p>
            <a:endParaRPr lang="en-US" altLang="zh-CN" sz="1600" dirty="0"/>
          </a:p>
          <a:p>
            <a:r>
              <a:rPr lang="en-US" altLang="zh-CN" sz="1600" dirty="0"/>
              <a:t>2</a:t>
            </a:r>
            <a:r>
              <a:rPr lang="zh-CN" altLang="en-US" sz="1600" dirty="0"/>
              <a:t>) </a:t>
            </a:r>
            <a:r>
              <a:rPr lang="en-US" altLang="zh-CN" sz="1600" dirty="0"/>
              <a:t>We </a:t>
            </a:r>
            <a:r>
              <a:rPr lang="zh-CN" altLang="en-US" sz="1600" dirty="0"/>
              <a:t>create </a:t>
            </a:r>
            <a:r>
              <a:rPr lang="en-US" altLang="zh-CN" sz="1600" dirty="0"/>
              <a:t>a </a:t>
            </a:r>
            <a:r>
              <a:rPr lang="zh-CN" altLang="en-US" sz="1600" dirty="0"/>
              <a:t>settings.dat file</a:t>
            </a:r>
          </a:p>
          <a:p>
            <a:r>
              <a:rPr lang="zh-CN" altLang="en-US" sz="1600" b="1" dirty="0"/>
              <a:t>madai_print_default_settings &gt; ./settings.dat</a:t>
            </a:r>
          </a:p>
          <a:p>
            <a:endParaRPr lang="en-US" altLang="zh-CN" sz="1600" dirty="0"/>
          </a:p>
          <a:p>
            <a:r>
              <a:rPr lang="en-US" altLang="zh-CN" sz="1600" dirty="0"/>
              <a:t>3) We specify all of the experimentally observed measurements and errors in "</a:t>
            </a:r>
            <a:r>
              <a:rPr lang="zh-CN" altLang="en-US" sz="1600" dirty="0"/>
              <a:t>experimental results</a:t>
            </a:r>
            <a:r>
              <a:rPr lang="en-US" altLang="zh-CN" sz="1600" dirty="0"/>
              <a:t>"</a:t>
            </a:r>
            <a:r>
              <a:rPr lang="zh-CN" altLang="en-US" sz="1600" dirty="0"/>
              <a:t> file. Also create a file that contains the list of observables that we want to make use of.</a:t>
            </a:r>
          </a:p>
          <a:p>
            <a:r>
              <a:rPr lang="zh-CN" altLang="en-US" sz="1600" b="1" dirty="0"/>
              <a:t>cp ../parabolic_example/experimental_results.dat .</a:t>
            </a:r>
          </a:p>
          <a:p>
            <a:r>
              <a:rPr lang="zh-CN" altLang="en-US" sz="1600" b="1" dirty="0"/>
              <a:t>cp ../parabolic_example/observable_names.dat .</a:t>
            </a:r>
          </a:p>
          <a:p>
            <a:endParaRPr lang="zh-CN" altLang="en-US" sz="1600" dirty="0"/>
          </a:p>
          <a:p>
            <a:r>
              <a:rPr lang="en-US" altLang="zh-CN" sz="1600" dirty="0"/>
              <a:t>4</a:t>
            </a:r>
            <a:r>
              <a:rPr lang="zh-CN" altLang="en-US" sz="1600" dirty="0"/>
              <a:t>) create a parameter_priors.dat file that contains our assumptions about prior probability distribution for the values for the parameters.</a:t>
            </a:r>
          </a:p>
          <a:p>
            <a:r>
              <a:rPr lang="zh-CN" altLang="en-US" sz="1600" b="1" dirty="0"/>
              <a:t>cp ../parabolic_example/parameter_priors.dat .</a:t>
            </a:r>
            <a:endParaRPr lang="en-US" altLang="zh-CN" sz="1600" b="1" dirty="0"/>
          </a:p>
          <a:p>
            <a:r>
              <a:rPr lang="en-US" altLang="zh-CN" sz="1600" dirty="0"/>
              <a:t>A uniform prior distribution is in the format "UNIFORM MIN MAX"</a:t>
            </a:r>
          </a:p>
          <a:p>
            <a:r>
              <a:rPr lang="en-US" altLang="zh-CN" sz="1600" dirty="0"/>
              <a:t>A Gaussian prior distribution is in the format "GAUSSIAN MEAN STDDEV"</a:t>
            </a:r>
          </a:p>
          <a:p>
            <a:endParaRPr lang="zh-CN" altLang="en-US" sz="1600" dirty="0"/>
          </a:p>
          <a:p>
            <a:r>
              <a:rPr lang="en-US" altLang="zh-CN" sz="1600" dirty="0"/>
              <a:t>5</a:t>
            </a:r>
            <a:r>
              <a:rPr lang="zh-CN" altLang="en-US" sz="1600" dirty="0"/>
              <a:t>) We are now ready to run the first Distribution Sampling tool in this workflow, madai_generate_training_points. This program will generate a </a:t>
            </a:r>
            <a:r>
              <a:rPr lang="zh-CN" altLang="en-US" sz="1600" i="1" dirty="0">
                <a:solidFill>
                  <a:srgbClr val="0000CC"/>
                </a:solidFill>
              </a:rPr>
              <a:t>Latin hypercube</a:t>
            </a:r>
            <a:r>
              <a:rPr lang="zh-CN" altLang="en-US" sz="1600" dirty="0">
                <a:solidFill>
                  <a:srgbClr val="0000CC"/>
                </a:solidFill>
              </a:rPr>
              <a:t> in the parameter space</a:t>
            </a:r>
            <a:r>
              <a:rPr lang="zh-CN" altLang="en-US" sz="1600" dirty="0"/>
              <a:t>. The number of sample points is determined by the GENERATE_TRAINING_POINTS_NUMBER_OF_POINTS setting. The output of madai_generate_training_points is a series of files model_output/run*/</a:t>
            </a:r>
            <a:r>
              <a:rPr lang="zh-CN" altLang="en-US" sz="1600" dirty="0">
                <a:solidFill>
                  <a:srgbClr val="0000CC"/>
                </a:solidFill>
              </a:rPr>
              <a:t>parameters.dat</a:t>
            </a:r>
            <a:r>
              <a:rPr lang="zh-CN" altLang="en-US" sz="1600" dirty="0"/>
              <a:t>.</a:t>
            </a:r>
          </a:p>
          <a:p>
            <a:r>
              <a:rPr lang="zh-CN" altLang="en-US" sz="1600" b="1" dirty="0"/>
              <a:t>madai_generate_training_points .</a:t>
            </a:r>
          </a:p>
          <a:p>
            <a:r>
              <a:rPr lang="zh-CN" altLang="en-US" sz="1600" b="1" dirty="0"/>
              <a:t>cat ./model_output/run0001/parameters.dat</a:t>
            </a:r>
          </a:p>
        </p:txBody>
      </p:sp>
    </p:spTree>
    <p:extLst>
      <p:ext uri="{BB962C8B-B14F-4D97-AF65-F5344CB8AC3E}">
        <p14:creationId xmlns:p14="http://schemas.microsoft.com/office/powerpoint/2010/main" val="125383432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55FC53F-5A68-4BD7-B91F-51EA41B0875E}"/>
              </a:ext>
            </a:extLst>
          </p:cNvPr>
          <p:cNvSpPr txBox="1"/>
          <p:nvPr/>
        </p:nvSpPr>
        <p:spPr>
          <a:xfrm>
            <a:off x="0" y="0"/>
            <a:ext cx="9144000" cy="7478970"/>
          </a:xfrm>
          <a:prstGeom prst="rect">
            <a:avLst/>
          </a:prstGeom>
          <a:noFill/>
        </p:spPr>
        <p:txBody>
          <a:bodyPr wrap="square">
            <a:spAutoFit/>
          </a:bodyPr>
          <a:lstStyle/>
          <a:p>
            <a:r>
              <a:rPr lang="en-US" altLang="zh-CN" sz="1600" dirty="0"/>
              <a:t>6</a:t>
            </a:r>
            <a:r>
              <a:rPr lang="zh-CN" altLang="en-US" sz="1600" dirty="0"/>
              <a:t>) </a:t>
            </a:r>
            <a:r>
              <a:rPr lang="en-US" altLang="zh-CN" sz="1600" dirty="0"/>
              <a:t>The next task is to actually evaluate the model </a:t>
            </a:r>
            <a:r>
              <a:rPr lang="en-US" altLang="zh-CN" sz="1600" dirty="0">
                <a:solidFill>
                  <a:srgbClr val="0000CC"/>
                </a:solidFill>
              </a:rPr>
              <a:t>at this point </a:t>
            </a:r>
            <a:r>
              <a:rPr lang="en-US" altLang="zh-CN" sz="1600" dirty="0"/>
              <a:t>in parameter space. This step is typically left up to you because your modeling program likely has its own way of reading in parameters and writing outputs. </a:t>
            </a:r>
            <a:r>
              <a:rPr lang="zh-CN" altLang="en-US" sz="1600" dirty="0"/>
              <a:t>You will need to read in the parameter values in the </a:t>
            </a:r>
            <a:r>
              <a:rPr lang="zh-CN" altLang="en-US" sz="1600" dirty="0">
                <a:solidFill>
                  <a:srgbClr val="0000CC"/>
                </a:solidFill>
              </a:rPr>
              <a:t>parameters.dat</a:t>
            </a:r>
            <a:r>
              <a:rPr lang="zh-CN" altLang="en-US" sz="1600" dirty="0"/>
              <a:t> files and write results as described below. For this tutorial, we have written a little Python program to generate model outputs from the files and directories created by madai_generate_training_points. parabolic_evaluate.py takes as command-line arguments the names of a directories that contain a file named parameters.dat and writes a file called </a:t>
            </a:r>
            <a:r>
              <a:rPr lang="zh-CN" altLang="en-US" sz="1600" dirty="0">
                <a:solidFill>
                  <a:srgbClr val="0000CC"/>
                </a:solidFill>
              </a:rPr>
              <a:t>results.dat</a:t>
            </a:r>
            <a:r>
              <a:rPr lang="zh-CN" altLang="en-US" sz="1600" dirty="0"/>
              <a:t> in each directory.</a:t>
            </a:r>
          </a:p>
          <a:p>
            <a:r>
              <a:rPr lang="zh-CN" altLang="en-US" sz="1600" dirty="0"/>
              <a:t>../parabolic_example/parabolic_evaluate.py model_output/run*</a:t>
            </a:r>
          </a:p>
          <a:p>
            <a:r>
              <a:rPr lang="zh-CN" altLang="en-US" sz="1600" b="1" dirty="0"/>
              <a:t>cat ./model_output/run0001/results.dat</a:t>
            </a:r>
          </a:p>
          <a:p>
            <a:endParaRPr lang="zh-CN" altLang="en-US" sz="1600" dirty="0"/>
          </a:p>
          <a:p>
            <a:r>
              <a:rPr lang="zh-CN" altLang="en-US" sz="1600" dirty="0"/>
              <a:t>Aside: It doesn't matter how you populate the results.dat files. We expect that for your actual simulation runs, you will be running the full model on a supercomputer or on a dozen nodes of a cluster. </a:t>
            </a:r>
            <a:r>
              <a:rPr lang="zh-CN" altLang="en-US" sz="1600" dirty="0">
                <a:solidFill>
                  <a:srgbClr val="0000CC"/>
                </a:solidFill>
              </a:rPr>
              <a:t>Also, the parameters.dat files don't have to be a </a:t>
            </a:r>
            <a:r>
              <a:rPr lang="zh-CN" altLang="en-US" sz="1600" i="1" dirty="0">
                <a:solidFill>
                  <a:srgbClr val="0000CC"/>
                </a:solidFill>
              </a:rPr>
              <a:t>Latin hypercube</a:t>
            </a:r>
            <a:r>
              <a:rPr lang="zh-CN" altLang="en-US" sz="1600" dirty="0">
                <a:solidFill>
                  <a:srgbClr val="0000CC"/>
                </a:solidFill>
              </a:rPr>
              <a:t>. You are free to select them using any method.</a:t>
            </a:r>
            <a:endParaRPr lang="en-US" altLang="zh-CN" sz="1600" dirty="0">
              <a:solidFill>
                <a:srgbClr val="0000CC"/>
              </a:solidFill>
            </a:endParaRPr>
          </a:p>
          <a:p>
            <a:endParaRPr lang="en-US" altLang="zh-CN" sz="1600" dirty="0">
              <a:solidFill>
                <a:srgbClr val="0000CC"/>
              </a:solidFill>
            </a:endParaRPr>
          </a:p>
          <a:p>
            <a:r>
              <a:rPr lang="en-US" altLang="zh-CN" sz="1600" dirty="0"/>
              <a:t>7</a:t>
            </a:r>
            <a:r>
              <a:rPr lang="zh-CN" altLang="en-US" sz="1600" dirty="0"/>
              <a:t>) After generating the training points, we compute the principal component analysis decomposition of the outputs.</a:t>
            </a:r>
          </a:p>
          <a:p>
            <a:r>
              <a:rPr lang="zh-CN" altLang="en-US" sz="1600" b="1" dirty="0"/>
              <a:t>madai_pca_decompose .</a:t>
            </a:r>
          </a:p>
          <a:p>
            <a:endParaRPr lang="en-US" altLang="zh-CN" sz="1600" dirty="0"/>
          </a:p>
          <a:p>
            <a:r>
              <a:rPr lang="en-US" altLang="zh-CN" sz="1600" dirty="0"/>
              <a:t>8)</a:t>
            </a:r>
            <a:r>
              <a:rPr lang="zh-CN" altLang="en-US" sz="1600" dirty="0"/>
              <a:t> </a:t>
            </a:r>
            <a:r>
              <a:rPr lang="en-US" altLang="zh-CN" sz="1600" dirty="0"/>
              <a:t>Change the setting EMULATOR_TRAINING_ALGORITHM to the following:</a:t>
            </a:r>
          </a:p>
          <a:p>
            <a:r>
              <a:rPr lang="en-US" altLang="zh-CN" sz="1600" b="1" dirty="0" err="1"/>
              <a:t>madai_change_setting</a:t>
            </a:r>
            <a:r>
              <a:rPr lang="en-US" altLang="zh-CN" sz="1600" b="1" dirty="0"/>
              <a:t> . EMULATOR_TRAINING_ALGORITHM </a:t>
            </a:r>
            <a:r>
              <a:rPr lang="en-US" altLang="zh-CN" sz="1600" b="1" dirty="0" err="1"/>
              <a:t>exhaustive_geometric_kfold_common</a:t>
            </a:r>
            <a:endParaRPr lang="en-US" altLang="zh-CN" sz="1600" b="1" dirty="0"/>
          </a:p>
          <a:p>
            <a:r>
              <a:rPr lang="en-US" altLang="zh-CN" sz="1600" b="1" dirty="0" err="1"/>
              <a:t>madai_change_setting</a:t>
            </a:r>
            <a:r>
              <a:rPr lang="en-US" altLang="zh-CN" sz="1600" b="1" dirty="0"/>
              <a:t> . EMULATOR_TRAINING_ALGORITHM basic</a:t>
            </a:r>
          </a:p>
          <a:p>
            <a:endParaRPr lang="zh-CN" altLang="en-US" sz="1600" dirty="0"/>
          </a:p>
          <a:p>
            <a:r>
              <a:rPr lang="en-US" altLang="zh-CN" sz="1600" dirty="0"/>
              <a:t>9</a:t>
            </a:r>
            <a:r>
              <a:rPr lang="zh-CN" altLang="en-US" sz="1600" dirty="0"/>
              <a:t>) To run the basic training program:</a:t>
            </a:r>
          </a:p>
          <a:p>
            <a:r>
              <a:rPr lang="zh-CN" altLang="en-US" sz="1600" b="1" dirty="0"/>
              <a:t>madai_train_emulator .</a:t>
            </a:r>
          </a:p>
          <a:p>
            <a:endParaRPr lang="zh-CN" altLang="en-US" sz="1600" dirty="0"/>
          </a:p>
          <a:p>
            <a:r>
              <a:rPr lang="en-US" altLang="zh-CN" sz="1600" dirty="0"/>
              <a:t>10</a:t>
            </a:r>
            <a:r>
              <a:rPr lang="zh-CN" altLang="en-US" sz="1600" dirty="0"/>
              <a:t>) Set madai_emulate as the EXTERNAL_MODEL_EXECUTABLE and set its single argument.</a:t>
            </a:r>
          </a:p>
          <a:p>
            <a:r>
              <a:rPr lang="zh-CN" altLang="en-US" sz="1600" dirty="0"/>
              <a:t>madai_change_setting . EXTERNAL_MODEL_EXECUTABLE madai_emulate</a:t>
            </a:r>
          </a:p>
          <a:p>
            <a:r>
              <a:rPr lang="zh-CN" altLang="en-US" sz="1600" dirty="0"/>
              <a:t>madai_change_setting . EXTERNAL_MODEL_ARGUMENTS .</a:t>
            </a:r>
          </a:p>
          <a:p>
            <a:r>
              <a:rPr lang="zh-CN" altLang="en-US" sz="1600" dirty="0"/>
              <a:t>madai_change_setting . EXTERNAL_MODEL_EXECUTABLE "" (optional, set the EXT to empty value the madai_generate_trace will use internal emulator)</a:t>
            </a:r>
          </a:p>
        </p:txBody>
      </p:sp>
    </p:spTree>
    <p:extLst>
      <p:ext uri="{BB962C8B-B14F-4D97-AF65-F5344CB8AC3E}">
        <p14:creationId xmlns:p14="http://schemas.microsoft.com/office/powerpoint/2010/main" val="197240984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BD947BE-993D-4954-AFD5-CA0753A27DFD}"/>
              </a:ext>
            </a:extLst>
          </p:cNvPr>
          <p:cNvSpPr txBox="1"/>
          <p:nvPr/>
        </p:nvSpPr>
        <p:spPr>
          <a:xfrm>
            <a:off x="0" y="0"/>
            <a:ext cx="9144000" cy="7725192"/>
          </a:xfrm>
          <a:prstGeom prst="rect">
            <a:avLst/>
          </a:prstGeom>
          <a:noFill/>
        </p:spPr>
        <p:txBody>
          <a:bodyPr wrap="square">
            <a:spAutoFit/>
          </a:bodyPr>
          <a:lstStyle/>
          <a:p>
            <a:r>
              <a:rPr lang="en-US" altLang="zh-CN" sz="1600" dirty="0"/>
              <a:t>11</a:t>
            </a:r>
            <a:r>
              <a:rPr lang="zh-CN" altLang="en-US" sz="1600" dirty="0"/>
              <a:t>) The final step is to run the Markov chain Monte Carlo (MCMC) routine on the code. The madai_generate_trace program uses the trained Gaussian Process model emulator to produce model outputs for points in parameter space. These model outputs are compared to observed values to calculate relative likelihood. </a:t>
            </a:r>
            <a:r>
              <a:rPr lang="en-US" altLang="zh-CN" sz="1600" dirty="0"/>
              <a:t>We use the term "trace" to refer to the samples generated from the MCMC algorithm.</a:t>
            </a:r>
            <a:endParaRPr lang="zh-CN" altLang="en-US" sz="1600" dirty="0"/>
          </a:p>
          <a:p>
            <a:r>
              <a:rPr lang="zh-CN" altLang="en-US" sz="1600" b="1" dirty="0"/>
              <a:t>madai_change_setting . SAMPLER_NUMBER_OF_SAMPLES 1000000</a:t>
            </a:r>
            <a:endParaRPr lang="en-US" altLang="zh-CN" sz="1600" b="1" dirty="0"/>
          </a:p>
          <a:p>
            <a:r>
              <a:rPr lang="en-US" altLang="zh-CN" sz="1600" b="1" dirty="0" err="1"/>
              <a:t>madai_change_setting</a:t>
            </a:r>
            <a:r>
              <a:rPr lang="en-US" altLang="zh-CN" sz="1600" b="1" dirty="0"/>
              <a:t> . MCMC_NUMBER_OF_BURN_IN_SAMPLES 10000</a:t>
            </a:r>
          </a:p>
          <a:p>
            <a:r>
              <a:rPr lang="en-US" altLang="zh-CN" sz="1600" dirty="0"/>
              <a:t>Note that the number of burn-in samples are not subtracted from the number of samples specified by SAMPLER_NUMBER_OF_SAMPLES. Burn-in samples are discarded so that all the samples in the output csv files are good samples.</a:t>
            </a:r>
            <a:endParaRPr lang="zh-CN" altLang="en-US" sz="1600" dirty="0"/>
          </a:p>
          <a:p>
            <a:r>
              <a:rPr lang="zh-CN" altLang="en-US" sz="1600" b="1" dirty="0"/>
              <a:t>madai_generate_trace . "mcmc.csv"</a:t>
            </a:r>
            <a:endParaRPr lang="en-US" altLang="zh-CN" sz="1600" b="1" dirty="0"/>
          </a:p>
          <a:p>
            <a:r>
              <a:rPr lang="zh-CN" altLang="en-US" sz="1600" b="1" dirty="0"/>
              <a:t>madai_generate_trace . "</a:t>
            </a:r>
            <a:r>
              <a:rPr lang="en-US" altLang="zh-CN" sz="1600" b="1" dirty="0"/>
              <a:t>100k</a:t>
            </a:r>
            <a:r>
              <a:rPr lang="zh-CN" altLang="en-US" sz="1600" b="1" dirty="0"/>
              <a:t>.csv"</a:t>
            </a:r>
          </a:p>
          <a:p>
            <a:endParaRPr lang="zh-CN" altLang="en-US" sz="1600" dirty="0"/>
          </a:p>
          <a:p>
            <a:r>
              <a:rPr lang="zh-CN" altLang="en-US" sz="1600" dirty="0"/>
              <a:t>1</a:t>
            </a:r>
            <a:r>
              <a:rPr lang="en-US" altLang="zh-CN" sz="1600" dirty="0"/>
              <a:t>2</a:t>
            </a:r>
            <a:r>
              <a:rPr lang="zh-CN" altLang="en-US" sz="1600" dirty="0"/>
              <a:t>) Plotting</a:t>
            </a:r>
          </a:p>
          <a:p>
            <a:r>
              <a:rPr lang="zh-CN" altLang="en-US" sz="1600" b="1" dirty="0"/>
              <a:t>madai_gnuplot_scatterplot_matrix million</a:t>
            </a:r>
            <a:r>
              <a:rPr lang="en-US" altLang="zh-CN" sz="1600" b="1" dirty="0"/>
              <a:t>_exhaustive</a:t>
            </a:r>
            <a:r>
              <a:rPr lang="zh-CN" altLang="en-US" sz="1600" b="1" dirty="0"/>
              <a:t>.csv million</a:t>
            </a:r>
            <a:r>
              <a:rPr lang="en-US" altLang="zh-CN" sz="1600" b="1" dirty="0"/>
              <a:t>_exhaustive</a:t>
            </a:r>
            <a:r>
              <a:rPr lang="zh-CN" altLang="en-US" sz="1600" b="1" dirty="0"/>
              <a:t>.pdf parameter_priors.dat 50</a:t>
            </a:r>
            <a:endParaRPr lang="en-US" altLang="zh-CN" sz="1600" b="1" dirty="0"/>
          </a:p>
          <a:p>
            <a:r>
              <a:rPr lang="zh-CN" altLang="en-US" sz="1600" b="1" dirty="0"/>
              <a:t>madai_gnuplot_scatterplot_matrix </a:t>
            </a:r>
            <a:r>
              <a:rPr lang="en-US" altLang="zh-CN" sz="1600" b="1" dirty="0"/>
              <a:t>100k</a:t>
            </a:r>
            <a:r>
              <a:rPr lang="zh-CN" altLang="en-US" sz="1600" b="1" dirty="0"/>
              <a:t>.csv </a:t>
            </a:r>
            <a:r>
              <a:rPr lang="en-US" altLang="zh-CN" sz="1600" b="1" dirty="0"/>
              <a:t>100k</a:t>
            </a:r>
            <a:r>
              <a:rPr lang="zh-CN" altLang="en-US" sz="1600" b="1" dirty="0"/>
              <a:t>.pdf parameter_priors.dat 5</a:t>
            </a:r>
            <a:r>
              <a:rPr lang="en-US" altLang="zh-CN" sz="1600" b="1" dirty="0"/>
              <a:t>0</a:t>
            </a:r>
          </a:p>
          <a:p>
            <a:r>
              <a:rPr lang="zh-CN" altLang="en-US" sz="1600" b="1" dirty="0"/>
              <a:t>madai_gnuplot_scatterplot_matrix </a:t>
            </a:r>
            <a:r>
              <a:rPr lang="en-US" altLang="zh-CN" sz="1600" b="1" dirty="0" err="1"/>
              <a:t>mcmc</a:t>
            </a:r>
            <a:r>
              <a:rPr lang="zh-CN" altLang="en-US" sz="1600" b="1" dirty="0"/>
              <a:t>.csv </a:t>
            </a:r>
            <a:r>
              <a:rPr lang="en-US" altLang="zh-CN" sz="1600" b="1" dirty="0" err="1"/>
              <a:t>mcmc</a:t>
            </a:r>
            <a:r>
              <a:rPr lang="zh-CN" altLang="en-US" sz="1600" b="1" dirty="0"/>
              <a:t>.pdf parameter_priors.dat 5</a:t>
            </a:r>
            <a:r>
              <a:rPr lang="en-US" altLang="zh-CN" sz="1600" b="1" dirty="0"/>
              <a:t>0</a:t>
            </a:r>
          </a:p>
          <a:p>
            <a:r>
              <a:rPr lang="en-US" altLang="zh-CN" sz="1600" dirty="0"/>
              <a:t>The utility </a:t>
            </a:r>
            <a:r>
              <a:rPr lang="en-US" altLang="zh-CN" sz="1600" dirty="0" err="1"/>
              <a:t>madai_analyze_trace</a:t>
            </a:r>
            <a:r>
              <a:rPr lang="en-US" altLang="zh-CN" sz="1600" dirty="0"/>
              <a:t> computes some basic statistics about the samples in the generated trace that may be useful to know.</a:t>
            </a:r>
          </a:p>
          <a:p>
            <a:r>
              <a:rPr lang="en-US" altLang="zh-CN" sz="1600" b="1" dirty="0" err="1"/>
              <a:t>madai_analyze_trace</a:t>
            </a:r>
            <a:r>
              <a:rPr lang="en-US" altLang="zh-CN" sz="1600" b="1" dirty="0"/>
              <a:t> . million_basic.csv &gt;ana_results.dat</a:t>
            </a:r>
          </a:p>
          <a:p>
            <a:endParaRPr lang="en-US" altLang="zh-CN" sz="1600" b="1" dirty="0"/>
          </a:p>
          <a:p>
            <a:r>
              <a:rPr lang="zh-CN" altLang="en-US" sz="1600" b="1" dirty="0"/>
              <a:t>madai_change_setting . SAMPLER_NUMBER_OF_SAMPLES </a:t>
            </a:r>
            <a:r>
              <a:rPr lang="en-US" altLang="zh-CN" sz="1600" b="1" dirty="0"/>
              <a:t>25</a:t>
            </a:r>
            <a:r>
              <a:rPr lang="zh-CN" altLang="en-US" sz="1600" b="1" dirty="0"/>
              <a:t>0000</a:t>
            </a:r>
            <a:endParaRPr lang="en-US" altLang="zh-CN" sz="1600" b="1" dirty="0"/>
          </a:p>
          <a:p>
            <a:r>
              <a:rPr lang="en-US" altLang="zh-CN" sz="1600" b="1" dirty="0" err="1"/>
              <a:t>madai_pca_decompose</a:t>
            </a:r>
            <a:r>
              <a:rPr lang="en-US" altLang="zh-CN" sz="1600" b="1" dirty="0"/>
              <a:t> .</a:t>
            </a:r>
          </a:p>
          <a:p>
            <a:r>
              <a:rPr lang="en-US" altLang="zh-CN" sz="1600" b="1" dirty="0" err="1"/>
              <a:t>madai_train_emulator</a:t>
            </a:r>
            <a:r>
              <a:rPr lang="en-US" altLang="zh-CN" sz="1600" b="1" dirty="0"/>
              <a:t> .</a:t>
            </a:r>
          </a:p>
          <a:p>
            <a:r>
              <a:rPr lang="zh-CN" altLang="en-US" sz="1600" b="1" dirty="0"/>
              <a:t>madai_generate_trace . "million</a:t>
            </a:r>
            <a:r>
              <a:rPr lang="en-US" altLang="zh-CN" sz="1600" b="1" dirty="0"/>
              <a:t>_exhaustive</a:t>
            </a:r>
            <a:r>
              <a:rPr lang="zh-CN" altLang="en-US" sz="1600" b="1" dirty="0"/>
              <a:t>.csv"</a:t>
            </a:r>
          </a:p>
          <a:p>
            <a:r>
              <a:rPr lang="zh-CN" altLang="en-US" sz="1600" b="1" dirty="0"/>
              <a:t>madai_gnuplot_scatterplot_matrix </a:t>
            </a:r>
            <a:r>
              <a:rPr lang="en-US" altLang="zh-CN" sz="1600" b="1" dirty="0" err="1"/>
              <a:t>mcmc</a:t>
            </a:r>
            <a:r>
              <a:rPr lang="zh-CN" altLang="en-US" sz="1600" b="1" dirty="0"/>
              <a:t>.csv </a:t>
            </a:r>
            <a:r>
              <a:rPr lang="en-US" altLang="zh-CN" sz="1600" b="1" dirty="0" err="1"/>
              <a:t>mcmc</a:t>
            </a:r>
            <a:r>
              <a:rPr lang="zh-CN" altLang="en-US" sz="1600" b="1" dirty="0"/>
              <a:t>.pdf parameter_priors.dat 5</a:t>
            </a:r>
            <a:r>
              <a:rPr lang="en-US" altLang="zh-CN" sz="1600" b="1" dirty="0"/>
              <a:t>0</a:t>
            </a:r>
          </a:p>
          <a:p>
            <a:endParaRPr lang="en-US" altLang="zh-CN" sz="1600" b="1" dirty="0"/>
          </a:p>
          <a:p>
            <a:r>
              <a:rPr lang="en-US" altLang="zh-CN" sz="1600" b="1" dirty="0" err="1"/>
              <a:t>madai_launch_multiple_madai_generate_trace</a:t>
            </a:r>
            <a:r>
              <a:rPr lang="en-US" altLang="zh-CN" sz="1600" b="1" dirty="0"/>
              <a:t> . 10 </a:t>
            </a:r>
            <a:r>
              <a:rPr lang="en-US" altLang="zh-CN" sz="1600" b="1" dirty="0" err="1"/>
              <a:t>mcmc_parallel</a:t>
            </a:r>
            <a:endParaRPr lang="en-US" altLang="zh-CN" sz="1600" b="1" dirty="0"/>
          </a:p>
          <a:p>
            <a:r>
              <a:rPr lang="en-US" altLang="zh-CN" sz="1600" b="1" dirty="0" err="1"/>
              <a:t>madai_catenate_traces</a:t>
            </a:r>
            <a:r>
              <a:rPr lang="en-US" altLang="zh-CN" sz="1600" b="1" dirty="0"/>
              <a:t> mcmc_parallel_*.csv &gt;mcmc-100000.csv</a:t>
            </a:r>
          </a:p>
          <a:p>
            <a:r>
              <a:rPr lang="en-US" altLang="zh-CN" sz="1600" b="1" dirty="0" err="1"/>
              <a:t>madai_analyze_trace</a:t>
            </a:r>
            <a:r>
              <a:rPr lang="en-US" altLang="zh-CN" sz="1600" b="1" dirty="0"/>
              <a:t> . mcmc-100000.csv &gt;ana_results.dat</a:t>
            </a:r>
          </a:p>
          <a:p>
            <a:r>
              <a:rPr lang="en-US" altLang="zh-CN" sz="1600" b="1" dirty="0" err="1"/>
              <a:t>madai_gnuplot_scatterplot_matrix</a:t>
            </a:r>
            <a:r>
              <a:rPr lang="en-US" altLang="zh-CN" sz="1600" b="1" dirty="0"/>
              <a:t> mcmc-1000000.csv ./figs/50.pdf parameter_description.dat 50</a:t>
            </a:r>
            <a:endParaRPr lang="zh-CN" altLang="en-US" sz="1600" b="1" dirty="0"/>
          </a:p>
        </p:txBody>
      </p:sp>
    </p:spTree>
    <p:extLst>
      <p:ext uri="{BB962C8B-B14F-4D97-AF65-F5344CB8AC3E}">
        <p14:creationId xmlns:p14="http://schemas.microsoft.com/office/powerpoint/2010/main" val="3549972183"/>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624C183B-1234-468C-B97E-637E08F2A56A}"/>
              </a:ext>
            </a:extLst>
          </p:cNvPr>
          <p:cNvSpPr txBox="1"/>
          <p:nvPr/>
        </p:nvSpPr>
        <p:spPr>
          <a:xfrm>
            <a:off x="0" y="0"/>
            <a:ext cx="9144000" cy="5078313"/>
          </a:xfrm>
          <a:prstGeom prst="rect">
            <a:avLst/>
          </a:prstGeom>
          <a:noFill/>
        </p:spPr>
        <p:txBody>
          <a:bodyPr wrap="square">
            <a:spAutoFit/>
          </a:bodyPr>
          <a:lstStyle/>
          <a:p>
            <a:r>
              <a:rPr lang="en-US" altLang="zh-CN" dirty="0">
                <a:latin typeface="Arial" panose="020B0604020202020204" pitchFamily="34" charset="0"/>
                <a:cs typeface="Arial" panose="020B0604020202020204" pitchFamily="34" charset="0"/>
              </a:rPr>
              <a:t>bac_model_uncertainty.sh</a:t>
            </a:r>
          </a:p>
          <a:p>
            <a:endParaRPr lang="en-US" altLang="zh-CN" dirty="0">
              <a:latin typeface="Arial" panose="020B0604020202020204" pitchFamily="34" charset="0"/>
              <a:cs typeface="Arial" panose="020B0604020202020204" pitchFamily="34" charset="0"/>
            </a:endParaRPr>
          </a:p>
          <a:p>
            <a:r>
              <a:rPr lang="en-US" altLang="zh-CN" dirty="0">
                <a:latin typeface="Arial" panose="020B0604020202020204" pitchFamily="34" charset="0"/>
                <a:cs typeface="Arial" panose="020B0604020202020204" pitchFamily="34" charset="0"/>
              </a:rPr>
              <a:t>mv </a:t>
            </a:r>
            <a:r>
              <a:rPr lang="en-US" altLang="zh-CN" dirty="0" err="1">
                <a:latin typeface="Arial" panose="020B0604020202020204" pitchFamily="34" charset="0"/>
                <a:cs typeface="Arial" panose="020B0604020202020204" pitchFamily="34" charset="0"/>
              </a:rPr>
              <a:t>model_output_uncertainty</a:t>
            </a:r>
            <a:r>
              <a:rPr lang="en-US" altLang="zh-CN" dirty="0">
                <a:latin typeface="Arial" panose="020B0604020202020204" pitchFamily="34" charset="0"/>
                <a:cs typeface="Arial" panose="020B0604020202020204" pitchFamily="34" charset="0"/>
              </a:rPr>
              <a:t> </a:t>
            </a:r>
            <a:r>
              <a:rPr lang="en-US" altLang="zh-CN" dirty="0" err="1">
                <a:latin typeface="Arial" panose="020B0604020202020204" pitchFamily="34" charset="0"/>
                <a:cs typeface="Arial" panose="020B0604020202020204" pitchFamily="34" charset="0"/>
              </a:rPr>
              <a:t>model_output</a:t>
            </a:r>
            <a:endParaRPr lang="en-US" altLang="zh-CN" dirty="0">
              <a:latin typeface="Arial" panose="020B0604020202020204" pitchFamily="34" charset="0"/>
              <a:cs typeface="Arial" panose="020B0604020202020204" pitchFamily="34" charset="0"/>
            </a:endParaRPr>
          </a:p>
          <a:p>
            <a:r>
              <a:rPr lang="en-US" altLang="zh-CN" dirty="0">
                <a:latin typeface="Arial" panose="020B0604020202020204" pitchFamily="34" charset="0"/>
                <a:cs typeface="Arial" panose="020B0604020202020204" pitchFamily="34" charset="0"/>
              </a:rPr>
              <a:t>#madai_change_setting . EMULATOR_TRAINING_ALGORITHM basic</a:t>
            </a:r>
          </a:p>
          <a:p>
            <a:r>
              <a:rPr lang="en-US" altLang="zh-CN" dirty="0" err="1">
                <a:latin typeface="Arial" panose="020B0604020202020204" pitchFamily="34" charset="0"/>
                <a:cs typeface="Arial" panose="020B0604020202020204" pitchFamily="34" charset="0"/>
              </a:rPr>
              <a:t>madai_change_setting</a:t>
            </a:r>
            <a:r>
              <a:rPr lang="en-US" altLang="zh-CN" dirty="0">
                <a:latin typeface="Arial" panose="020B0604020202020204" pitchFamily="34" charset="0"/>
                <a:cs typeface="Arial" panose="020B0604020202020204" pitchFamily="34" charset="0"/>
              </a:rPr>
              <a:t> . EMULATOR_TRAINING_ALGORITHM </a:t>
            </a:r>
            <a:r>
              <a:rPr lang="en-US" altLang="zh-CN" dirty="0" err="1">
                <a:latin typeface="Arial" panose="020B0604020202020204" pitchFamily="34" charset="0"/>
                <a:cs typeface="Arial" panose="020B0604020202020204" pitchFamily="34" charset="0"/>
              </a:rPr>
              <a:t>exhaustive_geometric_kfold_common</a:t>
            </a:r>
            <a:endParaRPr lang="en-US" altLang="zh-CN" dirty="0">
              <a:latin typeface="Arial" panose="020B0604020202020204" pitchFamily="34" charset="0"/>
              <a:cs typeface="Arial" panose="020B0604020202020204" pitchFamily="34" charset="0"/>
            </a:endParaRPr>
          </a:p>
          <a:p>
            <a:r>
              <a:rPr lang="en-US" altLang="zh-CN" dirty="0" err="1">
                <a:latin typeface="Arial" panose="020B0604020202020204" pitchFamily="34" charset="0"/>
                <a:cs typeface="Arial" panose="020B0604020202020204" pitchFamily="34" charset="0"/>
              </a:rPr>
              <a:t>madai_change_setting</a:t>
            </a:r>
            <a:r>
              <a:rPr lang="en-US" altLang="zh-CN" dirty="0">
                <a:latin typeface="Arial" panose="020B0604020202020204" pitchFamily="34" charset="0"/>
                <a:cs typeface="Arial" panose="020B0604020202020204" pitchFamily="34" charset="0"/>
              </a:rPr>
              <a:t> . SAMPLER_NUMBER_OF_SAMPLES 125000</a:t>
            </a:r>
          </a:p>
          <a:p>
            <a:r>
              <a:rPr lang="en-US" altLang="zh-CN" dirty="0" err="1">
                <a:latin typeface="Arial" panose="020B0604020202020204" pitchFamily="34" charset="0"/>
                <a:cs typeface="Arial" panose="020B0604020202020204" pitchFamily="34" charset="0"/>
              </a:rPr>
              <a:t>madai_change_setting</a:t>
            </a:r>
            <a:r>
              <a:rPr lang="en-US" altLang="zh-CN" dirty="0">
                <a:latin typeface="Arial" panose="020B0604020202020204" pitchFamily="34" charset="0"/>
                <a:cs typeface="Arial" panose="020B0604020202020204" pitchFamily="34" charset="0"/>
              </a:rPr>
              <a:t> . MCMC_NUMBER_OF_BURN_IN_SAMPLES 20000</a:t>
            </a:r>
          </a:p>
          <a:p>
            <a:r>
              <a:rPr lang="en-US" altLang="zh-CN" dirty="0" err="1">
                <a:latin typeface="Arial" panose="020B0604020202020204" pitchFamily="34" charset="0"/>
                <a:cs typeface="Arial" panose="020B0604020202020204" pitchFamily="34" charset="0"/>
              </a:rPr>
              <a:t>madai_pca_decompose</a:t>
            </a:r>
            <a:r>
              <a:rPr lang="en-US" altLang="zh-CN" dirty="0">
                <a:latin typeface="Arial" panose="020B0604020202020204" pitchFamily="34" charset="0"/>
                <a:cs typeface="Arial" panose="020B0604020202020204" pitchFamily="34" charset="0"/>
              </a:rPr>
              <a:t> .</a:t>
            </a:r>
          </a:p>
          <a:p>
            <a:r>
              <a:rPr lang="en-US" altLang="zh-CN" dirty="0">
                <a:latin typeface="Arial" panose="020B0604020202020204" pitchFamily="34" charset="0"/>
                <a:cs typeface="Arial" panose="020B0604020202020204" pitchFamily="34" charset="0"/>
              </a:rPr>
              <a:t>echo "</a:t>
            </a:r>
            <a:r>
              <a:rPr lang="en-US" altLang="zh-CN" dirty="0" err="1">
                <a:latin typeface="Arial" panose="020B0604020202020204" pitchFamily="34" charset="0"/>
                <a:cs typeface="Arial" panose="020B0604020202020204" pitchFamily="34" charset="0"/>
              </a:rPr>
              <a:t>madai_pca_decompose</a:t>
            </a:r>
            <a:r>
              <a:rPr lang="en-US" altLang="zh-CN" dirty="0">
                <a:latin typeface="Arial" panose="020B0604020202020204" pitchFamily="34" charset="0"/>
                <a:cs typeface="Arial" panose="020B0604020202020204" pitchFamily="34" charset="0"/>
              </a:rPr>
              <a:t> . ----- done -----"</a:t>
            </a:r>
          </a:p>
          <a:p>
            <a:r>
              <a:rPr lang="en-US" altLang="zh-CN" dirty="0" err="1">
                <a:latin typeface="Arial" panose="020B0604020202020204" pitchFamily="34" charset="0"/>
                <a:cs typeface="Arial" panose="020B0604020202020204" pitchFamily="34" charset="0"/>
              </a:rPr>
              <a:t>madai_train_emulator</a:t>
            </a:r>
            <a:r>
              <a:rPr lang="en-US" altLang="zh-CN" dirty="0">
                <a:latin typeface="Arial" panose="020B0604020202020204" pitchFamily="34" charset="0"/>
                <a:cs typeface="Arial" panose="020B0604020202020204" pitchFamily="34" charset="0"/>
              </a:rPr>
              <a:t> .</a:t>
            </a:r>
          </a:p>
          <a:p>
            <a:r>
              <a:rPr lang="en-US" altLang="zh-CN" dirty="0">
                <a:latin typeface="Arial" panose="020B0604020202020204" pitchFamily="34" charset="0"/>
                <a:cs typeface="Arial" panose="020B0604020202020204" pitchFamily="34" charset="0"/>
              </a:rPr>
              <a:t>echo "</a:t>
            </a:r>
            <a:r>
              <a:rPr lang="en-US" altLang="zh-CN" dirty="0" err="1">
                <a:latin typeface="Arial" panose="020B0604020202020204" pitchFamily="34" charset="0"/>
                <a:cs typeface="Arial" panose="020B0604020202020204" pitchFamily="34" charset="0"/>
              </a:rPr>
              <a:t>madai_train_emulator</a:t>
            </a:r>
            <a:r>
              <a:rPr lang="en-US" altLang="zh-CN" dirty="0">
                <a:latin typeface="Arial" panose="020B0604020202020204" pitchFamily="34" charset="0"/>
                <a:cs typeface="Arial" panose="020B0604020202020204" pitchFamily="34" charset="0"/>
              </a:rPr>
              <a:t> . ----- done -----"</a:t>
            </a:r>
          </a:p>
          <a:p>
            <a:r>
              <a:rPr lang="en-US" altLang="zh-CN" dirty="0" err="1">
                <a:latin typeface="Arial" panose="020B0604020202020204" pitchFamily="34" charset="0"/>
                <a:cs typeface="Arial" panose="020B0604020202020204" pitchFamily="34" charset="0"/>
              </a:rPr>
              <a:t>madai_launch_multiple_madai_generate_trace</a:t>
            </a:r>
            <a:r>
              <a:rPr lang="en-US" altLang="zh-CN" dirty="0">
                <a:latin typeface="Arial" panose="020B0604020202020204" pitchFamily="34" charset="0"/>
                <a:cs typeface="Arial" panose="020B0604020202020204" pitchFamily="34" charset="0"/>
              </a:rPr>
              <a:t> . 4 parallel</a:t>
            </a:r>
          </a:p>
          <a:p>
            <a:r>
              <a:rPr lang="en-US" altLang="zh-CN" dirty="0">
                <a:latin typeface="Arial" panose="020B0604020202020204" pitchFamily="34" charset="0"/>
                <a:cs typeface="Arial" panose="020B0604020202020204" pitchFamily="34" charset="0"/>
              </a:rPr>
              <a:t>echo "</a:t>
            </a:r>
            <a:r>
              <a:rPr lang="en-US" altLang="zh-CN" dirty="0" err="1">
                <a:latin typeface="Arial" panose="020B0604020202020204" pitchFamily="34" charset="0"/>
                <a:cs typeface="Arial" panose="020B0604020202020204" pitchFamily="34" charset="0"/>
              </a:rPr>
              <a:t>madai_launch_multiple_madai_generate_trace</a:t>
            </a:r>
            <a:r>
              <a:rPr lang="en-US" altLang="zh-CN" dirty="0">
                <a:latin typeface="Arial" panose="020B0604020202020204" pitchFamily="34" charset="0"/>
                <a:cs typeface="Arial" panose="020B0604020202020204" pitchFamily="34" charset="0"/>
              </a:rPr>
              <a:t> . 4 parallel ----- done -----"</a:t>
            </a:r>
          </a:p>
          <a:p>
            <a:r>
              <a:rPr lang="en-US" altLang="zh-CN" dirty="0" err="1">
                <a:latin typeface="Arial" panose="020B0604020202020204" pitchFamily="34" charset="0"/>
                <a:cs typeface="Arial" panose="020B0604020202020204" pitchFamily="34" charset="0"/>
              </a:rPr>
              <a:t>madai_catenate_traces</a:t>
            </a:r>
            <a:r>
              <a:rPr lang="en-US" altLang="zh-CN" dirty="0">
                <a:latin typeface="Arial" panose="020B0604020202020204" pitchFamily="34" charset="0"/>
                <a:cs typeface="Arial" panose="020B0604020202020204" pitchFamily="34" charset="0"/>
              </a:rPr>
              <a:t> parallel_*.csv &gt;500k_model_uncertainty_1248.csv</a:t>
            </a:r>
          </a:p>
          <a:p>
            <a:r>
              <a:rPr lang="en-US" altLang="zh-CN" dirty="0" err="1">
                <a:latin typeface="Arial" panose="020B0604020202020204" pitchFamily="34" charset="0"/>
                <a:cs typeface="Arial" panose="020B0604020202020204" pitchFamily="34" charset="0"/>
              </a:rPr>
              <a:t>madai_gnuplot_scatterplot_matrix</a:t>
            </a:r>
            <a:r>
              <a:rPr lang="en-US" altLang="zh-CN" dirty="0">
                <a:latin typeface="Arial" panose="020B0604020202020204" pitchFamily="34" charset="0"/>
                <a:cs typeface="Arial" panose="020B0604020202020204" pitchFamily="34" charset="0"/>
              </a:rPr>
              <a:t> 500k_model_uncertainty_1248.csv 500k_model_uncertainty_1248.pdf parameter_priors.dat 50</a:t>
            </a:r>
          </a:p>
          <a:p>
            <a:r>
              <a:rPr lang="en-US" altLang="zh-CN" dirty="0">
                <a:latin typeface="Arial" panose="020B0604020202020204" pitchFamily="34" charset="0"/>
                <a:cs typeface="Arial" panose="020B0604020202020204" pitchFamily="34" charset="0"/>
              </a:rPr>
              <a:t>mv </a:t>
            </a:r>
            <a:r>
              <a:rPr lang="en-US" altLang="zh-CN" dirty="0" err="1">
                <a:latin typeface="Arial" panose="020B0604020202020204" pitchFamily="34" charset="0"/>
                <a:cs typeface="Arial" panose="020B0604020202020204" pitchFamily="34" charset="0"/>
              </a:rPr>
              <a:t>model_output</a:t>
            </a:r>
            <a:r>
              <a:rPr lang="en-US" altLang="zh-CN" dirty="0">
                <a:latin typeface="Arial" panose="020B0604020202020204" pitchFamily="34" charset="0"/>
                <a:cs typeface="Arial" panose="020B0604020202020204" pitchFamily="34" charset="0"/>
              </a:rPr>
              <a:t> </a:t>
            </a:r>
            <a:r>
              <a:rPr lang="en-US" altLang="zh-CN" dirty="0" err="1">
                <a:latin typeface="Arial" panose="020B0604020202020204" pitchFamily="34" charset="0"/>
                <a:cs typeface="Arial" panose="020B0604020202020204" pitchFamily="34" charset="0"/>
              </a:rPr>
              <a:t>model_output_uncertainty</a:t>
            </a:r>
            <a:endParaRPr lang="en-US" altLang="zh-CN"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1415950"/>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13F0EE0-0087-47AF-AA9D-E7328FD782CF}"/>
              </a:ext>
            </a:extLst>
          </p:cNvPr>
          <p:cNvPicPr>
            <a:picLocks noChangeAspect="1"/>
          </p:cNvPicPr>
          <p:nvPr/>
        </p:nvPicPr>
        <p:blipFill>
          <a:blip r:embed="rId2"/>
          <a:stretch>
            <a:fillRect/>
          </a:stretch>
        </p:blipFill>
        <p:spPr>
          <a:xfrm>
            <a:off x="4993107" y="-5267"/>
            <a:ext cx="4156909" cy="4009057"/>
          </a:xfrm>
          <a:prstGeom prst="rect">
            <a:avLst/>
          </a:prstGeom>
        </p:spPr>
      </p:pic>
      <p:pic>
        <p:nvPicPr>
          <p:cNvPr id="5" name="Picture 4">
            <a:extLst>
              <a:ext uri="{FF2B5EF4-FFF2-40B4-BE49-F238E27FC236}">
                <a16:creationId xmlns:a16="http://schemas.microsoft.com/office/drawing/2014/main" id="{83CFB960-556B-426B-AB40-36F3B886125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14" y="0"/>
            <a:ext cx="4156909" cy="4003790"/>
          </a:xfrm>
          <a:prstGeom prst="rect">
            <a:avLst/>
          </a:prstGeom>
        </p:spPr>
      </p:pic>
      <p:sp>
        <p:nvSpPr>
          <p:cNvPr id="8" name="TextBox 7">
            <a:extLst>
              <a:ext uri="{FF2B5EF4-FFF2-40B4-BE49-F238E27FC236}">
                <a16:creationId xmlns:a16="http://schemas.microsoft.com/office/drawing/2014/main" id="{6C6B0E6E-D7A8-4851-BADB-4D28428F6158}"/>
              </a:ext>
            </a:extLst>
          </p:cNvPr>
          <p:cNvSpPr txBox="1"/>
          <p:nvPr/>
        </p:nvSpPr>
        <p:spPr>
          <a:xfrm>
            <a:off x="1284887" y="370806"/>
            <a:ext cx="2541155" cy="369332"/>
          </a:xfrm>
          <a:prstGeom prst="rect">
            <a:avLst/>
          </a:prstGeom>
          <a:noFill/>
        </p:spPr>
        <p:txBody>
          <a:bodyPr wrap="square">
            <a:spAutoFit/>
          </a:bodyPr>
          <a:lstStyle/>
          <a:p>
            <a:r>
              <a:rPr lang="zh-CN" altLang="en-US" sz="1800" dirty="0"/>
              <a:t>number_of_samples </a:t>
            </a:r>
            <a:r>
              <a:rPr lang="en-US" altLang="zh-CN" sz="1800" dirty="0"/>
              <a:t>10k</a:t>
            </a:r>
            <a:endParaRPr lang="zh-CN" altLang="en-US" dirty="0"/>
          </a:p>
        </p:txBody>
      </p:sp>
      <p:sp>
        <p:nvSpPr>
          <p:cNvPr id="9" name="TextBox 8">
            <a:extLst>
              <a:ext uri="{FF2B5EF4-FFF2-40B4-BE49-F238E27FC236}">
                <a16:creationId xmlns:a16="http://schemas.microsoft.com/office/drawing/2014/main" id="{CB13CF0E-0459-43D1-8B68-8AF9A4CB70FC}"/>
              </a:ext>
            </a:extLst>
          </p:cNvPr>
          <p:cNvSpPr txBox="1"/>
          <p:nvPr/>
        </p:nvSpPr>
        <p:spPr>
          <a:xfrm>
            <a:off x="6085487" y="370806"/>
            <a:ext cx="2637408" cy="369332"/>
          </a:xfrm>
          <a:prstGeom prst="rect">
            <a:avLst/>
          </a:prstGeom>
          <a:noFill/>
        </p:spPr>
        <p:txBody>
          <a:bodyPr wrap="square">
            <a:spAutoFit/>
          </a:bodyPr>
          <a:lstStyle/>
          <a:p>
            <a:r>
              <a:rPr lang="zh-CN" altLang="en-US" sz="1800" dirty="0"/>
              <a:t>number_of_samples </a:t>
            </a:r>
            <a:r>
              <a:rPr lang="en-US" altLang="zh-CN" sz="1800" dirty="0"/>
              <a:t>100k</a:t>
            </a:r>
            <a:endParaRPr lang="zh-CN" altLang="en-US" dirty="0"/>
          </a:p>
        </p:txBody>
      </p:sp>
      <p:sp>
        <p:nvSpPr>
          <p:cNvPr id="2" name="TextBox 1">
            <a:extLst>
              <a:ext uri="{FF2B5EF4-FFF2-40B4-BE49-F238E27FC236}">
                <a16:creationId xmlns:a16="http://schemas.microsoft.com/office/drawing/2014/main" id="{EA90855D-0308-4E7A-B5ED-017F8E175F36}"/>
              </a:ext>
            </a:extLst>
          </p:cNvPr>
          <p:cNvSpPr txBox="1"/>
          <p:nvPr/>
        </p:nvSpPr>
        <p:spPr>
          <a:xfrm>
            <a:off x="7315200" y="1507524"/>
            <a:ext cx="1049262" cy="369332"/>
          </a:xfrm>
          <a:prstGeom prst="rect">
            <a:avLst/>
          </a:prstGeom>
          <a:noFill/>
        </p:spPr>
        <p:txBody>
          <a:bodyPr wrap="none" rtlCol="0">
            <a:spAutoFit/>
          </a:bodyPr>
          <a:lstStyle/>
          <a:p>
            <a:r>
              <a:rPr lang="en-US" altLang="zh-CN" dirty="0"/>
              <a:t>3076 keV</a:t>
            </a:r>
            <a:endParaRPr lang="zh-CN" altLang="en-US" dirty="0"/>
          </a:p>
        </p:txBody>
      </p:sp>
      <p:cxnSp>
        <p:nvCxnSpPr>
          <p:cNvPr id="6" name="Straight Arrow Connector 5">
            <a:extLst>
              <a:ext uri="{FF2B5EF4-FFF2-40B4-BE49-F238E27FC236}">
                <a16:creationId xmlns:a16="http://schemas.microsoft.com/office/drawing/2014/main" id="{56A440A9-CEBA-47C5-A479-A6F3BCCA2D51}"/>
              </a:ext>
            </a:extLst>
          </p:cNvPr>
          <p:cNvCxnSpPr/>
          <p:nvPr/>
        </p:nvCxnSpPr>
        <p:spPr>
          <a:xfrm>
            <a:off x="7125730" y="1876856"/>
            <a:ext cx="0" cy="118624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B2D5071E-020D-48E0-A950-7AEF42592CEF}"/>
              </a:ext>
            </a:extLst>
          </p:cNvPr>
          <p:cNvSpPr txBox="1"/>
          <p:nvPr/>
        </p:nvSpPr>
        <p:spPr>
          <a:xfrm>
            <a:off x="5700584" y="4481384"/>
            <a:ext cx="1502527" cy="369332"/>
          </a:xfrm>
          <a:prstGeom prst="rect">
            <a:avLst/>
          </a:prstGeom>
          <a:noFill/>
        </p:spPr>
        <p:txBody>
          <a:bodyPr wrap="none" rtlCol="0">
            <a:spAutoFit/>
          </a:bodyPr>
          <a:lstStyle/>
          <a:p>
            <a:r>
              <a:rPr lang="en-US" altLang="zh-CN" dirty="0"/>
              <a:t>0,2,4,6,8,10</a:t>
            </a:r>
            <a:r>
              <a:rPr lang="zh-CN" altLang="en-US" dirty="0"/>
              <a:t> </a:t>
            </a:r>
            <a:r>
              <a:rPr lang="en-US" altLang="zh-CN" dirty="0"/>
              <a:t>fs</a:t>
            </a:r>
            <a:endParaRPr lang="zh-CN" altLang="en-US" dirty="0"/>
          </a:p>
        </p:txBody>
      </p:sp>
      <p:cxnSp>
        <p:nvCxnSpPr>
          <p:cNvPr id="11" name="Straight Connector 10">
            <a:extLst>
              <a:ext uri="{FF2B5EF4-FFF2-40B4-BE49-F238E27FC236}">
                <a16:creationId xmlns:a16="http://schemas.microsoft.com/office/drawing/2014/main" id="{4FA18B97-287A-4C24-A89F-24DAD2803F71}"/>
              </a:ext>
            </a:extLst>
          </p:cNvPr>
          <p:cNvCxnSpPr/>
          <p:nvPr/>
        </p:nvCxnSpPr>
        <p:spPr>
          <a:xfrm flipV="1">
            <a:off x="5750012" y="247135"/>
            <a:ext cx="0" cy="3583460"/>
          </a:xfrm>
          <a:prstGeom prst="line">
            <a:avLst/>
          </a:prstGeom>
        </p:spPr>
        <p:style>
          <a:lnRef idx="1">
            <a:schemeClr val="accent1"/>
          </a:lnRef>
          <a:fillRef idx="0">
            <a:schemeClr val="accent1"/>
          </a:fillRef>
          <a:effectRef idx="0">
            <a:schemeClr val="accent1"/>
          </a:effectRef>
          <a:fontRef idx="minor">
            <a:schemeClr val="tx1"/>
          </a:fontRef>
        </p:style>
      </p:cxnSp>
      <p:pic>
        <p:nvPicPr>
          <p:cNvPr id="10" name="Picture 9">
            <a:extLst>
              <a:ext uri="{FF2B5EF4-FFF2-40B4-BE49-F238E27FC236}">
                <a16:creationId xmlns:a16="http://schemas.microsoft.com/office/drawing/2014/main" id="{4518FF24-D93D-41CD-A10F-BF5703585D06}"/>
              </a:ext>
            </a:extLst>
          </p:cNvPr>
          <p:cNvPicPr>
            <a:picLocks noChangeAspect="1"/>
          </p:cNvPicPr>
          <p:nvPr/>
        </p:nvPicPr>
        <p:blipFill>
          <a:blip r:embed="rId4"/>
          <a:stretch>
            <a:fillRect/>
          </a:stretch>
        </p:blipFill>
        <p:spPr>
          <a:xfrm>
            <a:off x="0" y="5724525"/>
            <a:ext cx="5953125" cy="1133475"/>
          </a:xfrm>
          <a:prstGeom prst="rect">
            <a:avLst/>
          </a:prstGeom>
        </p:spPr>
      </p:pic>
    </p:spTree>
    <p:extLst>
      <p:ext uri="{BB962C8B-B14F-4D97-AF65-F5344CB8AC3E}">
        <p14:creationId xmlns:p14="http://schemas.microsoft.com/office/powerpoint/2010/main" val="507384904"/>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51E3E80-68AC-48EF-B9BC-CA98AF823E1F}"/>
              </a:ext>
            </a:extLst>
          </p:cNvPr>
          <p:cNvPicPr>
            <a:picLocks noChangeAspect="1"/>
          </p:cNvPicPr>
          <p:nvPr/>
        </p:nvPicPr>
        <p:blipFill>
          <a:blip r:embed="rId2"/>
          <a:stretch>
            <a:fillRect/>
          </a:stretch>
        </p:blipFill>
        <p:spPr>
          <a:xfrm>
            <a:off x="988653" y="0"/>
            <a:ext cx="7166693" cy="6858000"/>
          </a:xfrm>
          <a:prstGeom prst="rect">
            <a:avLst/>
          </a:prstGeom>
        </p:spPr>
      </p:pic>
      <p:sp>
        <p:nvSpPr>
          <p:cNvPr id="4" name="TextBox 3">
            <a:extLst>
              <a:ext uri="{FF2B5EF4-FFF2-40B4-BE49-F238E27FC236}">
                <a16:creationId xmlns:a16="http://schemas.microsoft.com/office/drawing/2014/main" id="{74193E46-8924-40DB-9A5F-6E058900D861}"/>
              </a:ext>
            </a:extLst>
          </p:cNvPr>
          <p:cNvSpPr txBox="1"/>
          <p:nvPr/>
        </p:nvSpPr>
        <p:spPr>
          <a:xfrm>
            <a:off x="2388973" y="1005016"/>
            <a:ext cx="274434" cy="369332"/>
          </a:xfrm>
          <a:prstGeom prst="rect">
            <a:avLst/>
          </a:prstGeom>
          <a:noFill/>
        </p:spPr>
        <p:txBody>
          <a:bodyPr wrap="none" rtlCol="0">
            <a:spAutoFit/>
          </a:bodyPr>
          <a:lstStyle/>
          <a:p>
            <a:r>
              <a:rPr lang="en-US" altLang="zh-CN" dirty="0"/>
              <a:t>τ</a:t>
            </a:r>
            <a:endParaRPr lang="zh-CN" altLang="en-US" dirty="0"/>
          </a:p>
        </p:txBody>
      </p:sp>
      <p:sp>
        <p:nvSpPr>
          <p:cNvPr id="5" name="TextBox 4">
            <a:extLst>
              <a:ext uri="{FF2B5EF4-FFF2-40B4-BE49-F238E27FC236}">
                <a16:creationId xmlns:a16="http://schemas.microsoft.com/office/drawing/2014/main" id="{B08F481A-790A-4097-9386-787D602AA837}"/>
              </a:ext>
            </a:extLst>
          </p:cNvPr>
          <p:cNvSpPr txBox="1"/>
          <p:nvPr/>
        </p:nvSpPr>
        <p:spPr>
          <a:xfrm>
            <a:off x="4728519" y="3059668"/>
            <a:ext cx="519694" cy="369332"/>
          </a:xfrm>
          <a:prstGeom prst="rect">
            <a:avLst/>
          </a:prstGeom>
          <a:noFill/>
        </p:spPr>
        <p:txBody>
          <a:bodyPr wrap="none" rtlCol="0">
            <a:spAutoFit/>
          </a:bodyPr>
          <a:lstStyle/>
          <a:p>
            <a:r>
              <a:rPr lang="en-US" altLang="zh-CN" dirty="0"/>
              <a:t>bkg</a:t>
            </a:r>
            <a:endParaRPr lang="zh-CN" altLang="en-US" dirty="0"/>
          </a:p>
        </p:txBody>
      </p:sp>
      <p:sp>
        <p:nvSpPr>
          <p:cNvPr id="6" name="TextBox 5">
            <a:extLst>
              <a:ext uri="{FF2B5EF4-FFF2-40B4-BE49-F238E27FC236}">
                <a16:creationId xmlns:a16="http://schemas.microsoft.com/office/drawing/2014/main" id="{4262615F-C97B-4F2F-9B19-B8D52F413989}"/>
              </a:ext>
            </a:extLst>
          </p:cNvPr>
          <p:cNvSpPr txBox="1"/>
          <p:nvPr/>
        </p:nvSpPr>
        <p:spPr>
          <a:xfrm>
            <a:off x="6170141" y="4904943"/>
            <a:ext cx="396262" cy="369332"/>
          </a:xfrm>
          <a:prstGeom prst="rect">
            <a:avLst/>
          </a:prstGeom>
          <a:noFill/>
        </p:spPr>
        <p:txBody>
          <a:bodyPr wrap="none" rtlCol="0">
            <a:spAutoFit/>
          </a:bodyPr>
          <a:lstStyle/>
          <a:p>
            <a:r>
              <a:rPr lang="en-US" altLang="zh-CN" dirty="0" err="1"/>
              <a:t>sp</a:t>
            </a:r>
            <a:endParaRPr lang="zh-CN" altLang="en-US" dirty="0"/>
          </a:p>
        </p:txBody>
      </p:sp>
    </p:spTree>
    <p:extLst>
      <p:ext uri="{BB962C8B-B14F-4D97-AF65-F5344CB8AC3E}">
        <p14:creationId xmlns:p14="http://schemas.microsoft.com/office/powerpoint/2010/main" val="56641136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959DF11-AD9E-4396-84DF-03AF14F5CF52}"/>
              </a:ext>
            </a:extLst>
          </p:cNvPr>
          <p:cNvPicPr>
            <a:picLocks noChangeAspect="1"/>
          </p:cNvPicPr>
          <p:nvPr/>
        </p:nvPicPr>
        <p:blipFill>
          <a:blip r:embed="rId2"/>
          <a:stretch>
            <a:fillRect/>
          </a:stretch>
        </p:blipFill>
        <p:spPr>
          <a:xfrm>
            <a:off x="981098" y="0"/>
            <a:ext cx="7181804" cy="6858000"/>
          </a:xfrm>
          <a:prstGeom prst="rect">
            <a:avLst/>
          </a:prstGeom>
        </p:spPr>
      </p:pic>
      <p:sp>
        <p:nvSpPr>
          <p:cNvPr id="4" name="TextBox 3">
            <a:extLst>
              <a:ext uri="{FF2B5EF4-FFF2-40B4-BE49-F238E27FC236}">
                <a16:creationId xmlns:a16="http://schemas.microsoft.com/office/drawing/2014/main" id="{CF62F394-B71C-41C0-95A6-83A4009670DC}"/>
              </a:ext>
            </a:extLst>
          </p:cNvPr>
          <p:cNvSpPr txBox="1"/>
          <p:nvPr/>
        </p:nvSpPr>
        <p:spPr>
          <a:xfrm>
            <a:off x="2388973" y="1005016"/>
            <a:ext cx="274434" cy="369332"/>
          </a:xfrm>
          <a:prstGeom prst="rect">
            <a:avLst/>
          </a:prstGeom>
          <a:noFill/>
        </p:spPr>
        <p:txBody>
          <a:bodyPr wrap="none" rtlCol="0">
            <a:spAutoFit/>
          </a:bodyPr>
          <a:lstStyle/>
          <a:p>
            <a:r>
              <a:rPr lang="en-US" altLang="zh-CN" dirty="0"/>
              <a:t>τ</a:t>
            </a:r>
            <a:endParaRPr lang="zh-CN" altLang="en-US" dirty="0"/>
          </a:p>
        </p:txBody>
      </p:sp>
      <p:sp>
        <p:nvSpPr>
          <p:cNvPr id="5" name="TextBox 4">
            <a:extLst>
              <a:ext uri="{FF2B5EF4-FFF2-40B4-BE49-F238E27FC236}">
                <a16:creationId xmlns:a16="http://schemas.microsoft.com/office/drawing/2014/main" id="{31B480B7-5172-4DE9-AE25-D95AE1A66DDE}"/>
              </a:ext>
            </a:extLst>
          </p:cNvPr>
          <p:cNvSpPr txBox="1"/>
          <p:nvPr/>
        </p:nvSpPr>
        <p:spPr>
          <a:xfrm>
            <a:off x="4728519" y="3059668"/>
            <a:ext cx="519694" cy="369332"/>
          </a:xfrm>
          <a:prstGeom prst="rect">
            <a:avLst/>
          </a:prstGeom>
          <a:noFill/>
        </p:spPr>
        <p:txBody>
          <a:bodyPr wrap="none" rtlCol="0">
            <a:spAutoFit/>
          </a:bodyPr>
          <a:lstStyle/>
          <a:p>
            <a:r>
              <a:rPr lang="en-US" altLang="zh-CN" dirty="0"/>
              <a:t>bkg</a:t>
            </a:r>
            <a:endParaRPr lang="zh-CN" altLang="en-US" dirty="0"/>
          </a:p>
        </p:txBody>
      </p:sp>
      <p:sp>
        <p:nvSpPr>
          <p:cNvPr id="6" name="TextBox 5">
            <a:extLst>
              <a:ext uri="{FF2B5EF4-FFF2-40B4-BE49-F238E27FC236}">
                <a16:creationId xmlns:a16="http://schemas.microsoft.com/office/drawing/2014/main" id="{FDB775CE-790E-4217-917D-5BF93E1E0D24}"/>
              </a:ext>
            </a:extLst>
          </p:cNvPr>
          <p:cNvSpPr txBox="1"/>
          <p:nvPr/>
        </p:nvSpPr>
        <p:spPr>
          <a:xfrm>
            <a:off x="6170141" y="4904943"/>
            <a:ext cx="396262" cy="369332"/>
          </a:xfrm>
          <a:prstGeom prst="rect">
            <a:avLst/>
          </a:prstGeom>
          <a:noFill/>
        </p:spPr>
        <p:txBody>
          <a:bodyPr wrap="none" rtlCol="0">
            <a:spAutoFit/>
          </a:bodyPr>
          <a:lstStyle/>
          <a:p>
            <a:r>
              <a:rPr lang="en-US" altLang="zh-CN" dirty="0" err="1"/>
              <a:t>sp</a:t>
            </a:r>
            <a:endParaRPr lang="zh-CN" altLang="en-US" dirty="0"/>
          </a:p>
        </p:txBody>
      </p:sp>
    </p:spTree>
    <p:extLst>
      <p:ext uri="{BB962C8B-B14F-4D97-AF65-F5344CB8AC3E}">
        <p14:creationId xmlns:p14="http://schemas.microsoft.com/office/powerpoint/2010/main" val="94132940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68D27D0-8478-4B66-9CDC-6E33651CEE6B}"/>
              </a:ext>
            </a:extLst>
          </p:cNvPr>
          <p:cNvPicPr>
            <a:picLocks noChangeAspect="1"/>
          </p:cNvPicPr>
          <p:nvPr/>
        </p:nvPicPr>
        <p:blipFill>
          <a:blip r:embed="rId2"/>
          <a:stretch>
            <a:fillRect/>
          </a:stretch>
        </p:blipFill>
        <p:spPr>
          <a:xfrm>
            <a:off x="1030778" y="0"/>
            <a:ext cx="7082444" cy="6858000"/>
          </a:xfrm>
          <a:prstGeom prst="rect">
            <a:avLst/>
          </a:prstGeom>
        </p:spPr>
      </p:pic>
      <p:sp>
        <p:nvSpPr>
          <p:cNvPr id="4" name="TextBox 3">
            <a:extLst>
              <a:ext uri="{FF2B5EF4-FFF2-40B4-BE49-F238E27FC236}">
                <a16:creationId xmlns:a16="http://schemas.microsoft.com/office/drawing/2014/main" id="{08FE87F8-527B-4DB0-87B2-4E4DC4F6270A}"/>
              </a:ext>
            </a:extLst>
          </p:cNvPr>
          <p:cNvSpPr txBox="1"/>
          <p:nvPr/>
        </p:nvSpPr>
        <p:spPr>
          <a:xfrm>
            <a:off x="2388973" y="1005016"/>
            <a:ext cx="274434" cy="369332"/>
          </a:xfrm>
          <a:prstGeom prst="rect">
            <a:avLst/>
          </a:prstGeom>
          <a:noFill/>
        </p:spPr>
        <p:txBody>
          <a:bodyPr wrap="none" rtlCol="0">
            <a:spAutoFit/>
          </a:bodyPr>
          <a:lstStyle/>
          <a:p>
            <a:r>
              <a:rPr lang="en-US" altLang="zh-CN" dirty="0"/>
              <a:t>τ</a:t>
            </a:r>
            <a:endParaRPr lang="zh-CN" altLang="en-US" dirty="0"/>
          </a:p>
        </p:txBody>
      </p:sp>
      <p:sp>
        <p:nvSpPr>
          <p:cNvPr id="5" name="TextBox 4">
            <a:extLst>
              <a:ext uri="{FF2B5EF4-FFF2-40B4-BE49-F238E27FC236}">
                <a16:creationId xmlns:a16="http://schemas.microsoft.com/office/drawing/2014/main" id="{F33044C8-F696-4474-A537-9AB709BBA0DF}"/>
              </a:ext>
            </a:extLst>
          </p:cNvPr>
          <p:cNvSpPr txBox="1"/>
          <p:nvPr/>
        </p:nvSpPr>
        <p:spPr>
          <a:xfrm>
            <a:off x="4728519" y="3059668"/>
            <a:ext cx="519694" cy="369332"/>
          </a:xfrm>
          <a:prstGeom prst="rect">
            <a:avLst/>
          </a:prstGeom>
          <a:noFill/>
        </p:spPr>
        <p:txBody>
          <a:bodyPr wrap="none" rtlCol="0">
            <a:spAutoFit/>
          </a:bodyPr>
          <a:lstStyle/>
          <a:p>
            <a:r>
              <a:rPr lang="en-US" altLang="zh-CN" dirty="0"/>
              <a:t>bkg</a:t>
            </a:r>
            <a:endParaRPr lang="zh-CN" altLang="en-US" dirty="0"/>
          </a:p>
        </p:txBody>
      </p:sp>
      <p:sp>
        <p:nvSpPr>
          <p:cNvPr id="6" name="TextBox 5">
            <a:extLst>
              <a:ext uri="{FF2B5EF4-FFF2-40B4-BE49-F238E27FC236}">
                <a16:creationId xmlns:a16="http://schemas.microsoft.com/office/drawing/2014/main" id="{B4AD342C-3536-4CDD-BF10-67B774644D37}"/>
              </a:ext>
            </a:extLst>
          </p:cNvPr>
          <p:cNvSpPr txBox="1"/>
          <p:nvPr/>
        </p:nvSpPr>
        <p:spPr>
          <a:xfrm>
            <a:off x="6072705" y="5024864"/>
            <a:ext cx="396262" cy="369332"/>
          </a:xfrm>
          <a:prstGeom prst="rect">
            <a:avLst/>
          </a:prstGeom>
          <a:noFill/>
        </p:spPr>
        <p:txBody>
          <a:bodyPr wrap="none" rtlCol="0">
            <a:spAutoFit/>
          </a:bodyPr>
          <a:lstStyle/>
          <a:p>
            <a:r>
              <a:rPr lang="en-US" altLang="zh-CN" dirty="0" err="1"/>
              <a:t>sp</a:t>
            </a:r>
            <a:endParaRPr lang="zh-CN" altLang="en-US" dirty="0"/>
          </a:p>
        </p:txBody>
      </p:sp>
    </p:spTree>
    <p:extLst>
      <p:ext uri="{BB962C8B-B14F-4D97-AF65-F5344CB8AC3E}">
        <p14:creationId xmlns:p14="http://schemas.microsoft.com/office/powerpoint/2010/main" val="3107090718"/>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AE22F4C-0217-4D45-86E8-97F003E6C379}"/>
              </a:ext>
            </a:extLst>
          </p:cNvPr>
          <p:cNvPicPr>
            <a:picLocks noChangeAspect="1"/>
          </p:cNvPicPr>
          <p:nvPr/>
        </p:nvPicPr>
        <p:blipFill>
          <a:blip r:embed="rId2"/>
          <a:stretch>
            <a:fillRect/>
          </a:stretch>
        </p:blipFill>
        <p:spPr>
          <a:xfrm>
            <a:off x="995923" y="0"/>
            <a:ext cx="7152154" cy="6858000"/>
          </a:xfrm>
          <a:prstGeom prst="rect">
            <a:avLst/>
          </a:prstGeom>
        </p:spPr>
      </p:pic>
      <p:sp>
        <p:nvSpPr>
          <p:cNvPr id="4" name="TextBox 3">
            <a:extLst>
              <a:ext uri="{FF2B5EF4-FFF2-40B4-BE49-F238E27FC236}">
                <a16:creationId xmlns:a16="http://schemas.microsoft.com/office/drawing/2014/main" id="{05F94D03-9097-47BF-8312-E9DE87EC56C7}"/>
              </a:ext>
            </a:extLst>
          </p:cNvPr>
          <p:cNvSpPr txBox="1"/>
          <p:nvPr/>
        </p:nvSpPr>
        <p:spPr>
          <a:xfrm>
            <a:off x="2388973" y="1005016"/>
            <a:ext cx="274434" cy="369332"/>
          </a:xfrm>
          <a:prstGeom prst="rect">
            <a:avLst/>
          </a:prstGeom>
          <a:noFill/>
        </p:spPr>
        <p:txBody>
          <a:bodyPr wrap="none" rtlCol="0">
            <a:spAutoFit/>
          </a:bodyPr>
          <a:lstStyle/>
          <a:p>
            <a:r>
              <a:rPr lang="en-US" altLang="zh-CN" dirty="0"/>
              <a:t>τ</a:t>
            </a:r>
            <a:endParaRPr lang="zh-CN" altLang="en-US" dirty="0"/>
          </a:p>
        </p:txBody>
      </p:sp>
      <p:sp>
        <p:nvSpPr>
          <p:cNvPr id="5" name="TextBox 4">
            <a:extLst>
              <a:ext uri="{FF2B5EF4-FFF2-40B4-BE49-F238E27FC236}">
                <a16:creationId xmlns:a16="http://schemas.microsoft.com/office/drawing/2014/main" id="{B628F17D-D4BA-4F5D-BC2D-D07D89C00150}"/>
              </a:ext>
            </a:extLst>
          </p:cNvPr>
          <p:cNvSpPr txBox="1"/>
          <p:nvPr/>
        </p:nvSpPr>
        <p:spPr>
          <a:xfrm>
            <a:off x="4728519" y="3059668"/>
            <a:ext cx="519694" cy="369332"/>
          </a:xfrm>
          <a:prstGeom prst="rect">
            <a:avLst/>
          </a:prstGeom>
          <a:noFill/>
        </p:spPr>
        <p:txBody>
          <a:bodyPr wrap="none" rtlCol="0">
            <a:spAutoFit/>
          </a:bodyPr>
          <a:lstStyle/>
          <a:p>
            <a:r>
              <a:rPr lang="en-US" altLang="zh-CN" dirty="0"/>
              <a:t>bkg</a:t>
            </a:r>
            <a:endParaRPr lang="zh-CN" altLang="en-US" dirty="0"/>
          </a:p>
        </p:txBody>
      </p:sp>
      <p:sp>
        <p:nvSpPr>
          <p:cNvPr id="6" name="TextBox 5">
            <a:extLst>
              <a:ext uri="{FF2B5EF4-FFF2-40B4-BE49-F238E27FC236}">
                <a16:creationId xmlns:a16="http://schemas.microsoft.com/office/drawing/2014/main" id="{AD7CBB0C-1851-4F0A-9CDD-BEA7C746CBC9}"/>
              </a:ext>
            </a:extLst>
          </p:cNvPr>
          <p:cNvSpPr txBox="1"/>
          <p:nvPr/>
        </p:nvSpPr>
        <p:spPr>
          <a:xfrm>
            <a:off x="6170141" y="4904943"/>
            <a:ext cx="396262" cy="369332"/>
          </a:xfrm>
          <a:prstGeom prst="rect">
            <a:avLst/>
          </a:prstGeom>
          <a:noFill/>
        </p:spPr>
        <p:txBody>
          <a:bodyPr wrap="none" rtlCol="0">
            <a:spAutoFit/>
          </a:bodyPr>
          <a:lstStyle/>
          <a:p>
            <a:r>
              <a:rPr lang="en-US" altLang="zh-CN" dirty="0" err="1"/>
              <a:t>sp</a:t>
            </a:r>
            <a:endParaRPr lang="zh-CN" altLang="en-US" dirty="0"/>
          </a:p>
        </p:txBody>
      </p:sp>
    </p:spTree>
    <p:extLst>
      <p:ext uri="{BB962C8B-B14F-4D97-AF65-F5344CB8AC3E}">
        <p14:creationId xmlns:p14="http://schemas.microsoft.com/office/powerpoint/2010/main" val="20243637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8DC17DA-B47E-4C95-A2B4-409B452B55A4}"/>
              </a:ext>
            </a:extLst>
          </p:cNvPr>
          <p:cNvPicPr>
            <a:picLocks noChangeAspect="1"/>
          </p:cNvPicPr>
          <p:nvPr/>
        </p:nvPicPr>
        <p:blipFill>
          <a:blip r:embed="rId2"/>
          <a:stretch>
            <a:fillRect/>
          </a:stretch>
        </p:blipFill>
        <p:spPr>
          <a:xfrm>
            <a:off x="547017" y="0"/>
            <a:ext cx="8049966" cy="6858000"/>
          </a:xfrm>
          <a:prstGeom prst="rect">
            <a:avLst/>
          </a:prstGeom>
        </p:spPr>
      </p:pic>
    </p:spTree>
    <p:extLst>
      <p:ext uri="{BB962C8B-B14F-4D97-AF65-F5344CB8AC3E}">
        <p14:creationId xmlns:p14="http://schemas.microsoft.com/office/powerpoint/2010/main" val="3030527735"/>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04AE91B-69AC-43B5-8B9D-2697217F6FD3}"/>
              </a:ext>
            </a:extLst>
          </p:cNvPr>
          <p:cNvPicPr>
            <a:picLocks noChangeAspect="1"/>
          </p:cNvPicPr>
          <p:nvPr/>
        </p:nvPicPr>
        <p:blipFill>
          <a:blip r:embed="rId2"/>
          <a:stretch>
            <a:fillRect/>
          </a:stretch>
        </p:blipFill>
        <p:spPr>
          <a:xfrm>
            <a:off x="1095375" y="66675"/>
            <a:ext cx="6953250" cy="6724650"/>
          </a:xfrm>
          <a:prstGeom prst="rect">
            <a:avLst/>
          </a:prstGeom>
        </p:spPr>
      </p:pic>
      <p:sp>
        <p:nvSpPr>
          <p:cNvPr id="4" name="TextBox 3">
            <a:extLst>
              <a:ext uri="{FF2B5EF4-FFF2-40B4-BE49-F238E27FC236}">
                <a16:creationId xmlns:a16="http://schemas.microsoft.com/office/drawing/2014/main" id="{BC477DA0-2622-4593-B9E9-8715A9760117}"/>
              </a:ext>
            </a:extLst>
          </p:cNvPr>
          <p:cNvSpPr txBox="1"/>
          <p:nvPr/>
        </p:nvSpPr>
        <p:spPr>
          <a:xfrm>
            <a:off x="1803757" y="505144"/>
            <a:ext cx="274434" cy="369332"/>
          </a:xfrm>
          <a:prstGeom prst="rect">
            <a:avLst/>
          </a:prstGeom>
          <a:noFill/>
        </p:spPr>
        <p:txBody>
          <a:bodyPr wrap="square" rtlCol="0">
            <a:spAutoFit/>
          </a:bodyPr>
          <a:lstStyle/>
          <a:p>
            <a:r>
              <a:rPr lang="en-US" altLang="zh-CN" i="1" dirty="0"/>
              <a:t>τ</a:t>
            </a:r>
            <a:endParaRPr lang="zh-CN" altLang="en-US" i="1" dirty="0"/>
          </a:p>
        </p:txBody>
      </p:sp>
      <p:sp>
        <p:nvSpPr>
          <p:cNvPr id="5" name="TextBox 4">
            <a:extLst>
              <a:ext uri="{FF2B5EF4-FFF2-40B4-BE49-F238E27FC236}">
                <a16:creationId xmlns:a16="http://schemas.microsoft.com/office/drawing/2014/main" id="{C10194CB-574C-4812-9A92-0029BD4C6808}"/>
              </a:ext>
            </a:extLst>
          </p:cNvPr>
          <p:cNvSpPr txBox="1"/>
          <p:nvPr/>
        </p:nvSpPr>
        <p:spPr>
          <a:xfrm>
            <a:off x="4448103" y="3050524"/>
            <a:ext cx="519694" cy="369332"/>
          </a:xfrm>
          <a:prstGeom prst="rect">
            <a:avLst/>
          </a:prstGeom>
          <a:noFill/>
        </p:spPr>
        <p:txBody>
          <a:bodyPr wrap="none" rtlCol="0">
            <a:spAutoFit/>
          </a:bodyPr>
          <a:lstStyle/>
          <a:p>
            <a:r>
              <a:rPr lang="en-US" altLang="zh-CN" dirty="0"/>
              <a:t>bkg</a:t>
            </a:r>
            <a:endParaRPr lang="zh-CN" altLang="en-US" dirty="0"/>
          </a:p>
        </p:txBody>
      </p:sp>
      <p:sp>
        <p:nvSpPr>
          <p:cNvPr id="6" name="TextBox 5">
            <a:extLst>
              <a:ext uri="{FF2B5EF4-FFF2-40B4-BE49-F238E27FC236}">
                <a16:creationId xmlns:a16="http://schemas.microsoft.com/office/drawing/2014/main" id="{C9E25D08-8A31-45AC-88B6-22219A7A5356}"/>
              </a:ext>
            </a:extLst>
          </p:cNvPr>
          <p:cNvSpPr txBox="1"/>
          <p:nvPr/>
        </p:nvSpPr>
        <p:spPr>
          <a:xfrm>
            <a:off x="5926301" y="4234383"/>
            <a:ext cx="409086" cy="369332"/>
          </a:xfrm>
          <a:prstGeom prst="rect">
            <a:avLst/>
          </a:prstGeom>
          <a:noFill/>
        </p:spPr>
        <p:txBody>
          <a:bodyPr wrap="none" rtlCol="0">
            <a:spAutoFit/>
          </a:bodyPr>
          <a:lstStyle/>
          <a:p>
            <a:r>
              <a:rPr lang="en-US" altLang="zh-CN" dirty="0"/>
              <a:t>SP</a:t>
            </a:r>
            <a:endParaRPr lang="zh-CN" altLang="en-US" dirty="0"/>
          </a:p>
        </p:txBody>
      </p:sp>
      <p:sp>
        <p:nvSpPr>
          <p:cNvPr id="7" name="TextBox 6">
            <a:extLst>
              <a:ext uri="{FF2B5EF4-FFF2-40B4-BE49-F238E27FC236}">
                <a16:creationId xmlns:a16="http://schemas.microsoft.com/office/drawing/2014/main" id="{D6B4C21E-A436-4514-9035-477D478439CF}"/>
              </a:ext>
            </a:extLst>
          </p:cNvPr>
          <p:cNvSpPr txBox="1"/>
          <p:nvPr/>
        </p:nvSpPr>
        <p:spPr>
          <a:xfrm>
            <a:off x="6644640" y="5596128"/>
            <a:ext cx="439479" cy="369332"/>
          </a:xfrm>
          <a:prstGeom prst="rect">
            <a:avLst/>
          </a:prstGeom>
          <a:noFill/>
        </p:spPr>
        <p:txBody>
          <a:bodyPr wrap="none" rtlCol="0">
            <a:spAutoFit/>
          </a:bodyPr>
          <a:lstStyle/>
          <a:p>
            <a:r>
              <a:rPr lang="en-US" altLang="zh-CN" dirty="0"/>
              <a:t>AC</a:t>
            </a:r>
            <a:endParaRPr lang="zh-CN" altLang="en-US" dirty="0"/>
          </a:p>
        </p:txBody>
      </p:sp>
      <p:sp>
        <p:nvSpPr>
          <p:cNvPr id="8" name="TextBox 7">
            <a:extLst>
              <a:ext uri="{FF2B5EF4-FFF2-40B4-BE49-F238E27FC236}">
                <a16:creationId xmlns:a16="http://schemas.microsoft.com/office/drawing/2014/main" id="{B5C811EA-FE1E-4B4C-8895-7355DEE82896}"/>
              </a:ext>
            </a:extLst>
          </p:cNvPr>
          <p:cNvSpPr txBox="1"/>
          <p:nvPr/>
        </p:nvSpPr>
        <p:spPr>
          <a:xfrm>
            <a:off x="3304032" y="1597152"/>
            <a:ext cx="405880" cy="369332"/>
          </a:xfrm>
          <a:prstGeom prst="rect">
            <a:avLst/>
          </a:prstGeom>
          <a:noFill/>
        </p:spPr>
        <p:txBody>
          <a:bodyPr wrap="none" rtlCol="0">
            <a:spAutoFit/>
          </a:bodyPr>
          <a:lstStyle/>
          <a:p>
            <a:r>
              <a:rPr lang="en-US" altLang="zh-CN" dirty="0" err="1"/>
              <a:t>Eg</a:t>
            </a:r>
            <a:endParaRPr lang="zh-CN" altLang="en-US" dirty="0"/>
          </a:p>
        </p:txBody>
      </p:sp>
      <p:sp>
        <p:nvSpPr>
          <p:cNvPr id="9" name="TextBox 8">
            <a:extLst>
              <a:ext uri="{FF2B5EF4-FFF2-40B4-BE49-F238E27FC236}">
                <a16:creationId xmlns:a16="http://schemas.microsoft.com/office/drawing/2014/main" id="{276E78D3-469A-431E-88DE-051E81AF957A}"/>
              </a:ext>
            </a:extLst>
          </p:cNvPr>
          <p:cNvSpPr txBox="1"/>
          <p:nvPr/>
        </p:nvSpPr>
        <p:spPr>
          <a:xfrm>
            <a:off x="2965622" y="387178"/>
            <a:ext cx="2398413" cy="369332"/>
          </a:xfrm>
          <a:prstGeom prst="rect">
            <a:avLst/>
          </a:prstGeom>
          <a:noFill/>
        </p:spPr>
        <p:txBody>
          <a:bodyPr wrap="none" rtlCol="0">
            <a:spAutoFit/>
          </a:bodyPr>
          <a:lstStyle/>
          <a:p>
            <a:r>
              <a:rPr lang="en-US" altLang="zh-CN" dirty="0"/>
              <a:t>30*5*5*5*5=18750</a:t>
            </a:r>
            <a:r>
              <a:rPr lang="zh-CN" altLang="en-US" dirty="0"/>
              <a:t>*</a:t>
            </a:r>
            <a:r>
              <a:rPr lang="en-US" altLang="zh-CN" dirty="0"/>
              <a:t>20</a:t>
            </a:r>
            <a:endParaRPr lang="zh-CN" altLang="en-US" dirty="0"/>
          </a:p>
        </p:txBody>
      </p:sp>
    </p:spTree>
    <p:extLst>
      <p:ext uri="{BB962C8B-B14F-4D97-AF65-F5344CB8AC3E}">
        <p14:creationId xmlns:p14="http://schemas.microsoft.com/office/powerpoint/2010/main" val="88442242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89DE1B-DCA7-4A22-A1C3-6EAFAB802DD2}"/>
              </a:ext>
            </a:extLst>
          </p:cNvPr>
          <p:cNvPicPr>
            <a:picLocks noChangeAspect="1"/>
          </p:cNvPicPr>
          <p:nvPr/>
        </p:nvPicPr>
        <p:blipFill>
          <a:blip r:embed="rId2"/>
          <a:stretch>
            <a:fillRect/>
          </a:stretch>
        </p:blipFill>
        <p:spPr>
          <a:xfrm>
            <a:off x="1029241" y="0"/>
            <a:ext cx="7085517" cy="6858000"/>
          </a:xfrm>
          <a:prstGeom prst="rect">
            <a:avLst/>
          </a:prstGeom>
        </p:spPr>
      </p:pic>
    </p:spTree>
    <p:extLst>
      <p:ext uri="{BB962C8B-B14F-4D97-AF65-F5344CB8AC3E}">
        <p14:creationId xmlns:p14="http://schemas.microsoft.com/office/powerpoint/2010/main" val="4141078923"/>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2E31F27-2099-4FFD-BED2-BDAAF55CDD13}"/>
              </a:ext>
            </a:extLst>
          </p:cNvPr>
          <p:cNvPicPr>
            <a:picLocks noChangeAspect="1"/>
          </p:cNvPicPr>
          <p:nvPr/>
        </p:nvPicPr>
        <p:blipFill>
          <a:blip r:embed="rId3"/>
          <a:stretch>
            <a:fillRect/>
          </a:stretch>
        </p:blipFill>
        <p:spPr>
          <a:xfrm>
            <a:off x="1133475" y="109537"/>
            <a:ext cx="6877050" cy="6638925"/>
          </a:xfrm>
          <a:prstGeom prst="rect">
            <a:avLst/>
          </a:prstGeom>
        </p:spPr>
      </p:pic>
      <p:sp>
        <p:nvSpPr>
          <p:cNvPr id="4" name="TextBox 3">
            <a:extLst>
              <a:ext uri="{FF2B5EF4-FFF2-40B4-BE49-F238E27FC236}">
                <a16:creationId xmlns:a16="http://schemas.microsoft.com/office/drawing/2014/main" id="{4D47AAFC-6BB9-4381-9363-81C8319928E8}"/>
              </a:ext>
            </a:extLst>
          </p:cNvPr>
          <p:cNvSpPr txBox="1"/>
          <p:nvPr/>
        </p:nvSpPr>
        <p:spPr>
          <a:xfrm>
            <a:off x="148281" y="296562"/>
            <a:ext cx="522900" cy="369332"/>
          </a:xfrm>
          <a:prstGeom prst="rect">
            <a:avLst/>
          </a:prstGeom>
          <a:noFill/>
        </p:spPr>
        <p:txBody>
          <a:bodyPr wrap="none" rtlCol="0">
            <a:spAutoFit/>
          </a:bodyPr>
          <a:lstStyle/>
          <a:p>
            <a:r>
              <a:rPr lang="en-US" altLang="zh-CN" dirty="0"/>
              <a:t>10k</a:t>
            </a:r>
            <a:endParaRPr lang="zh-CN" altLang="en-US" dirty="0"/>
          </a:p>
        </p:txBody>
      </p:sp>
    </p:spTree>
    <p:extLst>
      <p:ext uri="{BB962C8B-B14F-4D97-AF65-F5344CB8AC3E}">
        <p14:creationId xmlns:p14="http://schemas.microsoft.com/office/powerpoint/2010/main" val="3468687488"/>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50C2101-1FC5-46D6-BA68-171F850B5B20}"/>
              </a:ext>
            </a:extLst>
          </p:cNvPr>
          <p:cNvPicPr>
            <a:picLocks noChangeAspect="1"/>
          </p:cNvPicPr>
          <p:nvPr/>
        </p:nvPicPr>
        <p:blipFill>
          <a:blip r:embed="rId3"/>
          <a:stretch>
            <a:fillRect/>
          </a:stretch>
        </p:blipFill>
        <p:spPr>
          <a:xfrm>
            <a:off x="1071562" y="38100"/>
            <a:ext cx="7000875" cy="6781800"/>
          </a:xfrm>
          <a:prstGeom prst="rect">
            <a:avLst/>
          </a:prstGeom>
        </p:spPr>
      </p:pic>
    </p:spTree>
    <p:extLst>
      <p:ext uri="{BB962C8B-B14F-4D97-AF65-F5344CB8AC3E}">
        <p14:creationId xmlns:p14="http://schemas.microsoft.com/office/powerpoint/2010/main" val="1260261124"/>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88AD5D7-82B3-4161-B11B-887698EE7C25}"/>
              </a:ext>
            </a:extLst>
          </p:cNvPr>
          <p:cNvPicPr>
            <a:picLocks noChangeAspect="1"/>
          </p:cNvPicPr>
          <p:nvPr/>
        </p:nvPicPr>
        <p:blipFill>
          <a:blip r:embed="rId2"/>
          <a:stretch>
            <a:fillRect/>
          </a:stretch>
        </p:blipFill>
        <p:spPr>
          <a:xfrm>
            <a:off x="0" y="0"/>
            <a:ext cx="9144000" cy="5181600"/>
          </a:xfrm>
          <a:prstGeom prst="rect">
            <a:avLst/>
          </a:prstGeom>
        </p:spPr>
      </p:pic>
    </p:spTree>
    <p:extLst>
      <p:ext uri="{BB962C8B-B14F-4D97-AF65-F5344CB8AC3E}">
        <p14:creationId xmlns:p14="http://schemas.microsoft.com/office/powerpoint/2010/main" val="2667851812"/>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D75FDF5-106D-46FD-A6F5-C4443F07EA68}"/>
              </a:ext>
            </a:extLst>
          </p:cNvPr>
          <p:cNvPicPr>
            <a:picLocks noChangeAspect="1"/>
          </p:cNvPicPr>
          <p:nvPr/>
        </p:nvPicPr>
        <p:blipFill>
          <a:blip r:embed="rId2"/>
          <a:stretch>
            <a:fillRect/>
          </a:stretch>
        </p:blipFill>
        <p:spPr>
          <a:xfrm>
            <a:off x="1143000" y="0"/>
            <a:ext cx="6858000" cy="6858000"/>
          </a:xfrm>
          <a:prstGeom prst="rect">
            <a:avLst/>
          </a:prstGeom>
        </p:spPr>
      </p:pic>
    </p:spTree>
    <p:extLst>
      <p:ext uri="{BB962C8B-B14F-4D97-AF65-F5344CB8AC3E}">
        <p14:creationId xmlns:p14="http://schemas.microsoft.com/office/powerpoint/2010/main" val="288671413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76AC1A2-F269-458F-BDBE-813B550B184C}"/>
              </a:ext>
            </a:extLst>
          </p:cNvPr>
          <p:cNvPicPr>
            <a:picLocks noChangeAspect="1"/>
          </p:cNvPicPr>
          <p:nvPr/>
        </p:nvPicPr>
        <p:blipFill>
          <a:blip r:embed="rId2"/>
          <a:stretch>
            <a:fillRect/>
          </a:stretch>
        </p:blipFill>
        <p:spPr>
          <a:xfrm>
            <a:off x="0" y="1"/>
            <a:ext cx="7476954" cy="3429000"/>
          </a:xfrm>
          <a:prstGeom prst="rect">
            <a:avLst/>
          </a:prstGeom>
        </p:spPr>
      </p:pic>
      <p:pic>
        <p:nvPicPr>
          <p:cNvPr id="12" name="Picture 11">
            <a:extLst>
              <a:ext uri="{FF2B5EF4-FFF2-40B4-BE49-F238E27FC236}">
                <a16:creationId xmlns:a16="http://schemas.microsoft.com/office/drawing/2014/main" id="{6A14FAFD-6928-4E8A-973E-E0EFB6AB91B1}"/>
              </a:ext>
            </a:extLst>
          </p:cNvPr>
          <p:cNvPicPr>
            <a:picLocks noChangeAspect="1"/>
          </p:cNvPicPr>
          <p:nvPr/>
        </p:nvPicPr>
        <p:blipFill>
          <a:blip r:embed="rId3"/>
          <a:stretch>
            <a:fillRect/>
          </a:stretch>
        </p:blipFill>
        <p:spPr>
          <a:xfrm>
            <a:off x="0" y="3429001"/>
            <a:ext cx="7476951" cy="3428999"/>
          </a:xfrm>
          <a:prstGeom prst="rect">
            <a:avLst/>
          </a:prstGeom>
        </p:spPr>
      </p:pic>
      <p:sp>
        <p:nvSpPr>
          <p:cNvPr id="13" name="TextBox 12">
            <a:extLst>
              <a:ext uri="{FF2B5EF4-FFF2-40B4-BE49-F238E27FC236}">
                <a16:creationId xmlns:a16="http://schemas.microsoft.com/office/drawing/2014/main" id="{2672CB38-FDB8-4839-AC5F-1808002FF805}"/>
              </a:ext>
            </a:extLst>
          </p:cNvPr>
          <p:cNvSpPr txBox="1"/>
          <p:nvPr/>
        </p:nvSpPr>
        <p:spPr>
          <a:xfrm>
            <a:off x="4572000" y="405209"/>
            <a:ext cx="764697" cy="461665"/>
          </a:xfrm>
          <a:prstGeom prst="rect">
            <a:avLst/>
          </a:prstGeom>
          <a:noFill/>
        </p:spPr>
        <p:txBody>
          <a:bodyPr wrap="none" rtlCol="0">
            <a:spAutoFit/>
          </a:bodyPr>
          <a:lstStyle/>
          <a:p>
            <a:r>
              <a:rPr lang="en-US" altLang="zh-CN" sz="2400" dirty="0"/>
              <a:t>Data</a:t>
            </a:r>
            <a:endParaRPr lang="zh-CN" altLang="en-US" sz="2400" dirty="0"/>
          </a:p>
        </p:txBody>
      </p:sp>
      <p:sp>
        <p:nvSpPr>
          <p:cNvPr id="14" name="TextBox 13">
            <a:extLst>
              <a:ext uri="{FF2B5EF4-FFF2-40B4-BE49-F238E27FC236}">
                <a16:creationId xmlns:a16="http://schemas.microsoft.com/office/drawing/2014/main" id="{3F611731-0C45-4D61-966F-09479513428F}"/>
              </a:ext>
            </a:extLst>
          </p:cNvPr>
          <p:cNvSpPr txBox="1"/>
          <p:nvPr/>
        </p:nvSpPr>
        <p:spPr>
          <a:xfrm>
            <a:off x="4572000" y="3834208"/>
            <a:ext cx="995785" cy="461665"/>
          </a:xfrm>
          <a:prstGeom prst="rect">
            <a:avLst/>
          </a:prstGeom>
          <a:noFill/>
        </p:spPr>
        <p:txBody>
          <a:bodyPr wrap="none" rtlCol="0">
            <a:spAutoFit/>
          </a:bodyPr>
          <a:lstStyle/>
          <a:p>
            <a:r>
              <a:rPr lang="en-US" altLang="zh-CN" sz="2400" dirty="0"/>
              <a:t>Model</a:t>
            </a:r>
            <a:endParaRPr lang="zh-CN" altLang="en-US" sz="2400" dirty="0"/>
          </a:p>
        </p:txBody>
      </p:sp>
      <p:pic>
        <p:nvPicPr>
          <p:cNvPr id="3" name="Picture 2">
            <a:extLst>
              <a:ext uri="{FF2B5EF4-FFF2-40B4-BE49-F238E27FC236}">
                <a16:creationId xmlns:a16="http://schemas.microsoft.com/office/drawing/2014/main" id="{1A6F2373-2441-4628-8BCB-22C98BB0670A}"/>
              </a:ext>
            </a:extLst>
          </p:cNvPr>
          <p:cNvPicPr>
            <a:picLocks noChangeAspect="1"/>
          </p:cNvPicPr>
          <p:nvPr/>
        </p:nvPicPr>
        <p:blipFill>
          <a:blip r:embed="rId4"/>
          <a:stretch>
            <a:fillRect/>
          </a:stretch>
        </p:blipFill>
        <p:spPr>
          <a:xfrm>
            <a:off x="5336697" y="4919711"/>
            <a:ext cx="3324225" cy="657225"/>
          </a:xfrm>
          <a:prstGeom prst="rect">
            <a:avLst/>
          </a:prstGeom>
        </p:spPr>
      </p:pic>
    </p:spTree>
    <p:extLst>
      <p:ext uri="{BB962C8B-B14F-4D97-AF65-F5344CB8AC3E}">
        <p14:creationId xmlns:p14="http://schemas.microsoft.com/office/powerpoint/2010/main" val="397447845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E21BC1-5D02-4343-93B9-48009A6A3F3B}"/>
              </a:ext>
            </a:extLst>
          </p:cNvPr>
          <p:cNvPicPr>
            <a:picLocks noChangeAspect="1"/>
          </p:cNvPicPr>
          <p:nvPr/>
        </p:nvPicPr>
        <p:blipFill>
          <a:blip r:embed="rId2"/>
          <a:stretch>
            <a:fillRect/>
          </a:stretch>
        </p:blipFill>
        <p:spPr>
          <a:xfrm>
            <a:off x="0" y="1"/>
            <a:ext cx="7476951" cy="3428999"/>
          </a:xfrm>
          <a:prstGeom prst="rect">
            <a:avLst/>
          </a:prstGeom>
        </p:spPr>
      </p:pic>
      <p:sp>
        <p:nvSpPr>
          <p:cNvPr id="4" name="TextBox 3">
            <a:extLst>
              <a:ext uri="{FF2B5EF4-FFF2-40B4-BE49-F238E27FC236}">
                <a16:creationId xmlns:a16="http://schemas.microsoft.com/office/drawing/2014/main" id="{45B3CBCB-0614-4E8A-BE7A-E17F7050D8CF}"/>
              </a:ext>
            </a:extLst>
          </p:cNvPr>
          <p:cNvSpPr txBox="1"/>
          <p:nvPr/>
        </p:nvSpPr>
        <p:spPr>
          <a:xfrm>
            <a:off x="4572000" y="405209"/>
            <a:ext cx="3511731" cy="461665"/>
          </a:xfrm>
          <a:prstGeom prst="rect">
            <a:avLst/>
          </a:prstGeom>
          <a:noFill/>
        </p:spPr>
        <p:txBody>
          <a:bodyPr wrap="none" rtlCol="0">
            <a:spAutoFit/>
          </a:bodyPr>
          <a:lstStyle/>
          <a:p>
            <a:r>
              <a:rPr lang="en-US" altLang="zh-CN" sz="2400" dirty="0"/>
              <a:t>Data with data uncertainty</a:t>
            </a:r>
            <a:endParaRPr lang="zh-CN" altLang="en-US" sz="2400" dirty="0"/>
          </a:p>
        </p:txBody>
      </p:sp>
      <p:pic>
        <p:nvPicPr>
          <p:cNvPr id="7" name="Picture 6">
            <a:extLst>
              <a:ext uri="{FF2B5EF4-FFF2-40B4-BE49-F238E27FC236}">
                <a16:creationId xmlns:a16="http://schemas.microsoft.com/office/drawing/2014/main" id="{E2FBDAB4-F240-4C98-B2B4-2590D0A4C97E}"/>
              </a:ext>
            </a:extLst>
          </p:cNvPr>
          <p:cNvPicPr>
            <a:picLocks noChangeAspect="1"/>
          </p:cNvPicPr>
          <p:nvPr/>
        </p:nvPicPr>
        <p:blipFill>
          <a:blip r:embed="rId3"/>
          <a:stretch>
            <a:fillRect/>
          </a:stretch>
        </p:blipFill>
        <p:spPr>
          <a:xfrm>
            <a:off x="0" y="3429001"/>
            <a:ext cx="7476951" cy="3428999"/>
          </a:xfrm>
          <a:prstGeom prst="rect">
            <a:avLst/>
          </a:prstGeom>
        </p:spPr>
      </p:pic>
      <p:sp>
        <p:nvSpPr>
          <p:cNvPr id="8" name="TextBox 7">
            <a:extLst>
              <a:ext uri="{FF2B5EF4-FFF2-40B4-BE49-F238E27FC236}">
                <a16:creationId xmlns:a16="http://schemas.microsoft.com/office/drawing/2014/main" id="{42EE777D-2C07-4EC2-8215-3810FA0835A8}"/>
              </a:ext>
            </a:extLst>
          </p:cNvPr>
          <p:cNvSpPr txBox="1"/>
          <p:nvPr/>
        </p:nvSpPr>
        <p:spPr>
          <a:xfrm>
            <a:off x="4572000" y="3834208"/>
            <a:ext cx="995785" cy="461665"/>
          </a:xfrm>
          <a:prstGeom prst="rect">
            <a:avLst/>
          </a:prstGeom>
          <a:noFill/>
        </p:spPr>
        <p:txBody>
          <a:bodyPr wrap="none" rtlCol="0">
            <a:spAutoFit/>
          </a:bodyPr>
          <a:lstStyle/>
          <a:p>
            <a:r>
              <a:rPr lang="en-US" altLang="zh-CN" sz="2400" dirty="0"/>
              <a:t>Model</a:t>
            </a:r>
            <a:endParaRPr lang="zh-CN" altLang="en-US" sz="2400" dirty="0"/>
          </a:p>
        </p:txBody>
      </p:sp>
    </p:spTree>
    <p:extLst>
      <p:ext uri="{BB962C8B-B14F-4D97-AF65-F5344CB8AC3E}">
        <p14:creationId xmlns:p14="http://schemas.microsoft.com/office/powerpoint/2010/main" val="80653199"/>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17B4D5-0A71-45BE-A2BA-5EB316313FF8}"/>
              </a:ext>
            </a:extLst>
          </p:cNvPr>
          <p:cNvPicPr>
            <a:picLocks noChangeAspect="1"/>
          </p:cNvPicPr>
          <p:nvPr/>
        </p:nvPicPr>
        <p:blipFill>
          <a:blip r:embed="rId2"/>
          <a:stretch>
            <a:fillRect/>
          </a:stretch>
        </p:blipFill>
        <p:spPr>
          <a:xfrm>
            <a:off x="0" y="3428999"/>
            <a:ext cx="7476954" cy="3429000"/>
          </a:xfrm>
          <a:prstGeom prst="rect">
            <a:avLst/>
          </a:prstGeom>
        </p:spPr>
      </p:pic>
      <p:pic>
        <p:nvPicPr>
          <p:cNvPr id="3" name="Picture 2">
            <a:extLst>
              <a:ext uri="{FF2B5EF4-FFF2-40B4-BE49-F238E27FC236}">
                <a16:creationId xmlns:a16="http://schemas.microsoft.com/office/drawing/2014/main" id="{38FA78FE-C83E-4CE9-AD54-2DE1D0B09294}"/>
              </a:ext>
            </a:extLst>
          </p:cNvPr>
          <p:cNvPicPr>
            <a:picLocks noChangeAspect="1"/>
          </p:cNvPicPr>
          <p:nvPr/>
        </p:nvPicPr>
        <p:blipFill>
          <a:blip r:embed="rId3"/>
          <a:stretch>
            <a:fillRect/>
          </a:stretch>
        </p:blipFill>
        <p:spPr>
          <a:xfrm>
            <a:off x="0" y="1"/>
            <a:ext cx="7476951" cy="3428999"/>
          </a:xfrm>
          <a:prstGeom prst="rect">
            <a:avLst/>
          </a:prstGeom>
        </p:spPr>
      </p:pic>
      <p:sp>
        <p:nvSpPr>
          <p:cNvPr id="4" name="TextBox 3">
            <a:extLst>
              <a:ext uri="{FF2B5EF4-FFF2-40B4-BE49-F238E27FC236}">
                <a16:creationId xmlns:a16="http://schemas.microsoft.com/office/drawing/2014/main" id="{C1150A57-B387-4349-9A95-9853EC1E91F3}"/>
              </a:ext>
            </a:extLst>
          </p:cNvPr>
          <p:cNvSpPr txBox="1"/>
          <p:nvPr/>
        </p:nvSpPr>
        <p:spPr>
          <a:xfrm>
            <a:off x="4572000" y="405209"/>
            <a:ext cx="3511731" cy="461665"/>
          </a:xfrm>
          <a:prstGeom prst="rect">
            <a:avLst/>
          </a:prstGeom>
          <a:noFill/>
        </p:spPr>
        <p:txBody>
          <a:bodyPr wrap="none" rtlCol="0">
            <a:spAutoFit/>
          </a:bodyPr>
          <a:lstStyle/>
          <a:p>
            <a:r>
              <a:rPr lang="en-US" altLang="zh-CN" sz="2400" dirty="0"/>
              <a:t>Data with data uncertainty</a:t>
            </a:r>
            <a:endParaRPr lang="zh-CN" altLang="en-US" sz="2400" dirty="0"/>
          </a:p>
        </p:txBody>
      </p:sp>
      <p:sp>
        <p:nvSpPr>
          <p:cNvPr id="5" name="TextBox 4">
            <a:extLst>
              <a:ext uri="{FF2B5EF4-FFF2-40B4-BE49-F238E27FC236}">
                <a16:creationId xmlns:a16="http://schemas.microsoft.com/office/drawing/2014/main" id="{75526D6B-FCF7-40EF-AC86-6F5A615EB38B}"/>
              </a:ext>
            </a:extLst>
          </p:cNvPr>
          <p:cNvSpPr txBox="1"/>
          <p:nvPr/>
        </p:nvSpPr>
        <p:spPr>
          <a:xfrm>
            <a:off x="4572000" y="3834208"/>
            <a:ext cx="4358501" cy="461665"/>
          </a:xfrm>
          <a:prstGeom prst="rect">
            <a:avLst/>
          </a:prstGeom>
          <a:noFill/>
        </p:spPr>
        <p:txBody>
          <a:bodyPr wrap="none" rtlCol="0">
            <a:spAutoFit/>
          </a:bodyPr>
          <a:lstStyle/>
          <a:p>
            <a:r>
              <a:rPr lang="en-US" altLang="zh-CN" sz="2400" dirty="0"/>
              <a:t>Model with statistical uncertainty</a:t>
            </a:r>
            <a:endParaRPr lang="zh-CN" altLang="en-US" sz="2400" dirty="0"/>
          </a:p>
        </p:txBody>
      </p:sp>
      <p:cxnSp>
        <p:nvCxnSpPr>
          <p:cNvPr id="7" name="Straight Connector 6">
            <a:extLst>
              <a:ext uri="{FF2B5EF4-FFF2-40B4-BE49-F238E27FC236}">
                <a16:creationId xmlns:a16="http://schemas.microsoft.com/office/drawing/2014/main" id="{0244E611-71F5-4B48-9213-1E878852B95C}"/>
              </a:ext>
            </a:extLst>
          </p:cNvPr>
          <p:cNvCxnSpPr/>
          <p:nvPr/>
        </p:nvCxnSpPr>
        <p:spPr>
          <a:xfrm>
            <a:off x="0" y="3563471"/>
            <a:ext cx="7476951" cy="3173505"/>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30740636"/>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F283140-5DA3-41C7-8980-7F882D3D211D}"/>
              </a:ext>
            </a:extLst>
          </p:cNvPr>
          <p:cNvPicPr>
            <a:picLocks noChangeAspect="1"/>
          </p:cNvPicPr>
          <p:nvPr/>
        </p:nvPicPr>
        <p:blipFill>
          <a:blip r:embed="rId3"/>
          <a:stretch>
            <a:fillRect/>
          </a:stretch>
        </p:blipFill>
        <p:spPr>
          <a:xfrm>
            <a:off x="0" y="-919"/>
            <a:ext cx="8132064" cy="3429919"/>
          </a:xfrm>
          <a:prstGeom prst="rect">
            <a:avLst/>
          </a:prstGeom>
        </p:spPr>
      </p:pic>
      <p:pic>
        <p:nvPicPr>
          <p:cNvPr id="9" name="Picture 8">
            <a:extLst>
              <a:ext uri="{FF2B5EF4-FFF2-40B4-BE49-F238E27FC236}">
                <a16:creationId xmlns:a16="http://schemas.microsoft.com/office/drawing/2014/main" id="{96299D5F-C333-4870-BD7C-772D27DE04CE}"/>
              </a:ext>
            </a:extLst>
          </p:cNvPr>
          <p:cNvPicPr>
            <a:picLocks noChangeAspect="1"/>
          </p:cNvPicPr>
          <p:nvPr/>
        </p:nvPicPr>
        <p:blipFill>
          <a:blip r:embed="rId4"/>
          <a:stretch>
            <a:fillRect/>
          </a:stretch>
        </p:blipFill>
        <p:spPr>
          <a:xfrm>
            <a:off x="0" y="3428081"/>
            <a:ext cx="8132064" cy="3429919"/>
          </a:xfrm>
          <a:prstGeom prst="rect">
            <a:avLst/>
          </a:prstGeom>
        </p:spPr>
      </p:pic>
      <p:cxnSp>
        <p:nvCxnSpPr>
          <p:cNvPr id="3" name="Straight Arrow Connector 2">
            <a:extLst>
              <a:ext uri="{FF2B5EF4-FFF2-40B4-BE49-F238E27FC236}">
                <a16:creationId xmlns:a16="http://schemas.microsoft.com/office/drawing/2014/main" id="{3DF473B3-A8E9-44BA-B49E-BF650765D536}"/>
              </a:ext>
            </a:extLst>
          </p:cNvPr>
          <p:cNvCxnSpPr/>
          <p:nvPr/>
        </p:nvCxnSpPr>
        <p:spPr>
          <a:xfrm>
            <a:off x="4438650" y="4219575"/>
            <a:ext cx="0" cy="212407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 name="TextBox 1">
            <a:extLst>
              <a:ext uri="{FF2B5EF4-FFF2-40B4-BE49-F238E27FC236}">
                <a16:creationId xmlns:a16="http://schemas.microsoft.com/office/drawing/2014/main" id="{A4C5DB66-3718-45AA-AFF4-803647F1FCBB}"/>
              </a:ext>
            </a:extLst>
          </p:cNvPr>
          <p:cNvSpPr txBox="1"/>
          <p:nvPr/>
        </p:nvSpPr>
        <p:spPr>
          <a:xfrm>
            <a:off x="7508143" y="4376057"/>
            <a:ext cx="1247842" cy="369332"/>
          </a:xfrm>
          <a:prstGeom prst="rect">
            <a:avLst/>
          </a:prstGeom>
          <a:noFill/>
        </p:spPr>
        <p:txBody>
          <a:bodyPr wrap="none" rtlCol="0">
            <a:spAutoFit/>
          </a:bodyPr>
          <a:lstStyle/>
          <a:p>
            <a:r>
              <a:rPr lang="en-US" altLang="zh-CN" dirty="0"/>
              <a:t>Scale down</a:t>
            </a:r>
            <a:endParaRPr lang="en-US" dirty="0"/>
          </a:p>
        </p:txBody>
      </p:sp>
    </p:spTree>
    <p:extLst>
      <p:ext uri="{BB962C8B-B14F-4D97-AF65-F5344CB8AC3E}">
        <p14:creationId xmlns:p14="http://schemas.microsoft.com/office/powerpoint/2010/main" val="6597858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E92BCC2E-F61D-498C-A310-9558C4B000A4}"/>
              </a:ext>
            </a:extLst>
          </p:cNvPr>
          <p:cNvSpPr txBox="1"/>
          <p:nvPr/>
        </p:nvSpPr>
        <p:spPr>
          <a:xfrm>
            <a:off x="0" y="0"/>
            <a:ext cx="9144000" cy="6740307"/>
          </a:xfrm>
          <a:prstGeom prst="rect">
            <a:avLst/>
          </a:prstGeom>
          <a:noFill/>
        </p:spPr>
        <p:txBody>
          <a:bodyPr wrap="square">
            <a:spAutoFit/>
          </a:bodyPr>
          <a:lstStyle/>
          <a:p>
            <a:r>
              <a:rPr lang="en-US" sz="1200" dirty="0" err="1"/>
              <a:t>sunli@pike</a:t>
            </a:r>
            <a:r>
              <a:rPr lang="en-US" sz="1200" dirty="0"/>
              <a:t>:/</a:t>
            </a:r>
            <a:r>
              <a:rPr lang="en-US" sz="1200" dirty="0" err="1"/>
              <a:t>mnt</a:t>
            </a:r>
            <a:r>
              <a:rPr lang="en-US" sz="1200" dirty="0"/>
              <a:t>/analysis/triumf_s2193/sun/Build_Geant4_DSL_Jul2024$ </a:t>
            </a:r>
            <a:r>
              <a:rPr lang="en-US" sz="1200" dirty="0" err="1"/>
              <a:t>cmake</a:t>
            </a:r>
            <a:r>
              <a:rPr lang="en-US" sz="1200" dirty="0"/>
              <a:t> -DGeant4_DIR=/</a:t>
            </a:r>
            <a:r>
              <a:rPr lang="en-US" sz="1200" dirty="0" err="1"/>
              <a:t>mnt</a:t>
            </a:r>
            <a:r>
              <a:rPr lang="en-US" sz="1200" dirty="0"/>
              <a:t>/simulations/</a:t>
            </a:r>
            <a:r>
              <a:rPr lang="en-US" sz="1200" dirty="0" err="1"/>
              <a:t>proton_detector</a:t>
            </a:r>
            <a:r>
              <a:rPr lang="en-US" sz="1200" dirty="0"/>
              <a:t>/Geant4/geant4.10.2-install/lib/Geant4-10.2.2 /</a:t>
            </a:r>
            <a:r>
              <a:rPr lang="en-US" sz="1200" dirty="0" err="1"/>
              <a:t>mnt</a:t>
            </a:r>
            <a:r>
              <a:rPr lang="en-US" sz="1200" dirty="0"/>
              <a:t>/analysis/triumf_s2193/sun/Geant4_DSL_Jul2024</a:t>
            </a:r>
          </a:p>
          <a:p>
            <a:r>
              <a:rPr lang="en-US" sz="1200" dirty="0"/>
              <a:t>-- The C compiler identification is GNU 4.9.2</a:t>
            </a:r>
          </a:p>
          <a:p>
            <a:r>
              <a:rPr lang="en-US" sz="1200" dirty="0"/>
              <a:t>-- The CXX compiler identification is GNU 4.9.2</a:t>
            </a:r>
          </a:p>
          <a:p>
            <a:r>
              <a:rPr lang="en-US" sz="1200" dirty="0"/>
              <a:t>-- Check for working C compiler: /</a:t>
            </a:r>
            <a:r>
              <a:rPr lang="en-US" sz="1200" dirty="0" err="1"/>
              <a:t>usr</a:t>
            </a:r>
            <a:r>
              <a:rPr lang="en-US" sz="1200" dirty="0"/>
              <a:t>/bin/gcc-4.9</a:t>
            </a:r>
          </a:p>
          <a:p>
            <a:r>
              <a:rPr lang="en-US" sz="1200" dirty="0"/>
              <a:t>-- Check for working C compiler: /</a:t>
            </a:r>
            <a:r>
              <a:rPr lang="en-US" sz="1200" dirty="0" err="1"/>
              <a:t>usr</a:t>
            </a:r>
            <a:r>
              <a:rPr lang="en-US" sz="1200" dirty="0"/>
              <a:t>/bin/gcc-4.9 -- works</a:t>
            </a:r>
          </a:p>
          <a:p>
            <a:r>
              <a:rPr lang="en-US" sz="1200" dirty="0"/>
              <a:t>-- Detecting C compiler ABI info</a:t>
            </a:r>
          </a:p>
          <a:p>
            <a:r>
              <a:rPr lang="en-US" sz="1200" dirty="0"/>
              <a:t>-- Detecting C compiler ABI info - done</a:t>
            </a:r>
          </a:p>
          <a:p>
            <a:r>
              <a:rPr lang="en-US" sz="1200" dirty="0"/>
              <a:t>-- Detecting C compile features</a:t>
            </a:r>
          </a:p>
          <a:p>
            <a:r>
              <a:rPr lang="en-US" sz="1200" dirty="0"/>
              <a:t>-- Detecting C compile features - done</a:t>
            </a:r>
          </a:p>
          <a:p>
            <a:r>
              <a:rPr lang="en-US" sz="1200" dirty="0"/>
              <a:t>-- Check for working CXX compiler: /</a:t>
            </a:r>
            <a:r>
              <a:rPr lang="en-US" sz="1200" dirty="0" err="1"/>
              <a:t>usr</a:t>
            </a:r>
            <a:r>
              <a:rPr lang="en-US" sz="1200" dirty="0"/>
              <a:t>/bin/g++-4.9</a:t>
            </a:r>
          </a:p>
          <a:p>
            <a:r>
              <a:rPr lang="en-US" sz="1200" dirty="0"/>
              <a:t>-- Check for working CXX compiler: /</a:t>
            </a:r>
            <a:r>
              <a:rPr lang="en-US" sz="1200" dirty="0" err="1"/>
              <a:t>usr</a:t>
            </a:r>
            <a:r>
              <a:rPr lang="en-US" sz="1200" dirty="0"/>
              <a:t>/bin/g++-4.9 -- works</a:t>
            </a:r>
          </a:p>
          <a:p>
            <a:r>
              <a:rPr lang="en-US" sz="1200" dirty="0"/>
              <a:t>-- Detecting CXX compiler ABI info</a:t>
            </a:r>
          </a:p>
          <a:p>
            <a:r>
              <a:rPr lang="en-US" sz="1200" dirty="0"/>
              <a:t>-- Detecting CXX compiler ABI info - done</a:t>
            </a:r>
          </a:p>
          <a:p>
            <a:r>
              <a:rPr lang="en-US" sz="1200" dirty="0"/>
              <a:t>-- Detecting CXX compile features</a:t>
            </a:r>
          </a:p>
          <a:p>
            <a:r>
              <a:rPr lang="en-US" sz="1200" dirty="0"/>
              <a:t>-- Detecting CXX compile features - done</a:t>
            </a:r>
          </a:p>
          <a:p>
            <a:r>
              <a:rPr lang="en-US" sz="1200" dirty="0"/>
              <a:t>-- Found ROOT 6.06/02 in /</a:t>
            </a:r>
            <a:r>
              <a:rPr lang="en-US" sz="1200" dirty="0" err="1"/>
              <a:t>mnt</a:t>
            </a:r>
            <a:r>
              <a:rPr lang="en-US" sz="1200" dirty="0"/>
              <a:t>/</a:t>
            </a:r>
            <a:r>
              <a:rPr lang="en-US" sz="1200" dirty="0" err="1"/>
              <a:t>misc</a:t>
            </a:r>
            <a:r>
              <a:rPr lang="en-US" sz="1200" dirty="0"/>
              <a:t>/</a:t>
            </a:r>
            <a:r>
              <a:rPr lang="en-US" sz="1200" dirty="0" err="1"/>
              <a:t>sw</a:t>
            </a:r>
            <a:r>
              <a:rPr lang="en-US" sz="1200" dirty="0"/>
              <a:t>/x86_64/Debian/8/root/gnu/6.06.02</a:t>
            </a:r>
          </a:p>
          <a:p>
            <a:r>
              <a:rPr lang="en-US" sz="1200" dirty="0"/>
              <a:t>-- Configuring done</a:t>
            </a:r>
          </a:p>
          <a:p>
            <a:r>
              <a:rPr lang="en-US" sz="1200" dirty="0"/>
              <a:t>-- Generating done</a:t>
            </a:r>
          </a:p>
          <a:p>
            <a:r>
              <a:rPr lang="en-US" sz="1200" dirty="0"/>
              <a:t>-- Build files have been written to: /</a:t>
            </a:r>
            <a:r>
              <a:rPr lang="en-US" sz="1200" dirty="0" err="1"/>
              <a:t>mnt</a:t>
            </a:r>
            <a:r>
              <a:rPr lang="en-US" sz="1200" dirty="0"/>
              <a:t>/analysis/triumf_s2193/sun/Build_Geant4_DSL_Jul2024</a:t>
            </a:r>
          </a:p>
          <a:p>
            <a:r>
              <a:rPr lang="en-US" sz="1200" dirty="0" err="1"/>
              <a:t>sunli@pike</a:t>
            </a:r>
            <a:r>
              <a:rPr lang="en-US" sz="1200" dirty="0"/>
              <a:t>:/</a:t>
            </a:r>
            <a:r>
              <a:rPr lang="en-US" sz="1200" dirty="0" err="1"/>
              <a:t>mnt</a:t>
            </a:r>
            <a:r>
              <a:rPr lang="en-US" sz="1200" dirty="0"/>
              <a:t>/analysis/triumf_s2193/sun/Build_Geant4_DSL_Jul2024$ make </a:t>
            </a:r>
            <a:r>
              <a:rPr lang="en-US" sz="1200" dirty="0" err="1"/>
              <a:t>clean;make</a:t>
            </a:r>
            <a:endParaRPr lang="en-US" sz="1200" dirty="0"/>
          </a:p>
          <a:p>
            <a:r>
              <a:rPr lang="en-US" sz="1200" dirty="0"/>
              <a:t>Scanning dependencies of target tele</a:t>
            </a:r>
          </a:p>
          <a:p>
            <a:r>
              <a:rPr lang="en-US" sz="1200" dirty="0"/>
              <a:t>[  9%] Building CXX object </a:t>
            </a:r>
            <a:r>
              <a:rPr lang="en-US" sz="1200" dirty="0" err="1"/>
              <a:t>CMakeFiles</a:t>
            </a:r>
            <a:r>
              <a:rPr lang="en-US" sz="1200" dirty="0"/>
              <a:t>/</a:t>
            </a:r>
            <a:r>
              <a:rPr lang="en-US" sz="1200" dirty="0" err="1"/>
              <a:t>tele.dir</a:t>
            </a:r>
            <a:r>
              <a:rPr lang="en-US" sz="1200" dirty="0"/>
              <a:t>/</a:t>
            </a:r>
            <a:r>
              <a:rPr lang="en-US" sz="1200" dirty="0" err="1"/>
              <a:t>tele.cc.o</a:t>
            </a:r>
            <a:endParaRPr lang="en-US" sz="1200" dirty="0"/>
          </a:p>
          <a:p>
            <a:r>
              <a:rPr lang="en-US" sz="1200" dirty="0"/>
              <a:t>[ 18%] Building CXX object </a:t>
            </a:r>
            <a:r>
              <a:rPr lang="en-US" sz="1200" dirty="0" err="1"/>
              <a:t>CMakeFiles</a:t>
            </a:r>
            <a:r>
              <a:rPr lang="en-US" sz="1200" dirty="0"/>
              <a:t>/</a:t>
            </a:r>
            <a:r>
              <a:rPr lang="en-US" sz="1200" dirty="0" err="1"/>
              <a:t>tele.dir</a:t>
            </a:r>
            <a:r>
              <a:rPr lang="en-US" sz="1200" dirty="0"/>
              <a:t>/</a:t>
            </a:r>
            <a:r>
              <a:rPr lang="en-US" sz="1200" dirty="0" err="1"/>
              <a:t>src</a:t>
            </a:r>
            <a:r>
              <a:rPr lang="en-US" sz="1200" dirty="0"/>
              <a:t>/ExG4ActionInitialization.cc.o</a:t>
            </a:r>
          </a:p>
          <a:p>
            <a:r>
              <a:rPr lang="en-US" sz="1200" dirty="0"/>
              <a:t>[ 27%] Building CXX object </a:t>
            </a:r>
            <a:r>
              <a:rPr lang="en-US" sz="1200" dirty="0" err="1"/>
              <a:t>CMakeFiles</a:t>
            </a:r>
            <a:r>
              <a:rPr lang="en-US" sz="1200" dirty="0"/>
              <a:t>/</a:t>
            </a:r>
            <a:r>
              <a:rPr lang="en-US" sz="1200" dirty="0" err="1"/>
              <a:t>tele.dir</a:t>
            </a:r>
            <a:r>
              <a:rPr lang="en-US" sz="1200" dirty="0"/>
              <a:t>/</a:t>
            </a:r>
            <a:r>
              <a:rPr lang="en-US" sz="1200" dirty="0" err="1"/>
              <a:t>src</a:t>
            </a:r>
            <a:r>
              <a:rPr lang="en-US" sz="1200" dirty="0"/>
              <a:t>/ExG4DetectorConstruction.cc.o</a:t>
            </a:r>
          </a:p>
          <a:p>
            <a:r>
              <a:rPr lang="en-US" sz="1200" dirty="0"/>
              <a:t>[ 36%] Building CXX object </a:t>
            </a:r>
            <a:r>
              <a:rPr lang="en-US" sz="1200" dirty="0" err="1"/>
              <a:t>CMakeFiles</a:t>
            </a:r>
            <a:r>
              <a:rPr lang="en-US" sz="1200" dirty="0"/>
              <a:t>/</a:t>
            </a:r>
            <a:r>
              <a:rPr lang="en-US" sz="1200" dirty="0" err="1"/>
              <a:t>tele.dir</a:t>
            </a:r>
            <a:r>
              <a:rPr lang="en-US" sz="1200" dirty="0"/>
              <a:t>/</a:t>
            </a:r>
            <a:r>
              <a:rPr lang="en-US" sz="1200" dirty="0" err="1"/>
              <a:t>src</a:t>
            </a:r>
            <a:r>
              <a:rPr lang="en-US" sz="1200" dirty="0"/>
              <a:t>/ExG4EventAction.cc.o</a:t>
            </a:r>
          </a:p>
          <a:p>
            <a:r>
              <a:rPr lang="en-US" sz="1200" dirty="0"/>
              <a:t>[ 45%] Building CXX object </a:t>
            </a:r>
            <a:r>
              <a:rPr lang="en-US" sz="1200" dirty="0" err="1"/>
              <a:t>CMakeFiles</a:t>
            </a:r>
            <a:r>
              <a:rPr lang="en-US" sz="1200" dirty="0"/>
              <a:t>/</a:t>
            </a:r>
            <a:r>
              <a:rPr lang="en-US" sz="1200" dirty="0" err="1"/>
              <a:t>tele.dir</a:t>
            </a:r>
            <a:r>
              <a:rPr lang="en-US" sz="1200" dirty="0"/>
              <a:t>/</a:t>
            </a:r>
            <a:r>
              <a:rPr lang="en-US" sz="1200" dirty="0" err="1"/>
              <a:t>src</a:t>
            </a:r>
            <a:r>
              <a:rPr lang="en-US" sz="1200" dirty="0"/>
              <a:t>/ExG4Hit.cc.o</a:t>
            </a:r>
          </a:p>
          <a:p>
            <a:r>
              <a:rPr lang="en-US" sz="1200" dirty="0"/>
              <a:t>[ 54%] Building CXX object </a:t>
            </a:r>
            <a:r>
              <a:rPr lang="en-US" sz="1200" dirty="0" err="1"/>
              <a:t>CMakeFiles</a:t>
            </a:r>
            <a:r>
              <a:rPr lang="en-US" sz="1200" dirty="0"/>
              <a:t>/</a:t>
            </a:r>
            <a:r>
              <a:rPr lang="en-US" sz="1200" dirty="0" err="1"/>
              <a:t>tele.dir</a:t>
            </a:r>
            <a:r>
              <a:rPr lang="en-US" sz="1200" dirty="0"/>
              <a:t>/</a:t>
            </a:r>
            <a:r>
              <a:rPr lang="en-US" sz="1200" dirty="0" err="1"/>
              <a:t>src</a:t>
            </a:r>
            <a:r>
              <a:rPr lang="en-US" sz="1200" dirty="0"/>
              <a:t>/ExG4PhysicsList.cc.o</a:t>
            </a:r>
          </a:p>
          <a:p>
            <a:r>
              <a:rPr lang="en-US" sz="1200" dirty="0"/>
              <a:t>[ 63%] Building CXX object </a:t>
            </a:r>
            <a:r>
              <a:rPr lang="en-US" sz="1200" dirty="0" err="1"/>
              <a:t>CMakeFiles</a:t>
            </a:r>
            <a:r>
              <a:rPr lang="en-US" sz="1200" dirty="0"/>
              <a:t>/</a:t>
            </a:r>
            <a:r>
              <a:rPr lang="en-US" sz="1200" dirty="0" err="1"/>
              <a:t>tele.dir</a:t>
            </a:r>
            <a:r>
              <a:rPr lang="en-US" sz="1200" dirty="0"/>
              <a:t>/</a:t>
            </a:r>
            <a:r>
              <a:rPr lang="en-US" sz="1200" dirty="0" err="1"/>
              <a:t>src</a:t>
            </a:r>
            <a:r>
              <a:rPr lang="en-US" sz="1200" dirty="0"/>
              <a:t>/ExG4PrimaryGeneratorAction.cc.o</a:t>
            </a:r>
          </a:p>
          <a:p>
            <a:r>
              <a:rPr lang="en-US" sz="1200" dirty="0"/>
              <a:t>[ 72%] Building CXX object </a:t>
            </a:r>
            <a:r>
              <a:rPr lang="en-US" sz="1200" dirty="0" err="1"/>
              <a:t>CMakeFiles</a:t>
            </a:r>
            <a:r>
              <a:rPr lang="en-US" sz="1200" dirty="0"/>
              <a:t>/</a:t>
            </a:r>
            <a:r>
              <a:rPr lang="en-US" sz="1200" dirty="0" err="1"/>
              <a:t>tele.dir</a:t>
            </a:r>
            <a:r>
              <a:rPr lang="en-US" sz="1200" dirty="0"/>
              <a:t>/</a:t>
            </a:r>
            <a:r>
              <a:rPr lang="en-US" sz="1200" dirty="0" err="1"/>
              <a:t>src</a:t>
            </a:r>
            <a:r>
              <a:rPr lang="en-US" sz="1200" dirty="0"/>
              <a:t>/ExG4RunAction.cc.o</a:t>
            </a:r>
          </a:p>
          <a:p>
            <a:r>
              <a:rPr lang="en-US" sz="1200" dirty="0"/>
              <a:t>[ 81%] Building CXX object </a:t>
            </a:r>
            <a:r>
              <a:rPr lang="en-US" sz="1200" dirty="0" err="1"/>
              <a:t>CMakeFiles</a:t>
            </a:r>
            <a:r>
              <a:rPr lang="en-US" sz="1200" dirty="0"/>
              <a:t>/</a:t>
            </a:r>
            <a:r>
              <a:rPr lang="en-US" sz="1200" dirty="0" err="1"/>
              <a:t>tele.dir</a:t>
            </a:r>
            <a:r>
              <a:rPr lang="en-US" sz="1200" dirty="0"/>
              <a:t>/</a:t>
            </a:r>
            <a:r>
              <a:rPr lang="en-US" sz="1200" dirty="0" err="1"/>
              <a:t>src</a:t>
            </a:r>
            <a:r>
              <a:rPr lang="en-US" sz="1200" dirty="0"/>
              <a:t>/ExG4SD.cc.o</a:t>
            </a:r>
          </a:p>
          <a:p>
            <a:r>
              <a:rPr lang="en-US" sz="1200" dirty="0"/>
              <a:t>[ 90%] Building CXX object </a:t>
            </a:r>
            <a:r>
              <a:rPr lang="en-US" sz="1200" dirty="0" err="1"/>
              <a:t>CMakeFiles</a:t>
            </a:r>
            <a:r>
              <a:rPr lang="en-US" sz="1200" dirty="0"/>
              <a:t>/</a:t>
            </a:r>
            <a:r>
              <a:rPr lang="en-US" sz="1200" dirty="0" err="1"/>
              <a:t>tele.dir</a:t>
            </a:r>
            <a:r>
              <a:rPr lang="en-US" sz="1200" dirty="0"/>
              <a:t>/</a:t>
            </a:r>
            <a:r>
              <a:rPr lang="en-US" sz="1200" dirty="0" err="1"/>
              <a:t>src</a:t>
            </a:r>
            <a:r>
              <a:rPr lang="en-US" sz="1200" dirty="0"/>
              <a:t>/</a:t>
            </a:r>
            <a:r>
              <a:rPr lang="en-US" sz="1200" dirty="0" err="1"/>
              <a:t>PhysListEmStandard.cc.o</a:t>
            </a:r>
            <a:endParaRPr lang="en-US" sz="1200" dirty="0"/>
          </a:p>
          <a:p>
            <a:r>
              <a:rPr lang="en-US" sz="1200" dirty="0"/>
              <a:t>[100%] Linking CXX executable tele</a:t>
            </a:r>
          </a:p>
          <a:p>
            <a:r>
              <a:rPr lang="en-US" sz="1200" dirty="0"/>
              <a:t>[100%] Built target tele</a:t>
            </a:r>
          </a:p>
          <a:p>
            <a:r>
              <a:rPr lang="en-US" sz="1200" dirty="0" err="1"/>
              <a:t>sunli@pike</a:t>
            </a:r>
            <a:r>
              <a:rPr lang="en-US" sz="1200" dirty="0"/>
              <a:t>:/</a:t>
            </a:r>
            <a:r>
              <a:rPr lang="en-US" sz="1200" dirty="0" err="1"/>
              <a:t>mnt</a:t>
            </a:r>
            <a:r>
              <a:rPr lang="en-US" sz="1200" dirty="0"/>
              <a:t>/analysis/triumf_s2193/sun/Build_Geant4_DSL_Jul2024$ ./tele</a:t>
            </a:r>
          </a:p>
        </p:txBody>
      </p:sp>
    </p:spTree>
    <p:extLst>
      <p:ext uri="{BB962C8B-B14F-4D97-AF65-F5344CB8AC3E}">
        <p14:creationId xmlns:p14="http://schemas.microsoft.com/office/powerpoint/2010/main" val="174341827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55C5B56-92B5-4697-B91E-1BE6FE4DA20B}"/>
              </a:ext>
            </a:extLst>
          </p:cNvPr>
          <p:cNvPicPr>
            <a:picLocks noChangeAspect="1"/>
          </p:cNvPicPr>
          <p:nvPr/>
        </p:nvPicPr>
        <p:blipFill>
          <a:blip r:embed="rId3"/>
          <a:stretch>
            <a:fillRect/>
          </a:stretch>
        </p:blipFill>
        <p:spPr>
          <a:xfrm>
            <a:off x="0" y="-1800"/>
            <a:ext cx="8134152" cy="3430800"/>
          </a:xfrm>
          <a:prstGeom prst="rect">
            <a:avLst/>
          </a:prstGeom>
        </p:spPr>
      </p:pic>
      <p:sp>
        <p:nvSpPr>
          <p:cNvPr id="4" name="TextBox 3">
            <a:extLst>
              <a:ext uri="{FF2B5EF4-FFF2-40B4-BE49-F238E27FC236}">
                <a16:creationId xmlns:a16="http://schemas.microsoft.com/office/drawing/2014/main" id="{50B434F2-BB78-4782-8DA9-548AD4585FBF}"/>
              </a:ext>
            </a:extLst>
          </p:cNvPr>
          <p:cNvSpPr txBox="1"/>
          <p:nvPr/>
        </p:nvSpPr>
        <p:spPr>
          <a:xfrm>
            <a:off x="5072063" y="882603"/>
            <a:ext cx="2311851" cy="830997"/>
          </a:xfrm>
          <a:prstGeom prst="rect">
            <a:avLst/>
          </a:prstGeom>
          <a:noFill/>
        </p:spPr>
        <p:txBody>
          <a:bodyPr wrap="none" rtlCol="0">
            <a:spAutoFit/>
          </a:bodyPr>
          <a:lstStyle/>
          <a:p>
            <a:r>
              <a:rPr lang="en-US" altLang="zh-CN" sz="2400" i="1" dirty="0">
                <a:latin typeface="Cambria" panose="02040503050406030204" pitchFamily="18" charset="0"/>
                <a:ea typeface="Cambria" panose="02040503050406030204" pitchFamily="18" charset="0"/>
              </a:rPr>
              <a:t>S</a:t>
            </a:r>
            <a:r>
              <a:rPr lang="en-US" altLang="zh-CN" sz="2400" dirty="0">
                <a:latin typeface="Cambria" panose="02040503050406030204" pitchFamily="18" charset="0"/>
                <a:ea typeface="Cambria" panose="02040503050406030204" pitchFamily="18" charset="0"/>
              </a:rPr>
              <a:t> = 0.00537(68)</a:t>
            </a:r>
          </a:p>
          <a:p>
            <a:r>
              <a:rPr lang="en-US" altLang="zh-CN" sz="2400" dirty="0">
                <a:latin typeface="Cambria" panose="02040503050406030204" pitchFamily="18" charset="0"/>
                <a:ea typeface="Cambria" panose="02040503050406030204" pitchFamily="18" charset="0"/>
              </a:rPr>
              <a:t>1 / </a:t>
            </a:r>
            <a:r>
              <a:rPr lang="en-US" altLang="zh-CN" sz="2400" i="1" dirty="0">
                <a:latin typeface="Cambria" panose="02040503050406030204" pitchFamily="18" charset="0"/>
                <a:ea typeface="Cambria" panose="02040503050406030204" pitchFamily="18" charset="0"/>
              </a:rPr>
              <a:t>S</a:t>
            </a:r>
            <a:r>
              <a:rPr lang="en-US" altLang="zh-CN" sz="2400" dirty="0">
                <a:latin typeface="Cambria" panose="02040503050406030204" pitchFamily="18" charset="0"/>
                <a:ea typeface="Cambria" panose="02040503050406030204" pitchFamily="18" charset="0"/>
              </a:rPr>
              <a:t> = 186</a:t>
            </a:r>
            <a:endParaRPr lang="zh-CN" altLang="en-US" sz="2400" dirty="0">
              <a:latin typeface="Cambria" panose="02040503050406030204" pitchFamily="18" charset="0"/>
            </a:endParaRPr>
          </a:p>
        </p:txBody>
      </p:sp>
      <p:pic>
        <p:nvPicPr>
          <p:cNvPr id="6" name="Picture 5">
            <a:extLst>
              <a:ext uri="{FF2B5EF4-FFF2-40B4-BE49-F238E27FC236}">
                <a16:creationId xmlns:a16="http://schemas.microsoft.com/office/drawing/2014/main" id="{6A90D912-AD61-494C-A17F-40F16F4E5574}"/>
              </a:ext>
            </a:extLst>
          </p:cNvPr>
          <p:cNvPicPr>
            <a:picLocks noChangeAspect="1"/>
          </p:cNvPicPr>
          <p:nvPr/>
        </p:nvPicPr>
        <p:blipFill>
          <a:blip r:embed="rId4"/>
          <a:stretch>
            <a:fillRect/>
          </a:stretch>
        </p:blipFill>
        <p:spPr>
          <a:xfrm>
            <a:off x="0" y="3427200"/>
            <a:ext cx="8134152" cy="3430800"/>
          </a:xfrm>
          <a:prstGeom prst="rect">
            <a:avLst/>
          </a:prstGeom>
        </p:spPr>
      </p:pic>
      <p:cxnSp>
        <p:nvCxnSpPr>
          <p:cNvPr id="5" name="Straight Arrow Connector 4">
            <a:extLst>
              <a:ext uri="{FF2B5EF4-FFF2-40B4-BE49-F238E27FC236}">
                <a16:creationId xmlns:a16="http://schemas.microsoft.com/office/drawing/2014/main" id="{24409147-C481-47D0-9C6D-1876F3504DDD}"/>
              </a:ext>
            </a:extLst>
          </p:cNvPr>
          <p:cNvCxnSpPr/>
          <p:nvPr/>
        </p:nvCxnSpPr>
        <p:spPr>
          <a:xfrm flipH="1">
            <a:off x="4572000" y="4552950"/>
            <a:ext cx="1419225" cy="29527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06802975"/>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2336619-CA98-435D-9CB3-15763F2A8E88}"/>
              </a:ext>
            </a:extLst>
          </p:cNvPr>
          <p:cNvPicPr>
            <a:picLocks noChangeAspect="1"/>
          </p:cNvPicPr>
          <p:nvPr/>
        </p:nvPicPr>
        <p:blipFill>
          <a:blip r:embed="rId2"/>
          <a:stretch>
            <a:fillRect/>
          </a:stretch>
        </p:blipFill>
        <p:spPr>
          <a:xfrm>
            <a:off x="0" y="0"/>
            <a:ext cx="8134152" cy="3430800"/>
          </a:xfrm>
          <a:prstGeom prst="rect">
            <a:avLst/>
          </a:prstGeom>
        </p:spPr>
      </p:pic>
      <p:pic>
        <p:nvPicPr>
          <p:cNvPr id="5" name="Picture 4">
            <a:extLst>
              <a:ext uri="{FF2B5EF4-FFF2-40B4-BE49-F238E27FC236}">
                <a16:creationId xmlns:a16="http://schemas.microsoft.com/office/drawing/2014/main" id="{26AF514C-39B8-409C-A6B2-2C4572EE43A9}"/>
              </a:ext>
            </a:extLst>
          </p:cNvPr>
          <p:cNvPicPr>
            <a:picLocks noChangeAspect="1"/>
          </p:cNvPicPr>
          <p:nvPr/>
        </p:nvPicPr>
        <p:blipFill>
          <a:blip r:embed="rId3"/>
          <a:stretch>
            <a:fillRect/>
          </a:stretch>
        </p:blipFill>
        <p:spPr>
          <a:xfrm>
            <a:off x="0" y="3427200"/>
            <a:ext cx="8134152" cy="3430800"/>
          </a:xfrm>
          <a:prstGeom prst="rect">
            <a:avLst/>
          </a:prstGeom>
        </p:spPr>
      </p:pic>
      <p:cxnSp>
        <p:nvCxnSpPr>
          <p:cNvPr id="4" name="Straight Arrow Connector 3">
            <a:extLst>
              <a:ext uri="{FF2B5EF4-FFF2-40B4-BE49-F238E27FC236}">
                <a16:creationId xmlns:a16="http://schemas.microsoft.com/office/drawing/2014/main" id="{89929A6F-0E8A-49AD-AEEA-2EBF81F462AD}"/>
              </a:ext>
            </a:extLst>
          </p:cNvPr>
          <p:cNvCxnSpPr/>
          <p:nvPr/>
        </p:nvCxnSpPr>
        <p:spPr>
          <a:xfrm flipH="1">
            <a:off x="4572000" y="5219700"/>
            <a:ext cx="160020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6443946"/>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C4D61B5-E143-4133-97AD-1DA652FD4AAB}"/>
              </a:ext>
            </a:extLst>
          </p:cNvPr>
          <p:cNvPicPr>
            <a:picLocks noChangeAspect="1"/>
          </p:cNvPicPr>
          <p:nvPr/>
        </p:nvPicPr>
        <p:blipFill>
          <a:blip r:embed="rId2"/>
          <a:stretch>
            <a:fillRect/>
          </a:stretch>
        </p:blipFill>
        <p:spPr>
          <a:xfrm>
            <a:off x="0" y="1"/>
            <a:ext cx="8129884" cy="3429000"/>
          </a:xfrm>
          <a:prstGeom prst="rect">
            <a:avLst/>
          </a:prstGeom>
        </p:spPr>
      </p:pic>
      <p:pic>
        <p:nvPicPr>
          <p:cNvPr id="5" name="Picture 4">
            <a:extLst>
              <a:ext uri="{FF2B5EF4-FFF2-40B4-BE49-F238E27FC236}">
                <a16:creationId xmlns:a16="http://schemas.microsoft.com/office/drawing/2014/main" id="{6C5DDD52-F05E-42D5-86C8-19379AC75964}"/>
              </a:ext>
            </a:extLst>
          </p:cNvPr>
          <p:cNvPicPr>
            <a:picLocks noChangeAspect="1"/>
          </p:cNvPicPr>
          <p:nvPr/>
        </p:nvPicPr>
        <p:blipFill>
          <a:blip r:embed="rId3"/>
          <a:stretch>
            <a:fillRect/>
          </a:stretch>
        </p:blipFill>
        <p:spPr>
          <a:xfrm>
            <a:off x="0" y="3429001"/>
            <a:ext cx="8129884" cy="3429000"/>
          </a:xfrm>
          <a:prstGeom prst="rect">
            <a:avLst/>
          </a:prstGeom>
        </p:spPr>
      </p:pic>
    </p:spTree>
    <p:extLst>
      <p:ext uri="{BB962C8B-B14F-4D97-AF65-F5344CB8AC3E}">
        <p14:creationId xmlns:p14="http://schemas.microsoft.com/office/powerpoint/2010/main" val="412419667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02A40A7-BF17-4DC3-AA20-B7F041B554F5}"/>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2191934896"/>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BFFAFD1-21A7-4B58-B2C5-967C82B22FDE}"/>
              </a:ext>
            </a:extLst>
          </p:cNvPr>
          <p:cNvPicPr>
            <a:picLocks noChangeAspect="1"/>
          </p:cNvPicPr>
          <p:nvPr/>
        </p:nvPicPr>
        <p:blipFill>
          <a:blip r:embed="rId3"/>
          <a:stretch>
            <a:fillRect/>
          </a:stretch>
        </p:blipFill>
        <p:spPr>
          <a:xfrm>
            <a:off x="78379" y="0"/>
            <a:ext cx="5207996" cy="1798989"/>
          </a:xfrm>
          <a:prstGeom prst="rect">
            <a:avLst/>
          </a:prstGeom>
        </p:spPr>
      </p:pic>
      <p:sp>
        <p:nvSpPr>
          <p:cNvPr id="9" name="TextBox 8">
            <a:extLst>
              <a:ext uri="{FF2B5EF4-FFF2-40B4-BE49-F238E27FC236}">
                <a16:creationId xmlns:a16="http://schemas.microsoft.com/office/drawing/2014/main" id="{9C166346-6158-497D-880E-25F4FD56A80E}"/>
              </a:ext>
            </a:extLst>
          </p:cNvPr>
          <p:cNvSpPr txBox="1"/>
          <p:nvPr/>
        </p:nvSpPr>
        <p:spPr>
          <a:xfrm>
            <a:off x="78378" y="1791803"/>
            <a:ext cx="4646021" cy="369332"/>
          </a:xfrm>
          <a:prstGeom prst="rect">
            <a:avLst/>
          </a:prstGeom>
          <a:noFill/>
        </p:spPr>
        <p:txBody>
          <a:bodyPr wrap="square">
            <a:spAutoFit/>
          </a:bodyPr>
          <a:lstStyle/>
          <a:p>
            <a:r>
              <a:rPr lang="en-US" altLang="zh-CN" dirty="0">
                <a:solidFill>
                  <a:schemeClr val="accent5"/>
                </a:solidFill>
                <a:latin typeface="Arial Narrow" panose="020B0606020202030204" pitchFamily="34" charset="0"/>
              </a:rPr>
              <a:t>P. </a:t>
            </a:r>
            <a:r>
              <a:rPr lang="en-US" altLang="zh-CN" dirty="0" err="1">
                <a:solidFill>
                  <a:schemeClr val="accent5"/>
                </a:solidFill>
                <a:latin typeface="Arial Narrow" panose="020B0606020202030204" pitchFamily="34" charset="0"/>
              </a:rPr>
              <a:t>Morfouace</a:t>
            </a:r>
            <a:r>
              <a:rPr lang="en-US" altLang="zh-CN" dirty="0">
                <a:solidFill>
                  <a:schemeClr val="accent5"/>
                </a:solidFill>
                <a:latin typeface="Arial Narrow" panose="020B0606020202030204" pitchFamily="34" charset="0"/>
              </a:rPr>
              <a:t> </a:t>
            </a:r>
            <a:r>
              <a:rPr lang="en-US" altLang="zh-CN" i="1" dirty="0">
                <a:solidFill>
                  <a:schemeClr val="accent5"/>
                </a:solidFill>
                <a:latin typeface="Arial Narrow" panose="020B0606020202030204" pitchFamily="34" charset="0"/>
              </a:rPr>
              <a:t>et al</a:t>
            </a:r>
            <a:r>
              <a:rPr lang="en-US" altLang="zh-CN" dirty="0">
                <a:solidFill>
                  <a:schemeClr val="accent5"/>
                </a:solidFill>
                <a:latin typeface="Arial Narrow" panose="020B0606020202030204" pitchFamily="34" charset="0"/>
              </a:rPr>
              <a:t>., Phys. Lett. B 799, 135045 (2019). </a:t>
            </a:r>
            <a:endParaRPr lang="zh-CN" altLang="en-US" dirty="0">
              <a:solidFill>
                <a:schemeClr val="accent5"/>
              </a:solidFill>
            </a:endParaRPr>
          </a:p>
        </p:txBody>
      </p:sp>
      <p:pic>
        <p:nvPicPr>
          <p:cNvPr id="11" name="Picture 10">
            <a:extLst>
              <a:ext uri="{FF2B5EF4-FFF2-40B4-BE49-F238E27FC236}">
                <a16:creationId xmlns:a16="http://schemas.microsoft.com/office/drawing/2014/main" id="{F6EA5F17-9DCE-4052-AAB6-A110AE760A6C}"/>
              </a:ext>
            </a:extLst>
          </p:cNvPr>
          <p:cNvPicPr>
            <a:picLocks noChangeAspect="1"/>
          </p:cNvPicPr>
          <p:nvPr/>
        </p:nvPicPr>
        <p:blipFill>
          <a:blip r:embed="rId4"/>
          <a:stretch>
            <a:fillRect/>
          </a:stretch>
        </p:blipFill>
        <p:spPr>
          <a:xfrm>
            <a:off x="443931" y="2576016"/>
            <a:ext cx="3334708" cy="558542"/>
          </a:xfrm>
          <a:prstGeom prst="rect">
            <a:avLst/>
          </a:prstGeom>
        </p:spPr>
      </p:pic>
      <p:pic>
        <p:nvPicPr>
          <p:cNvPr id="13" name="Picture 12">
            <a:extLst>
              <a:ext uri="{FF2B5EF4-FFF2-40B4-BE49-F238E27FC236}">
                <a16:creationId xmlns:a16="http://schemas.microsoft.com/office/drawing/2014/main" id="{11B09032-29E1-4465-B430-F1954D618DF8}"/>
              </a:ext>
            </a:extLst>
          </p:cNvPr>
          <p:cNvPicPr>
            <a:picLocks noChangeAspect="1"/>
          </p:cNvPicPr>
          <p:nvPr/>
        </p:nvPicPr>
        <p:blipFill>
          <a:blip r:embed="rId5"/>
          <a:stretch>
            <a:fillRect/>
          </a:stretch>
        </p:blipFill>
        <p:spPr>
          <a:xfrm>
            <a:off x="38100" y="3250637"/>
            <a:ext cx="4255497" cy="2892458"/>
          </a:xfrm>
          <a:prstGeom prst="rect">
            <a:avLst/>
          </a:prstGeom>
        </p:spPr>
      </p:pic>
      <p:sp>
        <p:nvSpPr>
          <p:cNvPr id="14" name="TextBox 13">
            <a:extLst>
              <a:ext uri="{FF2B5EF4-FFF2-40B4-BE49-F238E27FC236}">
                <a16:creationId xmlns:a16="http://schemas.microsoft.com/office/drawing/2014/main" id="{83B72F64-31C4-4B86-92B3-3C0BCF2C06FE}"/>
              </a:ext>
            </a:extLst>
          </p:cNvPr>
          <p:cNvSpPr txBox="1"/>
          <p:nvPr/>
        </p:nvSpPr>
        <p:spPr>
          <a:xfrm>
            <a:off x="0" y="6259174"/>
            <a:ext cx="4444432" cy="369332"/>
          </a:xfrm>
          <a:prstGeom prst="rect">
            <a:avLst/>
          </a:prstGeom>
          <a:noFill/>
        </p:spPr>
        <p:txBody>
          <a:bodyPr wrap="square">
            <a:spAutoFit/>
          </a:bodyPr>
          <a:lstStyle/>
          <a:p>
            <a:r>
              <a:rPr lang="en-US" altLang="zh-CN" dirty="0">
                <a:solidFill>
                  <a:schemeClr val="accent5"/>
                </a:solidFill>
                <a:latin typeface="Arial Narrow" panose="020B0606020202030204" pitchFamily="34" charset="0"/>
              </a:rPr>
              <a:t>S. Pratt </a:t>
            </a:r>
            <a:r>
              <a:rPr lang="en-US" altLang="zh-CN" i="1" dirty="0">
                <a:solidFill>
                  <a:schemeClr val="accent5"/>
                </a:solidFill>
                <a:latin typeface="Arial Narrow" panose="020B0606020202030204" pitchFamily="34" charset="0"/>
              </a:rPr>
              <a:t>et al</a:t>
            </a:r>
            <a:r>
              <a:rPr lang="en-US" altLang="zh-CN" dirty="0">
                <a:solidFill>
                  <a:schemeClr val="accent5"/>
                </a:solidFill>
                <a:latin typeface="Arial Narrow" panose="020B0606020202030204" pitchFamily="34" charset="0"/>
              </a:rPr>
              <a:t>., Phys. Rev. Lett. 114, 202301 (2015).</a:t>
            </a:r>
            <a:endParaRPr lang="zh-CN" altLang="en-US" dirty="0">
              <a:solidFill>
                <a:schemeClr val="accent5"/>
              </a:solidFill>
            </a:endParaRPr>
          </a:p>
        </p:txBody>
      </p:sp>
      <p:pic>
        <p:nvPicPr>
          <p:cNvPr id="3" name="Picture 2">
            <a:extLst>
              <a:ext uri="{FF2B5EF4-FFF2-40B4-BE49-F238E27FC236}">
                <a16:creationId xmlns:a16="http://schemas.microsoft.com/office/drawing/2014/main" id="{B3B5A33E-24A8-45FC-998C-9F4C42D18D0B}"/>
              </a:ext>
            </a:extLst>
          </p:cNvPr>
          <p:cNvPicPr>
            <a:picLocks noChangeAspect="1"/>
          </p:cNvPicPr>
          <p:nvPr/>
        </p:nvPicPr>
        <p:blipFill rotWithShape="1">
          <a:blip r:embed="rId6"/>
          <a:srcRect r="6899"/>
          <a:stretch/>
        </p:blipFill>
        <p:spPr>
          <a:xfrm>
            <a:off x="4358705" y="2230519"/>
            <a:ext cx="4785295" cy="1617489"/>
          </a:xfrm>
          <a:prstGeom prst="rect">
            <a:avLst/>
          </a:prstGeom>
        </p:spPr>
      </p:pic>
      <p:sp>
        <p:nvSpPr>
          <p:cNvPr id="10" name="TextBox 9">
            <a:extLst>
              <a:ext uri="{FF2B5EF4-FFF2-40B4-BE49-F238E27FC236}">
                <a16:creationId xmlns:a16="http://schemas.microsoft.com/office/drawing/2014/main" id="{7A2A8CE4-7DD6-4EB0-B8EA-C71292C02041}"/>
              </a:ext>
            </a:extLst>
          </p:cNvPr>
          <p:cNvSpPr txBox="1"/>
          <p:nvPr/>
        </p:nvSpPr>
        <p:spPr>
          <a:xfrm>
            <a:off x="4529136" y="4010234"/>
            <a:ext cx="4444432" cy="369332"/>
          </a:xfrm>
          <a:prstGeom prst="rect">
            <a:avLst/>
          </a:prstGeom>
          <a:noFill/>
        </p:spPr>
        <p:txBody>
          <a:bodyPr wrap="square">
            <a:spAutoFit/>
          </a:bodyPr>
          <a:lstStyle/>
          <a:p>
            <a:r>
              <a:rPr lang="en-US" altLang="zh-CN" dirty="0">
                <a:solidFill>
                  <a:schemeClr val="accent5"/>
                </a:solidFill>
                <a:latin typeface="Arial Narrow" panose="020B0606020202030204" pitchFamily="34" charset="0"/>
              </a:rPr>
              <a:t>J. E. Bernhard  </a:t>
            </a:r>
            <a:r>
              <a:rPr lang="en-US" altLang="zh-CN" i="1" dirty="0">
                <a:solidFill>
                  <a:schemeClr val="accent5"/>
                </a:solidFill>
                <a:latin typeface="Arial Narrow" panose="020B0606020202030204" pitchFamily="34" charset="0"/>
              </a:rPr>
              <a:t>et al</a:t>
            </a:r>
            <a:r>
              <a:rPr lang="en-US" altLang="zh-CN" dirty="0">
                <a:solidFill>
                  <a:schemeClr val="accent5"/>
                </a:solidFill>
                <a:latin typeface="Arial Narrow" panose="020B0606020202030204" pitchFamily="34" charset="0"/>
              </a:rPr>
              <a:t>., Nat. Phys. 15, 1113 (2019).</a:t>
            </a:r>
            <a:endParaRPr lang="zh-CN" altLang="en-US" dirty="0">
              <a:solidFill>
                <a:schemeClr val="accent5"/>
              </a:solidFill>
            </a:endParaRPr>
          </a:p>
        </p:txBody>
      </p:sp>
    </p:spTree>
    <p:extLst>
      <p:ext uri="{BB962C8B-B14F-4D97-AF65-F5344CB8AC3E}">
        <p14:creationId xmlns:p14="http://schemas.microsoft.com/office/powerpoint/2010/main" val="2192489746"/>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AECE810-1D01-4E5B-AF4A-6AAF97FE66F4}"/>
              </a:ext>
            </a:extLst>
          </p:cNvPr>
          <p:cNvPicPr>
            <a:picLocks noChangeAspect="1"/>
          </p:cNvPicPr>
          <p:nvPr/>
        </p:nvPicPr>
        <p:blipFill>
          <a:blip r:embed="rId2"/>
          <a:stretch>
            <a:fillRect/>
          </a:stretch>
        </p:blipFill>
        <p:spPr>
          <a:xfrm>
            <a:off x="0" y="0"/>
            <a:ext cx="9144000" cy="4859350"/>
          </a:xfrm>
          <a:prstGeom prst="rect">
            <a:avLst/>
          </a:prstGeom>
        </p:spPr>
      </p:pic>
    </p:spTree>
    <p:extLst>
      <p:ext uri="{BB962C8B-B14F-4D97-AF65-F5344CB8AC3E}">
        <p14:creationId xmlns:p14="http://schemas.microsoft.com/office/powerpoint/2010/main" val="3380697710"/>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C05795A-0224-41CB-BD9F-8EA6502E90FA}"/>
              </a:ext>
            </a:extLst>
          </p:cNvPr>
          <p:cNvPicPr>
            <a:picLocks noChangeAspect="1"/>
          </p:cNvPicPr>
          <p:nvPr/>
        </p:nvPicPr>
        <p:blipFill>
          <a:blip r:embed="rId2"/>
          <a:stretch>
            <a:fillRect/>
          </a:stretch>
        </p:blipFill>
        <p:spPr>
          <a:xfrm>
            <a:off x="0" y="0"/>
            <a:ext cx="9144000" cy="6175407"/>
          </a:xfrm>
          <a:prstGeom prst="rect">
            <a:avLst/>
          </a:prstGeom>
        </p:spPr>
      </p:pic>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9904A3AB-332E-4335-A2C8-CD082E015B8E}"/>
                  </a:ext>
                </a:extLst>
              </p:cNvPr>
              <p:cNvSpPr txBox="1"/>
              <p:nvPr/>
            </p:nvSpPr>
            <p:spPr>
              <a:xfrm>
                <a:off x="1039894" y="508183"/>
                <a:ext cx="4081181" cy="86549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𝐿</m:t>
                      </m:r>
                      <m:d>
                        <m:d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𝑥</m:t>
                          </m:r>
                        </m:e>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𝜃</m:t>
                          </m:r>
                        </m:e>
                      </m:d>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nary>
                        <m:naryPr>
                          <m:chr m:val="∏"/>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r>
                            <m:rPr>
                              <m:brk m:alnAt="23"/>
                            </m:r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=1</m:t>
                          </m:r>
                        </m:sub>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𝑁</m:t>
                          </m:r>
                        </m:sup>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𝑓</m:t>
                          </m:r>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𝑥</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e>
                      </m:nary>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nary>
                        <m:naryPr>
                          <m:chr m:val="∏"/>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naryPr>
                        <m:sub>
                          <m:r>
                            <m:rPr>
                              <m:brk m:alnAt="23"/>
                            </m:r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=1</m:t>
                          </m:r>
                        </m:sub>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𝑁</m:t>
                          </m:r>
                        </m:sup>
                        <m:e>
                          <m:f>
                            <m:f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Pr>
                            <m:num>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𝜂</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e>
                                <m:sup>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sup>
                              </m:sSup>
                            </m:num>
                            <m:den>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cs typeface="+mn-cs"/>
                                </a:rPr>
                                <m:t>!</m:t>
                              </m:r>
                            </m:den>
                          </m:f>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𝑒</m:t>
                              </m:r>
                            </m:e>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𝜂</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sup>
                          </m:sSup>
                        </m:e>
                      </m:nary>
                    </m:oMath>
                  </m:oMathPara>
                </a14:m>
                <a:endParaRPr kumimoji="0" lang="zh-CN" altLang="en-US" sz="20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p:txBody>
          </p:sp>
        </mc:Choice>
        <mc:Fallback xmlns="">
          <p:sp>
            <p:nvSpPr>
              <p:cNvPr id="4" name="TextBox 3">
                <a:extLst>
                  <a:ext uri="{FF2B5EF4-FFF2-40B4-BE49-F238E27FC236}">
                    <a16:creationId xmlns:a16="http://schemas.microsoft.com/office/drawing/2014/main" id="{9904A3AB-332E-4335-A2C8-CD082E015B8E}"/>
                  </a:ext>
                </a:extLst>
              </p:cNvPr>
              <p:cNvSpPr txBox="1">
                <a:spLocks noRot="1" noChangeAspect="1" noMove="1" noResize="1" noEditPoints="1" noAdjustHandles="1" noChangeArrowheads="1" noChangeShapeType="1" noTextEdit="1"/>
              </p:cNvSpPr>
              <p:nvPr/>
            </p:nvSpPr>
            <p:spPr>
              <a:xfrm>
                <a:off x="1039894" y="508183"/>
                <a:ext cx="4081181" cy="865493"/>
              </a:xfrm>
              <a:prstGeom prst="rect">
                <a:avLst/>
              </a:prstGeom>
              <a:blipFill>
                <a:blip r:embed="rId3"/>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474686452"/>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CF3DFFE2-1301-4E2C-9F3A-B79F7A9A3FA5}"/>
              </a:ext>
            </a:extLst>
          </p:cNvPr>
          <p:cNvPicPr>
            <a:picLocks noChangeAspect="1"/>
          </p:cNvPicPr>
          <p:nvPr/>
        </p:nvPicPr>
        <p:blipFill>
          <a:blip r:embed="rId2"/>
          <a:stretch>
            <a:fillRect/>
          </a:stretch>
        </p:blipFill>
        <p:spPr>
          <a:xfrm>
            <a:off x="0" y="0"/>
            <a:ext cx="6156000" cy="4644731"/>
          </a:xfrm>
          <a:prstGeom prst="rect">
            <a:avLst/>
          </a:prstGeom>
        </p:spPr>
      </p:pic>
      <p:pic>
        <p:nvPicPr>
          <p:cNvPr id="7" name="Picture 6">
            <a:extLst>
              <a:ext uri="{FF2B5EF4-FFF2-40B4-BE49-F238E27FC236}">
                <a16:creationId xmlns:a16="http://schemas.microsoft.com/office/drawing/2014/main" id="{AB191045-5B70-4ECD-9376-C5D5C8E4BC91}"/>
              </a:ext>
            </a:extLst>
          </p:cNvPr>
          <p:cNvPicPr>
            <a:picLocks noChangeAspect="1"/>
          </p:cNvPicPr>
          <p:nvPr/>
        </p:nvPicPr>
        <p:blipFill rotWithShape="1">
          <a:blip r:embed="rId3"/>
          <a:srcRect l="55124" t="75703" r="7213"/>
          <a:stretch/>
        </p:blipFill>
        <p:spPr>
          <a:xfrm>
            <a:off x="3783503" y="2577033"/>
            <a:ext cx="799071" cy="374055"/>
          </a:xfrm>
          <a:prstGeom prst="rect">
            <a:avLst/>
          </a:prstGeom>
        </p:spPr>
      </p:pic>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25F781DE-AC40-468A-ADBD-24E945F5C626}"/>
                  </a:ext>
                </a:extLst>
              </p:cNvPr>
              <p:cNvSpPr txBox="1"/>
              <p:nvPr/>
            </p:nvSpPr>
            <p:spPr>
              <a:xfrm>
                <a:off x="174921" y="5846303"/>
                <a:ext cx="4081181" cy="86549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𝐿</m:t>
                      </m:r>
                      <m:d>
                        <m:d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𝑥</m:t>
                          </m:r>
                        </m:e>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𝜃</m:t>
                          </m:r>
                        </m:e>
                      </m:d>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nary>
                        <m:naryPr>
                          <m:chr m:val="∏"/>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r>
                            <m:rPr>
                              <m:brk m:alnAt="23"/>
                            </m:r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=1</m:t>
                          </m:r>
                        </m:sub>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𝑁</m:t>
                          </m:r>
                        </m:sup>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𝑓</m:t>
                          </m:r>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𝑥</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e>
                      </m:nary>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nary>
                        <m:naryPr>
                          <m:chr m:val="∏"/>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naryPr>
                        <m:sub>
                          <m:r>
                            <m:rPr>
                              <m:brk m:alnAt="23"/>
                            </m:r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=1</m:t>
                          </m:r>
                        </m:sub>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𝑁</m:t>
                          </m:r>
                        </m:sup>
                        <m:e>
                          <m:f>
                            <m:f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Pr>
                            <m:num>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𝜂</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e>
                                <m:sup>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sup>
                              </m:sSup>
                            </m:num>
                            <m:den>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cs typeface="+mn-cs"/>
                                </a:rPr>
                                <m:t>!</m:t>
                              </m:r>
                            </m:den>
                          </m:f>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𝑒</m:t>
                              </m:r>
                            </m:e>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𝜂</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sup>
                          </m:sSup>
                        </m:e>
                      </m:nary>
                    </m:oMath>
                  </m:oMathPara>
                </a14:m>
                <a:endParaRPr kumimoji="0" lang="zh-CN" altLang="en-US" sz="20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p:txBody>
          </p:sp>
        </mc:Choice>
        <mc:Fallback xmlns="">
          <p:sp>
            <p:nvSpPr>
              <p:cNvPr id="14" name="TextBox 13">
                <a:extLst>
                  <a:ext uri="{FF2B5EF4-FFF2-40B4-BE49-F238E27FC236}">
                    <a16:creationId xmlns:a16="http://schemas.microsoft.com/office/drawing/2014/main" id="{25F781DE-AC40-468A-ADBD-24E945F5C626}"/>
                  </a:ext>
                </a:extLst>
              </p:cNvPr>
              <p:cNvSpPr txBox="1">
                <a:spLocks noRot="1" noChangeAspect="1" noMove="1" noResize="1" noEditPoints="1" noAdjustHandles="1" noChangeArrowheads="1" noChangeShapeType="1" noTextEdit="1"/>
              </p:cNvSpPr>
              <p:nvPr/>
            </p:nvSpPr>
            <p:spPr>
              <a:xfrm>
                <a:off x="174921" y="5846303"/>
                <a:ext cx="4081181" cy="865493"/>
              </a:xfrm>
              <a:prstGeom prst="rect">
                <a:avLst/>
              </a:prstGeom>
              <a:blipFill>
                <a:blip r:embed="rId4"/>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D01D6A94-2BB2-4472-A3F7-CEEF9C7DB04A}"/>
                  </a:ext>
                </a:extLst>
              </p:cNvPr>
              <p:cNvSpPr txBox="1"/>
              <p:nvPr/>
            </p:nvSpPr>
            <p:spPr>
              <a:xfrm>
                <a:off x="174921" y="4771581"/>
                <a:ext cx="5409045" cy="86549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𝜒</m:t>
                          </m:r>
                        </m:e>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sup>
                      </m:s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func>
                        <m:func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uncPr>
                        <m:fName>
                          <m:r>
                            <m:rPr>
                              <m:sty m:val="p"/>
                            </m:rPr>
                            <a:rPr kumimoji="0" lang="en-US" altLang="zh-CN" sz="2000" b="0" i="0" u="none" strike="noStrike" kern="1200" cap="none" spc="0" normalizeH="0" baseline="0" noProof="0" smtClean="0">
                              <a:ln>
                                <a:noFill/>
                              </a:ln>
                              <a:solidFill>
                                <a:prstClr val="black"/>
                              </a:solidFill>
                              <a:effectLst/>
                              <a:uLnTx/>
                              <a:uFillTx/>
                              <a:latin typeface="Cambria Math" panose="02040503050406030204" pitchFamily="18" charset="0"/>
                              <a:cs typeface="+mn-cs"/>
                            </a:rPr>
                            <m:t>ln</m:t>
                          </m:r>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𝜆</m:t>
                          </m:r>
                        </m:fName>
                        <m:e>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e>
                      </m:func>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nary>
                        <m:naryPr>
                          <m:chr m:val="∑"/>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r>
                            <m:rPr>
                              <m:brk m:alnAt="23"/>
                            </m:r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=1</m:t>
                          </m:r>
                        </m:sub>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𝑁</m:t>
                          </m:r>
                        </m:sup>
                        <m:e>
                          <m:d>
                            <m:dPr>
                              <m:begChr m:val="["/>
                              <m:endChr m:val="]"/>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rPr>
                                    <m:t>𝜂</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func>
                                <m:func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uncPr>
                                <m:fName>
                                  <m:r>
                                    <m:rPr>
                                      <m:sty m:val="p"/>
                                    </m:rPr>
                                    <a:rPr kumimoji="0" lang="en-US" altLang="zh-CN" sz="2000" b="0" i="0" u="none" strike="noStrike" kern="1200" cap="none" spc="0" normalizeH="0" baseline="0" noProof="0" smtClean="0">
                                      <a:ln>
                                        <a:noFill/>
                                      </a:ln>
                                      <a:solidFill>
                                        <a:prstClr val="black"/>
                                      </a:solidFill>
                                      <a:effectLst/>
                                      <a:uLnTx/>
                                      <a:uFillTx/>
                                      <a:latin typeface="Cambria Math" panose="02040503050406030204" pitchFamily="18" charset="0"/>
                                      <a:cs typeface="+mn-cs"/>
                                    </a:rPr>
                                    <m:t>ln</m:t>
                                  </m:r>
                                </m:fName>
                                <m:e>
                                  <m:f>
                                    <m:f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Pr>
                                    <m:num>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num>
                                    <m:den>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rPr>
                                            <m:t>𝜂</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d>
                                        <m:d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𝜃</m:t>
                                          </m:r>
                                        </m:e>
                                      </m:d>
                                    </m:den>
                                  </m:f>
                                </m:e>
                              </m:func>
                            </m:e>
                          </m:d>
                        </m:e>
                      </m:nary>
                    </m:oMath>
                  </m:oMathPara>
                </a14:m>
                <a:endParaRPr kumimoji="0" lang="zh-CN" altLang="en-US" sz="20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p:txBody>
          </p:sp>
        </mc:Choice>
        <mc:Fallback xmlns="">
          <p:sp>
            <p:nvSpPr>
              <p:cNvPr id="15" name="TextBox 14">
                <a:extLst>
                  <a:ext uri="{FF2B5EF4-FFF2-40B4-BE49-F238E27FC236}">
                    <a16:creationId xmlns:a16="http://schemas.microsoft.com/office/drawing/2014/main" id="{D01D6A94-2BB2-4472-A3F7-CEEF9C7DB04A}"/>
                  </a:ext>
                </a:extLst>
              </p:cNvPr>
              <p:cNvSpPr txBox="1">
                <a:spLocks noRot="1" noChangeAspect="1" noMove="1" noResize="1" noEditPoints="1" noAdjustHandles="1" noChangeArrowheads="1" noChangeShapeType="1" noTextEdit="1"/>
              </p:cNvSpPr>
              <p:nvPr/>
            </p:nvSpPr>
            <p:spPr>
              <a:xfrm>
                <a:off x="174921" y="4771581"/>
                <a:ext cx="5409045" cy="865493"/>
              </a:xfrm>
              <a:prstGeom prst="rect">
                <a:avLst/>
              </a:prstGeom>
              <a:blipFill>
                <a:blip r:embed="rId5"/>
                <a:stretch>
                  <a:fillRect/>
                </a:stretch>
              </a:blipFill>
            </p:spPr>
            <p:txBody>
              <a:bodyPr/>
              <a:lstStyle/>
              <a:p>
                <a:r>
                  <a:rPr lang="zh-CN" altLang="en-US">
                    <a:noFill/>
                  </a:rPr>
                  <a:t> </a:t>
                </a:r>
              </a:p>
            </p:txBody>
          </p:sp>
        </mc:Fallback>
      </mc:AlternateContent>
      <p:pic>
        <p:nvPicPr>
          <p:cNvPr id="8" name="Picture 7">
            <a:extLst>
              <a:ext uri="{FF2B5EF4-FFF2-40B4-BE49-F238E27FC236}">
                <a16:creationId xmlns:a16="http://schemas.microsoft.com/office/drawing/2014/main" id="{0FF630C3-A231-4C0C-820B-EC962532ACEF}"/>
              </a:ext>
            </a:extLst>
          </p:cNvPr>
          <p:cNvPicPr>
            <a:picLocks noChangeAspect="1"/>
          </p:cNvPicPr>
          <p:nvPr/>
        </p:nvPicPr>
        <p:blipFill rotWithShape="1">
          <a:blip r:embed="rId3"/>
          <a:srcRect l="58261" t="46993" r="9436" b="28328"/>
          <a:stretch/>
        </p:blipFill>
        <p:spPr>
          <a:xfrm>
            <a:off x="2078271" y="2825580"/>
            <a:ext cx="785546" cy="435486"/>
          </a:xfrm>
          <a:prstGeom prst="rect">
            <a:avLst/>
          </a:prstGeom>
        </p:spPr>
      </p:pic>
      <p:sp>
        <p:nvSpPr>
          <p:cNvPr id="3" name="TextBox 2">
            <a:extLst>
              <a:ext uri="{FF2B5EF4-FFF2-40B4-BE49-F238E27FC236}">
                <a16:creationId xmlns:a16="http://schemas.microsoft.com/office/drawing/2014/main" id="{8A2B130A-8EFA-41D4-BC3C-F22BAADEB22D}"/>
              </a:ext>
            </a:extLst>
          </p:cNvPr>
          <p:cNvSpPr txBox="1"/>
          <p:nvPr/>
        </p:nvSpPr>
        <p:spPr>
          <a:xfrm>
            <a:off x="5887103" y="5019661"/>
            <a:ext cx="2948692" cy="369332"/>
          </a:xfrm>
          <a:prstGeom prst="rect">
            <a:avLst/>
          </a:prstGeom>
          <a:noFill/>
        </p:spPr>
        <p:txBody>
          <a:bodyPr wrap="none" rtlCol="0">
            <a:spAutoFit/>
          </a:bodyPr>
          <a:lstStyle/>
          <a:p>
            <a:r>
              <a:rPr lang="en-US" altLang="zh-CN" dirty="0"/>
              <a:t>Maximum Likelihood Method</a:t>
            </a:r>
            <a:endParaRPr lang="zh-CN" altLang="en-US" dirty="0"/>
          </a:p>
        </p:txBody>
      </p:sp>
      <p:cxnSp>
        <p:nvCxnSpPr>
          <p:cNvPr id="5" name="Straight Arrow Connector 4">
            <a:extLst>
              <a:ext uri="{FF2B5EF4-FFF2-40B4-BE49-F238E27FC236}">
                <a16:creationId xmlns:a16="http://schemas.microsoft.com/office/drawing/2014/main" id="{E1FB7D78-7C74-43E6-A5C9-14B04FCDF592}"/>
              </a:ext>
            </a:extLst>
          </p:cNvPr>
          <p:cNvCxnSpPr>
            <a:cxnSpLocks/>
          </p:cNvCxnSpPr>
          <p:nvPr/>
        </p:nvCxnSpPr>
        <p:spPr>
          <a:xfrm flipH="1">
            <a:off x="4880274" y="2616812"/>
            <a:ext cx="1407383" cy="49700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93895233"/>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D68E879C-AC2D-4A99-9C13-0F8D04535F7D}"/>
                  </a:ext>
                </a:extLst>
              </p:cNvPr>
              <p:cNvSpPr txBox="1"/>
              <p:nvPr/>
            </p:nvSpPr>
            <p:spPr>
              <a:xfrm>
                <a:off x="89938" y="1162790"/>
                <a:ext cx="5278881" cy="778931"/>
              </a:xfrm>
              <a:prstGeom prst="rect">
                <a:avLst/>
              </a:prstGeom>
              <a:noFill/>
            </p:spPr>
            <p:txBody>
              <a:bodyPr wrap="none" lIns="0" tIns="0" rIns="0" bIns="0" rtlCol="0" anchor="ctr" anchorCtr="0">
                <a:spAutoFit/>
              </a:bodyPr>
              <a:lstStyle/>
              <a:p>
                <a:pPr lvl="0">
                  <a:defRPr/>
                </a:pPr>
                <a14:m>
                  <m:oMathPara xmlns:m="http://schemas.openxmlformats.org/officeDocument/2006/math">
                    <m:oMathParaPr>
                      <m:jc m:val="centerGroup"/>
                    </m:oMathParaPr>
                    <m:oMath xmlns:m="http://schemas.openxmlformats.org/officeDocument/2006/math">
                      <m:sSup>
                        <m:sSupPr>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ctrlPr>
                        </m:sSupPr>
                        <m:e>
                          <m:r>
                            <a:rPr kumimoji="0" lang="zh-CN" altLang="en-US" b="0" i="1" u="none" strike="noStrike" kern="1200" cap="none" spc="0" normalizeH="0" baseline="0" noProof="0" smtClean="0">
                              <a:ln>
                                <a:noFill/>
                              </a:ln>
                              <a:solidFill>
                                <a:prstClr val="black"/>
                              </a:solidFill>
                              <a:effectLst/>
                              <a:uLnTx/>
                              <a:uFillTx/>
                              <a:latin typeface="Cambria Math" panose="02040503050406030204" pitchFamily="18" charset="0"/>
                            </a:rPr>
                            <m:t>𝜒</m:t>
                          </m:r>
                        </m:e>
                        <m:sup>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2</m:t>
                          </m:r>
                        </m:sup>
                      </m:sSup>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=−2</m:t>
                      </m:r>
                      <m:func>
                        <m:funcPr>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ctrlPr>
                        </m:funcPr>
                        <m:fName>
                          <m:r>
                            <m:rPr>
                              <m:sty m:val="p"/>
                            </m:rPr>
                            <a:rPr kumimoji="0" lang="en-US" altLang="zh-CN" b="0" i="0" u="none" strike="noStrike" kern="1200" cap="none" spc="0" normalizeH="0" baseline="0" noProof="0" smtClean="0">
                              <a:ln>
                                <a:noFill/>
                              </a:ln>
                              <a:solidFill>
                                <a:prstClr val="black"/>
                              </a:solidFill>
                              <a:effectLst/>
                              <a:uLnTx/>
                              <a:uFillTx/>
                              <a:latin typeface="Cambria Math" panose="02040503050406030204" pitchFamily="18" charset="0"/>
                            </a:rPr>
                            <m:t>ln</m:t>
                          </m:r>
                          <m:r>
                            <a:rPr kumimoji="0" lang="zh-CN" altLang="en-US" b="0" i="1" u="none" strike="noStrike" kern="1200" cap="none" spc="0" normalizeH="0" baseline="0" noProof="0" smtClean="0">
                              <a:ln>
                                <a:noFill/>
                              </a:ln>
                              <a:solidFill>
                                <a:prstClr val="black"/>
                              </a:solidFill>
                              <a:effectLst/>
                              <a:uLnTx/>
                              <a:uFillTx/>
                              <a:latin typeface="Cambria Math" panose="02040503050406030204" pitchFamily="18" charset="0"/>
                            </a:rPr>
                            <m:t>𝜆</m:t>
                          </m:r>
                        </m:fName>
                        <m:e>
                          <m:d>
                            <m:dPr>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ctrlPr>
                            </m:dPr>
                            <m:e>
                              <m:r>
                                <a:rPr kumimoji="0" lang="zh-CN" altLang="en-US" b="0" i="1" u="none" strike="noStrike" kern="1200" cap="none" spc="0" normalizeH="0" baseline="0" noProof="0" smtClean="0">
                                  <a:ln>
                                    <a:noFill/>
                                  </a:ln>
                                  <a:solidFill>
                                    <a:prstClr val="black"/>
                                  </a:solidFill>
                                  <a:effectLst/>
                                  <a:uLnTx/>
                                  <a:uFillTx/>
                                  <a:latin typeface="Cambria Math" panose="02040503050406030204" pitchFamily="18" charset="0"/>
                                </a:rPr>
                                <m:t>𝜃</m:t>
                              </m:r>
                            </m:e>
                          </m:d>
                        </m:e>
                      </m:func>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=2</m:t>
                      </m:r>
                      <m:nary>
                        <m:naryPr>
                          <m:chr m:val="∑"/>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ctrlPr>
                        </m:naryPr>
                        <m:sub>
                          <m:r>
                            <m:rPr>
                              <m:brk m:alnAt="23"/>
                            </m:r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𝑖</m:t>
                          </m:r>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=1</m:t>
                          </m:r>
                        </m:sub>
                        <m:sup>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𝑁</m:t>
                          </m:r>
                        </m:sup>
                        <m:e>
                          <m:d>
                            <m:dPr>
                              <m:begChr m:val="["/>
                              <m:endChr m:val="]"/>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ctrlPr>
                            </m:dPr>
                            <m:e>
                              <m:r>
                                <a:rPr lang="en-US" altLang="zh-CN" i="1">
                                  <a:latin typeface="Cambria Math" panose="02040503050406030204" pitchFamily="18" charset="0"/>
                                </a:rPr>
                                <m:t>𝑓</m:t>
                              </m:r>
                              <m:d>
                                <m:dPr>
                                  <m:ctrlPr>
                                    <a:rPr lang="zh-CN" altLang="en-US" i="1">
                                      <a:latin typeface="Cambria Math" panose="02040503050406030204" pitchFamily="18" charset="0"/>
                                    </a:rPr>
                                  </m:ctrlPr>
                                </m:dPr>
                                <m:e>
                                  <m:sSub>
                                    <m:sSubPr>
                                      <m:ctrlPr>
                                        <a:rPr lang="en-US" altLang="zh-CN" i="1">
                                          <a:latin typeface="Cambria Math" panose="02040503050406030204" pitchFamily="18" charset="0"/>
                                        </a:rPr>
                                      </m:ctrlPr>
                                    </m:sSubPr>
                                    <m:e>
                                      <m:r>
                                        <a:rPr lang="zh-CN" altLang="en-US" i="1">
                                          <a:latin typeface="Cambria Math" panose="02040503050406030204" pitchFamily="18" charset="0"/>
                                        </a:rPr>
                                        <m:t>𝑥</m:t>
                                      </m:r>
                                    </m:e>
                                    <m:sub>
                                      <m:r>
                                        <a:rPr lang="en-US" altLang="zh-CN" i="1">
                                          <a:latin typeface="Cambria Math" panose="02040503050406030204" pitchFamily="18" charset="0"/>
                                        </a:rPr>
                                        <m:t>𝑖</m:t>
                                      </m:r>
                                    </m:sub>
                                  </m:sSub>
                                  <m:r>
                                    <a:rPr lang="en-US" altLang="zh-CN" i="1">
                                      <a:latin typeface="Cambria Math" panose="02040503050406030204" pitchFamily="18" charset="0"/>
                                    </a:rPr>
                                    <m:t>,</m:t>
                                  </m:r>
                                  <m:r>
                                    <a:rPr lang="zh-CN" altLang="en-US" i="1">
                                      <a:latin typeface="Cambria Math" panose="02040503050406030204" pitchFamily="18" charset="0"/>
                                    </a:rPr>
                                    <m:t>𝜃</m:t>
                                  </m:r>
                                </m:e>
                              </m:d>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m:t>
                              </m:r>
                              <m:sSub>
                                <m:sSubPr>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ctrlPr>
                                </m:sSubPr>
                                <m:e>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𝑦</m:t>
                                  </m:r>
                                </m:e>
                                <m:sub>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𝑖</m:t>
                                  </m:r>
                                </m:sub>
                              </m:sSub>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m:t>
                              </m:r>
                              <m:sSub>
                                <m:sSubPr>
                                  <m:ctrlPr>
                                    <a:rPr kumimoji="0" lang="en-US" altLang="zh-CN" b="0" i="1" u="none" strike="noStrike" kern="1200" cap="none" spc="0" normalizeH="0" baseline="0" noProof="0">
                                      <a:ln>
                                        <a:noFill/>
                                      </a:ln>
                                      <a:solidFill>
                                        <a:prstClr val="black"/>
                                      </a:solidFill>
                                      <a:effectLst/>
                                      <a:uLnTx/>
                                      <a:uFillTx/>
                                      <a:latin typeface="Cambria Math" panose="02040503050406030204" pitchFamily="18" charset="0"/>
                                    </a:rPr>
                                  </m:ctrlPr>
                                </m:sSubPr>
                                <m:e>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𝑦</m:t>
                                  </m:r>
                                </m:e>
                                <m:sub>
                                  <m:r>
                                    <a:rPr kumimoji="0" lang="en-US" altLang="zh-CN" b="0" i="1" u="none" strike="noStrike" kern="1200" cap="none" spc="0" normalizeH="0" baseline="0" noProof="0">
                                      <a:ln>
                                        <a:noFill/>
                                      </a:ln>
                                      <a:solidFill>
                                        <a:prstClr val="black"/>
                                      </a:solidFill>
                                      <a:effectLst/>
                                      <a:uLnTx/>
                                      <a:uFillTx/>
                                      <a:latin typeface="Cambria Math" panose="02040503050406030204" pitchFamily="18" charset="0"/>
                                    </a:rPr>
                                    <m:t>𝑖</m:t>
                                  </m:r>
                                </m:sub>
                              </m:sSub>
                              <m:func>
                                <m:funcPr>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ctrlPr>
                                </m:funcPr>
                                <m:fName>
                                  <m:r>
                                    <m:rPr>
                                      <m:sty m:val="p"/>
                                    </m:rPr>
                                    <a:rPr kumimoji="0" lang="en-US" altLang="zh-CN" b="0" i="0" u="none" strike="noStrike" kern="1200" cap="none" spc="0" normalizeH="0" baseline="0" noProof="0" smtClean="0">
                                      <a:ln>
                                        <a:noFill/>
                                      </a:ln>
                                      <a:solidFill>
                                        <a:prstClr val="black"/>
                                      </a:solidFill>
                                      <a:effectLst/>
                                      <a:uLnTx/>
                                      <a:uFillTx/>
                                      <a:latin typeface="Cambria Math" panose="02040503050406030204" pitchFamily="18" charset="0"/>
                                    </a:rPr>
                                    <m:t>ln</m:t>
                                  </m:r>
                                </m:fName>
                                <m:e>
                                  <m:f>
                                    <m:fPr>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ctrlPr>
                                    </m:fPr>
                                    <m:num>
                                      <m:sSub>
                                        <m:sSubPr>
                                          <m:ctrlPr>
                                            <a:rPr kumimoji="0" lang="en-US" altLang="zh-CN" b="0" i="1" u="none" strike="noStrike" kern="1200" cap="none" spc="0" normalizeH="0" baseline="0" noProof="0">
                                              <a:ln>
                                                <a:noFill/>
                                              </a:ln>
                                              <a:solidFill>
                                                <a:prstClr val="black"/>
                                              </a:solidFill>
                                              <a:effectLst/>
                                              <a:uLnTx/>
                                              <a:uFillTx/>
                                              <a:latin typeface="Cambria Math" panose="02040503050406030204" pitchFamily="18" charset="0"/>
                                            </a:rPr>
                                          </m:ctrlPr>
                                        </m:sSubPr>
                                        <m:e>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rPr>
                                            <m:t>𝑦</m:t>
                                          </m:r>
                                        </m:e>
                                        <m:sub>
                                          <m:r>
                                            <a:rPr kumimoji="0" lang="en-US" altLang="zh-CN" b="0" i="1" u="none" strike="noStrike" kern="1200" cap="none" spc="0" normalizeH="0" baseline="0" noProof="0">
                                              <a:ln>
                                                <a:noFill/>
                                              </a:ln>
                                              <a:solidFill>
                                                <a:prstClr val="black"/>
                                              </a:solidFill>
                                              <a:effectLst/>
                                              <a:uLnTx/>
                                              <a:uFillTx/>
                                              <a:latin typeface="Cambria Math" panose="02040503050406030204" pitchFamily="18" charset="0"/>
                                            </a:rPr>
                                            <m:t>𝑖</m:t>
                                          </m:r>
                                        </m:sub>
                                      </m:sSub>
                                    </m:num>
                                    <m:den>
                                      <m:r>
                                        <a:rPr lang="en-US" altLang="zh-CN" i="1">
                                          <a:latin typeface="Cambria Math" panose="02040503050406030204" pitchFamily="18" charset="0"/>
                                        </a:rPr>
                                        <m:t>𝑓</m:t>
                                      </m:r>
                                      <m:d>
                                        <m:dPr>
                                          <m:ctrlPr>
                                            <a:rPr lang="zh-CN" altLang="en-US" i="1">
                                              <a:latin typeface="Cambria Math" panose="02040503050406030204" pitchFamily="18" charset="0"/>
                                            </a:rPr>
                                          </m:ctrlPr>
                                        </m:dPr>
                                        <m:e>
                                          <m:sSub>
                                            <m:sSubPr>
                                              <m:ctrlPr>
                                                <a:rPr lang="en-US" altLang="zh-CN" i="1">
                                                  <a:latin typeface="Cambria Math" panose="02040503050406030204" pitchFamily="18" charset="0"/>
                                                </a:rPr>
                                              </m:ctrlPr>
                                            </m:sSubPr>
                                            <m:e>
                                              <m:r>
                                                <a:rPr lang="zh-CN" altLang="en-US" i="1">
                                                  <a:latin typeface="Cambria Math" panose="02040503050406030204" pitchFamily="18" charset="0"/>
                                                </a:rPr>
                                                <m:t>𝑥</m:t>
                                              </m:r>
                                            </m:e>
                                            <m:sub>
                                              <m:r>
                                                <a:rPr lang="en-US" altLang="zh-CN" i="1">
                                                  <a:latin typeface="Cambria Math" panose="02040503050406030204" pitchFamily="18" charset="0"/>
                                                </a:rPr>
                                                <m:t>𝑖</m:t>
                                              </m:r>
                                            </m:sub>
                                          </m:sSub>
                                          <m:r>
                                            <a:rPr lang="en-US" altLang="zh-CN" i="1">
                                              <a:latin typeface="Cambria Math" panose="02040503050406030204" pitchFamily="18" charset="0"/>
                                            </a:rPr>
                                            <m:t>,</m:t>
                                          </m:r>
                                          <m:r>
                                            <a:rPr lang="zh-CN" altLang="en-US" i="1">
                                              <a:latin typeface="Cambria Math" panose="02040503050406030204" pitchFamily="18" charset="0"/>
                                            </a:rPr>
                                            <m:t>𝜃</m:t>
                                          </m:r>
                                        </m:e>
                                      </m:d>
                                    </m:den>
                                  </m:f>
                                </m:e>
                              </m:func>
                            </m:e>
                          </m:d>
                        </m:e>
                      </m:nary>
                    </m:oMath>
                  </m:oMathPara>
                </a14:m>
                <a:endParaRPr kumimoji="0" lang="zh-CN" altLang="en-US"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endParaRPr>
              </a:p>
            </p:txBody>
          </p:sp>
        </mc:Choice>
        <mc:Fallback xmlns="">
          <p:sp>
            <p:nvSpPr>
              <p:cNvPr id="2" name="TextBox 1">
                <a:extLst>
                  <a:ext uri="{FF2B5EF4-FFF2-40B4-BE49-F238E27FC236}">
                    <a16:creationId xmlns:a16="http://schemas.microsoft.com/office/drawing/2014/main" id="{D68E879C-AC2D-4A99-9C13-0F8D04535F7D}"/>
                  </a:ext>
                </a:extLst>
              </p:cNvPr>
              <p:cNvSpPr txBox="1">
                <a:spLocks noRot="1" noChangeAspect="1" noMove="1" noResize="1" noEditPoints="1" noAdjustHandles="1" noChangeArrowheads="1" noChangeShapeType="1" noTextEdit="1"/>
              </p:cNvSpPr>
              <p:nvPr/>
            </p:nvSpPr>
            <p:spPr>
              <a:xfrm>
                <a:off x="89938" y="1162790"/>
                <a:ext cx="5278881" cy="778931"/>
              </a:xfrm>
              <a:prstGeom prst="rect">
                <a:avLst/>
              </a:prstGeom>
              <a:blipFill>
                <a:blip r:embed="rId3"/>
                <a:stretch>
                  <a:fillRect/>
                </a:stretch>
              </a:blipFill>
            </p:spPr>
            <p:txBody>
              <a:bodyPr/>
              <a:lstStyle/>
              <a:p>
                <a:r>
                  <a:rPr lang="en-US">
                    <a:noFill/>
                  </a:rPr>
                  <a:t> </a:t>
                </a:r>
              </a:p>
            </p:txBody>
          </p:sp>
        </mc:Fallback>
      </mc:AlternateContent>
      <p:sp>
        <p:nvSpPr>
          <p:cNvPr id="3" name="TextBox 2">
            <a:extLst>
              <a:ext uri="{FF2B5EF4-FFF2-40B4-BE49-F238E27FC236}">
                <a16:creationId xmlns:a16="http://schemas.microsoft.com/office/drawing/2014/main" id="{A55FE30A-28FF-4EFE-A8DE-E1D28F998647}"/>
              </a:ext>
            </a:extLst>
          </p:cNvPr>
          <p:cNvSpPr txBox="1"/>
          <p:nvPr/>
        </p:nvSpPr>
        <p:spPr>
          <a:xfrm>
            <a:off x="5602890" y="1229089"/>
            <a:ext cx="3095206" cy="646331"/>
          </a:xfrm>
          <a:prstGeom prst="rect">
            <a:avLst/>
          </a:prstGeom>
          <a:noFill/>
        </p:spPr>
        <p:txBody>
          <a:bodyPr wrap="none" rtlCol="0">
            <a:spAutoFit/>
          </a:bodyPr>
          <a:lstStyle/>
          <a:p>
            <a:r>
              <a:rPr lang="en-US" altLang="zh-CN" dirty="0">
                <a:solidFill>
                  <a:srgbClr val="000099"/>
                </a:solidFill>
                <a:latin typeface="Cambria" panose="02040503050406030204" pitchFamily="18" charset="0"/>
                <a:ea typeface="Cambria" panose="02040503050406030204" pitchFamily="18" charset="0"/>
              </a:rPr>
              <a:t>ROOT fit Maximum likelihood</a:t>
            </a:r>
          </a:p>
          <a:p>
            <a:r>
              <a:rPr lang="en-US" altLang="zh-CN" dirty="0">
                <a:solidFill>
                  <a:srgbClr val="000099"/>
                </a:solidFill>
                <a:latin typeface="Cambria" panose="02040503050406030204" pitchFamily="18" charset="0"/>
                <a:ea typeface="Cambria" panose="02040503050406030204" pitchFamily="18" charset="0"/>
              </a:rPr>
              <a:t>emcee likelihood</a:t>
            </a:r>
            <a:endParaRPr lang="zh-CN" altLang="en-US" dirty="0">
              <a:solidFill>
                <a:srgbClr val="000099"/>
              </a:solidFill>
              <a:latin typeface="Cambria" panose="02040503050406030204" pitchFamily="18" charset="0"/>
            </a:endParaRPr>
          </a:p>
        </p:txBody>
      </p: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28A40AA5-910E-4632-A27F-1182E26241CB}"/>
                  </a:ext>
                </a:extLst>
              </p:cNvPr>
              <p:cNvSpPr txBox="1"/>
              <p:nvPr/>
            </p:nvSpPr>
            <p:spPr>
              <a:xfrm>
                <a:off x="118802" y="2441625"/>
                <a:ext cx="4811317" cy="778931"/>
              </a:xfrm>
              <a:prstGeom prst="rect">
                <a:avLst/>
              </a:prstGeom>
              <a:noFill/>
            </p:spPr>
            <p:txBody>
              <a:bodyPr wrap="none" lIns="0" tIns="0" rIns="0" bIns="0" rtlCol="0" anchor="ctr" anchorCtr="0">
                <a:spAutoFit/>
              </a:bodyPr>
              <a:lstStyle/>
              <a:p>
                <a:pPr lvl="0">
                  <a:defRPr/>
                </a:pPr>
                <a14:m>
                  <m:oMathPara xmlns:m="http://schemas.openxmlformats.org/officeDocument/2006/math">
                    <m:oMathParaPr>
                      <m:jc m:val="centerGroup"/>
                    </m:oMathParaPr>
                    <m:oMath xmlns:m="http://schemas.openxmlformats.org/officeDocument/2006/math">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ℒ</m:t>
                      </m:r>
                      <m:d>
                        <m:dPr>
                          <m:ctrlPr>
                            <a:rPr kumimoji="0" lang="en-US" altLang="zh-CN"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ctrlPr>
                        </m:dPr>
                        <m:e>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𝑦</m:t>
                          </m:r>
                        </m:e>
                        <m:e>
                          <m:r>
                            <a:rPr kumimoji="0" lang="zh-CN" altLang="en-US" b="0" i="1" u="none" strike="noStrike" kern="1200" cap="none" spc="0" normalizeH="0" baseline="0" noProof="0">
                              <a:ln>
                                <a:noFill/>
                              </a:ln>
                              <a:solidFill>
                                <a:prstClr val="black"/>
                              </a:solidFill>
                              <a:effectLst/>
                              <a:uLnTx/>
                              <a:uFillTx/>
                              <a:latin typeface="Cambria Math" panose="02040503050406030204" pitchFamily="18" charset="0"/>
                            </a:rPr>
                            <m:t>𝜃</m:t>
                          </m:r>
                        </m:e>
                      </m:d>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m:t>
                      </m:r>
                      <m:nary>
                        <m:naryPr>
                          <m:chr m:val="∏"/>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ctrlPr>
                        </m:naryPr>
                        <m:sub>
                          <m:r>
                            <m:rPr>
                              <m:brk m:alnAt="23"/>
                            </m:r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𝑖</m:t>
                          </m:r>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=1</m:t>
                          </m:r>
                        </m:sub>
                        <m:sup>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𝑁</m:t>
                          </m:r>
                        </m:sup>
                        <m:e>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𝑓</m:t>
                          </m:r>
                          <m:d>
                            <m:dPr>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ctrlPr>
                            </m:dPr>
                            <m:e>
                              <m:sSub>
                                <m:sSubPr>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ctrlPr>
                                </m:sSubPr>
                                <m:e>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𝑥</m:t>
                                  </m:r>
                                </m:e>
                                <m:sub>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𝑖</m:t>
                                  </m:r>
                                </m:sub>
                              </m:sSub>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m:t>
                              </m:r>
                              <m:r>
                                <a:rPr kumimoji="0" lang="zh-CN" altLang="en-US" b="0" i="1" u="none" strike="noStrike" kern="1200" cap="none" spc="0" normalizeH="0" baseline="0" noProof="0" smtClean="0">
                                  <a:ln>
                                    <a:noFill/>
                                  </a:ln>
                                  <a:solidFill>
                                    <a:prstClr val="black"/>
                                  </a:solidFill>
                                  <a:effectLst/>
                                  <a:uLnTx/>
                                  <a:uFillTx/>
                                  <a:latin typeface="Cambria Math" panose="02040503050406030204" pitchFamily="18" charset="0"/>
                                </a:rPr>
                                <m:t>𝜃</m:t>
                              </m:r>
                            </m:e>
                          </m:d>
                        </m:e>
                      </m:nary>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m:t>
                      </m:r>
                      <m:nary>
                        <m:naryPr>
                          <m:chr m:val="∏"/>
                          <m:ctrlPr>
                            <a:rPr kumimoji="0" lang="en-US" altLang="zh-CN"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ctrlPr>
                        </m:naryPr>
                        <m:sub>
                          <m:r>
                            <m:rPr>
                              <m:brk m:alnAt="23"/>
                            </m:rPr>
                            <a:rPr kumimoji="0" lang="en-US" altLang="zh-CN"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𝑖</m:t>
                          </m:r>
                          <m:r>
                            <a:rPr kumimoji="0" lang="en-US" altLang="zh-CN" b="0" i="1" u="none" strike="noStrike" kern="1200" cap="none" spc="0" normalizeH="0" baseline="0" noProof="0">
                              <a:ln>
                                <a:noFill/>
                              </a:ln>
                              <a:solidFill>
                                <a:prstClr val="black"/>
                              </a:solidFill>
                              <a:effectLst/>
                              <a:uLnTx/>
                              <a:uFillTx/>
                              <a:latin typeface="Cambria Math" panose="02040503050406030204" pitchFamily="18" charset="0"/>
                              <a:ea typeface="Cambria Math" panose="02040503050406030204" pitchFamily="18" charset="0"/>
                            </a:rPr>
                            <m:t>=1</m:t>
                          </m:r>
                        </m:sub>
                        <m:sup>
                          <m: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t>𝑁</m:t>
                          </m:r>
                        </m:sup>
                        <m:e>
                          <m:d>
                            <m:dPr>
                              <m:begChr m:val="["/>
                              <m:endChr m:val="]"/>
                              <m:ctrlPr>
                                <a:rPr kumimoji="0" lang="en-US" altLang="zh-CN"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rPr>
                              </m:ctrlPr>
                            </m:dPr>
                            <m:e>
                              <m:f>
                                <m:fPr>
                                  <m:ctrlPr>
                                    <a:rPr lang="en-US" altLang="zh-CN" i="1">
                                      <a:solidFill>
                                        <a:prstClr val="black"/>
                                      </a:solidFill>
                                      <a:latin typeface="Cambria Math" panose="02040503050406030204" pitchFamily="18" charset="0"/>
                                      <a:ea typeface="Cambria Math" panose="02040503050406030204" pitchFamily="18" charset="0"/>
                                    </a:rPr>
                                  </m:ctrlPr>
                                </m:fPr>
                                <m:num>
                                  <m:sSup>
                                    <m:sSupPr>
                                      <m:ctrlPr>
                                        <a:rPr lang="en-US" altLang="zh-CN" i="1">
                                          <a:solidFill>
                                            <a:prstClr val="black"/>
                                          </a:solidFill>
                                          <a:latin typeface="Cambria Math" panose="02040503050406030204" pitchFamily="18" charset="0"/>
                                          <a:ea typeface="Cambria Math" panose="02040503050406030204" pitchFamily="18" charset="0"/>
                                        </a:rPr>
                                      </m:ctrlPr>
                                    </m:sSupPr>
                                    <m:e>
                                      <m:r>
                                        <a:rPr lang="en-US" altLang="zh-CN" i="1">
                                          <a:latin typeface="Cambria Math" panose="02040503050406030204" pitchFamily="18" charset="0"/>
                                        </a:rPr>
                                        <m:t>𝑓</m:t>
                                      </m:r>
                                      <m:d>
                                        <m:dPr>
                                          <m:ctrlPr>
                                            <a:rPr lang="zh-CN" altLang="en-US" i="1">
                                              <a:latin typeface="Cambria Math" panose="02040503050406030204" pitchFamily="18" charset="0"/>
                                            </a:rPr>
                                          </m:ctrlPr>
                                        </m:dPr>
                                        <m:e>
                                          <m:sSub>
                                            <m:sSubPr>
                                              <m:ctrlPr>
                                                <a:rPr lang="en-US" altLang="zh-CN" i="1">
                                                  <a:latin typeface="Cambria Math" panose="02040503050406030204" pitchFamily="18" charset="0"/>
                                                </a:rPr>
                                              </m:ctrlPr>
                                            </m:sSubPr>
                                            <m:e>
                                              <m:r>
                                                <a:rPr lang="zh-CN" altLang="en-US" i="1">
                                                  <a:latin typeface="Cambria Math" panose="02040503050406030204" pitchFamily="18" charset="0"/>
                                                </a:rPr>
                                                <m:t>𝑥</m:t>
                                              </m:r>
                                            </m:e>
                                            <m:sub>
                                              <m:r>
                                                <a:rPr lang="en-US" altLang="zh-CN" i="1">
                                                  <a:latin typeface="Cambria Math" panose="02040503050406030204" pitchFamily="18" charset="0"/>
                                                </a:rPr>
                                                <m:t>𝑖</m:t>
                                              </m:r>
                                            </m:sub>
                                          </m:sSub>
                                          <m:r>
                                            <a:rPr lang="en-US" altLang="zh-CN" i="1">
                                              <a:latin typeface="Cambria Math" panose="02040503050406030204" pitchFamily="18" charset="0"/>
                                            </a:rPr>
                                            <m:t>,</m:t>
                                          </m:r>
                                          <m:r>
                                            <a:rPr lang="zh-CN" altLang="en-US" i="1">
                                              <a:latin typeface="Cambria Math" panose="02040503050406030204" pitchFamily="18" charset="0"/>
                                            </a:rPr>
                                            <m:t>𝜃</m:t>
                                          </m:r>
                                        </m:e>
                                      </m:d>
                                    </m:e>
                                    <m:sup>
                                      <m:sSub>
                                        <m:sSubPr>
                                          <m:ctrlPr>
                                            <a:rPr lang="en-US" altLang="zh-CN" i="1">
                                              <a:solidFill>
                                                <a:prstClr val="black"/>
                                              </a:solidFill>
                                              <a:latin typeface="Cambria Math" panose="02040503050406030204" pitchFamily="18" charset="0"/>
                                            </a:rPr>
                                          </m:ctrlPr>
                                        </m:sSubPr>
                                        <m:e>
                                          <m:r>
                                            <a:rPr lang="en-US" altLang="zh-CN" i="1">
                                              <a:solidFill>
                                                <a:prstClr val="black"/>
                                              </a:solidFill>
                                              <a:latin typeface="Cambria Math" panose="02040503050406030204" pitchFamily="18" charset="0"/>
                                            </a:rPr>
                                            <m:t>𝑦</m:t>
                                          </m:r>
                                        </m:e>
                                        <m:sub>
                                          <m:r>
                                            <a:rPr lang="en-US" altLang="zh-CN" i="1">
                                              <a:solidFill>
                                                <a:prstClr val="black"/>
                                              </a:solidFill>
                                              <a:latin typeface="Cambria Math" panose="02040503050406030204" pitchFamily="18" charset="0"/>
                                            </a:rPr>
                                            <m:t>𝑖</m:t>
                                          </m:r>
                                        </m:sub>
                                      </m:sSub>
                                    </m:sup>
                                  </m:sSup>
                                </m:num>
                                <m:den>
                                  <m:sSub>
                                    <m:sSubPr>
                                      <m:ctrlPr>
                                        <a:rPr lang="en-US" altLang="zh-CN" i="1">
                                          <a:solidFill>
                                            <a:prstClr val="black"/>
                                          </a:solidFill>
                                          <a:latin typeface="Cambria Math" panose="02040503050406030204" pitchFamily="18" charset="0"/>
                                        </a:rPr>
                                      </m:ctrlPr>
                                    </m:sSubPr>
                                    <m:e>
                                      <m:r>
                                        <a:rPr lang="en-US" altLang="zh-CN" i="1">
                                          <a:solidFill>
                                            <a:prstClr val="black"/>
                                          </a:solidFill>
                                          <a:latin typeface="Cambria Math" panose="02040503050406030204" pitchFamily="18" charset="0"/>
                                        </a:rPr>
                                        <m:t>𝑦</m:t>
                                      </m:r>
                                    </m:e>
                                    <m:sub>
                                      <m:r>
                                        <a:rPr lang="en-US" altLang="zh-CN" i="1">
                                          <a:solidFill>
                                            <a:prstClr val="black"/>
                                          </a:solidFill>
                                          <a:latin typeface="Cambria Math" panose="02040503050406030204" pitchFamily="18" charset="0"/>
                                        </a:rPr>
                                        <m:t>𝑖</m:t>
                                      </m:r>
                                    </m:sub>
                                  </m:sSub>
                                  <m:r>
                                    <a:rPr lang="en-US" altLang="zh-CN" i="1">
                                      <a:solidFill>
                                        <a:prstClr val="black"/>
                                      </a:solidFill>
                                      <a:latin typeface="Cambria Math" panose="02040503050406030204" pitchFamily="18" charset="0"/>
                                      <a:ea typeface="Cambria Math" panose="02040503050406030204" pitchFamily="18" charset="0"/>
                                    </a:rPr>
                                    <m:t>!</m:t>
                                  </m:r>
                                </m:den>
                              </m:f>
                              <m:sSup>
                                <m:sSupPr>
                                  <m:ctrlPr>
                                    <a:rPr lang="en-US" altLang="zh-CN" i="1">
                                      <a:solidFill>
                                        <a:prstClr val="black"/>
                                      </a:solidFill>
                                      <a:latin typeface="Cambria Math" panose="02040503050406030204" pitchFamily="18" charset="0"/>
                                      <a:ea typeface="Cambria Math" panose="02040503050406030204" pitchFamily="18" charset="0"/>
                                    </a:rPr>
                                  </m:ctrlPr>
                                </m:sSupPr>
                                <m:e>
                                  <m:r>
                                    <a:rPr lang="en-US" altLang="zh-CN" i="1">
                                      <a:solidFill>
                                        <a:prstClr val="black"/>
                                      </a:solidFill>
                                      <a:latin typeface="Cambria Math" panose="02040503050406030204" pitchFamily="18" charset="0"/>
                                      <a:ea typeface="Cambria Math" panose="02040503050406030204" pitchFamily="18" charset="0"/>
                                    </a:rPr>
                                    <m:t>𝑒</m:t>
                                  </m:r>
                                </m:e>
                                <m:sup>
                                  <m:r>
                                    <a:rPr lang="en-US" altLang="zh-CN" i="1">
                                      <a:solidFill>
                                        <a:prstClr val="black"/>
                                      </a:solidFill>
                                      <a:latin typeface="Cambria Math" panose="02040503050406030204" pitchFamily="18" charset="0"/>
                                      <a:ea typeface="Cambria Math" panose="02040503050406030204" pitchFamily="18" charset="0"/>
                                    </a:rPr>
                                    <m:t>−</m:t>
                                  </m:r>
                                  <m:r>
                                    <a:rPr lang="en-US" altLang="zh-CN" i="1">
                                      <a:latin typeface="Cambria Math" panose="02040503050406030204" pitchFamily="18" charset="0"/>
                                    </a:rPr>
                                    <m:t>𝑓</m:t>
                                  </m:r>
                                  <m:d>
                                    <m:dPr>
                                      <m:ctrlPr>
                                        <a:rPr lang="zh-CN" altLang="en-US" i="1">
                                          <a:latin typeface="Cambria Math" panose="02040503050406030204" pitchFamily="18" charset="0"/>
                                        </a:rPr>
                                      </m:ctrlPr>
                                    </m:dPr>
                                    <m:e>
                                      <m:sSub>
                                        <m:sSubPr>
                                          <m:ctrlPr>
                                            <a:rPr lang="en-US" altLang="zh-CN" i="1">
                                              <a:latin typeface="Cambria Math" panose="02040503050406030204" pitchFamily="18" charset="0"/>
                                            </a:rPr>
                                          </m:ctrlPr>
                                        </m:sSubPr>
                                        <m:e>
                                          <m:r>
                                            <a:rPr lang="zh-CN" altLang="en-US" i="1">
                                              <a:latin typeface="Cambria Math" panose="02040503050406030204" pitchFamily="18" charset="0"/>
                                            </a:rPr>
                                            <m:t>𝑥</m:t>
                                          </m:r>
                                        </m:e>
                                        <m:sub>
                                          <m:r>
                                            <a:rPr lang="en-US" altLang="zh-CN" i="1">
                                              <a:latin typeface="Cambria Math" panose="02040503050406030204" pitchFamily="18" charset="0"/>
                                            </a:rPr>
                                            <m:t>𝑖</m:t>
                                          </m:r>
                                        </m:sub>
                                      </m:sSub>
                                      <m:r>
                                        <a:rPr lang="en-US" altLang="zh-CN" i="1">
                                          <a:latin typeface="Cambria Math" panose="02040503050406030204" pitchFamily="18" charset="0"/>
                                        </a:rPr>
                                        <m:t>,</m:t>
                                      </m:r>
                                      <m:r>
                                        <a:rPr lang="zh-CN" altLang="en-US" i="1">
                                          <a:latin typeface="Cambria Math" panose="02040503050406030204" pitchFamily="18" charset="0"/>
                                        </a:rPr>
                                        <m:t>𝜃</m:t>
                                      </m:r>
                                    </m:e>
                                  </m:d>
                                </m:sup>
                              </m:sSup>
                            </m:e>
                          </m:d>
                        </m:e>
                      </m:nary>
                    </m:oMath>
                  </m:oMathPara>
                </a14:m>
                <a:endParaRPr kumimoji="0" lang="zh-CN" altLang="en-US" b="0" i="0" u="none" strike="noStrike" kern="1200" cap="none" spc="0" normalizeH="0" baseline="0" noProof="0" dirty="0">
                  <a:ln>
                    <a:noFill/>
                  </a:ln>
                  <a:solidFill>
                    <a:prstClr val="black"/>
                  </a:solidFill>
                  <a:effectLst/>
                  <a:uLnTx/>
                  <a:uFillTx/>
                  <a:latin typeface="Cambria Math" panose="02040503050406030204" pitchFamily="18" charset="0"/>
                  <a:ea typeface="宋体" panose="02010600030101010101" pitchFamily="2" charset="-122"/>
                </a:endParaRPr>
              </a:p>
            </p:txBody>
          </p:sp>
        </mc:Choice>
        <mc:Fallback xmlns="">
          <p:sp>
            <p:nvSpPr>
              <p:cNvPr id="4" name="TextBox 3">
                <a:extLst>
                  <a:ext uri="{FF2B5EF4-FFF2-40B4-BE49-F238E27FC236}">
                    <a16:creationId xmlns:a16="http://schemas.microsoft.com/office/drawing/2014/main" id="{28A40AA5-910E-4632-A27F-1182E26241CB}"/>
                  </a:ext>
                </a:extLst>
              </p:cNvPr>
              <p:cNvSpPr txBox="1">
                <a:spLocks noRot="1" noChangeAspect="1" noMove="1" noResize="1" noEditPoints="1" noAdjustHandles="1" noChangeArrowheads="1" noChangeShapeType="1" noTextEdit="1"/>
              </p:cNvSpPr>
              <p:nvPr/>
            </p:nvSpPr>
            <p:spPr>
              <a:xfrm>
                <a:off x="118802" y="2441625"/>
                <a:ext cx="4811317" cy="778931"/>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C19C5421-8ECA-4E3E-8846-508AF502ABF2}"/>
                  </a:ext>
                </a:extLst>
              </p:cNvPr>
              <p:cNvSpPr txBox="1"/>
              <p:nvPr/>
            </p:nvSpPr>
            <p:spPr>
              <a:xfrm>
                <a:off x="89938" y="3831169"/>
                <a:ext cx="3991606" cy="976614"/>
              </a:xfrm>
              <a:prstGeom prst="rect">
                <a:avLst/>
              </a:prstGeom>
              <a:noFill/>
            </p:spPr>
            <p:txBody>
              <a:bodyPr wrap="none" lIns="0" anchor="ctr" anchorCtr="0">
                <a:spAutoFit/>
              </a:bodyPr>
              <a:lstStyle/>
              <a:p>
                <a:pPr/>
                <a14:m>
                  <m:oMathPara xmlns:m="http://schemas.openxmlformats.org/officeDocument/2006/math">
                    <m:oMathParaPr>
                      <m:jc m:val="centerGroup"/>
                    </m:oMathParaPr>
                    <m:oMath xmlns:m="http://schemas.openxmlformats.org/officeDocument/2006/math">
                      <m:r>
                        <a:rPr lang="en-US" altLang="zh-CN" b="0" i="1" smtClean="0">
                          <a:latin typeface="Cambria Math" panose="02040503050406030204" pitchFamily="18" charset="0"/>
                          <a:ea typeface="Cambria Math" panose="02040503050406030204" pitchFamily="18" charset="0"/>
                        </a:rPr>
                        <m:t>𝑝</m:t>
                      </m:r>
                      <m:d>
                        <m:dPr>
                          <m:ctrlPr>
                            <a:rPr lang="zh-CN" altLang="en-US" i="1">
                              <a:solidFill>
                                <a:schemeClr val="tx1"/>
                              </a:solidFill>
                              <a:latin typeface="Cambria Math" panose="02040503050406030204" pitchFamily="18" charset="0"/>
                            </a:rPr>
                          </m:ctrlPr>
                        </m:dPr>
                        <m:e>
                          <m:r>
                            <a:rPr lang="en-US" altLang="zh-CN" b="0" i="1" smtClean="0">
                              <a:solidFill>
                                <a:schemeClr val="tx1"/>
                              </a:solidFill>
                              <a:latin typeface="Cambria Math" panose="02040503050406030204" pitchFamily="18" charset="0"/>
                            </a:rPr>
                            <m:t>𝑦</m:t>
                          </m:r>
                        </m:e>
                        <m:e>
                          <m:r>
                            <a:rPr lang="zh-CN" altLang="en-US" i="1" smtClean="0">
                              <a:solidFill>
                                <a:schemeClr val="tx1"/>
                              </a:solidFill>
                              <a:latin typeface="Cambria Math" panose="02040503050406030204" pitchFamily="18" charset="0"/>
                            </a:rPr>
                            <m:t>𝜃</m:t>
                          </m:r>
                        </m:e>
                      </m:d>
                      <m:r>
                        <a:rPr lang="zh-CN" altLang="en-US" i="1" smtClean="0">
                          <a:solidFill>
                            <a:schemeClr val="tx1"/>
                          </a:solidFill>
                          <a:latin typeface="Cambria Math" panose="02040503050406030204" pitchFamily="18" charset="0"/>
                        </a:rPr>
                        <m:t>∝</m:t>
                      </m:r>
                      <m:r>
                        <m:rPr>
                          <m:sty m:val="p"/>
                        </m:rPr>
                        <a:rPr lang="zh-CN" altLang="en-US" i="0">
                          <a:solidFill>
                            <a:schemeClr val="tx1"/>
                          </a:solidFill>
                          <a:latin typeface="Cambria Math" panose="02040503050406030204" pitchFamily="18" charset="0"/>
                        </a:rPr>
                        <m:t>exp</m:t>
                      </m:r>
                      <m:d>
                        <m:dPr>
                          <m:begChr m:val="{"/>
                          <m:endChr m:val="}"/>
                          <m:ctrlPr>
                            <a:rPr lang="zh-CN" altLang="en-US" i="1">
                              <a:solidFill>
                                <a:schemeClr val="tx1"/>
                              </a:solidFill>
                              <a:latin typeface="Cambria Math" panose="02040503050406030204" pitchFamily="18" charset="0"/>
                            </a:rPr>
                          </m:ctrlPr>
                        </m:dPr>
                        <m:e>
                          <m:r>
                            <a:rPr lang="en-US" altLang="zh-CN" b="0" i="1" smtClean="0">
                              <a:solidFill>
                                <a:schemeClr val="tx1"/>
                              </a:solidFill>
                              <a:latin typeface="Cambria Math" panose="02040503050406030204" pitchFamily="18" charset="0"/>
                            </a:rPr>
                            <m:t>−</m:t>
                          </m:r>
                          <m:f>
                            <m:fPr>
                              <m:ctrlPr>
                                <a:rPr lang="en-US" altLang="zh-CN" b="0" i="1" smtClean="0">
                                  <a:solidFill>
                                    <a:schemeClr val="tx1"/>
                                  </a:solidFill>
                                  <a:latin typeface="Cambria Math" panose="02040503050406030204" pitchFamily="18" charset="0"/>
                                </a:rPr>
                              </m:ctrlPr>
                            </m:fPr>
                            <m:num>
                              <m:r>
                                <a:rPr lang="en-US" altLang="zh-CN" b="0" i="1" smtClean="0">
                                  <a:solidFill>
                                    <a:schemeClr val="tx1"/>
                                  </a:solidFill>
                                  <a:latin typeface="Cambria Math" panose="02040503050406030204" pitchFamily="18" charset="0"/>
                                </a:rPr>
                                <m:t>1</m:t>
                              </m:r>
                            </m:num>
                            <m:den>
                              <m:r>
                                <a:rPr lang="en-US" altLang="zh-CN" b="0" i="1" smtClean="0">
                                  <a:solidFill>
                                    <a:schemeClr val="tx1"/>
                                  </a:solidFill>
                                  <a:latin typeface="Cambria Math" panose="02040503050406030204" pitchFamily="18" charset="0"/>
                                </a:rPr>
                                <m:t>2</m:t>
                              </m:r>
                            </m:den>
                          </m:f>
                          <m:nary>
                            <m:naryPr>
                              <m:chr m:val="∑"/>
                              <m:ctrlPr>
                                <a:rPr lang="en-US" altLang="zh-CN" i="1">
                                  <a:solidFill>
                                    <a:prstClr val="black"/>
                                  </a:solidFill>
                                  <a:latin typeface="Cambria Math" panose="02040503050406030204" pitchFamily="18" charset="0"/>
                                </a:rPr>
                              </m:ctrlPr>
                            </m:naryPr>
                            <m:sub>
                              <m:r>
                                <m:rPr>
                                  <m:brk m:alnAt="23"/>
                                </m:rPr>
                                <a:rPr lang="en-US" altLang="zh-CN" i="1">
                                  <a:solidFill>
                                    <a:prstClr val="black"/>
                                  </a:solidFill>
                                  <a:latin typeface="Cambria Math" panose="02040503050406030204" pitchFamily="18" charset="0"/>
                                </a:rPr>
                                <m:t>𝑖</m:t>
                              </m:r>
                              <m:r>
                                <a:rPr lang="en-US" altLang="zh-CN" i="1">
                                  <a:solidFill>
                                    <a:prstClr val="black"/>
                                  </a:solidFill>
                                  <a:latin typeface="Cambria Math" panose="02040503050406030204" pitchFamily="18" charset="0"/>
                                </a:rPr>
                                <m:t>=1</m:t>
                              </m:r>
                            </m:sub>
                            <m:sup>
                              <m:r>
                                <a:rPr lang="en-US" altLang="zh-CN" i="1">
                                  <a:solidFill>
                                    <a:prstClr val="black"/>
                                  </a:solidFill>
                                  <a:latin typeface="Cambria Math" panose="02040503050406030204" pitchFamily="18" charset="0"/>
                                </a:rPr>
                                <m:t>𝑁</m:t>
                              </m:r>
                            </m:sup>
                            <m:e>
                              <m:f>
                                <m:fPr>
                                  <m:ctrlPr>
                                    <a:rPr lang="zh-CN" altLang="en-US" i="1">
                                      <a:latin typeface="Cambria Math" panose="02040503050406030204" pitchFamily="18" charset="0"/>
                                    </a:rPr>
                                  </m:ctrlPr>
                                </m:fPr>
                                <m:num>
                                  <m:sSup>
                                    <m:sSupPr>
                                      <m:ctrlPr>
                                        <a:rPr lang="zh-CN" altLang="en-US" i="1">
                                          <a:latin typeface="Cambria Math" panose="02040503050406030204" pitchFamily="18" charset="0"/>
                                        </a:rPr>
                                      </m:ctrlPr>
                                    </m:sSupPr>
                                    <m:e>
                                      <m:d>
                                        <m:dPr>
                                          <m:begChr m:val="["/>
                                          <m:endChr m:val="]"/>
                                          <m:ctrlPr>
                                            <a:rPr lang="zh-CN" altLang="en-US" i="1">
                                              <a:latin typeface="Cambria Math" panose="02040503050406030204" pitchFamily="18" charset="0"/>
                                            </a:rPr>
                                          </m:ctrlPr>
                                        </m:dPr>
                                        <m:e>
                                          <m:sSub>
                                            <m:sSubPr>
                                              <m:ctrlPr>
                                                <a:rPr lang="en-US" i="1">
                                                  <a:latin typeface="Cambria Math" panose="02040503050406030204" pitchFamily="18" charset="0"/>
                                                </a:rPr>
                                              </m:ctrlPr>
                                            </m:sSubPr>
                                            <m:e>
                                              <m:r>
                                                <a:rPr lang="en-US" i="1">
                                                  <a:latin typeface="Cambria Math" panose="02040503050406030204" pitchFamily="18" charset="0"/>
                                                </a:rPr>
                                                <m:t>𝑦</m:t>
                                              </m:r>
                                            </m:e>
                                            <m:sub>
                                              <m:r>
                                                <a:rPr lang="en-US" i="1">
                                                  <a:latin typeface="Cambria Math" panose="02040503050406030204" pitchFamily="18" charset="0"/>
                                                </a:rPr>
                                                <m:t>𝑖</m:t>
                                              </m:r>
                                            </m:sub>
                                          </m:sSub>
                                          <m:r>
                                            <a:rPr lang="en-US" altLang="zh-CN" i="1">
                                              <a:latin typeface="Cambria Math" panose="02040503050406030204" pitchFamily="18" charset="0"/>
                                            </a:rPr>
                                            <m:t>−</m:t>
                                          </m:r>
                                          <m:r>
                                            <a:rPr lang="en-US" altLang="zh-CN" i="1">
                                              <a:latin typeface="Cambria Math" panose="02040503050406030204" pitchFamily="18" charset="0"/>
                                            </a:rPr>
                                            <m:t>𝑓</m:t>
                                          </m:r>
                                          <m:d>
                                            <m:dPr>
                                              <m:ctrlPr>
                                                <a:rPr lang="zh-CN" altLang="en-US" i="1">
                                                  <a:latin typeface="Cambria Math" panose="02040503050406030204" pitchFamily="18" charset="0"/>
                                                </a:rPr>
                                              </m:ctrlPr>
                                            </m:dPr>
                                            <m:e>
                                              <m:sSub>
                                                <m:sSubPr>
                                                  <m:ctrlPr>
                                                    <a:rPr lang="en-US" altLang="zh-CN" i="1">
                                                      <a:latin typeface="Cambria Math" panose="02040503050406030204" pitchFamily="18" charset="0"/>
                                                    </a:rPr>
                                                  </m:ctrlPr>
                                                </m:sSubPr>
                                                <m:e>
                                                  <m:r>
                                                    <a:rPr lang="zh-CN" altLang="en-US" i="1">
                                                      <a:latin typeface="Cambria Math" panose="02040503050406030204" pitchFamily="18" charset="0"/>
                                                    </a:rPr>
                                                    <m:t>𝑥</m:t>
                                                  </m:r>
                                                </m:e>
                                                <m:sub>
                                                  <m:r>
                                                    <a:rPr lang="en-US" altLang="zh-CN" i="1">
                                                      <a:latin typeface="Cambria Math" panose="02040503050406030204" pitchFamily="18" charset="0"/>
                                                    </a:rPr>
                                                    <m:t>𝑖</m:t>
                                                  </m:r>
                                                </m:sub>
                                              </m:sSub>
                                              <m:r>
                                                <a:rPr lang="en-US" altLang="zh-CN" i="1">
                                                  <a:latin typeface="Cambria Math" panose="02040503050406030204" pitchFamily="18" charset="0"/>
                                                </a:rPr>
                                                <m:t>,</m:t>
                                              </m:r>
                                              <m:r>
                                                <a:rPr lang="zh-CN" altLang="en-US" i="1">
                                                  <a:latin typeface="Cambria Math" panose="02040503050406030204" pitchFamily="18" charset="0"/>
                                                </a:rPr>
                                                <m:t>𝜃</m:t>
                                              </m:r>
                                            </m:e>
                                          </m:d>
                                        </m:e>
                                      </m:d>
                                    </m:e>
                                    <m:sup>
                                      <m:r>
                                        <a:rPr lang="zh-CN" altLang="en-US">
                                          <a:latin typeface="Cambria Math" panose="02040503050406030204" pitchFamily="18" charset="0"/>
                                        </a:rPr>
                                        <m:t>2</m:t>
                                      </m:r>
                                    </m:sup>
                                  </m:sSup>
                                </m:num>
                                <m:den>
                                  <m:sSubSup>
                                    <m:sSubSupPr>
                                      <m:ctrlPr>
                                        <a:rPr lang="zh-CN" altLang="en-US" i="1">
                                          <a:latin typeface="Cambria Math" panose="02040503050406030204" pitchFamily="18" charset="0"/>
                                        </a:rPr>
                                      </m:ctrlPr>
                                    </m:sSubSupPr>
                                    <m:e>
                                      <m:r>
                                        <a:rPr lang="zh-CN" altLang="en-US" i="1">
                                          <a:latin typeface="Cambria Math" panose="02040503050406030204" pitchFamily="18" charset="0"/>
                                        </a:rPr>
                                        <m:t>𝜎</m:t>
                                      </m:r>
                                    </m:e>
                                    <m:sub>
                                      <m:r>
                                        <a:rPr lang="en-US" altLang="zh-CN" i="1">
                                          <a:latin typeface="Cambria Math" panose="02040503050406030204" pitchFamily="18" charset="0"/>
                                        </a:rPr>
                                        <m:t>𝑖</m:t>
                                      </m:r>
                                    </m:sub>
                                    <m:sup>
                                      <m:r>
                                        <a:rPr lang="zh-CN" altLang="en-US">
                                          <a:latin typeface="Cambria Math" panose="02040503050406030204" pitchFamily="18" charset="0"/>
                                        </a:rPr>
                                        <m:t>2</m:t>
                                      </m:r>
                                    </m:sup>
                                  </m:sSubSup>
                                </m:den>
                              </m:f>
                            </m:e>
                          </m:nary>
                        </m:e>
                      </m:d>
                    </m:oMath>
                  </m:oMathPara>
                </a14:m>
                <a:endParaRPr lang="zh-CN" altLang="en-US" dirty="0">
                  <a:solidFill>
                    <a:schemeClr val="tx1"/>
                  </a:solidFill>
                  <a:latin typeface="Cambria Math" panose="02040503050406030204" pitchFamily="18" charset="0"/>
                </a:endParaRPr>
              </a:p>
            </p:txBody>
          </p:sp>
        </mc:Choice>
        <mc:Fallback xmlns="">
          <p:sp>
            <p:nvSpPr>
              <p:cNvPr id="7" name="TextBox 6">
                <a:extLst>
                  <a:ext uri="{FF2B5EF4-FFF2-40B4-BE49-F238E27FC236}">
                    <a16:creationId xmlns:a16="http://schemas.microsoft.com/office/drawing/2014/main" id="{C19C5421-8ECA-4E3E-8846-508AF502ABF2}"/>
                  </a:ext>
                </a:extLst>
              </p:cNvPr>
              <p:cNvSpPr txBox="1">
                <a:spLocks noRot="1" noChangeAspect="1" noMove="1" noResize="1" noEditPoints="1" noAdjustHandles="1" noChangeArrowheads="1" noChangeShapeType="1" noTextEdit="1"/>
              </p:cNvSpPr>
              <p:nvPr/>
            </p:nvSpPr>
            <p:spPr>
              <a:xfrm>
                <a:off x="89938" y="3831169"/>
                <a:ext cx="3991606" cy="976614"/>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文本框 6">
                <a:extLst>
                  <a:ext uri="{FF2B5EF4-FFF2-40B4-BE49-F238E27FC236}">
                    <a16:creationId xmlns:a16="http://schemas.microsoft.com/office/drawing/2014/main" id="{65D3CB2B-C283-4E7E-9BB1-E592EA10CF82}"/>
                  </a:ext>
                </a:extLst>
              </p:cNvPr>
              <p:cNvSpPr txBox="1"/>
              <p:nvPr/>
            </p:nvSpPr>
            <p:spPr>
              <a:xfrm>
                <a:off x="118802" y="139918"/>
                <a:ext cx="2451953" cy="778931"/>
              </a:xfrm>
              <a:prstGeom prst="rect">
                <a:avLst/>
              </a:prstGeom>
              <a:solidFill>
                <a:schemeClr val="bg1"/>
              </a:solidFill>
            </p:spPr>
            <p:txBody>
              <a:bodyPr wrap="none" lIns="0" tIns="0" rIns="0" bIns="0" rtlCol="0" anchor="ctr" anchorCtr="0">
                <a:spAutoFit/>
              </a:bodyPr>
              <a:lstStyle/>
              <a:p>
                <a:pPr/>
                <a14:m>
                  <m:oMathPara xmlns:m="http://schemas.openxmlformats.org/officeDocument/2006/math">
                    <m:oMathParaPr>
                      <m:jc m:val="centerGroup"/>
                    </m:oMathParaPr>
                    <m:oMath xmlns:m="http://schemas.openxmlformats.org/officeDocument/2006/math">
                      <m:sSup>
                        <m:sSupPr>
                          <m:ctrlPr>
                            <a:rPr lang="en-US" i="1" smtClean="0">
                              <a:latin typeface="Cambria Math" panose="02040503050406030204" pitchFamily="18" charset="0"/>
                            </a:rPr>
                          </m:ctrlPr>
                        </m:sSupPr>
                        <m:e>
                          <m:r>
                            <a:rPr lang="en-US" i="1" smtClean="0">
                              <a:latin typeface="Cambria Math" panose="02040503050406030204" pitchFamily="18" charset="0"/>
                              <a:ea typeface="Cambria Math" panose="02040503050406030204" pitchFamily="18" charset="0"/>
                            </a:rPr>
                            <m:t>𝜒</m:t>
                          </m:r>
                        </m:e>
                        <m:sup>
                          <m:r>
                            <a:rPr lang="en-US" b="0" i="1" smtClean="0">
                              <a:latin typeface="Cambria Math" panose="02040503050406030204" pitchFamily="18" charset="0"/>
                            </a:rPr>
                            <m:t>2</m:t>
                          </m:r>
                        </m:sup>
                      </m:sSup>
                      <m:r>
                        <a:rPr lang="en-US" b="0" i="1" smtClean="0">
                          <a:latin typeface="Cambria Math" panose="02040503050406030204" pitchFamily="18" charset="0"/>
                        </a:rPr>
                        <m:t>=</m:t>
                      </m:r>
                      <m:nary>
                        <m:naryPr>
                          <m:chr m:val="∑"/>
                          <m:ctrlPr>
                            <a:rPr lang="en-US" i="1" smtClean="0">
                              <a:latin typeface="Cambria Math" panose="02040503050406030204" pitchFamily="18" charset="0"/>
                            </a:rPr>
                          </m:ctrlPr>
                        </m:naryPr>
                        <m:sub>
                          <m:r>
                            <m:rPr>
                              <m:brk m:alnAt="23"/>
                            </m:rPr>
                            <a:rPr lang="en-US" b="0" i="1" smtClean="0">
                              <a:latin typeface="Cambria Math" panose="02040503050406030204" pitchFamily="18" charset="0"/>
                            </a:rPr>
                            <m:t>𝑖</m:t>
                          </m:r>
                          <m:r>
                            <a:rPr lang="en-US" b="0" i="1" smtClean="0">
                              <a:latin typeface="Cambria Math" panose="02040503050406030204" pitchFamily="18" charset="0"/>
                            </a:rPr>
                            <m:t>=1</m:t>
                          </m:r>
                        </m:sub>
                        <m:sup>
                          <m:r>
                            <a:rPr lang="en-US" b="0" i="1" smtClean="0">
                              <a:latin typeface="Cambria Math" panose="02040503050406030204" pitchFamily="18" charset="0"/>
                            </a:rPr>
                            <m:t>𝑁</m:t>
                          </m:r>
                        </m:sup>
                        <m:e>
                          <m:sSup>
                            <m:sSupPr>
                              <m:ctrlPr>
                                <a:rPr lang="en-US" i="1" smtClean="0">
                                  <a:latin typeface="Cambria Math" panose="02040503050406030204" pitchFamily="18" charset="0"/>
                                </a:rPr>
                              </m:ctrlPr>
                            </m:sSupPr>
                            <m:e>
                              <m:d>
                                <m:dPr>
                                  <m:begChr m:val="["/>
                                  <m:endChr m:val="]"/>
                                  <m:ctrlPr>
                                    <a:rPr lang="en-US" b="0" i="1" smtClean="0">
                                      <a:latin typeface="Cambria Math" panose="02040503050406030204" pitchFamily="18" charset="0"/>
                                    </a:rPr>
                                  </m:ctrlPr>
                                </m:dPr>
                                <m:e>
                                  <m:f>
                                    <m:fPr>
                                      <m:ctrlPr>
                                        <a:rPr lang="en-US" i="1">
                                          <a:latin typeface="Cambria Math" panose="02040503050406030204" pitchFamily="18" charset="0"/>
                                        </a:rPr>
                                      </m:ctrlPr>
                                    </m:fPr>
                                    <m:num>
                                      <m:sSub>
                                        <m:sSubPr>
                                          <m:ctrlPr>
                                            <a:rPr lang="en-US" i="1">
                                              <a:latin typeface="Cambria Math" panose="02040503050406030204" pitchFamily="18" charset="0"/>
                                            </a:rPr>
                                          </m:ctrlPr>
                                        </m:sSubPr>
                                        <m:e>
                                          <m:r>
                                            <a:rPr lang="en-US" i="1">
                                              <a:latin typeface="Cambria Math" panose="02040503050406030204" pitchFamily="18" charset="0"/>
                                            </a:rPr>
                                            <m:t>𝑦</m:t>
                                          </m:r>
                                        </m:e>
                                        <m:sub>
                                          <m:r>
                                            <a:rPr lang="en-US" i="1">
                                              <a:latin typeface="Cambria Math" panose="02040503050406030204" pitchFamily="18" charset="0"/>
                                            </a:rPr>
                                            <m:t>𝑖</m:t>
                                          </m:r>
                                        </m:sub>
                                      </m:sSub>
                                      <m:r>
                                        <a:rPr lang="en-US" i="1">
                                          <a:latin typeface="Cambria Math" panose="02040503050406030204" pitchFamily="18" charset="0"/>
                                        </a:rPr>
                                        <m:t>−</m:t>
                                      </m:r>
                                      <m:r>
                                        <a:rPr lang="en-US" altLang="zh-CN" i="1">
                                          <a:latin typeface="Cambria Math" panose="02040503050406030204" pitchFamily="18" charset="0"/>
                                        </a:rPr>
                                        <m:t>𝑓</m:t>
                                      </m:r>
                                      <m:d>
                                        <m:dPr>
                                          <m:ctrlPr>
                                            <a:rPr lang="zh-CN" altLang="en-US" i="1">
                                              <a:latin typeface="Cambria Math" panose="02040503050406030204" pitchFamily="18" charset="0"/>
                                            </a:rPr>
                                          </m:ctrlPr>
                                        </m:dPr>
                                        <m:e>
                                          <m:sSub>
                                            <m:sSubPr>
                                              <m:ctrlPr>
                                                <a:rPr lang="en-US" altLang="zh-CN" i="1">
                                                  <a:latin typeface="Cambria Math" panose="02040503050406030204" pitchFamily="18" charset="0"/>
                                                </a:rPr>
                                              </m:ctrlPr>
                                            </m:sSubPr>
                                            <m:e>
                                              <m:r>
                                                <a:rPr lang="zh-CN" altLang="en-US" i="1">
                                                  <a:latin typeface="Cambria Math" panose="02040503050406030204" pitchFamily="18" charset="0"/>
                                                </a:rPr>
                                                <m:t>𝑥</m:t>
                                              </m:r>
                                            </m:e>
                                            <m:sub>
                                              <m:r>
                                                <a:rPr lang="en-US" altLang="zh-CN" i="1">
                                                  <a:latin typeface="Cambria Math" panose="02040503050406030204" pitchFamily="18" charset="0"/>
                                                </a:rPr>
                                                <m:t>𝑖</m:t>
                                              </m:r>
                                            </m:sub>
                                          </m:sSub>
                                          <m:r>
                                            <a:rPr lang="en-US" altLang="zh-CN" i="1">
                                              <a:latin typeface="Cambria Math" panose="02040503050406030204" pitchFamily="18" charset="0"/>
                                            </a:rPr>
                                            <m:t>,</m:t>
                                          </m:r>
                                          <m:r>
                                            <a:rPr lang="zh-CN" altLang="en-US" i="1">
                                              <a:latin typeface="Cambria Math" panose="02040503050406030204" pitchFamily="18" charset="0"/>
                                            </a:rPr>
                                            <m:t>𝜃</m:t>
                                          </m:r>
                                        </m:e>
                                      </m:d>
                                    </m:num>
                                    <m:den>
                                      <m:sSub>
                                        <m:sSubPr>
                                          <m:ctrlPr>
                                            <a:rPr lang="en-US" i="1">
                                              <a:latin typeface="Cambria Math" panose="02040503050406030204" pitchFamily="18" charset="0"/>
                                            </a:rPr>
                                          </m:ctrlPr>
                                        </m:sSubPr>
                                        <m:e>
                                          <m:r>
                                            <a:rPr lang="en-US" i="1">
                                              <a:latin typeface="Cambria Math" panose="02040503050406030204" pitchFamily="18" charset="0"/>
                                              <a:ea typeface="Cambria Math" panose="02040503050406030204" pitchFamily="18" charset="0"/>
                                            </a:rPr>
                                            <m:t>𝜎</m:t>
                                          </m:r>
                                        </m:e>
                                        <m:sub>
                                          <m:sSub>
                                            <m:sSubPr>
                                              <m:ctrlPr>
                                                <a:rPr lang="en-US" i="1">
                                                  <a:latin typeface="Cambria Math" panose="02040503050406030204" pitchFamily="18" charset="0"/>
                                                </a:rPr>
                                              </m:ctrlPr>
                                            </m:sSubPr>
                                            <m:e>
                                              <m:r>
                                                <a:rPr lang="en-US" i="1">
                                                  <a:latin typeface="Cambria Math" panose="02040503050406030204" pitchFamily="18" charset="0"/>
                                                </a:rPr>
                                                <m:t>𝑦</m:t>
                                              </m:r>
                                            </m:e>
                                            <m:sub>
                                              <m:r>
                                                <a:rPr lang="en-US" i="1">
                                                  <a:latin typeface="Cambria Math" panose="02040503050406030204" pitchFamily="18" charset="0"/>
                                                </a:rPr>
                                                <m:t>𝑖</m:t>
                                              </m:r>
                                            </m:sub>
                                          </m:sSub>
                                        </m:sub>
                                      </m:sSub>
                                    </m:den>
                                  </m:f>
                                </m:e>
                              </m:d>
                            </m:e>
                            <m:sup>
                              <m:r>
                                <a:rPr lang="en-US" b="0" i="1" smtClean="0">
                                  <a:latin typeface="Cambria Math" panose="02040503050406030204" pitchFamily="18" charset="0"/>
                                </a:rPr>
                                <m:t>2</m:t>
                              </m:r>
                            </m:sup>
                          </m:sSup>
                        </m:e>
                      </m:nary>
                    </m:oMath>
                  </m:oMathPara>
                </a14:m>
                <a:endParaRPr lang="en-US" dirty="0"/>
              </a:p>
            </p:txBody>
          </p:sp>
        </mc:Choice>
        <mc:Fallback xmlns="">
          <p:sp>
            <p:nvSpPr>
              <p:cNvPr id="6" name="文本框 6">
                <a:extLst>
                  <a:ext uri="{FF2B5EF4-FFF2-40B4-BE49-F238E27FC236}">
                    <a16:creationId xmlns:a16="http://schemas.microsoft.com/office/drawing/2014/main" id="{65D3CB2B-C283-4E7E-9BB1-E592EA10CF82}"/>
                  </a:ext>
                </a:extLst>
              </p:cNvPr>
              <p:cNvSpPr txBox="1">
                <a:spLocks noRot="1" noChangeAspect="1" noMove="1" noResize="1" noEditPoints="1" noAdjustHandles="1" noChangeArrowheads="1" noChangeShapeType="1" noTextEdit="1"/>
              </p:cNvSpPr>
              <p:nvPr/>
            </p:nvSpPr>
            <p:spPr>
              <a:xfrm>
                <a:off x="118802" y="139918"/>
                <a:ext cx="2451953" cy="778931"/>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 name="文本框 24">
                <a:extLst>
                  <a:ext uri="{FF2B5EF4-FFF2-40B4-BE49-F238E27FC236}">
                    <a16:creationId xmlns:a16="http://schemas.microsoft.com/office/drawing/2014/main" id="{CFD4A58F-E3CE-4FF6-A25F-88FBB64DBA99}"/>
                  </a:ext>
                </a:extLst>
              </p:cNvPr>
              <p:cNvSpPr txBox="1"/>
              <p:nvPr/>
            </p:nvSpPr>
            <p:spPr>
              <a:xfrm>
                <a:off x="4864056" y="139918"/>
                <a:ext cx="2436308" cy="778931"/>
              </a:xfrm>
              <a:prstGeom prst="rect">
                <a:avLst/>
              </a:prstGeom>
              <a:solidFill>
                <a:schemeClr val="bg1"/>
              </a:solidFill>
            </p:spPr>
            <p:txBody>
              <a:bodyPr wrap="none" lIns="0" tIns="0" rIns="0" bIns="0" rtlCol="0" anchor="ctr" anchorCtr="0">
                <a:spAutoFit/>
              </a:bodyPr>
              <a:lstStyle/>
              <a:p>
                <a:pPr/>
                <a14:m>
                  <m:oMathPara xmlns:m="http://schemas.openxmlformats.org/officeDocument/2006/math">
                    <m:oMathParaPr>
                      <m:jc m:val="centerGroup"/>
                    </m:oMathParaPr>
                    <m:oMath xmlns:m="http://schemas.openxmlformats.org/officeDocument/2006/math">
                      <m:sSup>
                        <m:sSupPr>
                          <m:ctrlPr>
                            <a:rPr lang="en-US" i="1" smtClean="0">
                              <a:latin typeface="Cambria Math" panose="02040503050406030204" pitchFamily="18" charset="0"/>
                            </a:rPr>
                          </m:ctrlPr>
                        </m:sSupPr>
                        <m:e>
                          <m:r>
                            <a:rPr lang="en-US" i="1" smtClean="0">
                              <a:latin typeface="Cambria Math" panose="02040503050406030204" pitchFamily="18" charset="0"/>
                              <a:ea typeface="Cambria Math" panose="02040503050406030204" pitchFamily="18" charset="0"/>
                            </a:rPr>
                            <m:t>𝜒</m:t>
                          </m:r>
                        </m:e>
                        <m:sup>
                          <m:r>
                            <a:rPr lang="en-US" b="0" i="1" smtClean="0">
                              <a:latin typeface="Cambria Math" panose="02040503050406030204" pitchFamily="18" charset="0"/>
                            </a:rPr>
                            <m:t>2</m:t>
                          </m:r>
                        </m:sup>
                      </m:sSup>
                      <m:r>
                        <a:rPr lang="en-US" b="0" i="1" smtClean="0">
                          <a:latin typeface="Cambria Math" panose="02040503050406030204" pitchFamily="18" charset="0"/>
                        </a:rPr>
                        <m:t>=</m:t>
                      </m:r>
                      <m:nary>
                        <m:naryPr>
                          <m:chr m:val="∑"/>
                          <m:ctrlPr>
                            <a:rPr lang="en-US" i="1" smtClean="0">
                              <a:latin typeface="Cambria Math" panose="02040503050406030204" pitchFamily="18" charset="0"/>
                            </a:rPr>
                          </m:ctrlPr>
                        </m:naryPr>
                        <m:sub>
                          <m:r>
                            <m:rPr>
                              <m:brk m:alnAt="23"/>
                            </m:rPr>
                            <a:rPr lang="en-US" b="0" i="1" smtClean="0">
                              <a:latin typeface="Cambria Math" panose="02040503050406030204" pitchFamily="18" charset="0"/>
                            </a:rPr>
                            <m:t>𝑖</m:t>
                          </m:r>
                          <m:r>
                            <a:rPr lang="en-US" b="0" i="1" smtClean="0">
                              <a:latin typeface="Cambria Math" panose="02040503050406030204" pitchFamily="18" charset="0"/>
                            </a:rPr>
                            <m:t>=1</m:t>
                          </m:r>
                        </m:sub>
                        <m:sup>
                          <m:r>
                            <a:rPr lang="en-US" b="0" i="1" smtClean="0">
                              <a:latin typeface="Cambria Math" panose="02040503050406030204" pitchFamily="18" charset="0"/>
                            </a:rPr>
                            <m:t>𝑁</m:t>
                          </m:r>
                        </m:sup>
                        <m:e>
                          <m:f>
                            <m:fPr>
                              <m:ctrlPr>
                                <a:rPr lang="en-US" i="1">
                                  <a:latin typeface="Cambria Math" panose="02040503050406030204" pitchFamily="18" charset="0"/>
                                </a:rPr>
                              </m:ctrlPr>
                            </m:fPr>
                            <m:num>
                              <m:sSup>
                                <m:sSupPr>
                                  <m:ctrlPr>
                                    <a:rPr lang="en-US" i="1">
                                      <a:latin typeface="Cambria Math" panose="02040503050406030204" pitchFamily="18" charset="0"/>
                                    </a:rPr>
                                  </m:ctrlPr>
                                </m:sSupPr>
                                <m:e>
                                  <m:d>
                                    <m:dPr>
                                      <m:begChr m:val="["/>
                                      <m:endChr m:val="]"/>
                                      <m:ctrlPr>
                                        <a:rPr lang="en-US" i="1" smtClean="0">
                                          <a:latin typeface="Cambria Math" panose="02040503050406030204" pitchFamily="18" charset="0"/>
                                        </a:rPr>
                                      </m:ctrlPr>
                                    </m:dPr>
                                    <m:e>
                                      <m:sSub>
                                        <m:sSubPr>
                                          <m:ctrlPr>
                                            <a:rPr lang="en-US" i="1">
                                              <a:latin typeface="Cambria Math" panose="02040503050406030204" pitchFamily="18" charset="0"/>
                                            </a:rPr>
                                          </m:ctrlPr>
                                        </m:sSubPr>
                                        <m:e>
                                          <m:r>
                                            <a:rPr lang="en-US" i="1">
                                              <a:latin typeface="Cambria Math" panose="02040503050406030204" pitchFamily="18" charset="0"/>
                                            </a:rPr>
                                            <m:t>𝑦</m:t>
                                          </m:r>
                                        </m:e>
                                        <m:sub>
                                          <m:r>
                                            <a:rPr lang="en-US" i="1">
                                              <a:latin typeface="Cambria Math" panose="02040503050406030204" pitchFamily="18" charset="0"/>
                                            </a:rPr>
                                            <m:t>𝑖</m:t>
                                          </m:r>
                                        </m:sub>
                                      </m:sSub>
                                      <m:r>
                                        <a:rPr lang="en-US" i="1">
                                          <a:latin typeface="Cambria Math" panose="02040503050406030204" pitchFamily="18" charset="0"/>
                                        </a:rPr>
                                        <m:t>−</m:t>
                                      </m:r>
                                      <m:r>
                                        <a:rPr lang="en-US" altLang="zh-CN" i="1">
                                          <a:latin typeface="Cambria Math" panose="02040503050406030204" pitchFamily="18" charset="0"/>
                                        </a:rPr>
                                        <m:t>𝑓</m:t>
                                      </m:r>
                                      <m:d>
                                        <m:dPr>
                                          <m:ctrlPr>
                                            <a:rPr lang="zh-CN" altLang="en-US" i="1">
                                              <a:latin typeface="Cambria Math" panose="02040503050406030204" pitchFamily="18" charset="0"/>
                                            </a:rPr>
                                          </m:ctrlPr>
                                        </m:dPr>
                                        <m:e>
                                          <m:sSub>
                                            <m:sSubPr>
                                              <m:ctrlPr>
                                                <a:rPr lang="en-US" altLang="zh-CN" i="1">
                                                  <a:latin typeface="Cambria Math" panose="02040503050406030204" pitchFamily="18" charset="0"/>
                                                </a:rPr>
                                              </m:ctrlPr>
                                            </m:sSubPr>
                                            <m:e>
                                              <m:r>
                                                <a:rPr lang="zh-CN" altLang="en-US" i="1">
                                                  <a:latin typeface="Cambria Math" panose="02040503050406030204" pitchFamily="18" charset="0"/>
                                                </a:rPr>
                                                <m:t>𝑥</m:t>
                                              </m:r>
                                            </m:e>
                                            <m:sub>
                                              <m:r>
                                                <a:rPr lang="en-US" altLang="zh-CN" i="1">
                                                  <a:latin typeface="Cambria Math" panose="02040503050406030204" pitchFamily="18" charset="0"/>
                                                </a:rPr>
                                                <m:t>𝑖</m:t>
                                              </m:r>
                                            </m:sub>
                                          </m:sSub>
                                          <m:r>
                                            <a:rPr lang="en-US" altLang="zh-CN" i="1">
                                              <a:latin typeface="Cambria Math" panose="02040503050406030204" pitchFamily="18" charset="0"/>
                                            </a:rPr>
                                            <m:t>,</m:t>
                                          </m:r>
                                          <m:r>
                                            <a:rPr lang="zh-CN" altLang="en-US" i="1">
                                              <a:latin typeface="Cambria Math" panose="02040503050406030204" pitchFamily="18" charset="0"/>
                                            </a:rPr>
                                            <m:t>𝜃</m:t>
                                          </m:r>
                                        </m:e>
                                      </m:d>
                                    </m:e>
                                  </m:d>
                                </m:e>
                                <m:sup>
                                  <m:r>
                                    <a:rPr lang="en-US" i="1">
                                      <a:latin typeface="Cambria Math" panose="02040503050406030204" pitchFamily="18" charset="0"/>
                                    </a:rPr>
                                    <m:t>2</m:t>
                                  </m:r>
                                </m:sup>
                              </m:sSup>
                            </m:num>
                            <m:den>
                              <m:r>
                                <a:rPr lang="en-US" altLang="zh-CN" i="1">
                                  <a:latin typeface="Cambria Math" panose="02040503050406030204" pitchFamily="18" charset="0"/>
                                </a:rPr>
                                <m:t>𝑓</m:t>
                              </m:r>
                              <m:d>
                                <m:dPr>
                                  <m:ctrlPr>
                                    <a:rPr lang="zh-CN" altLang="en-US" i="1">
                                      <a:latin typeface="Cambria Math" panose="02040503050406030204" pitchFamily="18" charset="0"/>
                                    </a:rPr>
                                  </m:ctrlPr>
                                </m:dPr>
                                <m:e>
                                  <m:sSub>
                                    <m:sSubPr>
                                      <m:ctrlPr>
                                        <a:rPr lang="en-US" altLang="zh-CN" i="1">
                                          <a:latin typeface="Cambria Math" panose="02040503050406030204" pitchFamily="18" charset="0"/>
                                        </a:rPr>
                                      </m:ctrlPr>
                                    </m:sSubPr>
                                    <m:e>
                                      <m:r>
                                        <a:rPr lang="zh-CN" altLang="en-US" i="1">
                                          <a:latin typeface="Cambria Math" panose="02040503050406030204" pitchFamily="18" charset="0"/>
                                        </a:rPr>
                                        <m:t>𝑥</m:t>
                                      </m:r>
                                    </m:e>
                                    <m:sub>
                                      <m:r>
                                        <a:rPr lang="en-US" altLang="zh-CN" i="1">
                                          <a:latin typeface="Cambria Math" panose="02040503050406030204" pitchFamily="18" charset="0"/>
                                        </a:rPr>
                                        <m:t>𝑖</m:t>
                                      </m:r>
                                    </m:sub>
                                  </m:sSub>
                                  <m:r>
                                    <a:rPr lang="en-US" altLang="zh-CN" i="1">
                                      <a:latin typeface="Cambria Math" panose="02040503050406030204" pitchFamily="18" charset="0"/>
                                    </a:rPr>
                                    <m:t>,</m:t>
                                  </m:r>
                                  <m:r>
                                    <a:rPr lang="zh-CN" altLang="en-US" i="1">
                                      <a:latin typeface="Cambria Math" panose="02040503050406030204" pitchFamily="18" charset="0"/>
                                    </a:rPr>
                                    <m:t>𝜃</m:t>
                                  </m:r>
                                </m:e>
                              </m:d>
                            </m:den>
                          </m:f>
                        </m:e>
                      </m:nary>
                    </m:oMath>
                  </m:oMathPara>
                </a14:m>
                <a:endParaRPr lang="en-US" dirty="0"/>
              </a:p>
            </p:txBody>
          </p:sp>
        </mc:Choice>
        <mc:Fallback xmlns="">
          <p:sp>
            <p:nvSpPr>
              <p:cNvPr id="8" name="文本框 24">
                <a:extLst>
                  <a:ext uri="{FF2B5EF4-FFF2-40B4-BE49-F238E27FC236}">
                    <a16:creationId xmlns:a16="http://schemas.microsoft.com/office/drawing/2014/main" id="{CFD4A58F-E3CE-4FF6-A25F-88FBB64DBA99}"/>
                  </a:ext>
                </a:extLst>
              </p:cNvPr>
              <p:cNvSpPr txBox="1">
                <a:spLocks noRot="1" noChangeAspect="1" noMove="1" noResize="1" noEditPoints="1" noAdjustHandles="1" noChangeArrowheads="1" noChangeShapeType="1" noTextEdit="1"/>
              </p:cNvSpPr>
              <p:nvPr/>
            </p:nvSpPr>
            <p:spPr>
              <a:xfrm>
                <a:off x="4864056" y="139918"/>
                <a:ext cx="2436308" cy="778931"/>
              </a:xfrm>
              <a:prstGeom prst="rect">
                <a:avLst/>
              </a:prstGeom>
              <a:blipFill>
                <a:blip r:embed="rId7"/>
                <a:stretch>
                  <a:fillRect/>
                </a:stretch>
              </a:blipFill>
            </p:spPr>
            <p:txBody>
              <a:bodyPr/>
              <a:lstStyle/>
              <a:p>
                <a:r>
                  <a:rPr lang="en-US">
                    <a:noFill/>
                  </a:rPr>
                  <a:t> </a:t>
                </a:r>
              </a:p>
            </p:txBody>
          </p:sp>
        </mc:Fallback>
      </mc:AlternateContent>
      <p:sp>
        <p:nvSpPr>
          <p:cNvPr id="11" name="TextBox 10">
            <a:extLst>
              <a:ext uri="{FF2B5EF4-FFF2-40B4-BE49-F238E27FC236}">
                <a16:creationId xmlns:a16="http://schemas.microsoft.com/office/drawing/2014/main" id="{CD62650A-EDBB-4599-8F2E-200DC2336A57}"/>
              </a:ext>
            </a:extLst>
          </p:cNvPr>
          <p:cNvSpPr txBox="1"/>
          <p:nvPr/>
        </p:nvSpPr>
        <p:spPr>
          <a:xfrm>
            <a:off x="2945772" y="358840"/>
            <a:ext cx="1393971" cy="369332"/>
          </a:xfrm>
          <a:prstGeom prst="rect">
            <a:avLst/>
          </a:prstGeom>
          <a:noFill/>
        </p:spPr>
        <p:txBody>
          <a:bodyPr wrap="none">
            <a:spAutoFit/>
          </a:bodyPr>
          <a:lstStyle/>
          <a:p>
            <a:r>
              <a:rPr lang="en-US" dirty="0" err="1">
                <a:solidFill>
                  <a:srgbClr val="000099"/>
                </a:solidFill>
                <a:latin typeface="Cambria" panose="02040503050406030204" pitchFamily="18" charset="0"/>
                <a:ea typeface="Cambria" panose="02040503050406030204" pitchFamily="18" charset="0"/>
              </a:rPr>
              <a:t>Neyman's</a:t>
            </a:r>
            <a:r>
              <a:rPr lang="en-US" dirty="0">
                <a:solidFill>
                  <a:srgbClr val="000099"/>
                </a:solidFill>
                <a:latin typeface="Cambria" panose="02040503050406030204" pitchFamily="18" charset="0"/>
                <a:ea typeface="Cambria" panose="02040503050406030204" pitchFamily="18" charset="0"/>
              </a:rPr>
              <a:t> </a:t>
            </a:r>
            <a:r>
              <a:rPr lang="el-GR" dirty="0">
                <a:solidFill>
                  <a:srgbClr val="000099"/>
                </a:solidFill>
                <a:latin typeface="Cambria" panose="02040503050406030204" pitchFamily="18" charset="0"/>
                <a:ea typeface="Cambria" panose="02040503050406030204" pitchFamily="18" charset="0"/>
              </a:rPr>
              <a:t>χ</a:t>
            </a:r>
            <a:r>
              <a:rPr lang="el-GR" baseline="30000" dirty="0">
                <a:solidFill>
                  <a:srgbClr val="000099"/>
                </a:solidFill>
                <a:latin typeface="Cambria" panose="02040503050406030204" pitchFamily="18" charset="0"/>
                <a:ea typeface="Cambria" panose="02040503050406030204" pitchFamily="18" charset="0"/>
              </a:rPr>
              <a:t>2</a:t>
            </a:r>
            <a:endParaRPr lang="en-US" baseline="30000" dirty="0">
              <a:solidFill>
                <a:srgbClr val="000099"/>
              </a:solidFill>
              <a:latin typeface="Cambria" panose="02040503050406030204" pitchFamily="18" charset="0"/>
              <a:ea typeface="Cambria" panose="02040503050406030204" pitchFamily="18" charset="0"/>
            </a:endParaRPr>
          </a:p>
        </p:txBody>
      </p:sp>
      <p:sp>
        <p:nvSpPr>
          <p:cNvPr id="12" name="TextBox 11">
            <a:extLst>
              <a:ext uri="{FF2B5EF4-FFF2-40B4-BE49-F238E27FC236}">
                <a16:creationId xmlns:a16="http://schemas.microsoft.com/office/drawing/2014/main" id="{6D5B2688-8E1E-46E1-AA27-3AC6AD8DA128}"/>
              </a:ext>
            </a:extLst>
          </p:cNvPr>
          <p:cNvSpPr txBox="1"/>
          <p:nvPr/>
        </p:nvSpPr>
        <p:spPr>
          <a:xfrm>
            <a:off x="7675381" y="344717"/>
            <a:ext cx="1377493" cy="369332"/>
          </a:xfrm>
          <a:prstGeom prst="rect">
            <a:avLst/>
          </a:prstGeom>
          <a:noFill/>
        </p:spPr>
        <p:txBody>
          <a:bodyPr wrap="none">
            <a:spAutoFit/>
          </a:bodyPr>
          <a:lstStyle/>
          <a:p>
            <a:r>
              <a:rPr lang="en-US" b="0" i="0" dirty="0">
                <a:solidFill>
                  <a:srgbClr val="000099"/>
                </a:solidFill>
                <a:effectLst/>
                <a:latin typeface="Cambria" panose="02040503050406030204" pitchFamily="18" charset="0"/>
                <a:ea typeface="Cambria" panose="02040503050406030204" pitchFamily="18" charset="0"/>
              </a:rPr>
              <a:t>Pearson's</a:t>
            </a:r>
            <a:r>
              <a:rPr lang="en-US" dirty="0">
                <a:solidFill>
                  <a:srgbClr val="000099"/>
                </a:solidFill>
                <a:latin typeface="Cambria" panose="02040503050406030204" pitchFamily="18" charset="0"/>
                <a:ea typeface="Cambria" panose="02040503050406030204" pitchFamily="18" charset="0"/>
              </a:rPr>
              <a:t> </a:t>
            </a:r>
            <a:r>
              <a:rPr lang="el-GR" dirty="0">
                <a:solidFill>
                  <a:srgbClr val="000099"/>
                </a:solidFill>
                <a:latin typeface="Cambria" panose="02040503050406030204" pitchFamily="18" charset="0"/>
                <a:ea typeface="Cambria" panose="02040503050406030204" pitchFamily="18" charset="0"/>
              </a:rPr>
              <a:t>χ</a:t>
            </a:r>
            <a:r>
              <a:rPr lang="el-GR" baseline="30000" dirty="0">
                <a:solidFill>
                  <a:srgbClr val="000099"/>
                </a:solidFill>
                <a:latin typeface="Cambria" panose="02040503050406030204" pitchFamily="18" charset="0"/>
                <a:ea typeface="Cambria" panose="02040503050406030204" pitchFamily="18" charset="0"/>
              </a:rPr>
              <a:t>2</a:t>
            </a:r>
            <a:endParaRPr lang="en-US" baseline="30000" dirty="0">
              <a:solidFill>
                <a:srgbClr val="000099"/>
              </a:solidFill>
              <a:latin typeface="Cambria" panose="02040503050406030204" pitchFamily="18" charset="0"/>
              <a:ea typeface="Cambria" panose="02040503050406030204" pitchFamily="18" charset="0"/>
            </a:endParaRPr>
          </a:p>
        </p:txBody>
      </p:sp>
      <p:sp>
        <p:nvSpPr>
          <p:cNvPr id="16" name="TextBox 15">
            <a:extLst>
              <a:ext uri="{FF2B5EF4-FFF2-40B4-BE49-F238E27FC236}">
                <a16:creationId xmlns:a16="http://schemas.microsoft.com/office/drawing/2014/main" id="{EBFA672D-2469-4A76-A1C9-382EB685BB0C}"/>
              </a:ext>
            </a:extLst>
          </p:cNvPr>
          <p:cNvSpPr txBox="1"/>
          <p:nvPr/>
        </p:nvSpPr>
        <p:spPr>
          <a:xfrm>
            <a:off x="89938" y="2029085"/>
            <a:ext cx="4016292" cy="307777"/>
          </a:xfrm>
          <a:prstGeom prst="rect">
            <a:avLst/>
          </a:prstGeom>
          <a:noFill/>
        </p:spPr>
        <p:txBody>
          <a:bodyPr wrap="none">
            <a:spAutoFit/>
          </a:bodyPr>
          <a:lstStyle/>
          <a:p>
            <a:r>
              <a:rPr lang="da-DK" sz="1400" dirty="0">
                <a:solidFill>
                  <a:srgbClr val="000099"/>
                </a:solidFill>
                <a:latin typeface="Arial Narrow" panose="020B0606020202030204" pitchFamily="34" charset="0"/>
              </a:rPr>
              <a:t>Used by L. J. Sun </a:t>
            </a:r>
            <a:r>
              <a:rPr lang="da-DK" sz="1400" i="1" dirty="0">
                <a:solidFill>
                  <a:srgbClr val="000099"/>
                </a:solidFill>
                <a:latin typeface="Arial Narrow" panose="020B0606020202030204" pitchFamily="34" charset="0"/>
              </a:rPr>
              <a:t>et al</a:t>
            </a:r>
            <a:r>
              <a:rPr lang="da-DK" sz="1400" dirty="0">
                <a:solidFill>
                  <a:srgbClr val="000099"/>
                </a:solidFill>
                <a:latin typeface="Arial Narrow" panose="020B0606020202030204" pitchFamily="34" charset="0"/>
              </a:rPr>
              <a:t>., Phys. Rev. C 103, 014322 (2021).</a:t>
            </a:r>
            <a:endParaRPr lang="en-US" sz="1400" dirty="0">
              <a:solidFill>
                <a:srgbClr val="000099"/>
              </a:solidFill>
              <a:latin typeface="Arial Narrow" panose="020B0606020202030204" pitchFamily="34" charset="0"/>
            </a:endParaRPr>
          </a:p>
        </p:txBody>
      </p:sp>
      <p:sp>
        <p:nvSpPr>
          <p:cNvPr id="17" name="TextBox 16">
            <a:extLst>
              <a:ext uri="{FF2B5EF4-FFF2-40B4-BE49-F238E27FC236}">
                <a16:creationId xmlns:a16="http://schemas.microsoft.com/office/drawing/2014/main" id="{3777BBA7-8A11-420C-B036-D423FC28F04B}"/>
              </a:ext>
            </a:extLst>
          </p:cNvPr>
          <p:cNvSpPr txBox="1"/>
          <p:nvPr/>
        </p:nvSpPr>
        <p:spPr>
          <a:xfrm>
            <a:off x="118802" y="3325319"/>
            <a:ext cx="4061176" cy="307777"/>
          </a:xfrm>
          <a:prstGeom prst="rect">
            <a:avLst/>
          </a:prstGeom>
          <a:noFill/>
        </p:spPr>
        <p:txBody>
          <a:bodyPr wrap="none">
            <a:spAutoFit/>
          </a:bodyPr>
          <a:lstStyle/>
          <a:p>
            <a:r>
              <a:rPr lang="fr-FR" sz="1400" dirty="0" err="1">
                <a:solidFill>
                  <a:srgbClr val="000099"/>
                </a:solidFill>
                <a:latin typeface="Arial Narrow" panose="020B0606020202030204" pitchFamily="34" charset="0"/>
              </a:rPr>
              <a:t>Used</a:t>
            </a:r>
            <a:r>
              <a:rPr lang="fr-FR" sz="1400" dirty="0">
                <a:solidFill>
                  <a:srgbClr val="000099"/>
                </a:solidFill>
                <a:latin typeface="Arial Narrow" panose="020B0606020202030204" pitchFamily="34" charset="0"/>
              </a:rPr>
              <a:t> by N. </a:t>
            </a:r>
            <a:r>
              <a:rPr lang="fr-FR" sz="1400" dirty="0" err="1">
                <a:solidFill>
                  <a:srgbClr val="000099"/>
                </a:solidFill>
                <a:latin typeface="Arial Narrow" panose="020B0606020202030204" pitchFamily="34" charset="0"/>
              </a:rPr>
              <a:t>Galinski</a:t>
            </a:r>
            <a:r>
              <a:rPr lang="fr-FR" sz="1400" dirty="0">
                <a:solidFill>
                  <a:srgbClr val="000099"/>
                </a:solidFill>
                <a:latin typeface="Arial Narrow" panose="020B0606020202030204" pitchFamily="34" charset="0"/>
              </a:rPr>
              <a:t> </a:t>
            </a:r>
            <a:r>
              <a:rPr lang="da-DK" sz="1400" i="1" dirty="0">
                <a:solidFill>
                  <a:srgbClr val="000099"/>
                </a:solidFill>
                <a:latin typeface="Arial Narrow" panose="020B0606020202030204" pitchFamily="34" charset="0"/>
              </a:rPr>
              <a:t>et al</a:t>
            </a:r>
            <a:r>
              <a:rPr lang="da-DK" sz="1400" dirty="0">
                <a:solidFill>
                  <a:srgbClr val="000099"/>
                </a:solidFill>
                <a:latin typeface="Arial Narrow" panose="020B0606020202030204" pitchFamily="34" charset="0"/>
              </a:rPr>
              <a:t>., </a:t>
            </a:r>
            <a:r>
              <a:rPr lang="fr-FR" sz="1400" dirty="0">
                <a:solidFill>
                  <a:srgbClr val="000099"/>
                </a:solidFill>
                <a:latin typeface="Arial Narrow" panose="020B0606020202030204" pitchFamily="34" charset="0"/>
              </a:rPr>
              <a:t>Phys. </a:t>
            </a:r>
            <a:r>
              <a:rPr lang="fr-FR" sz="1400" dirty="0" err="1">
                <a:solidFill>
                  <a:srgbClr val="000099"/>
                </a:solidFill>
                <a:latin typeface="Arial Narrow" panose="020B0606020202030204" pitchFamily="34" charset="0"/>
              </a:rPr>
              <a:t>Rev</a:t>
            </a:r>
            <a:r>
              <a:rPr lang="fr-FR" sz="1400" dirty="0">
                <a:solidFill>
                  <a:srgbClr val="000099"/>
                </a:solidFill>
                <a:latin typeface="Arial Narrow" panose="020B0606020202030204" pitchFamily="34" charset="0"/>
              </a:rPr>
              <a:t>. C 90, 035803 (2014).</a:t>
            </a:r>
            <a:endParaRPr lang="en-US" sz="1400" dirty="0">
              <a:solidFill>
                <a:srgbClr val="000099"/>
              </a:solidFill>
              <a:latin typeface="Arial Narrow" panose="020B0606020202030204" pitchFamily="34" charset="0"/>
            </a:endParaRPr>
          </a:p>
        </p:txBody>
      </p:sp>
      <p:pic>
        <p:nvPicPr>
          <p:cNvPr id="18" name="Picture 17">
            <a:extLst>
              <a:ext uri="{FF2B5EF4-FFF2-40B4-BE49-F238E27FC236}">
                <a16:creationId xmlns:a16="http://schemas.microsoft.com/office/drawing/2014/main" id="{B700E916-4957-4EF2-9B2C-C0D9ACE532E5}"/>
              </a:ext>
            </a:extLst>
          </p:cNvPr>
          <p:cNvPicPr>
            <a:picLocks noChangeAspect="1"/>
          </p:cNvPicPr>
          <p:nvPr/>
        </p:nvPicPr>
        <p:blipFill>
          <a:blip r:embed="rId8"/>
          <a:stretch>
            <a:fillRect/>
          </a:stretch>
        </p:blipFill>
        <p:spPr>
          <a:xfrm>
            <a:off x="118802" y="4813566"/>
            <a:ext cx="5993210" cy="759703"/>
          </a:xfrm>
          <a:prstGeom prst="rect">
            <a:avLst/>
          </a:prstGeom>
        </p:spPr>
      </p:pic>
      <p:pic>
        <p:nvPicPr>
          <p:cNvPr id="19" name="Picture 18">
            <a:extLst>
              <a:ext uri="{FF2B5EF4-FFF2-40B4-BE49-F238E27FC236}">
                <a16:creationId xmlns:a16="http://schemas.microsoft.com/office/drawing/2014/main" id="{F4517844-C1F5-4892-99C4-5640388E23F8}"/>
              </a:ext>
            </a:extLst>
          </p:cNvPr>
          <p:cNvPicPr>
            <a:picLocks noChangeAspect="1"/>
          </p:cNvPicPr>
          <p:nvPr/>
        </p:nvPicPr>
        <p:blipFill>
          <a:blip r:embed="rId9"/>
          <a:stretch>
            <a:fillRect/>
          </a:stretch>
        </p:blipFill>
        <p:spPr>
          <a:xfrm>
            <a:off x="89938" y="5719188"/>
            <a:ext cx="3614118" cy="421471"/>
          </a:xfrm>
          <a:prstGeom prst="rect">
            <a:avLst/>
          </a:prstGeom>
        </p:spPr>
      </p:pic>
      <p:pic>
        <p:nvPicPr>
          <p:cNvPr id="20" name="Picture 19">
            <a:extLst>
              <a:ext uri="{FF2B5EF4-FFF2-40B4-BE49-F238E27FC236}">
                <a16:creationId xmlns:a16="http://schemas.microsoft.com/office/drawing/2014/main" id="{5F73EF56-A12B-4508-87C2-CBB5ED4EECCF}"/>
              </a:ext>
            </a:extLst>
          </p:cNvPr>
          <p:cNvPicPr>
            <a:picLocks noChangeAspect="1"/>
          </p:cNvPicPr>
          <p:nvPr/>
        </p:nvPicPr>
        <p:blipFill>
          <a:blip r:embed="rId10"/>
          <a:stretch>
            <a:fillRect/>
          </a:stretch>
        </p:blipFill>
        <p:spPr>
          <a:xfrm>
            <a:off x="3717405" y="5618127"/>
            <a:ext cx="4646723" cy="618646"/>
          </a:xfrm>
          <a:prstGeom prst="rect">
            <a:avLst/>
          </a:prstGeom>
        </p:spPr>
      </p:pic>
      <p:sp>
        <p:nvSpPr>
          <p:cNvPr id="21" name="TextBox 20">
            <a:extLst>
              <a:ext uri="{FF2B5EF4-FFF2-40B4-BE49-F238E27FC236}">
                <a16:creationId xmlns:a16="http://schemas.microsoft.com/office/drawing/2014/main" id="{8FC225AA-AEBE-4245-8A8C-E733CA53B470}"/>
              </a:ext>
            </a:extLst>
          </p:cNvPr>
          <p:cNvSpPr txBox="1"/>
          <p:nvPr/>
        </p:nvSpPr>
        <p:spPr>
          <a:xfrm>
            <a:off x="5368819" y="2515991"/>
            <a:ext cx="3563348" cy="646331"/>
          </a:xfrm>
          <a:prstGeom prst="rect">
            <a:avLst/>
          </a:prstGeom>
          <a:noFill/>
        </p:spPr>
        <p:txBody>
          <a:bodyPr wrap="none" rtlCol="0">
            <a:spAutoFit/>
          </a:bodyPr>
          <a:lstStyle/>
          <a:p>
            <a:r>
              <a:rPr lang="en-US" altLang="zh-CN" dirty="0">
                <a:solidFill>
                  <a:srgbClr val="000099"/>
                </a:solidFill>
                <a:latin typeface="Cambria" panose="02040503050406030204" pitchFamily="18" charset="0"/>
                <a:ea typeface="Cambria" panose="02040503050406030204" pitchFamily="18" charset="0"/>
              </a:rPr>
              <a:t>Equivalent to ROOT likelihood and</a:t>
            </a:r>
          </a:p>
          <a:p>
            <a:r>
              <a:rPr lang="en-US" altLang="zh-CN" dirty="0">
                <a:solidFill>
                  <a:srgbClr val="000099"/>
                </a:solidFill>
                <a:latin typeface="Cambria" panose="02040503050406030204" pitchFamily="18" charset="0"/>
                <a:ea typeface="Cambria" panose="02040503050406030204" pitchFamily="18" charset="0"/>
              </a:rPr>
              <a:t>emcee likelihood</a:t>
            </a:r>
            <a:endParaRPr lang="zh-CN" altLang="en-US" dirty="0">
              <a:solidFill>
                <a:srgbClr val="000099"/>
              </a:solidFill>
              <a:latin typeface="Cambria" panose="02040503050406030204" pitchFamily="18" charset="0"/>
            </a:endParaRPr>
          </a:p>
        </p:txBody>
      </p:sp>
      <p:sp>
        <p:nvSpPr>
          <p:cNvPr id="22" name="TextBox 21">
            <a:extLst>
              <a:ext uri="{FF2B5EF4-FFF2-40B4-BE49-F238E27FC236}">
                <a16:creationId xmlns:a16="http://schemas.microsoft.com/office/drawing/2014/main" id="{075FA920-49AC-4795-B5DE-D1479B4D79B3}"/>
              </a:ext>
            </a:extLst>
          </p:cNvPr>
          <p:cNvSpPr txBox="1"/>
          <p:nvPr/>
        </p:nvSpPr>
        <p:spPr>
          <a:xfrm>
            <a:off x="4572000" y="4021316"/>
            <a:ext cx="4525598" cy="646331"/>
          </a:xfrm>
          <a:prstGeom prst="rect">
            <a:avLst/>
          </a:prstGeom>
          <a:noFill/>
        </p:spPr>
        <p:txBody>
          <a:bodyPr wrap="none" rtlCol="0">
            <a:spAutoFit/>
          </a:bodyPr>
          <a:lstStyle/>
          <a:p>
            <a:r>
              <a:rPr lang="en-US" altLang="zh-CN" dirty="0">
                <a:solidFill>
                  <a:srgbClr val="000099"/>
                </a:solidFill>
                <a:latin typeface="Cambria" panose="02040503050406030204" pitchFamily="18" charset="0"/>
                <a:ea typeface="Cambria" panose="02040503050406030204" pitchFamily="18" charset="0"/>
              </a:rPr>
              <a:t>Adopted by most Bayesian-MCMC studies</a:t>
            </a:r>
          </a:p>
          <a:p>
            <a:r>
              <a:rPr lang="en-US" altLang="zh-CN" dirty="0">
                <a:solidFill>
                  <a:srgbClr val="000099"/>
                </a:solidFill>
                <a:latin typeface="Cambria" panose="02040503050406030204" pitchFamily="18" charset="0"/>
              </a:rPr>
              <a:t>Σ should include all necessary uncertainties.</a:t>
            </a:r>
            <a:endParaRPr lang="zh-CN" altLang="en-US" dirty="0">
              <a:solidFill>
                <a:srgbClr val="000099"/>
              </a:solidFill>
              <a:latin typeface="Cambria" panose="02040503050406030204" pitchFamily="18" charset="0"/>
            </a:endParaRPr>
          </a:p>
        </p:txBody>
      </p:sp>
      <p:sp>
        <p:nvSpPr>
          <p:cNvPr id="23" name="TextBox 22">
            <a:extLst>
              <a:ext uri="{FF2B5EF4-FFF2-40B4-BE49-F238E27FC236}">
                <a16:creationId xmlns:a16="http://schemas.microsoft.com/office/drawing/2014/main" id="{66DB4F9A-271C-477F-A539-34CAF006DF47}"/>
              </a:ext>
            </a:extLst>
          </p:cNvPr>
          <p:cNvSpPr txBox="1"/>
          <p:nvPr/>
        </p:nvSpPr>
        <p:spPr>
          <a:xfrm>
            <a:off x="118802" y="6275482"/>
            <a:ext cx="4004622" cy="307777"/>
          </a:xfrm>
          <a:prstGeom prst="rect">
            <a:avLst/>
          </a:prstGeom>
          <a:noFill/>
        </p:spPr>
        <p:txBody>
          <a:bodyPr wrap="none">
            <a:spAutoFit/>
          </a:bodyPr>
          <a:lstStyle/>
          <a:p>
            <a:r>
              <a:rPr lang="fr-FR" sz="1400" dirty="0" err="1">
                <a:solidFill>
                  <a:srgbClr val="000099"/>
                </a:solidFill>
                <a:latin typeface="Arial Narrow" panose="020B0606020202030204" pitchFamily="34" charset="0"/>
              </a:rPr>
              <a:t>Used</a:t>
            </a:r>
            <a:r>
              <a:rPr lang="fr-FR" sz="1400" dirty="0">
                <a:solidFill>
                  <a:srgbClr val="000099"/>
                </a:solidFill>
                <a:latin typeface="Arial Narrow" panose="020B0606020202030204" pitchFamily="34" charset="0"/>
              </a:rPr>
              <a:t> by L. J. Sun </a:t>
            </a:r>
            <a:r>
              <a:rPr lang="fr-FR" sz="1400" i="1" dirty="0">
                <a:solidFill>
                  <a:srgbClr val="000099"/>
                </a:solidFill>
                <a:latin typeface="Arial Narrow" panose="020B0606020202030204" pitchFamily="34" charset="0"/>
              </a:rPr>
              <a:t>et al</a:t>
            </a:r>
            <a:r>
              <a:rPr lang="fr-FR" sz="1400" dirty="0">
                <a:solidFill>
                  <a:srgbClr val="000099"/>
                </a:solidFill>
                <a:latin typeface="Arial Narrow" panose="020B0606020202030204" pitchFamily="34" charset="0"/>
              </a:rPr>
              <a:t>., Phys. Lett. B 839, 137801 (2023).</a:t>
            </a:r>
          </a:p>
        </p:txBody>
      </p:sp>
      <p:sp>
        <p:nvSpPr>
          <p:cNvPr id="24" name="Rectangle 23">
            <a:extLst>
              <a:ext uri="{FF2B5EF4-FFF2-40B4-BE49-F238E27FC236}">
                <a16:creationId xmlns:a16="http://schemas.microsoft.com/office/drawing/2014/main" id="{6E2DC846-12DE-48C4-8EA2-104467E771D5}"/>
              </a:ext>
            </a:extLst>
          </p:cNvPr>
          <p:cNvSpPr/>
          <p:nvPr/>
        </p:nvSpPr>
        <p:spPr>
          <a:xfrm>
            <a:off x="46399" y="52037"/>
            <a:ext cx="9051197" cy="976614"/>
          </a:xfrm>
          <a:prstGeom prst="rect">
            <a:avLst/>
          </a:prstGeom>
          <a:noFill/>
          <a:ln>
            <a:solidFill>
              <a:srgbClr val="00C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656115CD-4101-4832-A45C-062EEDB4B26E}"/>
              </a:ext>
            </a:extLst>
          </p:cNvPr>
          <p:cNvSpPr/>
          <p:nvPr/>
        </p:nvSpPr>
        <p:spPr>
          <a:xfrm>
            <a:off x="46400" y="1087216"/>
            <a:ext cx="9051198" cy="2616013"/>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4B483D64-0D33-4C60-9B5D-E410E30EE50C}"/>
              </a:ext>
            </a:extLst>
          </p:cNvPr>
          <p:cNvSpPr/>
          <p:nvPr/>
        </p:nvSpPr>
        <p:spPr>
          <a:xfrm>
            <a:off x="46401" y="3784046"/>
            <a:ext cx="9051197" cy="2934036"/>
          </a:xfrm>
          <a:prstGeom prst="rect">
            <a:avLst/>
          </a:prstGeom>
          <a:noFill/>
          <a:ln>
            <a:solidFill>
              <a:srgbClr val="00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10243856"/>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5C0408D-F847-469D-A14F-FF7DE6939625}"/>
              </a:ext>
            </a:extLst>
          </p:cNvPr>
          <p:cNvPicPr>
            <a:picLocks noChangeAspect="1"/>
          </p:cNvPicPr>
          <p:nvPr/>
        </p:nvPicPr>
        <p:blipFill>
          <a:blip r:embed="rId2"/>
          <a:stretch>
            <a:fillRect/>
          </a:stretch>
        </p:blipFill>
        <p:spPr>
          <a:xfrm>
            <a:off x="0" y="1"/>
            <a:ext cx="5364533" cy="3429000"/>
          </a:xfrm>
          <a:prstGeom prst="rect">
            <a:avLst/>
          </a:prstGeom>
        </p:spPr>
      </p:pic>
      <p:pic>
        <p:nvPicPr>
          <p:cNvPr id="7" name="Picture 6">
            <a:extLst>
              <a:ext uri="{FF2B5EF4-FFF2-40B4-BE49-F238E27FC236}">
                <a16:creationId xmlns:a16="http://schemas.microsoft.com/office/drawing/2014/main" id="{E431D6CF-2F50-4B12-8BF8-A00D91C64885}"/>
              </a:ext>
            </a:extLst>
          </p:cNvPr>
          <p:cNvPicPr>
            <a:picLocks noChangeAspect="1"/>
          </p:cNvPicPr>
          <p:nvPr/>
        </p:nvPicPr>
        <p:blipFill>
          <a:blip r:embed="rId3"/>
          <a:stretch>
            <a:fillRect/>
          </a:stretch>
        </p:blipFill>
        <p:spPr>
          <a:xfrm>
            <a:off x="0" y="3429000"/>
            <a:ext cx="5364533" cy="3429000"/>
          </a:xfrm>
          <a:prstGeom prst="rect">
            <a:avLst/>
          </a:prstGeom>
        </p:spPr>
      </p:pic>
      <p:cxnSp>
        <p:nvCxnSpPr>
          <p:cNvPr id="3" name="Straight Connector 2">
            <a:extLst>
              <a:ext uri="{FF2B5EF4-FFF2-40B4-BE49-F238E27FC236}">
                <a16:creationId xmlns:a16="http://schemas.microsoft.com/office/drawing/2014/main" id="{EF4AFB40-75E7-4D89-9917-2DA9B3DC81B6}"/>
              </a:ext>
            </a:extLst>
          </p:cNvPr>
          <p:cNvCxnSpPr/>
          <p:nvPr/>
        </p:nvCxnSpPr>
        <p:spPr>
          <a:xfrm>
            <a:off x="2428407" y="1476531"/>
            <a:ext cx="0" cy="3710066"/>
          </a:xfrm>
          <a:prstGeom prst="line">
            <a:avLst/>
          </a:prstGeom>
        </p:spPr>
        <p:style>
          <a:lnRef idx="1">
            <a:schemeClr val="accent1"/>
          </a:lnRef>
          <a:fillRef idx="0">
            <a:schemeClr val="accent1"/>
          </a:fillRef>
          <a:effectRef idx="0">
            <a:schemeClr val="accent1"/>
          </a:effectRef>
          <a:fontRef idx="minor">
            <a:schemeClr val="tx1"/>
          </a:fontRef>
        </p:style>
      </p:cxnSp>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1207403E-A296-416F-A76A-1DD343C7E58D}"/>
                  </a:ext>
                </a:extLst>
              </p:cNvPr>
              <p:cNvSpPr txBox="1"/>
              <p:nvPr/>
            </p:nvSpPr>
            <p:spPr>
              <a:xfrm>
                <a:off x="3349921" y="849008"/>
                <a:ext cx="5409045" cy="86549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𝜒</m:t>
                          </m:r>
                        </m:e>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sup>
                      </m:s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func>
                        <m:func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uncPr>
                        <m:fName>
                          <m:r>
                            <m:rPr>
                              <m:sty m:val="p"/>
                            </m:rPr>
                            <a:rPr kumimoji="0" lang="en-US" altLang="zh-CN" sz="2000" b="0" i="0" u="none" strike="noStrike" kern="1200" cap="none" spc="0" normalizeH="0" baseline="0" noProof="0" smtClean="0">
                              <a:ln>
                                <a:noFill/>
                              </a:ln>
                              <a:solidFill>
                                <a:prstClr val="black"/>
                              </a:solidFill>
                              <a:effectLst/>
                              <a:uLnTx/>
                              <a:uFillTx/>
                              <a:latin typeface="Cambria Math" panose="02040503050406030204" pitchFamily="18" charset="0"/>
                              <a:cs typeface="+mn-cs"/>
                            </a:rPr>
                            <m:t>ln</m:t>
                          </m:r>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𝜆</m:t>
                          </m:r>
                        </m:fName>
                        <m:e>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e>
                      </m:func>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nary>
                        <m:naryPr>
                          <m:chr m:val="∑"/>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r>
                            <m:rPr>
                              <m:brk m:alnAt="23"/>
                            </m:r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=1</m:t>
                          </m:r>
                        </m:sub>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𝑁</m:t>
                          </m:r>
                        </m:sup>
                        <m:e>
                          <m:d>
                            <m:dPr>
                              <m:begChr m:val="["/>
                              <m:endChr m:val="]"/>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rPr>
                                    <m:t>𝜂</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func>
                                <m:func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uncPr>
                                <m:fName>
                                  <m:r>
                                    <m:rPr>
                                      <m:sty m:val="p"/>
                                    </m:rPr>
                                    <a:rPr kumimoji="0" lang="en-US" altLang="zh-CN" sz="2000" b="0" i="0" u="none" strike="noStrike" kern="1200" cap="none" spc="0" normalizeH="0" baseline="0" noProof="0" smtClean="0">
                                      <a:ln>
                                        <a:noFill/>
                                      </a:ln>
                                      <a:solidFill>
                                        <a:prstClr val="black"/>
                                      </a:solidFill>
                                      <a:effectLst/>
                                      <a:uLnTx/>
                                      <a:uFillTx/>
                                      <a:latin typeface="Cambria Math" panose="02040503050406030204" pitchFamily="18" charset="0"/>
                                      <a:cs typeface="+mn-cs"/>
                                    </a:rPr>
                                    <m:t>ln</m:t>
                                  </m:r>
                                </m:fName>
                                <m:e>
                                  <m:f>
                                    <m:f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Pr>
                                    <m:num>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num>
                                    <m:den>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rPr>
                                            <m:t>𝜂</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d>
                                        <m:d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𝜃</m:t>
                                          </m:r>
                                        </m:e>
                                      </m:d>
                                    </m:den>
                                  </m:f>
                                </m:e>
                              </m:func>
                            </m:e>
                          </m:d>
                        </m:e>
                      </m:nary>
                    </m:oMath>
                  </m:oMathPara>
                </a14:m>
                <a:endParaRPr kumimoji="0" lang="zh-CN" altLang="en-US" sz="20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p:txBody>
          </p:sp>
        </mc:Choice>
        <mc:Fallback xmlns="">
          <p:sp>
            <p:nvSpPr>
              <p:cNvPr id="6" name="TextBox 5">
                <a:extLst>
                  <a:ext uri="{FF2B5EF4-FFF2-40B4-BE49-F238E27FC236}">
                    <a16:creationId xmlns:a16="http://schemas.microsoft.com/office/drawing/2014/main" id="{1207403E-A296-416F-A76A-1DD343C7E58D}"/>
                  </a:ext>
                </a:extLst>
              </p:cNvPr>
              <p:cNvSpPr txBox="1">
                <a:spLocks noRot="1" noChangeAspect="1" noMove="1" noResize="1" noEditPoints="1" noAdjustHandles="1" noChangeArrowheads="1" noChangeShapeType="1" noTextEdit="1"/>
              </p:cNvSpPr>
              <p:nvPr/>
            </p:nvSpPr>
            <p:spPr>
              <a:xfrm>
                <a:off x="3349921" y="849008"/>
                <a:ext cx="5409045" cy="865493"/>
              </a:xfrm>
              <a:prstGeom prst="rect">
                <a:avLst/>
              </a:prstGeom>
              <a:blipFill>
                <a:blip r:embed="rId4"/>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D2B00642-09A2-4565-890D-F7DC700EBF4A}"/>
                  </a:ext>
                </a:extLst>
              </p:cNvPr>
              <p:cNvSpPr txBox="1"/>
              <p:nvPr/>
            </p:nvSpPr>
            <p:spPr>
              <a:xfrm>
                <a:off x="4351619" y="5508962"/>
                <a:ext cx="4081181" cy="86549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𝐿</m:t>
                      </m:r>
                      <m:d>
                        <m:d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𝑥</m:t>
                          </m:r>
                        </m:e>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𝜃</m:t>
                          </m:r>
                        </m:e>
                      </m:d>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nary>
                        <m:naryPr>
                          <m:chr m:val="∏"/>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r>
                            <m:rPr>
                              <m:brk m:alnAt="23"/>
                            </m:r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=1</m:t>
                          </m:r>
                        </m:sub>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𝑁</m:t>
                          </m:r>
                        </m:sup>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𝑓</m:t>
                          </m:r>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𝑥</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e>
                      </m:nary>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nary>
                        <m:naryPr>
                          <m:chr m:val="∏"/>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naryPr>
                        <m:sub>
                          <m:r>
                            <m:rPr>
                              <m:brk m:alnAt="23"/>
                            </m:r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=1</m:t>
                          </m:r>
                        </m:sub>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𝑁</m:t>
                          </m:r>
                        </m:sup>
                        <m:e>
                          <m:f>
                            <m:f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Pr>
                            <m:num>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𝜂</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e>
                                <m:sup>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sup>
                              </m:sSup>
                            </m:num>
                            <m:den>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cs typeface="+mn-cs"/>
                                </a:rPr>
                                <m:t>!</m:t>
                              </m:r>
                            </m:den>
                          </m:f>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𝑒</m:t>
                              </m:r>
                            </m:e>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𝜂</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sup>
                          </m:sSup>
                        </m:e>
                      </m:nary>
                    </m:oMath>
                  </m:oMathPara>
                </a14:m>
                <a:endParaRPr kumimoji="0" lang="zh-CN" altLang="en-US" sz="20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p:txBody>
          </p:sp>
        </mc:Choice>
        <mc:Fallback xmlns="">
          <p:sp>
            <p:nvSpPr>
              <p:cNvPr id="8" name="TextBox 7">
                <a:extLst>
                  <a:ext uri="{FF2B5EF4-FFF2-40B4-BE49-F238E27FC236}">
                    <a16:creationId xmlns:a16="http://schemas.microsoft.com/office/drawing/2014/main" id="{D2B00642-09A2-4565-890D-F7DC700EBF4A}"/>
                  </a:ext>
                </a:extLst>
              </p:cNvPr>
              <p:cNvSpPr txBox="1">
                <a:spLocks noRot="1" noChangeAspect="1" noMove="1" noResize="1" noEditPoints="1" noAdjustHandles="1" noChangeArrowheads="1" noChangeShapeType="1" noTextEdit="1"/>
              </p:cNvSpPr>
              <p:nvPr/>
            </p:nvSpPr>
            <p:spPr>
              <a:xfrm>
                <a:off x="4351619" y="5508962"/>
                <a:ext cx="4081181" cy="865493"/>
              </a:xfrm>
              <a:prstGeom prst="rect">
                <a:avLst/>
              </a:prstGeom>
              <a:blipFill>
                <a:blip r:embed="rId5"/>
                <a:stretch>
                  <a:fillRect/>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64492839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04138AD-02A8-4838-B838-6123392F183E}"/>
              </a:ext>
            </a:extLst>
          </p:cNvPr>
          <p:cNvPicPr>
            <a:picLocks noChangeAspect="1"/>
          </p:cNvPicPr>
          <p:nvPr/>
        </p:nvPicPr>
        <p:blipFill>
          <a:blip r:embed="rId2"/>
          <a:stretch>
            <a:fillRect/>
          </a:stretch>
        </p:blipFill>
        <p:spPr>
          <a:xfrm>
            <a:off x="547017" y="0"/>
            <a:ext cx="8049966" cy="6858000"/>
          </a:xfrm>
          <a:prstGeom prst="rect">
            <a:avLst/>
          </a:prstGeom>
        </p:spPr>
      </p:pic>
    </p:spTree>
    <p:extLst>
      <p:ext uri="{BB962C8B-B14F-4D97-AF65-F5344CB8AC3E}">
        <p14:creationId xmlns:p14="http://schemas.microsoft.com/office/powerpoint/2010/main" val="2788762867"/>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2A00046A-3ABB-434C-A34E-0C41E9ECFE4E}"/>
                  </a:ext>
                </a:extLst>
              </p:cNvPr>
              <p:cNvSpPr txBox="1"/>
              <p:nvPr/>
            </p:nvSpPr>
            <p:spPr>
              <a:xfrm>
                <a:off x="0" y="2209231"/>
                <a:ext cx="4081181" cy="86549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𝐿</m:t>
                      </m:r>
                      <m:d>
                        <m:d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𝑥</m:t>
                          </m:r>
                        </m:e>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𝜃</m:t>
                          </m:r>
                        </m:e>
                      </m:d>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nary>
                        <m:naryPr>
                          <m:chr m:val="∏"/>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r>
                            <m:rPr>
                              <m:brk m:alnAt="23"/>
                            </m:r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=1</m:t>
                          </m:r>
                        </m:sub>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𝑁</m:t>
                          </m:r>
                        </m:sup>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𝑓</m:t>
                          </m:r>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𝑥</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e>
                      </m:nary>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nary>
                        <m:naryPr>
                          <m:chr m:val="∏"/>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naryPr>
                        <m:sub>
                          <m:r>
                            <m:rPr>
                              <m:brk m:alnAt="23"/>
                            </m:r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=1</m:t>
                          </m:r>
                        </m:sub>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𝑁</m:t>
                          </m:r>
                        </m:sup>
                        <m:e>
                          <m:f>
                            <m:f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Pr>
                            <m:num>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𝜂</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e>
                                <m:sup>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sup>
                              </m:sSup>
                            </m:num>
                            <m:den>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cs typeface="+mn-cs"/>
                                </a:rPr>
                                <m:t>!</m:t>
                              </m:r>
                            </m:den>
                          </m:f>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𝑒</m:t>
                              </m:r>
                            </m:e>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𝜂</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sup>
                          </m:sSup>
                        </m:e>
                      </m:nary>
                    </m:oMath>
                  </m:oMathPara>
                </a14:m>
                <a:endParaRPr kumimoji="0" lang="zh-CN" altLang="en-US" sz="20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p:txBody>
          </p:sp>
        </mc:Choice>
        <mc:Fallback xmlns="">
          <p:sp>
            <p:nvSpPr>
              <p:cNvPr id="2" name="TextBox 1">
                <a:extLst>
                  <a:ext uri="{FF2B5EF4-FFF2-40B4-BE49-F238E27FC236}">
                    <a16:creationId xmlns:a16="http://schemas.microsoft.com/office/drawing/2014/main" id="{2A00046A-3ABB-434C-A34E-0C41E9ECFE4E}"/>
                  </a:ext>
                </a:extLst>
              </p:cNvPr>
              <p:cNvSpPr txBox="1">
                <a:spLocks noRot="1" noChangeAspect="1" noMove="1" noResize="1" noEditPoints="1" noAdjustHandles="1" noChangeArrowheads="1" noChangeShapeType="1" noTextEdit="1"/>
              </p:cNvSpPr>
              <p:nvPr/>
            </p:nvSpPr>
            <p:spPr>
              <a:xfrm>
                <a:off x="0" y="2209231"/>
                <a:ext cx="4081181" cy="865493"/>
              </a:xfrm>
              <a:prstGeom prst="rect">
                <a:avLst/>
              </a:prstGeom>
              <a:blipFill>
                <a:blip r:embed="rId2"/>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EBC2A8DA-2E18-4F7F-AF54-2A70603A4777}"/>
                  </a:ext>
                </a:extLst>
              </p:cNvPr>
              <p:cNvSpPr txBox="1"/>
              <p:nvPr/>
            </p:nvSpPr>
            <p:spPr>
              <a:xfrm>
                <a:off x="0" y="1414018"/>
                <a:ext cx="8622703"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𝑝</m:t>
                    </m:r>
                    <m:d>
                      <m:dPr>
                        <m:ctrlP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a:rPr kumimoji="0" lang="zh-CN" altLang="en-US"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e>
                        <m: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𝑥</m:t>
                        </m:r>
                      </m:e>
                    </m:d>
                  </m:oMath>
                </a14:m>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 is the posterior </a:t>
                </a:r>
                <a:r>
                  <a:rPr kumimoji="0" lang="en-US" altLang="zh-CN" sz="1800" b="0" i="0" u="none" strike="noStrike" kern="120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mn-cs"/>
                  </a:rPr>
                  <a:t>p.d.f.</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 </a:t>
                </a:r>
                <a14:m>
                  <m:oMath xmlns:m="http://schemas.openxmlformats.org/officeDocument/2006/math">
                    <m:r>
                      <a:rPr kumimoji="0" lang="zh-CN" altLang="en-US"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𝜋</m:t>
                    </m:r>
                    <m:d>
                      <m:dPr>
                        <m:ctrlP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cs typeface="+mn-cs"/>
                          </a:rPr>
                        </m:ctrlPr>
                      </m:dPr>
                      <m:e>
                        <m:r>
                          <a:rPr kumimoji="0" lang="zh-CN" altLang="en-US"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r>
                      <a:rPr kumimoji="0" lang="zh-CN" altLang="en-US"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 </m:t>
                    </m:r>
                  </m:oMath>
                </a14:m>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is the prior </a:t>
                </a:r>
                <a:r>
                  <a:rPr kumimoji="0" lang="en-US" altLang="zh-CN" sz="1800" b="0" i="0" u="none" strike="noStrike" kern="1200" cap="none" spc="0" normalizeH="0" baseline="0" noProof="0" dirty="0" err="1">
                    <a:ln>
                      <a:noFill/>
                    </a:ln>
                    <a:solidFill>
                      <a:prstClr val="black"/>
                    </a:solidFill>
                    <a:effectLst/>
                    <a:uLnTx/>
                    <a:uFillTx/>
                    <a:latin typeface="Cambria" panose="02040503050406030204" pitchFamily="18" charset="0"/>
                    <a:ea typeface="Cambria" panose="02040503050406030204" pitchFamily="18" charset="0"/>
                    <a:cs typeface="+mn-cs"/>
                  </a:rPr>
                  <a:t>p.d.f.</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for </a:t>
                </a: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θ</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The integral in the denominator serves as a normalization factor.</a:t>
                </a:r>
                <a:endPar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p:txBody>
          </p:sp>
        </mc:Choice>
        <mc:Fallback xmlns="">
          <p:sp>
            <p:nvSpPr>
              <p:cNvPr id="5" name="TextBox 4">
                <a:extLst>
                  <a:ext uri="{FF2B5EF4-FFF2-40B4-BE49-F238E27FC236}">
                    <a16:creationId xmlns:a16="http://schemas.microsoft.com/office/drawing/2014/main" id="{EBC2A8DA-2E18-4F7F-AF54-2A70603A4777}"/>
                  </a:ext>
                </a:extLst>
              </p:cNvPr>
              <p:cNvSpPr txBox="1">
                <a:spLocks noRot="1" noChangeAspect="1" noMove="1" noResize="1" noEditPoints="1" noAdjustHandles="1" noChangeArrowheads="1" noChangeShapeType="1" noTextEdit="1"/>
              </p:cNvSpPr>
              <p:nvPr/>
            </p:nvSpPr>
            <p:spPr>
              <a:xfrm>
                <a:off x="0" y="1414018"/>
                <a:ext cx="8622703" cy="646331"/>
              </a:xfrm>
              <a:prstGeom prst="rect">
                <a:avLst/>
              </a:prstGeom>
              <a:blipFill>
                <a:blip r:embed="rId3"/>
                <a:stretch>
                  <a:fillRect l="-566" t="-6604" b="-13208"/>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FB86CA49-1B8F-4AD0-9402-E33DC062F51B}"/>
                  </a:ext>
                </a:extLst>
              </p:cNvPr>
              <p:cNvSpPr txBox="1"/>
              <p:nvPr/>
            </p:nvSpPr>
            <p:spPr>
              <a:xfrm>
                <a:off x="0" y="3134322"/>
                <a:ext cx="8680151" cy="175432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𝑓</m:t>
                    </m:r>
                    <m:d>
                      <m:dPr>
                        <m:ctrlP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𝑥</m:t>
                            </m:r>
                          </m:e>
                          <m:sub>
                            <m: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r>
                          <a:rPr kumimoji="0" lang="zh-CN" altLang="en-US"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oMath>
                </a14:m>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is called the </a:t>
                </a:r>
                <a:r>
                  <a:rPr kumimoji="0" lang="en-US" altLang="zh-CN" sz="1800" b="0" i="0" u="none" strike="noStrike" kern="1200" cap="none" spc="0" normalizeH="0" baseline="0" noProof="0" dirty="0" err="1">
                    <a:ln>
                      <a:noFill/>
                    </a:ln>
                    <a:solidFill>
                      <a:prstClr val="black"/>
                    </a:solidFill>
                    <a:effectLst/>
                    <a:uLnTx/>
                    <a:uFillTx/>
                    <a:latin typeface="Cambria" panose="02040503050406030204" pitchFamily="18" charset="0"/>
                    <a:ea typeface="Cambria" panose="02040503050406030204" pitchFamily="18" charset="0"/>
                    <a:cs typeface="+mn-cs"/>
                  </a:rPr>
                  <a:t>p.d.f</a:t>
                </a:r>
                <a:endPar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𝐿</m:t>
                    </m:r>
                    <m:d>
                      <m:dPr>
                        <m:ctrlPr>
                          <a:rPr kumimoji="0" lang="en-US" altLang="zh-CN" sz="18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r>
                          <a:rPr kumimoji="0" lang="en-US" altLang="zh-CN" sz="1800" b="0" i="1" u="none" strike="noStrike" kern="1200" cap="none" spc="0" normalizeH="0" baseline="0" noProof="0">
                            <a:ln>
                              <a:noFill/>
                            </a:ln>
                            <a:solidFill>
                              <a:prstClr val="black"/>
                            </a:solidFill>
                            <a:effectLst/>
                            <a:uLnTx/>
                            <a:uFillTx/>
                            <a:latin typeface="Cambria Math" panose="02040503050406030204" pitchFamily="18" charset="0"/>
                            <a:cs typeface="+mn-cs"/>
                          </a:rPr>
                          <m:t>𝑥</m:t>
                        </m:r>
                      </m:e>
                      <m:e>
                        <m:r>
                          <a:rPr kumimoji="0" lang="zh-CN" altLang="en-US" sz="1800" b="0" i="1" u="none" strike="noStrike" kern="1200" cap="none" spc="0" normalizeH="0" baseline="0" noProof="0">
                            <a:ln>
                              <a:noFill/>
                            </a:ln>
                            <a:solidFill>
                              <a:prstClr val="black"/>
                            </a:solidFill>
                            <a:effectLst/>
                            <a:uLnTx/>
                            <a:uFillTx/>
                            <a:latin typeface="Cambria Math" panose="02040503050406030204" pitchFamily="18" charset="0"/>
                            <a:cs typeface="+mn-cs"/>
                          </a:rPr>
                          <m:t>𝜃</m:t>
                        </m:r>
                      </m:e>
                    </m:d>
                  </m:oMath>
                </a14:m>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is the likelihood for </a:t>
                </a:r>
                <a:r>
                  <a:rPr kumimoji="0" lang="en-US" altLang="zh-CN" sz="18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θ</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joint </a:t>
                </a:r>
                <a:r>
                  <a:rPr kumimoji="0" lang="en-US" altLang="zh-CN" sz="1800" b="0" i="0" u="none" strike="noStrike" kern="1200" cap="none" spc="0" normalizeH="0" baseline="0" noProof="0" dirty="0" err="1">
                    <a:ln>
                      <a:noFill/>
                    </a:ln>
                    <a:solidFill>
                      <a:prstClr val="black"/>
                    </a:solidFill>
                    <a:effectLst/>
                    <a:uLnTx/>
                    <a:uFillTx/>
                    <a:latin typeface="Cambria" panose="02040503050406030204" pitchFamily="18" charset="0"/>
                    <a:ea typeface="Cambria" panose="02040503050406030204" pitchFamily="18" charset="0"/>
                    <a:cs typeface="+mn-cs"/>
                  </a:rPr>
                  <a:t>p.d.f.</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for the experimental data </a:t>
                </a:r>
                <a:r>
                  <a:rPr kumimoji="0" lang="en-US" altLang="zh-CN" sz="18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x </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given certain values of </a:t>
                </a:r>
                <a:r>
                  <a:rPr kumimoji="0" lang="en-US" altLang="zh-CN" sz="18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θ</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t>
                </a:r>
                <a:endPar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bin numbers </a:t>
                </a:r>
                <a:r>
                  <a:rPr kumimoji="0" lang="en-US" altLang="zh-CN" sz="1800" b="0" i="1" u="none" strike="noStrike" kern="120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mn-cs"/>
                  </a:rPr>
                  <a:t>i</a:t>
                </a: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 </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 1 to </a:t>
                </a: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N</a:t>
                </a:r>
              </a:p>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sSub>
                      <m:sSubPr>
                        <m:ctrlPr>
                          <a:rPr kumimoji="0" lang="en-US" altLang="zh-CN"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ctrlPr>
                      </m:sSubPr>
                      <m:e>
                        <m:r>
                          <a:rPr kumimoji="0" lang="en-US" altLang="zh-CN"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𝑛</m:t>
                        </m:r>
                      </m:e>
                      <m:sub>
                        <m:r>
                          <a:rPr kumimoji="0" lang="en-US" altLang="zh-CN" sz="1800" b="0" i="1" u="none" strike="noStrike" kern="1200" cap="none" spc="0" normalizeH="0" baseline="0" noProof="0" smtClean="0">
                            <a:ln>
                              <a:noFill/>
                            </a:ln>
                            <a:solidFill>
                              <a:srgbClr val="000000"/>
                            </a:solidFill>
                            <a:effectLst/>
                            <a:uLnTx/>
                            <a:uFillTx/>
                            <a:latin typeface="Cambria Math" panose="02040503050406030204" pitchFamily="18" charset="0"/>
                            <a:ea typeface="Cambria Math" panose="02040503050406030204" pitchFamily="18" charset="0"/>
                            <a:cs typeface="+mn-cs"/>
                          </a:rPr>
                          <m:t>𝑖</m:t>
                        </m:r>
                      </m:sub>
                    </m:sSub>
                  </m:oMath>
                </a14:m>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 is the number of events in bin </a:t>
                </a:r>
                <a:r>
                  <a:rPr kumimoji="0" lang="en-US" altLang="zh-CN" sz="1800" b="0" i="1" u="none" strike="noStrike" kern="1200" cap="none" spc="0" normalizeH="0" baseline="0" noProof="0" dirty="0" err="1">
                    <a:ln>
                      <a:noFill/>
                    </a:ln>
                    <a:solidFill>
                      <a:srgbClr val="000000"/>
                    </a:solidFill>
                    <a:effectLst/>
                    <a:uLnTx/>
                    <a:uFillTx/>
                    <a:latin typeface="Cambria" panose="02040503050406030204" pitchFamily="18" charset="0"/>
                    <a:ea typeface="Cambria" panose="02040503050406030204" pitchFamily="18" charset="0"/>
                    <a:cs typeface="+mn-cs"/>
                  </a:rPr>
                  <a:t>i</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 which follows a Poisson distribution.</a:t>
                </a:r>
                <a:b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br>
                <a14:m>
                  <m:oMath xmlns:m="http://schemas.openxmlformats.org/officeDocument/2006/math">
                    <m:sSub>
                      <m:sSubPr>
                        <m:ctrlPr>
                          <a:rPr kumimoji="0" lang="en-US" altLang="zh-CN" sz="18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zh-CN" altLang="en-US" sz="1800" b="0" i="1" u="none" strike="noStrike" kern="1200" cap="none" spc="0" normalizeH="0" baseline="0" noProof="0">
                            <a:ln>
                              <a:noFill/>
                            </a:ln>
                            <a:solidFill>
                              <a:prstClr val="black"/>
                            </a:solidFill>
                            <a:effectLst/>
                            <a:uLnTx/>
                            <a:uFillTx/>
                            <a:latin typeface="Cambria Math" panose="02040503050406030204" pitchFamily="18" charset="0"/>
                            <a:cs typeface="+mn-cs"/>
                          </a:rPr>
                          <m:t>𝜂</m:t>
                        </m:r>
                      </m:e>
                      <m:sub>
                        <m:r>
                          <a:rPr kumimoji="0" lang="en-US" altLang="zh-CN" sz="18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oMath>
                </a14:m>
                <a:r>
                  <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rPr>
                  <a:t> </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is the theoretical value of bin </a:t>
                </a:r>
                <a:r>
                  <a:rPr kumimoji="0" lang="en-US" altLang="zh-CN" sz="1800" b="0" i="1" u="none" strike="noStrike" kern="1200" cap="none" spc="0" normalizeH="0" baseline="0" noProof="0" dirty="0" err="1">
                    <a:ln>
                      <a:noFill/>
                    </a:ln>
                    <a:solidFill>
                      <a:prstClr val="black"/>
                    </a:solidFill>
                    <a:effectLst/>
                    <a:uLnTx/>
                    <a:uFillTx/>
                    <a:latin typeface="Cambria" panose="02040503050406030204" pitchFamily="18" charset="0"/>
                    <a:ea typeface="Cambria" panose="02040503050406030204" pitchFamily="18" charset="0"/>
                    <a:cs typeface="+mn-cs"/>
                  </a:rPr>
                  <a:t>i</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t>
                </a:r>
              </a:p>
            </p:txBody>
          </p:sp>
        </mc:Choice>
        <mc:Fallback xmlns="">
          <p:sp>
            <p:nvSpPr>
              <p:cNvPr id="7" name="TextBox 6">
                <a:extLst>
                  <a:ext uri="{FF2B5EF4-FFF2-40B4-BE49-F238E27FC236}">
                    <a16:creationId xmlns:a16="http://schemas.microsoft.com/office/drawing/2014/main" id="{FB86CA49-1B8F-4AD0-9402-E33DC062F51B}"/>
                  </a:ext>
                </a:extLst>
              </p:cNvPr>
              <p:cNvSpPr txBox="1">
                <a:spLocks noRot="1" noChangeAspect="1" noMove="1" noResize="1" noEditPoints="1" noAdjustHandles="1" noChangeArrowheads="1" noChangeShapeType="1" noTextEdit="1"/>
              </p:cNvSpPr>
              <p:nvPr/>
            </p:nvSpPr>
            <p:spPr>
              <a:xfrm>
                <a:off x="0" y="3134322"/>
                <a:ext cx="8680151" cy="1754326"/>
              </a:xfrm>
              <a:prstGeom prst="rect">
                <a:avLst/>
              </a:prstGeom>
              <a:blipFill>
                <a:blip r:embed="rId4"/>
                <a:stretch>
                  <a:fillRect l="-562" t="-2083" r="-421" b="-416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F5947B96-70FA-4891-815D-E89FCB34A953}"/>
                  </a:ext>
                </a:extLst>
              </p:cNvPr>
              <p:cNvSpPr txBox="1"/>
              <p:nvPr/>
            </p:nvSpPr>
            <p:spPr>
              <a:xfrm>
                <a:off x="0" y="0"/>
                <a:ext cx="45131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𝑃</m:t>
                    </m:r>
                    <m:d>
                      <m:dPr>
                        <m:ctrlP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m:rPr>
                            <m:sty m:val="p"/>
                          </m:rPr>
                          <a:rPr kumimoji="0" lang="en-US" altLang="zh-CN" sz="1800" b="0" i="0" u="none" strike="noStrike" kern="1200" cap="none" spc="0" normalizeH="0" baseline="0" noProof="0" smtClean="0">
                            <a:ln>
                              <a:noFill/>
                            </a:ln>
                            <a:solidFill>
                              <a:prstClr val="black"/>
                            </a:solidFill>
                            <a:effectLst/>
                            <a:uLnTx/>
                            <a:uFillTx/>
                            <a:latin typeface="Cambria Math" panose="02040503050406030204" pitchFamily="18" charset="0"/>
                            <a:cs typeface="+mn-cs"/>
                          </a:rPr>
                          <m:t>theory</m:t>
                        </m:r>
                      </m:e>
                      <m:e>
                        <m:r>
                          <m:rPr>
                            <m:sty m:val="p"/>
                          </m:rPr>
                          <a:rPr kumimoji="0" lang="en-US" altLang="zh-CN" sz="1800" b="0" i="1" u="none" strike="noStrike" kern="1200" cap="none" spc="0" normalizeH="0" baseline="0" noProof="0">
                            <a:ln>
                              <a:noFill/>
                            </a:ln>
                            <a:solidFill>
                              <a:prstClr val="black"/>
                            </a:solidFill>
                            <a:effectLst/>
                            <a:uLnTx/>
                            <a:uFillTx/>
                            <a:latin typeface="Cambria Math" panose="02040503050406030204" pitchFamily="18" charset="0"/>
                            <a:cs typeface="+mn-cs"/>
                          </a:rPr>
                          <m:t>data</m:t>
                        </m:r>
                      </m:e>
                    </m:d>
                    <m: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ea typeface="Cambria Math" panose="02040503050406030204" pitchFamily="18" charset="0"/>
                        <a:cs typeface="+mn-cs"/>
                      </a:rPr>
                      <m:t>∝</m:t>
                    </m:r>
                    <m:r>
                      <a:rPr kumimoji="0" lang="en-US" altLang="zh-CN" sz="1800" b="0" i="1" u="none" strike="noStrike" kern="1200" cap="none" spc="0" normalizeH="0" baseline="0" noProof="0">
                        <a:ln>
                          <a:noFill/>
                        </a:ln>
                        <a:solidFill>
                          <a:prstClr val="black"/>
                        </a:solidFill>
                        <a:effectLst/>
                        <a:uLnTx/>
                        <a:uFillTx/>
                        <a:latin typeface="Cambria Math" panose="02040503050406030204" pitchFamily="18" charset="0"/>
                        <a:cs typeface="+mn-cs"/>
                      </a:rPr>
                      <m:t>𝑃</m:t>
                    </m:r>
                    <m:d>
                      <m:dPr>
                        <m:ctrlPr>
                          <a:rPr kumimoji="0" lang="en-US" altLang="zh-CN" sz="18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r>
                          <m:rPr>
                            <m:sty m:val="p"/>
                          </m:rP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data</m:t>
                        </m:r>
                      </m:e>
                      <m:e>
                        <m:r>
                          <m:rPr>
                            <m:sty m:val="p"/>
                          </m:rP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theory</m:t>
                        </m:r>
                      </m:e>
                    </m:d>
                  </m:oMath>
                </a14:m>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a:t>
                </a:r>
                <a14:m>
                  <m:oMath xmlns:m="http://schemas.openxmlformats.org/officeDocument/2006/math">
                    <m:r>
                      <a:rPr kumimoji="0" lang="en-US" altLang="zh-CN" sz="1800" b="0" i="1" u="none" strike="noStrike" kern="1200" cap="none" spc="0" normalizeH="0" baseline="0" noProof="0">
                        <a:ln>
                          <a:noFill/>
                        </a:ln>
                        <a:solidFill>
                          <a:prstClr val="black"/>
                        </a:solidFill>
                        <a:effectLst/>
                        <a:uLnTx/>
                        <a:uFillTx/>
                        <a:latin typeface="Cambria Math" panose="02040503050406030204" pitchFamily="18" charset="0"/>
                        <a:cs typeface="+mn-cs"/>
                      </a:rPr>
                      <m:t>𝑃</m:t>
                    </m:r>
                    <m:d>
                      <m:dPr>
                        <m:ctrlP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m:rPr>
                            <m:sty m:val="p"/>
                          </m:rPr>
                          <a:rPr kumimoji="0" lang="en-US" altLang="zh-CN" sz="1800" b="0" i="1" u="none" strike="noStrike" kern="1200" cap="none" spc="0" normalizeH="0" baseline="0" noProof="0">
                            <a:ln>
                              <a:noFill/>
                            </a:ln>
                            <a:solidFill>
                              <a:prstClr val="black"/>
                            </a:solidFill>
                            <a:effectLst/>
                            <a:uLnTx/>
                            <a:uFillTx/>
                            <a:latin typeface="Cambria Math" panose="02040503050406030204" pitchFamily="18" charset="0"/>
                            <a:cs typeface="+mn-cs"/>
                          </a:rPr>
                          <m:t>theory</m:t>
                        </m:r>
                      </m:e>
                    </m:d>
                  </m:oMath>
                </a14:m>
                <a:endPar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p:txBody>
          </p:sp>
        </mc:Choice>
        <mc:Fallback xmlns="">
          <p:sp>
            <p:nvSpPr>
              <p:cNvPr id="14" name="TextBox 13">
                <a:extLst>
                  <a:ext uri="{FF2B5EF4-FFF2-40B4-BE49-F238E27FC236}">
                    <a16:creationId xmlns:a16="http://schemas.microsoft.com/office/drawing/2014/main" id="{F5947B96-70FA-4891-815D-E89FCB34A953}"/>
                  </a:ext>
                </a:extLst>
              </p:cNvPr>
              <p:cNvSpPr txBox="1">
                <a:spLocks noRot="1" noChangeAspect="1" noMove="1" noResize="1" noEditPoints="1" noAdjustHandles="1" noChangeArrowheads="1" noChangeShapeType="1" noTextEdit="1"/>
              </p:cNvSpPr>
              <p:nvPr/>
            </p:nvSpPr>
            <p:spPr>
              <a:xfrm>
                <a:off x="0" y="0"/>
                <a:ext cx="4513159" cy="369332"/>
              </a:xfrm>
              <a:prstGeom prst="rect">
                <a:avLst/>
              </a:prstGeom>
              <a:blipFill>
                <a:blip r:embed="rId5"/>
                <a:stretch>
                  <a:fillRect b="-13115"/>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7D83FF21-D468-435D-BC2C-F8D5587B8644}"/>
                  </a:ext>
                </a:extLst>
              </p:cNvPr>
              <p:cNvSpPr txBox="1"/>
              <p:nvPr/>
            </p:nvSpPr>
            <p:spPr>
              <a:xfrm>
                <a:off x="0" y="5774568"/>
                <a:ext cx="5409045" cy="865493"/>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𝜒</m:t>
                          </m:r>
                        </m:e>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sup>
                      </m:s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func>
                        <m:func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uncPr>
                        <m:fName>
                          <m:r>
                            <m:rPr>
                              <m:sty m:val="p"/>
                            </m:rPr>
                            <a:rPr kumimoji="0" lang="en-US" altLang="zh-CN" sz="2000" b="0" i="0" u="none" strike="noStrike" kern="1200" cap="none" spc="0" normalizeH="0" baseline="0" noProof="0" smtClean="0">
                              <a:ln>
                                <a:noFill/>
                              </a:ln>
                              <a:solidFill>
                                <a:prstClr val="black"/>
                              </a:solidFill>
                              <a:effectLst/>
                              <a:uLnTx/>
                              <a:uFillTx/>
                              <a:latin typeface="Cambria Math" panose="02040503050406030204" pitchFamily="18" charset="0"/>
                              <a:cs typeface="+mn-cs"/>
                            </a:rPr>
                            <m:t>ln</m:t>
                          </m:r>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𝜆</m:t>
                          </m:r>
                        </m:fName>
                        <m:e>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e>
                      </m:func>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nary>
                        <m:naryPr>
                          <m:chr m:val="∑"/>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r>
                            <m:rPr>
                              <m:brk m:alnAt="23"/>
                            </m:r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=1</m:t>
                          </m:r>
                        </m:sub>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𝑁</m:t>
                          </m:r>
                        </m:sup>
                        <m:e>
                          <m:d>
                            <m:dPr>
                              <m:begChr m:val="["/>
                              <m:endChr m:val="]"/>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rPr>
                                    <m:t>𝜂</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sSub>
                                <m:sSub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𝑖</m:t>
                                  </m:r>
                                </m:sub>
                              </m:sSub>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func>
                                <m:func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uncPr>
                                <m:fName>
                                  <m:r>
                                    <m:rPr>
                                      <m:sty m:val="p"/>
                                    </m:rPr>
                                    <a:rPr kumimoji="0" lang="en-US" altLang="zh-CN" sz="2000" b="0" i="0" u="none" strike="noStrike" kern="1200" cap="none" spc="0" normalizeH="0" baseline="0" noProof="0" smtClean="0">
                                      <a:ln>
                                        <a:noFill/>
                                      </a:ln>
                                      <a:solidFill>
                                        <a:prstClr val="black"/>
                                      </a:solidFill>
                                      <a:effectLst/>
                                      <a:uLnTx/>
                                      <a:uFillTx/>
                                      <a:latin typeface="Cambria Math" panose="02040503050406030204" pitchFamily="18" charset="0"/>
                                      <a:cs typeface="+mn-cs"/>
                                    </a:rPr>
                                    <m:t>ln</m:t>
                                  </m:r>
                                </m:fName>
                                <m:e>
                                  <m:f>
                                    <m:f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Pr>
                                    <m:num>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𝑛</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num>
                                    <m:den>
                                      <m:sSub>
                                        <m:sSub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b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rPr>
                                            <m:t>𝜂</m:t>
                                          </m:r>
                                        </m:e>
                                        <m:sub>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𝑖</m:t>
                                          </m:r>
                                        </m:sub>
                                      </m:sSub>
                                      <m:d>
                                        <m:d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𝜃</m:t>
                                          </m:r>
                                        </m:e>
                                      </m:d>
                                    </m:den>
                                  </m:f>
                                </m:e>
                              </m:func>
                            </m:e>
                          </m:d>
                        </m:e>
                      </m:nary>
                    </m:oMath>
                  </m:oMathPara>
                </a14:m>
                <a:endParaRPr kumimoji="0" lang="zh-CN" altLang="en-US" sz="20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p:txBody>
          </p:sp>
        </mc:Choice>
        <mc:Fallback xmlns="">
          <p:sp>
            <p:nvSpPr>
              <p:cNvPr id="15" name="TextBox 14">
                <a:extLst>
                  <a:ext uri="{FF2B5EF4-FFF2-40B4-BE49-F238E27FC236}">
                    <a16:creationId xmlns:a16="http://schemas.microsoft.com/office/drawing/2014/main" id="{7D83FF21-D468-435D-BC2C-F8D5587B8644}"/>
                  </a:ext>
                </a:extLst>
              </p:cNvPr>
              <p:cNvSpPr txBox="1">
                <a:spLocks noRot="1" noChangeAspect="1" noMove="1" noResize="1" noEditPoints="1" noAdjustHandles="1" noChangeArrowheads="1" noChangeShapeType="1" noTextEdit="1"/>
              </p:cNvSpPr>
              <p:nvPr/>
            </p:nvSpPr>
            <p:spPr>
              <a:xfrm>
                <a:off x="0" y="5774568"/>
                <a:ext cx="5409045" cy="865493"/>
              </a:xfrm>
              <a:prstGeom prst="rect">
                <a:avLst/>
              </a:prstGeom>
              <a:blipFill>
                <a:blip r:embed="rId6"/>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6" name="TextBox 15">
                <a:extLst>
                  <a:ext uri="{FF2B5EF4-FFF2-40B4-BE49-F238E27FC236}">
                    <a16:creationId xmlns:a16="http://schemas.microsoft.com/office/drawing/2014/main" id="{CD5F2CC0-C369-45DC-B7CD-B00BAEDF2B60}"/>
                  </a:ext>
                </a:extLst>
              </p:cNvPr>
              <p:cNvSpPr txBox="1"/>
              <p:nvPr/>
            </p:nvSpPr>
            <p:spPr>
              <a:xfrm>
                <a:off x="135925" y="517785"/>
                <a:ext cx="3118546" cy="709105"/>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left"/>
                    </m:oMathParaPr>
                    <m:oMath xmlns:m="http://schemas.openxmlformats.org/officeDocument/2006/math">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𝑝</m:t>
                      </m:r>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𝑥</m:t>
                          </m:r>
                        </m:e>
                      </m:d>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f>
                        <m:f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fPr>
                        <m:num>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𝐿</m:t>
                          </m:r>
                          <m:d>
                            <m:d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𝑥</m:t>
                              </m:r>
                            </m:e>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𝜋</m:t>
                          </m:r>
                          <m:d>
                            <m:d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d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d>
                        </m:num>
                        <m:den>
                          <m:nary>
                            <m:naryPr>
                              <m:limLoc m:val="undOvr"/>
                              <m:subHide m:val="on"/>
                              <m:supHide m:val="on"/>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naryPr>
                            <m:sub/>
                            <m:sup/>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𝐿</m:t>
                              </m:r>
                              <m:d>
                                <m:d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𝑥</m:t>
                                  </m:r>
                                </m:e>
                                <m:e>
                                  <m:sSup>
                                    <m:sSup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pPr>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𝜃</m:t>
                                      </m:r>
                                    </m:e>
                                    <m:sup>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m:t>
                                      </m:r>
                                    </m:sup>
                                  </m:sSup>
                                </m:e>
                              </m:d>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𝜋</m:t>
                              </m:r>
                              <m:d>
                                <m:d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dPr>
                                <m:e>
                                  <m:sSup>
                                    <m:sSupPr>
                                      <m:ctrlP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ctrlPr>
                                    </m:sSupPr>
                                    <m:e>
                                      <m:r>
                                        <a:rPr kumimoji="0" lang="zh-CN" altLang="en-US" sz="2000" b="0" i="1" u="none" strike="noStrike" kern="1200" cap="none" spc="0" normalizeH="0" baseline="0" noProof="0">
                                          <a:ln>
                                            <a:noFill/>
                                          </a:ln>
                                          <a:solidFill>
                                            <a:prstClr val="black"/>
                                          </a:solidFill>
                                          <a:effectLst/>
                                          <a:uLnTx/>
                                          <a:uFillTx/>
                                          <a:latin typeface="Cambria Math" panose="02040503050406030204" pitchFamily="18" charset="0"/>
                                          <a:cs typeface="+mn-cs"/>
                                        </a:rPr>
                                        <m:t>𝜃</m:t>
                                      </m:r>
                                    </m:e>
                                    <m:sup>
                                      <m:r>
                                        <a:rPr kumimoji="0" lang="en-US" altLang="zh-CN" sz="2000" b="0" i="1" u="none" strike="noStrike" kern="1200" cap="none" spc="0" normalizeH="0" baseline="0" noProof="0">
                                          <a:ln>
                                            <a:noFill/>
                                          </a:ln>
                                          <a:solidFill>
                                            <a:prstClr val="black"/>
                                          </a:solidFill>
                                          <a:effectLst/>
                                          <a:uLnTx/>
                                          <a:uFillTx/>
                                          <a:latin typeface="Cambria Math" panose="02040503050406030204" pitchFamily="18" charset="0"/>
                                          <a:cs typeface="+mn-cs"/>
                                        </a:rPr>
                                        <m:t>′</m:t>
                                      </m:r>
                                    </m:sup>
                                  </m:sSup>
                                </m:e>
                              </m:d>
                              <m:r>
                                <m:rPr>
                                  <m:sty m:val="p"/>
                                </m:rPr>
                                <a:rPr kumimoji="0" lang="en-US" altLang="zh-CN" sz="2000" b="0" i="0" u="none" strike="noStrike" kern="1200" cap="none" spc="0" normalizeH="0" baseline="0" noProof="0" smtClean="0">
                                  <a:ln>
                                    <a:noFill/>
                                  </a:ln>
                                  <a:solidFill>
                                    <a:prstClr val="black"/>
                                  </a:solidFill>
                                  <a:effectLst/>
                                  <a:uLnTx/>
                                  <a:uFillTx/>
                                  <a:latin typeface="Cambria Math" panose="02040503050406030204" pitchFamily="18" charset="0"/>
                                  <a:cs typeface="+mn-cs"/>
                                </a:rPr>
                                <m:t>d</m:t>
                              </m:r>
                              <m:sSup>
                                <m:sSupPr>
                                  <m:ctrlP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r>
                                    <a:rPr kumimoji="0" lang="zh-CN" altLang="en-US"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𝜃</m:t>
                                  </m:r>
                                </m:e>
                                <m:sup>
                                  <m:r>
                                    <a:rPr kumimoji="0" lang="en-US" altLang="zh-CN" sz="2000" b="0" i="1" u="none" strike="noStrike" kern="1200" cap="none" spc="0" normalizeH="0" baseline="0" noProof="0" smtClean="0">
                                      <a:ln>
                                        <a:noFill/>
                                      </a:ln>
                                      <a:solidFill>
                                        <a:prstClr val="black"/>
                                      </a:solidFill>
                                      <a:effectLst/>
                                      <a:uLnTx/>
                                      <a:uFillTx/>
                                      <a:latin typeface="Cambria Math" panose="02040503050406030204" pitchFamily="18" charset="0"/>
                                      <a:cs typeface="+mn-cs"/>
                                    </a:rPr>
                                    <m:t>′</m:t>
                                  </m:r>
                                </m:sup>
                              </m:sSup>
                            </m:e>
                          </m:nary>
                        </m:den>
                      </m:f>
                    </m:oMath>
                  </m:oMathPara>
                </a14:m>
                <a:endParaRPr kumimoji="0" lang="zh-CN" altLang="en-US" sz="20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p:txBody>
          </p:sp>
        </mc:Choice>
        <mc:Fallback xmlns="">
          <p:sp>
            <p:nvSpPr>
              <p:cNvPr id="16" name="TextBox 15">
                <a:extLst>
                  <a:ext uri="{FF2B5EF4-FFF2-40B4-BE49-F238E27FC236}">
                    <a16:creationId xmlns:a16="http://schemas.microsoft.com/office/drawing/2014/main" id="{CD5F2CC0-C369-45DC-B7CD-B00BAEDF2B60}"/>
                  </a:ext>
                </a:extLst>
              </p:cNvPr>
              <p:cNvSpPr txBox="1">
                <a:spLocks noRot="1" noChangeAspect="1" noMove="1" noResize="1" noEditPoints="1" noAdjustHandles="1" noChangeArrowheads="1" noChangeShapeType="1" noTextEdit="1"/>
              </p:cNvSpPr>
              <p:nvPr/>
            </p:nvSpPr>
            <p:spPr>
              <a:xfrm>
                <a:off x="135925" y="517785"/>
                <a:ext cx="3118546" cy="709105"/>
              </a:xfrm>
              <a:prstGeom prst="rect">
                <a:avLst/>
              </a:prstGeom>
              <a:blipFill>
                <a:blip r:embed="rId7"/>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7" name="TextBox 16">
                <a:extLst>
                  <a:ext uri="{FF2B5EF4-FFF2-40B4-BE49-F238E27FC236}">
                    <a16:creationId xmlns:a16="http://schemas.microsoft.com/office/drawing/2014/main" id="{AE2A3CD2-9CA1-4CA0-A538-BB9A8710C0DB}"/>
                  </a:ext>
                </a:extLst>
              </p:cNvPr>
              <p:cNvSpPr txBox="1"/>
              <p:nvPr/>
            </p:nvSpPr>
            <p:spPr>
              <a:xfrm>
                <a:off x="4081181" y="517785"/>
                <a:ext cx="2188699" cy="71019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zh-CN" altLang="en-US"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𝜋</m:t>
                      </m:r>
                      <m:d>
                        <m:dPr>
                          <m:ctrlPr>
                            <a:rPr kumimoji="0" lang="zh-CN" altLang="en-US" sz="1800" b="0" i="1" u="none" strike="noStrike" kern="1200" cap="none" spc="0" normalizeH="0" baseline="0" noProof="0">
                              <a:ln>
                                <a:noFill/>
                              </a:ln>
                              <a:solidFill>
                                <a:srgbClr val="836967"/>
                              </a:solidFill>
                              <a:effectLst/>
                              <a:uLnTx/>
                              <a:uFillTx/>
                              <a:latin typeface="Cambria Math" panose="02040503050406030204" pitchFamily="18" charset="0"/>
                              <a:cs typeface="+mn-cs"/>
                            </a:rPr>
                          </m:ctrlPr>
                        </m:dPr>
                        <m:e>
                          <m:r>
                            <a:rPr kumimoji="0" lang="zh-CN" altLang="en-US" sz="1800" b="0" i="1" u="none" strike="noStrike" kern="1200" cap="none" spc="0" normalizeH="0" baseline="0" noProof="0">
                              <a:ln>
                                <a:noFill/>
                              </a:ln>
                              <a:solidFill>
                                <a:prstClr val="black"/>
                              </a:solidFill>
                              <a:effectLst/>
                              <a:uLnTx/>
                              <a:uFillTx/>
                              <a:latin typeface="Cambria Math" panose="02040503050406030204" pitchFamily="18" charset="0"/>
                              <a:cs typeface="+mn-cs"/>
                            </a:rPr>
                            <m:t>𝜃</m:t>
                          </m:r>
                        </m:e>
                      </m:d>
                      <m:r>
                        <a:rPr kumimoji="0" lang="zh-CN" altLang="en-US" sz="1800" b="0" i="0" u="none" strike="noStrike" kern="1200" cap="none" spc="0" normalizeH="0" baseline="0" noProof="0">
                          <a:ln>
                            <a:noFill/>
                          </a:ln>
                          <a:solidFill>
                            <a:prstClr val="black"/>
                          </a:solidFill>
                          <a:effectLst/>
                          <a:uLnTx/>
                          <a:uFillTx/>
                          <a:latin typeface="Cambria Math" panose="02040503050406030204" pitchFamily="18" charset="0"/>
                          <a:cs typeface="+mn-cs"/>
                        </a:rPr>
                        <m:t>=</m:t>
                      </m:r>
                      <m:d>
                        <m:dPr>
                          <m:begChr m:val="{"/>
                          <m:endChr m:val=""/>
                          <m:ctrlPr>
                            <a:rPr kumimoji="0" lang="zh-CN" altLang="en-US" sz="1800" b="0" i="1" u="none" strike="noStrike" kern="1200" cap="none" spc="0" normalizeH="0" baseline="0" noProof="0">
                              <a:ln>
                                <a:noFill/>
                              </a:ln>
                              <a:solidFill>
                                <a:srgbClr val="836967"/>
                              </a:solidFill>
                              <a:effectLst/>
                              <a:uLnTx/>
                              <a:uFillTx/>
                              <a:latin typeface="Cambria Math" panose="02040503050406030204" pitchFamily="18" charset="0"/>
                              <a:cs typeface="+mn-cs"/>
                            </a:rPr>
                          </m:ctrlPr>
                        </m:dPr>
                        <m:e>
                          <m:m>
                            <m:mPr>
                              <m:plcHide m:val="on"/>
                              <m:mcs>
                                <m:mc>
                                  <m:mcPr>
                                    <m:count m:val="1"/>
                                    <m:mcJc m:val="center"/>
                                  </m:mcPr>
                                </m:mc>
                              </m:mcs>
                              <m:ctrlPr>
                                <a:rPr kumimoji="0" lang="zh-CN" altLang="en-US" sz="1800" b="0" i="1" u="none" strike="noStrike" kern="1200" cap="none" spc="0" normalizeH="0" baseline="0" noProof="0">
                                  <a:ln>
                                    <a:noFill/>
                                  </a:ln>
                                  <a:solidFill>
                                    <a:srgbClr val="836967"/>
                                  </a:solidFill>
                                  <a:effectLst/>
                                  <a:uLnTx/>
                                  <a:uFillTx/>
                                  <a:latin typeface="Cambria Math" panose="02040503050406030204" pitchFamily="18" charset="0"/>
                                  <a:cs typeface="+mn-cs"/>
                                </a:rPr>
                              </m:ctrlPr>
                            </m:mPr>
                            <m:mr>
                              <m:e>
                                <m:r>
                                  <a:rPr kumimoji="0" lang="zh-CN" altLang="en-US" sz="1800" b="0" i="0" u="none" strike="noStrike" kern="1200" cap="none" spc="0" normalizeH="0" baseline="0" noProof="0">
                                    <a:ln>
                                      <a:noFill/>
                                    </a:ln>
                                    <a:solidFill>
                                      <a:prstClr val="black"/>
                                    </a:solidFill>
                                    <a:effectLst/>
                                    <a:uLnTx/>
                                    <a:uFillTx/>
                                    <a:latin typeface="Cambria Math" panose="02040503050406030204" pitchFamily="18" charset="0"/>
                                    <a:cs typeface="+mn-cs"/>
                                  </a:rPr>
                                  <m:t>0     </m:t>
                                </m:r>
                                <m:r>
                                  <a:rPr kumimoji="0" lang="zh-CN" altLang="en-US" sz="1800" b="0" i="1" u="none" strike="noStrike" kern="1200" cap="none" spc="0" normalizeH="0" baseline="0" noProof="0">
                                    <a:ln>
                                      <a:noFill/>
                                    </a:ln>
                                    <a:solidFill>
                                      <a:prstClr val="black"/>
                                    </a:solidFill>
                                    <a:effectLst/>
                                    <a:uLnTx/>
                                    <a:uFillTx/>
                                    <a:latin typeface="Cambria Math" panose="02040503050406030204" pitchFamily="18" charset="0"/>
                                    <a:cs typeface="+mn-cs"/>
                                  </a:rPr>
                                  <m:t>𝜃</m:t>
                                </m:r>
                                <m:r>
                                  <a:rPr kumimoji="0" lang="zh-CN" altLang="en-US" sz="1800" b="0" i="0" u="none" strike="noStrike" kern="1200" cap="none" spc="0" normalizeH="0" baseline="0" noProof="0">
                                    <a:ln>
                                      <a:noFill/>
                                    </a:ln>
                                    <a:solidFill>
                                      <a:prstClr val="black"/>
                                    </a:solidFill>
                                    <a:effectLst/>
                                    <a:uLnTx/>
                                    <a:uFillTx/>
                                    <a:latin typeface="Cambria Math" panose="02040503050406030204" pitchFamily="18" charset="0"/>
                                    <a:cs typeface="+mn-cs"/>
                                  </a:rPr>
                                  <m:t>≤0</m:t>
                                </m:r>
                              </m:e>
                            </m:mr>
                            <m:mr>
                              <m:e>
                                <m:r>
                                  <a:rPr kumimoji="0" lang="zh-CN" altLang="en-US" sz="1800" b="0" i="0" u="none" strike="noStrike" kern="1200" cap="none" spc="0" normalizeH="0" baseline="0" noProof="0">
                                    <a:ln>
                                      <a:noFill/>
                                    </a:ln>
                                    <a:solidFill>
                                      <a:prstClr val="black"/>
                                    </a:solidFill>
                                    <a:effectLst/>
                                    <a:uLnTx/>
                                    <a:uFillTx/>
                                    <a:latin typeface="Cambria Math" panose="02040503050406030204" pitchFamily="18" charset="0"/>
                                    <a:cs typeface="+mn-cs"/>
                                  </a:rPr>
                                  <m:t>1     </m:t>
                                </m:r>
                                <m:r>
                                  <a:rPr kumimoji="0" lang="zh-CN" altLang="en-US" sz="1800" b="0" i="1" u="none" strike="noStrike" kern="1200" cap="none" spc="0" normalizeH="0" baseline="0" noProof="0">
                                    <a:ln>
                                      <a:noFill/>
                                    </a:ln>
                                    <a:solidFill>
                                      <a:prstClr val="black"/>
                                    </a:solidFill>
                                    <a:effectLst/>
                                    <a:uLnTx/>
                                    <a:uFillTx/>
                                    <a:latin typeface="Cambria Math" panose="02040503050406030204" pitchFamily="18" charset="0"/>
                                    <a:cs typeface="+mn-cs"/>
                                  </a:rPr>
                                  <m:t>𝜃</m:t>
                                </m:r>
                                <m:r>
                                  <a:rPr kumimoji="0" lang="zh-CN" altLang="en-US" sz="1800" b="0" i="0" u="none" strike="noStrike" kern="1200" cap="none" spc="0" normalizeH="0" baseline="0" noProof="0">
                                    <a:ln>
                                      <a:noFill/>
                                    </a:ln>
                                    <a:solidFill>
                                      <a:prstClr val="black"/>
                                    </a:solidFill>
                                    <a:effectLst/>
                                    <a:uLnTx/>
                                    <a:uFillTx/>
                                    <a:latin typeface="Cambria Math" panose="02040503050406030204" pitchFamily="18" charset="0"/>
                                    <a:cs typeface="+mn-cs"/>
                                  </a:rPr>
                                  <m:t>&gt;0</m:t>
                                </m:r>
                              </m:e>
                            </m:mr>
                          </m:m>
                        </m:e>
                      </m:d>
                    </m:oMath>
                  </m:oMathPara>
                </a14:m>
                <a:endParaRPr kumimoji="0" lang="zh-CN" altLang="en-US" sz="1800" b="0" i="0" u="none" strike="noStrike" kern="1200" cap="none" spc="0" normalizeH="0" baseline="0" noProof="0" dirty="0">
                  <a:ln>
                    <a:noFill/>
                  </a:ln>
                  <a:solidFill>
                    <a:prstClr val="black"/>
                  </a:solidFill>
                  <a:effectLst/>
                  <a:uLnTx/>
                  <a:uFillTx/>
                  <a:latin typeface="Calibri" panose="020F0502020204030204"/>
                  <a:ea typeface="宋体" panose="02010600030101010101" pitchFamily="2" charset="-122"/>
                  <a:cs typeface="+mn-cs"/>
                </a:endParaRPr>
              </a:p>
            </p:txBody>
          </p:sp>
        </mc:Choice>
        <mc:Fallback xmlns="">
          <p:sp>
            <p:nvSpPr>
              <p:cNvPr id="17" name="TextBox 16">
                <a:extLst>
                  <a:ext uri="{FF2B5EF4-FFF2-40B4-BE49-F238E27FC236}">
                    <a16:creationId xmlns:a16="http://schemas.microsoft.com/office/drawing/2014/main" id="{AE2A3CD2-9CA1-4CA0-A538-BB9A8710C0DB}"/>
                  </a:ext>
                </a:extLst>
              </p:cNvPr>
              <p:cNvSpPr txBox="1">
                <a:spLocks noRot="1" noChangeAspect="1" noMove="1" noResize="1" noEditPoints="1" noAdjustHandles="1" noChangeArrowheads="1" noChangeShapeType="1" noTextEdit="1"/>
              </p:cNvSpPr>
              <p:nvPr/>
            </p:nvSpPr>
            <p:spPr>
              <a:xfrm>
                <a:off x="4081181" y="517785"/>
                <a:ext cx="2188699" cy="710194"/>
              </a:xfrm>
              <a:prstGeom prst="rect">
                <a:avLst/>
              </a:prstGeom>
              <a:blipFill>
                <a:blip r:embed="rId8"/>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51314BB6-3DEB-4D89-AAD3-5D6983098224}"/>
                  </a:ext>
                </a:extLst>
              </p:cNvPr>
              <p:cNvSpPr txBox="1"/>
              <p:nvPr/>
            </p:nvSpPr>
            <p:spPr>
              <a:xfrm>
                <a:off x="0" y="4948246"/>
                <a:ext cx="9144000"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Maximizing the likelihood is equivalent to maximizing the likelihood ratio </a:t>
                </a:r>
                <a:r>
                  <a:rPr kumimoji="0" lang="en-US" altLang="zh-CN" sz="18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λ</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t>
                </a:r>
                <a:r>
                  <a:rPr kumimoji="0" lang="en-US" altLang="zh-CN" sz="18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θ</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t>
                </a:r>
                <a:r>
                  <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Equivalently</a:t>
                </a:r>
                <a:r>
                  <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one</a:t>
                </a:r>
                <a:r>
                  <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often</a:t>
                </a:r>
                <a:r>
                  <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minimizes</a:t>
                </a:r>
                <a:r>
                  <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the</a:t>
                </a:r>
                <a:r>
                  <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quantity </a:t>
                </a:r>
                <a14:m>
                  <m:oMath xmlns:m="http://schemas.openxmlformats.org/officeDocument/2006/math">
                    <m:sSup>
                      <m:sSupPr>
                        <m:ctrlP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ctrlPr>
                      </m:sSupPr>
                      <m:e>
                        <m:r>
                          <a:rPr kumimoji="0" lang="zh-CN" altLang="en-US"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𝜒</m:t>
                        </m:r>
                      </m:e>
                      <m:sup>
                        <m:r>
                          <a:rPr kumimoji="0" lang="en-US" altLang="zh-CN" sz="1800" b="0" i="1" u="none" strike="noStrike" kern="1200" cap="none" spc="0" normalizeH="0" baseline="0" noProof="0" smtClean="0">
                            <a:ln>
                              <a:noFill/>
                            </a:ln>
                            <a:solidFill>
                              <a:prstClr val="black"/>
                            </a:solidFill>
                            <a:effectLst/>
                            <a:uLnTx/>
                            <a:uFillTx/>
                            <a:latin typeface="Cambria Math" panose="02040503050406030204" pitchFamily="18" charset="0"/>
                            <a:cs typeface="+mn-cs"/>
                          </a:rPr>
                          <m:t>2</m:t>
                        </m:r>
                      </m:sup>
                    </m:sSup>
                  </m:oMath>
                </a14:m>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=–2ln</a:t>
                </a:r>
                <a:r>
                  <a:rPr kumimoji="0" lang="en-US" altLang="zh-CN" sz="18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λ</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t>
                </a:r>
                <a:r>
                  <a:rPr kumimoji="0" lang="en-US" altLang="zh-CN" sz="18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θ</a:t>
                </a: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a:t>
                </a:r>
                <a:endPar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p:txBody>
          </p:sp>
        </mc:Choice>
        <mc:Fallback xmlns="">
          <p:sp>
            <p:nvSpPr>
              <p:cNvPr id="10" name="TextBox 9">
                <a:extLst>
                  <a:ext uri="{FF2B5EF4-FFF2-40B4-BE49-F238E27FC236}">
                    <a16:creationId xmlns:a16="http://schemas.microsoft.com/office/drawing/2014/main" id="{51314BB6-3DEB-4D89-AAD3-5D6983098224}"/>
                  </a:ext>
                </a:extLst>
              </p:cNvPr>
              <p:cNvSpPr txBox="1">
                <a:spLocks noRot="1" noChangeAspect="1" noMove="1" noResize="1" noEditPoints="1" noAdjustHandles="1" noChangeArrowheads="1" noChangeShapeType="1" noTextEdit="1"/>
              </p:cNvSpPr>
              <p:nvPr/>
            </p:nvSpPr>
            <p:spPr>
              <a:xfrm>
                <a:off x="0" y="4948246"/>
                <a:ext cx="9144000" cy="646331"/>
              </a:xfrm>
              <a:prstGeom prst="rect">
                <a:avLst/>
              </a:prstGeom>
              <a:blipFill>
                <a:blip r:embed="rId9"/>
                <a:stretch>
                  <a:fillRect l="-533" t="-6604" r="-200" b="-13208"/>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59268793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38F2026-5198-4547-A60A-F5A63D1A59F8}"/>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952959412"/>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A86952AC-0D15-4B64-95AE-B53C52A809A7}"/>
              </a:ext>
            </a:extLst>
          </p:cNvPr>
          <p:cNvPicPr>
            <a:picLocks noChangeAspect="1"/>
          </p:cNvPicPr>
          <p:nvPr/>
        </p:nvPicPr>
        <p:blipFill>
          <a:blip r:embed="rId2"/>
          <a:stretch>
            <a:fillRect/>
          </a:stretch>
        </p:blipFill>
        <p:spPr>
          <a:xfrm>
            <a:off x="0" y="0"/>
            <a:ext cx="8039100" cy="5172075"/>
          </a:xfrm>
          <a:prstGeom prst="rect">
            <a:avLst/>
          </a:prstGeom>
        </p:spPr>
      </p:pic>
      <p:pic>
        <p:nvPicPr>
          <p:cNvPr id="9" name="Picture 8">
            <a:extLst>
              <a:ext uri="{FF2B5EF4-FFF2-40B4-BE49-F238E27FC236}">
                <a16:creationId xmlns:a16="http://schemas.microsoft.com/office/drawing/2014/main" id="{D24A1D2C-0042-4453-A624-9941C9209BAC}"/>
              </a:ext>
            </a:extLst>
          </p:cNvPr>
          <p:cNvPicPr>
            <a:picLocks noChangeAspect="1"/>
          </p:cNvPicPr>
          <p:nvPr/>
        </p:nvPicPr>
        <p:blipFill>
          <a:blip r:embed="rId3"/>
          <a:stretch>
            <a:fillRect/>
          </a:stretch>
        </p:blipFill>
        <p:spPr>
          <a:xfrm>
            <a:off x="0" y="0"/>
            <a:ext cx="4476750" cy="1076325"/>
          </a:xfrm>
          <a:prstGeom prst="rect">
            <a:avLst/>
          </a:prstGeom>
        </p:spPr>
      </p:pic>
      <p:pic>
        <p:nvPicPr>
          <p:cNvPr id="11" name="Picture 10">
            <a:extLst>
              <a:ext uri="{FF2B5EF4-FFF2-40B4-BE49-F238E27FC236}">
                <a16:creationId xmlns:a16="http://schemas.microsoft.com/office/drawing/2014/main" id="{E1D871C2-8943-4414-8CFC-22E85EBA04BF}"/>
              </a:ext>
            </a:extLst>
          </p:cNvPr>
          <p:cNvPicPr>
            <a:picLocks noChangeAspect="1"/>
          </p:cNvPicPr>
          <p:nvPr/>
        </p:nvPicPr>
        <p:blipFill>
          <a:blip r:embed="rId4"/>
          <a:stretch>
            <a:fillRect/>
          </a:stretch>
        </p:blipFill>
        <p:spPr>
          <a:xfrm>
            <a:off x="0" y="5448300"/>
            <a:ext cx="8029575" cy="1409700"/>
          </a:xfrm>
          <a:prstGeom prst="rect">
            <a:avLst/>
          </a:prstGeom>
        </p:spPr>
      </p:pic>
    </p:spTree>
    <p:extLst>
      <p:ext uri="{BB962C8B-B14F-4D97-AF65-F5344CB8AC3E}">
        <p14:creationId xmlns:p14="http://schemas.microsoft.com/office/powerpoint/2010/main" val="1744532105"/>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0497170E-C6DF-4E83-B7D4-E35651FE00A9}"/>
              </a:ext>
            </a:extLst>
          </p:cNvPr>
          <p:cNvSpPr/>
          <p:nvPr/>
        </p:nvSpPr>
        <p:spPr>
          <a:xfrm>
            <a:off x="64205" y="107466"/>
            <a:ext cx="895614" cy="60148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l-GR" altLang="zh-CN" sz="2400" i="1" dirty="0">
                <a:latin typeface="Cambria" panose="02040503050406030204" pitchFamily="18" charset="0"/>
                <a:ea typeface="Cambria" panose="02040503050406030204" pitchFamily="18" charset="0"/>
              </a:rPr>
              <a:t>τ</a:t>
            </a:r>
            <a:endParaRPr lang="zh-CN" altLang="en-US" sz="2400" i="1" dirty="0">
              <a:latin typeface="Cambria" panose="02040503050406030204" pitchFamily="18" charset="0"/>
            </a:endParaRPr>
          </a:p>
        </p:txBody>
      </p:sp>
      <p:sp>
        <p:nvSpPr>
          <p:cNvPr id="5" name="Arrow: Down 4">
            <a:extLst>
              <a:ext uri="{FF2B5EF4-FFF2-40B4-BE49-F238E27FC236}">
                <a16:creationId xmlns:a16="http://schemas.microsoft.com/office/drawing/2014/main" id="{355AB3A7-2E05-47C8-88A3-7EAD1C0EDA94}"/>
              </a:ext>
            </a:extLst>
          </p:cNvPr>
          <p:cNvSpPr/>
          <p:nvPr/>
        </p:nvSpPr>
        <p:spPr>
          <a:xfrm rot="16200000">
            <a:off x="1023283" y="194429"/>
            <a:ext cx="350729" cy="4275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6" name="Rectangle: Rounded Corners 5">
            <a:extLst>
              <a:ext uri="{FF2B5EF4-FFF2-40B4-BE49-F238E27FC236}">
                <a16:creationId xmlns:a16="http://schemas.microsoft.com/office/drawing/2014/main" id="{AEF2D481-8DDD-4252-89F0-7B862BF4E8A7}"/>
              </a:ext>
            </a:extLst>
          </p:cNvPr>
          <p:cNvSpPr/>
          <p:nvPr/>
        </p:nvSpPr>
        <p:spPr>
          <a:xfrm>
            <a:off x="64205" y="971762"/>
            <a:ext cx="895614" cy="601481"/>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altLang="zh-CN" sz="2400" i="1" dirty="0">
                <a:latin typeface="Cambria" panose="02040503050406030204" pitchFamily="18" charset="0"/>
                <a:ea typeface="Cambria" panose="02040503050406030204" pitchFamily="18" charset="0"/>
              </a:rPr>
              <a:t>E</a:t>
            </a:r>
            <a:r>
              <a:rPr lang="en-US" altLang="zh-CN" sz="2400" i="1" baseline="-25000" dirty="0">
                <a:latin typeface="Cambria" panose="02040503050406030204" pitchFamily="18" charset="0"/>
                <a:ea typeface="Cambria" panose="02040503050406030204" pitchFamily="18" charset="0"/>
              </a:rPr>
              <a:t>γ</a:t>
            </a:r>
            <a:endParaRPr lang="zh-CN" altLang="en-US" sz="2400" i="1" baseline="-25000" dirty="0">
              <a:latin typeface="Cambria" panose="02040503050406030204" pitchFamily="18" charset="0"/>
            </a:endParaRPr>
          </a:p>
        </p:txBody>
      </p:sp>
      <p:sp>
        <p:nvSpPr>
          <p:cNvPr id="7" name="Arrow: Down 6">
            <a:extLst>
              <a:ext uri="{FF2B5EF4-FFF2-40B4-BE49-F238E27FC236}">
                <a16:creationId xmlns:a16="http://schemas.microsoft.com/office/drawing/2014/main" id="{B3F4AA22-3445-456D-ADD4-5885BE514D87}"/>
              </a:ext>
            </a:extLst>
          </p:cNvPr>
          <p:cNvSpPr/>
          <p:nvPr/>
        </p:nvSpPr>
        <p:spPr>
          <a:xfrm rot="16200000">
            <a:off x="1023283" y="1058725"/>
            <a:ext cx="350729" cy="427552"/>
          </a:xfrm>
          <a:prstGeom prst="downArrow">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zh-CN" altLang="en-US" dirty="0">
              <a:solidFill>
                <a:schemeClr val="tx1"/>
              </a:solidFill>
            </a:endParaRPr>
          </a:p>
        </p:txBody>
      </p:sp>
      <p:sp>
        <p:nvSpPr>
          <p:cNvPr id="8" name="Rectangle: Rounded Corners 7">
            <a:extLst>
              <a:ext uri="{FF2B5EF4-FFF2-40B4-BE49-F238E27FC236}">
                <a16:creationId xmlns:a16="http://schemas.microsoft.com/office/drawing/2014/main" id="{8C5437AE-4561-48BF-84C5-F625BF5CC09F}"/>
              </a:ext>
            </a:extLst>
          </p:cNvPr>
          <p:cNvSpPr/>
          <p:nvPr/>
        </p:nvSpPr>
        <p:spPr>
          <a:xfrm>
            <a:off x="64205" y="1836055"/>
            <a:ext cx="895614" cy="601481"/>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SP</a:t>
            </a:r>
            <a:endParaRPr lang="zh-CN" altLang="en-US" sz="2400" dirty="0">
              <a:latin typeface="Cambria" panose="02040503050406030204" pitchFamily="18" charset="0"/>
            </a:endParaRPr>
          </a:p>
        </p:txBody>
      </p:sp>
      <p:sp>
        <p:nvSpPr>
          <p:cNvPr id="9" name="Arrow: Down 8">
            <a:extLst>
              <a:ext uri="{FF2B5EF4-FFF2-40B4-BE49-F238E27FC236}">
                <a16:creationId xmlns:a16="http://schemas.microsoft.com/office/drawing/2014/main" id="{04ED000E-300C-4064-89FD-982C7CDEA1C0}"/>
              </a:ext>
            </a:extLst>
          </p:cNvPr>
          <p:cNvSpPr/>
          <p:nvPr/>
        </p:nvSpPr>
        <p:spPr>
          <a:xfrm rot="16200000">
            <a:off x="1023283" y="1923018"/>
            <a:ext cx="350729" cy="427552"/>
          </a:xfrm>
          <a:prstGeom prst="downArrow">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zh-CN" altLang="en-US" dirty="0">
              <a:solidFill>
                <a:schemeClr val="tx1"/>
              </a:solidFill>
            </a:endParaRPr>
          </a:p>
        </p:txBody>
      </p:sp>
      <p:sp>
        <p:nvSpPr>
          <p:cNvPr id="10" name="Rectangle: Rounded Corners 9">
            <a:extLst>
              <a:ext uri="{FF2B5EF4-FFF2-40B4-BE49-F238E27FC236}">
                <a16:creationId xmlns:a16="http://schemas.microsoft.com/office/drawing/2014/main" id="{F8063D89-75DD-4D70-BEA0-A1D6CEF1FB1C}"/>
              </a:ext>
            </a:extLst>
          </p:cNvPr>
          <p:cNvSpPr/>
          <p:nvPr/>
        </p:nvSpPr>
        <p:spPr>
          <a:xfrm>
            <a:off x="64205" y="2700346"/>
            <a:ext cx="895614" cy="601481"/>
          </a:xfrm>
          <a:prstGeom prst="round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AC</a:t>
            </a:r>
            <a:endParaRPr lang="zh-CN" altLang="en-US" sz="2400" dirty="0">
              <a:latin typeface="Cambria" panose="02040503050406030204" pitchFamily="18" charset="0"/>
            </a:endParaRPr>
          </a:p>
        </p:txBody>
      </p:sp>
      <p:sp>
        <p:nvSpPr>
          <p:cNvPr id="11" name="Arrow: Down 10">
            <a:extLst>
              <a:ext uri="{FF2B5EF4-FFF2-40B4-BE49-F238E27FC236}">
                <a16:creationId xmlns:a16="http://schemas.microsoft.com/office/drawing/2014/main" id="{A8231B45-4D65-41FF-8774-53C4E78E2362}"/>
              </a:ext>
            </a:extLst>
          </p:cNvPr>
          <p:cNvSpPr/>
          <p:nvPr/>
        </p:nvSpPr>
        <p:spPr>
          <a:xfrm rot="16200000">
            <a:off x="1023283" y="2787309"/>
            <a:ext cx="350729" cy="427552"/>
          </a:xfrm>
          <a:prstGeom prst="downArrow">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zh-CN" altLang="en-US" dirty="0">
              <a:solidFill>
                <a:schemeClr val="tx1"/>
              </a:solidFill>
            </a:endParaRPr>
          </a:p>
        </p:txBody>
      </p:sp>
      <p:sp>
        <p:nvSpPr>
          <p:cNvPr id="12" name="Rectangle: Rounded Corners 11">
            <a:extLst>
              <a:ext uri="{FF2B5EF4-FFF2-40B4-BE49-F238E27FC236}">
                <a16:creationId xmlns:a16="http://schemas.microsoft.com/office/drawing/2014/main" id="{97C9D666-B81B-459A-853D-DBAB98101E4C}"/>
              </a:ext>
            </a:extLst>
          </p:cNvPr>
          <p:cNvSpPr/>
          <p:nvPr/>
        </p:nvSpPr>
        <p:spPr>
          <a:xfrm>
            <a:off x="1443621" y="232840"/>
            <a:ext cx="1775325" cy="2965423"/>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DSL</a:t>
            </a:r>
          </a:p>
          <a:p>
            <a:pPr algn="ctr"/>
            <a:r>
              <a:rPr lang="en-US" altLang="zh-CN" sz="2400" dirty="0">
                <a:latin typeface="Cambria" panose="02040503050406030204" pitchFamily="18" charset="0"/>
                <a:ea typeface="Cambria" panose="02040503050406030204" pitchFamily="18" charset="0"/>
              </a:rPr>
              <a:t>Monte Carlo</a:t>
            </a:r>
          </a:p>
          <a:p>
            <a:pPr algn="ctr"/>
            <a:r>
              <a:rPr lang="en-US" altLang="zh-CN" sz="2400" dirty="0">
                <a:latin typeface="Cambria" panose="02040503050406030204" pitchFamily="18" charset="0"/>
                <a:ea typeface="Cambria" panose="02040503050406030204" pitchFamily="18" charset="0"/>
              </a:rPr>
              <a:t>Simulation</a:t>
            </a:r>
            <a:endParaRPr lang="zh-CN" altLang="en-US" sz="2400" dirty="0">
              <a:latin typeface="Cambria" panose="02040503050406030204" pitchFamily="18" charset="0"/>
            </a:endParaRPr>
          </a:p>
        </p:txBody>
      </p:sp>
      <p:sp>
        <p:nvSpPr>
          <p:cNvPr id="13" name="Arrow: Down 12">
            <a:extLst>
              <a:ext uri="{FF2B5EF4-FFF2-40B4-BE49-F238E27FC236}">
                <a16:creationId xmlns:a16="http://schemas.microsoft.com/office/drawing/2014/main" id="{36F6B1C7-AB50-45E5-B289-FB665BE057E1}"/>
              </a:ext>
            </a:extLst>
          </p:cNvPr>
          <p:cNvSpPr/>
          <p:nvPr/>
        </p:nvSpPr>
        <p:spPr>
          <a:xfrm rot="16200000">
            <a:off x="3285547" y="1501774"/>
            <a:ext cx="350729" cy="427552"/>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endParaRPr>
          </a:p>
        </p:txBody>
      </p:sp>
      <p:sp>
        <p:nvSpPr>
          <p:cNvPr id="14" name="Rectangle: Rounded Corners 13">
            <a:extLst>
              <a:ext uri="{FF2B5EF4-FFF2-40B4-BE49-F238E27FC236}">
                <a16:creationId xmlns:a16="http://schemas.microsoft.com/office/drawing/2014/main" id="{701B1261-882A-4D10-A598-ED2BD1AF1FB0}"/>
              </a:ext>
            </a:extLst>
          </p:cNvPr>
          <p:cNvSpPr/>
          <p:nvPr/>
        </p:nvSpPr>
        <p:spPr>
          <a:xfrm>
            <a:off x="3718584" y="1312282"/>
            <a:ext cx="1587321" cy="806535"/>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Peak</a:t>
            </a:r>
          </a:p>
          <a:p>
            <a:pPr algn="ctr"/>
            <a:r>
              <a:rPr lang="en-US" altLang="zh-CN" sz="2400" dirty="0">
                <a:latin typeface="Cambria" panose="02040503050406030204" pitchFamily="18" charset="0"/>
                <a:ea typeface="Cambria" panose="02040503050406030204" pitchFamily="18" charset="0"/>
              </a:rPr>
              <a:t>histogram</a:t>
            </a:r>
            <a:endParaRPr lang="zh-CN" altLang="en-US" sz="2400" dirty="0">
              <a:latin typeface="Cambria" panose="02040503050406030204" pitchFamily="18" charset="0"/>
            </a:endParaRPr>
          </a:p>
        </p:txBody>
      </p:sp>
      <p:sp>
        <p:nvSpPr>
          <p:cNvPr id="16" name="Rectangle: Rounded Corners 15">
            <a:extLst>
              <a:ext uri="{FF2B5EF4-FFF2-40B4-BE49-F238E27FC236}">
                <a16:creationId xmlns:a16="http://schemas.microsoft.com/office/drawing/2014/main" id="{260CB14A-8483-4238-977E-E91C11BCE4F7}"/>
              </a:ext>
            </a:extLst>
          </p:cNvPr>
          <p:cNvSpPr/>
          <p:nvPr/>
        </p:nvSpPr>
        <p:spPr>
          <a:xfrm>
            <a:off x="5377328" y="1320159"/>
            <a:ext cx="1835322" cy="798658"/>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Background</a:t>
            </a:r>
          </a:p>
          <a:p>
            <a:pPr algn="ctr"/>
            <a:r>
              <a:rPr lang="en-US" altLang="zh-CN" sz="2400" dirty="0">
                <a:latin typeface="Cambria" panose="02040503050406030204" pitchFamily="18" charset="0"/>
                <a:ea typeface="Cambria" panose="02040503050406030204" pitchFamily="18" charset="0"/>
              </a:rPr>
              <a:t>histogram</a:t>
            </a:r>
            <a:endParaRPr lang="zh-CN" altLang="en-US" sz="2400" dirty="0">
              <a:latin typeface="Cambria" panose="02040503050406030204" pitchFamily="18" charset="0"/>
            </a:endParaRPr>
          </a:p>
        </p:txBody>
      </p:sp>
      <p:sp>
        <p:nvSpPr>
          <p:cNvPr id="17" name="Rectangle: Rounded Corners 16">
            <a:extLst>
              <a:ext uri="{FF2B5EF4-FFF2-40B4-BE49-F238E27FC236}">
                <a16:creationId xmlns:a16="http://schemas.microsoft.com/office/drawing/2014/main" id="{9CFC7601-E545-471F-AFE8-4F3089663480}"/>
              </a:ext>
            </a:extLst>
          </p:cNvPr>
          <p:cNvSpPr/>
          <p:nvPr/>
        </p:nvSpPr>
        <p:spPr>
          <a:xfrm>
            <a:off x="7492474" y="1320159"/>
            <a:ext cx="1587321" cy="798658"/>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Data</a:t>
            </a:r>
          </a:p>
          <a:p>
            <a:pPr algn="ctr"/>
            <a:r>
              <a:rPr lang="en-US" altLang="zh-CN" sz="2400" dirty="0">
                <a:latin typeface="Cambria" panose="02040503050406030204" pitchFamily="18" charset="0"/>
                <a:ea typeface="Cambria" panose="02040503050406030204" pitchFamily="18" charset="0"/>
              </a:rPr>
              <a:t>histogram</a:t>
            </a:r>
            <a:endParaRPr lang="zh-CN" altLang="en-US" sz="2400" dirty="0">
              <a:latin typeface="Cambria" panose="02040503050406030204" pitchFamily="18" charset="0"/>
            </a:endParaRPr>
          </a:p>
        </p:txBody>
      </p:sp>
      <p:sp>
        <p:nvSpPr>
          <p:cNvPr id="18" name="Rectangle: Rounded Corners 17">
            <a:extLst>
              <a:ext uri="{FF2B5EF4-FFF2-40B4-BE49-F238E27FC236}">
                <a16:creationId xmlns:a16="http://schemas.microsoft.com/office/drawing/2014/main" id="{5D57D3A5-FEC6-498C-8B0E-B976917A8A4F}"/>
              </a:ext>
            </a:extLst>
          </p:cNvPr>
          <p:cNvSpPr/>
          <p:nvPr/>
        </p:nvSpPr>
        <p:spPr>
          <a:xfrm>
            <a:off x="5488424" y="68623"/>
            <a:ext cx="1587321" cy="79865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Linear fit</a:t>
            </a:r>
            <a:endParaRPr lang="zh-CN" altLang="en-US" sz="2400" dirty="0">
              <a:latin typeface="Cambria" panose="02040503050406030204" pitchFamily="18" charset="0"/>
            </a:endParaRPr>
          </a:p>
        </p:txBody>
      </p:sp>
      <p:sp>
        <p:nvSpPr>
          <p:cNvPr id="19" name="Arrow: Down 18">
            <a:extLst>
              <a:ext uri="{FF2B5EF4-FFF2-40B4-BE49-F238E27FC236}">
                <a16:creationId xmlns:a16="http://schemas.microsoft.com/office/drawing/2014/main" id="{7C63D51C-F696-43C7-9160-9E893F1B28D8}"/>
              </a:ext>
            </a:extLst>
          </p:cNvPr>
          <p:cNvSpPr/>
          <p:nvPr/>
        </p:nvSpPr>
        <p:spPr>
          <a:xfrm>
            <a:off x="6106719" y="892333"/>
            <a:ext cx="350729" cy="407430"/>
          </a:xfrm>
          <a:prstGeom prst="down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dirty="0">
              <a:solidFill>
                <a:schemeClr val="tx1"/>
              </a:solidFill>
            </a:endParaRPr>
          </a:p>
        </p:txBody>
      </p:sp>
      <p:sp>
        <p:nvSpPr>
          <p:cNvPr id="21" name="Arrow: Down 20">
            <a:extLst>
              <a:ext uri="{FF2B5EF4-FFF2-40B4-BE49-F238E27FC236}">
                <a16:creationId xmlns:a16="http://schemas.microsoft.com/office/drawing/2014/main" id="{9D523FB8-46DB-4D13-9993-E3C471CD883E}"/>
              </a:ext>
            </a:extLst>
          </p:cNvPr>
          <p:cNvSpPr/>
          <p:nvPr/>
        </p:nvSpPr>
        <p:spPr>
          <a:xfrm>
            <a:off x="4396635" y="2136794"/>
            <a:ext cx="350729" cy="407430"/>
          </a:xfrm>
          <a:prstGeom prst="down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CN" altLang="en-US" dirty="0">
              <a:solidFill>
                <a:schemeClr val="tx1"/>
              </a:solidFill>
            </a:endParaRPr>
          </a:p>
        </p:txBody>
      </p:sp>
      <p:sp>
        <p:nvSpPr>
          <p:cNvPr id="22" name="Arrow: Down 21">
            <a:extLst>
              <a:ext uri="{FF2B5EF4-FFF2-40B4-BE49-F238E27FC236}">
                <a16:creationId xmlns:a16="http://schemas.microsoft.com/office/drawing/2014/main" id="{0C777A4F-D05B-43B4-B1B3-60B619CFA4E0}"/>
              </a:ext>
            </a:extLst>
          </p:cNvPr>
          <p:cNvSpPr/>
          <p:nvPr/>
        </p:nvSpPr>
        <p:spPr>
          <a:xfrm>
            <a:off x="6119624" y="2136794"/>
            <a:ext cx="350729" cy="407430"/>
          </a:xfrm>
          <a:prstGeom prst="downArrow">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zh-CN" altLang="en-US" dirty="0">
              <a:solidFill>
                <a:schemeClr val="tx1"/>
              </a:solidFill>
            </a:endParaRPr>
          </a:p>
        </p:txBody>
      </p:sp>
      <p:sp>
        <p:nvSpPr>
          <p:cNvPr id="23" name="Arrow: Down 22">
            <a:extLst>
              <a:ext uri="{FF2B5EF4-FFF2-40B4-BE49-F238E27FC236}">
                <a16:creationId xmlns:a16="http://schemas.microsoft.com/office/drawing/2014/main" id="{FC0407AE-8716-4DDB-8698-199BCC0B8640}"/>
              </a:ext>
            </a:extLst>
          </p:cNvPr>
          <p:cNvSpPr/>
          <p:nvPr/>
        </p:nvSpPr>
        <p:spPr>
          <a:xfrm>
            <a:off x="8110769" y="2136794"/>
            <a:ext cx="350729" cy="407430"/>
          </a:xfrm>
          <a:prstGeom prst="downArrow">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zh-CN" altLang="en-US" dirty="0">
              <a:solidFill>
                <a:schemeClr val="tx1"/>
              </a:solidFill>
            </a:endParaRPr>
          </a:p>
        </p:txBody>
      </p:sp>
      <p:sp>
        <p:nvSpPr>
          <p:cNvPr id="24" name="Rectangle: Rounded Corners 23">
            <a:extLst>
              <a:ext uri="{FF2B5EF4-FFF2-40B4-BE49-F238E27FC236}">
                <a16:creationId xmlns:a16="http://schemas.microsoft.com/office/drawing/2014/main" id="{47585A95-5C5C-463F-8DA9-950926FAD28B}"/>
              </a:ext>
            </a:extLst>
          </p:cNvPr>
          <p:cNvSpPr/>
          <p:nvPr/>
        </p:nvSpPr>
        <p:spPr>
          <a:xfrm>
            <a:off x="4204532" y="2572238"/>
            <a:ext cx="4426720" cy="826673"/>
          </a:xfrm>
          <a:prstGeom prst="roundRect">
            <a:avLst/>
          </a:prstGeom>
        </p:spPr>
        <p:style>
          <a:lnRef idx="1">
            <a:schemeClr val="accent3"/>
          </a:lnRef>
          <a:fillRef idx="2">
            <a:schemeClr val="accent3"/>
          </a:fillRef>
          <a:effectRef idx="1">
            <a:schemeClr val="accent3"/>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Model-Data Comparison</a:t>
            </a:r>
          </a:p>
          <a:p>
            <a:pPr algn="ctr"/>
            <a:r>
              <a:rPr lang="en-US" altLang="zh-CN" sz="2400" dirty="0">
                <a:latin typeface="Cambria" panose="02040503050406030204" pitchFamily="18" charset="0"/>
                <a:ea typeface="Cambria" panose="02040503050406030204" pitchFamily="18" charset="0"/>
              </a:rPr>
              <a:t>Maximum likelihood method</a:t>
            </a:r>
            <a:endParaRPr lang="zh-CN" altLang="en-US" sz="2400" dirty="0">
              <a:latin typeface="Cambria" panose="02040503050406030204" pitchFamily="18" charset="0"/>
            </a:endParaRPr>
          </a:p>
        </p:txBody>
      </p:sp>
      <p:sp>
        <p:nvSpPr>
          <p:cNvPr id="25" name="Arrow: Down 24">
            <a:extLst>
              <a:ext uri="{FF2B5EF4-FFF2-40B4-BE49-F238E27FC236}">
                <a16:creationId xmlns:a16="http://schemas.microsoft.com/office/drawing/2014/main" id="{F014C718-48DF-4AFB-BB19-09743270F363}"/>
              </a:ext>
            </a:extLst>
          </p:cNvPr>
          <p:cNvSpPr/>
          <p:nvPr/>
        </p:nvSpPr>
        <p:spPr>
          <a:xfrm>
            <a:off x="6242527" y="3426925"/>
            <a:ext cx="350729" cy="407430"/>
          </a:xfrm>
          <a:prstGeom prst="downArrow">
            <a:avLst/>
          </a:prstGeom>
        </p:spPr>
        <p:style>
          <a:lnRef idx="1">
            <a:schemeClr val="accent3"/>
          </a:lnRef>
          <a:fillRef idx="2">
            <a:schemeClr val="accent3"/>
          </a:fillRef>
          <a:effectRef idx="1">
            <a:schemeClr val="accent3"/>
          </a:effectRef>
          <a:fontRef idx="minor">
            <a:schemeClr val="dk1"/>
          </a:fontRef>
        </p:style>
        <p:txBody>
          <a:bodyPr rtlCol="0" anchor="ctr"/>
          <a:lstStyle/>
          <a:p>
            <a:pPr algn="ctr"/>
            <a:endParaRPr lang="zh-CN" altLang="en-US" dirty="0">
              <a:solidFill>
                <a:schemeClr val="tx1"/>
              </a:solidFill>
            </a:endParaRPr>
          </a:p>
        </p:txBody>
      </p:sp>
      <p:sp>
        <p:nvSpPr>
          <p:cNvPr id="26" name="Rectangle: Rounded Corners 25">
            <a:extLst>
              <a:ext uri="{FF2B5EF4-FFF2-40B4-BE49-F238E27FC236}">
                <a16:creationId xmlns:a16="http://schemas.microsoft.com/office/drawing/2014/main" id="{442739E8-DFD4-4277-85B6-33A976BABDDD}"/>
              </a:ext>
            </a:extLst>
          </p:cNvPr>
          <p:cNvSpPr/>
          <p:nvPr/>
        </p:nvSpPr>
        <p:spPr>
          <a:xfrm>
            <a:off x="5585224" y="3877778"/>
            <a:ext cx="1665333" cy="79865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Likelihood</a:t>
            </a:r>
            <a:endParaRPr lang="zh-CN" altLang="en-US" sz="2400" dirty="0">
              <a:latin typeface="Cambria" panose="02040503050406030204" pitchFamily="18" charset="0"/>
            </a:endParaRPr>
          </a:p>
        </p:txBody>
      </p:sp>
      <p:sp>
        <p:nvSpPr>
          <p:cNvPr id="30" name="Rectangle: Rounded Corners 29">
            <a:extLst>
              <a:ext uri="{FF2B5EF4-FFF2-40B4-BE49-F238E27FC236}">
                <a16:creationId xmlns:a16="http://schemas.microsoft.com/office/drawing/2014/main" id="{EE9B85F9-AA24-4D57-88C2-EDC248FF7DE1}"/>
              </a:ext>
            </a:extLst>
          </p:cNvPr>
          <p:cNvSpPr/>
          <p:nvPr/>
        </p:nvSpPr>
        <p:spPr>
          <a:xfrm>
            <a:off x="1316055" y="5761249"/>
            <a:ext cx="1816768" cy="838456"/>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A set of Parameters</a:t>
            </a:r>
            <a:endParaRPr lang="zh-CN" altLang="en-US" sz="2400" dirty="0">
              <a:latin typeface="Cambria" panose="02040503050406030204" pitchFamily="18" charset="0"/>
            </a:endParaRPr>
          </a:p>
        </p:txBody>
      </p:sp>
      <p:sp>
        <p:nvSpPr>
          <p:cNvPr id="31" name="Arrow: Down 30">
            <a:extLst>
              <a:ext uri="{FF2B5EF4-FFF2-40B4-BE49-F238E27FC236}">
                <a16:creationId xmlns:a16="http://schemas.microsoft.com/office/drawing/2014/main" id="{CC397AF6-B831-40A8-9C92-F49358A1E940}"/>
              </a:ext>
            </a:extLst>
          </p:cNvPr>
          <p:cNvSpPr/>
          <p:nvPr/>
        </p:nvSpPr>
        <p:spPr>
          <a:xfrm rot="16200000">
            <a:off x="3201746" y="5966701"/>
            <a:ext cx="350729" cy="4275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32" name="Rectangle: Rounded Corners 31">
            <a:extLst>
              <a:ext uri="{FF2B5EF4-FFF2-40B4-BE49-F238E27FC236}">
                <a16:creationId xmlns:a16="http://schemas.microsoft.com/office/drawing/2014/main" id="{D1A4B65F-D465-40D8-B267-BE1A2F0B18E3}"/>
              </a:ext>
            </a:extLst>
          </p:cNvPr>
          <p:cNvSpPr/>
          <p:nvPr/>
        </p:nvSpPr>
        <p:spPr>
          <a:xfrm>
            <a:off x="3614950" y="5741350"/>
            <a:ext cx="1914100" cy="878255"/>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Simulation</a:t>
            </a:r>
          </a:p>
          <a:p>
            <a:pPr algn="ctr"/>
            <a:r>
              <a:rPr lang="en-US" altLang="zh-CN" sz="2400" dirty="0">
                <a:latin typeface="Cambria" panose="02040503050406030204" pitchFamily="18" charset="0"/>
                <a:ea typeface="Cambria" panose="02040503050406030204" pitchFamily="18" charset="0"/>
              </a:rPr>
              <a:t>Comparison</a:t>
            </a:r>
            <a:endParaRPr lang="zh-CN" altLang="en-US" sz="2400" dirty="0">
              <a:latin typeface="Cambria" panose="02040503050406030204" pitchFamily="18" charset="0"/>
            </a:endParaRPr>
          </a:p>
        </p:txBody>
      </p:sp>
      <p:sp>
        <p:nvSpPr>
          <p:cNvPr id="33" name="Arrow: Down 32">
            <a:extLst>
              <a:ext uri="{FF2B5EF4-FFF2-40B4-BE49-F238E27FC236}">
                <a16:creationId xmlns:a16="http://schemas.microsoft.com/office/drawing/2014/main" id="{8CEDAF9E-2ECA-40B7-92E0-0CEBAF8EF3BA}"/>
              </a:ext>
            </a:extLst>
          </p:cNvPr>
          <p:cNvSpPr/>
          <p:nvPr/>
        </p:nvSpPr>
        <p:spPr>
          <a:xfrm rot="16200000">
            <a:off x="5591525" y="5966701"/>
            <a:ext cx="350729" cy="4275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34" name="Rectangle: Rounded Corners 33">
            <a:extLst>
              <a:ext uri="{FF2B5EF4-FFF2-40B4-BE49-F238E27FC236}">
                <a16:creationId xmlns:a16="http://schemas.microsoft.com/office/drawing/2014/main" id="{F54709B5-CF3C-4159-887F-D3E6F9010E5B}"/>
              </a:ext>
            </a:extLst>
          </p:cNvPr>
          <p:cNvSpPr/>
          <p:nvPr/>
        </p:nvSpPr>
        <p:spPr>
          <a:xfrm>
            <a:off x="6009750" y="5781148"/>
            <a:ext cx="1665333" cy="79865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Likelihood</a:t>
            </a:r>
            <a:endParaRPr lang="zh-CN" altLang="en-US" sz="2400" dirty="0">
              <a:latin typeface="Cambria" panose="02040503050406030204" pitchFamily="18" charset="0"/>
            </a:endParaRPr>
          </a:p>
        </p:txBody>
      </p:sp>
    </p:spTree>
    <p:extLst>
      <p:ext uri="{BB962C8B-B14F-4D97-AF65-F5344CB8AC3E}">
        <p14:creationId xmlns:p14="http://schemas.microsoft.com/office/powerpoint/2010/main" val="67260958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6C488245-0245-4F9B-8C6F-7269CDB09F35}"/>
              </a:ext>
            </a:extLst>
          </p:cNvPr>
          <p:cNvSpPr/>
          <p:nvPr/>
        </p:nvSpPr>
        <p:spPr>
          <a:xfrm>
            <a:off x="127875" y="216763"/>
            <a:ext cx="895614" cy="60148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l-GR" altLang="zh-CN" sz="2400" i="1" dirty="0">
                <a:latin typeface="Cambria" panose="02040503050406030204" pitchFamily="18" charset="0"/>
                <a:ea typeface="Cambria" panose="02040503050406030204" pitchFamily="18" charset="0"/>
              </a:rPr>
              <a:t>τ</a:t>
            </a:r>
            <a:endParaRPr lang="zh-CN" altLang="en-US" sz="2400" i="1" dirty="0">
              <a:latin typeface="Cambria" panose="02040503050406030204" pitchFamily="18" charset="0"/>
            </a:endParaRPr>
          </a:p>
        </p:txBody>
      </p:sp>
      <p:sp>
        <p:nvSpPr>
          <p:cNvPr id="3" name="Arrow: Down 2">
            <a:extLst>
              <a:ext uri="{FF2B5EF4-FFF2-40B4-BE49-F238E27FC236}">
                <a16:creationId xmlns:a16="http://schemas.microsoft.com/office/drawing/2014/main" id="{D28D727A-BC47-4A92-90B4-0DE849658385}"/>
              </a:ext>
            </a:extLst>
          </p:cNvPr>
          <p:cNvSpPr/>
          <p:nvPr/>
        </p:nvSpPr>
        <p:spPr>
          <a:xfrm rot="16200000">
            <a:off x="1086953" y="303726"/>
            <a:ext cx="350729" cy="4275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4" name="Rectangle: Rounded Corners 3">
            <a:extLst>
              <a:ext uri="{FF2B5EF4-FFF2-40B4-BE49-F238E27FC236}">
                <a16:creationId xmlns:a16="http://schemas.microsoft.com/office/drawing/2014/main" id="{3BA3D9E7-94E4-49A0-911F-FE6E0E6B05F9}"/>
              </a:ext>
            </a:extLst>
          </p:cNvPr>
          <p:cNvSpPr/>
          <p:nvPr/>
        </p:nvSpPr>
        <p:spPr>
          <a:xfrm>
            <a:off x="1481114" y="118173"/>
            <a:ext cx="1665333" cy="79865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Likelihood</a:t>
            </a:r>
            <a:endParaRPr lang="zh-CN" altLang="en-US" sz="2400" dirty="0">
              <a:latin typeface="Cambria" panose="02040503050406030204" pitchFamily="18" charset="0"/>
            </a:endParaRPr>
          </a:p>
        </p:txBody>
      </p:sp>
      <p:sp>
        <p:nvSpPr>
          <p:cNvPr id="5" name="Rectangle: Rounded Corners 4">
            <a:extLst>
              <a:ext uri="{FF2B5EF4-FFF2-40B4-BE49-F238E27FC236}">
                <a16:creationId xmlns:a16="http://schemas.microsoft.com/office/drawing/2014/main" id="{0A7B856F-27AB-468F-92EF-550BA556D341}"/>
              </a:ext>
            </a:extLst>
          </p:cNvPr>
          <p:cNvSpPr/>
          <p:nvPr/>
        </p:nvSpPr>
        <p:spPr>
          <a:xfrm>
            <a:off x="127875" y="1140798"/>
            <a:ext cx="895614" cy="60148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l-GR" altLang="zh-CN" sz="2400" i="1" dirty="0">
                <a:latin typeface="Cambria" panose="02040503050406030204" pitchFamily="18" charset="0"/>
                <a:ea typeface="Cambria" panose="02040503050406030204" pitchFamily="18" charset="0"/>
              </a:rPr>
              <a:t>τ</a:t>
            </a:r>
            <a:endParaRPr lang="zh-CN" altLang="en-US" sz="2400" i="1" dirty="0">
              <a:latin typeface="Cambria" panose="02040503050406030204" pitchFamily="18" charset="0"/>
            </a:endParaRPr>
          </a:p>
        </p:txBody>
      </p:sp>
      <p:sp>
        <p:nvSpPr>
          <p:cNvPr id="6" name="Arrow: Down 5">
            <a:extLst>
              <a:ext uri="{FF2B5EF4-FFF2-40B4-BE49-F238E27FC236}">
                <a16:creationId xmlns:a16="http://schemas.microsoft.com/office/drawing/2014/main" id="{160FC914-7897-472E-8102-5CC4F21A8CC2}"/>
              </a:ext>
            </a:extLst>
          </p:cNvPr>
          <p:cNvSpPr/>
          <p:nvPr/>
        </p:nvSpPr>
        <p:spPr>
          <a:xfrm rot="16200000">
            <a:off x="1086953" y="1227761"/>
            <a:ext cx="350729" cy="4275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7" name="Rectangle: Rounded Corners 6">
            <a:extLst>
              <a:ext uri="{FF2B5EF4-FFF2-40B4-BE49-F238E27FC236}">
                <a16:creationId xmlns:a16="http://schemas.microsoft.com/office/drawing/2014/main" id="{C63448CE-7001-4FF0-AA46-6BE7A0DA65A9}"/>
              </a:ext>
            </a:extLst>
          </p:cNvPr>
          <p:cNvSpPr/>
          <p:nvPr/>
        </p:nvSpPr>
        <p:spPr>
          <a:xfrm>
            <a:off x="1481114" y="1042208"/>
            <a:ext cx="1665333" cy="79865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Likelihood</a:t>
            </a:r>
            <a:endParaRPr lang="zh-CN" altLang="en-US" sz="2400" dirty="0">
              <a:latin typeface="Cambria" panose="02040503050406030204" pitchFamily="18" charset="0"/>
            </a:endParaRPr>
          </a:p>
        </p:txBody>
      </p:sp>
      <p:sp>
        <p:nvSpPr>
          <p:cNvPr id="8" name="Rectangle: Rounded Corners 7">
            <a:extLst>
              <a:ext uri="{FF2B5EF4-FFF2-40B4-BE49-F238E27FC236}">
                <a16:creationId xmlns:a16="http://schemas.microsoft.com/office/drawing/2014/main" id="{DC398CBF-F804-4A2D-90EF-70B4031AFF07}"/>
              </a:ext>
            </a:extLst>
          </p:cNvPr>
          <p:cNvSpPr/>
          <p:nvPr/>
        </p:nvSpPr>
        <p:spPr>
          <a:xfrm>
            <a:off x="127875" y="2064833"/>
            <a:ext cx="895614" cy="60148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l-GR" altLang="zh-CN" sz="2400" i="1" dirty="0">
                <a:latin typeface="Cambria" panose="02040503050406030204" pitchFamily="18" charset="0"/>
                <a:ea typeface="Cambria" panose="02040503050406030204" pitchFamily="18" charset="0"/>
              </a:rPr>
              <a:t>τ</a:t>
            </a:r>
            <a:endParaRPr lang="zh-CN" altLang="en-US" sz="2400" i="1" dirty="0">
              <a:latin typeface="Cambria" panose="02040503050406030204" pitchFamily="18" charset="0"/>
            </a:endParaRPr>
          </a:p>
        </p:txBody>
      </p:sp>
      <p:sp>
        <p:nvSpPr>
          <p:cNvPr id="9" name="Arrow: Down 8">
            <a:extLst>
              <a:ext uri="{FF2B5EF4-FFF2-40B4-BE49-F238E27FC236}">
                <a16:creationId xmlns:a16="http://schemas.microsoft.com/office/drawing/2014/main" id="{E1D96337-AC1A-4614-9F26-E68C26D478D3}"/>
              </a:ext>
            </a:extLst>
          </p:cNvPr>
          <p:cNvSpPr/>
          <p:nvPr/>
        </p:nvSpPr>
        <p:spPr>
          <a:xfrm rot="16200000">
            <a:off x="1086953" y="2151796"/>
            <a:ext cx="350729" cy="4275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10" name="Rectangle: Rounded Corners 9">
            <a:extLst>
              <a:ext uri="{FF2B5EF4-FFF2-40B4-BE49-F238E27FC236}">
                <a16:creationId xmlns:a16="http://schemas.microsoft.com/office/drawing/2014/main" id="{091A74A5-8335-4B71-AC58-EC98563CF978}"/>
              </a:ext>
            </a:extLst>
          </p:cNvPr>
          <p:cNvSpPr/>
          <p:nvPr/>
        </p:nvSpPr>
        <p:spPr>
          <a:xfrm>
            <a:off x="1481114" y="1966243"/>
            <a:ext cx="1665333" cy="79865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Likelihood</a:t>
            </a:r>
            <a:endParaRPr lang="zh-CN" altLang="en-US" sz="2400" dirty="0">
              <a:latin typeface="Cambria" panose="02040503050406030204" pitchFamily="18" charset="0"/>
            </a:endParaRPr>
          </a:p>
        </p:txBody>
      </p:sp>
      <p:sp>
        <p:nvSpPr>
          <p:cNvPr id="11" name="Rectangle: Rounded Corners 10">
            <a:extLst>
              <a:ext uri="{FF2B5EF4-FFF2-40B4-BE49-F238E27FC236}">
                <a16:creationId xmlns:a16="http://schemas.microsoft.com/office/drawing/2014/main" id="{182193A9-8E22-48EF-85D4-BDB4F09B7A64}"/>
              </a:ext>
            </a:extLst>
          </p:cNvPr>
          <p:cNvSpPr/>
          <p:nvPr/>
        </p:nvSpPr>
        <p:spPr>
          <a:xfrm>
            <a:off x="127875" y="3638951"/>
            <a:ext cx="895614" cy="60148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l-GR" altLang="zh-CN" sz="2400" i="1" dirty="0">
                <a:latin typeface="Cambria" panose="02040503050406030204" pitchFamily="18" charset="0"/>
                <a:ea typeface="Cambria" panose="02040503050406030204" pitchFamily="18" charset="0"/>
              </a:rPr>
              <a:t>τ</a:t>
            </a:r>
            <a:endParaRPr lang="zh-CN" altLang="en-US" sz="2400" i="1" dirty="0">
              <a:latin typeface="Cambria" panose="02040503050406030204" pitchFamily="18" charset="0"/>
            </a:endParaRPr>
          </a:p>
        </p:txBody>
      </p:sp>
      <p:sp>
        <p:nvSpPr>
          <p:cNvPr id="12" name="Arrow: Down 11">
            <a:extLst>
              <a:ext uri="{FF2B5EF4-FFF2-40B4-BE49-F238E27FC236}">
                <a16:creationId xmlns:a16="http://schemas.microsoft.com/office/drawing/2014/main" id="{E575429B-7D25-4725-99A1-9EE69AEE48C0}"/>
              </a:ext>
            </a:extLst>
          </p:cNvPr>
          <p:cNvSpPr/>
          <p:nvPr/>
        </p:nvSpPr>
        <p:spPr>
          <a:xfrm rot="16200000">
            <a:off x="1086953" y="3725914"/>
            <a:ext cx="350729" cy="4275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13" name="Rectangle: Rounded Corners 12">
            <a:extLst>
              <a:ext uri="{FF2B5EF4-FFF2-40B4-BE49-F238E27FC236}">
                <a16:creationId xmlns:a16="http://schemas.microsoft.com/office/drawing/2014/main" id="{D909B1B7-D910-4ADF-90ED-00B66778907D}"/>
              </a:ext>
            </a:extLst>
          </p:cNvPr>
          <p:cNvSpPr/>
          <p:nvPr/>
        </p:nvSpPr>
        <p:spPr>
          <a:xfrm>
            <a:off x="1481114" y="3540361"/>
            <a:ext cx="1665333" cy="79865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Likelihood</a:t>
            </a:r>
            <a:endParaRPr lang="zh-CN" altLang="en-US" sz="2400" dirty="0">
              <a:latin typeface="Cambria" panose="02040503050406030204" pitchFamily="18" charset="0"/>
            </a:endParaRPr>
          </a:p>
        </p:txBody>
      </p:sp>
      <p:sp>
        <p:nvSpPr>
          <p:cNvPr id="14" name="Oval 13">
            <a:extLst>
              <a:ext uri="{FF2B5EF4-FFF2-40B4-BE49-F238E27FC236}">
                <a16:creationId xmlns:a16="http://schemas.microsoft.com/office/drawing/2014/main" id="{06BBE8A8-6AE1-4192-BF68-5ABBEC695656}"/>
              </a:ext>
            </a:extLst>
          </p:cNvPr>
          <p:cNvSpPr/>
          <p:nvPr/>
        </p:nvSpPr>
        <p:spPr>
          <a:xfrm>
            <a:off x="1345901" y="2902883"/>
            <a:ext cx="130193" cy="130193"/>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p>
        </p:txBody>
      </p:sp>
      <p:sp>
        <p:nvSpPr>
          <p:cNvPr id="15" name="Oval 14">
            <a:extLst>
              <a:ext uri="{FF2B5EF4-FFF2-40B4-BE49-F238E27FC236}">
                <a16:creationId xmlns:a16="http://schemas.microsoft.com/office/drawing/2014/main" id="{43EEDEC5-6E9A-4A2D-B324-8FC7D78AA111}"/>
              </a:ext>
            </a:extLst>
          </p:cNvPr>
          <p:cNvSpPr/>
          <p:nvPr/>
        </p:nvSpPr>
        <p:spPr>
          <a:xfrm>
            <a:off x="1345901" y="3114242"/>
            <a:ext cx="130193" cy="130193"/>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p>
        </p:txBody>
      </p:sp>
      <p:sp>
        <p:nvSpPr>
          <p:cNvPr id="16" name="Oval 15">
            <a:extLst>
              <a:ext uri="{FF2B5EF4-FFF2-40B4-BE49-F238E27FC236}">
                <a16:creationId xmlns:a16="http://schemas.microsoft.com/office/drawing/2014/main" id="{E4939000-CFF9-470E-915C-5747DEBF7B28}"/>
              </a:ext>
            </a:extLst>
          </p:cNvPr>
          <p:cNvSpPr/>
          <p:nvPr/>
        </p:nvSpPr>
        <p:spPr>
          <a:xfrm>
            <a:off x="1345901" y="3328878"/>
            <a:ext cx="130193" cy="130193"/>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p>
        </p:txBody>
      </p:sp>
      <p:sp>
        <p:nvSpPr>
          <p:cNvPr id="17" name="Rectangle 16">
            <a:extLst>
              <a:ext uri="{FF2B5EF4-FFF2-40B4-BE49-F238E27FC236}">
                <a16:creationId xmlns:a16="http://schemas.microsoft.com/office/drawing/2014/main" id="{F81695F8-0DD4-4289-A9FF-44B898844BDE}"/>
              </a:ext>
            </a:extLst>
          </p:cNvPr>
          <p:cNvSpPr/>
          <p:nvPr/>
        </p:nvSpPr>
        <p:spPr>
          <a:xfrm>
            <a:off x="4409630" y="677522"/>
            <a:ext cx="4409630" cy="3128140"/>
          </a:xfrm>
          <a:prstGeom prst="rect">
            <a:avLst/>
          </a:prstGeom>
          <a:ln>
            <a:solidFill>
              <a:srgbClr val="008000"/>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zh-CN" altLang="en-US"/>
          </a:p>
        </p:txBody>
      </p:sp>
      <p:sp>
        <p:nvSpPr>
          <p:cNvPr id="20" name="Freeform: Shape 19">
            <a:extLst>
              <a:ext uri="{FF2B5EF4-FFF2-40B4-BE49-F238E27FC236}">
                <a16:creationId xmlns:a16="http://schemas.microsoft.com/office/drawing/2014/main" id="{FE8D02AE-51E7-4B37-8C6F-07CA928DF5DB}"/>
              </a:ext>
            </a:extLst>
          </p:cNvPr>
          <p:cNvSpPr/>
          <p:nvPr/>
        </p:nvSpPr>
        <p:spPr>
          <a:xfrm>
            <a:off x="4572000" y="822117"/>
            <a:ext cx="3939611" cy="2982482"/>
          </a:xfrm>
          <a:custGeom>
            <a:avLst/>
            <a:gdLst>
              <a:gd name="connsiteX0" fmla="*/ 0 w 3939611"/>
              <a:gd name="connsiteY0" fmla="*/ 2973936 h 2982482"/>
              <a:gd name="connsiteX1" fmla="*/ 273466 w 3939611"/>
              <a:gd name="connsiteY1" fmla="*/ 2144994 h 2982482"/>
              <a:gd name="connsiteX2" fmla="*/ 529839 w 3939611"/>
              <a:gd name="connsiteY2" fmla="*/ 1546789 h 2982482"/>
              <a:gd name="connsiteX3" fmla="*/ 957129 w 3939611"/>
              <a:gd name="connsiteY3" fmla="*/ 974220 h 2982482"/>
              <a:gd name="connsiteX4" fmla="*/ 1316052 w 3939611"/>
              <a:gd name="connsiteY4" fmla="*/ 487110 h 2982482"/>
              <a:gd name="connsiteX5" fmla="*/ 1794617 w 3939611"/>
              <a:gd name="connsiteY5" fmla="*/ 0 h 2982482"/>
              <a:gd name="connsiteX6" fmla="*/ 2162086 w 3939611"/>
              <a:gd name="connsiteY6" fmla="*/ 264919 h 2982482"/>
              <a:gd name="connsiteX7" fmla="*/ 2512464 w 3939611"/>
              <a:gd name="connsiteY7" fmla="*/ 683663 h 2982482"/>
              <a:gd name="connsiteX8" fmla="*/ 2709017 w 3939611"/>
              <a:gd name="connsiteY8" fmla="*/ 1110953 h 2982482"/>
              <a:gd name="connsiteX9" fmla="*/ 3059394 w 3939611"/>
              <a:gd name="connsiteY9" fmla="*/ 1683521 h 2982482"/>
              <a:gd name="connsiteX10" fmla="*/ 3367043 w 3939611"/>
              <a:gd name="connsiteY10" fmla="*/ 2050991 h 2982482"/>
              <a:gd name="connsiteX11" fmla="*/ 3760150 w 3939611"/>
              <a:gd name="connsiteY11" fmla="*/ 2563738 h 2982482"/>
              <a:gd name="connsiteX12" fmla="*/ 3939611 w 3939611"/>
              <a:gd name="connsiteY12" fmla="*/ 2982482 h 2982482"/>
              <a:gd name="connsiteX13" fmla="*/ 0 w 3939611"/>
              <a:gd name="connsiteY13" fmla="*/ 2973936 h 298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9611" h="2982482">
                <a:moveTo>
                  <a:pt x="0" y="2973936"/>
                </a:moveTo>
                <a:lnTo>
                  <a:pt x="273466" y="2144994"/>
                </a:lnTo>
                <a:lnTo>
                  <a:pt x="529839" y="1546789"/>
                </a:lnTo>
                <a:lnTo>
                  <a:pt x="957129" y="974220"/>
                </a:lnTo>
                <a:lnTo>
                  <a:pt x="1316052" y="487110"/>
                </a:lnTo>
                <a:lnTo>
                  <a:pt x="1794617" y="0"/>
                </a:lnTo>
                <a:lnTo>
                  <a:pt x="2162086" y="264919"/>
                </a:lnTo>
                <a:lnTo>
                  <a:pt x="2512464" y="683663"/>
                </a:lnTo>
                <a:lnTo>
                  <a:pt x="2709017" y="1110953"/>
                </a:lnTo>
                <a:lnTo>
                  <a:pt x="3059394" y="1683521"/>
                </a:lnTo>
                <a:lnTo>
                  <a:pt x="3367043" y="2050991"/>
                </a:lnTo>
                <a:lnTo>
                  <a:pt x="3760150" y="2563738"/>
                </a:lnTo>
                <a:lnTo>
                  <a:pt x="3939611" y="2982482"/>
                </a:lnTo>
                <a:lnTo>
                  <a:pt x="0" y="2973936"/>
                </a:lnTo>
                <a:close/>
              </a:path>
            </a:pathLst>
          </a:custGeom>
          <a:solidFill>
            <a:schemeClr val="accent6">
              <a:lumMod val="20000"/>
              <a:lumOff val="8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TextBox 20">
            <a:extLst>
              <a:ext uri="{FF2B5EF4-FFF2-40B4-BE49-F238E27FC236}">
                <a16:creationId xmlns:a16="http://schemas.microsoft.com/office/drawing/2014/main" id="{D8B50626-2F93-4C1F-841E-B5AE5C17C32B}"/>
              </a:ext>
            </a:extLst>
          </p:cNvPr>
          <p:cNvSpPr txBox="1"/>
          <p:nvPr/>
        </p:nvSpPr>
        <p:spPr>
          <a:xfrm>
            <a:off x="6114166" y="3804599"/>
            <a:ext cx="691151" cy="369332"/>
          </a:xfrm>
          <a:prstGeom prst="rect">
            <a:avLst/>
          </a:prstGeom>
          <a:noFill/>
        </p:spPr>
        <p:txBody>
          <a:bodyPr wrap="none" rtlCol="0">
            <a:spAutoFit/>
          </a:bodyPr>
          <a:lstStyle/>
          <a:p>
            <a:r>
              <a:rPr lang="en-US" altLang="zh-CN" i="1" dirty="0">
                <a:solidFill>
                  <a:schemeClr val="accent6">
                    <a:lumMod val="50000"/>
                  </a:schemeClr>
                </a:solidFill>
                <a:latin typeface="Cambria" panose="02040503050406030204" pitchFamily="18" charset="0"/>
                <a:ea typeface="Cambria" panose="02040503050406030204" pitchFamily="18" charset="0"/>
              </a:rPr>
              <a:t>τ</a:t>
            </a:r>
            <a:r>
              <a:rPr lang="en-US" altLang="zh-CN" dirty="0">
                <a:solidFill>
                  <a:schemeClr val="accent6">
                    <a:lumMod val="50000"/>
                  </a:schemeClr>
                </a:solidFill>
                <a:latin typeface="Cambria" panose="02040503050406030204" pitchFamily="18" charset="0"/>
                <a:ea typeface="Cambria" panose="02040503050406030204" pitchFamily="18" charset="0"/>
              </a:rPr>
              <a:t> (fs)</a:t>
            </a:r>
            <a:endParaRPr lang="zh-CN" altLang="en-US" dirty="0">
              <a:solidFill>
                <a:schemeClr val="accent6">
                  <a:lumMod val="50000"/>
                </a:schemeClr>
              </a:solidFill>
              <a:latin typeface="Cambria" panose="02040503050406030204" pitchFamily="18" charset="0"/>
            </a:endParaRPr>
          </a:p>
        </p:txBody>
      </p:sp>
      <p:sp>
        <p:nvSpPr>
          <p:cNvPr id="22" name="TextBox 21">
            <a:extLst>
              <a:ext uri="{FF2B5EF4-FFF2-40B4-BE49-F238E27FC236}">
                <a16:creationId xmlns:a16="http://schemas.microsoft.com/office/drawing/2014/main" id="{E4AF11A8-0CE1-4115-8B80-9EE29C4538C1}"/>
              </a:ext>
            </a:extLst>
          </p:cNvPr>
          <p:cNvSpPr txBox="1"/>
          <p:nvPr/>
        </p:nvSpPr>
        <p:spPr>
          <a:xfrm rot="16200000">
            <a:off x="3615930" y="2128692"/>
            <a:ext cx="1227452" cy="369332"/>
          </a:xfrm>
          <a:prstGeom prst="rect">
            <a:avLst/>
          </a:prstGeom>
          <a:noFill/>
        </p:spPr>
        <p:txBody>
          <a:bodyPr wrap="none" rtlCol="0">
            <a:spAutoFit/>
          </a:bodyPr>
          <a:lstStyle/>
          <a:p>
            <a:r>
              <a:rPr lang="en-US" altLang="zh-CN" dirty="0">
                <a:solidFill>
                  <a:schemeClr val="accent6">
                    <a:lumMod val="50000"/>
                  </a:schemeClr>
                </a:solidFill>
                <a:latin typeface="Cambria" panose="02040503050406030204" pitchFamily="18" charset="0"/>
                <a:ea typeface="Cambria" panose="02040503050406030204" pitchFamily="18" charset="0"/>
              </a:rPr>
              <a:t>Likelihood</a:t>
            </a:r>
            <a:endParaRPr lang="zh-CN" altLang="en-US" dirty="0">
              <a:solidFill>
                <a:schemeClr val="accent6">
                  <a:lumMod val="50000"/>
                </a:schemeClr>
              </a:solidFill>
              <a:latin typeface="Cambria" panose="02040503050406030204" pitchFamily="18" charset="0"/>
            </a:endParaRPr>
          </a:p>
        </p:txBody>
      </p:sp>
      <p:cxnSp>
        <p:nvCxnSpPr>
          <p:cNvPr id="24" name="Straight Connector 23">
            <a:extLst>
              <a:ext uri="{FF2B5EF4-FFF2-40B4-BE49-F238E27FC236}">
                <a16:creationId xmlns:a16="http://schemas.microsoft.com/office/drawing/2014/main" id="{59A4EA80-AA1E-4A82-9035-A9C372A64C12}"/>
              </a:ext>
            </a:extLst>
          </p:cNvPr>
          <p:cNvCxnSpPr>
            <a:cxnSpLocks/>
          </p:cNvCxnSpPr>
          <p:nvPr/>
        </p:nvCxnSpPr>
        <p:spPr>
          <a:xfrm>
            <a:off x="5494946" y="438411"/>
            <a:ext cx="0" cy="3366188"/>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183C050-76F5-48AA-944C-BBC67D6CE6E5}"/>
              </a:ext>
            </a:extLst>
          </p:cNvPr>
          <p:cNvCxnSpPr>
            <a:cxnSpLocks/>
          </p:cNvCxnSpPr>
          <p:nvPr/>
        </p:nvCxnSpPr>
        <p:spPr>
          <a:xfrm>
            <a:off x="7477570" y="438411"/>
            <a:ext cx="0" cy="3397721"/>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16040705"/>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ube 1">
            <a:extLst>
              <a:ext uri="{FF2B5EF4-FFF2-40B4-BE49-F238E27FC236}">
                <a16:creationId xmlns:a16="http://schemas.microsoft.com/office/drawing/2014/main" id="{4B856885-C52E-4DE0-9FF1-AAB9376D9C17}"/>
              </a:ext>
            </a:extLst>
          </p:cNvPr>
          <p:cNvSpPr/>
          <p:nvPr/>
        </p:nvSpPr>
        <p:spPr>
          <a:xfrm>
            <a:off x="685799" y="348916"/>
            <a:ext cx="2731169" cy="2731169"/>
          </a:xfrm>
          <a:prstGeom prst="cube">
            <a:avLst/>
          </a:prstGeom>
          <a:solidFill>
            <a:srgbClr val="FF0066">
              <a:alpha val="2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 name="TextBox 2">
            <a:extLst>
              <a:ext uri="{FF2B5EF4-FFF2-40B4-BE49-F238E27FC236}">
                <a16:creationId xmlns:a16="http://schemas.microsoft.com/office/drawing/2014/main" id="{1BD29086-BEDE-4F9D-9D3A-538ACABBA58B}"/>
              </a:ext>
            </a:extLst>
          </p:cNvPr>
          <p:cNvSpPr txBox="1"/>
          <p:nvPr/>
        </p:nvSpPr>
        <p:spPr>
          <a:xfrm>
            <a:off x="2322094" y="1714500"/>
            <a:ext cx="493295" cy="461665"/>
          </a:xfrm>
          <a:prstGeom prst="rect">
            <a:avLst/>
          </a:prstGeom>
          <a:noFill/>
        </p:spPr>
        <p:txBody>
          <a:bodyPr wrap="square" rtlCol="0">
            <a:spAutoFit/>
          </a:bodyPr>
          <a:lstStyle/>
          <a:p>
            <a:r>
              <a:rPr lang="en-US" altLang="zh-CN" sz="2400" i="1" dirty="0">
                <a:latin typeface="Cambria" panose="02040503050406030204" pitchFamily="18" charset="0"/>
                <a:ea typeface="Cambria" panose="02040503050406030204" pitchFamily="18" charset="0"/>
              </a:rPr>
              <a:t>E</a:t>
            </a:r>
            <a:r>
              <a:rPr lang="en-US" altLang="zh-CN" sz="24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4" name="TextBox 3">
            <a:extLst>
              <a:ext uri="{FF2B5EF4-FFF2-40B4-BE49-F238E27FC236}">
                <a16:creationId xmlns:a16="http://schemas.microsoft.com/office/drawing/2014/main" id="{503C388A-6D84-42D0-8212-459F1E8B4610}"/>
              </a:ext>
            </a:extLst>
          </p:cNvPr>
          <p:cNvSpPr txBox="1"/>
          <p:nvPr/>
        </p:nvSpPr>
        <p:spPr>
          <a:xfrm>
            <a:off x="3113680" y="2618420"/>
            <a:ext cx="303288" cy="461665"/>
          </a:xfrm>
          <a:prstGeom prst="rect">
            <a:avLst/>
          </a:prstGeom>
          <a:noFill/>
        </p:spPr>
        <p:txBody>
          <a:bodyPr wrap="square" rtlCol="0">
            <a:spAutoFit/>
          </a:bodyPr>
          <a:lstStyle/>
          <a:p>
            <a:r>
              <a:rPr lang="en-US" altLang="zh-CN" sz="24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5" name="TextBox 4">
            <a:extLst>
              <a:ext uri="{FF2B5EF4-FFF2-40B4-BE49-F238E27FC236}">
                <a16:creationId xmlns:a16="http://schemas.microsoft.com/office/drawing/2014/main" id="{C089068E-49B1-42BB-8181-CDD4105E85CB}"/>
              </a:ext>
            </a:extLst>
          </p:cNvPr>
          <p:cNvSpPr txBox="1"/>
          <p:nvPr/>
        </p:nvSpPr>
        <p:spPr>
          <a:xfrm>
            <a:off x="1558088" y="3080085"/>
            <a:ext cx="547438" cy="461665"/>
          </a:xfrm>
          <a:prstGeom prst="rect">
            <a:avLst/>
          </a:prstGeom>
          <a:noFill/>
        </p:spPr>
        <p:txBody>
          <a:bodyPr wrap="square" rtlCol="0">
            <a:spAutoFit/>
          </a:bodyPr>
          <a:lstStyle/>
          <a:p>
            <a:r>
              <a:rPr lang="en-US" altLang="zh-CN" sz="2400" dirty="0">
                <a:latin typeface="Cambria" panose="02040503050406030204" pitchFamily="18" charset="0"/>
                <a:ea typeface="Cambria" panose="02040503050406030204" pitchFamily="18" charset="0"/>
              </a:rPr>
              <a:t>SP</a:t>
            </a:r>
            <a:endParaRPr lang="zh-CN" altLang="en-US" baseline="-25000" dirty="0">
              <a:latin typeface="Cambria" panose="02040503050406030204" pitchFamily="18" charset="0"/>
            </a:endParaRPr>
          </a:p>
        </p:txBody>
      </p:sp>
      <p:sp>
        <p:nvSpPr>
          <p:cNvPr id="6" name="TextBox 5">
            <a:extLst>
              <a:ext uri="{FF2B5EF4-FFF2-40B4-BE49-F238E27FC236}">
                <a16:creationId xmlns:a16="http://schemas.microsoft.com/office/drawing/2014/main" id="{DBC1F4FF-C90D-47CC-81A0-2532176B7614}"/>
              </a:ext>
            </a:extLst>
          </p:cNvPr>
          <p:cNvSpPr txBox="1"/>
          <p:nvPr/>
        </p:nvSpPr>
        <p:spPr>
          <a:xfrm>
            <a:off x="3569257" y="1225687"/>
            <a:ext cx="2005485" cy="400110"/>
          </a:xfrm>
          <a:prstGeom prst="rect">
            <a:avLst/>
          </a:prstGeom>
          <a:noFill/>
        </p:spPr>
        <p:txBody>
          <a:bodyPr wrap="none" rtlCol="0">
            <a:spAutoFit/>
          </a:bodyPr>
          <a:lstStyle/>
          <a:p>
            <a:r>
              <a:rPr lang="en-US" altLang="zh-CN" sz="2000" i="0" dirty="0">
                <a:solidFill>
                  <a:srgbClr val="000000"/>
                </a:solidFill>
                <a:effectLst/>
                <a:latin typeface="Cambria" panose="02040503050406030204" pitchFamily="18" charset="0"/>
                <a:ea typeface="Cambria" panose="02040503050406030204" pitchFamily="18" charset="0"/>
              </a:rPr>
              <a:t>parameter space</a:t>
            </a:r>
            <a:endParaRPr lang="zh-CN" altLang="en-US" sz="2000" dirty="0">
              <a:latin typeface="Cambria" panose="02040503050406030204" pitchFamily="18" charset="0"/>
            </a:endParaRPr>
          </a:p>
        </p:txBody>
      </p:sp>
      <p:sp>
        <p:nvSpPr>
          <p:cNvPr id="8" name="TextBox 7">
            <a:extLst>
              <a:ext uri="{FF2B5EF4-FFF2-40B4-BE49-F238E27FC236}">
                <a16:creationId xmlns:a16="http://schemas.microsoft.com/office/drawing/2014/main" id="{EC6D6634-547D-4B97-B21B-A97BB36DDCBE}"/>
              </a:ext>
            </a:extLst>
          </p:cNvPr>
          <p:cNvSpPr txBox="1"/>
          <p:nvPr/>
        </p:nvSpPr>
        <p:spPr>
          <a:xfrm>
            <a:off x="3924677" y="2176165"/>
            <a:ext cx="4954627" cy="923330"/>
          </a:xfrm>
          <a:prstGeom prst="rect">
            <a:avLst/>
          </a:prstGeom>
          <a:noFill/>
        </p:spPr>
        <p:txBody>
          <a:bodyPr wrap="square">
            <a:spAutoFit/>
          </a:bodyPr>
          <a:lstStyle/>
          <a:p>
            <a:pPr algn="just"/>
            <a:r>
              <a:rPr lang="en-US" altLang="zh-CN" sz="1800" i="0" dirty="0">
                <a:solidFill>
                  <a:srgbClr val="000000"/>
                </a:solidFill>
                <a:effectLst/>
                <a:latin typeface="Cambria" panose="02040503050406030204" pitchFamily="18" charset="0"/>
                <a:ea typeface="Cambria" panose="02040503050406030204" pitchFamily="18" charset="0"/>
              </a:rPr>
              <a:t>MCMC methods produce a representative sample of the posterior distribution by generating a random walk through parameter space.</a:t>
            </a:r>
            <a:endParaRPr lang="zh-CN" altLang="en-US" dirty="0">
              <a:latin typeface="Cambria" panose="02040503050406030204" pitchFamily="18" charset="0"/>
            </a:endParaRPr>
          </a:p>
        </p:txBody>
      </p:sp>
      <p:sp>
        <p:nvSpPr>
          <p:cNvPr id="14" name="Rectangle: Rounded Corners 13">
            <a:extLst>
              <a:ext uri="{FF2B5EF4-FFF2-40B4-BE49-F238E27FC236}">
                <a16:creationId xmlns:a16="http://schemas.microsoft.com/office/drawing/2014/main" id="{6727EC66-11EA-4B3A-8BC2-C383832DE10D}"/>
              </a:ext>
            </a:extLst>
          </p:cNvPr>
          <p:cNvSpPr/>
          <p:nvPr/>
        </p:nvSpPr>
        <p:spPr>
          <a:xfrm>
            <a:off x="3878985" y="5247994"/>
            <a:ext cx="1252149" cy="601481"/>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Walker</a:t>
            </a:r>
            <a:endParaRPr lang="zh-CN" altLang="en-US" sz="2400" dirty="0">
              <a:latin typeface="Cambria" panose="02040503050406030204" pitchFamily="18" charset="0"/>
            </a:endParaRPr>
          </a:p>
        </p:txBody>
      </p:sp>
      <p:sp>
        <p:nvSpPr>
          <p:cNvPr id="16" name="Rectangle: Rounded Corners 15">
            <a:extLst>
              <a:ext uri="{FF2B5EF4-FFF2-40B4-BE49-F238E27FC236}">
                <a16:creationId xmlns:a16="http://schemas.microsoft.com/office/drawing/2014/main" id="{5428AD76-DD20-43E4-8B3F-7352EAB1DDD9}"/>
              </a:ext>
            </a:extLst>
          </p:cNvPr>
          <p:cNvSpPr/>
          <p:nvPr/>
        </p:nvSpPr>
        <p:spPr>
          <a:xfrm>
            <a:off x="1249115" y="3888031"/>
            <a:ext cx="1816768" cy="838456"/>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A set of Parameters</a:t>
            </a:r>
            <a:endParaRPr lang="zh-CN" altLang="en-US" sz="2400" dirty="0">
              <a:latin typeface="Cambria" panose="02040503050406030204" pitchFamily="18" charset="0"/>
            </a:endParaRPr>
          </a:p>
        </p:txBody>
      </p:sp>
      <p:sp>
        <p:nvSpPr>
          <p:cNvPr id="17" name="Arrow: Down 16">
            <a:extLst>
              <a:ext uri="{FF2B5EF4-FFF2-40B4-BE49-F238E27FC236}">
                <a16:creationId xmlns:a16="http://schemas.microsoft.com/office/drawing/2014/main" id="{468C9C4E-E192-4DDF-8E0F-D4B2687C2F10}"/>
              </a:ext>
            </a:extLst>
          </p:cNvPr>
          <p:cNvSpPr/>
          <p:nvPr/>
        </p:nvSpPr>
        <p:spPr>
          <a:xfrm rot="16200000">
            <a:off x="3134806" y="4093483"/>
            <a:ext cx="350729" cy="4275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18" name="Rectangle: Rounded Corners 17">
            <a:extLst>
              <a:ext uri="{FF2B5EF4-FFF2-40B4-BE49-F238E27FC236}">
                <a16:creationId xmlns:a16="http://schemas.microsoft.com/office/drawing/2014/main" id="{A4772976-DA42-4671-870B-B3C186AF7484}"/>
              </a:ext>
            </a:extLst>
          </p:cNvPr>
          <p:cNvSpPr/>
          <p:nvPr/>
        </p:nvSpPr>
        <p:spPr>
          <a:xfrm>
            <a:off x="3548010" y="3868132"/>
            <a:ext cx="1914100" cy="878255"/>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Model</a:t>
            </a:r>
            <a:endParaRPr lang="zh-CN" altLang="en-US" sz="2400" dirty="0">
              <a:latin typeface="Cambria" panose="02040503050406030204" pitchFamily="18" charset="0"/>
            </a:endParaRPr>
          </a:p>
        </p:txBody>
      </p:sp>
      <p:sp>
        <p:nvSpPr>
          <p:cNvPr id="19" name="Arrow: Down 18">
            <a:extLst>
              <a:ext uri="{FF2B5EF4-FFF2-40B4-BE49-F238E27FC236}">
                <a16:creationId xmlns:a16="http://schemas.microsoft.com/office/drawing/2014/main" id="{84A312CD-1411-4D0E-8EDE-7E7938427344}"/>
              </a:ext>
            </a:extLst>
          </p:cNvPr>
          <p:cNvSpPr/>
          <p:nvPr/>
        </p:nvSpPr>
        <p:spPr>
          <a:xfrm rot="16200000">
            <a:off x="5563586" y="4054481"/>
            <a:ext cx="350729" cy="505555"/>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20" name="Rectangle: Rounded Corners 19">
            <a:extLst>
              <a:ext uri="{FF2B5EF4-FFF2-40B4-BE49-F238E27FC236}">
                <a16:creationId xmlns:a16="http://schemas.microsoft.com/office/drawing/2014/main" id="{07152C81-1607-409C-888F-151A5B77191F}"/>
              </a:ext>
            </a:extLst>
          </p:cNvPr>
          <p:cNvSpPr/>
          <p:nvPr/>
        </p:nvSpPr>
        <p:spPr>
          <a:xfrm>
            <a:off x="5990936" y="3888493"/>
            <a:ext cx="1665333" cy="878255"/>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zh-CN" sz="2400" dirty="0">
                <a:latin typeface="Cambria" panose="02040503050406030204" pitchFamily="18" charset="0"/>
                <a:ea typeface="Cambria" panose="02040503050406030204" pitchFamily="18" charset="0"/>
              </a:rPr>
              <a:t>Likelihood</a:t>
            </a:r>
            <a:endParaRPr lang="zh-CN" altLang="en-US" sz="2400" dirty="0">
              <a:latin typeface="Cambria" panose="02040503050406030204" pitchFamily="18" charset="0"/>
            </a:endParaRPr>
          </a:p>
        </p:txBody>
      </p:sp>
      <p:sp>
        <p:nvSpPr>
          <p:cNvPr id="21" name="Arrow: Bent 20">
            <a:extLst>
              <a:ext uri="{FF2B5EF4-FFF2-40B4-BE49-F238E27FC236}">
                <a16:creationId xmlns:a16="http://schemas.microsoft.com/office/drawing/2014/main" id="{A7588553-A71C-480F-A9FC-F01E50DDADB4}"/>
              </a:ext>
            </a:extLst>
          </p:cNvPr>
          <p:cNvSpPr/>
          <p:nvPr/>
        </p:nvSpPr>
        <p:spPr>
          <a:xfrm rot="16200000">
            <a:off x="2453373" y="4270159"/>
            <a:ext cx="885928" cy="1907543"/>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22" name="Arrow: Bent 21">
            <a:extLst>
              <a:ext uri="{FF2B5EF4-FFF2-40B4-BE49-F238E27FC236}">
                <a16:creationId xmlns:a16="http://schemas.microsoft.com/office/drawing/2014/main" id="{FBD0F5E5-170A-4C3B-B5E3-EF20FF147789}"/>
              </a:ext>
            </a:extLst>
          </p:cNvPr>
          <p:cNvSpPr/>
          <p:nvPr/>
        </p:nvSpPr>
        <p:spPr>
          <a:xfrm rot="10800000">
            <a:off x="5160010" y="4819143"/>
            <a:ext cx="1914099" cy="959643"/>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Tree>
    <p:extLst>
      <p:ext uri="{BB962C8B-B14F-4D97-AF65-F5344CB8AC3E}">
        <p14:creationId xmlns:p14="http://schemas.microsoft.com/office/powerpoint/2010/main" val="7323809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A9C57F5B-8A7D-403C-9FDA-AB0489BF9BB6}"/>
              </a:ext>
            </a:extLst>
          </p:cNvPr>
          <p:cNvSpPr/>
          <p:nvPr/>
        </p:nvSpPr>
        <p:spPr>
          <a:xfrm>
            <a:off x="1010103" y="583075"/>
            <a:ext cx="410283" cy="16936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3" name="Rectangle: Rounded Corners 2">
            <a:extLst>
              <a:ext uri="{FF2B5EF4-FFF2-40B4-BE49-F238E27FC236}">
                <a16:creationId xmlns:a16="http://schemas.microsoft.com/office/drawing/2014/main" id="{E7382D25-3877-4A52-9AD0-8CD5000E8440}"/>
              </a:ext>
            </a:extLst>
          </p:cNvPr>
          <p:cNvSpPr/>
          <p:nvPr/>
        </p:nvSpPr>
        <p:spPr>
          <a:xfrm>
            <a:off x="149797" y="194336"/>
            <a:ext cx="595287" cy="23609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4" name="Arrow: Down 3">
            <a:extLst>
              <a:ext uri="{FF2B5EF4-FFF2-40B4-BE49-F238E27FC236}">
                <a16:creationId xmlns:a16="http://schemas.microsoft.com/office/drawing/2014/main" id="{43057655-6703-4AB8-B66E-71FA5D21A5D9}"/>
              </a:ext>
            </a:extLst>
          </p:cNvPr>
          <p:cNvSpPr/>
          <p:nvPr/>
        </p:nvSpPr>
        <p:spPr>
          <a:xfrm rot="16200000">
            <a:off x="782229" y="242334"/>
            <a:ext cx="98758" cy="140095"/>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5" name="Rectangle: Rounded Corners 4">
            <a:extLst>
              <a:ext uri="{FF2B5EF4-FFF2-40B4-BE49-F238E27FC236}">
                <a16:creationId xmlns:a16="http://schemas.microsoft.com/office/drawing/2014/main" id="{BCC2C4E4-2FC8-431E-BA27-829F9E6B6B39}"/>
              </a:ext>
            </a:extLst>
          </p:cNvPr>
          <p:cNvSpPr/>
          <p:nvPr/>
        </p:nvSpPr>
        <p:spPr>
          <a:xfrm>
            <a:off x="901656" y="188732"/>
            <a:ext cx="627179"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6" name="Arrow: Down 5">
            <a:extLst>
              <a:ext uri="{FF2B5EF4-FFF2-40B4-BE49-F238E27FC236}">
                <a16:creationId xmlns:a16="http://schemas.microsoft.com/office/drawing/2014/main" id="{6F636DC5-A213-4858-80A9-4F72997B4BB5}"/>
              </a:ext>
            </a:extLst>
          </p:cNvPr>
          <p:cNvSpPr/>
          <p:nvPr/>
        </p:nvSpPr>
        <p:spPr>
          <a:xfrm rot="16200000">
            <a:off x="1578758" y="229555"/>
            <a:ext cx="98758" cy="1656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7" name="Rectangle: Rounded Corners 6">
            <a:extLst>
              <a:ext uri="{FF2B5EF4-FFF2-40B4-BE49-F238E27FC236}">
                <a16:creationId xmlns:a16="http://schemas.microsoft.com/office/drawing/2014/main" id="{01813213-D3BC-42E4-873F-E5BEEDDD8E28}"/>
              </a:ext>
            </a:extLst>
          </p:cNvPr>
          <p:cNvSpPr/>
          <p:nvPr/>
        </p:nvSpPr>
        <p:spPr>
          <a:xfrm>
            <a:off x="1717653" y="188732"/>
            <a:ext cx="545668"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8" name="Arrow: Bent 7">
            <a:extLst>
              <a:ext uri="{FF2B5EF4-FFF2-40B4-BE49-F238E27FC236}">
                <a16:creationId xmlns:a16="http://schemas.microsoft.com/office/drawing/2014/main" id="{988A62FA-CDE7-4EE8-8F4C-5A56B0AFE655}"/>
              </a:ext>
            </a:extLst>
          </p:cNvPr>
          <p:cNvSpPr/>
          <p:nvPr/>
        </p:nvSpPr>
        <p:spPr>
          <a:xfrm rot="16200000" flipH="1">
            <a:off x="556814" y="439922"/>
            <a:ext cx="247297" cy="625033"/>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9" name="Arrow: Bent 8">
            <a:extLst>
              <a:ext uri="{FF2B5EF4-FFF2-40B4-BE49-F238E27FC236}">
                <a16:creationId xmlns:a16="http://schemas.microsoft.com/office/drawing/2014/main" id="{E53F08A4-33D0-413B-8B92-D9D8E0460081}"/>
              </a:ext>
            </a:extLst>
          </p:cNvPr>
          <p:cNvSpPr/>
          <p:nvPr/>
        </p:nvSpPr>
        <p:spPr>
          <a:xfrm rot="10800000">
            <a:off x="1433792" y="452973"/>
            <a:ext cx="627179" cy="270215"/>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10" name="Rectangle: Rounded Corners 9">
            <a:extLst>
              <a:ext uri="{FF2B5EF4-FFF2-40B4-BE49-F238E27FC236}">
                <a16:creationId xmlns:a16="http://schemas.microsoft.com/office/drawing/2014/main" id="{FD299342-B6E5-4571-A7C3-81914474D383}"/>
              </a:ext>
            </a:extLst>
          </p:cNvPr>
          <p:cNvSpPr/>
          <p:nvPr/>
        </p:nvSpPr>
        <p:spPr>
          <a:xfrm>
            <a:off x="149797" y="901421"/>
            <a:ext cx="595287" cy="23609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11" name="Arrow: Down 10">
            <a:extLst>
              <a:ext uri="{FF2B5EF4-FFF2-40B4-BE49-F238E27FC236}">
                <a16:creationId xmlns:a16="http://schemas.microsoft.com/office/drawing/2014/main" id="{FE8C7B22-0719-4ACD-9284-E829C05590A2}"/>
              </a:ext>
            </a:extLst>
          </p:cNvPr>
          <p:cNvSpPr/>
          <p:nvPr/>
        </p:nvSpPr>
        <p:spPr>
          <a:xfrm rot="16200000">
            <a:off x="782229" y="949419"/>
            <a:ext cx="98758" cy="140095"/>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12" name="Rectangle: Rounded Corners 11">
            <a:extLst>
              <a:ext uri="{FF2B5EF4-FFF2-40B4-BE49-F238E27FC236}">
                <a16:creationId xmlns:a16="http://schemas.microsoft.com/office/drawing/2014/main" id="{BE300130-AF4C-41AA-8015-3AF96CAFED46}"/>
              </a:ext>
            </a:extLst>
          </p:cNvPr>
          <p:cNvSpPr/>
          <p:nvPr/>
        </p:nvSpPr>
        <p:spPr>
          <a:xfrm>
            <a:off x="901656" y="895817"/>
            <a:ext cx="627179"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13" name="Arrow: Down 12">
            <a:extLst>
              <a:ext uri="{FF2B5EF4-FFF2-40B4-BE49-F238E27FC236}">
                <a16:creationId xmlns:a16="http://schemas.microsoft.com/office/drawing/2014/main" id="{FF984977-F85B-4500-9116-C1574CD9C9D6}"/>
              </a:ext>
            </a:extLst>
          </p:cNvPr>
          <p:cNvSpPr/>
          <p:nvPr/>
        </p:nvSpPr>
        <p:spPr>
          <a:xfrm rot="16200000">
            <a:off x="1578758" y="936640"/>
            <a:ext cx="98758" cy="1656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14" name="Rectangle: Rounded Corners 13">
            <a:extLst>
              <a:ext uri="{FF2B5EF4-FFF2-40B4-BE49-F238E27FC236}">
                <a16:creationId xmlns:a16="http://schemas.microsoft.com/office/drawing/2014/main" id="{6E18826F-79C9-4933-A2AD-AA6FFBA6C4D5}"/>
              </a:ext>
            </a:extLst>
          </p:cNvPr>
          <p:cNvSpPr/>
          <p:nvPr/>
        </p:nvSpPr>
        <p:spPr>
          <a:xfrm>
            <a:off x="1717653" y="895817"/>
            <a:ext cx="545668"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15" name="Rectangle: Rounded Corners 14">
            <a:extLst>
              <a:ext uri="{FF2B5EF4-FFF2-40B4-BE49-F238E27FC236}">
                <a16:creationId xmlns:a16="http://schemas.microsoft.com/office/drawing/2014/main" id="{FD1AE3EE-3B16-4749-A672-5A59F555CCE2}"/>
              </a:ext>
            </a:extLst>
          </p:cNvPr>
          <p:cNvSpPr/>
          <p:nvPr/>
        </p:nvSpPr>
        <p:spPr>
          <a:xfrm>
            <a:off x="1010103" y="1991664"/>
            <a:ext cx="410283" cy="16936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16" name="Rectangle: Rounded Corners 15">
            <a:extLst>
              <a:ext uri="{FF2B5EF4-FFF2-40B4-BE49-F238E27FC236}">
                <a16:creationId xmlns:a16="http://schemas.microsoft.com/office/drawing/2014/main" id="{8E0B8CE7-7B9A-49CF-AEE2-599AB456B89A}"/>
              </a:ext>
            </a:extLst>
          </p:cNvPr>
          <p:cNvSpPr/>
          <p:nvPr/>
        </p:nvSpPr>
        <p:spPr>
          <a:xfrm>
            <a:off x="149797" y="1602925"/>
            <a:ext cx="595287" cy="23609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17" name="Arrow: Down 16">
            <a:extLst>
              <a:ext uri="{FF2B5EF4-FFF2-40B4-BE49-F238E27FC236}">
                <a16:creationId xmlns:a16="http://schemas.microsoft.com/office/drawing/2014/main" id="{4AD0E9EC-D355-4F56-B237-6C183066A9A8}"/>
              </a:ext>
            </a:extLst>
          </p:cNvPr>
          <p:cNvSpPr/>
          <p:nvPr/>
        </p:nvSpPr>
        <p:spPr>
          <a:xfrm rot="16200000">
            <a:off x="782229" y="1650923"/>
            <a:ext cx="98758" cy="140095"/>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18" name="Rectangle: Rounded Corners 17">
            <a:extLst>
              <a:ext uri="{FF2B5EF4-FFF2-40B4-BE49-F238E27FC236}">
                <a16:creationId xmlns:a16="http://schemas.microsoft.com/office/drawing/2014/main" id="{B1582F1A-32F7-460C-AD42-2235A6FB1C03}"/>
              </a:ext>
            </a:extLst>
          </p:cNvPr>
          <p:cNvSpPr/>
          <p:nvPr/>
        </p:nvSpPr>
        <p:spPr>
          <a:xfrm>
            <a:off x="901656" y="1597321"/>
            <a:ext cx="627179"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19" name="Arrow: Down 18">
            <a:extLst>
              <a:ext uri="{FF2B5EF4-FFF2-40B4-BE49-F238E27FC236}">
                <a16:creationId xmlns:a16="http://schemas.microsoft.com/office/drawing/2014/main" id="{93FF8947-FCC0-4FB2-BF7D-8D7CE4842D1F}"/>
              </a:ext>
            </a:extLst>
          </p:cNvPr>
          <p:cNvSpPr/>
          <p:nvPr/>
        </p:nvSpPr>
        <p:spPr>
          <a:xfrm rot="16200000">
            <a:off x="1578758" y="1638144"/>
            <a:ext cx="98758" cy="1656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20" name="Rectangle: Rounded Corners 19">
            <a:extLst>
              <a:ext uri="{FF2B5EF4-FFF2-40B4-BE49-F238E27FC236}">
                <a16:creationId xmlns:a16="http://schemas.microsoft.com/office/drawing/2014/main" id="{07F669B1-D0C6-4272-823B-8F07EDAEE01B}"/>
              </a:ext>
            </a:extLst>
          </p:cNvPr>
          <p:cNvSpPr/>
          <p:nvPr/>
        </p:nvSpPr>
        <p:spPr>
          <a:xfrm>
            <a:off x="1717653" y="1597321"/>
            <a:ext cx="545668"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21" name="Arrow: Bent 20">
            <a:extLst>
              <a:ext uri="{FF2B5EF4-FFF2-40B4-BE49-F238E27FC236}">
                <a16:creationId xmlns:a16="http://schemas.microsoft.com/office/drawing/2014/main" id="{B7B28479-0773-4B69-98A5-2966475A5040}"/>
              </a:ext>
            </a:extLst>
          </p:cNvPr>
          <p:cNvSpPr/>
          <p:nvPr/>
        </p:nvSpPr>
        <p:spPr>
          <a:xfrm rot="16200000" flipH="1">
            <a:off x="556814" y="1848511"/>
            <a:ext cx="247297" cy="625033"/>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22" name="Arrow: Bent 21">
            <a:extLst>
              <a:ext uri="{FF2B5EF4-FFF2-40B4-BE49-F238E27FC236}">
                <a16:creationId xmlns:a16="http://schemas.microsoft.com/office/drawing/2014/main" id="{218A45EA-405F-4571-AE08-BB31D75C9CF1}"/>
              </a:ext>
            </a:extLst>
          </p:cNvPr>
          <p:cNvSpPr/>
          <p:nvPr/>
        </p:nvSpPr>
        <p:spPr>
          <a:xfrm rot="10800000">
            <a:off x="1433792" y="1861562"/>
            <a:ext cx="627179" cy="270215"/>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23" name="Rectangle: Rounded Corners 22">
            <a:extLst>
              <a:ext uri="{FF2B5EF4-FFF2-40B4-BE49-F238E27FC236}">
                <a16:creationId xmlns:a16="http://schemas.microsoft.com/office/drawing/2014/main" id="{98BE19B4-FEE1-4859-954F-3491F20BCF67}"/>
              </a:ext>
            </a:extLst>
          </p:cNvPr>
          <p:cNvSpPr/>
          <p:nvPr/>
        </p:nvSpPr>
        <p:spPr>
          <a:xfrm>
            <a:off x="1010103" y="1300646"/>
            <a:ext cx="410283" cy="16936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24" name="Arrow: Bent 23">
            <a:extLst>
              <a:ext uri="{FF2B5EF4-FFF2-40B4-BE49-F238E27FC236}">
                <a16:creationId xmlns:a16="http://schemas.microsoft.com/office/drawing/2014/main" id="{A5FDF025-71E9-45A6-87CB-DC1624DDF10C}"/>
              </a:ext>
            </a:extLst>
          </p:cNvPr>
          <p:cNvSpPr/>
          <p:nvPr/>
        </p:nvSpPr>
        <p:spPr>
          <a:xfrm rot="16200000" flipH="1">
            <a:off x="556814" y="1157493"/>
            <a:ext cx="247297" cy="625033"/>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25" name="Arrow: Bent 24">
            <a:extLst>
              <a:ext uri="{FF2B5EF4-FFF2-40B4-BE49-F238E27FC236}">
                <a16:creationId xmlns:a16="http://schemas.microsoft.com/office/drawing/2014/main" id="{976D700E-FBC5-42DB-8BDB-EBC5729735B9}"/>
              </a:ext>
            </a:extLst>
          </p:cNvPr>
          <p:cNvSpPr/>
          <p:nvPr/>
        </p:nvSpPr>
        <p:spPr>
          <a:xfrm rot="10800000">
            <a:off x="1433792" y="1170544"/>
            <a:ext cx="627179" cy="270215"/>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34" name="Rectangle: Rounded Corners 33">
            <a:extLst>
              <a:ext uri="{FF2B5EF4-FFF2-40B4-BE49-F238E27FC236}">
                <a16:creationId xmlns:a16="http://schemas.microsoft.com/office/drawing/2014/main" id="{41ED5D9C-4906-4441-8C8B-45E341EFD1C1}"/>
              </a:ext>
            </a:extLst>
          </p:cNvPr>
          <p:cNvSpPr/>
          <p:nvPr/>
        </p:nvSpPr>
        <p:spPr>
          <a:xfrm>
            <a:off x="1010103" y="2692517"/>
            <a:ext cx="410283" cy="16936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35" name="Rectangle: Rounded Corners 34">
            <a:extLst>
              <a:ext uri="{FF2B5EF4-FFF2-40B4-BE49-F238E27FC236}">
                <a16:creationId xmlns:a16="http://schemas.microsoft.com/office/drawing/2014/main" id="{30446807-497C-48DF-8740-AA9B396778F0}"/>
              </a:ext>
            </a:extLst>
          </p:cNvPr>
          <p:cNvSpPr/>
          <p:nvPr/>
        </p:nvSpPr>
        <p:spPr>
          <a:xfrm>
            <a:off x="149797" y="2303778"/>
            <a:ext cx="595287" cy="23609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36" name="Arrow: Down 35">
            <a:extLst>
              <a:ext uri="{FF2B5EF4-FFF2-40B4-BE49-F238E27FC236}">
                <a16:creationId xmlns:a16="http://schemas.microsoft.com/office/drawing/2014/main" id="{19923D0D-021A-48EA-85AD-C21F538818F8}"/>
              </a:ext>
            </a:extLst>
          </p:cNvPr>
          <p:cNvSpPr/>
          <p:nvPr/>
        </p:nvSpPr>
        <p:spPr>
          <a:xfrm rot="16200000">
            <a:off x="782229" y="2351776"/>
            <a:ext cx="98758" cy="140095"/>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37" name="Rectangle: Rounded Corners 36">
            <a:extLst>
              <a:ext uri="{FF2B5EF4-FFF2-40B4-BE49-F238E27FC236}">
                <a16:creationId xmlns:a16="http://schemas.microsoft.com/office/drawing/2014/main" id="{EB20AAEA-0B16-437F-B46E-C1A5DBE5E864}"/>
              </a:ext>
            </a:extLst>
          </p:cNvPr>
          <p:cNvSpPr/>
          <p:nvPr/>
        </p:nvSpPr>
        <p:spPr>
          <a:xfrm>
            <a:off x="901656" y="2298174"/>
            <a:ext cx="627179"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38" name="Arrow: Down 37">
            <a:extLst>
              <a:ext uri="{FF2B5EF4-FFF2-40B4-BE49-F238E27FC236}">
                <a16:creationId xmlns:a16="http://schemas.microsoft.com/office/drawing/2014/main" id="{FE57FF97-72CF-4102-9522-D12F6D656F34}"/>
              </a:ext>
            </a:extLst>
          </p:cNvPr>
          <p:cNvSpPr/>
          <p:nvPr/>
        </p:nvSpPr>
        <p:spPr>
          <a:xfrm rot="16200000">
            <a:off x="1578758" y="2338997"/>
            <a:ext cx="98758" cy="1656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39" name="Rectangle: Rounded Corners 38">
            <a:extLst>
              <a:ext uri="{FF2B5EF4-FFF2-40B4-BE49-F238E27FC236}">
                <a16:creationId xmlns:a16="http://schemas.microsoft.com/office/drawing/2014/main" id="{D1C3CB54-5B88-4BDC-A1B8-27218041B6A3}"/>
              </a:ext>
            </a:extLst>
          </p:cNvPr>
          <p:cNvSpPr/>
          <p:nvPr/>
        </p:nvSpPr>
        <p:spPr>
          <a:xfrm>
            <a:off x="1717653" y="2298174"/>
            <a:ext cx="545668"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40" name="Arrow: Bent 39">
            <a:extLst>
              <a:ext uri="{FF2B5EF4-FFF2-40B4-BE49-F238E27FC236}">
                <a16:creationId xmlns:a16="http://schemas.microsoft.com/office/drawing/2014/main" id="{991F81F6-884D-4E02-B07B-18A40F0BE3BA}"/>
              </a:ext>
            </a:extLst>
          </p:cNvPr>
          <p:cNvSpPr/>
          <p:nvPr/>
        </p:nvSpPr>
        <p:spPr>
          <a:xfrm rot="16200000" flipH="1">
            <a:off x="556814" y="2549364"/>
            <a:ext cx="247297" cy="625033"/>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41" name="Arrow: Bent 40">
            <a:extLst>
              <a:ext uri="{FF2B5EF4-FFF2-40B4-BE49-F238E27FC236}">
                <a16:creationId xmlns:a16="http://schemas.microsoft.com/office/drawing/2014/main" id="{5EE534E8-375C-4FF2-BB23-E169E5F19DC1}"/>
              </a:ext>
            </a:extLst>
          </p:cNvPr>
          <p:cNvSpPr/>
          <p:nvPr/>
        </p:nvSpPr>
        <p:spPr>
          <a:xfrm rot="10800000">
            <a:off x="1433792" y="2562415"/>
            <a:ext cx="627179" cy="270215"/>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42" name="Rectangle: Rounded Corners 41">
            <a:extLst>
              <a:ext uri="{FF2B5EF4-FFF2-40B4-BE49-F238E27FC236}">
                <a16:creationId xmlns:a16="http://schemas.microsoft.com/office/drawing/2014/main" id="{149250A7-ACB1-47B0-A02B-FD3923354052}"/>
              </a:ext>
            </a:extLst>
          </p:cNvPr>
          <p:cNvSpPr/>
          <p:nvPr/>
        </p:nvSpPr>
        <p:spPr>
          <a:xfrm>
            <a:off x="1010103" y="3383852"/>
            <a:ext cx="410283" cy="16936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43" name="Rectangle: Rounded Corners 42">
            <a:extLst>
              <a:ext uri="{FF2B5EF4-FFF2-40B4-BE49-F238E27FC236}">
                <a16:creationId xmlns:a16="http://schemas.microsoft.com/office/drawing/2014/main" id="{6607AAE4-CAF8-44EC-B3F5-62DE5FB48733}"/>
              </a:ext>
            </a:extLst>
          </p:cNvPr>
          <p:cNvSpPr/>
          <p:nvPr/>
        </p:nvSpPr>
        <p:spPr>
          <a:xfrm>
            <a:off x="149797" y="2995113"/>
            <a:ext cx="595287" cy="23609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44" name="Arrow: Down 43">
            <a:extLst>
              <a:ext uri="{FF2B5EF4-FFF2-40B4-BE49-F238E27FC236}">
                <a16:creationId xmlns:a16="http://schemas.microsoft.com/office/drawing/2014/main" id="{110D4D07-77BB-415D-9722-E871B89C690B}"/>
              </a:ext>
            </a:extLst>
          </p:cNvPr>
          <p:cNvSpPr/>
          <p:nvPr/>
        </p:nvSpPr>
        <p:spPr>
          <a:xfrm rot="16200000">
            <a:off x="782229" y="3043111"/>
            <a:ext cx="98758" cy="140095"/>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45" name="Rectangle: Rounded Corners 44">
            <a:extLst>
              <a:ext uri="{FF2B5EF4-FFF2-40B4-BE49-F238E27FC236}">
                <a16:creationId xmlns:a16="http://schemas.microsoft.com/office/drawing/2014/main" id="{0E2A72E8-CDDF-4613-A199-3562AA316606}"/>
              </a:ext>
            </a:extLst>
          </p:cNvPr>
          <p:cNvSpPr/>
          <p:nvPr/>
        </p:nvSpPr>
        <p:spPr>
          <a:xfrm>
            <a:off x="901656" y="2989509"/>
            <a:ext cx="627179"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46" name="Arrow: Down 45">
            <a:extLst>
              <a:ext uri="{FF2B5EF4-FFF2-40B4-BE49-F238E27FC236}">
                <a16:creationId xmlns:a16="http://schemas.microsoft.com/office/drawing/2014/main" id="{62B6C4B7-1A35-45C4-A1EE-80EA03296591}"/>
              </a:ext>
            </a:extLst>
          </p:cNvPr>
          <p:cNvSpPr/>
          <p:nvPr/>
        </p:nvSpPr>
        <p:spPr>
          <a:xfrm rot="16200000">
            <a:off x="1578758" y="3030332"/>
            <a:ext cx="98758" cy="1656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47" name="Rectangle: Rounded Corners 46">
            <a:extLst>
              <a:ext uri="{FF2B5EF4-FFF2-40B4-BE49-F238E27FC236}">
                <a16:creationId xmlns:a16="http://schemas.microsoft.com/office/drawing/2014/main" id="{4A22282E-6D91-440A-90B1-461C1FCBA164}"/>
              </a:ext>
            </a:extLst>
          </p:cNvPr>
          <p:cNvSpPr/>
          <p:nvPr/>
        </p:nvSpPr>
        <p:spPr>
          <a:xfrm>
            <a:off x="1717653" y="2989509"/>
            <a:ext cx="545668"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48" name="Arrow: Bent 47">
            <a:extLst>
              <a:ext uri="{FF2B5EF4-FFF2-40B4-BE49-F238E27FC236}">
                <a16:creationId xmlns:a16="http://schemas.microsoft.com/office/drawing/2014/main" id="{BF9ECF87-5219-4273-A4DD-1B3CF1CF4633}"/>
              </a:ext>
            </a:extLst>
          </p:cNvPr>
          <p:cNvSpPr/>
          <p:nvPr/>
        </p:nvSpPr>
        <p:spPr>
          <a:xfrm rot="16200000" flipH="1">
            <a:off x="556814" y="3240699"/>
            <a:ext cx="247297" cy="625033"/>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49" name="Arrow: Bent 48">
            <a:extLst>
              <a:ext uri="{FF2B5EF4-FFF2-40B4-BE49-F238E27FC236}">
                <a16:creationId xmlns:a16="http://schemas.microsoft.com/office/drawing/2014/main" id="{39AEB6AD-9414-4E10-BF82-DC8582A6C0E8}"/>
              </a:ext>
            </a:extLst>
          </p:cNvPr>
          <p:cNvSpPr/>
          <p:nvPr/>
        </p:nvSpPr>
        <p:spPr>
          <a:xfrm rot="10800000">
            <a:off x="1433792" y="3253750"/>
            <a:ext cx="627179" cy="270215"/>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50" name="Rectangle: Rounded Corners 49">
            <a:extLst>
              <a:ext uri="{FF2B5EF4-FFF2-40B4-BE49-F238E27FC236}">
                <a16:creationId xmlns:a16="http://schemas.microsoft.com/office/drawing/2014/main" id="{F5678D28-D46B-4C86-94AE-2EB0F5E5E824}"/>
              </a:ext>
            </a:extLst>
          </p:cNvPr>
          <p:cNvSpPr/>
          <p:nvPr/>
        </p:nvSpPr>
        <p:spPr>
          <a:xfrm>
            <a:off x="1010103" y="4090938"/>
            <a:ext cx="410283" cy="16936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51" name="Rectangle: Rounded Corners 50">
            <a:extLst>
              <a:ext uri="{FF2B5EF4-FFF2-40B4-BE49-F238E27FC236}">
                <a16:creationId xmlns:a16="http://schemas.microsoft.com/office/drawing/2014/main" id="{D327A81E-4C5D-4CE0-99AA-CE7554070230}"/>
              </a:ext>
            </a:extLst>
          </p:cNvPr>
          <p:cNvSpPr/>
          <p:nvPr/>
        </p:nvSpPr>
        <p:spPr>
          <a:xfrm>
            <a:off x="149797" y="3702199"/>
            <a:ext cx="595287" cy="23609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52" name="Arrow: Down 51">
            <a:extLst>
              <a:ext uri="{FF2B5EF4-FFF2-40B4-BE49-F238E27FC236}">
                <a16:creationId xmlns:a16="http://schemas.microsoft.com/office/drawing/2014/main" id="{E3896E58-DFD4-4BC4-B845-A3B1BF5F1536}"/>
              </a:ext>
            </a:extLst>
          </p:cNvPr>
          <p:cNvSpPr/>
          <p:nvPr/>
        </p:nvSpPr>
        <p:spPr>
          <a:xfrm rot="16200000">
            <a:off x="782229" y="3750197"/>
            <a:ext cx="98758" cy="140095"/>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53" name="Rectangle: Rounded Corners 52">
            <a:extLst>
              <a:ext uri="{FF2B5EF4-FFF2-40B4-BE49-F238E27FC236}">
                <a16:creationId xmlns:a16="http://schemas.microsoft.com/office/drawing/2014/main" id="{A418ED80-2C48-4733-88FD-FD42D09FA261}"/>
              </a:ext>
            </a:extLst>
          </p:cNvPr>
          <p:cNvSpPr/>
          <p:nvPr/>
        </p:nvSpPr>
        <p:spPr>
          <a:xfrm>
            <a:off x="901656" y="3696595"/>
            <a:ext cx="627179"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54" name="Arrow: Down 53">
            <a:extLst>
              <a:ext uri="{FF2B5EF4-FFF2-40B4-BE49-F238E27FC236}">
                <a16:creationId xmlns:a16="http://schemas.microsoft.com/office/drawing/2014/main" id="{87ACFD32-D828-4280-A8D8-8CE54DB49D27}"/>
              </a:ext>
            </a:extLst>
          </p:cNvPr>
          <p:cNvSpPr/>
          <p:nvPr/>
        </p:nvSpPr>
        <p:spPr>
          <a:xfrm rot="16200000">
            <a:off x="1578758" y="3737418"/>
            <a:ext cx="98758" cy="1656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55" name="Rectangle: Rounded Corners 54">
            <a:extLst>
              <a:ext uri="{FF2B5EF4-FFF2-40B4-BE49-F238E27FC236}">
                <a16:creationId xmlns:a16="http://schemas.microsoft.com/office/drawing/2014/main" id="{465746FA-86DE-43B5-9FF2-73C2E4AB7F19}"/>
              </a:ext>
            </a:extLst>
          </p:cNvPr>
          <p:cNvSpPr/>
          <p:nvPr/>
        </p:nvSpPr>
        <p:spPr>
          <a:xfrm>
            <a:off x="1717653" y="3696595"/>
            <a:ext cx="545668"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56" name="Arrow: Bent 55">
            <a:extLst>
              <a:ext uri="{FF2B5EF4-FFF2-40B4-BE49-F238E27FC236}">
                <a16:creationId xmlns:a16="http://schemas.microsoft.com/office/drawing/2014/main" id="{2631D015-60E7-4781-83CA-944720BEB740}"/>
              </a:ext>
            </a:extLst>
          </p:cNvPr>
          <p:cNvSpPr/>
          <p:nvPr/>
        </p:nvSpPr>
        <p:spPr>
          <a:xfrm rot="16200000" flipH="1">
            <a:off x="556814" y="3947785"/>
            <a:ext cx="247297" cy="625033"/>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57" name="Arrow: Bent 56">
            <a:extLst>
              <a:ext uri="{FF2B5EF4-FFF2-40B4-BE49-F238E27FC236}">
                <a16:creationId xmlns:a16="http://schemas.microsoft.com/office/drawing/2014/main" id="{6FA790FF-0ECB-47FA-B1C0-E9C0EF8DE9E2}"/>
              </a:ext>
            </a:extLst>
          </p:cNvPr>
          <p:cNvSpPr/>
          <p:nvPr/>
        </p:nvSpPr>
        <p:spPr>
          <a:xfrm rot="10800000">
            <a:off x="1433792" y="3960836"/>
            <a:ext cx="627179" cy="270215"/>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58" name="Rectangle: Rounded Corners 57">
            <a:extLst>
              <a:ext uri="{FF2B5EF4-FFF2-40B4-BE49-F238E27FC236}">
                <a16:creationId xmlns:a16="http://schemas.microsoft.com/office/drawing/2014/main" id="{B2D5D020-6D6E-42AD-BD1C-603EB7655E42}"/>
              </a:ext>
            </a:extLst>
          </p:cNvPr>
          <p:cNvSpPr/>
          <p:nvPr/>
        </p:nvSpPr>
        <p:spPr>
          <a:xfrm>
            <a:off x="1010103" y="4807863"/>
            <a:ext cx="410283" cy="16936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59" name="Rectangle: Rounded Corners 58">
            <a:extLst>
              <a:ext uri="{FF2B5EF4-FFF2-40B4-BE49-F238E27FC236}">
                <a16:creationId xmlns:a16="http://schemas.microsoft.com/office/drawing/2014/main" id="{0A6553E0-0D12-484B-9725-896EB29A441B}"/>
              </a:ext>
            </a:extLst>
          </p:cNvPr>
          <p:cNvSpPr/>
          <p:nvPr/>
        </p:nvSpPr>
        <p:spPr>
          <a:xfrm>
            <a:off x="149797" y="4419124"/>
            <a:ext cx="595287" cy="23609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60" name="Arrow: Down 59">
            <a:extLst>
              <a:ext uri="{FF2B5EF4-FFF2-40B4-BE49-F238E27FC236}">
                <a16:creationId xmlns:a16="http://schemas.microsoft.com/office/drawing/2014/main" id="{DFE7CCCC-6793-4D7B-BC96-AD4705EEA25F}"/>
              </a:ext>
            </a:extLst>
          </p:cNvPr>
          <p:cNvSpPr/>
          <p:nvPr/>
        </p:nvSpPr>
        <p:spPr>
          <a:xfrm rot="16200000">
            <a:off x="782229" y="4467122"/>
            <a:ext cx="98758" cy="140095"/>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61" name="Rectangle: Rounded Corners 60">
            <a:extLst>
              <a:ext uri="{FF2B5EF4-FFF2-40B4-BE49-F238E27FC236}">
                <a16:creationId xmlns:a16="http://schemas.microsoft.com/office/drawing/2014/main" id="{626F69A0-E63D-40F9-B6A9-D7E0EFFF770B}"/>
              </a:ext>
            </a:extLst>
          </p:cNvPr>
          <p:cNvSpPr/>
          <p:nvPr/>
        </p:nvSpPr>
        <p:spPr>
          <a:xfrm>
            <a:off x="901656" y="4413520"/>
            <a:ext cx="627179"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62" name="Arrow: Down 61">
            <a:extLst>
              <a:ext uri="{FF2B5EF4-FFF2-40B4-BE49-F238E27FC236}">
                <a16:creationId xmlns:a16="http://schemas.microsoft.com/office/drawing/2014/main" id="{B8C77DE5-3493-4A71-8D56-AE2E463793E7}"/>
              </a:ext>
            </a:extLst>
          </p:cNvPr>
          <p:cNvSpPr/>
          <p:nvPr/>
        </p:nvSpPr>
        <p:spPr>
          <a:xfrm rot="16200000">
            <a:off x="1578758" y="4454343"/>
            <a:ext cx="98758" cy="1656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63" name="Rectangle: Rounded Corners 62">
            <a:extLst>
              <a:ext uri="{FF2B5EF4-FFF2-40B4-BE49-F238E27FC236}">
                <a16:creationId xmlns:a16="http://schemas.microsoft.com/office/drawing/2014/main" id="{B3FB8725-FD1F-4249-AD87-C968650DB1EB}"/>
              </a:ext>
            </a:extLst>
          </p:cNvPr>
          <p:cNvSpPr/>
          <p:nvPr/>
        </p:nvSpPr>
        <p:spPr>
          <a:xfrm>
            <a:off x="1717653" y="4413520"/>
            <a:ext cx="545668"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64" name="Arrow: Bent 63">
            <a:extLst>
              <a:ext uri="{FF2B5EF4-FFF2-40B4-BE49-F238E27FC236}">
                <a16:creationId xmlns:a16="http://schemas.microsoft.com/office/drawing/2014/main" id="{45EB0AF6-9CC5-4538-A608-7726EFFA1978}"/>
              </a:ext>
            </a:extLst>
          </p:cNvPr>
          <p:cNvSpPr/>
          <p:nvPr/>
        </p:nvSpPr>
        <p:spPr>
          <a:xfrm rot="16200000" flipH="1">
            <a:off x="556814" y="4664710"/>
            <a:ext cx="247297" cy="625033"/>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65" name="Arrow: Bent 64">
            <a:extLst>
              <a:ext uri="{FF2B5EF4-FFF2-40B4-BE49-F238E27FC236}">
                <a16:creationId xmlns:a16="http://schemas.microsoft.com/office/drawing/2014/main" id="{E535D42E-E7D3-49D6-83B9-81FE08FCC706}"/>
              </a:ext>
            </a:extLst>
          </p:cNvPr>
          <p:cNvSpPr/>
          <p:nvPr/>
        </p:nvSpPr>
        <p:spPr>
          <a:xfrm rot="10800000">
            <a:off x="1433792" y="4677761"/>
            <a:ext cx="627179" cy="270215"/>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66" name="Rectangle: Rounded Corners 65">
            <a:extLst>
              <a:ext uri="{FF2B5EF4-FFF2-40B4-BE49-F238E27FC236}">
                <a16:creationId xmlns:a16="http://schemas.microsoft.com/office/drawing/2014/main" id="{BA869089-E9DB-4649-AEEA-307956702B55}"/>
              </a:ext>
            </a:extLst>
          </p:cNvPr>
          <p:cNvSpPr/>
          <p:nvPr/>
        </p:nvSpPr>
        <p:spPr>
          <a:xfrm>
            <a:off x="1010103" y="5514949"/>
            <a:ext cx="410283" cy="16936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67" name="Rectangle: Rounded Corners 66">
            <a:extLst>
              <a:ext uri="{FF2B5EF4-FFF2-40B4-BE49-F238E27FC236}">
                <a16:creationId xmlns:a16="http://schemas.microsoft.com/office/drawing/2014/main" id="{04880516-4007-4C77-8916-7BDA9C52918E}"/>
              </a:ext>
            </a:extLst>
          </p:cNvPr>
          <p:cNvSpPr/>
          <p:nvPr/>
        </p:nvSpPr>
        <p:spPr>
          <a:xfrm>
            <a:off x="149797" y="5126210"/>
            <a:ext cx="595287" cy="236091"/>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68" name="Arrow: Down 67">
            <a:extLst>
              <a:ext uri="{FF2B5EF4-FFF2-40B4-BE49-F238E27FC236}">
                <a16:creationId xmlns:a16="http://schemas.microsoft.com/office/drawing/2014/main" id="{A959196D-6AAC-4FEA-A189-25958F37276B}"/>
              </a:ext>
            </a:extLst>
          </p:cNvPr>
          <p:cNvSpPr/>
          <p:nvPr/>
        </p:nvSpPr>
        <p:spPr>
          <a:xfrm rot="16200000">
            <a:off x="782229" y="5174208"/>
            <a:ext cx="98758" cy="140095"/>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69" name="Rectangle: Rounded Corners 68">
            <a:extLst>
              <a:ext uri="{FF2B5EF4-FFF2-40B4-BE49-F238E27FC236}">
                <a16:creationId xmlns:a16="http://schemas.microsoft.com/office/drawing/2014/main" id="{E8E2ED38-4DC5-4468-AAE4-39971C5F43E6}"/>
              </a:ext>
            </a:extLst>
          </p:cNvPr>
          <p:cNvSpPr/>
          <p:nvPr/>
        </p:nvSpPr>
        <p:spPr>
          <a:xfrm>
            <a:off x="901656" y="5120606"/>
            <a:ext cx="627179"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70" name="Arrow: Down 69">
            <a:extLst>
              <a:ext uri="{FF2B5EF4-FFF2-40B4-BE49-F238E27FC236}">
                <a16:creationId xmlns:a16="http://schemas.microsoft.com/office/drawing/2014/main" id="{1233B418-B733-4B0A-B889-58707AE64CA3}"/>
              </a:ext>
            </a:extLst>
          </p:cNvPr>
          <p:cNvSpPr/>
          <p:nvPr/>
        </p:nvSpPr>
        <p:spPr>
          <a:xfrm rot="16200000">
            <a:off x="1578758" y="5161429"/>
            <a:ext cx="98758" cy="165652"/>
          </a:xfrm>
          <a:prstGeom prst="downArrow">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solidFill>
                <a:schemeClr val="tx1"/>
              </a:solidFill>
            </a:endParaRPr>
          </a:p>
        </p:txBody>
      </p:sp>
      <p:sp>
        <p:nvSpPr>
          <p:cNvPr id="71" name="Rectangle: Rounded Corners 70">
            <a:extLst>
              <a:ext uri="{FF2B5EF4-FFF2-40B4-BE49-F238E27FC236}">
                <a16:creationId xmlns:a16="http://schemas.microsoft.com/office/drawing/2014/main" id="{D0857226-3D88-466C-99DD-CC48FAD7BC75}"/>
              </a:ext>
            </a:extLst>
          </p:cNvPr>
          <p:cNvSpPr/>
          <p:nvPr/>
        </p:nvSpPr>
        <p:spPr>
          <a:xfrm>
            <a:off x="1717653" y="5120606"/>
            <a:ext cx="545668" cy="247298"/>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sz="2400" dirty="0">
              <a:latin typeface="Cambria" panose="02040503050406030204" pitchFamily="18" charset="0"/>
            </a:endParaRPr>
          </a:p>
        </p:txBody>
      </p:sp>
      <p:sp>
        <p:nvSpPr>
          <p:cNvPr id="72" name="Arrow: Bent 71">
            <a:extLst>
              <a:ext uri="{FF2B5EF4-FFF2-40B4-BE49-F238E27FC236}">
                <a16:creationId xmlns:a16="http://schemas.microsoft.com/office/drawing/2014/main" id="{DFEAC053-4285-43B3-A98F-E68489950B18}"/>
              </a:ext>
            </a:extLst>
          </p:cNvPr>
          <p:cNvSpPr/>
          <p:nvPr/>
        </p:nvSpPr>
        <p:spPr>
          <a:xfrm rot="16200000" flipH="1">
            <a:off x="556814" y="5371796"/>
            <a:ext cx="247297" cy="625033"/>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sp>
        <p:nvSpPr>
          <p:cNvPr id="73" name="Arrow: Bent 72">
            <a:extLst>
              <a:ext uri="{FF2B5EF4-FFF2-40B4-BE49-F238E27FC236}">
                <a16:creationId xmlns:a16="http://schemas.microsoft.com/office/drawing/2014/main" id="{A7A809CB-E217-4AC4-823A-7277F834A27B}"/>
              </a:ext>
            </a:extLst>
          </p:cNvPr>
          <p:cNvSpPr/>
          <p:nvPr/>
        </p:nvSpPr>
        <p:spPr>
          <a:xfrm rot="10800000">
            <a:off x="1433792" y="5384847"/>
            <a:ext cx="627179" cy="270215"/>
          </a:xfrm>
          <a:prstGeom prst="bentArrow">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zh-CN" altLang="en-US">
              <a:solidFill>
                <a:schemeClr val="tx1"/>
              </a:solidFill>
            </a:endParaRPr>
          </a:p>
        </p:txBody>
      </p:sp>
      <p:pic>
        <p:nvPicPr>
          <p:cNvPr id="74" name="Picture 73">
            <a:extLst>
              <a:ext uri="{FF2B5EF4-FFF2-40B4-BE49-F238E27FC236}">
                <a16:creationId xmlns:a16="http://schemas.microsoft.com/office/drawing/2014/main" id="{58B40722-A7FA-490A-9715-979A67536744}"/>
              </a:ext>
            </a:extLst>
          </p:cNvPr>
          <p:cNvPicPr>
            <a:picLocks noChangeAspect="1"/>
          </p:cNvPicPr>
          <p:nvPr/>
        </p:nvPicPr>
        <p:blipFill rotWithShape="1">
          <a:blip r:embed="rId2">
            <a:extLst>
              <a:ext uri="{28A0092B-C50C-407E-A947-70E740481C1C}">
                <a14:useLocalDpi xmlns:a14="http://schemas.microsoft.com/office/drawing/2010/main" val="0"/>
              </a:ext>
            </a:extLst>
          </a:blip>
          <a:srcRect l="6842" t="10003" r="4605" b="14160"/>
          <a:stretch/>
        </p:blipFill>
        <p:spPr>
          <a:xfrm>
            <a:off x="2350998" y="3120318"/>
            <a:ext cx="6793002" cy="3737682"/>
          </a:xfrm>
          <a:prstGeom prst="rect">
            <a:avLst/>
          </a:prstGeom>
        </p:spPr>
      </p:pic>
      <p:sp>
        <p:nvSpPr>
          <p:cNvPr id="75" name="Oval 74">
            <a:extLst>
              <a:ext uri="{FF2B5EF4-FFF2-40B4-BE49-F238E27FC236}">
                <a16:creationId xmlns:a16="http://schemas.microsoft.com/office/drawing/2014/main" id="{D987DA77-9D69-4106-BBCB-9658B1120535}"/>
              </a:ext>
            </a:extLst>
          </p:cNvPr>
          <p:cNvSpPr/>
          <p:nvPr/>
        </p:nvSpPr>
        <p:spPr>
          <a:xfrm>
            <a:off x="367945" y="5990584"/>
            <a:ext cx="130193" cy="130193"/>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p>
        </p:txBody>
      </p:sp>
      <p:sp>
        <p:nvSpPr>
          <p:cNvPr id="76" name="Oval 75">
            <a:extLst>
              <a:ext uri="{FF2B5EF4-FFF2-40B4-BE49-F238E27FC236}">
                <a16:creationId xmlns:a16="http://schemas.microsoft.com/office/drawing/2014/main" id="{920809A7-7965-4AB2-88DC-165B2E352071}"/>
              </a:ext>
            </a:extLst>
          </p:cNvPr>
          <p:cNvSpPr/>
          <p:nvPr/>
        </p:nvSpPr>
        <p:spPr>
          <a:xfrm>
            <a:off x="367945" y="6201943"/>
            <a:ext cx="130193" cy="130193"/>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p>
        </p:txBody>
      </p:sp>
      <p:sp>
        <p:nvSpPr>
          <p:cNvPr id="77" name="Oval 76">
            <a:extLst>
              <a:ext uri="{FF2B5EF4-FFF2-40B4-BE49-F238E27FC236}">
                <a16:creationId xmlns:a16="http://schemas.microsoft.com/office/drawing/2014/main" id="{2FF3975D-F49C-4021-AC8B-A0331FE3F03F}"/>
              </a:ext>
            </a:extLst>
          </p:cNvPr>
          <p:cNvSpPr/>
          <p:nvPr/>
        </p:nvSpPr>
        <p:spPr>
          <a:xfrm>
            <a:off x="367945" y="6416579"/>
            <a:ext cx="130193" cy="130193"/>
          </a:xfrm>
          <a:prstGeom prst="ellipse">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zh-CN" altLang="en-US" dirty="0"/>
          </a:p>
        </p:txBody>
      </p:sp>
      <p:sp>
        <p:nvSpPr>
          <p:cNvPr id="78" name="TextBox 77">
            <a:extLst>
              <a:ext uri="{FF2B5EF4-FFF2-40B4-BE49-F238E27FC236}">
                <a16:creationId xmlns:a16="http://schemas.microsoft.com/office/drawing/2014/main" id="{A44CBB04-25F8-4F0F-A641-1E531DBB4AF1}"/>
              </a:ext>
            </a:extLst>
          </p:cNvPr>
          <p:cNvSpPr txBox="1"/>
          <p:nvPr/>
        </p:nvSpPr>
        <p:spPr>
          <a:xfrm>
            <a:off x="2452139" y="2140448"/>
            <a:ext cx="6636281" cy="923330"/>
          </a:xfrm>
          <a:prstGeom prst="rect">
            <a:avLst/>
          </a:prstGeom>
          <a:noFill/>
        </p:spPr>
        <p:txBody>
          <a:bodyPr wrap="square">
            <a:spAutoFit/>
          </a:bodyPr>
          <a:lstStyle/>
          <a:p>
            <a:r>
              <a:rPr lang="en-US" altLang="zh-CN" i="0" dirty="0">
                <a:solidFill>
                  <a:srgbClr val="000000"/>
                </a:solidFill>
                <a:effectLst/>
                <a:latin typeface="Cambria" panose="02040503050406030204" pitchFamily="18" charset="0"/>
                <a:ea typeface="Cambria" panose="02040503050406030204" pitchFamily="18" charset="0"/>
              </a:rPr>
              <a:t>For example, in preliminary analysis of </a:t>
            </a:r>
            <a:r>
              <a:rPr lang="en-US" altLang="zh-CN" baseline="30000" dirty="0">
                <a:solidFill>
                  <a:srgbClr val="000000"/>
                </a:solidFill>
                <a:latin typeface="Cambria" panose="02040503050406030204" pitchFamily="18" charset="0"/>
                <a:ea typeface="Cambria" panose="02040503050406030204" pitchFamily="18" charset="0"/>
              </a:rPr>
              <a:t>18</a:t>
            </a:r>
            <a:r>
              <a:rPr lang="en-US" altLang="zh-CN" i="0" dirty="0">
                <a:solidFill>
                  <a:srgbClr val="000000"/>
                </a:solidFill>
                <a:effectLst/>
                <a:latin typeface="Cambria" panose="02040503050406030204" pitchFamily="18" charset="0"/>
                <a:ea typeface="Cambria" panose="02040503050406030204" pitchFamily="18" charset="0"/>
              </a:rPr>
              <a:t>O, we were able to perform </a:t>
            </a:r>
            <a:r>
              <a:rPr lang="en-US" altLang="zh-CN" i="1" dirty="0">
                <a:solidFill>
                  <a:srgbClr val="000000"/>
                </a:solidFill>
                <a:effectLst/>
                <a:latin typeface="Cambria" panose="02040503050406030204" pitchFamily="18" charset="0"/>
                <a:ea typeface="Cambria" panose="02040503050406030204" pitchFamily="18" charset="0"/>
              </a:rPr>
              <a:t>N </a:t>
            </a:r>
            <a:r>
              <a:rPr lang="en-US" altLang="zh-CN" i="0" dirty="0">
                <a:solidFill>
                  <a:srgbClr val="000000"/>
                </a:solidFill>
                <a:effectLst/>
                <a:latin typeface="Cambria" panose="02040503050406030204" pitchFamily="18" charset="0"/>
                <a:ea typeface="Cambria" panose="02040503050406030204" pitchFamily="18" charset="0"/>
              </a:rPr>
              <a:t>= 31000 steps for each of 336 walkers (more than 100 000 CPU hours in total).</a:t>
            </a:r>
            <a:endParaRPr lang="zh-CN" altLang="en-US" dirty="0">
              <a:latin typeface="Cambria" panose="02040503050406030204" pitchFamily="18" charset="0"/>
            </a:endParaRPr>
          </a:p>
        </p:txBody>
      </p:sp>
      <p:sp>
        <p:nvSpPr>
          <p:cNvPr id="80" name="TextBox 79">
            <a:extLst>
              <a:ext uri="{FF2B5EF4-FFF2-40B4-BE49-F238E27FC236}">
                <a16:creationId xmlns:a16="http://schemas.microsoft.com/office/drawing/2014/main" id="{255371A3-98C9-4500-88BD-0B34200732C5}"/>
              </a:ext>
            </a:extLst>
          </p:cNvPr>
          <p:cNvSpPr txBox="1"/>
          <p:nvPr/>
        </p:nvSpPr>
        <p:spPr>
          <a:xfrm>
            <a:off x="2452139" y="361760"/>
            <a:ext cx="4269938" cy="923330"/>
          </a:xfrm>
          <a:prstGeom prst="rect">
            <a:avLst/>
          </a:prstGeom>
          <a:noFill/>
        </p:spPr>
        <p:txBody>
          <a:bodyPr wrap="square">
            <a:spAutoFit/>
          </a:bodyPr>
          <a:lstStyle/>
          <a:p>
            <a:r>
              <a:rPr lang="en-US" altLang="zh-CN" sz="1800" i="0" dirty="0">
                <a:solidFill>
                  <a:srgbClr val="000000"/>
                </a:solidFill>
                <a:effectLst/>
                <a:latin typeface="Cambria" panose="02040503050406030204" pitchFamily="18" charset="0"/>
                <a:ea typeface="Cambria" panose="02040503050406030204" pitchFamily="18" charset="0"/>
              </a:rPr>
              <a:t>Computationally infeasible</a:t>
            </a:r>
            <a:br>
              <a:rPr lang="en-US" altLang="zh-CN" sz="1800" i="0" dirty="0">
                <a:solidFill>
                  <a:srgbClr val="000000"/>
                </a:solidFill>
                <a:effectLst/>
                <a:latin typeface="Cambria" panose="02040503050406030204" pitchFamily="18" charset="0"/>
                <a:ea typeface="Cambria" panose="02040503050406030204" pitchFamily="18" charset="0"/>
              </a:rPr>
            </a:br>
            <a:r>
              <a:rPr lang="en-US" altLang="zh-CN" sz="1800" i="0" dirty="0">
                <a:solidFill>
                  <a:srgbClr val="000000"/>
                </a:solidFill>
                <a:effectLst/>
                <a:latin typeface="Cambria" panose="02040503050406030204" pitchFamily="18" charset="0"/>
                <a:ea typeface="Cambria" panose="02040503050406030204" pitchFamily="18" charset="0"/>
              </a:rPr>
              <a:t>The Washington University Center for High Performance Computing</a:t>
            </a:r>
            <a:endParaRPr lang="zh-CN" altLang="en-US" dirty="0">
              <a:latin typeface="Cambria" panose="02040503050406030204" pitchFamily="18" charset="0"/>
            </a:endParaRPr>
          </a:p>
        </p:txBody>
      </p:sp>
      <p:cxnSp>
        <p:nvCxnSpPr>
          <p:cNvPr id="27" name="Straight Arrow Connector 26">
            <a:extLst>
              <a:ext uri="{FF2B5EF4-FFF2-40B4-BE49-F238E27FC236}">
                <a16:creationId xmlns:a16="http://schemas.microsoft.com/office/drawing/2014/main" id="{36BB6BA5-2D1E-4A57-990F-26A3E12D6C3F}"/>
              </a:ext>
            </a:extLst>
          </p:cNvPr>
          <p:cNvCxnSpPr>
            <a:cxnSpLocks/>
          </p:cNvCxnSpPr>
          <p:nvPr/>
        </p:nvCxnSpPr>
        <p:spPr>
          <a:xfrm flipH="1" flipV="1">
            <a:off x="6474943" y="4005139"/>
            <a:ext cx="1309814" cy="754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55513386"/>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8FA8142-B60B-46DF-9F1A-2F43732A444B}"/>
              </a:ext>
            </a:extLst>
          </p:cNvPr>
          <p:cNvPicPr/>
          <p:nvPr/>
        </p:nvPicPr>
        <p:blipFill rotWithShape="1">
          <a:blip r:embed="rId2"/>
          <a:srcRect b="44039"/>
          <a:stretch/>
        </p:blipFill>
        <p:spPr>
          <a:xfrm>
            <a:off x="0" y="0"/>
            <a:ext cx="3031490" cy="2454980"/>
          </a:xfrm>
          <a:prstGeom prst="rect">
            <a:avLst/>
          </a:prstGeom>
        </p:spPr>
      </p:pic>
      <p:pic>
        <p:nvPicPr>
          <p:cNvPr id="3" name="Picture 2">
            <a:extLst>
              <a:ext uri="{FF2B5EF4-FFF2-40B4-BE49-F238E27FC236}">
                <a16:creationId xmlns:a16="http://schemas.microsoft.com/office/drawing/2014/main" id="{A5C030DF-685D-4A62-A921-7F402F2B9279}"/>
              </a:ext>
            </a:extLst>
          </p:cNvPr>
          <p:cNvPicPr>
            <a:picLocks noChangeAspect="1"/>
          </p:cNvPicPr>
          <p:nvPr/>
        </p:nvPicPr>
        <p:blipFill>
          <a:blip r:embed="rId3"/>
          <a:stretch>
            <a:fillRect/>
          </a:stretch>
        </p:blipFill>
        <p:spPr>
          <a:xfrm>
            <a:off x="2057400" y="2381250"/>
            <a:ext cx="7086600" cy="4476750"/>
          </a:xfrm>
          <a:prstGeom prst="rect">
            <a:avLst/>
          </a:prstGeom>
        </p:spPr>
      </p:pic>
      <p:sp>
        <p:nvSpPr>
          <p:cNvPr id="4" name="Star: 5 Points 3">
            <a:extLst>
              <a:ext uri="{FF2B5EF4-FFF2-40B4-BE49-F238E27FC236}">
                <a16:creationId xmlns:a16="http://schemas.microsoft.com/office/drawing/2014/main" id="{8AEFA427-FB35-4D36-8EEF-E84E5A780BD1}"/>
              </a:ext>
            </a:extLst>
          </p:cNvPr>
          <p:cNvSpPr/>
          <p:nvPr/>
        </p:nvSpPr>
        <p:spPr>
          <a:xfrm>
            <a:off x="2627853" y="580768"/>
            <a:ext cx="259492" cy="259492"/>
          </a:xfrm>
          <a:prstGeom prst="star5">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70665378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D807C7-96E3-4A8D-B3A7-668621797417}"/>
              </a:ext>
            </a:extLst>
          </p:cNvPr>
          <p:cNvPicPr>
            <a:picLocks noChangeAspect="1"/>
          </p:cNvPicPr>
          <p:nvPr/>
        </p:nvPicPr>
        <p:blipFill>
          <a:blip r:embed="rId2"/>
          <a:stretch>
            <a:fillRect/>
          </a:stretch>
        </p:blipFill>
        <p:spPr>
          <a:xfrm>
            <a:off x="0" y="752707"/>
            <a:ext cx="9144000" cy="5352585"/>
          </a:xfrm>
          <a:prstGeom prst="rect">
            <a:avLst/>
          </a:prstGeom>
        </p:spPr>
      </p:pic>
      <p:sp>
        <p:nvSpPr>
          <p:cNvPr id="4" name="TextBox 3">
            <a:extLst>
              <a:ext uri="{FF2B5EF4-FFF2-40B4-BE49-F238E27FC236}">
                <a16:creationId xmlns:a16="http://schemas.microsoft.com/office/drawing/2014/main" id="{C481E9DA-24AB-43C0-8B3F-9E8FBB57EAC1}"/>
              </a:ext>
            </a:extLst>
          </p:cNvPr>
          <p:cNvSpPr txBox="1"/>
          <p:nvPr/>
        </p:nvSpPr>
        <p:spPr>
          <a:xfrm>
            <a:off x="158496" y="383375"/>
            <a:ext cx="1705723" cy="369332"/>
          </a:xfrm>
          <a:prstGeom prst="rect">
            <a:avLst/>
          </a:prstGeom>
          <a:noFill/>
        </p:spPr>
        <p:txBody>
          <a:bodyPr wrap="none" rtlCol="0">
            <a:spAutoFit/>
          </a:bodyPr>
          <a:lstStyle/>
          <a:p>
            <a:r>
              <a:rPr lang="en-US" altLang="zh-CN" dirty="0"/>
              <a:t>Latin-hypercube</a:t>
            </a:r>
            <a:endParaRPr lang="zh-CN" altLang="en-US" dirty="0"/>
          </a:p>
        </p:txBody>
      </p:sp>
    </p:spTree>
    <p:extLst>
      <p:ext uri="{BB962C8B-B14F-4D97-AF65-F5344CB8AC3E}">
        <p14:creationId xmlns:p14="http://schemas.microsoft.com/office/powerpoint/2010/main" val="2830896446"/>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496496C-2E42-48EA-AABE-DE23A8FBACE3}"/>
              </a:ext>
            </a:extLst>
          </p:cNvPr>
          <p:cNvPicPr>
            <a:picLocks noChangeAspect="1"/>
          </p:cNvPicPr>
          <p:nvPr/>
        </p:nvPicPr>
        <p:blipFill>
          <a:blip r:embed="rId2"/>
          <a:stretch>
            <a:fillRect/>
          </a:stretch>
        </p:blipFill>
        <p:spPr>
          <a:xfrm>
            <a:off x="0" y="44355"/>
            <a:ext cx="9144000" cy="5044566"/>
          </a:xfrm>
          <a:prstGeom prst="rect">
            <a:avLst/>
          </a:prstGeom>
        </p:spPr>
      </p:pic>
      <p:sp>
        <p:nvSpPr>
          <p:cNvPr id="5" name="TextBox 4">
            <a:extLst>
              <a:ext uri="{FF2B5EF4-FFF2-40B4-BE49-F238E27FC236}">
                <a16:creationId xmlns:a16="http://schemas.microsoft.com/office/drawing/2014/main" id="{D71240DE-B438-4DB0-AD02-D015D042886A}"/>
              </a:ext>
            </a:extLst>
          </p:cNvPr>
          <p:cNvSpPr txBox="1"/>
          <p:nvPr/>
        </p:nvSpPr>
        <p:spPr>
          <a:xfrm>
            <a:off x="6359857" y="6334498"/>
            <a:ext cx="2265528" cy="369332"/>
          </a:xfrm>
          <a:prstGeom prst="rect">
            <a:avLst/>
          </a:prstGeom>
          <a:noFill/>
        </p:spPr>
        <p:txBody>
          <a:bodyPr wrap="square">
            <a:spAutoFit/>
          </a:bodyPr>
          <a:lstStyle/>
          <a:p>
            <a:r>
              <a:rPr lang="en-US" altLang="zh-CN" sz="1800" i="0" dirty="0">
                <a:solidFill>
                  <a:srgbClr val="262626"/>
                </a:solidFill>
                <a:effectLst/>
                <a:latin typeface="Lato-Regular"/>
              </a:rPr>
              <a:t>Latin hypercube</a:t>
            </a:r>
            <a:endParaRPr lang="zh-CN" altLang="en-US" dirty="0"/>
          </a:p>
        </p:txBody>
      </p:sp>
    </p:spTree>
    <p:extLst>
      <p:ext uri="{BB962C8B-B14F-4D97-AF65-F5344CB8AC3E}">
        <p14:creationId xmlns:p14="http://schemas.microsoft.com/office/powerpoint/2010/main" val="253928917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9388A59-C595-41D3-A275-9E919914D951}"/>
              </a:ext>
            </a:extLst>
          </p:cNvPr>
          <p:cNvSpPr txBox="1"/>
          <p:nvPr/>
        </p:nvSpPr>
        <p:spPr>
          <a:xfrm>
            <a:off x="0" y="0"/>
            <a:ext cx="9144000" cy="4832092"/>
          </a:xfrm>
          <a:prstGeom prst="rect">
            <a:avLst/>
          </a:prstGeom>
          <a:noFill/>
        </p:spPr>
        <p:txBody>
          <a:bodyPr wrap="square">
            <a:spAutoFit/>
          </a:bodyPr>
          <a:lstStyle/>
          <a:p>
            <a:r>
              <a:rPr lang="en-US" altLang="zh-CN" sz="1800" dirty="0">
                <a:latin typeface="Cambria" panose="02040503050406030204" pitchFamily="18" charset="0"/>
                <a:ea typeface="Cambria" panose="02040503050406030204" pitchFamily="18" charset="0"/>
                <a:cs typeface="Times New Roman" panose="02020603050405020304" pitchFamily="18" charset="0"/>
              </a:rPr>
              <a:t>2) Histogram Extraction</a:t>
            </a:r>
          </a:p>
          <a:p>
            <a:r>
              <a:rPr lang="en-US" altLang="zh-CN" sz="1800" dirty="0">
                <a:latin typeface="Cambria" panose="02040503050406030204" pitchFamily="18" charset="0"/>
                <a:ea typeface="Cambria" panose="02040503050406030204" pitchFamily="18" charset="0"/>
                <a:cs typeface="Times New Roman" panose="02020603050405020304" pitchFamily="18" charset="0"/>
              </a:rPr>
              <a:t>C:\root6\bin\thisroot.bat</a:t>
            </a:r>
          </a:p>
          <a:p>
            <a:r>
              <a:rPr lang="en-US" altLang="zh-CN" sz="1800" dirty="0">
                <a:latin typeface="Cambria" panose="02040503050406030204" pitchFamily="18" charset="0"/>
                <a:ea typeface="Cambria" panose="02040503050406030204" pitchFamily="18" charset="0"/>
                <a:cs typeface="Times New Roman" panose="02020603050405020304" pitchFamily="18" charset="0"/>
              </a:rPr>
              <a:t>root C:\Si24\Si22peakcali\</a:t>
            </a:r>
            <a:r>
              <a:rPr lang="en-US" altLang="zh-CN" sz="1800" b="1" dirty="0">
                <a:latin typeface="Cambria" panose="02040503050406030204" pitchFamily="18" charset="0"/>
                <a:ea typeface="Cambria" panose="02040503050406030204" pitchFamily="18" charset="0"/>
                <a:cs typeface="Times New Roman" panose="02020603050405020304" pitchFamily="18" charset="0"/>
              </a:rPr>
              <a:t>extract_histograms_from_G4_rootfiles_DSL2</a:t>
            </a:r>
            <a:r>
              <a:rPr lang="en-US" altLang="zh-CN" sz="1800" dirty="0">
                <a:latin typeface="Cambria" panose="02040503050406030204" pitchFamily="18" charset="0"/>
                <a:ea typeface="Cambria" panose="02040503050406030204" pitchFamily="18" charset="0"/>
                <a:cs typeface="Times New Roman" panose="02020603050405020304" pitchFamily="18" charset="0"/>
              </a:rPr>
              <a:t>.C (tree draw-&gt;histogram-&gt;write)</a:t>
            </a:r>
          </a:p>
          <a:p>
            <a:endParaRPr lang="en-US" altLang="zh-CN" sz="1800" dirty="0">
              <a:latin typeface="Cambria" panose="02040503050406030204" pitchFamily="18" charset="0"/>
              <a:ea typeface="Cambria" panose="02040503050406030204" pitchFamily="18" charset="0"/>
              <a:cs typeface="Times New Roman" panose="02020603050405020304" pitchFamily="18" charset="0"/>
            </a:endParaRPr>
          </a:p>
          <a:p>
            <a:r>
              <a:rPr lang="en-US" altLang="zh-CN" sz="1600" dirty="0">
                <a:latin typeface="Cambria" panose="02040503050406030204" pitchFamily="18" charset="0"/>
                <a:ea typeface="Cambria" panose="02040503050406030204" pitchFamily="18" charset="0"/>
                <a:cs typeface="Times New Roman" panose="02020603050405020304" pitchFamily="18" charset="0"/>
              </a:rPr>
              <a:t>tree-&gt;Draw("</a:t>
            </a:r>
            <a:r>
              <a:rPr lang="en-US" altLang="zh-CN" sz="1600" dirty="0" err="1">
                <a:latin typeface="Cambria" panose="02040503050406030204" pitchFamily="18" charset="0"/>
                <a:ea typeface="Cambria" panose="02040503050406030204" pitchFamily="18" charset="0"/>
                <a:cs typeface="Times New Roman" panose="02020603050405020304" pitchFamily="18" charset="0"/>
              </a:rPr>
              <a:t>Clovere</a:t>
            </a:r>
            <a:r>
              <a:rPr lang="en-US" altLang="zh-CN" sz="1600" dirty="0">
                <a:latin typeface="Cambria" panose="02040503050406030204" pitchFamily="18" charset="0"/>
                <a:ea typeface="Cambria" panose="02040503050406030204" pitchFamily="18" charset="0"/>
                <a:cs typeface="Times New Roman" panose="02020603050405020304" pitchFamily="18" charset="0"/>
              </a:rPr>
              <a:t>&gt;&gt;</a:t>
            </a:r>
            <a:r>
              <a:rPr lang="en-US" altLang="zh-CN" sz="1600" dirty="0" err="1">
                <a:latin typeface="Cambria" panose="02040503050406030204" pitchFamily="18" charset="0"/>
                <a:ea typeface="Cambria" panose="02040503050406030204" pitchFamily="18" charset="0"/>
                <a:cs typeface="Times New Roman" panose="02020603050405020304" pitchFamily="18" charset="0"/>
              </a:rPr>
              <a:t>Eg</a:t>
            </a:r>
            <a:r>
              <a:rPr lang="en-US" altLang="zh-CN" sz="1600" dirty="0">
                <a:latin typeface="Cambria" panose="02040503050406030204" pitchFamily="18" charset="0"/>
                <a:ea typeface="Cambria" panose="02040503050406030204" pitchFamily="18" charset="0"/>
                <a:cs typeface="Times New Roman" panose="02020603050405020304" pitchFamily="18" charset="0"/>
              </a:rPr>
              <a:t>", Form("</a:t>
            </a:r>
            <a:r>
              <a:rPr lang="en-US" altLang="zh-CN" sz="1600" dirty="0" err="1">
                <a:latin typeface="Cambria" panose="02040503050406030204" pitchFamily="18" charset="0"/>
                <a:ea typeface="Cambria" panose="02040503050406030204" pitchFamily="18" charset="0"/>
                <a:cs typeface="Times New Roman" panose="02020603050405020304" pitchFamily="18" charset="0"/>
              </a:rPr>
              <a:t>Clovere</a:t>
            </a:r>
            <a:r>
              <a:rPr lang="en-US" altLang="zh-CN" sz="1600" dirty="0">
                <a:latin typeface="Cambria" panose="02040503050406030204" pitchFamily="18" charset="0"/>
                <a:ea typeface="Cambria" panose="02040503050406030204" pitchFamily="18" charset="0"/>
                <a:cs typeface="Times New Roman" panose="02020603050405020304" pitchFamily="18" charset="0"/>
              </a:rPr>
              <a:t>&gt;0&amp;&amp;</a:t>
            </a:r>
            <a:r>
              <a:rPr lang="en-US" altLang="zh-CN" sz="1600" dirty="0" err="1">
                <a:latin typeface="Cambria" panose="02040503050406030204" pitchFamily="18" charset="0"/>
                <a:ea typeface="Cambria" panose="02040503050406030204" pitchFamily="18" charset="0"/>
                <a:cs typeface="Times New Roman" panose="02020603050405020304" pitchFamily="18" charset="0"/>
              </a:rPr>
              <a:t>Clovere</a:t>
            </a:r>
            <a:r>
              <a:rPr lang="en-US" altLang="zh-CN" sz="1600" dirty="0">
                <a:latin typeface="Cambria" panose="02040503050406030204" pitchFamily="18" charset="0"/>
                <a:ea typeface="Cambria" panose="02040503050406030204" pitchFamily="18" charset="0"/>
                <a:cs typeface="Times New Roman" panose="02020603050405020304" pitchFamily="18" charset="0"/>
              </a:rPr>
              <a:t>&lt;10000&amp;&amp;DSSD1e+DSSD2e&gt;100&amp;&amp;DSSD1e&gt;100&amp;&amp;DSSD2e&gt;100")); // place to add energy gates and location gates</a:t>
            </a:r>
          </a:p>
          <a:p>
            <a:endParaRPr lang="en-US" altLang="zh-CN" sz="1800" dirty="0">
              <a:latin typeface="Cambria" panose="02040503050406030204" pitchFamily="18" charset="0"/>
              <a:ea typeface="Cambria" panose="02040503050406030204" pitchFamily="18" charset="0"/>
              <a:cs typeface="Times New Roman" panose="02020603050405020304" pitchFamily="18" charset="0"/>
            </a:endParaRPr>
          </a:p>
          <a:p>
            <a:r>
              <a:rPr lang="en-US" altLang="zh-CN" sz="1800" dirty="0">
                <a:latin typeface="Cambria" panose="02040503050406030204" pitchFamily="18" charset="0"/>
                <a:ea typeface="Cambria" panose="02040503050406030204" pitchFamily="18" charset="0"/>
                <a:cs typeface="Times New Roman" panose="02020603050405020304" pitchFamily="18" charset="0"/>
              </a:rPr>
              <a:t>3) Comparison</a:t>
            </a:r>
          </a:p>
          <a:p>
            <a:r>
              <a:rPr lang="en-US" altLang="zh-CN" sz="1800" dirty="0">
                <a:latin typeface="Cambria" panose="02040503050406030204" pitchFamily="18" charset="0"/>
                <a:ea typeface="Cambria" panose="02040503050406030204" pitchFamily="18" charset="0"/>
                <a:cs typeface="Times New Roman" panose="02020603050405020304" pitchFamily="18" charset="0"/>
              </a:rPr>
              <a:t>C:\root5\bin\thisroot.bat</a:t>
            </a:r>
            <a:endParaRPr lang="zh-CN" altLang="en-US" sz="1800" dirty="0">
              <a:latin typeface="Cambria" panose="02040503050406030204" pitchFamily="18" charset="0"/>
              <a:cs typeface="Times New Roman" panose="02020603050405020304" pitchFamily="18" charset="0"/>
            </a:endParaRPr>
          </a:p>
          <a:p>
            <a:r>
              <a:rPr lang="en-US" altLang="zh-CN" sz="1800" dirty="0">
                <a:latin typeface="Cambria" panose="02040503050406030204" pitchFamily="18" charset="0"/>
                <a:ea typeface="Cambria" panose="02040503050406030204" pitchFamily="18" charset="0"/>
                <a:cs typeface="Times New Roman" panose="02020603050405020304" pitchFamily="18" charset="0"/>
              </a:rPr>
              <a:t>root C:\Si24\Si22peakcali\Comparison_DSL2.C</a:t>
            </a:r>
          </a:p>
          <a:p>
            <a:endParaRPr lang="en-US" altLang="zh-CN" sz="1800" dirty="0">
              <a:latin typeface="Cambria" panose="02040503050406030204" pitchFamily="18" charset="0"/>
              <a:ea typeface="Cambria" panose="02040503050406030204" pitchFamily="18" charset="0"/>
              <a:cs typeface="Times New Roman" panose="02020603050405020304" pitchFamily="18" charset="0"/>
            </a:endParaRPr>
          </a:p>
          <a:p>
            <a:r>
              <a:rPr lang="en-US" altLang="zh-CN" sz="1600" dirty="0" err="1">
                <a:latin typeface="Cambria" panose="02040503050406030204" pitchFamily="18" charset="0"/>
                <a:ea typeface="Cambria" panose="02040503050406030204" pitchFamily="18" charset="0"/>
                <a:cs typeface="Times New Roman" panose="02020603050405020304" pitchFamily="18" charset="0"/>
              </a:rPr>
              <a:t>h_measured_spec</a:t>
            </a:r>
            <a:r>
              <a:rPr lang="en-US" altLang="zh-CN" sz="1600" dirty="0">
                <a:latin typeface="Cambria" panose="02040503050406030204" pitchFamily="18" charset="0"/>
                <a:ea typeface="Cambria" panose="02040503050406030204" pitchFamily="18" charset="0"/>
                <a:cs typeface="Times New Roman" panose="02020603050405020304" pitchFamily="18" charset="0"/>
              </a:rPr>
              <a:t>-&gt;Fit(</a:t>
            </a:r>
            <a:r>
              <a:rPr lang="en-US" altLang="zh-CN" sz="1600" dirty="0" err="1">
                <a:latin typeface="Cambria" panose="02040503050406030204" pitchFamily="18" charset="0"/>
                <a:ea typeface="Cambria" panose="02040503050406030204" pitchFamily="18" charset="0"/>
                <a:cs typeface="Times New Roman" panose="02020603050405020304" pitchFamily="18" charset="0"/>
              </a:rPr>
              <a:t>fl</a:t>
            </a:r>
            <a:r>
              <a:rPr lang="en-US" altLang="zh-CN" sz="1600" dirty="0">
                <a:latin typeface="Cambria" panose="02040503050406030204" pitchFamily="18" charset="0"/>
                <a:ea typeface="Cambria" panose="02040503050406030204" pitchFamily="18" charset="0"/>
                <a:cs typeface="Times New Roman" panose="02020603050405020304" pitchFamily="18" charset="0"/>
              </a:rPr>
              <a:t>, "L0", "", </a:t>
            </a:r>
            <a:r>
              <a:rPr lang="en-US" altLang="zh-CN" sz="1600" dirty="0" err="1">
                <a:latin typeface="Cambria" panose="02040503050406030204" pitchFamily="18" charset="0"/>
                <a:ea typeface="Cambria" panose="02040503050406030204" pitchFamily="18" charset="0"/>
                <a:cs typeface="Times New Roman" panose="02020603050405020304" pitchFamily="18" charset="0"/>
              </a:rPr>
              <a:t>fitrange_min</a:t>
            </a:r>
            <a:r>
              <a:rPr lang="en-US" altLang="zh-CN" sz="1600" dirty="0">
                <a:latin typeface="Cambria" panose="02040503050406030204" pitchFamily="18" charset="0"/>
                <a:ea typeface="Cambria" panose="02040503050406030204" pitchFamily="18" charset="0"/>
                <a:cs typeface="Times New Roman" panose="02020603050405020304" pitchFamily="18" charset="0"/>
              </a:rPr>
              <a:t>, </a:t>
            </a:r>
            <a:r>
              <a:rPr lang="en-US" altLang="zh-CN" sz="1600" dirty="0" err="1">
                <a:latin typeface="Cambria" panose="02040503050406030204" pitchFamily="18" charset="0"/>
                <a:ea typeface="Cambria" panose="02040503050406030204" pitchFamily="18" charset="0"/>
                <a:cs typeface="Times New Roman" panose="02020603050405020304" pitchFamily="18" charset="0"/>
              </a:rPr>
              <a:t>fitrange_max</a:t>
            </a:r>
            <a:r>
              <a:rPr lang="en-US" altLang="zh-CN" sz="1600" dirty="0">
                <a:latin typeface="Cambria" panose="02040503050406030204" pitchFamily="18" charset="0"/>
                <a:ea typeface="Cambria" panose="02040503050406030204" pitchFamily="18" charset="0"/>
                <a:cs typeface="Times New Roman" panose="02020603050405020304" pitchFamily="18" charset="0"/>
              </a:rPr>
              <a:t>);</a:t>
            </a:r>
          </a:p>
          <a:p>
            <a:r>
              <a:rPr lang="en-US" sz="1600" dirty="0" err="1">
                <a:latin typeface="Cambria" panose="02040503050406030204" pitchFamily="18" charset="0"/>
                <a:ea typeface="Cambria" panose="02040503050406030204" pitchFamily="18" charset="0"/>
              </a:rPr>
              <a:t>Double_t</a:t>
            </a:r>
            <a:r>
              <a:rPr lang="en-US" sz="1600" dirty="0">
                <a:latin typeface="Cambria" panose="02040503050406030204" pitchFamily="18" charset="0"/>
                <a:ea typeface="Cambria" panose="02040503050406030204" pitchFamily="18" charset="0"/>
              </a:rPr>
              <a:t> </a:t>
            </a:r>
            <a:r>
              <a:rPr lang="en-US" sz="1600" dirty="0" err="1">
                <a:latin typeface="Cambria" panose="02040503050406030204" pitchFamily="18" charset="0"/>
                <a:ea typeface="Cambria" panose="02040503050406030204" pitchFamily="18" charset="0"/>
              </a:rPr>
              <a:t>fline</a:t>
            </a:r>
            <a:r>
              <a:rPr lang="en-US" sz="1600" dirty="0">
                <a:latin typeface="Cambria" panose="02040503050406030204" pitchFamily="18" charset="0"/>
                <a:ea typeface="Cambria" panose="02040503050406030204" pitchFamily="18" charset="0"/>
              </a:rPr>
              <a:t>(</a:t>
            </a:r>
            <a:r>
              <a:rPr lang="en-US" sz="1600" dirty="0" err="1">
                <a:latin typeface="Cambria" panose="02040503050406030204" pitchFamily="18" charset="0"/>
                <a:ea typeface="Cambria" panose="02040503050406030204" pitchFamily="18" charset="0"/>
              </a:rPr>
              <a:t>Double_t</a:t>
            </a:r>
            <a:r>
              <a:rPr lang="en-US" sz="1600" dirty="0">
                <a:latin typeface="Cambria" panose="02040503050406030204" pitchFamily="18" charset="0"/>
                <a:ea typeface="Cambria" panose="02040503050406030204" pitchFamily="18" charset="0"/>
              </a:rPr>
              <a:t>* x, </a:t>
            </a:r>
            <a:r>
              <a:rPr lang="en-US" sz="1600" dirty="0" err="1">
                <a:latin typeface="Cambria" panose="02040503050406030204" pitchFamily="18" charset="0"/>
                <a:ea typeface="Cambria" panose="02040503050406030204" pitchFamily="18" charset="0"/>
              </a:rPr>
              <a:t>Double_t</a:t>
            </a:r>
            <a:r>
              <a:rPr lang="en-US" sz="1600" dirty="0">
                <a:latin typeface="Cambria" panose="02040503050406030204" pitchFamily="18" charset="0"/>
                <a:ea typeface="Cambria" panose="02040503050406030204" pitchFamily="18" charset="0"/>
              </a:rPr>
              <a:t>* par) // pol1</a:t>
            </a:r>
          </a:p>
          <a:p>
            <a:r>
              <a:rPr lang="en-US" sz="1600" dirty="0">
                <a:latin typeface="Cambria" panose="02040503050406030204" pitchFamily="18" charset="0"/>
                <a:ea typeface="Cambria" panose="02040503050406030204" pitchFamily="18" charset="0"/>
              </a:rPr>
              <a:t>{</a:t>
            </a:r>
          </a:p>
          <a:p>
            <a:r>
              <a:rPr lang="en-US" sz="1600" dirty="0">
                <a:latin typeface="Cambria" panose="02040503050406030204" pitchFamily="18" charset="0"/>
                <a:ea typeface="Cambria" panose="02040503050406030204" pitchFamily="18" charset="0"/>
              </a:rPr>
              <a:t>	return par[0] + par[1] * x[0];  // place to add more complex background models</a:t>
            </a:r>
          </a:p>
          <a:p>
            <a:r>
              <a:rPr lang="en-US" sz="1600" dirty="0">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64166777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500E0D4-6113-46B0-A9FA-38A0B65FFF1F}"/>
              </a:ext>
            </a:extLst>
          </p:cNvPr>
          <p:cNvPicPr>
            <a:picLocks noChangeAspect="1"/>
          </p:cNvPicPr>
          <p:nvPr/>
        </p:nvPicPr>
        <p:blipFill>
          <a:blip r:embed="rId2"/>
          <a:stretch>
            <a:fillRect/>
          </a:stretch>
        </p:blipFill>
        <p:spPr>
          <a:xfrm>
            <a:off x="123450" y="0"/>
            <a:ext cx="8897100" cy="6858000"/>
          </a:xfrm>
          <a:prstGeom prst="rect">
            <a:avLst/>
          </a:prstGeom>
        </p:spPr>
      </p:pic>
    </p:spTree>
    <p:extLst>
      <p:ext uri="{BB962C8B-B14F-4D97-AF65-F5344CB8AC3E}">
        <p14:creationId xmlns:p14="http://schemas.microsoft.com/office/powerpoint/2010/main" val="846490727"/>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80930179-24F0-4243-A680-FA6F7D8FA185}"/>
              </a:ext>
            </a:extLst>
          </p:cNvPr>
          <p:cNvPicPr>
            <a:picLocks noChangeAspect="1"/>
          </p:cNvPicPr>
          <p:nvPr/>
        </p:nvPicPr>
        <p:blipFill>
          <a:blip r:embed="rId2"/>
          <a:stretch>
            <a:fillRect/>
          </a:stretch>
        </p:blipFill>
        <p:spPr>
          <a:xfrm>
            <a:off x="1996458" y="0"/>
            <a:ext cx="7147542" cy="6858000"/>
          </a:xfrm>
          <a:prstGeom prst="rect">
            <a:avLst/>
          </a:prstGeom>
        </p:spPr>
      </p:pic>
      <p:sp>
        <p:nvSpPr>
          <p:cNvPr id="4" name="TextBox 3">
            <a:extLst>
              <a:ext uri="{FF2B5EF4-FFF2-40B4-BE49-F238E27FC236}">
                <a16:creationId xmlns:a16="http://schemas.microsoft.com/office/drawing/2014/main" id="{A908A2C1-5ED7-4B44-AFE9-B3A55881320A}"/>
              </a:ext>
            </a:extLst>
          </p:cNvPr>
          <p:cNvSpPr txBox="1"/>
          <p:nvPr/>
        </p:nvSpPr>
        <p:spPr>
          <a:xfrm>
            <a:off x="2950592" y="272837"/>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5" name="TextBox 4">
            <a:extLst>
              <a:ext uri="{FF2B5EF4-FFF2-40B4-BE49-F238E27FC236}">
                <a16:creationId xmlns:a16="http://schemas.microsoft.com/office/drawing/2014/main" id="{4E4261E7-4127-4FB4-A5EA-0C5373A78FA8}"/>
              </a:ext>
            </a:extLst>
          </p:cNvPr>
          <p:cNvSpPr txBox="1"/>
          <p:nvPr/>
        </p:nvSpPr>
        <p:spPr>
          <a:xfrm>
            <a:off x="4274243"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6" name="TextBox 5">
            <a:extLst>
              <a:ext uri="{FF2B5EF4-FFF2-40B4-BE49-F238E27FC236}">
                <a16:creationId xmlns:a16="http://schemas.microsoft.com/office/drawing/2014/main" id="{D4C779A0-DEE5-4106-9F7C-186AF3D316A7}"/>
              </a:ext>
            </a:extLst>
          </p:cNvPr>
          <p:cNvSpPr txBox="1"/>
          <p:nvPr/>
        </p:nvSpPr>
        <p:spPr>
          <a:xfrm>
            <a:off x="5487189"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89D6D18F-E3D5-4C9A-ADA6-5AF9C4110B50}"/>
              </a:ext>
            </a:extLst>
          </p:cNvPr>
          <p:cNvSpPr txBox="1"/>
          <p:nvPr/>
        </p:nvSpPr>
        <p:spPr>
          <a:xfrm>
            <a:off x="6949484"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55C4C2DC-82F1-4B1D-BF37-F2BD47E43395}"/>
              </a:ext>
            </a:extLst>
          </p:cNvPr>
          <p:cNvSpPr txBox="1"/>
          <p:nvPr/>
        </p:nvSpPr>
        <p:spPr>
          <a:xfrm>
            <a:off x="7684711" y="5607498"/>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49D0561F-A651-48B9-BCF6-FF3EEBEDD908}"/>
              </a:ext>
            </a:extLst>
          </p:cNvPr>
          <p:cNvSpPr txBox="1"/>
          <p:nvPr/>
        </p:nvSpPr>
        <p:spPr>
          <a:xfrm>
            <a:off x="488475" y="488281"/>
            <a:ext cx="1160347" cy="369332"/>
          </a:xfrm>
          <a:prstGeom prst="rect">
            <a:avLst/>
          </a:prstGeom>
          <a:noFill/>
        </p:spPr>
        <p:txBody>
          <a:bodyPr wrap="square">
            <a:spAutoFit/>
          </a:bodyPr>
          <a:lstStyle/>
          <a:p>
            <a:r>
              <a:rPr lang="zh-CN" altLang="en-US" dirty="0">
                <a:latin typeface="Cambria" panose="02040503050406030204" pitchFamily="18" charset="0"/>
              </a:rPr>
              <a:t>3.</a:t>
            </a:r>
            <a:r>
              <a:rPr lang="en-US" altLang="zh-CN" dirty="0">
                <a:latin typeface="Cambria" panose="02040503050406030204" pitchFamily="18" charset="0"/>
              </a:rPr>
              <a:t>0</a:t>
            </a:r>
            <a:r>
              <a:rPr lang="en-US" altLang="zh-CN" dirty="0">
                <a:latin typeface="Cambria" panose="02040503050406030204" pitchFamily="18" charset="0"/>
                <a:ea typeface="Cambria" panose="02040503050406030204" pitchFamily="18" charset="0"/>
              </a:rPr>
              <a:t>(22) fs</a:t>
            </a:r>
            <a:endParaRPr lang="zh-CN" altLang="en-US" dirty="0">
              <a:latin typeface="Cambria" panose="02040503050406030204" pitchFamily="18" charset="0"/>
            </a:endParaRPr>
          </a:p>
        </p:txBody>
      </p:sp>
      <p:sp>
        <p:nvSpPr>
          <p:cNvPr id="11" name="TextBox 10">
            <a:extLst>
              <a:ext uri="{FF2B5EF4-FFF2-40B4-BE49-F238E27FC236}">
                <a16:creationId xmlns:a16="http://schemas.microsoft.com/office/drawing/2014/main" id="{4EA9B3A2-96FA-4CDF-AFCD-BABEE5B7A836}"/>
              </a:ext>
            </a:extLst>
          </p:cNvPr>
          <p:cNvSpPr txBox="1"/>
          <p:nvPr/>
        </p:nvSpPr>
        <p:spPr>
          <a:xfrm>
            <a:off x="111742" y="1784752"/>
            <a:ext cx="1913815" cy="369332"/>
          </a:xfrm>
          <a:prstGeom prst="rect">
            <a:avLst/>
          </a:prstGeom>
          <a:noFill/>
        </p:spPr>
        <p:txBody>
          <a:bodyPr wrap="square">
            <a:spAutoFit/>
          </a:bodyPr>
          <a:lstStyle/>
          <a:p>
            <a:r>
              <a:rPr lang="en-US" altLang="zh-CN" dirty="0">
                <a:latin typeface="Cambria" panose="02040503050406030204" pitchFamily="18" charset="0"/>
              </a:rPr>
              <a:t>3076.25(15) </a:t>
            </a:r>
            <a:r>
              <a:rPr lang="en-US" altLang="zh-CN" dirty="0">
                <a:latin typeface="Cambria" panose="02040503050406030204" pitchFamily="18" charset="0"/>
                <a:ea typeface="Cambria" panose="02040503050406030204" pitchFamily="18" charset="0"/>
              </a:rPr>
              <a:t>keV</a:t>
            </a:r>
          </a:p>
        </p:txBody>
      </p:sp>
      <p:sp>
        <p:nvSpPr>
          <p:cNvPr id="12" name="TextBox 11">
            <a:extLst>
              <a:ext uri="{FF2B5EF4-FFF2-40B4-BE49-F238E27FC236}">
                <a16:creationId xmlns:a16="http://schemas.microsoft.com/office/drawing/2014/main" id="{50EF402E-BF54-44FA-B0D5-A6A16B94059C}"/>
              </a:ext>
            </a:extLst>
          </p:cNvPr>
          <p:cNvSpPr txBox="1"/>
          <p:nvPr/>
        </p:nvSpPr>
        <p:spPr>
          <a:xfrm>
            <a:off x="545938" y="3116318"/>
            <a:ext cx="1035740" cy="369332"/>
          </a:xfrm>
          <a:prstGeom prst="rect">
            <a:avLst/>
          </a:prstGeom>
          <a:noFill/>
        </p:spPr>
        <p:txBody>
          <a:bodyPr wrap="square">
            <a:spAutoFit/>
          </a:bodyPr>
          <a:lstStyle/>
          <a:p>
            <a:r>
              <a:rPr lang="en-US" altLang="zh-CN" dirty="0">
                <a:latin typeface="Cambria" panose="02040503050406030204" pitchFamily="18" charset="0"/>
              </a:rPr>
              <a:t>0.89(6)</a:t>
            </a:r>
            <a:endParaRPr lang="zh-CN" altLang="en-US" dirty="0">
              <a:latin typeface="Cambria" panose="02040503050406030204" pitchFamily="18" charset="0"/>
            </a:endParaRPr>
          </a:p>
        </p:txBody>
      </p:sp>
      <p:sp>
        <p:nvSpPr>
          <p:cNvPr id="13" name="TextBox 12">
            <a:extLst>
              <a:ext uri="{FF2B5EF4-FFF2-40B4-BE49-F238E27FC236}">
                <a16:creationId xmlns:a16="http://schemas.microsoft.com/office/drawing/2014/main" id="{FA966D15-70C1-420C-9486-D9D791070B9D}"/>
              </a:ext>
            </a:extLst>
          </p:cNvPr>
          <p:cNvSpPr txBox="1"/>
          <p:nvPr/>
        </p:nvSpPr>
        <p:spPr>
          <a:xfrm>
            <a:off x="545938" y="4433054"/>
            <a:ext cx="1035740" cy="369332"/>
          </a:xfrm>
          <a:prstGeom prst="rect">
            <a:avLst/>
          </a:prstGeom>
          <a:noFill/>
        </p:spPr>
        <p:txBody>
          <a:bodyPr wrap="square">
            <a:spAutoFit/>
          </a:bodyPr>
          <a:lstStyle/>
          <a:p>
            <a:r>
              <a:rPr lang="en-US" altLang="zh-CN" dirty="0">
                <a:latin typeface="Cambria" panose="02040503050406030204" pitchFamily="18" charset="0"/>
              </a:rPr>
              <a:t>1.00(8)</a:t>
            </a:r>
            <a:endParaRPr lang="zh-CN" altLang="en-US" dirty="0">
              <a:latin typeface="Cambria" panose="02040503050406030204" pitchFamily="18" charset="0"/>
            </a:endParaRPr>
          </a:p>
        </p:txBody>
      </p:sp>
      <p:sp>
        <p:nvSpPr>
          <p:cNvPr id="14" name="TextBox 13">
            <a:extLst>
              <a:ext uri="{FF2B5EF4-FFF2-40B4-BE49-F238E27FC236}">
                <a16:creationId xmlns:a16="http://schemas.microsoft.com/office/drawing/2014/main" id="{4DB112CB-3327-4DA1-A79D-416CF0E558EC}"/>
              </a:ext>
            </a:extLst>
          </p:cNvPr>
          <p:cNvSpPr txBox="1"/>
          <p:nvPr/>
        </p:nvSpPr>
        <p:spPr>
          <a:xfrm>
            <a:off x="488475" y="5723212"/>
            <a:ext cx="1035740" cy="369332"/>
          </a:xfrm>
          <a:prstGeom prst="rect">
            <a:avLst/>
          </a:prstGeom>
          <a:noFill/>
        </p:spPr>
        <p:txBody>
          <a:bodyPr wrap="square">
            <a:spAutoFit/>
          </a:bodyPr>
          <a:lstStyle/>
          <a:p>
            <a:r>
              <a:rPr lang="en-US" altLang="zh-CN" dirty="0">
                <a:latin typeface="Cambria" panose="02040503050406030204" pitchFamily="18" charset="0"/>
              </a:rPr>
              <a:t>0.63(28)</a:t>
            </a:r>
            <a:endParaRPr lang="zh-CN" altLang="en-US" dirty="0">
              <a:latin typeface="Cambria" panose="02040503050406030204" pitchFamily="18" charset="0"/>
            </a:endParaRPr>
          </a:p>
        </p:txBody>
      </p:sp>
      <p:sp>
        <p:nvSpPr>
          <p:cNvPr id="15" name="TextBox 14">
            <a:extLst>
              <a:ext uri="{FF2B5EF4-FFF2-40B4-BE49-F238E27FC236}">
                <a16:creationId xmlns:a16="http://schemas.microsoft.com/office/drawing/2014/main" id="{FFF1DB37-CA0A-45A9-B226-EB620D083F61}"/>
              </a:ext>
            </a:extLst>
          </p:cNvPr>
          <p:cNvSpPr txBox="1"/>
          <p:nvPr/>
        </p:nvSpPr>
        <p:spPr>
          <a:xfrm>
            <a:off x="306140" y="857613"/>
            <a:ext cx="1606465" cy="369332"/>
          </a:xfrm>
          <a:prstGeom prst="rect">
            <a:avLst/>
          </a:prstGeom>
          <a:noFill/>
        </p:spPr>
        <p:txBody>
          <a:bodyPr wrap="none" rtlCol="0">
            <a:spAutoFit/>
          </a:bodyPr>
          <a:lstStyle/>
          <a:p>
            <a:r>
              <a:rPr lang="en-US" altLang="zh-CN" dirty="0">
                <a:solidFill>
                  <a:srgbClr val="FF0000"/>
                </a:solidFill>
                <a:latin typeface="Cambria" panose="02040503050406030204" pitchFamily="18" charset="0"/>
                <a:ea typeface="Cambria" panose="02040503050406030204" pitchFamily="18" charset="0"/>
              </a:rPr>
              <a:t>68% UL:</a:t>
            </a:r>
            <a:r>
              <a:rPr lang="zh-CN" altLang="en-US" dirty="0">
                <a:solidFill>
                  <a:srgbClr val="FF0000"/>
                </a:solidFill>
                <a:latin typeface="Cambria" panose="02040503050406030204" pitchFamily="18" charset="0"/>
              </a:rPr>
              <a:t> </a:t>
            </a:r>
            <a:r>
              <a:rPr lang="en-US" altLang="zh-CN" dirty="0">
                <a:solidFill>
                  <a:srgbClr val="FF0000"/>
                </a:solidFill>
                <a:latin typeface="Cambria" panose="02040503050406030204" pitchFamily="18" charset="0"/>
                <a:ea typeface="Cambria" panose="02040503050406030204" pitchFamily="18" charset="0"/>
              </a:rPr>
              <a:t>5.2 fs</a:t>
            </a:r>
          </a:p>
        </p:txBody>
      </p:sp>
      <p:sp>
        <p:nvSpPr>
          <p:cNvPr id="2" name="TextBox 1">
            <a:extLst>
              <a:ext uri="{FF2B5EF4-FFF2-40B4-BE49-F238E27FC236}">
                <a16:creationId xmlns:a16="http://schemas.microsoft.com/office/drawing/2014/main" id="{E1B499D7-AA70-4955-8024-5E27F0829FBC}"/>
              </a:ext>
            </a:extLst>
          </p:cNvPr>
          <p:cNvSpPr txBox="1"/>
          <p:nvPr/>
        </p:nvSpPr>
        <p:spPr>
          <a:xfrm>
            <a:off x="0" y="0"/>
            <a:ext cx="657552" cy="369332"/>
          </a:xfrm>
          <a:prstGeom prst="rect">
            <a:avLst/>
          </a:prstGeom>
          <a:noFill/>
        </p:spPr>
        <p:txBody>
          <a:bodyPr wrap="none" rtlCol="0">
            <a:spAutoFit/>
          </a:bodyPr>
          <a:lstStyle/>
          <a:p>
            <a:r>
              <a:rPr lang="en-US" altLang="zh-CN" dirty="0"/>
              <a:t>basic</a:t>
            </a:r>
            <a:endParaRPr lang="zh-CN" altLang="en-US" dirty="0"/>
          </a:p>
        </p:txBody>
      </p:sp>
    </p:spTree>
    <p:extLst>
      <p:ext uri="{BB962C8B-B14F-4D97-AF65-F5344CB8AC3E}">
        <p14:creationId xmlns:p14="http://schemas.microsoft.com/office/powerpoint/2010/main" val="309130384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840B64-544A-4BCA-9611-D30904764DA1}"/>
              </a:ext>
            </a:extLst>
          </p:cNvPr>
          <p:cNvPicPr>
            <a:picLocks noChangeAspect="1"/>
          </p:cNvPicPr>
          <p:nvPr/>
        </p:nvPicPr>
        <p:blipFill>
          <a:blip r:embed="rId2"/>
          <a:stretch>
            <a:fillRect/>
          </a:stretch>
        </p:blipFill>
        <p:spPr>
          <a:xfrm>
            <a:off x="2020636" y="0"/>
            <a:ext cx="7123364" cy="6858000"/>
          </a:xfrm>
          <a:prstGeom prst="rect">
            <a:avLst/>
          </a:prstGeom>
        </p:spPr>
      </p:pic>
      <p:sp>
        <p:nvSpPr>
          <p:cNvPr id="4" name="TextBox 3">
            <a:extLst>
              <a:ext uri="{FF2B5EF4-FFF2-40B4-BE49-F238E27FC236}">
                <a16:creationId xmlns:a16="http://schemas.microsoft.com/office/drawing/2014/main" id="{A02D3F0B-47F5-4E6B-A39C-87871949C809}"/>
              </a:ext>
            </a:extLst>
          </p:cNvPr>
          <p:cNvSpPr txBox="1"/>
          <p:nvPr/>
        </p:nvSpPr>
        <p:spPr>
          <a:xfrm>
            <a:off x="2950592" y="272837"/>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5" name="TextBox 4">
            <a:extLst>
              <a:ext uri="{FF2B5EF4-FFF2-40B4-BE49-F238E27FC236}">
                <a16:creationId xmlns:a16="http://schemas.microsoft.com/office/drawing/2014/main" id="{E973110F-8DD6-412C-8005-21E8C6503213}"/>
              </a:ext>
            </a:extLst>
          </p:cNvPr>
          <p:cNvSpPr txBox="1"/>
          <p:nvPr/>
        </p:nvSpPr>
        <p:spPr>
          <a:xfrm>
            <a:off x="4274243"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6" name="TextBox 5">
            <a:extLst>
              <a:ext uri="{FF2B5EF4-FFF2-40B4-BE49-F238E27FC236}">
                <a16:creationId xmlns:a16="http://schemas.microsoft.com/office/drawing/2014/main" id="{5292DAB0-D840-4216-A5A8-F8DEF0077226}"/>
              </a:ext>
            </a:extLst>
          </p:cNvPr>
          <p:cNvSpPr txBox="1"/>
          <p:nvPr/>
        </p:nvSpPr>
        <p:spPr>
          <a:xfrm>
            <a:off x="5487189"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50E492B4-7EE7-47EF-8EA6-83E83798889C}"/>
              </a:ext>
            </a:extLst>
          </p:cNvPr>
          <p:cNvSpPr txBox="1"/>
          <p:nvPr/>
        </p:nvSpPr>
        <p:spPr>
          <a:xfrm>
            <a:off x="6949484"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B1AFF636-2C75-40C3-9DBA-3B95AE353FCE}"/>
              </a:ext>
            </a:extLst>
          </p:cNvPr>
          <p:cNvSpPr txBox="1"/>
          <p:nvPr/>
        </p:nvSpPr>
        <p:spPr>
          <a:xfrm>
            <a:off x="7684711" y="5607498"/>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7B51F2AD-C1E9-405A-93D2-58D0A1904542}"/>
              </a:ext>
            </a:extLst>
          </p:cNvPr>
          <p:cNvSpPr txBox="1"/>
          <p:nvPr/>
        </p:nvSpPr>
        <p:spPr>
          <a:xfrm>
            <a:off x="0" y="0"/>
            <a:ext cx="1184683" cy="369332"/>
          </a:xfrm>
          <a:prstGeom prst="rect">
            <a:avLst/>
          </a:prstGeom>
          <a:noFill/>
        </p:spPr>
        <p:txBody>
          <a:bodyPr wrap="none" rtlCol="0">
            <a:spAutoFit/>
          </a:bodyPr>
          <a:lstStyle/>
          <a:p>
            <a:r>
              <a:rPr lang="en-US" altLang="zh-CN" dirty="0"/>
              <a:t>exhaustive</a:t>
            </a:r>
            <a:endParaRPr lang="zh-CN" altLang="en-US" dirty="0"/>
          </a:p>
        </p:txBody>
      </p:sp>
      <p:sp>
        <p:nvSpPr>
          <p:cNvPr id="10" name="TextBox 9">
            <a:extLst>
              <a:ext uri="{FF2B5EF4-FFF2-40B4-BE49-F238E27FC236}">
                <a16:creationId xmlns:a16="http://schemas.microsoft.com/office/drawing/2014/main" id="{A56EB1FD-9C9D-41BE-AAA6-33FADBE8E7D3}"/>
              </a:ext>
            </a:extLst>
          </p:cNvPr>
          <p:cNvSpPr txBox="1"/>
          <p:nvPr/>
        </p:nvSpPr>
        <p:spPr>
          <a:xfrm>
            <a:off x="488475" y="488281"/>
            <a:ext cx="1160347" cy="369332"/>
          </a:xfrm>
          <a:prstGeom prst="rect">
            <a:avLst/>
          </a:prstGeom>
          <a:noFill/>
        </p:spPr>
        <p:txBody>
          <a:bodyPr wrap="square">
            <a:spAutoFit/>
          </a:bodyPr>
          <a:lstStyle/>
          <a:p>
            <a:r>
              <a:rPr lang="en-US" altLang="zh-CN" dirty="0">
                <a:latin typeface="Cambria" panose="02040503050406030204" pitchFamily="18" charset="0"/>
              </a:rPr>
              <a:t>2</a:t>
            </a:r>
            <a:r>
              <a:rPr lang="zh-CN" altLang="en-US" dirty="0">
                <a:latin typeface="Cambria" panose="02040503050406030204" pitchFamily="18" charset="0"/>
              </a:rPr>
              <a:t>.</a:t>
            </a:r>
            <a:r>
              <a:rPr lang="en-US" altLang="zh-CN" dirty="0">
                <a:latin typeface="Cambria" panose="02040503050406030204" pitchFamily="18" charset="0"/>
              </a:rPr>
              <a:t>6</a:t>
            </a:r>
            <a:r>
              <a:rPr lang="en-US" altLang="zh-CN" dirty="0">
                <a:latin typeface="Cambria" panose="02040503050406030204" pitchFamily="18" charset="0"/>
                <a:ea typeface="Cambria" panose="02040503050406030204" pitchFamily="18" charset="0"/>
              </a:rPr>
              <a:t>(23) fs</a:t>
            </a:r>
            <a:endParaRPr lang="zh-CN" altLang="en-US" dirty="0">
              <a:latin typeface="Cambria" panose="02040503050406030204" pitchFamily="18" charset="0"/>
            </a:endParaRPr>
          </a:p>
        </p:txBody>
      </p:sp>
      <p:sp>
        <p:nvSpPr>
          <p:cNvPr id="11" name="TextBox 10">
            <a:extLst>
              <a:ext uri="{FF2B5EF4-FFF2-40B4-BE49-F238E27FC236}">
                <a16:creationId xmlns:a16="http://schemas.microsoft.com/office/drawing/2014/main" id="{063CE72F-9265-4514-93F4-49F82C9E0E3C}"/>
              </a:ext>
            </a:extLst>
          </p:cNvPr>
          <p:cNvSpPr txBox="1"/>
          <p:nvPr/>
        </p:nvSpPr>
        <p:spPr>
          <a:xfrm>
            <a:off x="111742" y="1784752"/>
            <a:ext cx="1913815" cy="369332"/>
          </a:xfrm>
          <a:prstGeom prst="rect">
            <a:avLst/>
          </a:prstGeom>
          <a:noFill/>
        </p:spPr>
        <p:txBody>
          <a:bodyPr wrap="square">
            <a:spAutoFit/>
          </a:bodyPr>
          <a:lstStyle/>
          <a:p>
            <a:r>
              <a:rPr lang="en-US" altLang="zh-CN" dirty="0">
                <a:latin typeface="Cambria" panose="02040503050406030204" pitchFamily="18" charset="0"/>
              </a:rPr>
              <a:t>3076.25(17) </a:t>
            </a:r>
            <a:r>
              <a:rPr lang="en-US" altLang="zh-CN" dirty="0">
                <a:latin typeface="Cambria" panose="02040503050406030204" pitchFamily="18" charset="0"/>
                <a:ea typeface="Cambria" panose="02040503050406030204" pitchFamily="18" charset="0"/>
              </a:rPr>
              <a:t>keV</a:t>
            </a:r>
          </a:p>
        </p:txBody>
      </p:sp>
      <p:sp>
        <p:nvSpPr>
          <p:cNvPr id="12" name="TextBox 11">
            <a:extLst>
              <a:ext uri="{FF2B5EF4-FFF2-40B4-BE49-F238E27FC236}">
                <a16:creationId xmlns:a16="http://schemas.microsoft.com/office/drawing/2014/main" id="{8AE6303E-1B1A-4FC7-B7E9-D8F723227AA2}"/>
              </a:ext>
            </a:extLst>
          </p:cNvPr>
          <p:cNvSpPr txBox="1"/>
          <p:nvPr/>
        </p:nvSpPr>
        <p:spPr>
          <a:xfrm>
            <a:off x="545938" y="3116318"/>
            <a:ext cx="1035740" cy="369332"/>
          </a:xfrm>
          <a:prstGeom prst="rect">
            <a:avLst/>
          </a:prstGeom>
          <a:noFill/>
        </p:spPr>
        <p:txBody>
          <a:bodyPr wrap="square">
            <a:spAutoFit/>
          </a:bodyPr>
          <a:lstStyle/>
          <a:p>
            <a:r>
              <a:rPr lang="en-US" altLang="zh-CN" dirty="0">
                <a:latin typeface="Cambria" panose="02040503050406030204" pitchFamily="18" charset="0"/>
              </a:rPr>
              <a:t>0.88(7)</a:t>
            </a:r>
            <a:endParaRPr lang="zh-CN" altLang="en-US" dirty="0">
              <a:latin typeface="Cambria" panose="02040503050406030204" pitchFamily="18" charset="0"/>
            </a:endParaRPr>
          </a:p>
        </p:txBody>
      </p:sp>
      <p:sp>
        <p:nvSpPr>
          <p:cNvPr id="13" name="TextBox 12">
            <a:extLst>
              <a:ext uri="{FF2B5EF4-FFF2-40B4-BE49-F238E27FC236}">
                <a16:creationId xmlns:a16="http://schemas.microsoft.com/office/drawing/2014/main" id="{089127FD-7441-44C7-86F7-D94C953E69E6}"/>
              </a:ext>
            </a:extLst>
          </p:cNvPr>
          <p:cNvSpPr txBox="1"/>
          <p:nvPr/>
        </p:nvSpPr>
        <p:spPr>
          <a:xfrm>
            <a:off x="545938" y="4433054"/>
            <a:ext cx="1035740" cy="369332"/>
          </a:xfrm>
          <a:prstGeom prst="rect">
            <a:avLst/>
          </a:prstGeom>
          <a:noFill/>
        </p:spPr>
        <p:txBody>
          <a:bodyPr wrap="square">
            <a:spAutoFit/>
          </a:bodyPr>
          <a:lstStyle/>
          <a:p>
            <a:r>
              <a:rPr lang="en-US" altLang="zh-CN" dirty="0">
                <a:latin typeface="Cambria" panose="02040503050406030204" pitchFamily="18" charset="0"/>
              </a:rPr>
              <a:t>1.01(9)</a:t>
            </a:r>
            <a:endParaRPr lang="zh-CN" altLang="en-US" dirty="0">
              <a:latin typeface="Cambria" panose="02040503050406030204" pitchFamily="18" charset="0"/>
            </a:endParaRPr>
          </a:p>
        </p:txBody>
      </p:sp>
      <p:sp>
        <p:nvSpPr>
          <p:cNvPr id="14" name="TextBox 13">
            <a:extLst>
              <a:ext uri="{FF2B5EF4-FFF2-40B4-BE49-F238E27FC236}">
                <a16:creationId xmlns:a16="http://schemas.microsoft.com/office/drawing/2014/main" id="{291BF18E-B910-488E-B27F-201A5FC9711C}"/>
              </a:ext>
            </a:extLst>
          </p:cNvPr>
          <p:cNvSpPr txBox="1"/>
          <p:nvPr/>
        </p:nvSpPr>
        <p:spPr>
          <a:xfrm>
            <a:off x="488475" y="5723212"/>
            <a:ext cx="1035740" cy="369332"/>
          </a:xfrm>
          <a:prstGeom prst="rect">
            <a:avLst/>
          </a:prstGeom>
          <a:noFill/>
        </p:spPr>
        <p:txBody>
          <a:bodyPr wrap="square">
            <a:spAutoFit/>
          </a:bodyPr>
          <a:lstStyle/>
          <a:p>
            <a:r>
              <a:rPr lang="en-US" altLang="zh-CN" dirty="0">
                <a:latin typeface="Cambria" panose="02040503050406030204" pitchFamily="18" charset="0"/>
              </a:rPr>
              <a:t>0.99(33)</a:t>
            </a:r>
            <a:endParaRPr lang="zh-CN" altLang="en-US" dirty="0">
              <a:latin typeface="Cambria" panose="02040503050406030204" pitchFamily="18" charset="0"/>
            </a:endParaRPr>
          </a:p>
        </p:txBody>
      </p:sp>
      <p:sp>
        <p:nvSpPr>
          <p:cNvPr id="15" name="TextBox 14">
            <a:extLst>
              <a:ext uri="{FF2B5EF4-FFF2-40B4-BE49-F238E27FC236}">
                <a16:creationId xmlns:a16="http://schemas.microsoft.com/office/drawing/2014/main" id="{F50CFBFF-FF93-4FB7-A252-52B81A8E62CD}"/>
              </a:ext>
            </a:extLst>
          </p:cNvPr>
          <p:cNvSpPr txBox="1"/>
          <p:nvPr/>
        </p:nvSpPr>
        <p:spPr>
          <a:xfrm>
            <a:off x="306140" y="857613"/>
            <a:ext cx="1606465" cy="369332"/>
          </a:xfrm>
          <a:prstGeom prst="rect">
            <a:avLst/>
          </a:prstGeom>
          <a:noFill/>
        </p:spPr>
        <p:txBody>
          <a:bodyPr wrap="none" rtlCol="0">
            <a:spAutoFit/>
          </a:bodyPr>
          <a:lstStyle/>
          <a:p>
            <a:r>
              <a:rPr lang="en-US" altLang="zh-CN" dirty="0">
                <a:solidFill>
                  <a:srgbClr val="FF0000"/>
                </a:solidFill>
                <a:latin typeface="Cambria" panose="02040503050406030204" pitchFamily="18" charset="0"/>
                <a:ea typeface="Cambria" panose="02040503050406030204" pitchFamily="18" charset="0"/>
              </a:rPr>
              <a:t>68% UL:</a:t>
            </a:r>
            <a:r>
              <a:rPr lang="zh-CN" altLang="en-US" dirty="0">
                <a:solidFill>
                  <a:srgbClr val="FF0000"/>
                </a:solidFill>
                <a:latin typeface="Cambria" panose="02040503050406030204" pitchFamily="18" charset="0"/>
              </a:rPr>
              <a:t> </a:t>
            </a:r>
            <a:r>
              <a:rPr lang="en-US" altLang="zh-CN" dirty="0">
                <a:solidFill>
                  <a:srgbClr val="FF0000"/>
                </a:solidFill>
                <a:latin typeface="Cambria" panose="02040503050406030204" pitchFamily="18" charset="0"/>
                <a:ea typeface="Cambria" panose="02040503050406030204" pitchFamily="18" charset="0"/>
              </a:rPr>
              <a:t>4.9 fs</a:t>
            </a:r>
          </a:p>
        </p:txBody>
      </p:sp>
    </p:spTree>
    <p:extLst>
      <p:ext uri="{BB962C8B-B14F-4D97-AF65-F5344CB8AC3E}">
        <p14:creationId xmlns:p14="http://schemas.microsoft.com/office/powerpoint/2010/main" val="2929065571"/>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3CA1C4-F4B8-4CDA-8501-B4F5BFFB9741}"/>
              </a:ext>
            </a:extLst>
          </p:cNvPr>
          <p:cNvPicPr>
            <a:picLocks noChangeAspect="1"/>
          </p:cNvPicPr>
          <p:nvPr/>
        </p:nvPicPr>
        <p:blipFill>
          <a:blip r:embed="rId2"/>
          <a:stretch>
            <a:fillRect/>
          </a:stretch>
        </p:blipFill>
        <p:spPr>
          <a:xfrm>
            <a:off x="2063712" y="0"/>
            <a:ext cx="7080288" cy="6858000"/>
          </a:xfrm>
          <a:prstGeom prst="rect">
            <a:avLst/>
          </a:prstGeom>
        </p:spPr>
      </p:pic>
      <p:sp>
        <p:nvSpPr>
          <p:cNvPr id="4" name="TextBox 3">
            <a:extLst>
              <a:ext uri="{FF2B5EF4-FFF2-40B4-BE49-F238E27FC236}">
                <a16:creationId xmlns:a16="http://schemas.microsoft.com/office/drawing/2014/main" id="{36DD8392-BD9F-4F0D-8FF1-9AEE5F94B10A}"/>
              </a:ext>
            </a:extLst>
          </p:cNvPr>
          <p:cNvSpPr txBox="1"/>
          <p:nvPr/>
        </p:nvSpPr>
        <p:spPr>
          <a:xfrm>
            <a:off x="488475" y="488281"/>
            <a:ext cx="1160347" cy="369332"/>
          </a:xfrm>
          <a:prstGeom prst="rect">
            <a:avLst/>
          </a:prstGeom>
          <a:noFill/>
        </p:spPr>
        <p:txBody>
          <a:bodyPr wrap="square">
            <a:spAutoFit/>
          </a:bodyPr>
          <a:lstStyle/>
          <a:p>
            <a:r>
              <a:rPr lang="zh-CN" altLang="en-US" dirty="0">
                <a:latin typeface="Cambria" panose="02040503050406030204" pitchFamily="18" charset="0"/>
              </a:rPr>
              <a:t>3.</a:t>
            </a:r>
            <a:r>
              <a:rPr lang="en-US" altLang="zh-CN" dirty="0">
                <a:latin typeface="Cambria" panose="02040503050406030204" pitchFamily="18" charset="0"/>
              </a:rPr>
              <a:t>3</a:t>
            </a:r>
            <a:r>
              <a:rPr lang="en-US" altLang="zh-CN" dirty="0">
                <a:latin typeface="Cambria" panose="02040503050406030204" pitchFamily="18" charset="0"/>
                <a:ea typeface="Cambria" panose="02040503050406030204" pitchFamily="18" charset="0"/>
              </a:rPr>
              <a:t>(39) fs</a:t>
            </a:r>
            <a:endParaRPr lang="zh-CN" altLang="en-US" dirty="0">
              <a:latin typeface="Cambria" panose="02040503050406030204" pitchFamily="18" charset="0"/>
            </a:endParaRPr>
          </a:p>
        </p:txBody>
      </p:sp>
      <p:sp>
        <p:nvSpPr>
          <p:cNvPr id="5" name="TextBox 4">
            <a:extLst>
              <a:ext uri="{FF2B5EF4-FFF2-40B4-BE49-F238E27FC236}">
                <a16:creationId xmlns:a16="http://schemas.microsoft.com/office/drawing/2014/main" id="{01FC0638-382C-4839-ABF7-EADEF5140E0C}"/>
              </a:ext>
            </a:extLst>
          </p:cNvPr>
          <p:cNvSpPr txBox="1"/>
          <p:nvPr/>
        </p:nvSpPr>
        <p:spPr>
          <a:xfrm>
            <a:off x="111742" y="1784752"/>
            <a:ext cx="1913815" cy="369332"/>
          </a:xfrm>
          <a:prstGeom prst="rect">
            <a:avLst/>
          </a:prstGeom>
          <a:noFill/>
        </p:spPr>
        <p:txBody>
          <a:bodyPr wrap="square">
            <a:spAutoFit/>
          </a:bodyPr>
          <a:lstStyle/>
          <a:p>
            <a:r>
              <a:rPr lang="en-US" altLang="zh-CN" dirty="0">
                <a:latin typeface="Cambria" panose="02040503050406030204" pitchFamily="18" charset="0"/>
              </a:rPr>
              <a:t>3076.26(20) </a:t>
            </a:r>
            <a:r>
              <a:rPr lang="en-US" altLang="zh-CN" dirty="0">
                <a:latin typeface="Cambria" panose="02040503050406030204" pitchFamily="18" charset="0"/>
                <a:ea typeface="Cambria" panose="02040503050406030204" pitchFamily="18" charset="0"/>
              </a:rPr>
              <a:t>keV</a:t>
            </a:r>
          </a:p>
        </p:txBody>
      </p:sp>
      <p:sp>
        <p:nvSpPr>
          <p:cNvPr id="6" name="TextBox 5">
            <a:extLst>
              <a:ext uri="{FF2B5EF4-FFF2-40B4-BE49-F238E27FC236}">
                <a16:creationId xmlns:a16="http://schemas.microsoft.com/office/drawing/2014/main" id="{3BABC1FA-FA7A-4868-8E80-44D66A12323F}"/>
              </a:ext>
            </a:extLst>
          </p:cNvPr>
          <p:cNvSpPr txBox="1"/>
          <p:nvPr/>
        </p:nvSpPr>
        <p:spPr>
          <a:xfrm>
            <a:off x="545938" y="3116318"/>
            <a:ext cx="1035740" cy="369332"/>
          </a:xfrm>
          <a:prstGeom prst="rect">
            <a:avLst/>
          </a:prstGeom>
          <a:noFill/>
        </p:spPr>
        <p:txBody>
          <a:bodyPr wrap="square">
            <a:spAutoFit/>
          </a:bodyPr>
          <a:lstStyle/>
          <a:p>
            <a:r>
              <a:rPr lang="en-US" altLang="zh-CN" dirty="0">
                <a:latin typeface="Cambria" panose="02040503050406030204" pitchFamily="18" charset="0"/>
              </a:rPr>
              <a:t>0.95(9)</a:t>
            </a:r>
            <a:endParaRPr lang="zh-CN" altLang="en-US" dirty="0">
              <a:latin typeface="Cambria" panose="02040503050406030204" pitchFamily="18" charset="0"/>
            </a:endParaRPr>
          </a:p>
        </p:txBody>
      </p:sp>
      <p:sp>
        <p:nvSpPr>
          <p:cNvPr id="7" name="TextBox 6">
            <a:extLst>
              <a:ext uri="{FF2B5EF4-FFF2-40B4-BE49-F238E27FC236}">
                <a16:creationId xmlns:a16="http://schemas.microsoft.com/office/drawing/2014/main" id="{6D3C7677-8F1E-41B4-9B61-F17AF6555412}"/>
              </a:ext>
            </a:extLst>
          </p:cNvPr>
          <p:cNvSpPr txBox="1"/>
          <p:nvPr/>
        </p:nvSpPr>
        <p:spPr>
          <a:xfrm>
            <a:off x="545938" y="4433054"/>
            <a:ext cx="1035740" cy="369332"/>
          </a:xfrm>
          <a:prstGeom prst="rect">
            <a:avLst/>
          </a:prstGeom>
          <a:noFill/>
        </p:spPr>
        <p:txBody>
          <a:bodyPr wrap="square">
            <a:spAutoFit/>
          </a:bodyPr>
          <a:lstStyle/>
          <a:p>
            <a:r>
              <a:rPr lang="en-US" altLang="zh-CN" dirty="0">
                <a:latin typeface="Cambria" panose="02040503050406030204" pitchFamily="18" charset="0"/>
              </a:rPr>
              <a:t>0.99(9)</a:t>
            </a:r>
            <a:endParaRPr lang="zh-CN" altLang="en-US" dirty="0">
              <a:latin typeface="Cambria" panose="02040503050406030204" pitchFamily="18" charset="0"/>
            </a:endParaRPr>
          </a:p>
        </p:txBody>
      </p:sp>
      <p:sp>
        <p:nvSpPr>
          <p:cNvPr id="8" name="TextBox 7">
            <a:extLst>
              <a:ext uri="{FF2B5EF4-FFF2-40B4-BE49-F238E27FC236}">
                <a16:creationId xmlns:a16="http://schemas.microsoft.com/office/drawing/2014/main" id="{EA5DF0D5-99A1-4992-A8C7-C0F6D0DA49C8}"/>
              </a:ext>
            </a:extLst>
          </p:cNvPr>
          <p:cNvSpPr txBox="1"/>
          <p:nvPr/>
        </p:nvSpPr>
        <p:spPr>
          <a:xfrm>
            <a:off x="488475" y="5723212"/>
            <a:ext cx="1035740" cy="369332"/>
          </a:xfrm>
          <a:prstGeom prst="rect">
            <a:avLst/>
          </a:prstGeom>
          <a:noFill/>
        </p:spPr>
        <p:txBody>
          <a:bodyPr wrap="square">
            <a:spAutoFit/>
          </a:bodyPr>
          <a:lstStyle/>
          <a:p>
            <a:r>
              <a:rPr lang="en-US" altLang="zh-CN" dirty="0">
                <a:latin typeface="Cambria" panose="02040503050406030204" pitchFamily="18" charset="0"/>
              </a:rPr>
              <a:t>0.65(37)</a:t>
            </a:r>
            <a:endParaRPr lang="zh-CN" altLang="en-US" dirty="0">
              <a:latin typeface="Cambria" panose="02040503050406030204" pitchFamily="18" charset="0"/>
            </a:endParaRPr>
          </a:p>
        </p:txBody>
      </p:sp>
      <p:sp>
        <p:nvSpPr>
          <p:cNvPr id="9" name="TextBox 8">
            <a:extLst>
              <a:ext uri="{FF2B5EF4-FFF2-40B4-BE49-F238E27FC236}">
                <a16:creationId xmlns:a16="http://schemas.microsoft.com/office/drawing/2014/main" id="{FE309820-BD8D-4601-B8DA-A0ED74565C8B}"/>
              </a:ext>
            </a:extLst>
          </p:cNvPr>
          <p:cNvSpPr txBox="1"/>
          <p:nvPr/>
        </p:nvSpPr>
        <p:spPr>
          <a:xfrm>
            <a:off x="306140" y="857613"/>
            <a:ext cx="1606465" cy="369332"/>
          </a:xfrm>
          <a:prstGeom prst="rect">
            <a:avLst/>
          </a:prstGeom>
          <a:noFill/>
        </p:spPr>
        <p:txBody>
          <a:bodyPr wrap="none" rtlCol="0">
            <a:spAutoFit/>
          </a:bodyPr>
          <a:lstStyle/>
          <a:p>
            <a:r>
              <a:rPr lang="en-US" altLang="zh-CN" dirty="0">
                <a:solidFill>
                  <a:srgbClr val="FF0000"/>
                </a:solidFill>
                <a:latin typeface="Cambria" panose="02040503050406030204" pitchFamily="18" charset="0"/>
                <a:ea typeface="Cambria" panose="02040503050406030204" pitchFamily="18" charset="0"/>
              </a:rPr>
              <a:t>68% UL:</a:t>
            </a:r>
            <a:r>
              <a:rPr lang="zh-CN" altLang="en-US" dirty="0">
                <a:solidFill>
                  <a:srgbClr val="FF0000"/>
                </a:solidFill>
                <a:latin typeface="Cambria" panose="02040503050406030204" pitchFamily="18" charset="0"/>
              </a:rPr>
              <a:t> </a:t>
            </a:r>
            <a:r>
              <a:rPr lang="en-US" altLang="zh-CN" dirty="0">
                <a:solidFill>
                  <a:srgbClr val="FF0000"/>
                </a:solidFill>
                <a:latin typeface="Cambria" panose="02040503050406030204" pitchFamily="18" charset="0"/>
                <a:ea typeface="Cambria" panose="02040503050406030204" pitchFamily="18" charset="0"/>
              </a:rPr>
              <a:t>7.2 fs</a:t>
            </a:r>
          </a:p>
        </p:txBody>
      </p:sp>
      <p:sp>
        <p:nvSpPr>
          <p:cNvPr id="10" name="TextBox 9">
            <a:extLst>
              <a:ext uri="{FF2B5EF4-FFF2-40B4-BE49-F238E27FC236}">
                <a16:creationId xmlns:a16="http://schemas.microsoft.com/office/drawing/2014/main" id="{1D2CA822-893A-4CC9-BA3C-4681FE762714}"/>
              </a:ext>
            </a:extLst>
          </p:cNvPr>
          <p:cNvSpPr txBox="1"/>
          <p:nvPr/>
        </p:nvSpPr>
        <p:spPr>
          <a:xfrm>
            <a:off x="0" y="0"/>
            <a:ext cx="1848455" cy="369332"/>
          </a:xfrm>
          <a:prstGeom prst="rect">
            <a:avLst/>
          </a:prstGeom>
          <a:noFill/>
        </p:spPr>
        <p:txBody>
          <a:bodyPr wrap="none" rtlCol="0">
            <a:spAutoFit/>
          </a:bodyPr>
          <a:lstStyle/>
          <a:p>
            <a:r>
              <a:rPr lang="en-US" altLang="zh-CN" dirty="0" err="1"/>
              <a:t>basic+uncertainty</a:t>
            </a:r>
            <a:endParaRPr lang="zh-CN" altLang="en-US" dirty="0"/>
          </a:p>
        </p:txBody>
      </p:sp>
    </p:spTree>
    <p:extLst>
      <p:ext uri="{BB962C8B-B14F-4D97-AF65-F5344CB8AC3E}">
        <p14:creationId xmlns:p14="http://schemas.microsoft.com/office/powerpoint/2010/main" val="3981246634"/>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45A828D-43EB-4636-AA78-0973819D58FE}"/>
              </a:ext>
            </a:extLst>
          </p:cNvPr>
          <p:cNvPicPr>
            <a:picLocks noChangeAspect="1"/>
          </p:cNvPicPr>
          <p:nvPr/>
        </p:nvPicPr>
        <p:blipFill>
          <a:blip r:embed="rId2"/>
          <a:stretch>
            <a:fillRect/>
          </a:stretch>
        </p:blipFill>
        <p:spPr>
          <a:xfrm>
            <a:off x="2012674" y="0"/>
            <a:ext cx="7131326" cy="6858000"/>
          </a:xfrm>
          <a:prstGeom prst="rect">
            <a:avLst/>
          </a:prstGeom>
        </p:spPr>
      </p:pic>
      <p:sp>
        <p:nvSpPr>
          <p:cNvPr id="4" name="TextBox 3">
            <a:extLst>
              <a:ext uri="{FF2B5EF4-FFF2-40B4-BE49-F238E27FC236}">
                <a16:creationId xmlns:a16="http://schemas.microsoft.com/office/drawing/2014/main" id="{F3339C36-1A73-41B9-96C4-287F0689F56A}"/>
              </a:ext>
            </a:extLst>
          </p:cNvPr>
          <p:cNvSpPr txBox="1"/>
          <p:nvPr/>
        </p:nvSpPr>
        <p:spPr>
          <a:xfrm>
            <a:off x="488475" y="488281"/>
            <a:ext cx="1160347" cy="369332"/>
          </a:xfrm>
          <a:prstGeom prst="rect">
            <a:avLst/>
          </a:prstGeom>
          <a:noFill/>
        </p:spPr>
        <p:txBody>
          <a:bodyPr wrap="square">
            <a:spAutoFit/>
          </a:bodyPr>
          <a:lstStyle/>
          <a:p>
            <a:r>
              <a:rPr lang="en-US" altLang="zh-CN" dirty="0">
                <a:latin typeface="Cambria" panose="02040503050406030204" pitchFamily="18" charset="0"/>
                <a:ea typeface="Cambria" panose="02040503050406030204" pitchFamily="18" charset="0"/>
              </a:rPr>
              <a:t>2.4(39) fs</a:t>
            </a:r>
            <a:endParaRPr lang="zh-CN" altLang="en-US" dirty="0">
              <a:latin typeface="Cambria" panose="02040503050406030204" pitchFamily="18" charset="0"/>
            </a:endParaRPr>
          </a:p>
        </p:txBody>
      </p:sp>
      <p:sp>
        <p:nvSpPr>
          <p:cNvPr id="5" name="TextBox 4">
            <a:extLst>
              <a:ext uri="{FF2B5EF4-FFF2-40B4-BE49-F238E27FC236}">
                <a16:creationId xmlns:a16="http://schemas.microsoft.com/office/drawing/2014/main" id="{F7D8903F-F427-49C0-B4D8-941687A5D477}"/>
              </a:ext>
            </a:extLst>
          </p:cNvPr>
          <p:cNvSpPr txBox="1"/>
          <p:nvPr/>
        </p:nvSpPr>
        <p:spPr>
          <a:xfrm>
            <a:off x="111742" y="1784752"/>
            <a:ext cx="1913815" cy="369332"/>
          </a:xfrm>
          <a:prstGeom prst="rect">
            <a:avLst/>
          </a:prstGeom>
          <a:noFill/>
        </p:spPr>
        <p:txBody>
          <a:bodyPr wrap="square">
            <a:spAutoFit/>
          </a:bodyPr>
          <a:lstStyle/>
          <a:p>
            <a:r>
              <a:rPr lang="en-US" altLang="zh-CN" dirty="0">
                <a:latin typeface="Cambria" panose="02040503050406030204" pitchFamily="18" charset="0"/>
              </a:rPr>
              <a:t>3076.23(18) </a:t>
            </a:r>
            <a:r>
              <a:rPr lang="en-US" altLang="zh-CN" dirty="0">
                <a:latin typeface="Cambria" panose="02040503050406030204" pitchFamily="18" charset="0"/>
                <a:ea typeface="Cambria" panose="02040503050406030204" pitchFamily="18" charset="0"/>
              </a:rPr>
              <a:t>keV</a:t>
            </a:r>
          </a:p>
        </p:txBody>
      </p:sp>
      <p:sp>
        <p:nvSpPr>
          <p:cNvPr id="6" name="TextBox 5">
            <a:extLst>
              <a:ext uri="{FF2B5EF4-FFF2-40B4-BE49-F238E27FC236}">
                <a16:creationId xmlns:a16="http://schemas.microsoft.com/office/drawing/2014/main" id="{2E6CAE88-12F6-4E85-9C3C-3ED0AA2C0112}"/>
              </a:ext>
            </a:extLst>
          </p:cNvPr>
          <p:cNvSpPr txBox="1"/>
          <p:nvPr/>
        </p:nvSpPr>
        <p:spPr>
          <a:xfrm>
            <a:off x="545938" y="3116318"/>
            <a:ext cx="1035740" cy="369332"/>
          </a:xfrm>
          <a:prstGeom prst="rect">
            <a:avLst/>
          </a:prstGeom>
          <a:noFill/>
        </p:spPr>
        <p:txBody>
          <a:bodyPr wrap="square">
            <a:spAutoFit/>
          </a:bodyPr>
          <a:lstStyle/>
          <a:p>
            <a:r>
              <a:rPr lang="en-US" altLang="zh-CN" dirty="0">
                <a:latin typeface="Cambria" panose="02040503050406030204" pitchFamily="18" charset="0"/>
              </a:rPr>
              <a:t>0.96(9)</a:t>
            </a:r>
            <a:endParaRPr lang="zh-CN" altLang="en-US" dirty="0">
              <a:latin typeface="Cambria" panose="02040503050406030204" pitchFamily="18" charset="0"/>
            </a:endParaRPr>
          </a:p>
        </p:txBody>
      </p:sp>
      <p:sp>
        <p:nvSpPr>
          <p:cNvPr id="7" name="TextBox 6">
            <a:extLst>
              <a:ext uri="{FF2B5EF4-FFF2-40B4-BE49-F238E27FC236}">
                <a16:creationId xmlns:a16="http://schemas.microsoft.com/office/drawing/2014/main" id="{3942B475-D949-4D31-818D-F87129784C28}"/>
              </a:ext>
            </a:extLst>
          </p:cNvPr>
          <p:cNvSpPr txBox="1"/>
          <p:nvPr/>
        </p:nvSpPr>
        <p:spPr>
          <a:xfrm>
            <a:off x="545938" y="4433054"/>
            <a:ext cx="1035740" cy="369332"/>
          </a:xfrm>
          <a:prstGeom prst="rect">
            <a:avLst/>
          </a:prstGeom>
          <a:noFill/>
        </p:spPr>
        <p:txBody>
          <a:bodyPr wrap="square">
            <a:spAutoFit/>
          </a:bodyPr>
          <a:lstStyle/>
          <a:p>
            <a:r>
              <a:rPr lang="en-US" altLang="zh-CN" dirty="0">
                <a:latin typeface="Cambria" panose="02040503050406030204" pitchFamily="18" charset="0"/>
              </a:rPr>
              <a:t>1.00(8)</a:t>
            </a:r>
            <a:endParaRPr lang="zh-CN" altLang="en-US" dirty="0">
              <a:latin typeface="Cambria" panose="02040503050406030204" pitchFamily="18" charset="0"/>
            </a:endParaRPr>
          </a:p>
        </p:txBody>
      </p:sp>
      <p:sp>
        <p:nvSpPr>
          <p:cNvPr id="8" name="TextBox 7">
            <a:extLst>
              <a:ext uri="{FF2B5EF4-FFF2-40B4-BE49-F238E27FC236}">
                <a16:creationId xmlns:a16="http://schemas.microsoft.com/office/drawing/2014/main" id="{25E966E7-F884-4798-9910-7253E3BB90E4}"/>
              </a:ext>
            </a:extLst>
          </p:cNvPr>
          <p:cNvSpPr txBox="1"/>
          <p:nvPr/>
        </p:nvSpPr>
        <p:spPr>
          <a:xfrm>
            <a:off x="488475" y="5723212"/>
            <a:ext cx="1035740" cy="369332"/>
          </a:xfrm>
          <a:prstGeom prst="rect">
            <a:avLst/>
          </a:prstGeom>
          <a:noFill/>
        </p:spPr>
        <p:txBody>
          <a:bodyPr wrap="square">
            <a:spAutoFit/>
          </a:bodyPr>
          <a:lstStyle/>
          <a:p>
            <a:r>
              <a:rPr lang="en-US" altLang="zh-CN" dirty="0">
                <a:latin typeface="Cambria" panose="02040503050406030204" pitchFamily="18" charset="0"/>
              </a:rPr>
              <a:t>0.99(41)</a:t>
            </a:r>
            <a:endParaRPr lang="zh-CN" altLang="en-US" dirty="0">
              <a:latin typeface="Cambria" panose="02040503050406030204" pitchFamily="18" charset="0"/>
            </a:endParaRPr>
          </a:p>
        </p:txBody>
      </p:sp>
      <p:sp>
        <p:nvSpPr>
          <p:cNvPr id="9" name="TextBox 8">
            <a:extLst>
              <a:ext uri="{FF2B5EF4-FFF2-40B4-BE49-F238E27FC236}">
                <a16:creationId xmlns:a16="http://schemas.microsoft.com/office/drawing/2014/main" id="{D7F63548-AADA-4AD4-A783-A23CDB8CD30A}"/>
              </a:ext>
            </a:extLst>
          </p:cNvPr>
          <p:cNvSpPr txBox="1"/>
          <p:nvPr/>
        </p:nvSpPr>
        <p:spPr>
          <a:xfrm>
            <a:off x="306140" y="857613"/>
            <a:ext cx="1606465" cy="369332"/>
          </a:xfrm>
          <a:prstGeom prst="rect">
            <a:avLst/>
          </a:prstGeom>
          <a:noFill/>
        </p:spPr>
        <p:txBody>
          <a:bodyPr wrap="none" rtlCol="0">
            <a:spAutoFit/>
          </a:bodyPr>
          <a:lstStyle/>
          <a:p>
            <a:r>
              <a:rPr lang="en-US" altLang="zh-CN" dirty="0">
                <a:solidFill>
                  <a:srgbClr val="FF0000"/>
                </a:solidFill>
                <a:latin typeface="Cambria" panose="02040503050406030204" pitchFamily="18" charset="0"/>
                <a:ea typeface="Cambria" panose="02040503050406030204" pitchFamily="18" charset="0"/>
              </a:rPr>
              <a:t>68% UL:</a:t>
            </a:r>
            <a:r>
              <a:rPr lang="zh-CN" altLang="en-US" dirty="0">
                <a:solidFill>
                  <a:srgbClr val="FF0000"/>
                </a:solidFill>
                <a:latin typeface="Cambria" panose="02040503050406030204" pitchFamily="18" charset="0"/>
              </a:rPr>
              <a:t> </a:t>
            </a:r>
            <a:r>
              <a:rPr lang="en-US" altLang="zh-CN" dirty="0">
                <a:solidFill>
                  <a:srgbClr val="FF0000"/>
                </a:solidFill>
                <a:latin typeface="Cambria" panose="02040503050406030204" pitchFamily="18" charset="0"/>
                <a:ea typeface="Cambria" panose="02040503050406030204" pitchFamily="18" charset="0"/>
              </a:rPr>
              <a:t>6.3 fs</a:t>
            </a:r>
          </a:p>
        </p:txBody>
      </p:sp>
      <p:sp>
        <p:nvSpPr>
          <p:cNvPr id="10" name="TextBox 9">
            <a:extLst>
              <a:ext uri="{FF2B5EF4-FFF2-40B4-BE49-F238E27FC236}">
                <a16:creationId xmlns:a16="http://schemas.microsoft.com/office/drawing/2014/main" id="{17E79FDB-1930-463A-AC4C-F562CD0F5EEE}"/>
              </a:ext>
            </a:extLst>
          </p:cNvPr>
          <p:cNvSpPr txBox="1"/>
          <p:nvPr/>
        </p:nvSpPr>
        <p:spPr>
          <a:xfrm>
            <a:off x="0" y="0"/>
            <a:ext cx="2375587" cy="369332"/>
          </a:xfrm>
          <a:prstGeom prst="rect">
            <a:avLst/>
          </a:prstGeom>
          <a:noFill/>
        </p:spPr>
        <p:txBody>
          <a:bodyPr wrap="none" rtlCol="0">
            <a:spAutoFit/>
          </a:bodyPr>
          <a:lstStyle/>
          <a:p>
            <a:r>
              <a:rPr lang="en-US" altLang="zh-CN" dirty="0" err="1"/>
              <a:t>exhaustive+uncertainty</a:t>
            </a:r>
            <a:endParaRPr lang="zh-CN" altLang="en-US" dirty="0"/>
          </a:p>
        </p:txBody>
      </p:sp>
    </p:spTree>
    <p:extLst>
      <p:ext uri="{BB962C8B-B14F-4D97-AF65-F5344CB8AC3E}">
        <p14:creationId xmlns:p14="http://schemas.microsoft.com/office/powerpoint/2010/main" val="2605371894"/>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9DB407F-3F95-4304-B64F-0D105AE68D1D}"/>
              </a:ext>
            </a:extLst>
          </p:cNvPr>
          <p:cNvPicPr>
            <a:picLocks noChangeAspect="1"/>
          </p:cNvPicPr>
          <p:nvPr/>
        </p:nvPicPr>
        <p:blipFill>
          <a:blip r:embed="rId2"/>
          <a:stretch>
            <a:fillRect/>
          </a:stretch>
        </p:blipFill>
        <p:spPr>
          <a:xfrm>
            <a:off x="0" y="0"/>
            <a:ext cx="9144000" cy="6175407"/>
          </a:xfrm>
          <a:prstGeom prst="rect">
            <a:avLst/>
          </a:prstGeom>
        </p:spPr>
      </p:pic>
      <p:sp>
        <p:nvSpPr>
          <p:cNvPr id="7" name="Freeform: Shape 6">
            <a:extLst>
              <a:ext uri="{FF2B5EF4-FFF2-40B4-BE49-F238E27FC236}">
                <a16:creationId xmlns:a16="http://schemas.microsoft.com/office/drawing/2014/main" id="{B00C24BA-7B62-4852-B07C-751EFB1EB505}"/>
              </a:ext>
            </a:extLst>
          </p:cNvPr>
          <p:cNvSpPr/>
          <p:nvPr/>
        </p:nvSpPr>
        <p:spPr>
          <a:xfrm>
            <a:off x="914400" y="1219200"/>
            <a:ext cx="3926541" cy="4329953"/>
          </a:xfrm>
          <a:custGeom>
            <a:avLst/>
            <a:gdLst>
              <a:gd name="connsiteX0" fmla="*/ 0 w 3926541"/>
              <a:gd name="connsiteY0" fmla="*/ 35859 h 4329953"/>
              <a:gd name="connsiteX1" fmla="*/ 0 w 3926541"/>
              <a:gd name="connsiteY1" fmla="*/ 4320988 h 4329953"/>
              <a:gd name="connsiteX2" fmla="*/ 3926541 w 3926541"/>
              <a:gd name="connsiteY2" fmla="*/ 4329953 h 4329953"/>
              <a:gd name="connsiteX3" fmla="*/ 3926541 w 3926541"/>
              <a:gd name="connsiteY3" fmla="*/ 3325906 h 4329953"/>
              <a:gd name="connsiteX4" fmla="*/ 3451412 w 3926541"/>
              <a:gd name="connsiteY4" fmla="*/ 2904565 h 4329953"/>
              <a:gd name="connsiteX5" fmla="*/ 3128682 w 3926541"/>
              <a:gd name="connsiteY5" fmla="*/ 2501153 h 4329953"/>
              <a:gd name="connsiteX6" fmla="*/ 2743200 w 3926541"/>
              <a:gd name="connsiteY6" fmla="*/ 2034988 h 4329953"/>
              <a:gd name="connsiteX7" fmla="*/ 2223247 w 3926541"/>
              <a:gd name="connsiteY7" fmla="*/ 1488141 h 4329953"/>
              <a:gd name="connsiteX8" fmla="*/ 2079812 w 3926541"/>
              <a:gd name="connsiteY8" fmla="*/ 1156447 h 4329953"/>
              <a:gd name="connsiteX9" fmla="*/ 1873624 w 3926541"/>
              <a:gd name="connsiteY9" fmla="*/ 950259 h 4329953"/>
              <a:gd name="connsiteX10" fmla="*/ 1577788 w 3926541"/>
              <a:gd name="connsiteY10" fmla="*/ 627529 h 4329953"/>
              <a:gd name="connsiteX11" fmla="*/ 1371600 w 3926541"/>
              <a:gd name="connsiteY11" fmla="*/ 466165 h 4329953"/>
              <a:gd name="connsiteX12" fmla="*/ 1084729 w 3926541"/>
              <a:gd name="connsiteY12" fmla="*/ 259976 h 4329953"/>
              <a:gd name="connsiteX13" fmla="*/ 824753 w 3926541"/>
              <a:gd name="connsiteY13" fmla="*/ 80682 h 4329953"/>
              <a:gd name="connsiteX14" fmla="*/ 609600 w 3926541"/>
              <a:gd name="connsiteY14" fmla="*/ 71718 h 4329953"/>
              <a:gd name="connsiteX15" fmla="*/ 322729 w 3926541"/>
              <a:gd name="connsiteY15" fmla="*/ 26894 h 4329953"/>
              <a:gd name="connsiteX16" fmla="*/ 143435 w 3926541"/>
              <a:gd name="connsiteY16" fmla="*/ 26894 h 4329953"/>
              <a:gd name="connsiteX17" fmla="*/ 53788 w 3926541"/>
              <a:gd name="connsiteY17" fmla="*/ 0 h 4329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26541" h="4329953">
                <a:moveTo>
                  <a:pt x="0" y="35859"/>
                </a:moveTo>
                <a:lnTo>
                  <a:pt x="0" y="4320988"/>
                </a:lnTo>
                <a:lnTo>
                  <a:pt x="3926541" y="4329953"/>
                </a:lnTo>
                <a:lnTo>
                  <a:pt x="3926541" y="3325906"/>
                </a:lnTo>
                <a:lnTo>
                  <a:pt x="3451412" y="2904565"/>
                </a:lnTo>
                <a:lnTo>
                  <a:pt x="3128682" y="2501153"/>
                </a:lnTo>
                <a:lnTo>
                  <a:pt x="2743200" y="2034988"/>
                </a:lnTo>
                <a:lnTo>
                  <a:pt x="2223247" y="1488141"/>
                </a:lnTo>
                <a:lnTo>
                  <a:pt x="2079812" y="1156447"/>
                </a:lnTo>
                <a:lnTo>
                  <a:pt x="1873624" y="950259"/>
                </a:lnTo>
                <a:lnTo>
                  <a:pt x="1577788" y="627529"/>
                </a:lnTo>
                <a:lnTo>
                  <a:pt x="1371600" y="466165"/>
                </a:lnTo>
                <a:lnTo>
                  <a:pt x="1084729" y="259976"/>
                </a:lnTo>
                <a:lnTo>
                  <a:pt x="824753" y="80682"/>
                </a:lnTo>
                <a:lnTo>
                  <a:pt x="609600" y="71718"/>
                </a:lnTo>
                <a:lnTo>
                  <a:pt x="322729" y="26894"/>
                </a:lnTo>
                <a:lnTo>
                  <a:pt x="143435" y="26894"/>
                </a:lnTo>
                <a:lnTo>
                  <a:pt x="53788" y="0"/>
                </a:lnTo>
              </a:path>
            </a:pathLst>
          </a:custGeom>
          <a:solidFill>
            <a:srgbClr val="FFFF99">
              <a:alpha val="20000"/>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8" name="TextBox 7">
            <a:extLst>
              <a:ext uri="{FF2B5EF4-FFF2-40B4-BE49-F238E27FC236}">
                <a16:creationId xmlns:a16="http://schemas.microsoft.com/office/drawing/2014/main" id="{D40B1735-6ED4-46B6-8CAB-C7961E3C06A5}"/>
              </a:ext>
            </a:extLst>
          </p:cNvPr>
          <p:cNvSpPr txBox="1"/>
          <p:nvPr/>
        </p:nvSpPr>
        <p:spPr>
          <a:xfrm>
            <a:off x="3580551" y="1440018"/>
            <a:ext cx="4349579" cy="584775"/>
          </a:xfrm>
          <a:prstGeom prst="rect">
            <a:avLst/>
          </a:prstGeom>
          <a:noFill/>
        </p:spPr>
        <p:txBody>
          <a:bodyPr wrap="square" rtlCol="0">
            <a:spAutoFit/>
          </a:bodyPr>
          <a:lstStyle/>
          <a:p>
            <a:r>
              <a:rPr lang="en-US" altLang="zh-CN" sz="3200" i="1" dirty="0">
                <a:latin typeface="Cambria" panose="02040503050406030204" pitchFamily="18" charset="0"/>
                <a:ea typeface="Cambria" panose="02040503050406030204" pitchFamily="18" charset="0"/>
              </a:rPr>
              <a:t>τ</a:t>
            </a:r>
            <a:r>
              <a:rPr lang="en-US" altLang="zh-CN" sz="3200" baseline="-25000" dirty="0">
                <a:latin typeface="Cambria" panose="02040503050406030204" pitchFamily="18" charset="0"/>
                <a:ea typeface="Cambria" panose="02040503050406030204" pitchFamily="18" charset="0"/>
              </a:rPr>
              <a:t>3076</a:t>
            </a:r>
            <a:r>
              <a:rPr lang="en-US" altLang="zh-CN" sz="3200" dirty="0">
                <a:latin typeface="Cambria" panose="02040503050406030204" pitchFamily="18" charset="0"/>
                <a:ea typeface="Cambria" panose="02040503050406030204" pitchFamily="18" charset="0"/>
              </a:rPr>
              <a:t> &lt; 10.7 fs (90%CL)</a:t>
            </a:r>
            <a:endParaRPr lang="zh-CN" altLang="en-US" sz="3200" dirty="0">
              <a:latin typeface="Cambria" panose="02040503050406030204" pitchFamily="18" charset="0"/>
            </a:endParaRPr>
          </a:p>
        </p:txBody>
      </p:sp>
      <p:sp>
        <p:nvSpPr>
          <p:cNvPr id="9" name="TextBox 8">
            <a:extLst>
              <a:ext uri="{FF2B5EF4-FFF2-40B4-BE49-F238E27FC236}">
                <a16:creationId xmlns:a16="http://schemas.microsoft.com/office/drawing/2014/main" id="{8684A49B-40DC-4377-A492-639792990C0E}"/>
              </a:ext>
            </a:extLst>
          </p:cNvPr>
          <p:cNvSpPr txBox="1"/>
          <p:nvPr/>
        </p:nvSpPr>
        <p:spPr>
          <a:xfrm>
            <a:off x="3580551" y="2045532"/>
            <a:ext cx="4349579" cy="584775"/>
          </a:xfrm>
          <a:prstGeom prst="rect">
            <a:avLst/>
          </a:prstGeom>
          <a:noFill/>
        </p:spPr>
        <p:txBody>
          <a:bodyPr wrap="square" rtlCol="0">
            <a:spAutoFit/>
          </a:bodyPr>
          <a:lstStyle/>
          <a:p>
            <a:r>
              <a:rPr lang="en-US" altLang="zh-CN" sz="3200" i="1" dirty="0">
                <a:latin typeface="Cambria" panose="02040503050406030204" pitchFamily="18" charset="0"/>
                <a:ea typeface="Cambria" panose="02040503050406030204" pitchFamily="18" charset="0"/>
              </a:rPr>
              <a:t>τ</a:t>
            </a:r>
            <a:r>
              <a:rPr lang="en-US" altLang="zh-CN" sz="3200" baseline="-25000" dirty="0">
                <a:latin typeface="Cambria" panose="02040503050406030204" pitchFamily="18" charset="0"/>
                <a:ea typeface="Cambria" panose="02040503050406030204" pitchFamily="18" charset="0"/>
              </a:rPr>
              <a:t>3076</a:t>
            </a:r>
            <a:r>
              <a:rPr lang="en-US" altLang="zh-CN" sz="3200" dirty="0">
                <a:latin typeface="Cambria" panose="02040503050406030204" pitchFamily="18" charset="0"/>
                <a:ea typeface="Cambria" panose="02040503050406030204" pitchFamily="18" charset="0"/>
              </a:rPr>
              <a:t> &lt; 10.6 fs (90%CL)</a:t>
            </a:r>
            <a:endParaRPr lang="zh-CN" altLang="en-US" sz="3200" dirty="0">
              <a:latin typeface="Cambria" panose="02040503050406030204" pitchFamily="18" charset="0"/>
            </a:endParaRPr>
          </a:p>
        </p:txBody>
      </p:sp>
    </p:spTree>
    <p:extLst>
      <p:ext uri="{BB962C8B-B14F-4D97-AF65-F5344CB8AC3E}">
        <p14:creationId xmlns:p14="http://schemas.microsoft.com/office/powerpoint/2010/main" val="1468777296"/>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B9A0F4A-EB84-4134-B578-560CB9BEE440}"/>
              </a:ext>
            </a:extLst>
          </p:cNvPr>
          <p:cNvPicPr>
            <a:picLocks noChangeAspect="1"/>
          </p:cNvPicPr>
          <p:nvPr/>
        </p:nvPicPr>
        <p:blipFill>
          <a:blip r:embed="rId2"/>
          <a:stretch>
            <a:fillRect/>
          </a:stretch>
        </p:blipFill>
        <p:spPr>
          <a:xfrm>
            <a:off x="0" y="341296"/>
            <a:ext cx="9144000" cy="6175407"/>
          </a:xfrm>
          <a:prstGeom prst="rect">
            <a:avLst/>
          </a:prstGeom>
        </p:spPr>
      </p:pic>
      <p:sp>
        <p:nvSpPr>
          <p:cNvPr id="5" name="TextBox 4">
            <a:extLst>
              <a:ext uri="{FF2B5EF4-FFF2-40B4-BE49-F238E27FC236}">
                <a16:creationId xmlns:a16="http://schemas.microsoft.com/office/drawing/2014/main" id="{DB5C84AC-C8BA-42D8-8B14-4E069B2C070C}"/>
              </a:ext>
            </a:extLst>
          </p:cNvPr>
          <p:cNvSpPr txBox="1"/>
          <p:nvPr/>
        </p:nvSpPr>
        <p:spPr>
          <a:xfrm>
            <a:off x="0" y="6516703"/>
            <a:ext cx="6364224" cy="338554"/>
          </a:xfrm>
          <a:prstGeom prst="rect">
            <a:avLst/>
          </a:prstGeom>
          <a:noFill/>
        </p:spPr>
        <p:txBody>
          <a:bodyPr wrap="square">
            <a:spAutoFit/>
          </a:bodyPr>
          <a:lstStyle/>
          <a:p>
            <a:r>
              <a:rPr lang="it-IT" altLang="zh-CN" sz="1600" dirty="0">
                <a:latin typeface="Arial" panose="020B0604020202020204" pitchFamily="34" charset="0"/>
              </a:rPr>
              <a:t>ResidsUncert[i-1]= pow(hSega-&gt;GetBinContent(i),0.5);</a:t>
            </a:r>
          </a:p>
        </p:txBody>
      </p:sp>
    </p:spTree>
    <p:extLst>
      <p:ext uri="{BB962C8B-B14F-4D97-AF65-F5344CB8AC3E}">
        <p14:creationId xmlns:p14="http://schemas.microsoft.com/office/powerpoint/2010/main" val="1642579265"/>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A441857-79E0-46DB-99EA-C00DE38DE2A8}"/>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D642F6A3-DEA8-4E64-9856-14DAE202F83F}"/>
              </a:ext>
            </a:extLst>
          </p:cNvPr>
          <p:cNvSpPr txBox="1"/>
          <p:nvPr/>
        </p:nvSpPr>
        <p:spPr>
          <a:xfrm>
            <a:off x="0" y="6516703"/>
            <a:ext cx="6364224" cy="338554"/>
          </a:xfrm>
          <a:prstGeom prst="rect">
            <a:avLst/>
          </a:prstGeom>
          <a:noFill/>
        </p:spPr>
        <p:txBody>
          <a:bodyPr wrap="square">
            <a:spAutoFit/>
          </a:bodyPr>
          <a:lstStyle/>
          <a:p>
            <a:r>
              <a:rPr lang="it-IT" altLang="zh-CN" sz="1600" dirty="0">
                <a:latin typeface="Arial" panose="020B0604020202020204" pitchFamily="34" charset="0"/>
              </a:rPr>
              <a:t>ResidsUncert[i-1]= hSega-&gt;GetBinError(i);</a:t>
            </a:r>
          </a:p>
        </p:txBody>
      </p:sp>
    </p:spTree>
    <p:extLst>
      <p:ext uri="{BB962C8B-B14F-4D97-AF65-F5344CB8AC3E}">
        <p14:creationId xmlns:p14="http://schemas.microsoft.com/office/powerpoint/2010/main" val="3123380226"/>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0C3E1D7-4FDF-4880-B121-9304D3FBDEC8}"/>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220789886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4E15D6-103E-4683-881B-F9F3C3B94AAA}"/>
              </a:ext>
            </a:extLst>
          </p:cNvPr>
          <p:cNvPicPr>
            <a:picLocks noChangeAspect="1"/>
          </p:cNvPicPr>
          <p:nvPr/>
        </p:nvPicPr>
        <p:blipFill>
          <a:blip r:embed="rId2"/>
          <a:stretch>
            <a:fillRect/>
          </a:stretch>
        </p:blipFill>
        <p:spPr>
          <a:xfrm>
            <a:off x="0" y="341296"/>
            <a:ext cx="9144000" cy="6175407"/>
          </a:xfrm>
          <a:prstGeom prst="rect">
            <a:avLst/>
          </a:prstGeom>
        </p:spPr>
      </p:pic>
      <p:pic>
        <p:nvPicPr>
          <p:cNvPr id="4" name="Picture 3">
            <a:extLst>
              <a:ext uri="{FF2B5EF4-FFF2-40B4-BE49-F238E27FC236}">
                <a16:creationId xmlns:a16="http://schemas.microsoft.com/office/drawing/2014/main" id="{2CE811F3-3F80-421C-BD7A-6D9A094620C9}"/>
              </a:ext>
            </a:extLst>
          </p:cNvPr>
          <p:cNvPicPr>
            <a:picLocks noChangeAspect="1"/>
          </p:cNvPicPr>
          <p:nvPr/>
        </p:nvPicPr>
        <p:blipFill rotWithShape="1">
          <a:blip r:embed="rId3"/>
          <a:srcRect b="94395"/>
          <a:stretch/>
        </p:blipFill>
        <p:spPr>
          <a:xfrm>
            <a:off x="0" y="341296"/>
            <a:ext cx="9144000" cy="346107"/>
          </a:xfrm>
          <a:prstGeom prst="rect">
            <a:avLst/>
          </a:prstGeom>
        </p:spPr>
      </p:pic>
    </p:spTree>
    <p:extLst>
      <p:ext uri="{BB962C8B-B14F-4D97-AF65-F5344CB8AC3E}">
        <p14:creationId xmlns:p14="http://schemas.microsoft.com/office/powerpoint/2010/main" val="3375342715"/>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61E2940-185E-43B6-9395-D25BEE7F5DAE}"/>
              </a:ext>
            </a:extLst>
          </p:cNvPr>
          <p:cNvPicPr>
            <a:picLocks noChangeAspect="1"/>
          </p:cNvPicPr>
          <p:nvPr/>
        </p:nvPicPr>
        <p:blipFill>
          <a:blip r:embed="rId2"/>
          <a:stretch>
            <a:fillRect/>
          </a:stretch>
        </p:blipFill>
        <p:spPr>
          <a:xfrm>
            <a:off x="2000250" y="0"/>
            <a:ext cx="7143750" cy="6858000"/>
          </a:xfrm>
          <a:prstGeom prst="rect">
            <a:avLst/>
          </a:prstGeom>
        </p:spPr>
      </p:pic>
      <p:sp>
        <p:nvSpPr>
          <p:cNvPr id="5" name="TextBox 4">
            <a:extLst>
              <a:ext uri="{FF2B5EF4-FFF2-40B4-BE49-F238E27FC236}">
                <a16:creationId xmlns:a16="http://schemas.microsoft.com/office/drawing/2014/main" id="{9A8745BF-3B56-4E67-9690-135A9773BB79}"/>
              </a:ext>
            </a:extLst>
          </p:cNvPr>
          <p:cNvSpPr txBox="1"/>
          <p:nvPr/>
        </p:nvSpPr>
        <p:spPr>
          <a:xfrm>
            <a:off x="2987168" y="272837"/>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87E2EEE8-92DB-49CF-972E-5D164D10D9CB}"/>
              </a:ext>
            </a:extLst>
          </p:cNvPr>
          <p:cNvSpPr txBox="1"/>
          <p:nvPr/>
        </p:nvSpPr>
        <p:spPr>
          <a:xfrm>
            <a:off x="4310819"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EFACE03F-060D-453B-83B3-20A483C2CE55}"/>
              </a:ext>
            </a:extLst>
          </p:cNvPr>
          <p:cNvSpPr txBox="1"/>
          <p:nvPr/>
        </p:nvSpPr>
        <p:spPr>
          <a:xfrm>
            <a:off x="5523765"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02FD1569-8C2B-48B9-BA89-F6ADEAA2B0F8}"/>
              </a:ext>
            </a:extLst>
          </p:cNvPr>
          <p:cNvSpPr txBox="1"/>
          <p:nvPr/>
        </p:nvSpPr>
        <p:spPr>
          <a:xfrm>
            <a:off x="6986060"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C3CF3816-D313-459A-99D7-E1005E1C99D9}"/>
              </a:ext>
            </a:extLst>
          </p:cNvPr>
          <p:cNvSpPr txBox="1"/>
          <p:nvPr/>
        </p:nvSpPr>
        <p:spPr>
          <a:xfrm>
            <a:off x="7721287" y="5607498"/>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BEA2BE1A-7E09-4EE5-A0D8-F8DC5614B571}"/>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4971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4970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218060134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88EDAC5-890E-4AC3-AB13-F49783FF9A8C}"/>
              </a:ext>
            </a:extLst>
          </p:cNvPr>
          <p:cNvSpPr txBox="1"/>
          <p:nvPr/>
        </p:nvSpPr>
        <p:spPr>
          <a:xfrm>
            <a:off x="0" y="0"/>
            <a:ext cx="9144000" cy="2607189"/>
          </a:xfrm>
          <a:prstGeom prst="rect">
            <a:avLst/>
          </a:prstGeom>
          <a:noFill/>
        </p:spPr>
        <p:txBody>
          <a:bodyPr wrap="square">
            <a:spAutoFit/>
          </a:bodyPr>
          <a:lstStyle/>
          <a:p>
            <a:pPr>
              <a:lnSpc>
                <a:spcPct val="200000"/>
              </a:lnSpc>
            </a:pPr>
            <a:r>
              <a:rPr lang="en-US" sz="1400" dirty="0">
                <a:effectLst/>
                <a:latin typeface="Verdana" panose="020B0604030504040204" pitchFamily="34" charset="0"/>
                <a:ea typeface="等线" panose="02010600030101010101" pitchFamily="2" charset="-122"/>
                <a:cs typeface="Calibri" panose="020F0502020204030204" pitchFamily="34" charset="0"/>
              </a:rPr>
              <a:t>/</a:t>
            </a:r>
            <a:r>
              <a:rPr lang="en-US" sz="1400" dirty="0" err="1">
                <a:effectLst/>
                <a:latin typeface="Verdana" panose="020B0604030504040204" pitchFamily="34" charset="0"/>
                <a:ea typeface="等线" panose="02010600030101010101" pitchFamily="2" charset="-122"/>
                <a:cs typeface="Calibri" panose="020F0502020204030204" pitchFamily="34" charset="0"/>
              </a:rPr>
              <a:t>mnt</a:t>
            </a:r>
            <a:r>
              <a:rPr lang="en-US" sz="1400" dirty="0">
                <a:effectLst/>
                <a:latin typeface="Verdana" panose="020B0604030504040204" pitchFamily="34" charset="0"/>
                <a:ea typeface="等线" panose="02010600030101010101" pitchFamily="2" charset="-122"/>
                <a:cs typeface="Calibri" panose="020F0502020204030204" pitchFamily="34" charset="0"/>
              </a:rPr>
              <a:t>/analysis/rawdata_triumf_s2193/</a:t>
            </a:r>
          </a:p>
          <a:p>
            <a:pPr>
              <a:lnSpc>
                <a:spcPct val="200000"/>
              </a:lnSpc>
            </a:pPr>
            <a:r>
              <a:rPr lang="en-US" sz="1400" dirty="0">
                <a:effectLst/>
                <a:latin typeface="Verdana" panose="020B0604030504040204" pitchFamily="34" charset="0"/>
                <a:ea typeface="等线" panose="02010600030101010101" pitchFamily="2" charset="-122"/>
                <a:cs typeface="Calibri" panose="020F0502020204030204" pitchFamily="34" charset="0"/>
              </a:rPr>
              <a:t>2</a:t>
            </a:r>
            <a:r>
              <a:rPr lang="en-US" altLang="zh-CN" sz="1400" dirty="0">
                <a:effectLst/>
                <a:latin typeface="Verdana" panose="020B0604030504040204" pitchFamily="34" charset="0"/>
                <a:ea typeface="等线" panose="02010600030101010101" pitchFamily="2" charset="-122"/>
                <a:cs typeface="Calibri" panose="020F0502020204030204" pitchFamily="34" charset="0"/>
              </a:rPr>
              <a:t>TB 1.4TB free</a:t>
            </a:r>
            <a:endParaRPr lang="en-US" sz="1400" dirty="0">
              <a:effectLst/>
              <a:latin typeface="Verdana" panose="020B0604030504040204" pitchFamily="34" charset="0"/>
              <a:ea typeface="等线" panose="02010600030101010101" pitchFamily="2" charset="-122"/>
              <a:cs typeface="Calibri" panose="020F0502020204030204" pitchFamily="34" charset="0"/>
            </a:endParaRPr>
          </a:p>
          <a:p>
            <a:pPr>
              <a:lnSpc>
                <a:spcPct val="200000"/>
              </a:lnSpc>
            </a:pPr>
            <a:r>
              <a:rPr lang="en-US" sz="1400" dirty="0">
                <a:effectLst/>
                <a:latin typeface="Verdana" panose="020B0604030504040204" pitchFamily="34" charset="0"/>
                <a:ea typeface="等线" panose="02010600030101010101" pitchFamily="2" charset="-122"/>
                <a:cs typeface="Calibri" panose="020F0502020204030204" pitchFamily="34" charset="0"/>
              </a:rPr>
              <a:t>/</a:t>
            </a:r>
            <a:r>
              <a:rPr lang="en-US" sz="1400" dirty="0" err="1">
                <a:effectLst/>
                <a:latin typeface="Verdana" panose="020B0604030504040204" pitchFamily="34" charset="0"/>
                <a:ea typeface="等线" panose="02010600030101010101" pitchFamily="2" charset="-122"/>
                <a:cs typeface="Calibri" panose="020F0502020204030204" pitchFamily="34" charset="0"/>
              </a:rPr>
              <a:t>mnt</a:t>
            </a:r>
            <a:r>
              <a:rPr lang="en-US" sz="1400" dirty="0">
                <a:effectLst/>
                <a:latin typeface="Verdana" panose="020B0604030504040204" pitchFamily="34" charset="0"/>
                <a:ea typeface="等线" panose="02010600030101010101" pitchFamily="2" charset="-122"/>
                <a:cs typeface="Calibri" panose="020F0502020204030204" pitchFamily="34" charset="0"/>
              </a:rPr>
              <a:t>/</a:t>
            </a:r>
            <a:r>
              <a:rPr lang="en-US" sz="1400" dirty="0">
                <a:effectLst/>
                <a:latin typeface="Verdana" panose="020B0604030504040204" pitchFamily="34" charset="0"/>
                <a:ea typeface="等线" panose="02010600030101010101" pitchFamily="2" charset="-122"/>
              </a:rPr>
              <a:t>projects/triumf_s2193</a:t>
            </a:r>
          </a:p>
          <a:p>
            <a:pPr>
              <a:lnSpc>
                <a:spcPct val="200000"/>
              </a:lnSpc>
            </a:pPr>
            <a:r>
              <a:rPr lang="en-US" sz="1400" dirty="0">
                <a:effectLst/>
                <a:latin typeface="Verdana" panose="020B0604030504040204" pitchFamily="34" charset="0"/>
                <a:ea typeface="等线" panose="02010600030101010101" pitchFamily="2" charset="-122"/>
              </a:rPr>
              <a:t>20GB </a:t>
            </a:r>
            <a:r>
              <a:rPr lang="en-US" sz="1400" dirty="0" err="1">
                <a:effectLst/>
                <a:latin typeface="Verdana" panose="020B0604030504040204" pitchFamily="34" charset="0"/>
                <a:ea typeface="等线" panose="02010600030101010101" pitchFamily="2" charset="-122"/>
              </a:rPr>
              <a:t>20</a:t>
            </a:r>
            <a:r>
              <a:rPr lang="en-US" altLang="zh-CN" sz="1400" dirty="0" err="1">
                <a:effectLst/>
                <a:latin typeface="Verdana" panose="020B0604030504040204" pitchFamily="34" charset="0"/>
                <a:ea typeface="等线" panose="02010600030101010101" pitchFamily="2" charset="-122"/>
              </a:rPr>
              <a:t>GB</a:t>
            </a:r>
            <a:r>
              <a:rPr lang="en-US" sz="1400" dirty="0">
                <a:effectLst/>
                <a:latin typeface="Verdana" panose="020B0604030504040204" pitchFamily="34" charset="0"/>
                <a:ea typeface="等线" panose="02010600030101010101" pitchFamily="2" charset="-122"/>
              </a:rPr>
              <a:t> free</a:t>
            </a:r>
            <a:br>
              <a:rPr lang="en-US" sz="1400" dirty="0">
                <a:effectLst/>
                <a:latin typeface="Verdana" panose="020B0604030504040204" pitchFamily="34" charset="0"/>
                <a:ea typeface="等线" panose="02010600030101010101" pitchFamily="2" charset="-122"/>
              </a:rPr>
            </a:br>
            <a:r>
              <a:rPr lang="en-US" sz="1400" dirty="0">
                <a:effectLst/>
                <a:latin typeface="Verdana" panose="020B0604030504040204" pitchFamily="34" charset="0"/>
                <a:ea typeface="等线" panose="02010600030101010101" pitchFamily="2" charset="-122"/>
                <a:cs typeface="Calibri" panose="020F0502020204030204" pitchFamily="34" charset="0"/>
              </a:rPr>
              <a:t>/</a:t>
            </a:r>
            <a:r>
              <a:rPr lang="en-US" sz="1400" dirty="0" err="1">
                <a:effectLst/>
                <a:latin typeface="Verdana" panose="020B0604030504040204" pitchFamily="34" charset="0"/>
                <a:ea typeface="等线" panose="02010600030101010101" pitchFamily="2" charset="-122"/>
                <a:cs typeface="Calibri" panose="020F0502020204030204" pitchFamily="34" charset="0"/>
              </a:rPr>
              <a:t>mnt</a:t>
            </a:r>
            <a:r>
              <a:rPr lang="en-US" sz="1400" dirty="0">
                <a:effectLst/>
                <a:latin typeface="Verdana" panose="020B0604030504040204" pitchFamily="34" charset="0"/>
                <a:ea typeface="等线" panose="02010600030101010101" pitchFamily="2" charset="-122"/>
                <a:cs typeface="Calibri" panose="020F0502020204030204" pitchFamily="34" charset="0"/>
              </a:rPr>
              <a:t>/</a:t>
            </a:r>
            <a:r>
              <a:rPr lang="en-US" sz="1400" dirty="0">
                <a:effectLst/>
                <a:latin typeface="Verdana" panose="020B0604030504040204" pitchFamily="34" charset="0"/>
                <a:ea typeface="等线" panose="02010600030101010101" pitchFamily="2" charset="-122"/>
              </a:rPr>
              <a:t>analysis/triumf_s2193</a:t>
            </a:r>
          </a:p>
          <a:p>
            <a:pPr>
              <a:lnSpc>
                <a:spcPct val="200000"/>
              </a:lnSpc>
            </a:pPr>
            <a:r>
              <a:rPr lang="en-US" sz="1400" dirty="0">
                <a:effectLst/>
                <a:latin typeface="Verdana" panose="020B0604030504040204" pitchFamily="34" charset="0"/>
                <a:ea typeface="等线" panose="02010600030101010101" pitchFamily="2" charset="-122"/>
              </a:rPr>
              <a:t>1TB 960GB free</a:t>
            </a:r>
          </a:p>
        </p:txBody>
      </p:sp>
    </p:spTree>
    <p:extLst>
      <p:ext uri="{BB962C8B-B14F-4D97-AF65-F5344CB8AC3E}">
        <p14:creationId xmlns:p14="http://schemas.microsoft.com/office/powerpoint/2010/main" val="285037176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45D3DB2-84B2-40BE-8AF3-4128BD4AB365}"/>
              </a:ext>
            </a:extLst>
          </p:cNvPr>
          <p:cNvPicPr>
            <a:picLocks noChangeAspect="1"/>
          </p:cNvPicPr>
          <p:nvPr/>
        </p:nvPicPr>
        <p:blipFill>
          <a:blip r:embed="rId3"/>
          <a:stretch>
            <a:fillRect/>
          </a:stretch>
        </p:blipFill>
        <p:spPr>
          <a:xfrm>
            <a:off x="2020957" y="0"/>
            <a:ext cx="7123043" cy="6858000"/>
          </a:xfrm>
          <a:prstGeom prst="rect">
            <a:avLst/>
          </a:prstGeom>
        </p:spPr>
      </p:pic>
      <p:sp>
        <p:nvSpPr>
          <p:cNvPr id="4" name="TextBox 3">
            <a:extLst>
              <a:ext uri="{FF2B5EF4-FFF2-40B4-BE49-F238E27FC236}">
                <a16:creationId xmlns:a16="http://schemas.microsoft.com/office/drawing/2014/main" id="{64B5BE81-871C-4D67-BBBD-0C5630E7F403}"/>
              </a:ext>
            </a:extLst>
          </p:cNvPr>
          <p:cNvSpPr txBox="1"/>
          <p:nvPr/>
        </p:nvSpPr>
        <p:spPr>
          <a:xfrm>
            <a:off x="2987168" y="272837"/>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5" name="TextBox 4">
            <a:extLst>
              <a:ext uri="{FF2B5EF4-FFF2-40B4-BE49-F238E27FC236}">
                <a16:creationId xmlns:a16="http://schemas.microsoft.com/office/drawing/2014/main" id="{4FFB04FA-3EF4-487F-97E7-CD7B924A53A9}"/>
              </a:ext>
            </a:extLst>
          </p:cNvPr>
          <p:cNvSpPr txBox="1"/>
          <p:nvPr/>
        </p:nvSpPr>
        <p:spPr>
          <a:xfrm>
            <a:off x="4310819"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6" name="TextBox 5">
            <a:extLst>
              <a:ext uri="{FF2B5EF4-FFF2-40B4-BE49-F238E27FC236}">
                <a16:creationId xmlns:a16="http://schemas.microsoft.com/office/drawing/2014/main" id="{845FAC38-7863-49DC-8126-3F929B79965C}"/>
              </a:ext>
            </a:extLst>
          </p:cNvPr>
          <p:cNvSpPr txBox="1"/>
          <p:nvPr/>
        </p:nvSpPr>
        <p:spPr>
          <a:xfrm>
            <a:off x="5523765"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17265065-1A78-4400-B9AE-FCCC8726CD32}"/>
              </a:ext>
            </a:extLst>
          </p:cNvPr>
          <p:cNvSpPr txBox="1"/>
          <p:nvPr/>
        </p:nvSpPr>
        <p:spPr>
          <a:xfrm>
            <a:off x="6986060"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865CDF3C-41F8-442C-8A5B-41AEBDECC8C6}"/>
              </a:ext>
            </a:extLst>
          </p:cNvPr>
          <p:cNvSpPr txBox="1"/>
          <p:nvPr/>
        </p:nvSpPr>
        <p:spPr>
          <a:xfrm>
            <a:off x="7721287" y="5607498"/>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0E1B9623-2E57-472D-8451-BB4787EC6C7F}"/>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4971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4970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1363602042"/>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BA6DE46-9844-4F1D-99FC-9926C3462649}"/>
              </a:ext>
            </a:extLst>
          </p:cNvPr>
          <p:cNvPicPr>
            <a:picLocks noChangeAspect="1"/>
          </p:cNvPicPr>
          <p:nvPr/>
        </p:nvPicPr>
        <p:blipFill>
          <a:blip r:embed="rId2"/>
          <a:stretch>
            <a:fillRect/>
          </a:stretch>
        </p:blipFill>
        <p:spPr>
          <a:xfrm>
            <a:off x="0" y="1"/>
            <a:ext cx="5064034" cy="3420000"/>
          </a:xfrm>
          <a:prstGeom prst="rect">
            <a:avLst/>
          </a:prstGeom>
        </p:spPr>
      </p:pic>
      <p:sp>
        <p:nvSpPr>
          <p:cNvPr id="4" name="TextBox 3">
            <a:extLst>
              <a:ext uri="{FF2B5EF4-FFF2-40B4-BE49-F238E27FC236}">
                <a16:creationId xmlns:a16="http://schemas.microsoft.com/office/drawing/2014/main" id="{2FA1CB09-38DD-42A0-A81A-B246B925ABDE}"/>
              </a:ext>
            </a:extLst>
          </p:cNvPr>
          <p:cNvSpPr txBox="1"/>
          <p:nvPr/>
        </p:nvSpPr>
        <p:spPr>
          <a:xfrm>
            <a:off x="1593255" y="891378"/>
            <a:ext cx="4349579" cy="954107"/>
          </a:xfrm>
          <a:prstGeom prst="rect">
            <a:avLst/>
          </a:prstGeom>
          <a:noFill/>
        </p:spPr>
        <p:txBody>
          <a:bodyPr wrap="square" rtlCol="0">
            <a:spAutoFit/>
          </a:bodyPr>
          <a:lstStyle/>
          <a:p>
            <a:r>
              <a:rPr lang="en-US" altLang="zh-CN" sz="2800" i="1" dirty="0">
                <a:latin typeface="Cambria" panose="02040503050406030204" pitchFamily="18" charset="0"/>
                <a:ea typeface="Cambria" panose="02040503050406030204" pitchFamily="18" charset="0"/>
              </a:rPr>
              <a:t>τ</a:t>
            </a:r>
            <a:r>
              <a:rPr lang="en-US" altLang="zh-CN" sz="2800" baseline="-25000" dirty="0">
                <a:latin typeface="Cambria" panose="02040503050406030204" pitchFamily="18" charset="0"/>
                <a:ea typeface="Cambria" panose="02040503050406030204" pitchFamily="18" charset="0"/>
              </a:rPr>
              <a:t>4970</a:t>
            </a:r>
            <a:r>
              <a:rPr lang="en-US" altLang="zh-CN" sz="2800" dirty="0">
                <a:latin typeface="Cambria" panose="02040503050406030204" pitchFamily="18" charset="0"/>
                <a:ea typeface="Cambria" panose="02040503050406030204" pitchFamily="18" charset="0"/>
              </a:rPr>
              <a:t> &lt; 7.3 fs (90%CL)</a:t>
            </a:r>
          </a:p>
          <a:p>
            <a:r>
              <a:rPr lang="en-US" altLang="zh-CN" sz="2800" dirty="0" err="1">
                <a:latin typeface="Cambria" panose="02040503050406030204" pitchFamily="18" charset="0"/>
                <a:ea typeface="Cambria" panose="02040503050406030204" pitchFamily="18" charset="0"/>
              </a:rPr>
              <a:t>Data+Model</a:t>
            </a:r>
            <a:r>
              <a:rPr lang="en-US" altLang="zh-CN" sz="2800" dirty="0">
                <a:latin typeface="Cambria" panose="02040503050406030204" pitchFamily="18" charset="0"/>
                <a:ea typeface="Cambria" panose="02040503050406030204" pitchFamily="18" charset="0"/>
              </a:rPr>
              <a:t> uncertainty</a:t>
            </a:r>
            <a:endParaRPr lang="zh-CN" altLang="en-US" sz="2800" dirty="0">
              <a:latin typeface="Cambria" panose="02040503050406030204" pitchFamily="18" charset="0"/>
            </a:endParaRPr>
          </a:p>
        </p:txBody>
      </p:sp>
      <p:pic>
        <p:nvPicPr>
          <p:cNvPr id="6" name="Picture 5">
            <a:extLst>
              <a:ext uri="{FF2B5EF4-FFF2-40B4-BE49-F238E27FC236}">
                <a16:creationId xmlns:a16="http://schemas.microsoft.com/office/drawing/2014/main" id="{78F53E7D-A48F-48C0-8FAA-290ED8C95B1E}"/>
              </a:ext>
            </a:extLst>
          </p:cNvPr>
          <p:cNvPicPr>
            <a:picLocks noChangeAspect="1"/>
          </p:cNvPicPr>
          <p:nvPr/>
        </p:nvPicPr>
        <p:blipFill>
          <a:blip r:embed="rId3"/>
          <a:stretch>
            <a:fillRect/>
          </a:stretch>
        </p:blipFill>
        <p:spPr>
          <a:xfrm>
            <a:off x="0" y="3420001"/>
            <a:ext cx="5064030" cy="3420000"/>
          </a:xfrm>
          <a:prstGeom prst="rect">
            <a:avLst/>
          </a:prstGeom>
        </p:spPr>
      </p:pic>
      <p:sp>
        <p:nvSpPr>
          <p:cNvPr id="7" name="TextBox 6">
            <a:extLst>
              <a:ext uri="{FF2B5EF4-FFF2-40B4-BE49-F238E27FC236}">
                <a16:creationId xmlns:a16="http://schemas.microsoft.com/office/drawing/2014/main" id="{E405B9B4-E8AF-4249-A616-1EEBB8DA43F4}"/>
              </a:ext>
            </a:extLst>
          </p:cNvPr>
          <p:cNvSpPr txBox="1"/>
          <p:nvPr/>
        </p:nvSpPr>
        <p:spPr>
          <a:xfrm>
            <a:off x="1593255" y="4311378"/>
            <a:ext cx="4349579" cy="954107"/>
          </a:xfrm>
          <a:prstGeom prst="rect">
            <a:avLst/>
          </a:prstGeom>
          <a:noFill/>
        </p:spPr>
        <p:txBody>
          <a:bodyPr wrap="square" rtlCol="0">
            <a:spAutoFit/>
          </a:bodyPr>
          <a:lstStyle/>
          <a:p>
            <a:r>
              <a:rPr lang="en-US" altLang="zh-CN" sz="2800" i="1" dirty="0">
                <a:latin typeface="Cambria" panose="02040503050406030204" pitchFamily="18" charset="0"/>
                <a:ea typeface="Cambria" panose="02040503050406030204" pitchFamily="18" charset="0"/>
              </a:rPr>
              <a:t>τ</a:t>
            </a:r>
            <a:r>
              <a:rPr lang="en-US" altLang="zh-CN" sz="2800" baseline="-25000" dirty="0">
                <a:latin typeface="Cambria" panose="02040503050406030204" pitchFamily="18" charset="0"/>
                <a:ea typeface="Cambria" panose="02040503050406030204" pitchFamily="18" charset="0"/>
              </a:rPr>
              <a:t>4970</a:t>
            </a:r>
            <a:r>
              <a:rPr lang="en-US" altLang="zh-CN" sz="2800" dirty="0">
                <a:latin typeface="Cambria" panose="02040503050406030204" pitchFamily="18" charset="0"/>
                <a:ea typeface="Cambria" panose="02040503050406030204" pitchFamily="18" charset="0"/>
              </a:rPr>
              <a:t> &lt; 6.7 fs (90%CL)</a:t>
            </a:r>
          </a:p>
          <a:p>
            <a:r>
              <a:rPr lang="en-US" altLang="zh-CN" sz="2800" dirty="0">
                <a:latin typeface="Cambria" panose="02040503050406030204" pitchFamily="18" charset="0"/>
                <a:ea typeface="Cambria" panose="02040503050406030204" pitchFamily="18" charset="0"/>
              </a:rPr>
              <a:t>Data uncertainty</a:t>
            </a:r>
            <a:endParaRPr lang="zh-CN" altLang="en-US" sz="2800" dirty="0">
              <a:latin typeface="Cambria" panose="02040503050406030204" pitchFamily="18" charset="0"/>
            </a:endParaRPr>
          </a:p>
        </p:txBody>
      </p:sp>
    </p:spTree>
    <p:extLst>
      <p:ext uri="{BB962C8B-B14F-4D97-AF65-F5344CB8AC3E}">
        <p14:creationId xmlns:p14="http://schemas.microsoft.com/office/powerpoint/2010/main" val="1735316911"/>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E6D0D69-B943-4719-813C-21B94F3764A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299881344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B6EC095-A352-4A52-89D2-24C569A26B21}"/>
              </a:ext>
            </a:extLst>
          </p:cNvPr>
          <p:cNvSpPr txBox="1"/>
          <p:nvPr/>
        </p:nvSpPr>
        <p:spPr>
          <a:xfrm>
            <a:off x="-2" y="277976"/>
            <a:ext cx="2824433" cy="6370975"/>
          </a:xfrm>
          <a:prstGeom prst="rect">
            <a:avLst/>
          </a:prstGeom>
          <a:noFill/>
        </p:spPr>
        <p:txBody>
          <a:bodyPr wrap="square">
            <a:spAutoFit/>
          </a:bodyPr>
          <a:lstStyle/>
          <a:p>
            <a:r>
              <a:rPr lang="en-US" altLang="zh-CN" sz="1200" b="1" dirty="0">
                <a:solidFill>
                  <a:srgbClr val="FF0000"/>
                </a:solidFill>
              </a:rPr>
              <a:t>Bin	</a:t>
            </a:r>
            <a:r>
              <a:rPr lang="en-US" altLang="zh-CN" sz="1200" b="1" dirty="0" err="1">
                <a:solidFill>
                  <a:srgbClr val="FF0000"/>
                </a:solidFill>
              </a:rPr>
              <a:t>BinCount</a:t>
            </a:r>
            <a:r>
              <a:rPr lang="en-US" altLang="zh-CN" sz="1200" b="1" dirty="0">
                <a:solidFill>
                  <a:srgbClr val="FF0000"/>
                </a:solidFill>
              </a:rPr>
              <a:t>	</a:t>
            </a:r>
            <a:r>
              <a:rPr lang="en-US" altLang="zh-CN" sz="1200" b="1" dirty="0" err="1">
                <a:solidFill>
                  <a:srgbClr val="FF0000"/>
                </a:solidFill>
              </a:rPr>
              <a:t>BinError</a:t>
            </a:r>
            <a:endParaRPr lang="en-US" altLang="zh-CN" sz="1200" b="1" dirty="0">
              <a:solidFill>
                <a:srgbClr val="FF0000"/>
              </a:solidFill>
            </a:endParaRPr>
          </a:p>
          <a:p>
            <a:r>
              <a:rPr lang="zh-CN" altLang="en-US" sz="1200" dirty="0">
                <a:solidFill>
                  <a:srgbClr val="FF0000"/>
                </a:solidFill>
              </a:rPr>
              <a:t>5305	4	3.16275</a:t>
            </a:r>
          </a:p>
          <a:p>
            <a:r>
              <a:rPr lang="zh-CN" altLang="en-US" sz="1200" dirty="0">
                <a:solidFill>
                  <a:srgbClr val="FF0000"/>
                </a:solidFill>
              </a:rPr>
              <a:t>5307	4	3.16275</a:t>
            </a:r>
          </a:p>
          <a:p>
            <a:r>
              <a:rPr lang="zh-CN" altLang="en-US" sz="1200" dirty="0">
                <a:solidFill>
                  <a:srgbClr val="FF0000"/>
                </a:solidFill>
              </a:rPr>
              <a:t>5309	4	3.16275</a:t>
            </a:r>
          </a:p>
          <a:p>
            <a:r>
              <a:rPr lang="zh-CN" altLang="en-US" sz="1200" dirty="0">
                <a:solidFill>
                  <a:srgbClr val="FF0000"/>
                </a:solidFill>
              </a:rPr>
              <a:t>5311	1	2.29953</a:t>
            </a:r>
          </a:p>
          <a:p>
            <a:r>
              <a:rPr lang="zh-CN" altLang="en-US" sz="1200" dirty="0">
                <a:solidFill>
                  <a:srgbClr val="FF0000"/>
                </a:solidFill>
              </a:rPr>
              <a:t>5313	5	3.38247</a:t>
            </a:r>
          </a:p>
          <a:p>
            <a:r>
              <a:rPr lang="zh-CN" altLang="en-US" sz="1200" dirty="0">
                <a:solidFill>
                  <a:srgbClr val="FF0000"/>
                </a:solidFill>
              </a:rPr>
              <a:t>5315	3	2.91819</a:t>
            </a:r>
          </a:p>
          <a:p>
            <a:r>
              <a:rPr lang="zh-CN" altLang="en-US" sz="1200" dirty="0">
                <a:solidFill>
                  <a:srgbClr val="FF0000"/>
                </a:solidFill>
              </a:rPr>
              <a:t>5317	3	2.91819</a:t>
            </a:r>
          </a:p>
          <a:p>
            <a:r>
              <a:rPr lang="zh-CN" altLang="en-US" sz="1200" dirty="0">
                <a:solidFill>
                  <a:srgbClr val="FF0000"/>
                </a:solidFill>
              </a:rPr>
              <a:t>5319	1	2.29953</a:t>
            </a:r>
          </a:p>
          <a:p>
            <a:r>
              <a:rPr lang="zh-CN" altLang="en-US" sz="1200" dirty="0">
                <a:solidFill>
                  <a:srgbClr val="FF0000"/>
                </a:solidFill>
              </a:rPr>
              <a:t>5321	3	2.91819</a:t>
            </a:r>
          </a:p>
          <a:p>
            <a:r>
              <a:rPr lang="zh-CN" altLang="en-US" sz="1200" dirty="0">
                <a:solidFill>
                  <a:srgbClr val="FF0000"/>
                </a:solidFill>
              </a:rPr>
              <a:t>5323	3	2.91819</a:t>
            </a:r>
          </a:p>
          <a:p>
            <a:r>
              <a:rPr lang="zh-CN" altLang="en-US" sz="1200" dirty="0">
                <a:solidFill>
                  <a:srgbClr val="FF0000"/>
                </a:solidFill>
              </a:rPr>
              <a:t>5325	8	3.94514</a:t>
            </a:r>
          </a:p>
          <a:p>
            <a:r>
              <a:rPr lang="zh-CN" altLang="en-US" sz="1200" dirty="0">
                <a:solidFill>
                  <a:srgbClr val="FF0000"/>
                </a:solidFill>
              </a:rPr>
              <a:t>5327	6	3.58364</a:t>
            </a:r>
          </a:p>
          <a:p>
            <a:r>
              <a:rPr lang="zh-CN" altLang="en-US" sz="1200" dirty="0">
                <a:solidFill>
                  <a:srgbClr val="FF0000"/>
                </a:solidFill>
              </a:rPr>
              <a:t>5329	8	3.94514</a:t>
            </a:r>
          </a:p>
          <a:p>
            <a:r>
              <a:rPr lang="zh-CN" altLang="en-US" sz="1200" dirty="0">
                <a:solidFill>
                  <a:srgbClr val="FF0000"/>
                </a:solidFill>
              </a:rPr>
              <a:t>5331	5	3.38247</a:t>
            </a:r>
          </a:p>
          <a:p>
            <a:r>
              <a:rPr lang="zh-CN" altLang="en-US" sz="1200" dirty="0">
                <a:solidFill>
                  <a:srgbClr val="FF0000"/>
                </a:solidFill>
              </a:rPr>
              <a:t>5333	6	3.58364</a:t>
            </a:r>
          </a:p>
          <a:p>
            <a:r>
              <a:rPr lang="zh-CN" altLang="en-US" sz="1200" dirty="0">
                <a:solidFill>
                  <a:srgbClr val="FF0000"/>
                </a:solidFill>
              </a:rPr>
              <a:t>5335	9	4.1102</a:t>
            </a:r>
          </a:p>
          <a:p>
            <a:r>
              <a:rPr lang="zh-CN" altLang="en-US" sz="1200" dirty="0">
                <a:solidFill>
                  <a:srgbClr val="FF0000"/>
                </a:solidFill>
              </a:rPr>
              <a:t>5337	7	3.77028</a:t>
            </a:r>
          </a:p>
          <a:p>
            <a:r>
              <a:rPr lang="zh-CN" altLang="en-US" sz="1200" dirty="0">
                <a:solidFill>
                  <a:srgbClr val="FF0000"/>
                </a:solidFill>
              </a:rPr>
              <a:t>5339	8	3.94514</a:t>
            </a:r>
          </a:p>
          <a:p>
            <a:r>
              <a:rPr lang="zh-CN" altLang="en-US" sz="1200" dirty="0">
                <a:solidFill>
                  <a:srgbClr val="FF0000"/>
                </a:solidFill>
              </a:rPr>
              <a:t>5341	13	4.69757</a:t>
            </a:r>
          </a:p>
          <a:p>
            <a:r>
              <a:rPr lang="zh-CN" altLang="en-US" sz="1200" dirty="0">
                <a:solidFill>
                  <a:srgbClr val="FF0000"/>
                </a:solidFill>
              </a:rPr>
              <a:t>5343	7	3.77028</a:t>
            </a:r>
          </a:p>
          <a:p>
            <a:r>
              <a:rPr lang="zh-CN" altLang="en-US" sz="1200" dirty="0">
                <a:solidFill>
                  <a:srgbClr val="FF0000"/>
                </a:solidFill>
              </a:rPr>
              <a:t>5345	11	4.41652</a:t>
            </a:r>
          </a:p>
          <a:p>
            <a:r>
              <a:rPr lang="zh-CN" altLang="en-US" sz="1200" dirty="0">
                <a:solidFill>
                  <a:srgbClr val="FF0000"/>
                </a:solidFill>
              </a:rPr>
              <a:t>5347	11	4.41652</a:t>
            </a:r>
          </a:p>
          <a:p>
            <a:r>
              <a:rPr lang="zh-CN" altLang="en-US" sz="1200" dirty="0">
                <a:solidFill>
                  <a:srgbClr val="FF0000"/>
                </a:solidFill>
              </a:rPr>
              <a:t>5349	11	4.41652</a:t>
            </a:r>
          </a:p>
          <a:p>
            <a:r>
              <a:rPr lang="zh-CN" altLang="en-US" sz="1200" dirty="0">
                <a:solidFill>
                  <a:srgbClr val="FF0000"/>
                </a:solidFill>
              </a:rPr>
              <a:t>5351	5	3.38247</a:t>
            </a:r>
          </a:p>
          <a:p>
            <a:r>
              <a:rPr lang="zh-CN" altLang="en-US" sz="1200" dirty="0">
                <a:solidFill>
                  <a:srgbClr val="FF0000"/>
                </a:solidFill>
              </a:rPr>
              <a:t>5353	6	3.58364</a:t>
            </a:r>
          </a:p>
          <a:p>
            <a:r>
              <a:rPr lang="zh-CN" altLang="en-US" sz="1200" dirty="0">
                <a:solidFill>
                  <a:srgbClr val="FF0000"/>
                </a:solidFill>
              </a:rPr>
              <a:t>5355	6	3.58364</a:t>
            </a:r>
          </a:p>
          <a:p>
            <a:r>
              <a:rPr lang="zh-CN" altLang="en-US" sz="1200" dirty="0">
                <a:solidFill>
                  <a:srgbClr val="FF0000"/>
                </a:solidFill>
              </a:rPr>
              <a:t>5357	3	2.91819</a:t>
            </a:r>
          </a:p>
          <a:p>
            <a:r>
              <a:rPr lang="zh-CN" altLang="en-US" sz="1200" dirty="0">
                <a:solidFill>
                  <a:srgbClr val="FF0000"/>
                </a:solidFill>
              </a:rPr>
              <a:t>5359	3	2.91819</a:t>
            </a:r>
          </a:p>
          <a:p>
            <a:r>
              <a:rPr lang="zh-CN" altLang="en-US" sz="1200" dirty="0">
                <a:solidFill>
                  <a:srgbClr val="FF0000"/>
                </a:solidFill>
              </a:rPr>
              <a:t>5361	0	1.84102</a:t>
            </a:r>
          </a:p>
          <a:p>
            <a:r>
              <a:rPr lang="zh-CN" altLang="en-US" sz="1200" dirty="0">
                <a:solidFill>
                  <a:srgbClr val="FF0000"/>
                </a:solidFill>
              </a:rPr>
              <a:t>5363	0	1.84102</a:t>
            </a:r>
          </a:p>
          <a:p>
            <a:r>
              <a:rPr lang="zh-CN" altLang="en-US" sz="1200" dirty="0">
                <a:solidFill>
                  <a:srgbClr val="FF0000"/>
                </a:solidFill>
              </a:rPr>
              <a:t>5365	2	2.63786</a:t>
            </a:r>
          </a:p>
          <a:p>
            <a:r>
              <a:rPr lang="zh-CN" altLang="en-US" sz="1200" dirty="0">
                <a:solidFill>
                  <a:srgbClr val="FF0000"/>
                </a:solidFill>
              </a:rPr>
              <a:t>5367	1	2.29953</a:t>
            </a:r>
          </a:p>
          <a:p>
            <a:r>
              <a:rPr lang="zh-CN" altLang="en-US" sz="1200" dirty="0">
                <a:solidFill>
                  <a:srgbClr val="FF0000"/>
                </a:solidFill>
              </a:rPr>
              <a:t>5369	2	2.63786</a:t>
            </a:r>
          </a:p>
        </p:txBody>
      </p:sp>
      <p:sp>
        <p:nvSpPr>
          <p:cNvPr id="5" name="TextBox 4">
            <a:extLst>
              <a:ext uri="{FF2B5EF4-FFF2-40B4-BE49-F238E27FC236}">
                <a16:creationId xmlns:a16="http://schemas.microsoft.com/office/drawing/2014/main" id="{4432D652-6BEF-48F0-B2E0-C9838205AAD6}"/>
              </a:ext>
            </a:extLst>
          </p:cNvPr>
          <p:cNvSpPr txBox="1"/>
          <p:nvPr/>
        </p:nvSpPr>
        <p:spPr>
          <a:xfrm>
            <a:off x="6400798" y="277975"/>
            <a:ext cx="2743202" cy="6555641"/>
          </a:xfrm>
          <a:prstGeom prst="rect">
            <a:avLst/>
          </a:prstGeom>
          <a:noFill/>
        </p:spPr>
        <p:txBody>
          <a:bodyPr wrap="square">
            <a:spAutoFit/>
          </a:bodyPr>
          <a:lstStyle/>
          <a:p>
            <a:r>
              <a:rPr lang="en-US" altLang="zh-CN" sz="1200" b="1" dirty="0">
                <a:solidFill>
                  <a:srgbClr val="0000CC"/>
                </a:solidFill>
              </a:rPr>
              <a:t>Bin	</a:t>
            </a:r>
            <a:r>
              <a:rPr lang="en-US" altLang="zh-CN" sz="1200" b="1" dirty="0" err="1">
                <a:solidFill>
                  <a:srgbClr val="0000CC"/>
                </a:solidFill>
              </a:rPr>
              <a:t>BinCount</a:t>
            </a:r>
            <a:r>
              <a:rPr lang="en-US" altLang="zh-CN" sz="1200" b="1" dirty="0">
                <a:solidFill>
                  <a:srgbClr val="0000CC"/>
                </a:solidFill>
              </a:rPr>
              <a:t>	</a:t>
            </a:r>
            <a:r>
              <a:rPr lang="en-US" altLang="zh-CN" sz="1200" b="1" dirty="0" err="1">
                <a:solidFill>
                  <a:srgbClr val="0000CC"/>
                </a:solidFill>
              </a:rPr>
              <a:t>BinError</a:t>
            </a:r>
            <a:endParaRPr lang="en-US" altLang="zh-CN" sz="1200" b="1" dirty="0">
              <a:solidFill>
                <a:srgbClr val="0000CC"/>
              </a:solidFill>
            </a:endParaRPr>
          </a:p>
          <a:p>
            <a:r>
              <a:rPr lang="zh-CN" altLang="en-US" sz="1200" dirty="0">
                <a:solidFill>
                  <a:srgbClr val="0000CC"/>
                </a:solidFill>
              </a:rPr>
              <a:t>5305	2.9585	0.2943</a:t>
            </a:r>
          </a:p>
          <a:p>
            <a:r>
              <a:rPr lang="zh-CN" altLang="en-US" sz="1200" dirty="0">
                <a:solidFill>
                  <a:srgbClr val="0000CC"/>
                </a:solidFill>
              </a:rPr>
              <a:t>5307	3.2979	0.3281</a:t>
            </a:r>
          </a:p>
          <a:p>
            <a:r>
              <a:rPr lang="zh-CN" altLang="en-US" sz="1200" dirty="0">
                <a:solidFill>
                  <a:srgbClr val="0000CC"/>
                </a:solidFill>
              </a:rPr>
              <a:t>5309	3.3222	0.3305</a:t>
            </a:r>
          </a:p>
          <a:p>
            <a:r>
              <a:rPr lang="zh-CN" altLang="en-US" sz="1200" dirty="0">
                <a:solidFill>
                  <a:srgbClr val="0000CC"/>
                </a:solidFill>
              </a:rPr>
              <a:t>5311	3.6214	0.3603</a:t>
            </a:r>
          </a:p>
          <a:p>
            <a:r>
              <a:rPr lang="zh-CN" altLang="en-US" sz="1200" dirty="0">
                <a:solidFill>
                  <a:srgbClr val="0000CC"/>
                </a:solidFill>
              </a:rPr>
              <a:t>5313	3.8402	0.3820</a:t>
            </a:r>
          </a:p>
          <a:p>
            <a:r>
              <a:rPr lang="zh-CN" altLang="en-US" sz="1200" dirty="0">
                <a:solidFill>
                  <a:srgbClr val="0000CC"/>
                </a:solidFill>
              </a:rPr>
              <a:t>5315	3.9919	0.3971</a:t>
            </a:r>
          </a:p>
          <a:p>
            <a:r>
              <a:rPr lang="zh-CN" altLang="en-US" sz="1200" dirty="0">
                <a:solidFill>
                  <a:srgbClr val="0000CC"/>
                </a:solidFill>
              </a:rPr>
              <a:t>5317	4.2508	0.4229</a:t>
            </a:r>
          </a:p>
          <a:p>
            <a:r>
              <a:rPr lang="zh-CN" altLang="en-US" sz="1200" dirty="0">
                <a:solidFill>
                  <a:srgbClr val="0000CC"/>
                </a:solidFill>
              </a:rPr>
              <a:t>5319	4.3691	0.4346</a:t>
            </a:r>
          </a:p>
          <a:p>
            <a:r>
              <a:rPr lang="zh-CN" altLang="en-US" sz="1200" dirty="0">
                <a:solidFill>
                  <a:srgbClr val="0000CC"/>
                </a:solidFill>
              </a:rPr>
              <a:t>5321	5.1642	0.5137</a:t>
            </a:r>
          </a:p>
          <a:p>
            <a:r>
              <a:rPr lang="zh-CN" altLang="en-US" sz="1200" dirty="0">
                <a:solidFill>
                  <a:srgbClr val="0000CC"/>
                </a:solidFill>
              </a:rPr>
              <a:t>5323	5.2489	0.5222</a:t>
            </a:r>
          </a:p>
          <a:p>
            <a:r>
              <a:rPr lang="zh-CN" altLang="en-US" sz="1200" dirty="0">
                <a:solidFill>
                  <a:srgbClr val="0000CC"/>
                </a:solidFill>
              </a:rPr>
              <a:t>5325	5.5079	0.5479</a:t>
            </a:r>
          </a:p>
          <a:p>
            <a:r>
              <a:rPr lang="zh-CN" altLang="en-US" sz="1200" dirty="0">
                <a:solidFill>
                  <a:srgbClr val="0000CC"/>
                </a:solidFill>
              </a:rPr>
              <a:t>5327	5.4250	0.5397</a:t>
            </a:r>
          </a:p>
          <a:p>
            <a:r>
              <a:rPr lang="zh-CN" altLang="en-US" sz="1200" dirty="0">
                <a:solidFill>
                  <a:srgbClr val="0000CC"/>
                </a:solidFill>
              </a:rPr>
              <a:t>5329	6.2001	0.6168</a:t>
            </a:r>
          </a:p>
          <a:p>
            <a:r>
              <a:rPr lang="zh-CN" altLang="en-US" sz="1200" dirty="0">
                <a:solidFill>
                  <a:srgbClr val="0000CC"/>
                </a:solidFill>
              </a:rPr>
              <a:t>5331	6.5328	0.6499</a:t>
            </a:r>
          </a:p>
          <a:p>
            <a:r>
              <a:rPr lang="zh-CN" altLang="en-US" sz="1200" dirty="0">
                <a:solidFill>
                  <a:srgbClr val="0000CC"/>
                </a:solidFill>
              </a:rPr>
              <a:t>5333	6.9928	0.6957</a:t>
            </a:r>
          </a:p>
          <a:p>
            <a:r>
              <a:rPr lang="zh-CN" altLang="en-US" sz="1200" dirty="0">
                <a:solidFill>
                  <a:srgbClr val="0000CC"/>
                </a:solidFill>
              </a:rPr>
              <a:t>5335	6.9301	0.6894</a:t>
            </a:r>
          </a:p>
          <a:p>
            <a:r>
              <a:rPr lang="zh-CN" altLang="en-US" sz="1200" dirty="0">
                <a:solidFill>
                  <a:srgbClr val="0000CC"/>
                </a:solidFill>
              </a:rPr>
              <a:t>5337	7.2896	0.7252</a:t>
            </a:r>
          </a:p>
          <a:p>
            <a:r>
              <a:rPr lang="zh-CN" altLang="en-US" sz="1200" dirty="0">
                <a:solidFill>
                  <a:srgbClr val="0000CC"/>
                </a:solidFill>
              </a:rPr>
              <a:t>5339	7.7563	0.7716</a:t>
            </a:r>
          </a:p>
          <a:p>
            <a:r>
              <a:rPr lang="zh-CN" altLang="en-US" sz="1200" dirty="0">
                <a:solidFill>
                  <a:srgbClr val="0000CC"/>
                </a:solidFill>
              </a:rPr>
              <a:t>5341	7.7472	0.7707</a:t>
            </a:r>
          </a:p>
          <a:p>
            <a:r>
              <a:rPr lang="zh-CN" altLang="en-US" sz="1200" dirty="0">
                <a:solidFill>
                  <a:srgbClr val="0000CC"/>
                </a:solidFill>
              </a:rPr>
              <a:t>5343	8.2407	0.8198</a:t>
            </a:r>
          </a:p>
          <a:p>
            <a:r>
              <a:rPr lang="zh-CN" altLang="en-US" sz="1200" dirty="0">
                <a:solidFill>
                  <a:srgbClr val="0000CC"/>
                </a:solidFill>
              </a:rPr>
              <a:t>5345	8.2919	0.8249</a:t>
            </a:r>
          </a:p>
          <a:p>
            <a:r>
              <a:rPr lang="zh-CN" altLang="en-US" sz="1200" dirty="0">
                <a:solidFill>
                  <a:srgbClr val="0000CC"/>
                </a:solidFill>
              </a:rPr>
              <a:t>5347	8.5911	0.8547</a:t>
            </a:r>
          </a:p>
          <a:p>
            <a:r>
              <a:rPr lang="zh-CN" altLang="en-US" sz="1200" dirty="0">
                <a:solidFill>
                  <a:srgbClr val="0000CC"/>
                </a:solidFill>
              </a:rPr>
              <a:t>5349	8.3675	0.8324</a:t>
            </a:r>
          </a:p>
          <a:p>
            <a:r>
              <a:rPr lang="zh-CN" altLang="en-US" sz="1200" dirty="0">
                <a:solidFill>
                  <a:srgbClr val="0000CC"/>
                </a:solidFill>
              </a:rPr>
              <a:t>5351	8.1505	0.8108</a:t>
            </a:r>
          </a:p>
          <a:p>
            <a:r>
              <a:rPr lang="zh-CN" altLang="en-US" sz="1200" dirty="0">
                <a:solidFill>
                  <a:srgbClr val="0000CC"/>
                </a:solidFill>
              </a:rPr>
              <a:t>5353	7.0019	0.6966</a:t>
            </a:r>
          </a:p>
          <a:p>
            <a:r>
              <a:rPr lang="zh-CN" altLang="en-US" sz="1200" dirty="0">
                <a:solidFill>
                  <a:srgbClr val="0000CC"/>
                </a:solidFill>
              </a:rPr>
              <a:t>5355	6.0209	0.5990</a:t>
            </a:r>
          </a:p>
          <a:p>
            <a:r>
              <a:rPr lang="zh-CN" altLang="en-US" sz="1200" dirty="0">
                <a:solidFill>
                  <a:srgbClr val="0000CC"/>
                </a:solidFill>
              </a:rPr>
              <a:t>5357	4.6980	0.4674</a:t>
            </a:r>
          </a:p>
          <a:p>
            <a:r>
              <a:rPr lang="zh-CN" altLang="en-US" sz="1200" dirty="0">
                <a:solidFill>
                  <a:srgbClr val="0000CC"/>
                </a:solidFill>
              </a:rPr>
              <a:t>5359	3.4756	0.3458</a:t>
            </a:r>
          </a:p>
          <a:p>
            <a:r>
              <a:rPr lang="zh-CN" altLang="en-US" sz="1200" dirty="0">
                <a:solidFill>
                  <a:srgbClr val="0000CC"/>
                </a:solidFill>
              </a:rPr>
              <a:t>5361	2.4208	0.2408</a:t>
            </a:r>
          </a:p>
          <a:p>
            <a:r>
              <a:rPr lang="zh-CN" altLang="en-US" sz="1200" dirty="0">
                <a:solidFill>
                  <a:srgbClr val="0000CC"/>
                </a:solidFill>
              </a:rPr>
              <a:t>5363	1.7548	0.1746</a:t>
            </a:r>
          </a:p>
          <a:p>
            <a:r>
              <a:rPr lang="zh-CN" altLang="en-US" sz="1200" dirty="0">
                <a:solidFill>
                  <a:srgbClr val="0000CC"/>
                </a:solidFill>
              </a:rPr>
              <a:t>5365	1.5245	0.1517</a:t>
            </a:r>
          </a:p>
          <a:p>
            <a:r>
              <a:rPr lang="zh-CN" altLang="en-US" sz="1200" dirty="0">
                <a:solidFill>
                  <a:srgbClr val="0000CC"/>
                </a:solidFill>
              </a:rPr>
              <a:t>5367	1.3276	0.1321</a:t>
            </a:r>
          </a:p>
          <a:p>
            <a:r>
              <a:rPr lang="zh-CN" altLang="en-US" sz="1200" dirty="0">
                <a:solidFill>
                  <a:srgbClr val="0000CC"/>
                </a:solidFill>
              </a:rPr>
              <a:t>5369	1.2850	0.1278</a:t>
            </a:r>
          </a:p>
        </p:txBody>
      </p:sp>
      <p:sp>
        <p:nvSpPr>
          <p:cNvPr id="6" name="TextBox 5">
            <a:extLst>
              <a:ext uri="{FF2B5EF4-FFF2-40B4-BE49-F238E27FC236}">
                <a16:creationId xmlns:a16="http://schemas.microsoft.com/office/drawing/2014/main" id="{75C9CFDE-383F-4F8D-AD60-8529BEA8F0C2}"/>
              </a:ext>
            </a:extLst>
          </p:cNvPr>
          <p:cNvSpPr txBox="1"/>
          <p:nvPr/>
        </p:nvSpPr>
        <p:spPr>
          <a:xfrm>
            <a:off x="2652378" y="0"/>
            <a:ext cx="620554" cy="369332"/>
          </a:xfrm>
          <a:prstGeom prst="rect">
            <a:avLst/>
          </a:prstGeom>
          <a:noFill/>
        </p:spPr>
        <p:txBody>
          <a:bodyPr wrap="none" rtlCol="0">
            <a:spAutoFit/>
          </a:bodyPr>
          <a:lstStyle/>
          <a:p>
            <a:r>
              <a:rPr lang="en-US" altLang="zh-CN" dirty="0">
                <a:solidFill>
                  <a:srgbClr val="FF0000"/>
                </a:solidFill>
              </a:rPr>
              <a:t>Data</a:t>
            </a:r>
            <a:endParaRPr lang="zh-CN" altLang="en-US" dirty="0">
              <a:solidFill>
                <a:srgbClr val="FF0000"/>
              </a:solidFill>
            </a:endParaRPr>
          </a:p>
        </p:txBody>
      </p:sp>
      <p:sp>
        <p:nvSpPr>
          <p:cNvPr id="7" name="TextBox 6">
            <a:extLst>
              <a:ext uri="{FF2B5EF4-FFF2-40B4-BE49-F238E27FC236}">
                <a16:creationId xmlns:a16="http://schemas.microsoft.com/office/drawing/2014/main" id="{6B4BD0C2-6FC5-4E79-9998-40D5426DEBB1}"/>
              </a:ext>
            </a:extLst>
          </p:cNvPr>
          <p:cNvSpPr txBox="1"/>
          <p:nvPr/>
        </p:nvSpPr>
        <p:spPr>
          <a:xfrm>
            <a:off x="5505306" y="0"/>
            <a:ext cx="793807" cy="369332"/>
          </a:xfrm>
          <a:prstGeom prst="rect">
            <a:avLst/>
          </a:prstGeom>
          <a:noFill/>
        </p:spPr>
        <p:txBody>
          <a:bodyPr wrap="none" rtlCol="0">
            <a:spAutoFit/>
          </a:bodyPr>
          <a:lstStyle/>
          <a:p>
            <a:r>
              <a:rPr lang="en-US" altLang="zh-CN" dirty="0">
                <a:solidFill>
                  <a:srgbClr val="0000CC"/>
                </a:solidFill>
              </a:rPr>
              <a:t>Model</a:t>
            </a:r>
            <a:endParaRPr lang="zh-CN" altLang="en-US" dirty="0">
              <a:solidFill>
                <a:srgbClr val="0000CC"/>
              </a:solidFill>
            </a:endParaRPr>
          </a:p>
        </p:txBody>
      </p:sp>
      <p:sp>
        <p:nvSpPr>
          <p:cNvPr id="8" name="TextBox 7">
            <a:extLst>
              <a:ext uri="{FF2B5EF4-FFF2-40B4-BE49-F238E27FC236}">
                <a16:creationId xmlns:a16="http://schemas.microsoft.com/office/drawing/2014/main" id="{8CD8BC98-9603-492F-A077-6FE7009B0D93}"/>
              </a:ext>
            </a:extLst>
          </p:cNvPr>
          <p:cNvSpPr txBox="1"/>
          <p:nvPr/>
        </p:nvSpPr>
        <p:spPr>
          <a:xfrm>
            <a:off x="3601874" y="0"/>
            <a:ext cx="1592872" cy="369332"/>
          </a:xfrm>
          <a:prstGeom prst="rect">
            <a:avLst/>
          </a:prstGeom>
          <a:noFill/>
        </p:spPr>
        <p:txBody>
          <a:bodyPr wrap="none" rtlCol="0">
            <a:spAutoFit/>
          </a:bodyPr>
          <a:lstStyle/>
          <a:p>
            <a:r>
              <a:rPr lang="en-US" altLang="zh-CN" dirty="0"/>
              <a:t>30 observables</a:t>
            </a:r>
            <a:endParaRPr lang="zh-CN" altLang="en-US" dirty="0"/>
          </a:p>
        </p:txBody>
      </p:sp>
      <p:sp>
        <p:nvSpPr>
          <p:cNvPr id="9" name="Rectangle 8">
            <a:extLst>
              <a:ext uri="{FF2B5EF4-FFF2-40B4-BE49-F238E27FC236}">
                <a16:creationId xmlns:a16="http://schemas.microsoft.com/office/drawing/2014/main" id="{31E92295-B789-4A57-B7E9-5B1BFEB077DC}"/>
              </a:ext>
            </a:extLst>
          </p:cNvPr>
          <p:cNvSpPr/>
          <p:nvPr/>
        </p:nvSpPr>
        <p:spPr>
          <a:xfrm>
            <a:off x="12192" y="5071872"/>
            <a:ext cx="8948928" cy="219456"/>
          </a:xfrm>
          <a:prstGeom prst="rect">
            <a:avLst/>
          </a:prstGeom>
          <a:noFill/>
          <a:ln w="38100">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68057075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168AB8C-462C-4B2E-BE0A-233E2551578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134712350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2B6EC095-A352-4A52-89D2-24C569A26B21}"/>
              </a:ext>
            </a:extLst>
          </p:cNvPr>
          <p:cNvSpPr txBox="1"/>
          <p:nvPr/>
        </p:nvSpPr>
        <p:spPr>
          <a:xfrm>
            <a:off x="-2" y="277976"/>
            <a:ext cx="2824433" cy="6555641"/>
          </a:xfrm>
          <a:prstGeom prst="rect">
            <a:avLst/>
          </a:prstGeom>
          <a:noFill/>
        </p:spPr>
        <p:txBody>
          <a:bodyPr wrap="square">
            <a:spAutoFit/>
          </a:bodyPr>
          <a:lstStyle/>
          <a:p>
            <a:r>
              <a:rPr lang="en-US" altLang="zh-CN" sz="1200" b="1" dirty="0">
                <a:solidFill>
                  <a:srgbClr val="FF0000"/>
                </a:solidFill>
              </a:rPr>
              <a:t>Bin	</a:t>
            </a:r>
            <a:r>
              <a:rPr lang="en-US" altLang="zh-CN" sz="1200" b="1" dirty="0" err="1">
                <a:solidFill>
                  <a:srgbClr val="FF0000"/>
                </a:solidFill>
              </a:rPr>
              <a:t>BinCount</a:t>
            </a:r>
            <a:r>
              <a:rPr lang="en-US" altLang="zh-CN" sz="1200" b="1" dirty="0">
                <a:solidFill>
                  <a:srgbClr val="FF0000"/>
                </a:solidFill>
              </a:rPr>
              <a:t>	</a:t>
            </a:r>
            <a:r>
              <a:rPr lang="en-US" altLang="zh-CN" sz="1200" b="1" dirty="0" err="1">
                <a:solidFill>
                  <a:srgbClr val="FF0000"/>
                </a:solidFill>
              </a:rPr>
              <a:t>BinError</a:t>
            </a:r>
            <a:endParaRPr lang="en-US" altLang="zh-CN" sz="1200" b="1" dirty="0">
              <a:solidFill>
                <a:srgbClr val="FF0000"/>
              </a:solidFill>
            </a:endParaRPr>
          </a:p>
          <a:p>
            <a:r>
              <a:rPr lang="en-US" altLang="zh-CN" sz="1200" dirty="0">
                <a:solidFill>
                  <a:srgbClr val="FF0000"/>
                </a:solidFill>
              </a:rPr>
              <a:t>4429	1	2.29953</a:t>
            </a:r>
          </a:p>
          <a:p>
            <a:r>
              <a:rPr lang="en-US" altLang="zh-CN" sz="1200" dirty="0">
                <a:solidFill>
                  <a:srgbClr val="FF0000"/>
                </a:solidFill>
              </a:rPr>
              <a:t>4431	1	2.29953</a:t>
            </a:r>
          </a:p>
          <a:p>
            <a:r>
              <a:rPr lang="en-US" altLang="zh-CN" sz="1200" dirty="0">
                <a:solidFill>
                  <a:srgbClr val="FF0000"/>
                </a:solidFill>
              </a:rPr>
              <a:t>4433	4	3.16275</a:t>
            </a:r>
          </a:p>
          <a:p>
            <a:r>
              <a:rPr lang="en-US" altLang="zh-CN" sz="1200" dirty="0">
                <a:solidFill>
                  <a:srgbClr val="FF0000"/>
                </a:solidFill>
              </a:rPr>
              <a:t>4435	6	3.58364</a:t>
            </a:r>
          </a:p>
          <a:p>
            <a:r>
              <a:rPr lang="en-US" altLang="zh-CN" sz="1200" dirty="0">
                <a:solidFill>
                  <a:srgbClr val="FF0000"/>
                </a:solidFill>
              </a:rPr>
              <a:t>4437	0	1.84102</a:t>
            </a:r>
          </a:p>
          <a:p>
            <a:r>
              <a:rPr lang="en-US" altLang="zh-CN" sz="1200" dirty="0">
                <a:solidFill>
                  <a:srgbClr val="FF0000"/>
                </a:solidFill>
              </a:rPr>
              <a:t>4439	2	2.63786</a:t>
            </a:r>
          </a:p>
          <a:p>
            <a:r>
              <a:rPr lang="en-US" altLang="zh-CN" sz="1200" dirty="0">
                <a:solidFill>
                  <a:srgbClr val="FF0000"/>
                </a:solidFill>
              </a:rPr>
              <a:t>4441	4	3.16275</a:t>
            </a:r>
          </a:p>
          <a:p>
            <a:r>
              <a:rPr lang="en-US" altLang="zh-CN" sz="1200" dirty="0">
                <a:solidFill>
                  <a:srgbClr val="FF0000"/>
                </a:solidFill>
              </a:rPr>
              <a:t>4443	5	3.38247</a:t>
            </a:r>
          </a:p>
          <a:p>
            <a:r>
              <a:rPr lang="en-US" altLang="zh-CN" sz="1200" dirty="0">
                <a:solidFill>
                  <a:srgbClr val="FF0000"/>
                </a:solidFill>
              </a:rPr>
              <a:t>4445	4	3.16275</a:t>
            </a:r>
          </a:p>
          <a:p>
            <a:r>
              <a:rPr lang="en-US" altLang="zh-CN" sz="1200" dirty="0">
                <a:solidFill>
                  <a:srgbClr val="FF0000"/>
                </a:solidFill>
              </a:rPr>
              <a:t>4447	1	2.29953</a:t>
            </a:r>
          </a:p>
          <a:p>
            <a:r>
              <a:rPr lang="en-US" altLang="zh-CN" sz="1200" dirty="0">
                <a:solidFill>
                  <a:srgbClr val="FF0000"/>
                </a:solidFill>
              </a:rPr>
              <a:t>4449	4	3.16275</a:t>
            </a:r>
          </a:p>
          <a:p>
            <a:r>
              <a:rPr lang="en-US" altLang="zh-CN" sz="1200" dirty="0">
                <a:solidFill>
                  <a:srgbClr val="FF0000"/>
                </a:solidFill>
              </a:rPr>
              <a:t>4451	6	3.58364</a:t>
            </a:r>
          </a:p>
          <a:p>
            <a:r>
              <a:rPr lang="en-US" altLang="zh-CN" sz="1200" dirty="0">
                <a:solidFill>
                  <a:srgbClr val="FF0000"/>
                </a:solidFill>
              </a:rPr>
              <a:t>4453	4	3.16275</a:t>
            </a:r>
          </a:p>
          <a:p>
            <a:r>
              <a:rPr lang="en-US" altLang="zh-CN" sz="1200" dirty="0">
                <a:solidFill>
                  <a:srgbClr val="FF0000"/>
                </a:solidFill>
              </a:rPr>
              <a:t>4455	2	2.63786</a:t>
            </a:r>
          </a:p>
          <a:p>
            <a:r>
              <a:rPr lang="en-US" altLang="zh-CN" sz="1200" dirty="0">
                <a:solidFill>
                  <a:srgbClr val="FF0000"/>
                </a:solidFill>
              </a:rPr>
              <a:t>4457	2	2.63786</a:t>
            </a:r>
          </a:p>
          <a:p>
            <a:r>
              <a:rPr lang="en-US" altLang="zh-CN" sz="1200" dirty="0">
                <a:solidFill>
                  <a:srgbClr val="FF0000"/>
                </a:solidFill>
              </a:rPr>
              <a:t>4459	6	3.58364</a:t>
            </a:r>
          </a:p>
          <a:p>
            <a:r>
              <a:rPr lang="en-US" altLang="zh-CN" sz="1200" dirty="0">
                <a:solidFill>
                  <a:srgbClr val="FF0000"/>
                </a:solidFill>
              </a:rPr>
              <a:t>4461	4	3.16275</a:t>
            </a:r>
          </a:p>
          <a:p>
            <a:r>
              <a:rPr lang="en-US" altLang="zh-CN" sz="1200" dirty="0">
                <a:solidFill>
                  <a:srgbClr val="FF0000"/>
                </a:solidFill>
              </a:rPr>
              <a:t>4463	4	3.16275</a:t>
            </a:r>
          </a:p>
          <a:p>
            <a:r>
              <a:rPr lang="en-US" altLang="zh-CN" sz="1200" dirty="0">
                <a:solidFill>
                  <a:srgbClr val="FF0000"/>
                </a:solidFill>
              </a:rPr>
              <a:t>4465	5	3.38247</a:t>
            </a:r>
          </a:p>
          <a:p>
            <a:r>
              <a:rPr lang="en-US" altLang="zh-CN" sz="1200" dirty="0">
                <a:solidFill>
                  <a:srgbClr val="FF0000"/>
                </a:solidFill>
              </a:rPr>
              <a:t>4467	10	4.26695</a:t>
            </a:r>
          </a:p>
          <a:p>
            <a:r>
              <a:rPr lang="en-US" altLang="zh-CN" sz="1200" dirty="0">
                <a:solidFill>
                  <a:srgbClr val="FF0000"/>
                </a:solidFill>
              </a:rPr>
              <a:t>4469	9	4.1102</a:t>
            </a:r>
          </a:p>
          <a:p>
            <a:r>
              <a:rPr lang="en-US" altLang="zh-CN" sz="1200" dirty="0">
                <a:solidFill>
                  <a:srgbClr val="FF0000"/>
                </a:solidFill>
              </a:rPr>
              <a:t>4471	11	4.41652</a:t>
            </a:r>
          </a:p>
          <a:p>
            <a:r>
              <a:rPr lang="en-US" altLang="zh-CN" sz="1200" dirty="0">
                <a:solidFill>
                  <a:srgbClr val="FF0000"/>
                </a:solidFill>
              </a:rPr>
              <a:t>4473	5	3.38247</a:t>
            </a:r>
          </a:p>
          <a:p>
            <a:r>
              <a:rPr lang="en-US" altLang="zh-CN" sz="1200" dirty="0">
                <a:solidFill>
                  <a:srgbClr val="FF0000"/>
                </a:solidFill>
              </a:rPr>
              <a:t>4475	10	4.26695</a:t>
            </a:r>
          </a:p>
          <a:p>
            <a:r>
              <a:rPr lang="en-US" altLang="zh-CN" sz="1200" dirty="0">
                <a:solidFill>
                  <a:srgbClr val="FF0000"/>
                </a:solidFill>
              </a:rPr>
              <a:t>4477	8	3.94514</a:t>
            </a:r>
          </a:p>
          <a:p>
            <a:r>
              <a:rPr lang="en-US" altLang="zh-CN" sz="1200" dirty="0">
                <a:solidFill>
                  <a:srgbClr val="FF0000"/>
                </a:solidFill>
              </a:rPr>
              <a:t>4479	3	2.91819</a:t>
            </a:r>
          </a:p>
          <a:p>
            <a:r>
              <a:rPr lang="en-US" altLang="zh-CN" sz="1200" dirty="0">
                <a:solidFill>
                  <a:srgbClr val="FF0000"/>
                </a:solidFill>
              </a:rPr>
              <a:t>4481	1	2.29953</a:t>
            </a:r>
          </a:p>
          <a:p>
            <a:r>
              <a:rPr lang="en-US" altLang="zh-CN" sz="1200" dirty="0">
                <a:solidFill>
                  <a:srgbClr val="FF0000"/>
                </a:solidFill>
              </a:rPr>
              <a:t>4483	4	3.16275</a:t>
            </a:r>
          </a:p>
          <a:p>
            <a:r>
              <a:rPr lang="en-US" altLang="zh-CN" sz="1200" dirty="0">
                <a:solidFill>
                  <a:srgbClr val="FF0000"/>
                </a:solidFill>
              </a:rPr>
              <a:t>4485	3	2.91819</a:t>
            </a:r>
          </a:p>
          <a:p>
            <a:r>
              <a:rPr lang="en-US" altLang="zh-CN" sz="1200" dirty="0">
                <a:solidFill>
                  <a:srgbClr val="FF0000"/>
                </a:solidFill>
              </a:rPr>
              <a:t>4487	3	2.91819</a:t>
            </a:r>
          </a:p>
          <a:p>
            <a:r>
              <a:rPr lang="en-US" altLang="zh-CN" sz="1200" dirty="0">
                <a:solidFill>
                  <a:srgbClr val="FF0000"/>
                </a:solidFill>
              </a:rPr>
              <a:t>4489	4	3.16275</a:t>
            </a:r>
          </a:p>
          <a:p>
            <a:r>
              <a:rPr lang="en-US" altLang="zh-CN" sz="1200" dirty="0">
                <a:solidFill>
                  <a:srgbClr val="FF0000"/>
                </a:solidFill>
              </a:rPr>
              <a:t>4491	2	2.63786</a:t>
            </a:r>
          </a:p>
          <a:p>
            <a:r>
              <a:rPr lang="en-US" altLang="zh-CN" sz="1200" dirty="0">
                <a:solidFill>
                  <a:srgbClr val="FF0000"/>
                </a:solidFill>
              </a:rPr>
              <a:t>4493	1	2.29953</a:t>
            </a:r>
            <a:endParaRPr lang="zh-CN" altLang="en-US" sz="1200" dirty="0">
              <a:solidFill>
                <a:srgbClr val="FF0000"/>
              </a:solidFill>
            </a:endParaRPr>
          </a:p>
        </p:txBody>
      </p:sp>
      <p:sp>
        <p:nvSpPr>
          <p:cNvPr id="5" name="TextBox 4">
            <a:extLst>
              <a:ext uri="{FF2B5EF4-FFF2-40B4-BE49-F238E27FC236}">
                <a16:creationId xmlns:a16="http://schemas.microsoft.com/office/drawing/2014/main" id="{4432D652-6BEF-48F0-B2E0-C9838205AAD6}"/>
              </a:ext>
            </a:extLst>
          </p:cNvPr>
          <p:cNvSpPr txBox="1"/>
          <p:nvPr/>
        </p:nvSpPr>
        <p:spPr>
          <a:xfrm>
            <a:off x="6400798" y="277975"/>
            <a:ext cx="2743202" cy="6555641"/>
          </a:xfrm>
          <a:prstGeom prst="rect">
            <a:avLst/>
          </a:prstGeom>
          <a:noFill/>
        </p:spPr>
        <p:txBody>
          <a:bodyPr wrap="square">
            <a:spAutoFit/>
          </a:bodyPr>
          <a:lstStyle/>
          <a:p>
            <a:r>
              <a:rPr lang="en-US" altLang="zh-CN" sz="1200" b="1" dirty="0">
                <a:solidFill>
                  <a:srgbClr val="0000CC"/>
                </a:solidFill>
              </a:rPr>
              <a:t>Bin	</a:t>
            </a:r>
            <a:r>
              <a:rPr lang="en-US" altLang="zh-CN" sz="1200" b="1" dirty="0" err="1">
                <a:solidFill>
                  <a:srgbClr val="0000CC"/>
                </a:solidFill>
              </a:rPr>
              <a:t>BinCount</a:t>
            </a:r>
            <a:r>
              <a:rPr lang="en-US" altLang="zh-CN" sz="1200" b="1" dirty="0">
                <a:solidFill>
                  <a:srgbClr val="0000CC"/>
                </a:solidFill>
              </a:rPr>
              <a:t>	</a:t>
            </a:r>
            <a:r>
              <a:rPr lang="en-US" altLang="zh-CN" sz="1200" b="1" dirty="0" err="1">
                <a:solidFill>
                  <a:srgbClr val="0000CC"/>
                </a:solidFill>
              </a:rPr>
              <a:t>BinError</a:t>
            </a:r>
            <a:endParaRPr lang="en-US" altLang="zh-CN" sz="1200" b="1" dirty="0">
              <a:solidFill>
                <a:srgbClr val="0000CC"/>
              </a:solidFill>
            </a:endParaRPr>
          </a:p>
          <a:p>
            <a:r>
              <a:rPr lang="en-US" altLang="zh-CN" sz="1200" dirty="0">
                <a:solidFill>
                  <a:srgbClr val="0000CC"/>
                </a:solidFill>
              </a:rPr>
              <a:t>4429	3.7616	0.9200</a:t>
            </a:r>
          </a:p>
          <a:p>
            <a:r>
              <a:rPr lang="en-US" altLang="zh-CN" sz="1200" dirty="0">
                <a:solidFill>
                  <a:srgbClr val="0000CC"/>
                </a:solidFill>
              </a:rPr>
              <a:t>4431	3.8061	0.9309</a:t>
            </a:r>
          </a:p>
          <a:p>
            <a:r>
              <a:rPr lang="en-US" altLang="zh-CN" sz="1200" dirty="0">
                <a:solidFill>
                  <a:srgbClr val="0000CC"/>
                </a:solidFill>
              </a:rPr>
              <a:t>4433	3.8937	0.9523</a:t>
            </a:r>
          </a:p>
          <a:p>
            <a:r>
              <a:rPr lang="en-US" altLang="zh-CN" sz="1200" dirty="0">
                <a:solidFill>
                  <a:srgbClr val="0000CC"/>
                </a:solidFill>
              </a:rPr>
              <a:t>4435	3.9949	0.9771</a:t>
            </a:r>
          </a:p>
          <a:p>
            <a:r>
              <a:rPr lang="en-US" altLang="zh-CN" sz="1200" dirty="0">
                <a:solidFill>
                  <a:srgbClr val="0000CC"/>
                </a:solidFill>
              </a:rPr>
              <a:t>4437	3.9916	0.9763</a:t>
            </a:r>
          </a:p>
          <a:p>
            <a:r>
              <a:rPr lang="en-US" altLang="zh-CN" sz="1200" dirty="0">
                <a:solidFill>
                  <a:srgbClr val="0000CC"/>
                </a:solidFill>
              </a:rPr>
              <a:t>4439	4.0952	1.0016</a:t>
            </a:r>
          </a:p>
          <a:p>
            <a:r>
              <a:rPr lang="en-US" altLang="zh-CN" sz="1200" dirty="0">
                <a:solidFill>
                  <a:srgbClr val="0000CC"/>
                </a:solidFill>
              </a:rPr>
              <a:t>4441	4.2260	1.0336</a:t>
            </a:r>
          </a:p>
          <a:p>
            <a:r>
              <a:rPr lang="en-US" altLang="zh-CN" sz="1200" dirty="0">
                <a:solidFill>
                  <a:srgbClr val="0000CC"/>
                </a:solidFill>
              </a:rPr>
              <a:t>4443	4.3045	1.0528</a:t>
            </a:r>
          </a:p>
          <a:p>
            <a:r>
              <a:rPr lang="en-US" altLang="zh-CN" sz="1200" dirty="0">
                <a:solidFill>
                  <a:srgbClr val="0000CC"/>
                </a:solidFill>
              </a:rPr>
              <a:t>4445	4.4739	1.0943</a:t>
            </a:r>
          </a:p>
          <a:p>
            <a:r>
              <a:rPr lang="en-US" altLang="zh-CN" sz="1200" dirty="0">
                <a:solidFill>
                  <a:srgbClr val="0000CC"/>
                </a:solidFill>
              </a:rPr>
              <a:t>4447	4.5774	1.1196</a:t>
            </a:r>
          </a:p>
          <a:p>
            <a:r>
              <a:rPr lang="en-US" altLang="zh-CN" sz="1200" dirty="0">
                <a:solidFill>
                  <a:srgbClr val="0000CC"/>
                </a:solidFill>
              </a:rPr>
              <a:t>4449	4.5378	1.1099</a:t>
            </a:r>
          </a:p>
          <a:p>
            <a:r>
              <a:rPr lang="en-US" altLang="zh-CN" sz="1200" dirty="0">
                <a:solidFill>
                  <a:srgbClr val="0000CC"/>
                </a:solidFill>
              </a:rPr>
              <a:t>4451	4.7140	1.1530</a:t>
            </a:r>
          </a:p>
          <a:p>
            <a:r>
              <a:rPr lang="en-US" altLang="zh-CN" sz="1200" dirty="0">
                <a:solidFill>
                  <a:srgbClr val="0000CC"/>
                </a:solidFill>
              </a:rPr>
              <a:t>4453	4.9266	1.2050</a:t>
            </a:r>
          </a:p>
          <a:p>
            <a:r>
              <a:rPr lang="en-US" altLang="zh-CN" sz="1200" dirty="0">
                <a:solidFill>
                  <a:srgbClr val="0000CC"/>
                </a:solidFill>
              </a:rPr>
              <a:t>4455	4.9529	1.2114</a:t>
            </a:r>
          </a:p>
          <a:p>
            <a:r>
              <a:rPr lang="en-US" altLang="zh-CN" sz="1200" dirty="0">
                <a:solidFill>
                  <a:srgbClr val="0000CC"/>
                </a:solidFill>
              </a:rPr>
              <a:t>4457	5.1700	1.2645</a:t>
            </a:r>
          </a:p>
          <a:p>
            <a:r>
              <a:rPr lang="en-US" altLang="zh-CN" sz="1200" dirty="0">
                <a:solidFill>
                  <a:srgbClr val="0000CC"/>
                </a:solidFill>
              </a:rPr>
              <a:t>4459	5.2644	1.2876</a:t>
            </a:r>
          </a:p>
          <a:p>
            <a:r>
              <a:rPr lang="en-US" altLang="zh-CN" sz="1200" dirty="0">
                <a:solidFill>
                  <a:srgbClr val="0000CC"/>
                </a:solidFill>
              </a:rPr>
              <a:t>4461	5.4020	1.3213</a:t>
            </a:r>
          </a:p>
          <a:p>
            <a:r>
              <a:rPr lang="en-US" altLang="zh-CN" sz="1200" dirty="0">
                <a:solidFill>
                  <a:srgbClr val="0000CC"/>
                </a:solidFill>
              </a:rPr>
              <a:t>4463	5.5056	1.3466</a:t>
            </a:r>
          </a:p>
          <a:p>
            <a:r>
              <a:rPr lang="en-US" altLang="zh-CN" sz="1200" dirty="0">
                <a:solidFill>
                  <a:srgbClr val="0000CC"/>
                </a:solidFill>
              </a:rPr>
              <a:t>4465	5.7045	1.3952</a:t>
            </a:r>
          </a:p>
          <a:p>
            <a:r>
              <a:rPr lang="en-US" altLang="zh-CN" sz="1200" dirty="0">
                <a:solidFill>
                  <a:srgbClr val="0000CC"/>
                </a:solidFill>
              </a:rPr>
              <a:t>4467	5.8626	1.4339</a:t>
            </a:r>
          </a:p>
          <a:p>
            <a:r>
              <a:rPr lang="en-US" altLang="zh-CN" sz="1200" dirty="0">
                <a:solidFill>
                  <a:srgbClr val="0000CC"/>
                </a:solidFill>
              </a:rPr>
              <a:t>4469	5.9775	1.4620</a:t>
            </a:r>
          </a:p>
          <a:p>
            <a:r>
              <a:rPr lang="en-US" altLang="zh-CN" sz="1200" dirty="0">
                <a:solidFill>
                  <a:srgbClr val="0000CC"/>
                </a:solidFill>
              </a:rPr>
              <a:t>4471	6.0219	1.4729</a:t>
            </a:r>
          </a:p>
          <a:p>
            <a:r>
              <a:rPr lang="en-US" altLang="zh-CN" sz="1200" dirty="0">
                <a:solidFill>
                  <a:srgbClr val="0000CC"/>
                </a:solidFill>
              </a:rPr>
              <a:t>4473	6.1163	1.4960</a:t>
            </a:r>
          </a:p>
          <a:p>
            <a:r>
              <a:rPr lang="en-US" altLang="zh-CN" sz="1200" dirty="0">
                <a:solidFill>
                  <a:srgbClr val="0000CC"/>
                </a:solidFill>
              </a:rPr>
              <a:t>4475	5.9085	1.4451</a:t>
            </a:r>
          </a:p>
          <a:p>
            <a:r>
              <a:rPr lang="en-US" altLang="zh-CN" sz="1200" dirty="0">
                <a:solidFill>
                  <a:srgbClr val="0000CC"/>
                </a:solidFill>
              </a:rPr>
              <a:t>4477	5.8234	1.4243</a:t>
            </a:r>
          </a:p>
          <a:p>
            <a:r>
              <a:rPr lang="en-US" altLang="zh-CN" sz="1200" dirty="0">
                <a:solidFill>
                  <a:srgbClr val="0000CC"/>
                </a:solidFill>
              </a:rPr>
              <a:t>4479	5.4679	1.3374</a:t>
            </a:r>
          </a:p>
          <a:p>
            <a:r>
              <a:rPr lang="en-US" altLang="zh-CN" sz="1200" dirty="0">
                <a:solidFill>
                  <a:srgbClr val="0000CC"/>
                </a:solidFill>
              </a:rPr>
              <a:t>4481	4.9216	1.2037</a:t>
            </a:r>
          </a:p>
          <a:p>
            <a:r>
              <a:rPr lang="en-US" altLang="zh-CN" sz="1200" dirty="0">
                <a:solidFill>
                  <a:srgbClr val="0000CC"/>
                </a:solidFill>
              </a:rPr>
              <a:t>4483	4.3161	1.0557</a:t>
            </a:r>
          </a:p>
          <a:p>
            <a:r>
              <a:rPr lang="en-US" altLang="zh-CN" sz="1200" dirty="0">
                <a:solidFill>
                  <a:srgbClr val="0000CC"/>
                </a:solidFill>
              </a:rPr>
              <a:t>4485	3.8038	0.9304</a:t>
            </a:r>
          </a:p>
          <a:p>
            <a:r>
              <a:rPr lang="en-US" altLang="zh-CN" sz="1200" dirty="0">
                <a:solidFill>
                  <a:srgbClr val="0000CC"/>
                </a:solidFill>
              </a:rPr>
              <a:t>4487	3.5233	0.8617</a:t>
            </a:r>
          </a:p>
          <a:p>
            <a:r>
              <a:rPr lang="en-US" altLang="zh-CN" sz="1200" dirty="0">
                <a:solidFill>
                  <a:srgbClr val="0000CC"/>
                </a:solidFill>
              </a:rPr>
              <a:t>4489	3.3268	0.8137</a:t>
            </a:r>
          </a:p>
          <a:p>
            <a:r>
              <a:rPr lang="en-US" altLang="zh-CN" sz="1200" dirty="0">
                <a:solidFill>
                  <a:srgbClr val="0000CC"/>
                </a:solidFill>
              </a:rPr>
              <a:t>4491	3.2668	0.7990</a:t>
            </a:r>
          </a:p>
          <a:p>
            <a:r>
              <a:rPr lang="en-US" altLang="zh-CN" sz="1200" dirty="0">
                <a:solidFill>
                  <a:srgbClr val="0000CC"/>
                </a:solidFill>
              </a:rPr>
              <a:t>4493	3.2317	0.7904</a:t>
            </a:r>
            <a:endParaRPr lang="zh-CN" altLang="en-US" sz="1200" dirty="0">
              <a:solidFill>
                <a:srgbClr val="0000CC"/>
              </a:solidFill>
            </a:endParaRPr>
          </a:p>
        </p:txBody>
      </p:sp>
      <p:sp>
        <p:nvSpPr>
          <p:cNvPr id="6" name="TextBox 5">
            <a:extLst>
              <a:ext uri="{FF2B5EF4-FFF2-40B4-BE49-F238E27FC236}">
                <a16:creationId xmlns:a16="http://schemas.microsoft.com/office/drawing/2014/main" id="{75C9CFDE-383F-4F8D-AD60-8529BEA8F0C2}"/>
              </a:ext>
            </a:extLst>
          </p:cNvPr>
          <p:cNvSpPr txBox="1"/>
          <p:nvPr/>
        </p:nvSpPr>
        <p:spPr>
          <a:xfrm>
            <a:off x="2652378" y="0"/>
            <a:ext cx="620554" cy="369332"/>
          </a:xfrm>
          <a:prstGeom prst="rect">
            <a:avLst/>
          </a:prstGeom>
          <a:noFill/>
        </p:spPr>
        <p:txBody>
          <a:bodyPr wrap="none" rtlCol="0">
            <a:spAutoFit/>
          </a:bodyPr>
          <a:lstStyle/>
          <a:p>
            <a:r>
              <a:rPr lang="en-US" altLang="zh-CN" dirty="0">
                <a:solidFill>
                  <a:srgbClr val="FF0000"/>
                </a:solidFill>
              </a:rPr>
              <a:t>Data</a:t>
            </a:r>
            <a:endParaRPr lang="zh-CN" altLang="en-US" dirty="0">
              <a:solidFill>
                <a:srgbClr val="FF0000"/>
              </a:solidFill>
            </a:endParaRPr>
          </a:p>
        </p:txBody>
      </p:sp>
      <p:sp>
        <p:nvSpPr>
          <p:cNvPr id="7" name="TextBox 6">
            <a:extLst>
              <a:ext uri="{FF2B5EF4-FFF2-40B4-BE49-F238E27FC236}">
                <a16:creationId xmlns:a16="http://schemas.microsoft.com/office/drawing/2014/main" id="{6B4BD0C2-6FC5-4E79-9998-40D5426DEBB1}"/>
              </a:ext>
            </a:extLst>
          </p:cNvPr>
          <p:cNvSpPr txBox="1"/>
          <p:nvPr/>
        </p:nvSpPr>
        <p:spPr>
          <a:xfrm>
            <a:off x="5505306" y="0"/>
            <a:ext cx="793807" cy="369332"/>
          </a:xfrm>
          <a:prstGeom prst="rect">
            <a:avLst/>
          </a:prstGeom>
          <a:noFill/>
        </p:spPr>
        <p:txBody>
          <a:bodyPr wrap="none" rtlCol="0">
            <a:spAutoFit/>
          </a:bodyPr>
          <a:lstStyle/>
          <a:p>
            <a:r>
              <a:rPr lang="en-US" altLang="zh-CN" dirty="0">
                <a:solidFill>
                  <a:srgbClr val="0000CC"/>
                </a:solidFill>
              </a:rPr>
              <a:t>Model</a:t>
            </a:r>
            <a:endParaRPr lang="zh-CN" altLang="en-US" dirty="0">
              <a:solidFill>
                <a:srgbClr val="0000CC"/>
              </a:solidFill>
            </a:endParaRPr>
          </a:p>
        </p:txBody>
      </p:sp>
      <p:sp>
        <p:nvSpPr>
          <p:cNvPr id="8" name="TextBox 7">
            <a:extLst>
              <a:ext uri="{FF2B5EF4-FFF2-40B4-BE49-F238E27FC236}">
                <a16:creationId xmlns:a16="http://schemas.microsoft.com/office/drawing/2014/main" id="{8CD8BC98-9603-492F-A077-6FE7009B0D93}"/>
              </a:ext>
            </a:extLst>
          </p:cNvPr>
          <p:cNvSpPr txBox="1"/>
          <p:nvPr/>
        </p:nvSpPr>
        <p:spPr>
          <a:xfrm>
            <a:off x="3601874" y="0"/>
            <a:ext cx="1592872" cy="369332"/>
          </a:xfrm>
          <a:prstGeom prst="rect">
            <a:avLst/>
          </a:prstGeom>
          <a:noFill/>
        </p:spPr>
        <p:txBody>
          <a:bodyPr wrap="none" rtlCol="0">
            <a:spAutoFit/>
          </a:bodyPr>
          <a:lstStyle/>
          <a:p>
            <a:r>
              <a:rPr lang="en-US" altLang="zh-CN" dirty="0"/>
              <a:t>50 observables</a:t>
            </a:r>
            <a:endParaRPr lang="zh-CN" altLang="en-US" dirty="0"/>
          </a:p>
        </p:txBody>
      </p:sp>
      <p:sp>
        <p:nvSpPr>
          <p:cNvPr id="9" name="Rectangle 8">
            <a:extLst>
              <a:ext uri="{FF2B5EF4-FFF2-40B4-BE49-F238E27FC236}">
                <a16:creationId xmlns:a16="http://schemas.microsoft.com/office/drawing/2014/main" id="{31E92295-B789-4A57-B7E9-5B1BFEB077DC}"/>
              </a:ext>
            </a:extLst>
          </p:cNvPr>
          <p:cNvSpPr/>
          <p:nvPr/>
        </p:nvSpPr>
        <p:spPr>
          <a:xfrm>
            <a:off x="12192" y="5071872"/>
            <a:ext cx="8948928" cy="219456"/>
          </a:xfrm>
          <a:prstGeom prst="rect">
            <a:avLst/>
          </a:prstGeom>
          <a:noFill/>
          <a:ln w="38100">
            <a:solidFill>
              <a:srgbClr val="00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82486701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8ECB2A2-EB7F-4C97-B95B-2C15C107F0C5}"/>
              </a:ext>
            </a:extLst>
          </p:cNvPr>
          <p:cNvPicPr>
            <a:picLocks noChangeAspect="1"/>
          </p:cNvPicPr>
          <p:nvPr/>
        </p:nvPicPr>
        <p:blipFill>
          <a:blip r:embed="rId2"/>
          <a:stretch>
            <a:fillRect/>
          </a:stretch>
        </p:blipFill>
        <p:spPr>
          <a:xfrm>
            <a:off x="1995758" y="0"/>
            <a:ext cx="7148242" cy="6858000"/>
          </a:xfrm>
          <a:prstGeom prst="rect">
            <a:avLst/>
          </a:prstGeom>
        </p:spPr>
      </p:pic>
      <p:sp>
        <p:nvSpPr>
          <p:cNvPr id="14" name="TextBox 13">
            <a:extLst>
              <a:ext uri="{FF2B5EF4-FFF2-40B4-BE49-F238E27FC236}">
                <a16:creationId xmlns:a16="http://schemas.microsoft.com/office/drawing/2014/main" id="{6332F207-FBFF-482B-9CD0-A452681B36A5}"/>
              </a:ext>
            </a:extLst>
          </p:cNvPr>
          <p:cNvSpPr txBox="1"/>
          <p:nvPr/>
        </p:nvSpPr>
        <p:spPr>
          <a:xfrm>
            <a:off x="2950592" y="272837"/>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5" name="TextBox 14">
            <a:extLst>
              <a:ext uri="{FF2B5EF4-FFF2-40B4-BE49-F238E27FC236}">
                <a16:creationId xmlns:a16="http://schemas.microsoft.com/office/drawing/2014/main" id="{70D96282-17E9-4B08-B71F-0CFDF8D4D7AD}"/>
              </a:ext>
            </a:extLst>
          </p:cNvPr>
          <p:cNvSpPr txBox="1"/>
          <p:nvPr/>
        </p:nvSpPr>
        <p:spPr>
          <a:xfrm>
            <a:off x="4274243"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6" name="TextBox 15">
            <a:extLst>
              <a:ext uri="{FF2B5EF4-FFF2-40B4-BE49-F238E27FC236}">
                <a16:creationId xmlns:a16="http://schemas.microsoft.com/office/drawing/2014/main" id="{7331A836-3D3D-4215-883F-1EFBA115A359}"/>
              </a:ext>
            </a:extLst>
          </p:cNvPr>
          <p:cNvSpPr txBox="1"/>
          <p:nvPr/>
        </p:nvSpPr>
        <p:spPr>
          <a:xfrm>
            <a:off x="5487189"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7" name="TextBox 16">
            <a:extLst>
              <a:ext uri="{FF2B5EF4-FFF2-40B4-BE49-F238E27FC236}">
                <a16:creationId xmlns:a16="http://schemas.microsoft.com/office/drawing/2014/main" id="{7A4B747F-AB73-4758-8C75-5A9822089553}"/>
              </a:ext>
            </a:extLst>
          </p:cNvPr>
          <p:cNvSpPr txBox="1"/>
          <p:nvPr/>
        </p:nvSpPr>
        <p:spPr>
          <a:xfrm>
            <a:off x="6949484"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8" name="TextBox 17">
            <a:extLst>
              <a:ext uri="{FF2B5EF4-FFF2-40B4-BE49-F238E27FC236}">
                <a16:creationId xmlns:a16="http://schemas.microsoft.com/office/drawing/2014/main" id="{F4C0072F-DDFA-4B3D-847B-8470409F1563}"/>
              </a:ext>
            </a:extLst>
          </p:cNvPr>
          <p:cNvSpPr txBox="1"/>
          <p:nvPr/>
        </p:nvSpPr>
        <p:spPr>
          <a:xfrm>
            <a:off x="7684711" y="5607498"/>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9" name="TextBox 18">
            <a:extLst>
              <a:ext uri="{FF2B5EF4-FFF2-40B4-BE49-F238E27FC236}">
                <a16:creationId xmlns:a16="http://schemas.microsoft.com/office/drawing/2014/main" id="{C38B2179-35FD-4EA0-A90D-346FCF1960F0}"/>
              </a:ext>
            </a:extLst>
          </p:cNvPr>
          <p:cNvSpPr txBox="1"/>
          <p:nvPr/>
        </p:nvSpPr>
        <p:spPr>
          <a:xfrm>
            <a:off x="188367" y="569211"/>
            <a:ext cx="1537080" cy="646331"/>
          </a:xfrm>
          <a:prstGeom prst="rect">
            <a:avLst/>
          </a:prstGeom>
          <a:noFill/>
        </p:spPr>
        <p:txBody>
          <a:bodyPr wrap="square">
            <a:spAutoFit/>
          </a:bodyPr>
          <a:lstStyle/>
          <a:p>
            <a:r>
              <a:rPr lang="en-US" altLang="zh-CN" dirty="0">
                <a:solidFill>
                  <a:srgbClr val="FF0000"/>
                </a:solidFill>
                <a:latin typeface="Cambria" panose="02040503050406030204" pitchFamily="18" charset="0"/>
              </a:rPr>
              <a:t>0</a:t>
            </a:r>
            <a:r>
              <a:rPr lang="zh-CN" altLang="en-US" dirty="0">
                <a:solidFill>
                  <a:srgbClr val="FF0000"/>
                </a:solidFill>
                <a:latin typeface="Cambria" panose="02040503050406030204" pitchFamily="18" charset="0"/>
              </a:rPr>
              <a:t>.</a:t>
            </a:r>
            <a:r>
              <a:rPr lang="en-US" altLang="zh-CN" dirty="0">
                <a:solidFill>
                  <a:srgbClr val="FF0000"/>
                </a:solidFill>
                <a:latin typeface="Cambria" panose="02040503050406030204" pitchFamily="18" charset="0"/>
              </a:rPr>
              <a:t>0</a:t>
            </a:r>
            <a:r>
              <a:rPr lang="en-US" altLang="zh-CN" dirty="0">
                <a:solidFill>
                  <a:srgbClr val="FF0000"/>
                </a:solidFill>
                <a:latin typeface="Cambria" panose="02040503050406030204" pitchFamily="18" charset="0"/>
                <a:ea typeface="Cambria" panose="02040503050406030204" pitchFamily="18" charset="0"/>
              </a:rPr>
              <a:t>(49) fs</a:t>
            </a:r>
          </a:p>
          <a:p>
            <a:r>
              <a:rPr lang="en-US" altLang="zh-CN" dirty="0">
                <a:solidFill>
                  <a:srgbClr val="FF0000"/>
                </a:solidFill>
                <a:latin typeface="Cambria" panose="02040503050406030204" pitchFamily="18" charset="0"/>
              </a:rPr>
              <a:t>90% &lt;10 fs</a:t>
            </a:r>
            <a:endParaRPr lang="zh-CN" altLang="en-US" dirty="0">
              <a:solidFill>
                <a:srgbClr val="FF0000"/>
              </a:solidFill>
              <a:latin typeface="Cambria" panose="02040503050406030204" pitchFamily="18" charset="0"/>
            </a:endParaRPr>
          </a:p>
        </p:txBody>
      </p:sp>
      <p:sp>
        <p:nvSpPr>
          <p:cNvPr id="20" name="TextBox 19">
            <a:extLst>
              <a:ext uri="{FF2B5EF4-FFF2-40B4-BE49-F238E27FC236}">
                <a16:creationId xmlns:a16="http://schemas.microsoft.com/office/drawing/2014/main" id="{AAE5286A-2C9A-4CFF-A373-85F6F89C3A7A}"/>
              </a:ext>
            </a:extLst>
          </p:cNvPr>
          <p:cNvSpPr txBox="1"/>
          <p:nvPr/>
        </p:nvSpPr>
        <p:spPr>
          <a:xfrm>
            <a:off x="111742" y="1784752"/>
            <a:ext cx="1913815" cy="369332"/>
          </a:xfrm>
          <a:prstGeom prst="rect">
            <a:avLst/>
          </a:prstGeom>
          <a:noFill/>
        </p:spPr>
        <p:txBody>
          <a:bodyPr wrap="square">
            <a:spAutoFit/>
          </a:bodyPr>
          <a:lstStyle/>
          <a:p>
            <a:r>
              <a:rPr lang="en-US" altLang="zh-CN" dirty="0">
                <a:latin typeface="Cambria" panose="02040503050406030204" pitchFamily="18" charset="0"/>
              </a:rPr>
              <a:t>4155.86(32) </a:t>
            </a:r>
            <a:r>
              <a:rPr lang="en-US" altLang="zh-CN" dirty="0">
                <a:latin typeface="Cambria" panose="02040503050406030204" pitchFamily="18" charset="0"/>
                <a:ea typeface="Cambria" panose="02040503050406030204" pitchFamily="18" charset="0"/>
              </a:rPr>
              <a:t>keV</a:t>
            </a:r>
            <a:endParaRPr lang="zh-CN" altLang="en-US" dirty="0">
              <a:latin typeface="Cambria" panose="02040503050406030204" pitchFamily="18" charset="0"/>
            </a:endParaRPr>
          </a:p>
        </p:txBody>
      </p:sp>
      <p:sp>
        <p:nvSpPr>
          <p:cNvPr id="21" name="TextBox 20">
            <a:extLst>
              <a:ext uri="{FF2B5EF4-FFF2-40B4-BE49-F238E27FC236}">
                <a16:creationId xmlns:a16="http://schemas.microsoft.com/office/drawing/2014/main" id="{64EA6FEB-4C8A-4933-BEC5-5F5B39625120}"/>
              </a:ext>
            </a:extLst>
          </p:cNvPr>
          <p:cNvSpPr txBox="1"/>
          <p:nvPr/>
        </p:nvSpPr>
        <p:spPr>
          <a:xfrm>
            <a:off x="545938" y="3116318"/>
            <a:ext cx="1035740" cy="369332"/>
          </a:xfrm>
          <a:prstGeom prst="rect">
            <a:avLst/>
          </a:prstGeom>
          <a:noFill/>
        </p:spPr>
        <p:txBody>
          <a:bodyPr wrap="square">
            <a:spAutoFit/>
          </a:bodyPr>
          <a:lstStyle/>
          <a:p>
            <a:r>
              <a:rPr lang="en-US" altLang="zh-CN" dirty="0">
                <a:latin typeface="Cambria" panose="02040503050406030204" pitchFamily="18" charset="0"/>
              </a:rPr>
              <a:t>0.80(6)</a:t>
            </a:r>
            <a:endParaRPr lang="zh-CN" altLang="en-US" dirty="0">
              <a:latin typeface="Cambria" panose="02040503050406030204" pitchFamily="18" charset="0"/>
            </a:endParaRPr>
          </a:p>
        </p:txBody>
      </p:sp>
      <p:sp>
        <p:nvSpPr>
          <p:cNvPr id="22" name="TextBox 21">
            <a:extLst>
              <a:ext uri="{FF2B5EF4-FFF2-40B4-BE49-F238E27FC236}">
                <a16:creationId xmlns:a16="http://schemas.microsoft.com/office/drawing/2014/main" id="{53DFDD68-DA52-4210-A939-E5ABA7CFB6F9}"/>
              </a:ext>
            </a:extLst>
          </p:cNvPr>
          <p:cNvSpPr txBox="1"/>
          <p:nvPr/>
        </p:nvSpPr>
        <p:spPr>
          <a:xfrm>
            <a:off x="545938" y="4433054"/>
            <a:ext cx="1035740" cy="369332"/>
          </a:xfrm>
          <a:prstGeom prst="rect">
            <a:avLst/>
          </a:prstGeom>
          <a:noFill/>
        </p:spPr>
        <p:txBody>
          <a:bodyPr wrap="square">
            <a:spAutoFit/>
          </a:bodyPr>
          <a:lstStyle/>
          <a:p>
            <a:r>
              <a:rPr lang="en-US" altLang="zh-CN" dirty="0">
                <a:latin typeface="Cambria" panose="02040503050406030204" pitchFamily="18" charset="0"/>
              </a:rPr>
              <a:t>0.98(10)</a:t>
            </a:r>
            <a:endParaRPr lang="zh-CN" altLang="en-US" dirty="0">
              <a:latin typeface="Cambria" panose="02040503050406030204" pitchFamily="18" charset="0"/>
            </a:endParaRPr>
          </a:p>
        </p:txBody>
      </p:sp>
      <p:sp>
        <p:nvSpPr>
          <p:cNvPr id="23" name="TextBox 22">
            <a:extLst>
              <a:ext uri="{FF2B5EF4-FFF2-40B4-BE49-F238E27FC236}">
                <a16:creationId xmlns:a16="http://schemas.microsoft.com/office/drawing/2014/main" id="{AC49F539-ED77-45C9-B15E-F21E1F411846}"/>
              </a:ext>
            </a:extLst>
          </p:cNvPr>
          <p:cNvSpPr txBox="1"/>
          <p:nvPr/>
        </p:nvSpPr>
        <p:spPr>
          <a:xfrm>
            <a:off x="488475" y="5723212"/>
            <a:ext cx="1035740" cy="369332"/>
          </a:xfrm>
          <a:prstGeom prst="rect">
            <a:avLst/>
          </a:prstGeom>
          <a:noFill/>
        </p:spPr>
        <p:txBody>
          <a:bodyPr wrap="square">
            <a:spAutoFit/>
          </a:bodyPr>
          <a:lstStyle/>
          <a:p>
            <a:r>
              <a:rPr lang="en-US" altLang="zh-CN" dirty="0">
                <a:latin typeface="Cambria" panose="02040503050406030204" pitchFamily="18" charset="0"/>
              </a:rPr>
              <a:t>0.44(48)</a:t>
            </a:r>
            <a:endParaRPr lang="zh-CN" altLang="en-US" dirty="0">
              <a:latin typeface="Cambria" panose="02040503050406030204" pitchFamily="18" charset="0"/>
            </a:endParaRPr>
          </a:p>
        </p:txBody>
      </p:sp>
      <p:sp>
        <p:nvSpPr>
          <p:cNvPr id="13" name="TextBox 12">
            <a:extLst>
              <a:ext uri="{FF2B5EF4-FFF2-40B4-BE49-F238E27FC236}">
                <a16:creationId xmlns:a16="http://schemas.microsoft.com/office/drawing/2014/main" id="{0904C5CC-49C5-4AEF-89D5-4390C914729F}"/>
              </a:ext>
            </a:extLst>
          </p:cNvPr>
          <p:cNvSpPr txBox="1"/>
          <p:nvPr/>
        </p:nvSpPr>
        <p:spPr>
          <a:xfrm>
            <a:off x="0" y="6211669"/>
            <a:ext cx="2025557" cy="646331"/>
          </a:xfrm>
          <a:prstGeom prst="rect">
            <a:avLst/>
          </a:prstGeom>
          <a:noFill/>
        </p:spPr>
        <p:txBody>
          <a:bodyPr wrap="square" rtlCol="0">
            <a:spAutoFit/>
          </a:bodyPr>
          <a:lstStyle/>
          <a:p>
            <a:r>
              <a:rPr lang="en-US" altLang="zh-CN" dirty="0"/>
              <a:t>Exhaustive without uncertainty</a:t>
            </a:r>
            <a:endParaRPr lang="zh-CN" altLang="en-US" dirty="0"/>
          </a:p>
        </p:txBody>
      </p:sp>
      <p:sp>
        <p:nvSpPr>
          <p:cNvPr id="24" name="TextBox 23">
            <a:extLst>
              <a:ext uri="{FF2B5EF4-FFF2-40B4-BE49-F238E27FC236}">
                <a16:creationId xmlns:a16="http://schemas.microsoft.com/office/drawing/2014/main" id="{A49B83B8-3335-4DB7-A82D-95B2BB4BFFA9}"/>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4156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424705106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1210658-1D3F-4583-B097-95168C580B7B}"/>
              </a:ext>
            </a:extLst>
          </p:cNvPr>
          <p:cNvPicPr>
            <a:picLocks noChangeAspect="1"/>
          </p:cNvPicPr>
          <p:nvPr/>
        </p:nvPicPr>
        <p:blipFill>
          <a:blip r:embed="rId2"/>
          <a:stretch>
            <a:fillRect/>
          </a:stretch>
        </p:blipFill>
        <p:spPr>
          <a:xfrm>
            <a:off x="2026418" y="0"/>
            <a:ext cx="7117582" cy="6858000"/>
          </a:xfrm>
          <a:prstGeom prst="rect">
            <a:avLst/>
          </a:prstGeom>
        </p:spPr>
      </p:pic>
      <p:sp>
        <p:nvSpPr>
          <p:cNvPr id="4" name="TextBox 3">
            <a:extLst>
              <a:ext uri="{FF2B5EF4-FFF2-40B4-BE49-F238E27FC236}">
                <a16:creationId xmlns:a16="http://schemas.microsoft.com/office/drawing/2014/main" id="{2E963CF4-14B6-44E5-AECD-597806F2A8C5}"/>
              </a:ext>
            </a:extLst>
          </p:cNvPr>
          <p:cNvSpPr txBox="1"/>
          <p:nvPr/>
        </p:nvSpPr>
        <p:spPr>
          <a:xfrm>
            <a:off x="0" y="6221899"/>
            <a:ext cx="2182483" cy="646331"/>
          </a:xfrm>
          <a:prstGeom prst="rect">
            <a:avLst/>
          </a:prstGeom>
          <a:noFill/>
        </p:spPr>
        <p:txBody>
          <a:bodyPr wrap="square" rtlCol="0">
            <a:spAutoFit/>
          </a:bodyPr>
          <a:lstStyle/>
          <a:p>
            <a:r>
              <a:rPr lang="en-US" altLang="zh-CN" dirty="0"/>
              <a:t>Exhaustive with data uncertainty</a:t>
            </a:r>
            <a:endParaRPr lang="zh-CN" altLang="en-US" dirty="0"/>
          </a:p>
        </p:txBody>
      </p:sp>
      <p:pic>
        <p:nvPicPr>
          <p:cNvPr id="5" name="Picture 4">
            <a:extLst>
              <a:ext uri="{FF2B5EF4-FFF2-40B4-BE49-F238E27FC236}">
                <a16:creationId xmlns:a16="http://schemas.microsoft.com/office/drawing/2014/main" id="{1FCB0631-CC59-4259-8D4D-ED1BF347A52F}"/>
              </a:ext>
            </a:extLst>
          </p:cNvPr>
          <p:cNvPicPr>
            <a:picLocks noChangeAspect="1"/>
          </p:cNvPicPr>
          <p:nvPr/>
        </p:nvPicPr>
        <p:blipFill>
          <a:blip r:embed="rId3"/>
          <a:stretch>
            <a:fillRect/>
          </a:stretch>
        </p:blipFill>
        <p:spPr>
          <a:xfrm>
            <a:off x="5933191" y="0"/>
            <a:ext cx="3210809" cy="2880000"/>
          </a:xfrm>
          <a:prstGeom prst="rect">
            <a:avLst/>
          </a:prstGeom>
        </p:spPr>
      </p:pic>
      <p:pic>
        <p:nvPicPr>
          <p:cNvPr id="6" name="Picture 5">
            <a:extLst>
              <a:ext uri="{FF2B5EF4-FFF2-40B4-BE49-F238E27FC236}">
                <a16:creationId xmlns:a16="http://schemas.microsoft.com/office/drawing/2014/main" id="{2C848209-05C4-40C2-8DF2-B150B979E82D}"/>
              </a:ext>
            </a:extLst>
          </p:cNvPr>
          <p:cNvPicPr>
            <a:picLocks noChangeAspect="1"/>
          </p:cNvPicPr>
          <p:nvPr/>
        </p:nvPicPr>
        <p:blipFill>
          <a:blip r:embed="rId4"/>
          <a:stretch>
            <a:fillRect/>
          </a:stretch>
        </p:blipFill>
        <p:spPr>
          <a:xfrm>
            <a:off x="6167892" y="2845125"/>
            <a:ext cx="2916000" cy="274508"/>
          </a:xfrm>
          <a:prstGeom prst="rect">
            <a:avLst/>
          </a:prstGeom>
        </p:spPr>
      </p:pic>
      <p:sp>
        <p:nvSpPr>
          <p:cNvPr id="7" name="Arrow: Right 6">
            <a:extLst>
              <a:ext uri="{FF2B5EF4-FFF2-40B4-BE49-F238E27FC236}">
                <a16:creationId xmlns:a16="http://schemas.microsoft.com/office/drawing/2014/main" id="{E807790C-3FFB-464F-AF09-B3C707973BFC}"/>
              </a:ext>
            </a:extLst>
          </p:cNvPr>
          <p:cNvSpPr/>
          <p:nvPr/>
        </p:nvSpPr>
        <p:spPr>
          <a:xfrm>
            <a:off x="3269411" y="733245"/>
            <a:ext cx="3303917" cy="271119"/>
          </a:xfrm>
          <a:prstGeom prst="rightArrow">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zh-CN" altLang="en-US"/>
          </a:p>
        </p:txBody>
      </p:sp>
      <p:sp>
        <p:nvSpPr>
          <p:cNvPr id="8" name="TextBox 7">
            <a:extLst>
              <a:ext uri="{FF2B5EF4-FFF2-40B4-BE49-F238E27FC236}">
                <a16:creationId xmlns:a16="http://schemas.microsoft.com/office/drawing/2014/main" id="{8FF82801-650E-4FF9-9002-5221C07E653D}"/>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4156 keV</a:t>
            </a:r>
            <a:endParaRPr lang="zh-CN" altLang="en-US" dirty="0">
              <a:latin typeface="Cambria" panose="02040503050406030204" pitchFamily="18" charset="0"/>
            </a:endParaRPr>
          </a:p>
        </p:txBody>
      </p:sp>
      <p:sp>
        <p:nvSpPr>
          <p:cNvPr id="9" name="TextBox 8">
            <a:extLst>
              <a:ext uri="{FF2B5EF4-FFF2-40B4-BE49-F238E27FC236}">
                <a16:creationId xmlns:a16="http://schemas.microsoft.com/office/drawing/2014/main" id="{F3DBF5EB-46B0-486B-B945-16814ABE8A50}"/>
              </a:ext>
            </a:extLst>
          </p:cNvPr>
          <p:cNvSpPr txBox="1"/>
          <p:nvPr/>
        </p:nvSpPr>
        <p:spPr>
          <a:xfrm>
            <a:off x="2950592" y="492293"/>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0" name="TextBox 9">
            <a:extLst>
              <a:ext uri="{FF2B5EF4-FFF2-40B4-BE49-F238E27FC236}">
                <a16:creationId xmlns:a16="http://schemas.microsoft.com/office/drawing/2014/main" id="{77EF70A6-B44F-4DF5-8559-3B0FF5089511}"/>
              </a:ext>
            </a:extLst>
          </p:cNvPr>
          <p:cNvSpPr txBox="1"/>
          <p:nvPr/>
        </p:nvSpPr>
        <p:spPr>
          <a:xfrm>
            <a:off x="4274243"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F0F4C0BF-8123-42B9-ABE5-349705473BA2}"/>
              </a:ext>
            </a:extLst>
          </p:cNvPr>
          <p:cNvSpPr txBox="1"/>
          <p:nvPr/>
        </p:nvSpPr>
        <p:spPr>
          <a:xfrm>
            <a:off x="5487189"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2" name="TextBox 11">
            <a:extLst>
              <a:ext uri="{FF2B5EF4-FFF2-40B4-BE49-F238E27FC236}">
                <a16:creationId xmlns:a16="http://schemas.microsoft.com/office/drawing/2014/main" id="{60325041-BE3D-48C3-AE1B-450EA68F2A35}"/>
              </a:ext>
            </a:extLst>
          </p:cNvPr>
          <p:cNvSpPr txBox="1"/>
          <p:nvPr/>
        </p:nvSpPr>
        <p:spPr>
          <a:xfrm>
            <a:off x="6949484"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3" name="TextBox 12">
            <a:extLst>
              <a:ext uri="{FF2B5EF4-FFF2-40B4-BE49-F238E27FC236}">
                <a16:creationId xmlns:a16="http://schemas.microsoft.com/office/drawing/2014/main" id="{D552C268-8406-444D-989E-71B04EC05C26}"/>
              </a:ext>
            </a:extLst>
          </p:cNvPr>
          <p:cNvSpPr txBox="1"/>
          <p:nvPr/>
        </p:nvSpPr>
        <p:spPr>
          <a:xfrm>
            <a:off x="7684711" y="5607498"/>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249741257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731056B-D65A-4622-8C73-F8A65AD8034F}"/>
              </a:ext>
            </a:extLst>
          </p:cNvPr>
          <p:cNvPicPr>
            <a:picLocks noChangeAspect="1"/>
          </p:cNvPicPr>
          <p:nvPr/>
        </p:nvPicPr>
        <p:blipFill>
          <a:blip r:embed="rId2"/>
          <a:stretch>
            <a:fillRect/>
          </a:stretch>
        </p:blipFill>
        <p:spPr>
          <a:xfrm>
            <a:off x="2080424" y="0"/>
            <a:ext cx="7063576" cy="6858000"/>
          </a:xfrm>
          <a:prstGeom prst="rect">
            <a:avLst/>
          </a:prstGeom>
        </p:spPr>
      </p:pic>
      <p:pic>
        <p:nvPicPr>
          <p:cNvPr id="7" name="Picture 6">
            <a:extLst>
              <a:ext uri="{FF2B5EF4-FFF2-40B4-BE49-F238E27FC236}">
                <a16:creationId xmlns:a16="http://schemas.microsoft.com/office/drawing/2014/main" id="{86459ABD-92B5-4C0F-A731-D91B77C0E9DE}"/>
              </a:ext>
            </a:extLst>
          </p:cNvPr>
          <p:cNvPicPr>
            <a:picLocks noChangeAspect="1"/>
          </p:cNvPicPr>
          <p:nvPr/>
        </p:nvPicPr>
        <p:blipFill>
          <a:blip r:embed="rId3"/>
          <a:stretch>
            <a:fillRect/>
          </a:stretch>
        </p:blipFill>
        <p:spPr>
          <a:xfrm>
            <a:off x="5978038" y="0"/>
            <a:ext cx="3165962" cy="2844000"/>
          </a:xfrm>
          <a:prstGeom prst="rect">
            <a:avLst/>
          </a:prstGeom>
        </p:spPr>
      </p:pic>
      <p:pic>
        <p:nvPicPr>
          <p:cNvPr id="9" name="Picture 8">
            <a:extLst>
              <a:ext uri="{FF2B5EF4-FFF2-40B4-BE49-F238E27FC236}">
                <a16:creationId xmlns:a16="http://schemas.microsoft.com/office/drawing/2014/main" id="{93FBF73C-B6E4-43BF-9D00-78E08DB63B11}"/>
              </a:ext>
            </a:extLst>
          </p:cNvPr>
          <p:cNvPicPr>
            <a:picLocks noChangeAspect="1"/>
          </p:cNvPicPr>
          <p:nvPr/>
        </p:nvPicPr>
        <p:blipFill>
          <a:blip r:embed="rId4"/>
          <a:stretch>
            <a:fillRect/>
          </a:stretch>
        </p:blipFill>
        <p:spPr>
          <a:xfrm>
            <a:off x="6219648" y="2801996"/>
            <a:ext cx="2880000" cy="271119"/>
          </a:xfrm>
          <a:prstGeom prst="rect">
            <a:avLst/>
          </a:prstGeom>
        </p:spPr>
      </p:pic>
      <p:sp>
        <p:nvSpPr>
          <p:cNvPr id="10" name="Arrow: Right 9">
            <a:extLst>
              <a:ext uri="{FF2B5EF4-FFF2-40B4-BE49-F238E27FC236}">
                <a16:creationId xmlns:a16="http://schemas.microsoft.com/office/drawing/2014/main" id="{E55D0991-98DD-46CA-A847-7653E5D66440}"/>
              </a:ext>
            </a:extLst>
          </p:cNvPr>
          <p:cNvSpPr/>
          <p:nvPr/>
        </p:nvSpPr>
        <p:spPr>
          <a:xfrm>
            <a:off x="3269411" y="733245"/>
            <a:ext cx="3303917" cy="271119"/>
          </a:xfrm>
          <a:prstGeom prst="rightArrow">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zh-CN" altLang="en-US"/>
          </a:p>
        </p:txBody>
      </p:sp>
      <p:sp>
        <p:nvSpPr>
          <p:cNvPr id="11" name="TextBox 10">
            <a:extLst>
              <a:ext uri="{FF2B5EF4-FFF2-40B4-BE49-F238E27FC236}">
                <a16:creationId xmlns:a16="http://schemas.microsoft.com/office/drawing/2014/main" id="{B0D4FDCB-EF21-4D92-9276-D186D1730A44}"/>
              </a:ext>
            </a:extLst>
          </p:cNvPr>
          <p:cNvSpPr txBox="1"/>
          <p:nvPr/>
        </p:nvSpPr>
        <p:spPr>
          <a:xfrm>
            <a:off x="0" y="5934670"/>
            <a:ext cx="2173857" cy="923330"/>
          </a:xfrm>
          <a:prstGeom prst="rect">
            <a:avLst/>
          </a:prstGeom>
          <a:noFill/>
        </p:spPr>
        <p:txBody>
          <a:bodyPr wrap="square" rtlCol="0">
            <a:spAutoFit/>
          </a:bodyPr>
          <a:lstStyle/>
          <a:p>
            <a:r>
              <a:rPr lang="en-US" altLang="zh-CN" dirty="0"/>
              <a:t>Exhaustive with </a:t>
            </a:r>
            <a:r>
              <a:rPr lang="en-US" altLang="zh-CN" dirty="0" err="1"/>
              <a:t>data+model</a:t>
            </a:r>
            <a:r>
              <a:rPr lang="en-US" altLang="zh-CN" dirty="0"/>
              <a:t> uncertainty</a:t>
            </a:r>
            <a:endParaRPr lang="zh-CN" altLang="en-US" dirty="0"/>
          </a:p>
        </p:txBody>
      </p:sp>
      <p:sp>
        <p:nvSpPr>
          <p:cNvPr id="13" name="TextBox 12">
            <a:extLst>
              <a:ext uri="{FF2B5EF4-FFF2-40B4-BE49-F238E27FC236}">
                <a16:creationId xmlns:a16="http://schemas.microsoft.com/office/drawing/2014/main" id="{C5CC164E-0DB9-4573-9C0F-FD55E40E4566}"/>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4156 keV</a:t>
            </a:r>
            <a:endParaRPr lang="zh-CN" altLang="en-US" dirty="0">
              <a:latin typeface="Cambria" panose="02040503050406030204" pitchFamily="18" charset="0"/>
            </a:endParaRPr>
          </a:p>
        </p:txBody>
      </p:sp>
      <p:sp>
        <p:nvSpPr>
          <p:cNvPr id="14" name="TextBox 13">
            <a:extLst>
              <a:ext uri="{FF2B5EF4-FFF2-40B4-BE49-F238E27FC236}">
                <a16:creationId xmlns:a16="http://schemas.microsoft.com/office/drawing/2014/main" id="{501DE4B9-DB89-44A9-A61D-4844F560F895}"/>
              </a:ext>
            </a:extLst>
          </p:cNvPr>
          <p:cNvSpPr txBox="1"/>
          <p:nvPr/>
        </p:nvSpPr>
        <p:spPr>
          <a:xfrm>
            <a:off x="2950592" y="345989"/>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5" name="TextBox 14">
            <a:extLst>
              <a:ext uri="{FF2B5EF4-FFF2-40B4-BE49-F238E27FC236}">
                <a16:creationId xmlns:a16="http://schemas.microsoft.com/office/drawing/2014/main" id="{043B526B-E429-4715-8A31-03E151CEBF42}"/>
              </a:ext>
            </a:extLst>
          </p:cNvPr>
          <p:cNvSpPr txBox="1"/>
          <p:nvPr/>
        </p:nvSpPr>
        <p:spPr>
          <a:xfrm>
            <a:off x="4274243"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6" name="TextBox 15">
            <a:extLst>
              <a:ext uri="{FF2B5EF4-FFF2-40B4-BE49-F238E27FC236}">
                <a16:creationId xmlns:a16="http://schemas.microsoft.com/office/drawing/2014/main" id="{0839CDB5-2886-41A1-8FF7-C394A73EB4FA}"/>
              </a:ext>
            </a:extLst>
          </p:cNvPr>
          <p:cNvSpPr txBox="1"/>
          <p:nvPr/>
        </p:nvSpPr>
        <p:spPr>
          <a:xfrm>
            <a:off x="5487189"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7" name="TextBox 16">
            <a:extLst>
              <a:ext uri="{FF2B5EF4-FFF2-40B4-BE49-F238E27FC236}">
                <a16:creationId xmlns:a16="http://schemas.microsoft.com/office/drawing/2014/main" id="{C0A7D2F2-C6C1-43CD-8A65-1C219B3538E4}"/>
              </a:ext>
            </a:extLst>
          </p:cNvPr>
          <p:cNvSpPr txBox="1"/>
          <p:nvPr/>
        </p:nvSpPr>
        <p:spPr>
          <a:xfrm>
            <a:off x="6949484"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8" name="TextBox 17">
            <a:extLst>
              <a:ext uri="{FF2B5EF4-FFF2-40B4-BE49-F238E27FC236}">
                <a16:creationId xmlns:a16="http://schemas.microsoft.com/office/drawing/2014/main" id="{87EAD068-0349-47CB-933E-872E7CF38DAA}"/>
              </a:ext>
            </a:extLst>
          </p:cNvPr>
          <p:cNvSpPr txBox="1"/>
          <p:nvPr/>
        </p:nvSpPr>
        <p:spPr>
          <a:xfrm>
            <a:off x="7684711" y="5607498"/>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1631347107"/>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a:extLst>
              <a:ext uri="{FF2B5EF4-FFF2-40B4-BE49-F238E27FC236}">
                <a16:creationId xmlns:a16="http://schemas.microsoft.com/office/drawing/2014/main" id="{1485014D-F7FE-46E7-B1D0-D29762F2833C}"/>
              </a:ext>
            </a:extLst>
          </p:cNvPr>
          <p:cNvPicPr>
            <a:picLocks noChangeAspect="1"/>
          </p:cNvPicPr>
          <p:nvPr/>
        </p:nvPicPr>
        <p:blipFill>
          <a:blip r:embed="rId2"/>
          <a:stretch>
            <a:fillRect/>
          </a:stretch>
        </p:blipFill>
        <p:spPr>
          <a:xfrm>
            <a:off x="2068286" y="0"/>
            <a:ext cx="7075714" cy="6858000"/>
          </a:xfrm>
          <a:prstGeom prst="rect">
            <a:avLst/>
          </a:prstGeom>
        </p:spPr>
      </p:pic>
      <p:sp>
        <p:nvSpPr>
          <p:cNvPr id="7" name="TextBox 6">
            <a:extLst>
              <a:ext uri="{FF2B5EF4-FFF2-40B4-BE49-F238E27FC236}">
                <a16:creationId xmlns:a16="http://schemas.microsoft.com/office/drawing/2014/main" id="{EDB5FA6D-6C78-4F95-9231-5A79F65D315A}"/>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4156 keV</a:t>
            </a:r>
            <a:endParaRPr lang="zh-CN" altLang="en-US" dirty="0">
              <a:latin typeface="Cambria" panose="02040503050406030204" pitchFamily="18" charset="0"/>
            </a:endParaRPr>
          </a:p>
        </p:txBody>
      </p:sp>
      <p:sp>
        <p:nvSpPr>
          <p:cNvPr id="8" name="TextBox 7">
            <a:extLst>
              <a:ext uri="{FF2B5EF4-FFF2-40B4-BE49-F238E27FC236}">
                <a16:creationId xmlns:a16="http://schemas.microsoft.com/office/drawing/2014/main" id="{B9A12B91-33E6-4F33-9A9B-8443339E1CE2}"/>
              </a:ext>
            </a:extLst>
          </p:cNvPr>
          <p:cNvSpPr txBox="1"/>
          <p:nvPr/>
        </p:nvSpPr>
        <p:spPr>
          <a:xfrm>
            <a:off x="0" y="6221899"/>
            <a:ext cx="2182483" cy="646331"/>
          </a:xfrm>
          <a:prstGeom prst="rect">
            <a:avLst/>
          </a:prstGeom>
          <a:noFill/>
        </p:spPr>
        <p:txBody>
          <a:bodyPr wrap="square" rtlCol="0">
            <a:spAutoFit/>
          </a:bodyPr>
          <a:lstStyle/>
          <a:p>
            <a:r>
              <a:rPr lang="en-US" altLang="zh-CN" dirty="0"/>
              <a:t>Exhaustive with data uncertainty</a:t>
            </a:r>
            <a:endParaRPr lang="zh-CN" altLang="en-US" dirty="0"/>
          </a:p>
        </p:txBody>
      </p:sp>
      <p:sp>
        <p:nvSpPr>
          <p:cNvPr id="11" name="TextBox 10">
            <a:extLst>
              <a:ext uri="{FF2B5EF4-FFF2-40B4-BE49-F238E27FC236}">
                <a16:creationId xmlns:a16="http://schemas.microsoft.com/office/drawing/2014/main" id="{E84AABC2-96CE-4C89-8E83-5C805FD0F5D4}"/>
              </a:ext>
            </a:extLst>
          </p:cNvPr>
          <p:cNvSpPr txBox="1"/>
          <p:nvPr/>
        </p:nvSpPr>
        <p:spPr>
          <a:xfrm>
            <a:off x="2950592" y="272837"/>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2" name="TextBox 11">
            <a:extLst>
              <a:ext uri="{FF2B5EF4-FFF2-40B4-BE49-F238E27FC236}">
                <a16:creationId xmlns:a16="http://schemas.microsoft.com/office/drawing/2014/main" id="{359704DB-B560-4E01-8C14-C9FC56A023B8}"/>
              </a:ext>
            </a:extLst>
          </p:cNvPr>
          <p:cNvSpPr txBox="1"/>
          <p:nvPr/>
        </p:nvSpPr>
        <p:spPr>
          <a:xfrm>
            <a:off x="4274243"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3" name="TextBox 12">
            <a:extLst>
              <a:ext uri="{FF2B5EF4-FFF2-40B4-BE49-F238E27FC236}">
                <a16:creationId xmlns:a16="http://schemas.microsoft.com/office/drawing/2014/main" id="{73475331-A6AE-450B-9BAB-A8A5722149F7}"/>
              </a:ext>
            </a:extLst>
          </p:cNvPr>
          <p:cNvSpPr txBox="1"/>
          <p:nvPr/>
        </p:nvSpPr>
        <p:spPr>
          <a:xfrm>
            <a:off x="5487189"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4" name="TextBox 13">
            <a:extLst>
              <a:ext uri="{FF2B5EF4-FFF2-40B4-BE49-F238E27FC236}">
                <a16:creationId xmlns:a16="http://schemas.microsoft.com/office/drawing/2014/main" id="{4A0CCB8A-1E26-4D0F-B885-99F4D61C51DA}"/>
              </a:ext>
            </a:extLst>
          </p:cNvPr>
          <p:cNvSpPr txBox="1"/>
          <p:nvPr/>
        </p:nvSpPr>
        <p:spPr>
          <a:xfrm>
            <a:off x="6949484"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5" name="TextBox 14">
            <a:extLst>
              <a:ext uri="{FF2B5EF4-FFF2-40B4-BE49-F238E27FC236}">
                <a16:creationId xmlns:a16="http://schemas.microsoft.com/office/drawing/2014/main" id="{5733E0F1-7CC3-4D9A-B0DC-39A5ED165B90}"/>
              </a:ext>
            </a:extLst>
          </p:cNvPr>
          <p:cNvSpPr txBox="1"/>
          <p:nvPr/>
        </p:nvSpPr>
        <p:spPr>
          <a:xfrm>
            <a:off x="7684711" y="5607498"/>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pic>
        <p:nvPicPr>
          <p:cNvPr id="19" name="Picture 18">
            <a:extLst>
              <a:ext uri="{FF2B5EF4-FFF2-40B4-BE49-F238E27FC236}">
                <a16:creationId xmlns:a16="http://schemas.microsoft.com/office/drawing/2014/main" id="{B4885DCC-4446-4AA4-BAE1-2D70F1C1EDB0}"/>
              </a:ext>
            </a:extLst>
          </p:cNvPr>
          <p:cNvPicPr>
            <a:picLocks noChangeAspect="1"/>
          </p:cNvPicPr>
          <p:nvPr/>
        </p:nvPicPr>
        <p:blipFill>
          <a:blip r:embed="rId3"/>
          <a:stretch>
            <a:fillRect/>
          </a:stretch>
        </p:blipFill>
        <p:spPr>
          <a:xfrm>
            <a:off x="6029966" y="0"/>
            <a:ext cx="3118389" cy="2880000"/>
          </a:xfrm>
          <a:prstGeom prst="rect">
            <a:avLst/>
          </a:prstGeom>
        </p:spPr>
      </p:pic>
      <p:pic>
        <p:nvPicPr>
          <p:cNvPr id="10" name="Picture 9">
            <a:extLst>
              <a:ext uri="{FF2B5EF4-FFF2-40B4-BE49-F238E27FC236}">
                <a16:creationId xmlns:a16="http://schemas.microsoft.com/office/drawing/2014/main" id="{C1B7E59C-AEC1-49C3-A7B1-752E8D8F1BC6}"/>
              </a:ext>
            </a:extLst>
          </p:cNvPr>
          <p:cNvPicPr>
            <a:picLocks noChangeAspect="1"/>
          </p:cNvPicPr>
          <p:nvPr/>
        </p:nvPicPr>
        <p:blipFill>
          <a:blip r:embed="rId4"/>
          <a:stretch>
            <a:fillRect/>
          </a:stretch>
        </p:blipFill>
        <p:spPr>
          <a:xfrm>
            <a:off x="6236292" y="2824584"/>
            <a:ext cx="2880000" cy="262793"/>
          </a:xfrm>
          <a:prstGeom prst="rect">
            <a:avLst/>
          </a:prstGeom>
        </p:spPr>
      </p:pic>
      <p:sp>
        <p:nvSpPr>
          <p:cNvPr id="20" name="Arrow: Right 19">
            <a:extLst>
              <a:ext uri="{FF2B5EF4-FFF2-40B4-BE49-F238E27FC236}">
                <a16:creationId xmlns:a16="http://schemas.microsoft.com/office/drawing/2014/main" id="{838B07E1-0C66-4CDB-9B2C-4FD8DC18866E}"/>
              </a:ext>
            </a:extLst>
          </p:cNvPr>
          <p:cNvSpPr/>
          <p:nvPr/>
        </p:nvSpPr>
        <p:spPr>
          <a:xfrm>
            <a:off x="3269411" y="696301"/>
            <a:ext cx="3303917" cy="271119"/>
          </a:xfrm>
          <a:prstGeom prst="rightArrow">
            <a:avLst/>
          </a:prstGeom>
        </p:spPr>
        <p:style>
          <a:lnRef idx="1">
            <a:schemeClr val="accent5"/>
          </a:lnRef>
          <a:fillRef idx="2">
            <a:schemeClr val="accent5"/>
          </a:fillRef>
          <a:effectRef idx="1">
            <a:schemeClr val="accent5"/>
          </a:effectRef>
          <a:fontRef idx="minor">
            <a:schemeClr val="dk1"/>
          </a:fontRef>
        </p:style>
        <p:txBody>
          <a:bodyPr rtlCol="0" anchor="ctr"/>
          <a:lstStyle/>
          <a:p>
            <a:pPr algn="ctr"/>
            <a:endParaRPr lang="zh-CN" altLang="en-US"/>
          </a:p>
        </p:txBody>
      </p:sp>
    </p:spTree>
    <p:extLst>
      <p:ext uri="{BB962C8B-B14F-4D97-AF65-F5344CB8AC3E}">
        <p14:creationId xmlns:p14="http://schemas.microsoft.com/office/powerpoint/2010/main" val="370309455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C0CC2CF7-30E0-41FB-AEEA-41856A378754}"/>
              </a:ext>
            </a:extLst>
          </p:cNvPr>
          <p:cNvSpPr txBox="1"/>
          <p:nvPr/>
        </p:nvSpPr>
        <p:spPr>
          <a:xfrm>
            <a:off x="0" y="0"/>
            <a:ext cx="9144000" cy="5355312"/>
          </a:xfrm>
          <a:prstGeom prst="rect">
            <a:avLst/>
          </a:prstGeom>
          <a:noFill/>
        </p:spPr>
        <p:txBody>
          <a:bodyPr wrap="square" rtlCol="0">
            <a:spAutoFit/>
          </a:bodyPr>
          <a:lstStyle/>
          <a:p>
            <a:pPr marL="342900" indent="-342900">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Edit input cards' names using Adobe Bridge in Windows.</a:t>
            </a:r>
          </a:p>
          <a:p>
            <a:pPr marL="342900" indent="-342900">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Edit input cards' contents using </a:t>
            </a:r>
            <a:r>
              <a:rPr lang="en-US" altLang="zh-CN" dirty="0" err="1">
                <a:latin typeface="Cambria" panose="02040503050406030204" pitchFamily="18" charset="0"/>
                <a:ea typeface="Cambria" panose="02040503050406030204" pitchFamily="18" charset="0"/>
                <a:cs typeface="Times New Roman" panose="02020603050405020304" pitchFamily="18" charset="0"/>
              </a:rPr>
              <a:t>Geany</a:t>
            </a:r>
            <a:r>
              <a:rPr lang="en-US" altLang="zh-CN" dirty="0">
                <a:latin typeface="Cambria" panose="02040503050406030204" pitchFamily="18" charset="0"/>
                <a:ea typeface="Cambria" panose="02040503050406030204" pitchFamily="18" charset="0"/>
                <a:cs typeface="Times New Roman" panose="02020603050405020304" pitchFamily="18" charset="0"/>
              </a:rPr>
              <a:t> in Ubuntu</a:t>
            </a:r>
            <a:r>
              <a:rPr lang="en-US" altLang="zh-CN" baseline="30000" dirty="0">
                <a:latin typeface="Cambria" panose="02040503050406030204" pitchFamily="18" charset="0"/>
                <a:ea typeface="Cambria" panose="02040503050406030204" pitchFamily="18" charset="0"/>
                <a:cs typeface="Times New Roman" panose="02020603050405020304" pitchFamily="18" charset="0"/>
              </a:rPr>
              <a:t>†</a:t>
            </a:r>
            <a:r>
              <a:rPr lang="en-US" altLang="zh-CN" dirty="0">
                <a:latin typeface="Cambria" panose="02040503050406030204" pitchFamily="18" charset="0"/>
                <a:ea typeface="Cambria" panose="02040503050406030204" pitchFamily="18" charset="0"/>
                <a:cs typeface="Times New Roman" panose="02020603050405020304" pitchFamily="18" charset="0"/>
              </a:rPr>
              <a:t>.</a:t>
            </a:r>
          </a:p>
          <a:p>
            <a:pPr marL="342900" indent="-342900">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Copy input cards to </a:t>
            </a:r>
            <a:r>
              <a:rPr lang="en-US" altLang="zh-CN" dirty="0" err="1">
                <a:latin typeface="Cambria" panose="02040503050406030204" pitchFamily="18" charset="0"/>
                <a:ea typeface="Cambria" panose="02040503050406030204" pitchFamily="18" charset="0"/>
                <a:cs typeface="Times New Roman" panose="02020603050405020304" pitchFamily="18" charset="0"/>
              </a:rPr>
              <a:t>fishtank</a:t>
            </a:r>
            <a:r>
              <a:rPr lang="en-US" altLang="zh-CN" dirty="0">
                <a:latin typeface="Cambria" panose="02040503050406030204" pitchFamily="18" charset="0"/>
                <a:ea typeface="Cambria" panose="02040503050406030204" pitchFamily="18" charset="0"/>
                <a:cs typeface="Times New Roman" panose="02020603050405020304" pitchFamily="18" charset="0"/>
              </a:rPr>
              <a:t> from Windows using X-ftp.</a:t>
            </a:r>
          </a:p>
          <a:p>
            <a:pPr marL="342900" indent="-342900">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Edit batconvert.sh content using </a:t>
            </a:r>
            <a:r>
              <a:rPr lang="en-US" altLang="zh-CN" dirty="0" err="1">
                <a:latin typeface="Cambria" panose="02040503050406030204" pitchFamily="18" charset="0"/>
                <a:ea typeface="Cambria" panose="02040503050406030204" pitchFamily="18" charset="0"/>
                <a:cs typeface="Times New Roman" panose="02020603050405020304" pitchFamily="18" charset="0"/>
              </a:rPr>
              <a:t>Geany</a:t>
            </a:r>
            <a:r>
              <a:rPr lang="en-US" altLang="zh-CN" dirty="0">
                <a:latin typeface="Cambria" panose="02040503050406030204" pitchFamily="18" charset="0"/>
                <a:ea typeface="Cambria" panose="02040503050406030204" pitchFamily="18" charset="0"/>
                <a:cs typeface="Times New Roman" panose="02020603050405020304" pitchFamily="18" charset="0"/>
              </a:rPr>
              <a:t> in Ubuntu.</a:t>
            </a:r>
          </a:p>
          <a:p>
            <a:pPr marL="342900" indent="-342900">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Copy batconvert.sh files to </a:t>
            </a:r>
            <a:r>
              <a:rPr lang="en-US" altLang="zh-CN" dirty="0" err="1">
                <a:latin typeface="Cambria" panose="02040503050406030204" pitchFamily="18" charset="0"/>
                <a:ea typeface="Cambria" panose="02040503050406030204" pitchFamily="18" charset="0"/>
                <a:cs typeface="Times New Roman" panose="02020603050405020304" pitchFamily="18" charset="0"/>
              </a:rPr>
              <a:t>fishtank</a:t>
            </a:r>
            <a:r>
              <a:rPr lang="en-US" altLang="zh-CN" dirty="0">
                <a:latin typeface="Cambria" panose="02040503050406030204" pitchFamily="18" charset="0"/>
                <a:ea typeface="Cambria" panose="02040503050406030204" pitchFamily="18" charset="0"/>
                <a:cs typeface="Times New Roman" panose="02020603050405020304" pitchFamily="18" charset="0"/>
              </a:rPr>
              <a:t> from Windows using X-ftp.</a:t>
            </a:r>
          </a:p>
          <a:p>
            <a:pPr marL="342900" indent="-342900">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Generate observable_names.dat files using </a:t>
            </a:r>
            <a:r>
              <a:rPr lang="en-US" altLang="zh-CN" dirty="0" err="1">
                <a:latin typeface="Cambria" panose="02040503050406030204" pitchFamily="18" charset="0"/>
                <a:ea typeface="Cambria" panose="02040503050406030204" pitchFamily="18" charset="0"/>
                <a:cs typeface="Times New Roman" panose="02020603050405020304" pitchFamily="18" charset="0"/>
              </a:rPr>
              <a:t>GetBinContentandError.C</a:t>
            </a:r>
            <a:r>
              <a:rPr lang="en-US" altLang="zh-CN" dirty="0">
                <a:latin typeface="Cambria" panose="02040503050406030204" pitchFamily="18" charset="0"/>
                <a:ea typeface="Cambria" panose="02040503050406030204" pitchFamily="18" charset="0"/>
                <a:cs typeface="Times New Roman" panose="02020603050405020304" pitchFamily="18" charset="0"/>
              </a:rPr>
              <a:t> in Windows.</a:t>
            </a:r>
          </a:p>
          <a:p>
            <a:pPr marL="342900" indent="-342900">
              <a:buFontTx/>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Generate experimental_results.dat files using </a:t>
            </a:r>
            <a:r>
              <a:rPr lang="en-US" altLang="zh-CN" dirty="0" err="1">
                <a:latin typeface="Cambria" panose="02040503050406030204" pitchFamily="18" charset="0"/>
                <a:ea typeface="Cambria" panose="02040503050406030204" pitchFamily="18" charset="0"/>
                <a:cs typeface="Times New Roman" panose="02020603050405020304" pitchFamily="18" charset="0"/>
              </a:rPr>
              <a:t>GetBinContentandError.C</a:t>
            </a:r>
            <a:r>
              <a:rPr lang="en-US" altLang="zh-CN" dirty="0">
                <a:latin typeface="Cambria" panose="02040503050406030204" pitchFamily="18" charset="0"/>
                <a:ea typeface="Cambria" panose="02040503050406030204" pitchFamily="18" charset="0"/>
                <a:cs typeface="Times New Roman" panose="02020603050405020304" pitchFamily="18" charset="0"/>
              </a:rPr>
              <a:t> in Windows.</a:t>
            </a:r>
          </a:p>
          <a:p>
            <a:pPr marL="342900" indent="-342900">
              <a:buFontTx/>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Copy observable_names.dat and experimental_results.dat files to Ubuntu.</a:t>
            </a:r>
          </a:p>
          <a:p>
            <a:pPr marL="342900" indent="-342900">
              <a:buFontTx/>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Edit parameter_priors.dat files in Ubuntu.</a:t>
            </a:r>
          </a:p>
          <a:p>
            <a:pPr marL="342900" indent="-342900">
              <a:buFontTx/>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Run Oliver's DSL simulation in </a:t>
            </a:r>
            <a:r>
              <a:rPr lang="en-US" altLang="zh-CN" dirty="0" err="1">
                <a:latin typeface="Cambria" panose="02040503050406030204" pitchFamily="18" charset="0"/>
                <a:ea typeface="Cambria" panose="02040503050406030204" pitchFamily="18" charset="0"/>
                <a:cs typeface="Times New Roman" panose="02020603050405020304" pitchFamily="18" charset="0"/>
              </a:rPr>
              <a:t>fishtank</a:t>
            </a:r>
            <a:r>
              <a:rPr lang="en-US" altLang="zh-CN" dirty="0">
                <a:latin typeface="Cambria" panose="02040503050406030204" pitchFamily="18" charset="0"/>
                <a:ea typeface="Cambria" panose="02040503050406030204" pitchFamily="18" charset="0"/>
                <a:cs typeface="Times New Roman" panose="02020603050405020304" pitchFamily="18" charset="0"/>
              </a:rPr>
              <a:t> (flagtail and steelhead in parallel,</a:t>
            </a:r>
            <a:r>
              <a:rPr lang="zh-CN" altLang="en-US" dirty="0">
                <a:latin typeface="Cambria" panose="02040503050406030204" pitchFamily="18" charset="0"/>
                <a:cs typeface="Times New Roman" panose="02020603050405020304" pitchFamily="18" charset="0"/>
              </a:rPr>
              <a:t> </a:t>
            </a:r>
            <a:r>
              <a:rPr lang="en-US" altLang="zh-CN" dirty="0">
                <a:latin typeface="Cambria" panose="02040503050406030204" pitchFamily="18" charset="0"/>
                <a:ea typeface="Cambria" panose="02040503050406030204" pitchFamily="18" charset="0"/>
                <a:cs typeface="Times New Roman" panose="02020603050405020304" pitchFamily="18" charset="0"/>
              </a:rPr>
              <a:t>pike keeps crashing).</a:t>
            </a:r>
          </a:p>
          <a:p>
            <a:pPr marL="342900" indent="-342900">
              <a:buFontTx/>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Find out the failed runs and manually redo the simulation.</a:t>
            </a:r>
          </a:p>
          <a:p>
            <a:pPr marL="342900" indent="-342900">
              <a:buFontTx/>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Copy the simulated root files to Windows using X-ftp.</a:t>
            </a:r>
          </a:p>
          <a:p>
            <a:pPr marL="342900" indent="-342900">
              <a:buFontTx/>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Run the </a:t>
            </a:r>
            <a:r>
              <a:rPr lang="en-US" altLang="zh-CN" dirty="0" err="1">
                <a:latin typeface="Cambria" panose="02040503050406030204" pitchFamily="18" charset="0"/>
                <a:ea typeface="Cambria" panose="02040503050406030204" pitchFamily="18" charset="0"/>
                <a:cs typeface="Times New Roman" panose="02020603050405020304" pitchFamily="18" charset="0"/>
              </a:rPr>
              <a:t>Comparison_DSL.C</a:t>
            </a:r>
            <a:r>
              <a:rPr lang="en-US" altLang="zh-CN" dirty="0">
                <a:latin typeface="Cambria" panose="02040503050406030204" pitchFamily="18" charset="0"/>
                <a:ea typeface="Cambria" panose="02040503050406030204" pitchFamily="18" charset="0"/>
                <a:cs typeface="Times New Roman" panose="02020603050405020304" pitchFamily="18" charset="0"/>
              </a:rPr>
              <a:t> to generate parameters.dat and results.dat files.</a:t>
            </a:r>
          </a:p>
          <a:p>
            <a:pPr marL="342900" indent="-342900">
              <a:buFontTx/>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Copy parameters.dat and results.dat files to Ubuntu </a:t>
            </a:r>
            <a:r>
              <a:rPr lang="en-US" altLang="zh-CN" dirty="0" err="1">
                <a:latin typeface="Cambria" panose="02040503050406030204" pitchFamily="18" charset="0"/>
                <a:ea typeface="Cambria" panose="02040503050406030204" pitchFamily="18" charset="0"/>
                <a:cs typeface="Times New Roman" panose="02020603050405020304" pitchFamily="18" charset="0"/>
              </a:rPr>
              <a:t>DSL_Eg</a:t>
            </a:r>
            <a:r>
              <a:rPr lang="en-US" altLang="zh-CN" dirty="0">
                <a:latin typeface="Cambria" panose="02040503050406030204" pitchFamily="18" charset="0"/>
                <a:ea typeface="Cambria" panose="02040503050406030204" pitchFamily="18" charset="0"/>
                <a:cs typeface="Times New Roman" panose="02020603050405020304" pitchFamily="18" charset="0"/>
              </a:rPr>
              <a:t>/</a:t>
            </a:r>
            <a:r>
              <a:rPr lang="en-US" altLang="zh-CN" dirty="0" err="1">
                <a:latin typeface="Cambria" panose="02040503050406030204" pitchFamily="18" charset="0"/>
                <a:ea typeface="Cambria" panose="02040503050406030204" pitchFamily="18" charset="0"/>
                <a:cs typeface="Times New Roman" panose="02020603050405020304" pitchFamily="18" charset="0"/>
              </a:rPr>
              <a:t>model_output_uncertainty</a:t>
            </a:r>
            <a:r>
              <a:rPr lang="en-US" altLang="zh-CN" dirty="0">
                <a:latin typeface="Cambria" panose="02040503050406030204" pitchFamily="18" charset="0"/>
                <a:ea typeface="Cambria" panose="02040503050406030204" pitchFamily="18" charset="0"/>
                <a:cs typeface="Times New Roman" panose="02020603050405020304" pitchFamily="18" charset="0"/>
              </a:rPr>
              <a:t> folder.</a:t>
            </a:r>
          </a:p>
          <a:p>
            <a:pPr marL="342900" indent="-342900">
              <a:buFontTx/>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Decomposition using MADAI in Ubuntu.</a:t>
            </a:r>
          </a:p>
          <a:p>
            <a:pPr marL="342900" indent="-342900">
              <a:buFontTx/>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Train the emulator using MADAI in Ubuntu.</a:t>
            </a:r>
          </a:p>
          <a:p>
            <a:pPr marL="342900" indent="-342900">
              <a:buFontTx/>
              <a:buAutoNum type="arabicParenR"/>
            </a:pPr>
            <a:r>
              <a:rPr lang="en-US" altLang="zh-CN" dirty="0">
                <a:latin typeface="Cambria" panose="02040503050406030204" pitchFamily="18" charset="0"/>
                <a:ea typeface="Cambria" panose="02040503050406030204" pitchFamily="18" charset="0"/>
                <a:cs typeface="Times New Roman" panose="02020603050405020304" pitchFamily="18" charset="0"/>
              </a:rPr>
              <a:t>Run the Markov Chain Monte Carlo to generate trace using MADAI in Ubuntu.</a:t>
            </a:r>
          </a:p>
        </p:txBody>
      </p:sp>
      <p:sp>
        <p:nvSpPr>
          <p:cNvPr id="4" name="TextBox 3">
            <a:extLst>
              <a:ext uri="{FF2B5EF4-FFF2-40B4-BE49-F238E27FC236}">
                <a16:creationId xmlns:a16="http://schemas.microsoft.com/office/drawing/2014/main" id="{0BE11E03-0C03-48ED-9653-44A8ECEBA37F}"/>
              </a:ext>
            </a:extLst>
          </p:cNvPr>
          <p:cNvSpPr txBox="1"/>
          <p:nvPr/>
        </p:nvSpPr>
        <p:spPr>
          <a:xfrm>
            <a:off x="0" y="6488668"/>
            <a:ext cx="6104238" cy="369332"/>
          </a:xfrm>
          <a:prstGeom prst="rect">
            <a:avLst/>
          </a:prstGeom>
          <a:noFill/>
        </p:spPr>
        <p:txBody>
          <a:bodyPr wrap="square">
            <a:spAutoFit/>
          </a:bodyPr>
          <a:lstStyle/>
          <a:p>
            <a:r>
              <a:rPr lang="en-US" altLang="zh-CN" dirty="0"/>
              <a:t>† 1248.4 + 0.4 (Recoil correction) + 0.6 (</a:t>
            </a:r>
            <a:r>
              <a:rPr lang="en-US" altLang="zh-CN" dirty="0" err="1"/>
              <a:t>MeanMax</a:t>
            </a:r>
            <a:r>
              <a:rPr lang="en-US" altLang="zh-CN" dirty="0"/>
              <a:t> correction)</a:t>
            </a:r>
            <a:endParaRPr lang="zh-CN" altLang="en-US" dirty="0"/>
          </a:p>
        </p:txBody>
      </p:sp>
      <p:cxnSp>
        <p:nvCxnSpPr>
          <p:cNvPr id="5" name="Straight Connector 4">
            <a:extLst>
              <a:ext uri="{FF2B5EF4-FFF2-40B4-BE49-F238E27FC236}">
                <a16:creationId xmlns:a16="http://schemas.microsoft.com/office/drawing/2014/main" id="{BCD2D7C3-2123-451E-A4E2-477D8A6D6200}"/>
              </a:ext>
            </a:extLst>
          </p:cNvPr>
          <p:cNvCxnSpPr/>
          <p:nvPr/>
        </p:nvCxnSpPr>
        <p:spPr>
          <a:xfrm>
            <a:off x="0" y="0"/>
            <a:ext cx="9144000" cy="684532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40663406"/>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DFC287F-03EB-4E12-8258-D68656C4219A}"/>
              </a:ext>
            </a:extLst>
          </p:cNvPr>
          <p:cNvPicPr>
            <a:picLocks noChangeAspect="1"/>
          </p:cNvPicPr>
          <p:nvPr/>
        </p:nvPicPr>
        <p:blipFill>
          <a:blip r:embed="rId2"/>
          <a:stretch>
            <a:fillRect/>
          </a:stretch>
        </p:blipFill>
        <p:spPr>
          <a:xfrm>
            <a:off x="0" y="1"/>
            <a:ext cx="5077362" cy="3429000"/>
          </a:xfrm>
          <a:prstGeom prst="rect">
            <a:avLst/>
          </a:prstGeom>
        </p:spPr>
      </p:pic>
      <p:sp>
        <p:nvSpPr>
          <p:cNvPr id="4" name="TextBox 3">
            <a:extLst>
              <a:ext uri="{FF2B5EF4-FFF2-40B4-BE49-F238E27FC236}">
                <a16:creationId xmlns:a16="http://schemas.microsoft.com/office/drawing/2014/main" id="{5C0656B0-CA50-4198-A20E-D0B4BD5B64AC}"/>
              </a:ext>
            </a:extLst>
          </p:cNvPr>
          <p:cNvSpPr txBox="1"/>
          <p:nvPr/>
        </p:nvSpPr>
        <p:spPr>
          <a:xfrm>
            <a:off x="2397210" y="821354"/>
            <a:ext cx="4349579" cy="523220"/>
          </a:xfrm>
          <a:prstGeom prst="rect">
            <a:avLst/>
          </a:prstGeom>
          <a:noFill/>
        </p:spPr>
        <p:txBody>
          <a:bodyPr wrap="square" rtlCol="0">
            <a:spAutoFit/>
          </a:bodyPr>
          <a:lstStyle/>
          <a:p>
            <a:r>
              <a:rPr lang="en-US" altLang="zh-CN" sz="2800" i="1" dirty="0">
                <a:latin typeface="Cambria" panose="02040503050406030204" pitchFamily="18" charset="0"/>
                <a:ea typeface="Cambria" panose="02040503050406030204" pitchFamily="18" charset="0"/>
              </a:rPr>
              <a:t>τ</a:t>
            </a:r>
            <a:r>
              <a:rPr lang="en-US" altLang="zh-CN" sz="2800" baseline="-25000" dirty="0">
                <a:latin typeface="Cambria" panose="02040503050406030204" pitchFamily="18" charset="0"/>
                <a:ea typeface="Cambria" panose="02040503050406030204" pitchFamily="18" charset="0"/>
              </a:rPr>
              <a:t>6390(4156)</a:t>
            </a:r>
            <a:r>
              <a:rPr lang="en-US" altLang="zh-CN" sz="2800" dirty="0">
                <a:latin typeface="Cambria" panose="02040503050406030204" pitchFamily="18" charset="0"/>
                <a:ea typeface="Cambria" panose="02040503050406030204" pitchFamily="18" charset="0"/>
              </a:rPr>
              <a:t> &lt; 31.3 fs (90%CL)</a:t>
            </a:r>
          </a:p>
        </p:txBody>
      </p:sp>
      <p:pic>
        <p:nvPicPr>
          <p:cNvPr id="6" name="Picture 5">
            <a:extLst>
              <a:ext uri="{FF2B5EF4-FFF2-40B4-BE49-F238E27FC236}">
                <a16:creationId xmlns:a16="http://schemas.microsoft.com/office/drawing/2014/main" id="{D9674BF7-0505-4414-AA8E-A0E0B66C3D6B}"/>
              </a:ext>
            </a:extLst>
          </p:cNvPr>
          <p:cNvPicPr>
            <a:picLocks noChangeAspect="1"/>
          </p:cNvPicPr>
          <p:nvPr/>
        </p:nvPicPr>
        <p:blipFill>
          <a:blip r:embed="rId3"/>
          <a:stretch>
            <a:fillRect/>
          </a:stretch>
        </p:blipFill>
        <p:spPr>
          <a:xfrm>
            <a:off x="0" y="3429000"/>
            <a:ext cx="5077362" cy="3429000"/>
          </a:xfrm>
          <a:prstGeom prst="rect">
            <a:avLst/>
          </a:prstGeom>
        </p:spPr>
      </p:pic>
      <p:sp>
        <p:nvSpPr>
          <p:cNvPr id="7" name="TextBox 6">
            <a:extLst>
              <a:ext uri="{FF2B5EF4-FFF2-40B4-BE49-F238E27FC236}">
                <a16:creationId xmlns:a16="http://schemas.microsoft.com/office/drawing/2014/main" id="{E9E9CCC6-3C1C-4F01-8B81-FD5F28433850}"/>
              </a:ext>
            </a:extLst>
          </p:cNvPr>
          <p:cNvSpPr txBox="1"/>
          <p:nvPr/>
        </p:nvSpPr>
        <p:spPr>
          <a:xfrm>
            <a:off x="2538681" y="4250354"/>
            <a:ext cx="4349579" cy="523220"/>
          </a:xfrm>
          <a:prstGeom prst="rect">
            <a:avLst/>
          </a:prstGeom>
          <a:noFill/>
        </p:spPr>
        <p:txBody>
          <a:bodyPr wrap="square" rtlCol="0">
            <a:spAutoFit/>
          </a:bodyPr>
          <a:lstStyle/>
          <a:p>
            <a:r>
              <a:rPr lang="en-US" altLang="zh-CN" sz="2800" i="1" dirty="0">
                <a:latin typeface="Cambria" panose="02040503050406030204" pitchFamily="18" charset="0"/>
                <a:ea typeface="Cambria" panose="02040503050406030204" pitchFamily="18" charset="0"/>
              </a:rPr>
              <a:t>τ</a:t>
            </a:r>
            <a:r>
              <a:rPr lang="en-US" altLang="zh-CN" sz="2800" baseline="-25000" dirty="0">
                <a:latin typeface="Cambria" panose="02040503050406030204" pitchFamily="18" charset="0"/>
                <a:ea typeface="Cambria" panose="02040503050406030204" pitchFamily="18" charset="0"/>
              </a:rPr>
              <a:t>6390(5141)</a:t>
            </a:r>
            <a:r>
              <a:rPr lang="en-US" altLang="zh-CN" sz="2800" dirty="0">
                <a:latin typeface="Cambria" panose="02040503050406030204" pitchFamily="18" charset="0"/>
                <a:ea typeface="Cambria" panose="02040503050406030204" pitchFamily="18" charset="0"/>
              </a:rPr>
              <a:t> &lt; 29.5 fs (90%CL)</a:t>
            </a:r>
          </a:p>
        </p:txBody>
      </p:sp>
    </p:spTree>
    <p:extLst>
      <p:ext uri="{BB962C8B-B14F-4D97-AF65-F5344CB8AC3E}">
        <p14:creationId xmlns:p14="http://schemas.microsoft.com/office/powerpoint/2010/main" val="1505175539"/>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FF7ED3-CB0B-473D-901E-E871ADE73FAB}"/>
              </a:ext>
            </a:extLst>
          </p:cNvPr>
          <p:cNvPicPr>
            <a:picLocks noChangeAspect="1"/>
          </p:cNvPicPr>
          <p:nvPr/>
        </p:nvPicPr>
        <p:blipFill>
          <a:blip r:embed="rId2"/>
          <a:stretch>
            <a:fillRect/>
          </a:stretch>
        </p:blipFill>
        <p:spPr>
          <a:xfrm>
            <a:off x="2038419" y="0"/>
            <a:ext cx="7105581" cy="6858000"/>
          </a:xfrm>
          <a:prstGeom prst="rect">
            <a:avLst/>
          </a:prstGeom>
        </p:spPr>
      </p:pic>
      <p:sp>
        <p:nvSpPr>
          <p:cNvPr id="5" name="TextBox 4">
            <a:extLst>
              <a:ext uri="{FF2B5EF4-FFF2-40B4-BE49-F238E27FC236}">
                <a16:creationId xmlns:a16="http://schemas.microsoft.com/office/drawing/2014/main" id="{FFCED75F-2F06-4E68-9C69-7E90123AA478}"/>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5141 keV</a:t>
            </a:r>
            <a:endParaRPr lang="zh-CN" altLang="en-US" dirty="0">
              <a:latin typeface="Cambria" panose="02040503050406030204" pitchFamily="18" charset="0"/>
            </a:endParaRPr>
          </a:p>
        </p:txBody>
      </p:sp>
      <p:sp>
        <p:nvSpPr>
          <p:cNvPr id="6" name="TextBox 5">
            <a:extLst>
              <a:ext uri="{FF2B5EF4-FFF2-40B4-BE49-F238E27FC236}">
                <a16:creationId xmlns:a16="http://schemas.microsoft.com/office/drawing/2014/main" id="{5422BD0D-A6C0-4C39-862E-3B550BC9B122}"/>
              </a:ext>
            </a:extLst>
          </p:cNvPr>
          <p:cNvSpPr txBox="1"/>
          <p:nvPr/>
        </p:nvSpPr>
        <p:spPr>
          <a:xfrm>
            <a:off x="2950592" y="321605"/>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7" name="TextBox 6">
            <a:extLst>
              <a:ext uri="{FF2B5EF4-FFF2-40B4-BE49-F238E27FC236}">
                <a16:creationId xmlns:a16="http://schemas.microsoft.com/office/drawing/2014/main" id="{01D7846D-FA46-4AEA-8687-74DBE9E8B732}"/>
              </a:ext>
            </a:extLst>
          </p:cNvPr>
          <p:cNvSpPr txBox="1"/>
          <p:nvPr/>
        </p:nvSpPr>
        <p:spPr>
          <a:xfrm>
            <a:off x="4274243"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06B80A0E-C88E-4DD9-ADD1-19597B56FE64}"/>
              </a:ext>
            </a:extLst>
          </p:cNvPr>
          <p:cNvSpPr txBox="1"/>
          <p:nvPr/>
        </p:nvSpPr>
        <p:spPr>
          <a:xfrm>
            <a:off x="5487189"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819BBB2A-EEBF-48CD-8229-D0FF51EF7F69}"/>
              </a:ext>
            </a:extLst>
          </p:cNvPr>
          <p:cNvSpPr txBox="1"/>
          <p:nvPr/>
        </p:nvSpPr>
        <p:spPr>
          <a:xfrm>
            <a:off x="6949484"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64D42368-7FAD-403F-8F74-7EDE69BAC360}"/>
              </a:ext>
            </a:extLst>
          </p:cNvPr>
          <p:cNvSpPr txBox="1"/>
          <p:nvPr/>
        </p:nvSpPr>
        <p:spPr>
          <a:xfrm>
            <a:off x="7977319" y="5729418"/>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374408866"/>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0BC95F3-E3D3-4294-8CF6-811B0B5962FE}"/>
              </a:ext>
            </a:extLst>
          </p:cNvPr>
          <p:cNvPicPr>
            <a:picLocks noChangeAspect="1"/>
          </p:cNvPicPr>
          <p:nvPr/>
        </p:nvPicPr>
        <p:blipFill>
          <a:blip r:embed="rId2"/>
          <a:stretch>
            <a:fillRect/>
          </a:stretch>
        </p:blipFill>
        <p:spPr>
          <a:xfrm>
            <a:off x="2001297" y="0"/>
            <a:ext cx="7142703" cy="6858000"/>
          </a:xfrm>
          <a:prstGeom prst="rect">
            <a:avLst/>
          </a:prstGeom>
        </p:spPr>
      </p:pic>
      <p:pic>
        <p:nvPicPr>
          <p:cNvPr id="3" name="Picture 2">
            <a:extLst>
              <a:ext uri="{FF2B5EF4-FFF2-40B4-BE49-F238E27FC236}">
                <a16:creationId xmlns:a16="http://schemas.microsoft.com/office/drawing/2014/main" id="{A3B8B9A8-16C5-432B-9E05-2B877CE1AE15}"/>
              </a:ext>
            </a:extLst>
          </p:cNvPr>
          <p:cNvPicPr>
            <a:picLocks noChangeAspect="1"/>
          </p:cNvPicPr>
          <p:nvPr/>
        </p:nvPicPr>
        <p:blipFill>
          <a:blip r:embed="rId3"/>
          <a:stretch>
            <a:fillRect/>
          </a:stretch>
        </p:blipFill>
        <p:spPr>
          <a:xfrm>
            <a:off x="6084000" y="0"/>
            <a:ext cx="3060000" cy="2789638"/>
          </a:xfrm>
          <a:prstGeom prst="rect">
            <a:avLst/>
          </a:prstGeom>
        </p:spPr>
      </p:pic>
      <p:pic>
        <p:nvPicPr>
          <p:cNvPr id="6" name="Picture 5">
            <a:extLst>
              <a:ext uri="{FF2B5EF4-FFF2-40B4-BE49-F238E27FC236}">
                <a16:creationId xmlns:a16="http://schemas.microsoft.com/office/drawing/2014/main" id="{9C2232E1-9BA2-4B6D-9883-7FD1B42CE382}"/>
              </a:ext>
            </a:extLst>
          </p:cNvPr>
          <p:cNvPicPr>
            <a:picLocks noChangeAspect="1"/>
          </p:cNvPicPr>
          <p:nvPr/>
        </p:nvPicPr>
        <p:blipFill>
          <a:blip r:embed="rId4"/>
          <a:stretch>
            <a:fillRect/>
          </a:stretch>
        </p:blipFill>
        <p:spPr>
          <a:xfrm>
            <a:off x="6264000" y="2778063"/>
            <a:ext cx="2880000" cy="262793"/>
          </a:xfrm>
          <a:prstGeom prst="rect">
            <a:avLst/>
          </a:prstGeom>
        </p:spPr>
      </p:pic>
      <p:sp>
        <p:nvSpPr>
          <p:cNvPr id="7" name="TextBox 6">
            <a:extLst>
              <a:ext uri="{FF2B5EF4-FFF2-40B4-BE49-F238E27FC236}">
                <a16:creationId xmlns:a16="http://schemas.microsoft.com/office/drawing/2014/main" id="{31D6FB2D-DEB5-4C41-BF1F-BC4468319945}"/>
              </a:ext>
            </a:extLst>
          </p:cNvPr>
          <p:cNvSpPr txBox="1"/>
          <p:nvPr/>
        </p:nvSpPr>
        <p:spPr>
          <a:xfrm>
            <a:off x="2950592" y="358181"/>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207D0E19-8E8B-46C2-B68C-BC883D35B6EC}"/>
              </a:ext>
            </a:extLst>
          </p:cNvPr>
          <p:cNvSpPr txBox="1"/>
          <p:nvPr/>
        </p:nvSpPr>
        <p:spPr>
          <a:xfrm>
            <a:off x="4274243"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783879C2-3FB9-4F12-8458-A29DA702CE0E}"/>
              </a:ext>
            </a:extLst>
          </p:cNvPr>
          <p:cNvSpPr txBox="1"/>
          <p:nvPr/>
        </p:nvSpPr>
        <p:spPr>
          <a:xfrm>
            <a:off x="5487189"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7B576D3A-AC9D-4EAE-BCEA-962BE4666163}"/>
              </a:ext>
            </a:extLst>
          </p:cNvPr>
          <p:cNvSpPr txBox="1"/>
          <p:nvPr/>
        </p:nvSpPr>
        <p:spPr>
          <a:xfrm>
            <a:off x="6949484"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2C7E3525-5B53-4756-A232-4E1212C95B45}"/>
              </a:ext>
            </a:extLst>
          </p:cNvPr>
          <p:cNvSpPr txBox="1"/>
          <p:nvPr/>
        </p:nvSpPr>
        <p:spPr>
          <a:xfrm>
            <a:off x="7940743" y="5705034"/>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2" name="TextBox 11">
            <a:extLst>
              <a:ext uri="{FF2B5EF4-FFF2-40B4-BE49-F238E27FC236}">
                <a16:creationId xmlns:a16="http://schemas.microsoft.com/office/drawing/2014/main" id="{DF5560E6-25D8-4130-872E-BE49CC919E11}"/>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5141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1510305244"/>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F2C190-B36F-458F-8E30-6FB3871CB16E}"/>
              </a:ext>
            </a:extLst>
          </p:cNvPr>
          <p:cNvPicPr>
            <a:picLocks noChangeAspect="1"/>
          </p:cNvPicPr>
          <p:nvPr/>
        </p:nvPicPr>
        <p:blipFill>
          <a:blip r:embed="rId2"/>
          <a:stretch>
            <a:fillRect/>
          </a:stretch>
        </p:blipFill>
        <p:spPr>
          <a:xfrm>
            <a:off x="2041673" y="0"/>
            <a:ext cx="7102327" cy="6858000"/>
          </a:xfrm>
          <a:prstGeom prst="rect">
            <a:avLst/>
          </a:prstGeom>
        </p:spPr>
      </p:pic>
      <p:sp>
        <p:nvSpPr>
          <p:cNvPr id="4" name="TextBox 3">
            <a:extLst>
              <a:ext uri="{FF2B5EF4-FFF2-40B4-BE49-F238E27FC236}">
                <a16:creationId xmlns:a16="http://schemas.microsoft.com/office/drawing/2014/main" id="{8BF66C68-0712-4113-9B22-FBB34EA602CE}"/>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6542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5293keV</a:t>
            </a:r>
            <a:endParaRPr lang="zh-CN" altLang="en-US" dirty="0">
              <a:latin typeface="Cambria" panose="02040503050406030204" pitchFamily="18" charset="0"/>
            </a:endParaRPr>
          </a:p>
        </p:txBody>
      </p:sp>
      <p:sp>
        <p:nvSpPr>
          <p:cNvPr id="5" name="TextBox 4">
            <a:extLst>
              <a:ext uri="{FF2B5EF4-FFF2-40B4-BE49-F238E27FC236}">
                <a16:creationId xmlns:a16="http://schemas.microsoft.com/office/drawing/2014/main" id="{9AC3A0F4-BBB0-4315-8F86-1E67360BEC40}"/>
              </a:ext>
            </a:extLst>
          </p:cNvPr>
          <p:cNvSpPr txBox="1"/>
          <p:nvPr/>
        </p:nvSpPr>
        <p:spPr>
          <a:xfrm>
            <a:off x="2950592" y="358181"/>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DFE8AF3A-F6F5-40D7-BF19-469D654117F1}"/>
              </a:ext>
            </a:extLst>
          </p:cNvPr>
          <p:cNvSpPr txBox="1"/>
          <p:nvPr/>
        </p:nvSpPr>
        <p:spPr>
          <a:xfrm>
            <a:off x="4274243"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FF8148F6-340B-4B76-B3CA-026D4AEC3D35}"/>
              </a:ext>
            </a:extLst>
          </p:cNvPr>
          <p:cNvSpPr txBox="1"/>
          <p:nvPr/>
        </p:nvSpPr>
        <p:spPr>
          <a:xfrm>
            <a:off x="5487189"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F9839562-A7FE-4BB2-B65D-8DBDFB6F512E}"/>
              </a:ext>
            </a:extLst>
          </p:cNvPr>
          <p:cNvSpPr txBox="1"/>
          <p:nvPr/>
        </p:nvSpPr>
        <p:spPr>
          <a:xfrm>
            <a:off x="6949484"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78B6772D-2445-423F-82E7-0DAA0358BB83}"/>
              </a:ext>
            </a:extLst>
          </p:cNvPr>
          <p:cNvSpPr txBox="1"/>
          <p:nvPr/>
        </p:nvSpPr>
        <p:spPr>
          <a:xfrm>
            <a:off x="7940743" y="5705034"/>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pic>
        <p:nvPicPr>
          <p:cNvPr id="11" name="Picture 10">
            <a:extLst>
              <a:ext uri="{FF2B5EF4-FFF2-40B4-BE49-F238E27FC236}">
                <a16:creationId xmlns:a16="http://schemas.microsoft.com/office/drawing/2014/main" id="{440FE456-C701-4398-BDFD-F2A69C52C946}"/>
              </a:ext>
            </a:extLst>
          </p:cNvPr>
          <p:cNvPicPr>
            <a:picLocks noChangeAspect="1"/>
          </p:cNvPicPr>
          <p:nvPr/>
        </p:nvPicPr>
        <p:blipFill>
          <a:blip r:embed="rId3"/>
          <a:stretch>
            <a:fillRect/>
          </a:stretch>
        </p:blipFill>
        <p:spPr>
          <a:xfrm>
            <a:off x="6064142" y="0"/>
            <a:ext cx="3079857" cy="2837046"/>
          </a:xfrm>
          <a:prstGeom prst="rect">
            <a:avLst/>
          </a:prstGeom>
        </p:spPr>
      </p:pic>
      <p:pic>
        <p:nvPicPr>
          <p:cNvPr id="12" name="Picture 11">
            <a:extLst>
              <a:ext uri="{FF2B5EF4-FFF2-40B4-BE49-F238E27FC236}">
                <a16:creationId xmlns:a16="http://schemas.microsoft.com/office/drawing/2014/main" id="{A39898E1-22F3-4F13-8005-DBD806F60E3B}"/>
              </a:ext>
            </a:extLst>
          </p:cNvPr>
          <p:cNvPicPr>
            <a:picLocks noChangeAspect="1"/>
          </p:cNvPicPr>
          <p:nvPr/>
        </p:nvPicPr>
        <p:blipFill>
          <a:blip r:embed="rId4"/>
          <a:stretch>
            <a:fillRect/>
          </a:stretch>
        </p:blipFill>
        <p:spPr>
          <a:xfrm>
            <a:off x="6215690" y="2813287"/>
            <a:ext cx="2916000" cy="274508"/>
          </a:xfrm>
          <a:prstGeom prst="rect">
            <a:avLst/>
          </a:prstGeom>
        </p:spPr>
      </p:pic>
    </p:spTree>
    <p:extLst>
      <p:ext uri="{BB962C8B-B14F-4D97-AF65-F5344CB8AC3E}">
        <p14:creationId xmlns:p14="http://schemas.microsoft.com/office/powerpoint/2010/main" val="2960568901"/>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D60AD7E-BCAB-4398-8480-95047C4DF2EB}"/>
              </a:ext>
            </a:extLst>
          </p:cNvPr>
          <p:cNvPicPr>
            <a:picLocks noChangeAspect="1"/>
          </p:cNvPicPr>
          <p:nvPr/>
        </p:nvPicPr>
        <p:blipFill>
          <a:blip r:embed="rId2"/>
          <a:stretch>
            <a:fillRect/>
          </a:stretch>
        </p:blipFill>
        <p:spPr>
          <a:xfrm>
            <a:off x="2034791" y="0"/>
            <a:ext cx="7109209" cy="6858000"/>
          </a:xfrm>
          <a:prstGeom prst="rect">
            <a:avLst/>
          </a:prstGeom>
        </p:spPr>
      </p:pic>
      <p:pic>
        <p:nvPicPr>
          <p:cNvPr id="5" name="Picture 4">
            <a:extLst>
              <a:ext uri="{FF2B5EF4-FFF2-40B4-BE49-F238E27FC236}">
                <a16:creationId xmlns:a16="http://schemas.microsoft.com/office/drawing/2014/main" id="{899F6C9A-CBCA-4A65-88D4-005957AE9052}"/>
              </a:ext>
            </a:extLst>
          </p:cNvPr>
          <p:cNvPicPr>
            <a:picLocks noChangeAspect="1"/>
          </p:cNvPicPr>
          <p:nvPr/>
        </p:nvPicPr>
        <p:blipFill>
          <a:blip r:embed="rId3"/>
          <a:stretch>
            <a:fillRect/>
          </a:stretch>
        </p:blipFill>
        <p:spPr>
          <a:xfrm>
            <a:off x="6061540" y="0"/>
            <a:ext cx="3082459" cy="2801073"/>
          </a:xfrm>
          <a:prstGeom prst="rect">
            <a:avLst/>
          </a:prstGeom>
        </p:spPr>
      </p:pic>
      <p:sp>
        <p:nvSpPr>
          <p:cNvPr id="6" name="TextBox 5">
            <a:extLst>
              <a:ext uri="{FF2B5EF4-FFF2-40B4-BE49-F238E27FC236}">
                <a16:creationId xmlns:a16="http://schemas.microsoft.com/office/drawing/2014/main" id="{95B3AEC4-9B81-418E-B486-1811540CB5AE}"/>
              </a:ext>
            </a:extLst>
          </p:cNvPr>
          <p:cNvSpPr txBox="1"/>
          <p:nvPr/>
        </p:nvSpPr>
        <p:spPr>
          <a:xfrm>
            <a:off x="2950592" y="358181"/>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7" name="TextBox 6">
            <a:extLst>
              <a:ext uri="{FF2B5EF4-FFF2-40B4-BE49-F238E27FC236}">
                <a16:creationId xmlns:a16="http://schemas.microsoft.com/office/drawing/2014/main" id="{40192196-F1BE-402E-98C4-6487D25E2E0F}"/>
              </a:ext>
            </a:extLst>
          </p:cNvPr>
          <p:cNvSpPr txBox="1"/>
          <p:nvPr/>
        </p:nvSpPr>
        <p:spPr>
          <a:xfrm>
            <a:off x="4274243" y="156930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0D7598ED-E9C8-4FBB-BC8D-BE38C3DD439A}"/>
              </a:ext>
            </a:extLst>
          </p:cNvPr>
          <p:cNvSpPr txBox="1"/>
          <p:nvPr/>
        </p:nvSpPr>
        <p:spPr>
          <a:xfrm>
            <a:off x="5487189" y="290087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14F5CBE2-2A8A-4A5A-9A9A-A962A4C20272}"/>
              </a:ext>
            </a:extLst>
          </p:cNvPr>
          <p:cNvSpPr txBox="1"/>
          <p:nvPr/>
        </p:nvSpPr>
        <p:spPr>
          <a:xfrm>
            <a:off x="6949484" y="4217610"/>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85916A89-1D9C-4081-BC9F-EA466293F786}"/>
              </a:ext>
            </a:extLst>
          </p:cNvPr>
          <p:cNvSpPr txBox="1"/>
          <p:nvPr/>
        </p:nvSpPr>
        <p:spPr>
          <a:xfrm>
            <a:off x="7940743" y="5705034"/>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0C6AD1B0-4CF2-41C0-BD50-25C2B05A541E}"/>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6542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5293keV</a:t>
            </a:r>
            <a:endParaRPr lang="zh-CN" altLang="en-US" dirty="0">
              <a:latin typeface="Cambria" panose="02040503050406030204" pitchFamily="18" charset="0"/>
            </a:endParaRPr>
          </a:p>
        </p:txBody>
      </p:sp>
      <p:pic>
        <p:nvPicPr>
          <p:cNvPr id="12" name="Picture 11">
            <a:extLst>
              <a:ext uri="{FF2B5EF4-FFF2-40B4-BE49-F238E27FC236}">
                <a16:creationId xmlns:a16="http://schemas.microsoft.com/office/drawing/2014/main" id="{F4DD8606-915C-42A0-B86A-7F0B61C962D3}"/>
              </a:ext>
            </a:extLst>
          </p:cNvPr>
          <p:cNvPicPr>
            <a:picLocks noChangeAspect="1"/>
          </p:cNvPicPr>
          <p:nvPr/>
        </p:nvPicPr>
        <p:blipFill>
          <a:blip r:embed="rId4"/>
          <a:stretch>
            <a:fillRect/>
          </a:stretch>
        </p:blipFill>
        <p:spPr>
          <a:xfrm>
            <a:off x="6231629" y="2783311"/>
            <a:ext cx="2880000" cy="262793"/>
          </a:xfrm>
          <a:prstGeom prst="rect">
            <a:avLst/>
          </a:prstGeom>
        </p:spPr>
      </p:pic>
    </p:spTree>
    <p:extLst>
      <p:ext uri="{BB962C8B-B14F-4D97-AF65-F5344CB8AC3E}">
        <p14:creationId xmlns:p14="http://schemas.microsoft.com/office/powerpoint/2010/main" val="902231362"/>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90A3740-BD80-4216-B27A-321EFD486749}"/>
              </a:ext>
            </a:extLst>
          </p:cNvPr>
          <p:cNvPicPr>
            <a:picLocks noChangeAspect="1"/>
          </p:cNvPicPr>
          <p:nvPr/>
        </p:nvPicPr>
        <p:blipFill>
          <a:blip r:embed="rId2"/>
          <a:stretch>
            <a:fillRect/>
          </a:stretch>
        </p:blipFill>
        <p:spPr>
          <a:xfrm>
            <a:off x="2039605" y="0"/>
            <a:ext cx="7104395" cy="6858000"/>
          </a:xfrm>
          <a:prstGeom prst="rect">
            <a:avLst/>
          </a:prstGeom>
        </p:spPr>
      </p:pic>
      <p:sp>
        <p:nvSpPr>
          <p:cNvPr id="4" name="TextBox 3">
            <a:extLst>
              <a:ext uri="{FF2B5EF4-FFF2-40B4-BE49-F238E27FC236}">
                <a16:creationId xmlns:a16="http://schemas.microsoft.com/office/drawing/2014/main" id="{6896020C-44D6-4A18-BDEA-68300A475DF7}"/>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5156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5156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407448598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973C079-6644-4484-8066-81ABD7E71FA6}"/>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4971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4970 keV</a:t>
            </a:r>
            <a:endParaRPr lang="zh-CN" altLang="en-US" dirty="0">
              <a:latin typeface="Cambria" panose="02040503050406030204" pitchFamily="18" charset="0"/>
            </a:endParaRPr>
          </a:p>
        </p:txBody>
      </p:sp>
      <p:pic>
        <p:nvPicPr>
          <p:cNvPr id="6" name="Picture 5">
            <a:extLst>
              <a:ext uri="{FF2B5EF4-FFF2-40B4-BE49-F238E27FC236}">
                <a16:creationId xmlns:a16="http://schemas.microsoft.com/office/drawing/2014/main" id="{496CF5C4-4219-48B7-B7AB-121410523256}"/>
              </a:ext>
            </a:extLst>
          </p:cNvPr>
          <p:cNvPicPr>
            <a:picLocks noChangeAspect="1"/>
          </p:cNvPicPr>
          <p:nvPr/>
        </p:nvPicPr>
        <p:blipFill>
          <a:blip r:embed="rId2"/>
          <a:stretch>
            <a:fillRect/>
          </a:stretch>
        </p:blipFill>
        <p:spPr>
          <a:xfrm>
            <a:off x="2024502" y="0"/>
            <a:ext cx="7119498" cy="6858000"/>
          </a:xfrm>
          <a:prstGeom prst="rect">
            <a:avLst/>
          </a:prstGeom>
        </p:spPr>
      </p:pic>
    </p:spTree>
    <p:extLst>
      <p:ext uri="{BB962C8B-B14F-4D97-AF65-F5344CB8AC3E}">
        <p14:creationId xmlns:p14="http://schemas.microsoft.com/office/powerpoint/2010/main" val="1423583054"/>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87B3C7A-B107-473A-8239-DDA7D3893449}"/>
              </a:ext>
            </a:extLst>
          </p:cNvPr>
          <p:cNvPicPr>
            <a:picLocks noChangeAspect="1"/>
          </p:cNvPicPr>
          <p:nvPr/>
        </p:nvPicPr>
        <p:blipFill>
          <a:blip r:embed="rId2"/>
          <a:stretch>
            <a:fillRect/>
          </a:stretch>
        </p:blipFill>
        <p:spPr>
          <a:xfrm>
            <a:off x="1984917" y="0"/>
            <a:ext cx="7159083" cy="6858000"/>
          </a:xfrm>
          <a:prstGeom prst="rect">
            <a:avLst/>
          </a:prstGeom>
        </p:spPr>
      </p:pic>
      <p:pic>
        <p:nvPicPr>
          <p:cNvPr id="5" name="Picture 4">
            <a:extLst>
              <a:ext uri="{FF2B5EF4-FFF2-40B4-BE49-F238E27FC236}">
                <a16:creationId xmlns:a16="http://schemas.microsoft.com/office/drawing/2014/main" id="{EAA85F26-9AAA-4149-9997-344A2A56A42D}"/>
              </a:ext>
            </a:extLst>
          </p:cNvPr>
          <p:cNvPicPr>
            <a:picLocks noChangeAspect="1"/>
          </p:cNvPicPr>
          <p:nvPr/>
        </p:nvPicPr>
        <p:blipFill>
          <a:blip r:embed="rId3"/>
          <a:stretch>
            <a:fillRect/>
          </a:stretch>
        </p:blipFill>
        <p:spPr>
          <a:xfrm>
            <a:off x="6078071" y="1"/>
            <a:ext cx="3065929" cy="2823714"/>
          </a:xfrm>
          <a:prstGeom prst="rect">
            <a:avLst/>
          </a:prstGeom>
        </p:spPr>
      </p:pic>
      <p:pic>
        <p:nvPicPr>
          <p:cNvPr id="7" name="Picture 6">
            <a:extLst>
              <a:ext uri="{FF2B5EF4-FFF2-40B4-BE49-F238E27FC236}">
                <a16:creationId xmlns:a16="http://schemas.microsoft.com/office/drawing/2014/main" id="{B9A4BDBE-1D9B-46DE-9690-8334460BE636}"/>
              </a:ext>
            </a:extLst>
          </p:cNvPr>
          <p:cNvPicPr>
            <a:picLocks noChangeAspect="1"/>
          </p:cNvPicPr>
          <p:nvPr/>
        </p:nvPicPr>
        <p:blipFill>
          <a:blip r:embed="rId4"/>
          <a:stretch>
            <a:fillRect/>
          </a:stretch>
        </p:blipFill>
        <p:spPr>
          <a:xfrm>
            <a:off x="6239434" y="2823715"/>
            <a:ext cx="2904565" cy="227913"/>
          </a:xfrm>
          <a:prstGeom prst="rect">
            <a:avLst/>
          </a:prstGeom>
        </p:spPr>
      </p:pic>
      <p:sp>
        <p:nvSpPr>
          <p:cNvPr id="6" name="TextBox 5">
            <a:extLst>
              <a:ext uri="{FF2B5EF4-FFF2-40B4-BE49-F238E27FC236}">
                <a16:creationId xmlns:a16="http://schemas.microsoft.com/office/drawing/2014/main" id="{3BB774A0-030C-47F7-A439-C42033F16B6A}"/>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2234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2234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2051431241"/>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14CF3C6-C262-4294-8E8B-E30903DAE821}"/>
              </a:ext>
            </a:extLst>
          </p:cNvPr>
          <p:cNvPicPr>
            <a:picLocks noChangeAspect="1"/>
          </p:cNvPicPr>
          <p:nvPr/>
        </p:nvPicPr>
        <p:blipFill>
          <a:blip r:embed="rId2"/>
          <a:stretch>
            <a:fillRect/>
          </a:stretch>
        </p:blipFill>
        <p:spPr>
          <a:xfrm>
            <a:off x="1987466" y="0"/>
            <a:ext cx="7156534" cy="6858000"/>
          </a:xfrm>
          <a:prstGeom prst="rect">
            <a:avLst/>
          </a:prstGeom>
        </p:spPr>
      </p:pic>
      <p:sp>
        <p:nvSpPr>
          <p:cNvPr id="4" name="TextBox 3">
            <a:extLst>
              <a:ext uri="{FF2B5EF4-FFF2-40B4-BE49-F238E27FC236}">
                <a16:creationId xmlns:a16="http://schemas.microsoft.com/office/drawing/2014/main" id="{38F8665A-A08B-49AB-9C88-FD4CD965D492}"/>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3435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3435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3402228429"/>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B6DB1FC-93E4-4A32-9023-A9EDEAB8E83E}"/>
              </a:ext>
            </a:extLst>
          </p:cNvPr>
          <p:cNvPicPr>
            <a:picLocks noChangeAspect="1"/>
          </p:cNvPicPr>
          <p:nvPr/>
        </p:nvPicPr>
        <p:blipFill>
          <a:blip r:embed="rId2"/>
          <a:stretch>
            <a:fillRect/>
          </a:stretch>
        </p:blipFill>
        <p:spPr>
          <a:xfrm>
            <a:off x="0" y="-1"/>
            <a:ext cx="3524648" cy="3420000"/>
          </a:xfrm>
          <a:prstGeom prst="rect">
            <a:avLst/>
          </a:prstGeom>
        </p:spPr>
      </p:pic>
      <p:pic>
        <p:nvPicPr>
          <p:cNvPr id="7" name="Picture 6">
            <a:extLst>
              <a:ext uri="{FF2B5EF4-FFF2-40B4-BE49-F238E27FC236}">
                <a16:creationId xmlns:a16="http://schemas.microsoft.com/office/drawing/2014/main" id="{FB48916E-65A3-4031-85A5-9592DE672F1B}"/>
              </a:ext>
            </a:extLst>
          </p:cNvPr>
          <p:cNvPicPr>
            <a:picLocks noChangeAspect="1"/>
          </p:cNvPicPr>
          <p:nvPr/>
        </p:nvPicPr>
        <p:blipFill>
          <a:blip r:embed="rId3"/>
          <a:stretch>
            <a:fillRect/>
          </a:stretch>
        </p:blipFill>
        <p:spPr>
          <a:xfrm>
            <a:off x="3557270" y="-1"/>
            <a:ext cx="3499051" cy="3420000"/>
          </a:xfrm>
          <a:prstGeom prst="rect">
            <a:avLst/>
          </a:prstGeom>
        </p:spPr>
      </p:pic>
      <p:sp>
        <p:nvSpPr>
          <p:cNvPr id="8" name="TextBox 7">
            <a:extLst>
              <a:ext uri="{FF2B5EF4-FFF2-40B4-BE49-F238E27FC236}">
                <a16:creationId xmlns:a16="http://schemas.microsoft.com/office/drawing/2014/main" id="{DC101838-6DEE-406B-84C4-2B7D512E5C2F}"/>
              </a:ext>
            </a:extLst>
          </p:cNvPr>
          <p:cNvSpPr txBox="1"/>
          <p:nvPr/>
        </p:nvSpPr>
        <p:spPr>
          <a:xfrm>
            <a:off x="2511791" y="610550"/>
            <a:ext cx="1045479" cy="369332"/>
          </a:xfrm>
          <a:prstGeom prst="rect">
            <a:avLst/>
          </a:prstGeom>
          <a:noFill/>
        </p:spPr>
        <p:txBody>
          <a:bodyPr wrap="none" rtlCol="0">
            <a:spAutoFit/>
          </a:bodyPr>
          <a:lstStyle/>
          <a:p>
            <a:r>
              <a:rPr lang="en-US" altLang="zh-CN" dirty="0"/>
              <a:t>0 burn-in</a:t>
            </a:r>
            <a:endParaRPr lang="zh-CN" altLang="en-US" dirty="0"/>
          </a:p>
        </p:txBody>
      </p:sp>
      <p:sp>
        <p:nvSpPr>
          <p:cNvPr id="9" name="TextBox 8">
            <a:extLst>
              <a:ext uri="{FF2B5EF4-FFF2-40B4-BE49-F238E27FC236}">
                <a16:creationId xmlns:a16="http://schemas.microsoft.com/office/drawing/2014/main" id="{94B5B8EE-6844-4146-A987-AD65B8EFAC88}"/>
              </a:ext>
            </a:extLst>
          </p:cNvPr>
          <p:cNvSpPr txBox="1"/>
          <p:nvPr/>
        </p:nvSpPr>
        <p:spPr>
          <a:xfrm>
            <a:off x="5930628" y="610550"/>
            <a:ext cx="1266693" cy="369332"/>
          </a:xfrm>
          <a:prstGeom prst="rect">
            <a:avLst/>
          </a:prstGeom>
          <a:noFill/>
        </p:spPr>
        <p:txBody>
          <a:bodyPr wrap="none" rtlCol="0">
            <a:spAutoFit/>
          </a:bodyPr>
          <a:lstStyle/>
          <a:p>
            <a:r>
              <a:rPr lang="en-US" altLang="zh-CN" dirty="0"/>
              <a:t>10k burn-in</a:t>
            </a:r>
            <a:endParaRPr lang="zh-CN" altLang="en-US" dirty="0"/>
          </a:p>
        </p:txBody>
      </p:sp>
      <p:pic>
        <p:nvPicPr>
          <p:cNvPr id="11" name="Picture 10">
            <a:extLst>
              <a:ext uri="{FF2B5EF4-FFF2-40B4-BE49-F238E27FC236}">
                <a16:creationId xmlns:a16="http://schemas.microsoft.com/office/drawing/2014/main" id="{FC70984C-248B-478F-B30E-72BAD2385A03}"/>
              </a:ext>
            </a:extLst>
          </p:cNvPr>
          <p:cNvPicPr>
            <a:picLocks noChangeAspect="1"/>
          </p:cNvPicPr>
          <p:nvPr/>
        </p:nvPicPr>
        <p:blipFill>
          <a:blip r:embed="rId4"/>
          <a:stretch>
            <a:fillRect/>
          </a:stretch>
        </p:blipFill>
        <p:spPr>
          <a:xfrm>
            <a:off x="0" y="3438002"/>
            <a:ext cx="3503618" cy="3420000"/>
          </a:xfrm>
          <a:prstGeom prst="rect">
            <a:avLst/>
          </a:prstGeom>
        </p:spPr>
      </p:pic>
      <p:sp>
        <p:nvSpPr>
          <p:cNvPr id="12" name="TextBox 11">
            <a:extLst>
              <a:ext uri="{FF2B5EF4-FFF2-40B4-BE49-F238E27FC236}">
                <a16:creationId xmlns:a16="http://schemas.microsoft.com/office/drawing/2014/main" id="{D5098DC7-1156-4534-AEF4-61CB0BDA53E7}"/>
              </a:ext>
            </a:extLst>
          </p:cNvPr>
          <p:cNvSpPr txBox="1"/>
          <p:nvPr/>
        </p:nvSpPr>
        <p:spPr>
          <a:xfrm>
            <a:off x="2511790" y="4136163"/>
            <a:ext cx="1045479" cy="646331"/>
          </a:xfrm>
          <a:prstGeom prst="rect">
            <a:avLst/>
          </a:prstGeom>
          <a:noFill/>
        </p:spPr>
        <p:txBody>
          <a:bodyPr wrap="none" rtlCol="0">
            <a:spAutoFit/>
          </a:bodyPr>
          <a:lstStyle/>
          <a:p>
            <a:r>
              <a:rPr lang="en-US" altLang="zh-CN" dirty="0"/>
              <a:t>0 burn-in</a:t>
            </a:r>
          </a:p>
          <a:p>
            <a:r>
              <a:rPr lang="en-US" altLang="zh-CN" dirty="0"/>
              <a:t>parallel</a:t>
            </a:r>
            <a:endParaRPr lang="zh-CN" altLang="en-US" dirty="0"/>
          </a:p>
        </p:txBody>
      </p:sp>
    </p:spTree>
    <p:extLst>
      <p:ext uri="{BB962C8B-B14F-4D97-AF65-F5344CB8AC3E}">
        <p14:creationId xmlns:p14="http://schemas.microsoft.com/office/powerpoint/2010/main" val="1099915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5CB687C-2BEC-4D05-BA7F-ADE99FD39810}"/>
              </a:ext>
            </a:extLst>
          </p:cNvPr>
          <p:cNvSpPr txBox="1"/>
          <p:nvPr/>
        </p:nvSpPr>
        <p:spPr>
          <a:xfrm>
            <a:off x="-1" y="0"/>
            <a:ext cx="9144001" cy="1477328"/>
          </a:xfrm>
          <a:prstGeom prst="rect">
            <a:avLst/>
          </a:prstGeom>
          <a:noFill/>
        </p:spPr>
        <p:txBody>
          <a:bodyPr wrap="square">
            <a:spAutoFit/>
          </a:bodyPr>
          <a:lstStyle/>
          <a:p>
            <a:r>
              <a:rPr lang="en-US" altLang="zh-CN" dirty="0">
                <a:latin typeface="Times New Roman" panose="02020603050405020304" pitchFamily="18" charset="0"/>
                <a:cs typeface="Times New Roman" panose="02020603050405020304" pitchFamily="18" charset="0"/>
              </a:rPr>
              <a:t>root -l C:\Si24\Si22peakcali\Comparison_DSL_best.C to get spectrum with an example of simulated line shapes superimposed.</a:t>
            </a:r>
          </a:p>
          <a:p>
            <a:r>
              <a:rPr lang="en-US" altLang="zh-CN" dirty="0" err="1">
                <a:latin typeface="Times New Roman" panose="02020603050405020304" pitchFamily="18" charset="0"/>
                <a:cs typeface="Times New Roman" panose="02020603050405020304" pitchFamily="18" charset="0"/>
              </a:rPr>
              <a:t>bkg</a:t>
            </a:r>
            <a:r>
              <a:rPr lang="en-US" altLang="zh-CN" dirty="0">
                <a:latin typeface="Times New Roman" panose="02020603050405020304" pitchFamily="18" charset="0"/>
                <a:cs typeface="Times New Roman" panose="02020603050405020304" pitchFamily="18" charset="0"/>
              </a:rPr>
              <a:t> needs to be tuned</a:t>
            </a:r>
          </a:p>
          <a:p>
            <a:r>
              <a:rPr lang="en-US" altLang="zh-CN" dirty="0">
                <a:latin typeface="Times New Roman" panose="02020603050405020304" pitchFamily="18" charset="0"/>
                <a:cs typeface="Times New Roman" panose="02020603050405020304" pitchFamily="18" charset="0"/>
              </a:rPr>
              <a:t>.2f for five higher-lying states</a:t>
            </a:r>
          </a:p>
          <a:p>
            <a:r>
              <a:rPr lang="en-US" altLang="zh-CN" dirty="0">
                <a:latin typeface="Times New Roman" panose="02020603050405020304" pitchFamily="18" charset="0"/>
                <a:cs typeface="Times New Roman" panose="02020603050405020304" pitchFamily="18" charset="0"/>
              </a:rPr>
              <a:t>.1f for the two lowest-lying states</a:t>
            </a:r>
            <a:endParaRPr lang="zh-CN" altLang="en-US" dirty="0"/>
          </a:p>
        </p:txBody>
      </p:sp>
    </p:spTree>
    <p:extLst>
      <p:ext uri="{BB962C8B-B14F-4D97-AF65-F5344CB8AC3E}">
        <p14:creationId xmlns:p14="http://schemas.microsoft.com/office/powerpoint/2010/main" val="1333199483"/>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7DFD10-AABC-4A0A-823E-5C3965328B5E}"/>
              </a:ext>
            </a:extLst>
          </p:cNvPr>
          <p:cNvPicPr>
            <a:picLocks noChangeAspect="1"/>
          </p:cNvPicPr>
          <p:nvPr/>
        </p:nvPicPr>
        <p:blipFill>
          <a:blip r:embed="rId2"/>
          <a:stretch>
            <a:fillRect/>
          </a:stretch>
        </p:blipFill>
        <p:spPr>
          <a:xfrm>
            <a:off x="0" y="2952750"/>
            <a:ext cx="6438900" cy="3905250"/>
          </a:xfrm>
          <a:prstGeom prst="rect">
            <a:avLst/>
          </a:prstGeom>
        </p:spPr>
      </p:pic>
      <p:pic>
        <p:nvPicPr>
          <p:cNvPr id="5" name="Picture 4">
            <a:extLst>
              <a:ext uri="{FF2B5EF4-FFF2-40B4-BE49-F238E27FC236}">
                <a16:creationId xmlns:a16="http://schemas.microsoft.com/office/drawing/2014/main" id="{D2FB95B8-FFB2-4EAE-9A63-88D02E64E8B3}"/>
              </a:ext>
            </a:extLst>
          </p:cNvPr>
          <p:cNvPicPr>
            <a:picLocks noChangeAspect="1"/>
          </p:cNvPicPr>
          <p:nvPr/>
        </p:nvPicPr>
        <p:blipFill>
          <a:blip r:embed="rId3"/>
          <a:stretch>
            <a:fillRect/>
          </a:stretch>
        </p:blipFill>
        <p:spPr>
          <a:xfrm>
            <a:off x="2867025" y="0"/>
            <a:ext cx="6276975" cy="800100"/>
          </a:xfrm>
          <a:prstGeom prst="rect">
            <a:avLst/>
          </a:prstGeom>
        </p:spPr>
      </p:pic>
      <p:pic>
        <p:nvPicPr>
          <p:cNvPr id="7" name="Picture 6">
            <a:extLst>
              <a:ext uri="{FF2B5EF4-FFF2-40B4-BE49-F238E27FC236}">
                <a16:creationId xmlns:a16="http://schemas.microsoft.com/office/drawing/2014/main" id="{5925B649-1565-40CC-9F7D-CB89154DFFF8}"/>
              </a:ext>
            </a:extLst>
          </p:cNvPr>
          <p:cNvPicPr>
            <a:picLocks noChangeAspect="1"/>
          </p:cNvPicPr>
          <p:nvPr/>
        </p:nvPicPr>
        <p:blipFill>
          <a:blip r:embed="rId4"/>
          <a:stretch>
            <a:fillRect/>
          </a:stretch>
        </p:blipFill>
        <p:spPr>
          <a:xfrm>
            <a:off x="0" y="0"/>
            <a:ext cx="2906038" cy="2658364"/>
          </a:xfrm>
          <a:prstGeom prst="rect">
            <a:avLst/>
          </a:prstGeom>
        </p:spPr>
      </p:pic>
      <p:pic>
        <p:nvPicPr>
          <p:cNvPr id="9" name="Picture 8">
            <a:extLst>
              <a:ext uri="{FF2B5EF4-FFF2-40B4-BE49-F238E27FC236}">
                <a16:creationId xmlns:a16="http://schemas.microsoft.com/office/drawing/2014/main" id="{5ECAB0D3-C1AF-45B8-B793-8A1382BC4EBA}"/>
              </a:ext>
            </a:extLst>
          </p:cNvPr>
          <p:cNvPicPr>
            <a:picLocks noChangeAspect="1"/>
          </p:cNvPicPr>
          <p:nvPr/>
        </p:nvPicPr>
        <p:blipFill>
          <a:blip r:embed="rId5"/>
          <a:stretch>
            <a:fillRect/>
          </a:stretch>
        </p:blipFill>
        <p:spPr>
          <a:xfrm>
            <a:off x="212943" y="2636314"/>
            <a:ext cx="2743199" cy="247556"/>
          </a:xfrm>
          <a:prstGeom prst="rect">
            <a:avLst/>
          </a:prstGeom>
        </p:spPr>
      </p:pic>
      <p:sp>
        <p:nvSpPr>
          <p:cNvPr id="10" name="TextBox 9">
            <a:extLst>
              <a:ext uri="{FF2B5EF4-FFF2-40B4-BE49-F238E27FC236}">
                <a16:creationId xmlns:a16="http://schemas.microsoft.com/office/drawing/2014/main" id="{BE575B87-8049-408B-95E3-DFDA4434ECA5}"/>
              </a:ext>
            </a:extLst>
          </p:cNvPr>
          <p:cNvSpPr txBox="1"/>
          <p:nvPr/>
        </p:nvSpPr>
        <p:spPr>
          <a:xfrm>
            <a:off x="2956142" y="1056547"/>
            <a:ext cx="2641044" cy="523220"/>
          </a:xfrm>
          <a:prstGeom prst="rect">
            <a:avLst/>
          </a:prstGeom>
          <a:noFill/>
        </p:spPr>
        <p:txBody>
          <a:bodyPr wrap="none" rtlCol="0">
            <a:spAutoFit/>
          </a:bodyPr>
          <a:lstStyle/>
          <a:p>
            <a:r>
              <a:rPr lang="en-US" altLang="zh-CN" sz="2800" i="1" dirty="0">
                <a:latin typeface="Cambria" panose="02040503050406030204" pitchFamily="18" charset="0"/>
                <a:ea typeface="Cambria" panose="02040503050406030204" pitchFamily="18" charset="0"/>
                <a:cs typeface="Times New Roman" panose="02020603050405020304" pitchFamily="18" charset="0"/>
              </a:rPr>
              <a:t>τ</a:t>
            </a:r>
            <a:r>
              <a:rPr lang="en-US" altLang="zh-CN" sz="2800" dirty="0">
                <a:latin typeface="Cambria" panose="02040503050406030204" pitchFamily="18" charset="0"/>
                <a:ea typeface="Cambria" panose="02040503050406030204" pitchFamily="18" charset="0"/>
                <a:cs typeface="Times New Roman" panose="02020603050405020304" pitchFamily="18" charset="0"/>
              </a:rPr>
              <a:t> = 3978±658 fs</a:t>
            </a:r>
          </a:p>
        </p:txBody>
      </p:sp>
      <p:sp>
        <p:nvSpPr>
          <p:cNvPr id="11" name="TextBox 10">
            <a:extLst>
              <a:ext uri="{FF2B5EF4-FFF2-40B4-BE49-F238E27FC236}">
                <a16:creationId xmlns:a16="http://schemas.microsoft.com/office/drawing/2014/main" id="{F74DABCC-3782-41E6-AB31-51815213AA7B}"/>
              </a:ext>
            </a:extLst>
          </p:cNvPr>
          <p:cNvSpPr txBox="1"/>
          <p:nvPr/>
        </p:nvSpPr>
        <p:spPr>
          <a:xfrm>
            <a:off x="5912285" y="4643765"/>
            <a:ext cx="2641044" cy="523220"/>
          </a:xfrm>
          <a:prstGeom prst="rect">
            <a:avLst/>
          </a:prstGeom>
          <a:noFill/>
        </p:spPr>
        <p:txBody>
          <a:bodyPr wrap="none" rtlCol="0">
            <a:spAutoFit/>
          </a:bodyPr>
          <a:lstStyle/>
          <a:p>
            <a:r>
              <a:rPr lang="en-US" altLang="zh-CN" sz="2800" i="1" dirty="0">
                <a:latin typeface="Cambria" panose="02040503050406030204" pitchFamily="18" charset="0"/>
                <a:ea typeface="Cambria" panose="02040503050406030204" pitchFamily="18" charset="0"/>
                <a:cs typeface="Times New Roman" panose="02020603050405020304" pitchFamily="18" charset="0"/>
              </a:rPr>
              <a:t>τ</a:t>
            </a:r>
            <a:r>
              <a:rPr lang="en-US" altLang="zh-CN" sz="2800" dirty="0">
                <a:latin typeface="Cambria" panose="02040503050406030204" pitchFamily="18" charset="0"/>
                <a:ea typeface="Cambria" panose="02040503050406030204" pitchFamily="18" charset="0"/>
                <a:cs typeface="Times New Roman" panose="02020603050405020304" pitchFamily="18" charset="0"/>
              </a:rPr>
              <a:t> = 3980±656 fs</a:t>
            </a:r>
          </a:p>
        </p:txBody>
      </p:sp>
    </p:spTree>
    <p:extLst>
      <p:ext uri="{BB962C8B-B14F-4D97-AF65-F5344CB8AC3E}">
        <p14:creationId xmlns:p14="http://schemas.microsoft.com/office/powerpoint/2010/main" val="53885529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FFC3FE-0908-4019-995B-693898D7FE23}"/>
              </a:ext>
            </a:extLst>
          </p:cNvPr>
          <p:cNvPicPr>
            <a:picLocks noChangeAspect="1"/>
          </p:cNvPicPr>
          <p:nvPr/>
        </p:nvPicPr>
        <p:blipFill>
          <a:blip r:embed="rId2"/>
          <a:stretch>
            <a:fillRect/>
          </a:stretch>
        </p:blipFill>
        <p:spPr>
          <a:xfrm>
            <a:off x="0" y="0"/>
            <a:ext cx="6362700" cy="3343275"/>
          </a:xfrm>
          <a:prstGeom prst="rect">
            <a:avLst/>
          </a:prstGeom>
        </p:spPr>
      </p:pic>
      <p:pic>
        <p:nvPicPr>
          <p:cNvPr id="5" name="Picture 4">
            <a:extLst>
              <a:ext uri="{FF2B5EF4-FFF2-40B4-BE49-F238E27FC236}">
                <a16:creationId xmlns:a16="http://schemas.microsoft.com/office/drawing/2014/main" id="{77D1547A-F704-481E-A2A0-BD209CFEB016}"/>
              </a:ext>
            </a:extLst>
          </p:cNvPr>
          <p:cNvPicPr>
            <a:picLocks noChangeAspect="1"/>
          </p:cNvPicPr>
          <p:nvPr/>
        </p:nvPicPr>
        <p:blipFill>
          <a:blip r:embed="rId3"/>
          <a:stretch>
            <a:fillRect/>
          </a:stretch>
        </p:blipFill>
        <p:spPr>
          <a:xfrm>
            <a:off x="623887" y="3721100"/>
            <a:ext cx="5114925" cy="1143000"/>
          </a:xfrm>
          <a:prstGeom prst="rect">
            <a:avLst/>
          </a:prstGeom>
        </p:spPr>
      </p:pic>
      <p:pic>
        <p:nvPicPr>
          <p:cNvPr id="7" name="Picture 6">
            <a:extLst>
              <a:ext uri="{FF2B5EF4-FFF2-40B4-BE49-F238E27FC236}">
                <a16:creationId xmlns:a16="http://schemas.microsoft.com/office/drawing/2014/main" id="{10220E43-8AC3-45D2-B5B0-21D7D41CD22B}"/>
              </a:ext>
            </a:extLst>
          </p:cNvPr>
          <p:cNvPicPr>
            <a:picLocks noChangeAspect="1"/>
          </p:cNvPicPr>
          <p:nvPr/>
        </p:nvPicPr>
        <p:blipFill>
          <a:blip r:embed="rId4"/>
          <a:stretch>
            <a:fillRect/>
          </a:stretch>
        </p:blipFill>
        <p:spPr>
          <a:xfrm>
            <a:off x="623887" y="5057775"/>
            <a:ext cx="4876800" cy="1238250"/>
          </a:xfrm>
          <a:prstGeom prst="rect">
            <a:avLst/>
          </a:prstGeom>
        </p:spPr>
      </p:pic>
      <p:cxnSp>
        <p:nvCxnSpPr>
          <p:cNvPr id="9" name="Straight Connector 8">
            <a:extLst>
              <a:ext uri="{FF2B5EF4-FFF2-40B4-BE49-F238E27FC236}">
                <a16:creationId xmlns:a16="http://schemas.microsoft.com/office/drawing/2014/main" id="{EA195683-4F26-4EB5-BDC6-AF8545530FC7}"/>
              </a:ext>
            </a:extLst>
          </p:cNvPr>
          <p:cNvCxnSpPr/>
          <p:nvPr/>
        </p:nvCxnSpPr>
        <p:spPr>
          <a:xfrm>
            <a:off x="0" y="2579298"/>
            <a:ext cx="6435306"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13208215"/>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C8DD893-FD3C-4D13-BBDF-5C43BEFEF846}"/>
              </a:ext>
            </a:extLst>
          </p:cNvPr>
          <p:cNvPicPr>
            <a:picLocks noChangeAspect="1"/>
          </p:cNvPicPr>
          <p:nvPr/>
        </p:nvPicPr>
        <p:blipFill>
          <a:blip r:embed="rId2"/>
          <a:stretch>
            <a:fillRect/>
          </a:stretch>
        </p:blipFill>
        <p:spPr>
          <a:xfrm>
            <a:off x="2043165" y="0"/>
            <a:ext cx="7100835" cy="6858000"/>
          </a:xfrm>
          <a:prstGeom prst="rect">
            <a:avLst/>
          </a:prstGeom>
        </p:spPr>
      </p:pic>
      <p:sp>
        <p:nvSpPr>
          <p:cNvPr id="4" name="TextBox 3">
            <a:extLst>
              <a:ext uri="{FF2B5EF4-FFF2-40B4-BE49-F238E27FC236}">
                <a16:creationId xmlns:a16="http://schemas.microsoft.com/office/drawing/2014/main" id="{AA57180E-225B-40D5-98EC-3568E5E70930}"/>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1248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1248 keV</a:t>
            </a:r>
            <a:endParaRPr lang="zh-CN" altLang="en-US" dirty="0">
              <a:latin typeface="Cambria" panose="02040503050406030204" pitchFamily="18" charset="0"/>
            </a:endParaRPr>
          </a:p>
        </p:txBody>
      </p:sp>
      <p:pic>
        <p:nvPicPr>
          <p:cNvPr id="6" name="Picture 5">
            <a:extLst>
              <a:ext uri="{FF2B5EF4-FFF2-40B4-BE49-F238E27FC236}">
                <a16:creationId xmlns:a16="http://schemas.microsoft.com/office/drawing/2014/main" id="{B4381593-8791-4DE8-92EF-723487CF3021}"/>
              </a:ext>
            </a:extLst>
          </p:cNvPr>
          <p:cNvPicPr>
            <a:picLocks noChangeAspect="1"/>
          </p:cNvPicPr>
          <p:nvPr/>
        </p:nvPicPr>
        <p:blipFill>
          <a:blip r:embed="rId3"/>
          <a:stretch>
            <a:fillRect/>
          </a:stretch>
        </p:blipFill>
        <p:spPr>
          <a:xfrm>
            <a:off x="0" y="5943600"/>
            <a:ext cx="3257550" cy="914400"/>
          </a:xfrm>
          <a:prstGeom prst="rect">
            <a:avLst/>
          </a:prstGeom>
        </p:spPr>
      </p:pic>
      <p:sp>
        <p:nvSpPr>
          <p:cNvPr id="7" name="TextBox 6">
            <a:extLst>
              <a:ext uri="{FF2B5EF4-FFF2-40B4-BE49-F238E27FC236}">
                <a16:creationId xmlns:a16="http://schemas.microsoft.com/office/drawing/2014/main" id="{E496BC7A-5FB2-45F9-A56A-37ADCE3AC364}"/>
              </a:ext>
            </a:extLst>
          </p:cNvPr>
          <p:cNvSpPr txBox="1"/>
          <p:nvPr/>
        </p:nvSpPr>
        <p:spPr>
          <a:xfrm>
            <a:off x="3775092" y="208865"/>
            <a:ext cx="3644203" cy="1078821"/>
          </a:xfrm>
          <a:prstGeom prst="rect">
            <a:avLst/>
          </a:prstGeom>
          <a:solidFill>
            <a:schemeClr val="bg1"/>
          </a:solidFill>
        </p:spPr>
        <p:txBody>
          <a:bodyPr wrap="none" rtlCol="0" anchor="t">
            <a:spAutoFit/>
          </a:bodyPr>
          <a:lstStyle/>
          <a:p>
            <a:pPr>
              <a:lnSpc>
                <a:spcPct val="120000"/>
              </a:lnSpc>
            </a:pPr>
            <a:r>
              <a:rPr lang="en-US" altLang="zh-CN" sz="2800" i="1" dirty="0">
                <a:latin typeface="Cambria" panose="02040503050406030204" pitchFamily="18" charset="0"/>
                <a:ea typeface="Cambria" panose="02040503050406030204" pitchFamily="18" charset="0"/>
                <a:cs typeface="Times New Roman" panose="02020603050405020304" pitchFamily="18" charset="0"/>
              </a:rPr>
              <a:t>τ</a:t>
            </a:r>
            <a:r>
              <a:rPr lang="en-US" altLang="zh-CN" sz="2800" dirty="0">
                <a:latin typeface="Cambria" panose="02040503050406030204" pitchFamily="18" charset="0"/>
                <a:ea typeface="Cambria" panose="02040503050406030204" pitchFamily="18" charset="0"/>
                <a:cs typeface="Times New Roman" panose="02020603050405020304" pitchFamily="18" charset="0"/>
              </a:rPr>
              <a:t> = 3365±1188 fs</a:t>
            </a:r>
          </a:p>
          <a:p>
            <a:pPr>
              <a:lnSpc>
                <a:spcPct val="120000"/>
              </a:lnSpc>
            </a:pPr>
            <a:r>
              <a:rPr lang="en-US" altLang="zh-CN" sz="2800" i="1" dirty="0">
                <a:latin typeface="Cambria" panose="02040503050406030204" pitchFamily="18" charset="0"/>
                <a:ea typeface="Cambria" panose="02040503050406030204" pitchFamily="18" charset="0"/>
                <a:cs typeface="Times New Roman" panose="02020603050405020304" pitchFamily="18" charset="0"/>
              </a:rPr>
              <a:t>E</a:t>
            </a:r>
            <a:r>
              <a:rPr lang="en-US" altLang="zh-CN" sz="2800" i="1" baseline="-25000" dirty="0">
                <a:latin typeface="Cambria" panose="02040503050406030204" pitchFamily="18" charset="0"/>
                <a:ea typeface="Cambria" panose="02040503050406030204" pitchFamily="18" charset="0"/>
                <a:cs typeface="Times New Roman" panose="02020603050405020304" pitchFamily="18" charset="0"/>
              </a:rPr>
              <a:t>γ</a:t>
            </a:r>
            <a:r>
              <a:rPr lang="en-US" altLang="zh-CN" sz="2800" dirty="0">
                <a:latin typeface="Cambria" panose="02040503050406030204" pitchFamily="18" charset="0"/>
                <a:ea typeface="Cambria" panose="02040503050406030204" pitchFamily="18" charset="0"/>
                <a:cs typeface="Times New Roman" panose="02020603050405020304" pitchFamily="18" charset="0"/>
              </a:rPr>
              <a:t> = 1247.89±0.23 keV</a:t>
            </a:r>
          </a:p>
        </p:txBody>
      </p:sp>
      <p:sp>
        <p:nvSpPr>
          <p:cNvPr id="8" name="TextBox 7">
            <a:extLst>
              <a:ext uri="{FF2B5EF4-FFF2-40B4-BE49-F238E27FC236}">
                <a16:creationId xmlns:a16="http://schemas.microsoft.com/office/drawing/2014/main" id="{532604B4-9EAF-4F50-87DB-F7F9D2690298}"/>
              </a:ext>
            </a:extLst>
          </p:cNvPr>
          <p:cNvSpPr txBox="1"/>
          <p:nvPr/>
        </p:nvSpPr>
        <p:spPr>
          <a:xfrm>
            <a:off x="2361869" y="246221"/>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9" name="TextBox 8">
            <a:extLst>
              <a:ext uri="{FF2B5EF4-FFF2-40B4-BE49-F238E27FC236}">
                <a16:creationId xmlns:a16="http://schemas.microsoft.com/office/drawing/2014/main" id="{EB98F2E5-1C0E-4AD4-A241-6DEB1FB35039}"/>
              </a:ext>
            </a:extLst>
          </p:cNvPr>
          <p:cNvSpPr txBox="1"/>
          <p:nvPr/>
        </p:nvSpPr>
        <p:spPr>
          <a:xfrm>
            <a:off x="4303224" y="1619412"/>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3FDC4B76-9F75-4AC3-9218-474CBDCE7DF6}"/>
              </a:ext>
            </a:extLst>
          </p:cNvPr>
          <p:cNvSpPr txBox="1"/>
          <p:nvPr/>
        </p:nvSpPr>
        <p:spPr>
          <a:xfrm>
            <a:off x="5020241" y="2938452"/>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C0BEE4D1-B0E6-41AC-8358-3A664A2A5611}"/>
              </a:ext>
            </a:extLst>
          </p:cNvPr>
          <p:cNvSpPr txBox="1"/>
          <p:nvPr/>
        </p:nvSpPr>
        <p:spPr>
          <a:xfrm>
            <a:off x="6335709" y="4267714"/>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2" name="TextBox 11">
            <a:extLst>
              <a:ext uri="{FF2B5EF4-FFF2-40B4-BE49-F238E27FC236}">
                <a16:creationId xmlns:a16="http://schemas.microsoft.com/office/drawing/2014/main" id="{6D9B85D4-84CB-4E64-A91C-7852196834F9}"/>
              </a:ext>
            </a:extLst>
          </p:cNvPr>
          <p:cNvSpPr txBox="1"/>
          <p:nvPr/>
        </p:nvSpPr>
        <p:spPr>
          <a:xfrm>
            <a:off x="7715275" y="59054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3980959823"/>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0A5DADE-B441-443C-98BC-6CA0C5719C17}"/>
              </a:ext>
            </a:extLst>
          </p:cNvPr>
          <p:cNvPicPr>
            <a:picLocks noChangeAspect="1"/>
          </p:cNvPicPr>
          <p:nvPr/>
        </p:nvPicPr>
        <p:blipFill>
          <a:blip r:embed="rId2"/>
          <a:stretch>
            <a:fillRect/>
          </a:stretch>
        </p:blipFill>
        <p:spPr>
          <a:xfrm>
            <a:off x="2050388" y="0"/>
            <a:ext cx="7093612" cy="6858000"/>
          </a:xfrm>
          <a:prstGeom prst="rect">
            <a:avLst/>
          </a:prstGeom>
        </p:spPr>
      </p:pic>
      <p:sp>
        <p:nvSpPr>
          <p:cNvPr id="4" name="TextBox 3">
            <a:extLst>
              <a:ext uri="{FF2B5EF4-FFF2-40B4-BE49-F238E27FC236}">
                <a16:creationId xmlns:a16="http://schemas.microsoft.com/office/drawing/2014/main" id="{1D7349F5-0AD8-41D1-BFE1-938E7563FA23}"/>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1248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1248 keV</a:t>
            </a:r>
            <a:endParaRPr lang="zh-CN" altLang="en-US" dirty="0">
              <a:latin typeface="Cambria" panose="02040503050406030204" pitchFamily="18" charset="0"/>
            </a:endParaRPr>
          </a:p>
        </p:txBody>
      </p:sp>
      <p:sp>
        <p:nvSpPr>
          <p:cNvPr id="5" name="TextBox 4">
            <a:extLst>
              <a:ext uri="{FF2B5EF4-FFF2-40B4-BE49-F238E27FC236}">
                <a16:creationId xmlns:a16="http://schemas.microsoft.com/office/drawing/2014/main" id="{AA28EADC-DA4E-42F7-8240-31D6597DEE3B}"/>
              </a:ext>
            </a:extLst>
          </p:cNvPr>
          <p:cNvSpPr txBox="1"/>
          <p:nvPr/>
        </p:nvSpPr>
        <p:spPr>
          <a:xfrm>
            <a:off x="2361869" y="246221"/>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2B0CED46-B5B7-4AAD-A165-D8CD268ECF4C}"/>
              </a:ext>
            </a:extLst>
          </p:cNvPr>
          <p:cNvSpPr txBox="1"/>
          <p:nvPr/>
        </p:nvSpPr>
        <p:spPr>
          <a:xfrm>
            <a:off x="4303224" y="1619412"/>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5EF9C985-9085-4164-8307-342B10A01033}"/>
              </a:ext>
            </a:extLst>
          </p:cNvPr>
          <p:cNvSpPr txBox="1"/>
          <p:nvPr/>
        </p:nvSpPr>
        <p:spPr>
          <a:xfrm>
            <a:off x="5020241" y="2938452"/>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8C9C7359-A06B-41FA-8E90-9DA508ED7E6B}"/>
              </a:ext>
            </a:extLst>
          </p:cNvPr>
          <p:cNvSpPr txBox="1"/>
          <p:nvPr/>
        </p:nvSpPr>
        <p:spPr>
          <a:xfrm>
            <a:off x="6335709" y="4267714"/>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6623F294-AC8A-42B6-B412-6BB24F48599D}"/>
              </a:ext>
            </a:extLst>
          </p:cNvPr>
          <p:cNvSpPr txBox="1"/>
          <p:nvPr/>
        </p:nvSpPr>
        <p:spPr>
          <a:xfrm>
            <a:off x="7715275" y="59054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4BE8A9CF-BABA-4C42-B047-C0F2DF57F5BC}"/>
              </a:ext>
            </a:extLst>
          </p:cNvPr>
          <p:cNvSpPr txBox="1"/>
          <p:nvPr/>
        </p:nvSpPr>
        <p:spPr>
          <a:xfrm>
            <a:off x="3775092" y="208865"/>
            <a:ext cx="3644203" cy="1078821"/>
          </a:xfrm>
          <a:prstGeom prst="rect">
            <a:avLst/>
          </a:prstGeom>
          <a:solidFill>
            <a:schemeClr val="bg1"/>
          </a:solidFill>
        </p:spPr>
        <p:txBody>
          <a:bodyPr wrap="none" rtlCol="0" anchor="t">
            <a:spAutoFit/>
          </a:bodyPr>
          <a:lstStyle/>
          <a:p>
            <a:pPr>
              <a:lnSpc>
                <a:spcPct val="120000"/>
              </a:lnSpc>
            </a:pPr>
            <a:r>
              <a:rPr lang="en-US" altLang="zh-CN" sz="2800" i="1" dirty="0">
                <a:latin typeface="Cambria" panose="02040503050406030204" pitchFamily="18" charset="0"/>
                <a:ea typeface="Cambria" panose="02040503050406030204" pitchFamily="18" charset="0"/>
                <a:cs typeface="Times New Roman" panose="02020603050405020304" pitchFamily="18" charset="0"/>
              </a:rPr>
              <a:t>τ</a:t>
            </a:r>
            <a:r>
              <a:rPr lang="en-US" altLang="zh-CN" sz="2800" dirty="0">
                <a:latin typeface="Cambria" panose="02040503050406030204" pitchFamily="18" charset="0"/>
                <a:ea typeface="Cambria" panose="02040503050406030204" pitchFamily="18" charset="0"/>
                <a:cs typeface="Times New Roman" panose="02020603050405020304" pitchFamily="18" charset="0"/>
              </a:rPr>
              <a:t> = 3978±658 fs</a:t>
            </a:r>
          </a:p>
          <a:p>
            <a:pPr>
              <a:lnSpc>
                <a:spcPct val="120000"/>
              </a:lnSpc>
            </a:pPr>
            <a:r>
              <a:rPr lang="en-US" altLang="zh-CN" sz="2800" i="1" dirty="0">
                <a:latin typeface="Cambria" panose="02040503050406030204" pitchFamily="18" charset="0"/>
                <a:ea typeface="Cambria" panose="02040503050406030204" pitchFamily="18" charset="0"/>
                <a:cs typeface="Times New Roman" panose="02020603050405020304" pitchFamily="18" charset="0"/>
              </a:rPr>
              <a:t>E</a:t>
            </a:r>
            <a:r>
              <a:rPr lang="en-US" altLang="zh-CN" sz="2800" i="1" baseline="-25000" dirty="0">
                <a:latin typeface="Cambria" panose="02040503050406030204" pitchFamily="18" charset="0"/>
                <a:ea typeface="Cambria" panose="02040503050406030204" pitchFamily="18" charset="0"/>
                <a:cs typeface="Times New Roman" panose="02020603050405020304" pitchFamily="18" charset="0"/>
              </a:rPr>
              <a:t>γ</a:t>
            </a:r>
            <a:r>
              <a:rPr lang="en-US" altLang="zh-CN" sz="2800" dirty="0">
                <a:latin typeface="Cambria" panose="02040503050406030204" pitchFamily="18" charset="0"/>
                <a:ea typeface="Cambria" panose="02040503050406030204" pitchFamily="18" charset="0"/>
                <a:cs typeface="Times New Roman" panose="02020603050405020304" pitchFamily="18" charset="0"/>
              </a:rPr>
              <a:t> = 1248.11±0.18 keV</a:t>
            </a:r>
          </a:p>
        </p:txBody>
      </p:sp>
      <p:pic>
        <p:nvPicPr>
          <p:cNvPr id="11" name="Picture 10">
            <a:extLst>
              <a:ext uri="{FF2B5EF4-FFF2-40B4-BE49-F238E27FC236}">
                <a16:creationId xmlns:a16="http://schemas.microsoft.com/office/drawing/2014/main" id="{8E9579AA-08BE-47F5-B702-4486A54FC4CB}"/>
              </a:ext>
            </a:extLst>
          </p:cNvPr>
          <p:cNvPicPr>
            <a:picLocks noChangeAspect="1"/>
          </p:cNvPicPr>
          <p:nvPr/>
        </p:nvPicPr>
        <p:blipFill>
          <a:blip r:embed="rId3"/>
          <a:stretch>
            <a:fillRect/>
          </a:stretch>
        </p:blipFill>
        <p:spPr>
          <a:xfrm>
            <a:off x="0" y="5934075"/>
            <a:ext cx="3171825" cy="923925"/>
          </a:xfrm>
          <a:prstGeom prst="rect">
            <a:avLst/>
          </a:prstGeom>
        </p:spPr>
      </p:pic>
    </p:spTree>
    <p:extLst>
      <p:ext uri="{BB962C8B-B14F-4D97-AF65-F5344CB8AC3E}">
        <p14:creationId xmlns:p14="http://schemas.microsoft.com/office/powerpoint/2010/main" val="163054830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C51B5274-0AC6-4B5E-8209-0A72E0FA784D}"/>
              </a:ext>
            </a:extLst>
          </p:cNvPr>
          <p:cNvPicPr>
            <a:picLocks noChangeAspect="1"/>
          </p:cNvPicPr>
          <p:nvPr/>
        </p:nvPicPr>
        <p:blipFill>
          <a:blip r:embed="rId2"/>
          <a:stretch>
            <a:fillRect/>
          </a:stretch>
        </p:blipFill>
        <p:spPr>
          <a:xfrm>
            <a:off x="2088156" y="0"/>
            <a:ext cx="7018076" cy="6858000"/>
          </a:xfrm>
          <a:prstGeom prst="rect">
            <a:avLst/>
          </a:prstGeom>
        </p:spPr>
      </p:pic>
      <p:sp>
        <p:nvSpPr>
          <p:cNvPr id="3" name="TextBox 2">
            <a:extLst>
              <a:ext uri="{FF2B5EF4-FFF2-40B4-BE49-F238E27FC236}">
                <a16:creationId xmlns:a16="http://schemas.microsoft.com/office/drawing/2014/main" id="{E7BDD61F-89F7-4713-812A-73F52032DED9}"/>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1248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1248 keV</a:t>
            </a:r>
            <a:endParaRPr lang="zh-CN" altLang="en-US" dirty="0">
              <a:latin typeface="Cambria" panose="02040503050406030204" pitchFamily="18" charset="0"/>
            </a:endParaRPr>
          </a:p>
        </p:txBody>
      </p:sp>
      <p:sp>
        <p:nvSpPr>
          <p:cNvPr id="4" name="TextBox 3">
            <a:extLst>
              <a:ext uri="{FF2B5EF4-FFF2-40B4-BE49-F238E27FC236}">
                <a16:creationId xmlns:a16="http://schemas.microsoft.com/office/drawing/2014/main" id="{2D898646-DF5A-4D41-B9BA-F1F708AE7BE1}"/>
              </a:ext>
            </a:extLst>
          </p:cNvPr>
          <p:cNvSpPr txBox="1"/>
          <p:nvPr/>
        </p:nvSpPr>
        <p:spPr>
          <a:xfrm>
            <a:off x="2361869" y="246221"/>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5" name="TextBox 4">
            <a:extLst>
              <a:ext uri="{FF2B5EF4-FFF2-40B4-BE49-F238E27FC236}">
                <a16:creationId xmlns:a16="http://schemas.microsoft.com/office/drawing/2014/main" id="{C044A43C-4254-4F8E-BB3E-7B648EFD6FF9}"/>
              </a:ext>
            </a:extLst>
          </p:cNvPr>
          <p:cNvSpPr txBox="1"/>
          <p:nvPr/>
        </p:nvSpPr>
        <p:spPr>
          <a:xfrm>
            <a:off x="3775092" y="1512904"/>
            <a:ext cx="412292" cy="400110"/>
          </a:xfrm>
          <a:prstGeom prst="rect">
            <a:avLst/>
          </a:prstGeom>
          <a:noFill/>
        </p:spPr>
        <p:txBody>
          <a:bodyPr wrap="squar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6" name="TextBox 5">
            <a:extLst>
              <a:ext uri="{FF2B5EF4-FFF2-40B4-BE49-F238E27FC236}">
                <a16:creationId xmlns:a16="http://schemas.microsoft.com/office/drawing/2014/main" id="{33A65F86-80E3-4D4B-8C0A-065E8AC16C06}"/>
              </a:ext>
            </a:extLst>
          </p:cNvPr>
          <p:cNvSpPr txBox="1"/>
          <p:nvPr/>
        </p:nvSpPr>
        <p:spPr>
          <a:xfrm>
            <a:off x="5020241" y="2938452"/>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69692F5C-3D60-4F61-8997-5B344052335A}"/>
              </a:ext>
            </a:extLst>
          </p:cNvPr>
          <p:cNvSpPr txBox="1"/>
          <p:nvPr/>
        </p:nvSpPr>
        <p:spPr>
          <a:xfrm>
            <a:off x="6424609" y="4267714"/>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D3673E27-E67B-4071-834E-622632718E53}"/>
              </a:ext>
            </a:extLst>
          </p:cNvPr>
          <p:cNvSpPr txBox="1"/>
          <p:nvPr/>
        </p:nvSpPr>
        <p:spPr>
          <a:xfrm>
            <a:off x="7829575" y="6054664"/>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CBAE9C50-119A-4B02-9153-A118F149F9F0}"/>
              </a:ext>
            </a:extLst>
          </p:cNvPr>
          <p:cNvSpPr txBox="1"/>
          <p:nvPr/>
        </p:nvSpPr>
        <p:spPr>
          <a:xfrm>
            <a:off x="5020241" y="246221"/>
            <a:ext cx="3445430" cy="1595886"/>
          </a:xfrm>
          <a:prstGeom prst="rect">
            <a:avLst/>
          </a:prstGeom>
          <a:solidFill>
            <a:schemeClr val="bg1"/>
          </a:solidFill>
        </p:spPr>
        <p:txBody>
          <a:bodyPr wrap="none" rtlCol="0" anchor="t">
            <a:spAutoFit/>
          </a:bodyPr>
          <a:lstStyle/>
          <a:p>
            <a:pPr>
              <a:lnSpc>
                <a:spcPct val="120000"/>
              </a:lnSpc>
            </a:pPr>
            <a:r>
              <a:rPr lang="en-US" altLang="zh-CN" sz="2800" i="1" dirty="0">
                <a:latin typeface="Cambria" panose="02040503050406030204" pitchFamily="18" charset="0"/>
                <a:ea typeface="Cambria" panose="02040503050406030204" pitchFamily="18" charset="0"/>
                <a:cs typeface="Times New Roman" panose="02020603050405020304" pitchFamily="18" charset="0"/>
              </a:rPr>
              <a:t>τ</a:t>
            </a:r>
            <a:r>
              <a:rPr lang="en-US" altLang="zh-CN" sz="2800" dirty="0">
                <a:latin typeface="Cambria" panose="02040503050406030204" pitchFamily="18" charset="0"/>
                <a:ea typeface="Cambria" panose="02040503050406030204" pitchFamily="18" charset="0"/>
                <a:cs typeface="Times New Roman" panose="02020603050405020304" pitchFamily="18" charset="0"/>
              </a:rPr>
              <a:t> = 3239±1075 fs</a:t>
            </a:r>
          </a:p>
          <a:p>
            <a:pPr>
              <a:lnSpc>
                <a:spcPct val="120000"/>
              </a:lnSpc>
            </a:pPr>
            <a:r>
              <a:rPr lang="en-US" altLang="zh-CN" sz="2800" i="1" dirty="0">
                <a:latin typeface="Cambria" panose="02040503050406030204" pitchFamily="18" charset="0"/>
                <a:ea typeface="Cambria" panose="02040503050406030204" pitchFamily="18" charset="0"/>
                <a:cs typeface="Times New Roman" panose="02020603050405020304" pitchFamily="18" charset="0"/>
              </a:rPr>
              <a:t>E</a:t>
            </a:r>
            <a:r>
              <a:rPr lang="en-US" altLang="zh-CN" sz="2800" i="1" baseline="-25000" dirty="0">
                <a:latin typeface="Cambria" panose="02040503050406030204" pitchFamily="18" charset="0"/>
                <a:ea typeface="Cambria" panose="02040503050406030204" pitchFamily="18" charset="0"/>
                <a:cs typeface="Times New Roman" panose="02020603050405020304" pitchFamily="18" charset="0"/>
              </a:rPr>
              <a:t>γ</a:t>
            </a:r>
            <a:r>
              <a:rPr lang="en-US" altLang="zh-CN" sz="2800" dirty="0">
                <a:latin typeface="Cambria" panose="02040503050406030204" pitchFamily="18" charset="0"/>
                <a:ea typeface="Cambria" panose="02040503050406030204" pitchFamily="18" charset="0"/>
                <a:cs typeface="Times New Roman" panose="02020603050405020304" pitchFamily="18" charset="0"/>
              </a:rPr>
              <a:t> = 1247.11±0.6 keV</a:t>
            </a:r>
          </a:p>
          <a:p>
            <a:pPr>
              <a:lnSpc>
                <a:spcPct val="120000"/>
              </a:lnSpc>
            </a:pPr>
            <a:r>
              <a:rPr lang="en-US" altLang="zh-CN" sz="2800" dirty="0">
                <a:latin typeface="Cambria" panose="02040503050406030204" pitchFamily="18" charset="0"/>
                <a:ea typeface="Cambria" panose="02040503050406030204" pitchFamily="18" charset="0"/>
                <a:cs typeface="Times New Roman" panose="02020603050405020304" pitchFamily="18" charset="0"/>
              </a:rPr>
              <a:t>1247.6(3)</a:t>
            </a:r>
          </a:p>
        </p:txBody>
      </p:sp>
      <p:pic>
        <p:nvPicPr>
          <p:cNvPr id="14" name="Picture 13">
            <a:extLst>
              <a:ext uri="{FF2B5EF4-FFF2-40B4-BE49-F238E27FC236}">
                <a16:creationId xmlns:a16="http://schemas.microsoft.com/office/drawing/2014/main" id="{CE8135D6-3223-4E34-9ED4-ED8A2449A75A}"/>
              </a:ext>
            </a:extLst>
          </p:cNvPr>
          <p:cNvPicPr>
            <a:picLocks noChangeAspect="1"/>
          </p:cNvPicPr>
          <p:nvPr/>
        </p:nvPicPr>
        <p:blipFill>
          <a:blip r:embed="rId3"/>
          <a:stretch>
            <a:fillRect/>
          </a:stretch>
        </p:blipFill>
        <p:spPr>
          <a:xfrm>
            <a:off x="0" y="5981700"/>
            <a:ext cx="3181350" cy="876300"/>
          </a:xfrm>
          <a:prstGeom prst="rect">
            <a:avLst/>
          </a:prstGeom>
        </p:spPr>
      </p:pic>
      <p:cxnSp>
        <p:nvCxnSpPr>
          <p:cNvPr id="18" name="Straight Connector 17">
            <a:extLst>
              <a:ext uri="{FF2B5EF4-FFF2-40B4-BE49-F238E27FC236}">
                <a16:creationId xmlns:a16="http://schemas.microsoft.com/office/drawing/2014/main" id="{CAD754AA-FE47-4D6C-AAA3-C47AA1168246}"/>
              </a:ext>
            </a:extLst>
          </p:cNvPr>
          <p:cNvCxnSpPr>
            <a:cxnSpLocks/>
          </p:cNvCxnSpPr>
          <p:nvPr/>
        </p:nvCxnSpPr>
        <p:spPr>
          <a:xfrm>
            <a:off x="3737873" y="732161"/>
            <a:ext cx="0" cy="1873904"/>
          </a:xfrm>
          <a:prstGeom prst="line">
            <a:avLst/>
          </a:prstGeom>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B45A6F02-BE54-4E09-B141-B3C649873BAE}"/>
              </a:ext>
            </a:extLst>
          </p:cNvPr>
          <p:cNvSpPr txBox="1"/>
          <p:nvPr/>
        </p:nvSpPr>
        <p:spPr>
          <a:xfrm>
            <a:off x="3242895" y="2295948"/>
            <a:ext cx="944489" cy="369332"/>
          </a:xfrm>
          <a:prstGeom prst="rect">
            <a:avLst/>
          </a:prstGeom>
          <a:noFill/>
        </p:spPr>
        <p:txBody>
          <a:bodyPr wrap="none" rtlCol="0">
            <a:spAutoFit/>
          </a:bodyPr>
          <a:lstStyle/>
          <a:p>
            <a:r>
              <a:rPr lang="en-US" altLang="zh-CN" dirty="0"/>
              <a:t>1246.40</a:t>
            </a:r>
            <a:endParaRPr lang="zh-CN" altLang="en-US" dirty="0"/>
          </a:p>
        </p:txBody>
      </p:sp>
      <p:sp>
        <p:nvSpPr>
          <p:cNvPr id="22" name="TextBox 21">
            <a:extLst>
              <a:ext uri="{FF2B5EF4-FFF2-40B4-BE49-F238E27FC236}">
                <a16:creationId xmlns:a16="http://schemas.microsoft.com/office/drawing/2014/main" id="{F071F3F8-D2B6-4334-B785-E4CA6657690C}"/>
              </a:ext>
            </a:extLst>
          </p:cNvPr>
          <p:cNvSpPr txBox="1"/>
          <p:nvPr/>
        </p:nvSpPr>
        <p:spPr>
          <a:xfrm>
            <a:off x="4414554" y="2295948"/>
            <a:ext cx="944489" cy="369332"/>
          </a:xfrm>
          <a:prstGeom prst="rect">
            <a:avLst/>
          </a:prstGeom>
          <a:noFill/>
        </p:spPr>
        <p:txBody>
          <a:bodyPr wrap="none" rtlCol="0">
            <a:spAutoFit/>
          </a:bodyPr>
          <a:lstStyle/>
          <a:p>
            <a:r>
              <a:rPr lang="en-US" altLang="zh-CN" dirty="0"/>
              <a:t>1248.60</a:t>
            </a:r>
            <a:endParaRPr lang="zh-CN" altLang="en-US" dirty="0"/>
          </a:p>
        </p:txBody>
      </p:sp>
    </p:spTree>
    <p:extLst>
      <p:ext uri="{BB962C8B-B14F-4D97-AF65-F5344CB8AC3E}">
        <p14:creationId xmlns:p14="http://schemas.microsoft.com/office/powerpoint/2010/main" val="2660228833"/>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5D0D262-CA30-4762-8065-97DF1F1168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
        <p:nvSpPr>
          <p:cNvPr id="6" name="TextBox 5">
            <a:extLst>
              <a:ext uri="{FF2B5EF4-FFF2-40B4-BE49-F238E27FC236}">
                <a16:creationId xmlns:a16="http://schemas.microsoft.com/office/drawing/2014/main" id="{27F92E59-02AC-4DD0-93AB-0D989C87B557}"/>
              </a:ext>
            </a:extLst>
          </p:cNvPr>
          <p:cNvSpPr txBox="1"/>
          <p:nvPr/>
        </p:nvSpPr>
        <p:spPr>
          <a:xfrm>
            <a:off x="7124131" y="1228299"/>
            <a:ext cx="151195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α</a:t>
            </a:r>
            <a:r>
              <a:rPr lang="en-US" altLang="zh-CN" sz="2000" dirty="0">
                <a:latin typeface="Cambria" panose="02040503050406030204" pitchFamily="18" charset="0"/>
                <a:ea typeface="Cambria" panose="02040503050406030204" pitchFamily="18" charset="0"/>
              </a:rPr>
              <a:t> = 50 MeV</a:t>
            </a:r>
            <a:endParaRPr lang="zh-CN" altLang="en-US" sz="2000" dirty="0">
              <a:latin typeface="Cambria" panose="02040503050406030204" pitchFamily="18" charset="0"/>
            </a:endParaRPr>
          </a:p>
        </p:txBody>
      </p:sp>
      <p:sp>
        <p:nvSpPr>
          <p:cNvPr id="7" name="TextBox 6">
            <a:extLst>
              <a:ext uri="{FF2B5EF4-FFF2-40B4-BE49-F238E27FC236}">
                <a16:creationId xmlns:a16="http://schemas.microsoft.com/office/drawing/2014/main" id="{9F30CA58-CD8A-48F2-8E9D-128DB321C923}"/>
              </a:ext>
            </a:extLst>
          </p:cNvPr>
          <p:cNvSpPr txBox="1"/>
          <p:nvPr/>
        </p:nvSpPr>
        <p:spPr>
          <a:xfrm>
            <a:off x="5291193" y="1915247"/>
            <a:ext cx="3344890" cy="1200329"/>
          </a:xfrm>
          <a:prstGeom prst="rect">
            <a:avLst/>
          </a:prstGeom>
          <a:noFill/>
        </p:spPr>
        <p:txBody>
          <a:bodyPr wrap="none" rtlCol="0">
            <a:spAutoFit/>
          </a:bodyPr>
          <a:lstStyle/>
          <a:p>
            <a:r>
              <a:rPr lang="en-US" altLang="zh-CN" dirty="0"/>
              <a:t>When shifting α gate,</a:t>
            </a:r>
          </a:p>
          <a:p>
            <a:r>
              <a:rPr lang="en-US" altLang="zh-CN" dirty="0"/>
              <a:t>Worse χ2</a:t>
            </a:r>
          </a:p>
          <a:p>
            <a:r>
              <a:rPr lang="en-US" altLang="zh-CN" dirty="0"/>
              <a:t>Worse likelihood</a:t>
            </a:r>
          </a:p>
          <a:p>
            <a:r>
              <a:rPr lang="en-US" altLang="zh-CN" dirty="0"/>
              <a:t>Worse by looking at the spectrum</a:t>
            </a:r>
            <a:endParaRPr lang="zh-CN" altLang="en-US" dirty="0"/>
          </a:p>
        </p:txBody>
      </p:sp>
    </p:spTree>
    <p:extLst>
      <p:ext uri="{BB962C8B-B14F-4D97-AF65-F5344CB8AC3E}">
        <p14:creationId xmlns:p14="http://schemas.microsoft.com/office/powerpoint/2010/main" val="697150363"/>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B7FCCDC-136F-49EC-B8A4-5CCFA812CE2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E4EFBC19-35CA-4EEE-AADD-3FE1CBD863C8}"/>
              </a:ext>
            </a:extLst>
          </p:cNvPr>
          <p:cNvSpPr txBox="1"/>
          <p:nvPr/>
        </p:nvSpPr>
        <p:spPr>
          <a:xfrm>
            <a:off x="7124131" y="1228299"/>
            <a:ext cx="151195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α</a:t>
            </a:r>
            <a:r>
              <a:rPr lang="en-US" altLang="zh-CN" sz="2000" dirty="0">
                <a:latin typeface="Cambria" panose="02040503050406030204" pitchFamily="18" charset="0"/>
                <a:ea typeface="Cambria" panose="02040503050406030204" pitchFamily="18" charset="0"/>
              </a:rPr>
              <a:t> = 50 MeV</a:t>
            </a:r>
            <a:endParaRPr lang="zh-CN" altLang="en-US" sz="2000" dirty="0">
              <a:latin typeface="Cambria" panose="02040503050406030204" pitchFamily="18" charset="0"/>
            </a:endParaRPr>
          </a:p>
        </p:txBody>
      </p:sp>
    </p:spTree>
    <p:extLst>
      <p:ext uri="{BB962C8B-B14F-4D97-AF65-F5344CB8AC3E}">
        <p14:creationId xmlns:p14="http://schemas.microsoft.com/office/powerpoint/2010/main" val="234920333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644E25C-375A-49B8-9E52-510D4BDE56DC}"/>
              </a:ext>
            </a:extLst>
          </p:cNvPr>
          <p:cNvPicPr>
            <a:picLocks noChangeAspect="1"/>
          </p:cNvPicPr>
          <p:nvPr/>
        </p:nvPicPr>
        <p:blipFill>
          <a:blip r:embed="rId2"/>
          <a:stretch>
            <a:fillRect/>
          </a:stretch>
        </p:blipFill>
        <p:spPr>
          <a:xfrm>
            <a:off x="529518" y="0"/>
            <a:ext cx="8084964" cy="6858000"/>
          </a:xfrm>
          <a:prstGeom prst="rect">
            <a:avLst/>
          </a:prstGeom>
        </p:spPr>
      </p:pic>
      <p:sp>
        <p:nvSpPr>
          <p:cNvPr id="4" name="TextBox 3">
            <a:extLst>
              <a:ext uri="{FF2B5EF4-FFF2-40B4-BE49-F238E27FC236}">
                <a16:creationId xmlns:a16="http://schemas.microsoft.com/office/drawing/2014/main" id="{D5E9E9C4-DA77-49EE-857F-26811908CCAC}"/>
              </a:ext>
            </a:extLst>
          </p:cNvPr>
          <p:cNvSpPr txBox="1"/>
          <p:nvPr/>
        </p:nvSpPr>
        <p:spPr>
          <a:xfrm>
            <a:off x="7124131" y="1228299"/>
            <a:ext cx="151195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α</a:t>
            </a:r>
            <a:r>
              <a:rPr lang="en-US" altLang="zh-CN" sz="2000" dirty="0">
                <a:latin typeface="Cambria" panose="02040503050406030204" pitchFamily="18" charset="0"/>
                <a:ea typeface="Cambria" panose="02040503050406030204" pitchFamily="18" charset="0"/>
              </a:rPr>
              <a:t> = 50 MeV</a:t>
            </a:r>
            <a:endParaRPr lang="zh-CN" altLang="en-US" sz="2000" dirty="0">
              <a:latin typeface="Cambria" panose="02040503050406030204" pitchFamily="18" charset="0"/>
            </a:endParaRPr>
          </a:p>
        </p:txBody>
      </p:sp>
    </p:spTree>
    <p:extLst>
      <p:ext uri="{BB962C8B-B14F-4D97-AF65-F5344CB8AC3E}">
        <p14:creationId xmlns:p14="http://schemas.microsoft.com/office/powerpoint/2010/main" val="344845604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FD844EB-103F-4F64-A282-CAF83BEA702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876208A2-C7A2-45D3-881D-68964341112F}"/>
              </a:ext>
            </a:extLst>
          </p:cNvPr>
          <p:cNvSpPr txBox="1"/>
          <p:nvPr/>
        </p:nvSpPr>
        <p:spPr>
          <a:xfrm>
            <a:off x="7124131" y="1228299"/>
            <a:ext cx="151195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α</a:t>
            </a:r>
            <a:r>
              <a:rPr lang="en-US" altLang="zh-CN" sz="2000" dirty="0">
                <a:latin typeface="Cambria" panose="02040503050406030204" pitchFamily="18" charset="0"/>
                <a:ea typeface="Cambria" panose="02040503050406030204" pitchFamily="18" charset="0"/>
              </a:rPr>
              <a:t> = 48 MeV</a:t>
            </a:r>
            <a:endParaRPr lang="zh-CN" altLang="en-US" sz="2000" dirty="0">
              <a:latin typeface="Cambria" panose="02040503050406030204" pitchFamily="18" charset="0"/>
            </a:endParaRPr>
          </a:p>
        </p:txBody>
      </p:sp>
    </p:spTree>
    <p:extLst>
      <p:ext uri="{BB962C8B-B14F-4D97-AF65-F5344CB8AC3E}">
        <p14:creationId xmlns:p14="http://schemas.microsoft.com/office/powerpoint/2010/main" val="2478963103"/>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AF51C0E-65B4-4068-9379-665C9FE8371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7D23A0FC-B05A-4166-AB6F-81FE8326C585}"/>
              </a:ext>
            </a:extLst>
          </p:cNvPr>
          <p:cNvSpPr txBox="1"/>
          <p:nvPr/>
        </p:nvSpPr>
        <p:spPr>
          <a:xfrm>
            <a:off x="7124131" y="1228299"/>
            <a:ext cx="151195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α</a:t>
            </a:r>
            <a:r>
              <a:rPr lang="en-US" altLang="zh-CN" sz="2000" dirty="0">
                <a:latin typeface="Cambria" panose="02040503050406030204" pitchFamily="18" charset="0"/>
                <a:ea typeface="Cambria" panose="02040503050406030204" pitchFamily="18" charset="0"/>
              </a:rPr>
              <a:t> = 48 MeV</a:t>
            </a:r>
            <a:endParaRPr lang="zh-CN" altLang="en-US" sz="2000" dirty="0">
              <a:latin typeface="Cambria" panose="02040503050406030204" pitchFamily="18" charset="0"/>
            </a:endParaRPr>
          </a:p>
        </p:txBody>
      </p:sp>
    </p:spTree>
    <p:extLst>
      <p:ext uri="{BB962C8B-B14F-4D97-AF65-F5344CB8AC3E}">
        <p14:creationId xmlns:p14="http://schemas.microsoft.com/office/powerpoint/2010/main" val="18758853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07C86E0-5C62-4941-BEF5-798762C1FBC3}"/>
              </a:ext>
            </a:extLst>
          </p:cNvPr>
          <p:cNvSpPr txBox="1"/>
          <p:nvPr/>
        </p:nvSpPr>
        <p:spPr>
          <a:xfrm>
            <a:off x="0" y="-20"/>
            <a:ext cx="9144000" cy="7017306"/>
          </a:xfrm>
          <a:prstGeom prst="rect">
            <a:avLst/>
          </a:prstGeom>
          <a:noFill/>
        </p:spPr>
        <p:txBody>
          <a:bodyPr wrap="square">
            <a:spAutoFit/>
          </a:bodyPr>
          <a:lstStyle/>
          <a:p>
            <a:pPr marL="342900" indent="-342900">
              <a:buFontTx/>
              <a:buAutoNum type="arabicParenR"/>
            </a:pPr>
            <a:r>
              <a:rPr lang="en-US" altLang="zh-CN" dirty="0">
                <a:latin typeface="Times New Roman" panose="02020603050405020304" pitchFamily="18" charset="0"/>
                <a:cs typeface="Times New Roman" panose="02020603050405020304" pitchFamily="18" charset="0"/>
              </a:rPr>
              <a:t>All the histograms in </a:t>
            </a:r>
            <a:r>
              <a:rPr lang="en-US" altLang="zh-CN" dirty="0" err="1">
                <a:latin typeface="Times New Roman" panose="02020603050405020304" pitchFamily="18" charset="0"/>
                <a:cs typeface="Times New Roman" panose="02020603050405020304" pitchFamily="18" charset="0"/>
              </a:rPr>
              <a:t>moreAlphaEgates.root</a:t>
            </a:r>
            <a:r>
              <a:rPr lang="en-US" altLang="zh-CN" dirty="0">
                <a:latin typeface="Times New Roman" panose="02020603050405020304" pitchFamily="18" charset="0"/>
                <a:cs typeface="Times New Roman" panose="02020603050405020304" pitchFamily="18" charset="0"/>
              </a:rPr>
              <a:t> are defined in X:\DSL\analysis_code\GRSISort\myAnalysis\</a:t>
            </a:r>
            <a:r>
              <a:rPr lang="en-US" altLang="zh-CN" b="1" dirty="0">
                <a:latin typeface="Times New Roman" panose="02020603050405020304" pitchFamily="18" charset="0"/>
                <a:cs typeface="Times New Roman" panose="02020603050405020304" pitchFamily="18" charset="0"/>
              </a:rPr>
              <a:t>DSLOffline</a:t>
            </a:r>
            <a:r>
              <a:rPr lang="en-US" altLang="zh-CN" dirty="0">
                <a:latin typeface="Times New Roman" panose="02020603050405020304" pitchFamily="18" charset="0"/>
                <a:cs typeface="Times New Roman" panose="02020603050405020304" pitchFamily="18" charset="0"/>
              </a:rPr>
              <a:t>.cxx</a:t>
            </a:r>
          </a:p>
          <a:p>
            <a:pPr marL="342900" indent="-342900">
              <a:buAutoNum type="arabicParenR"/>
            </a:pPr>
            <a:r>
              <a:rPr lang="en-US" altLang="zh-CN" dirty="0">
                <a:latin typeface="Times New Roman" panose="02020603050405020304" pitchFamily="18" charset="0"/>
                <a:cs typeface="Times New Roman" panose="02020603050405020304" pitchFamily="18" charset="0"/>
              </a:rPr>
              <a:t>Based on D:/X/out/DSL/</a:t>
            </a:r>
            <a:r>
              <a:rPr lang="en-US" altLang="zh-CN" b="1" dirty="0">
                <a:latin typeface="Times New Roman" panose="02020603050405020304" pitchFamily="18" charset="0"/>
                <a:cs typeface="Times New Roman" panose="02020603050405020304" pitchFamily="18" charset="0"/>
              </a:rPr>
              <a:t>moreAlphaEgates</a:t>
            </a:r>
            <a:r>
              <a:rPr lang="en-US" altLang="zh-CN" dirty="0">
                <a:latin typeface="Times New Roman" panose="02020603050405020304" pitchFamily="18" charset="0"/>
                <a:cs typeface="Times New Roman" panose="02020603050405020304" pitchFamily="18" charset="0"/>
              </a:rPr>
              <a:t>.root hGriffinAddback_0,  an exponentially modified Gaussian function is used to model the response function for each </a:t>
            </a:r>
            <a:r>
              <a:rPr lang="en-US" altLang="zh-CN" dirty="0" err="1">
                <a:latin typeface="Times New Roman" panose="02020603050405020304" pitchFamily="18" charset="0"/>
                <a:cs typeface="Times New Roman" panose="02020603050405020304" pitchFamily="18" charset="0"/>
              </a:rPr>
              <a:t>SeGA</a:t>
            </a:r>
            <a:r>
              <a:rPr lang="en-US" altLang="zh-CN" dirty="0">
                <a:latin typeface="Times New Roman" panose="02020603050405020304" pitchFamily="18" charset="0"/>
                <a:cs typeface="Times New Roman" panose="02020603050405020304" pitchFamily="18" charset="0"/>
              </a:rPr>
              <a:t> detector and the parameters </a:t>
            </a:r>
            <a:r>
              <a:rPr lang="en-US" altLang="zh-CN" i="1" dirty="0">
                <a:latin typeface="Times New Roman" panose="02020603050405020304" pitchFamily="18" charset="0"/>
                <a:cs typeface="Times New Roman" panose="02020603050405020304" pitchFamily="18" charset="0"/>
              </a:rPr>
              <a:t>τ</a:t>
            </a:r>
            <a:r>
              <a:rPr lang="en-US" altLang="zh-CN" dirty="0">
                <a:latin typeface="Times New Roman" panose="02020603050405020304" pitchFamily="18" charset="0"/>
                <a:cs typeface="Times New Roman" panose="02020603050405020304" pitchFamily="18" charset="0"/>
              </a:rPr>
              <a:t> and </a:t>
            </a:r>
            <a:r>
              <a:rPr lang="en-US" altLang="zh-CN" i="1" dirty="0">
                <a:latin typeface="Times New Roman" panose="02020603050405020304" pitchFamily="18" charset="0"/>
                <a:cs typeface="Times New Roman" panose="02020603050405020304" pitchFamily="18" charset="0"/>
              </a:rPr>
              <a:t>σ</a:t>
            </a:r>
            <a:r>
              <a:rPr lang="en-US" altLang="zh-CN" dirty="0">
                <a:latin typeface="Times New Roman" panose="02020603050405020304" pitchFamily="18" charset="0"/>
                <a:cs typeface="Times New Roman" panose="02020603050405020304" pitchFamily="18" charset="0"/>
              </a:rPr>
              <a:t> from the fit of the unshifted </a:t>
            </a:r>
            <a:r>
              <a:rPr lang="en-US" altLang="zh-CN" i="1" dirty="0">
                <a:latin typeface="Times New Roman" panose="02020603050405020304" pitchFamily="18" charset="0"/>
                <a:cs typeface="Times New Roman" panose="02020603050405020304" pitchFamily="18" charset="0"/>
              </a:rPr>
              <a:t>γ</a:t>
            </a:r>
            <a:r>
              <a:rPr lang="en-US" altLang="zh-CN" dirty="0">
                <a:latin typeface="Times New Roman" panose="02020603050405020304" pitchFamily="18" charset="0"/>
                <a:cs typeface="Times New Roman" panose="02020603050405020304" pitchFamily="18" charset="0"/>
              </a:rPr>
              <a:t>-ray lines were extracted using </a:t>
            </a:r>
            <a:r>
              <a:rPr lang="en-US" altLang="zh-CN" b="1" dirty="0">
                <a:latin typeface="Times New Roman" panose="02020603050405020304" pitchFamily="18" charset="0"/>
                <a:cs typeface="Times New Roman" panose="02020603050405020304" pitchFamily="18" charset="0"/>
              </a:rPr>
              <a:t>Si25gausnerfcpol1_peakfit_response.C</a:t>
            </a:r>
            <a:r>
              <a:rPr lang="en-US" altLang="zh-CN" dirty="0">
                <a:latin typeface="Times New Roman" panose="02020603050405020304" pitchFamily="18" charset="0"/>
                <a:cs typeface="Times New Roman" panose="02020603050405020304" pitchFamily="18" charset="0"/>
              </a:rPr>
              <a:t> and stored in excel resp. Write 6 </a:t>
            </a:r>
            <a:r>
              <a:rPr lang="en-US" altLang="zh-CN" i="1" dirty="0">
                <a:latin typeface="Times New Roman" panose="02020603050405020304" pitchFamily="18" charset="0"/>
                <a:cs typeface="Times New Roman" panose="02020603050405020304" pitchFamily="18" charset="0"/>
              </a:rPr>
              <a:t>τ</a:t>
            </a:r>
            <a:r>
              <a:rPr lang="en-US" altLang="zh-CN" dirty="0">
                <a:latin typeface="Times New Roman" panose="02020603050405020304" pitchFamily="18" charset="0"/>
                <a:cs typeface="Times New Roman" panose="02020603050405020304" pitchFamily="18" charset="0"/>
              </a:rPr>
              <a:t>(</a:t>
            </a:r>
            <a:r>
              <a:rPr lang="en-US" altLang="zh-CN" dirty="0" err="1">
                <a:latin typeface="Times New Roman" panose="02020603050405020304" pitchFamily="18" charset="0"/>
                <a:cs typeface="Times New Roman" panose="02020603050405020304" pitchFamily="18" charset="0"/>
              </a:rPr>
              <a:t>Δ</a:t>
            </a:r>
            <a:r>
              <a:rPr lang="en-US" altLang="zh-CN" i="1" dirty="0" err="1">
                <a:latin typeface="Times New Roman" panose="02020603050405020304" pitchFamily="18" charset="0"/>
                <a:cs typeface="Times New Roman" panose="02020603050405020304" pitchFamily="18" charset="0"/>
              </a:rPr>
              <a:t>τ</a:t>
            </a:r>
            <a:r>
              <a:rPr lang="en-US" altLang="zh-CN" dirty="0">
                <a:latin typeface="Times New Roman" panose="02020603050405020304" pitchFamily="18" charset="0"/>
                <a:cs typeface="Times New Roman" panose="02020603050405020304" pitchFamily="18" charset="0"/>
              </a:rPr>
              <a:t>) and </a:t>
            </a:r>
            <a:r>
              <a:rPr lang="en-US" altLang="zh-CN" i="1" dirty="0">
                <a:latin typeface="Times New Roman" panose="02020603050405020304" pitchFamily="18" charset="0"/>
                <a:cs typeface="Times New Roman" panose="02020603050405020304" pitchFamily="18" charset="0"/>
              </a:rPr>
              <a:t>σ</a:t>
            </a:r>
            <a:r>
              <a:rPr lang="en-US" altLang="zh-CN" dirty="0">
                <a:latin typeface="Times New Roman" panose="02020603050405020304" pitchFamily="18" charset="0"/>
                <a:cs typeface="Times New Roman" panose="02020603050405020304" pitchFamily="18" charset="0"/>
              </a:rPr>
              <a:t>(</a:t>
            </a:r>
            <a:r>
              <a:rPr lang="en-US" altLang="zh-CN" dirty="0" err="1">
                <a:latin typeface="Times New Roman" panose="02020603050405020304" pitchFamily="18" charset="0"/>
                <a:cs typeface="Times New Roman" panose="02020603050405020304" pitchFamily="18" charset="0"/>
              </a:rPr>
              <a:t>Δ</a:t>
            </a:r>
            <a:r>
              <a:rPr lang="en-US" altLang="zh-CN" i="1" dirty="0" err="1">
                <a:latin typeface="Times New Roman" panose="02020603050405020304" pitchFamily="18" charset="0"/>
                <a:cs typeface="Times New Roman" panose="02020603050405020304" pitchFamily="18" charset="0"/>
              </a:rPr>
              <a:t>σ</a:t>
            </a:r>
            <a:r>
              <a:rPr lang="en-US" altLang="zh-CN" dirty="0">
                <a:latin typeface="Times New Roman" panose="02020603050405020304" pitchFamily="18" charset="0"/>
                <a:cs typeface="Times New Roman" panose="02020603050405020304" pitchFamily="18" charset="0"/>
              </a:rPr>
              <a:t>) for 6 unshifted </a:t>
            </a:r>
            <a:r>
              <a:rPr lang="en-US" altLang="zh-CN" i="1" dirty="0">
                <a:latin typeface="Times New Roman" panose="02020603050405020304" pitchFamily="18" charset="0"/>
                <a:cs typeface="Times New Roman" panose="02020603050405020304" pitchFamily="18" charset="0"/>
              </a:rPr>
              <a:t>γ</a:t>
            </a:r>
            <a:r>
              <a:rPr lang="en-US" altLang="zh-CN" dirty="0">
                <a:latin typeface="Times New Roman" panose="02020603050405020304" pitchFamily="18" charset="0"/>
                <a:cs typeface="Times New Roman" panose="02020603050405020304" pitchFamily="18" charset="0"/>
              </a:rPr>
              <a:t> rays in DSL_sigma_tau_addback0deg.dat file.</a:t>
            </a:r>
          </a:p>
          <a:p>
            <a:pPr marL="342900" indent="-342900">
              <a:buFontTx/>
              <a:buAutoNum type="arabicParenR"/>
            </a:pPr>
            <a:r>
              <a:rPr lang="en-US" altLang="zh-CN" dirty="0">
                <a:latin typeface="Times New Roman" panose="02020603050405020304" pitchFamily="18" charset="0"/>
                <a:cs typeface="Times New Roman" panose="02020603050405020304" pitchFamily="18" charset="0"/>
              </a:rPr>
              <a:t>Parameterize </a:t>
            </a:r>
            <a:r>
              <a:rPr lang="en-US" altLang="zh-CN" i="1" dirty="0">
                <a:latin typeface="Times New Roman" panose="02020603050405020304" pitchFamily="18" charset="0"/>
                <a:cs typeface="Times New Roman" panose="02020603050405020304" pitchFamily="18" charset="0"/>
              </a:rPr>
              <a:t>σ</a:t>
            </a:r>
            <a:r>
              <a:rPr lang="en-US" altLang="zh-CN" dirty="0">
                <a:latin typeface="Times New Roman" panose="02020603050405020304" pitchFamily="18" charset="0"/>
                <a:cs typeface="Times New Roman" panose="02020603050405020304" pitchFamily="18" charset="0"/>
              </a:rPr>
              <a:t> and </a:t>
            </a:r>
            <a:r>
              <a:rPr lang="en-US" altLang="zh-CN" i="1" dirty="0">
                <a:latin typeface="Times New Roman" panose="02020603050405020304" pitchFamily="18" charset="0"/>
                <a:cs typeface="Times New Roman" panose="02020603050405020304" pitchFamily="18" charset="0"/>
              </a:rPr>
              <a:t>τ</a:t>
            </a:r>
            <a:r>
              <a:rPr lang="en-US" altLang="zh-CN" dirty="0">
                <a:latin typeface="Times New Roman" panose="02020603050405020304" pitchFamily="18" charset="0"/>
                <a:cs typeface="Times New Roman" panose="02020603050405020304" pitchFamily="18" charset="0"/>
              </a:rPr>
              <a:t> as a function of energy using </a:t>
            </a:r>
            <a:r>
              <a:rPr lang="en-US" altLang="zh-CN" b="1" dirty="0">
                <a:latin typeface="Times New Roman" panose="02020603050405020304" pitchFamily="18" charset="0"/>
                <a:cs typeface="Times New Roman" panose="02020603050405020304" pitchFamily="18" charset="0"/>
              </a:rPr>
              <a:t>graphpol1fit_band_sigma_DSL.C</a:t>
            </a:r>
            <a:r>
              <a:rPr lang="en-US" altLang="zh-CN" dirty="0">
                <a:latin typeface="Times New Roman" panose="02020603050405020304" pitchFamily="18" charset="0"/>
                <a:cs typeface="Times New Roman" panose="02020603050405020304" pitchFamily="18" charset="0"/>
              </a:rPr>
              <a:t> and </a:t>
            </a:r>
            <a:r>
              <a:rPr lang="en-US" altLang="zh-CN" b="1" dirty="0">
                <a:latin typeface="Times New Roman" panose="02020603050405020304" pitchFamily="18" charset="0"/>
                <a:cs typeface="Times New Roman" panose="02020603050405020304" pitchFamily="18" charset="0"/>
              </a:rPr>
              <a:t>graphpol1fit_band_tau_DSL.C</a:t>
            </a:r>
            <a:r>
              <a:rPr lang="en-US" altLang="zh-CN" dirty="0">
                <a:latin typeface="Times New Roman" panose="02020603050405020304" pitchFamily="18" charset="0"/>
                <a:cs typeface="Times New Roman" panose="02020603050405020304" pitchFamily="18" charset="0"/>
              </a:rPr>
              <a:t> to extract parameters to characterize </a:t>
            </a:r>
            <a:r>
              <a:rPr lang="en-US" altLang="zh-CN" i="1" dirty="0">
                <a:latin typeface="Times New Roman" panose="02020603050405020304" pitchFamily="18" charset="0"/>
                <a:cs typeface="Times New Roman" panose="02020603050405020304" pitchFamily="18" charset="0"/>
              </a:rPr>
              <a:t>σ</a:t>
            </a:r>
            <a:r>
              <a:rPr lang="en-US" altLang="zh-CN" dirty="0">
                <a:latin typeface="Times New Roman" panose="02020603050405020304" pitchFamily="18" charset="0"/>
                <a:cs typeface="Times New Roman" panose="02020603050405020304" pitchFamily="18" charset="0"/>
              </a:rPr>
              <a:t> and </a:t>
            </a:r>
            <a:r>
              <a:rPr lang="en-US" altLang="zh-CN" i="1" dirty="0">
                <a:latin typeface="Times New Roman" panose="02020603050405020304" pitchFamily="18" charset="0"/>
                <a:cs typeface="Times New Roman" panose="02020603050405020304" pitchFamily="18" charset="0"/>
              </a:rPr>
              <a:t>τ</a:t>
            </a:r>
            <a:r>
              <a:rPr lang="en-US" altLang="zh-CN" dirty="0">
                <a:latin typeface="Times New Roman" panose="02020603050405020304" pitchFamily="18" charset="0"/>
                <a:cs typeface="Times New Roman" panose="02020603050405020304" pitchFamily="18" charset="0"/>
              </a:rPr>
              <a:t> from linear fitting. This parameterization will be stored and implemented in the /</a:t>
            </a:r>
            <a:r>
              <a:rPr lang="en-US" altLang="zh-CN" dirty="0" err="1">
                <a:latin typeface="Times New Roman" panose="02020603050405020304" pitchFamily="18" charset="0"/>
                <a:cs typeface="Times New Roman" panose="02020603050405020304" pitchFamily="18" charset="0"/>
              </a:rPr>
              <a:t>mnt</a:t>
            </a:r>
            <a:r>
              <a:rPr lang="en-US" altLang="zh-CN" dirty="0">
                <a:latin typeface="Times New Roman" panose="02020603050405020304" pitchFamily="18" charset="0"/>
                <a:cs typeface="Times New Roman" panose="02020603050405020304" pitchFamily="18" charset="0"/>
              </a:rPr>
              <a:t>/analysis/s1582/Simulation/</a:t>
            </a:r>
            <a:r>
              <a:rPr lang="fr-FR" altLang="zh-CN" b="1" dirty="0">
                <a:latin typeface="Times New Roman" panose="02020603050405020304" pitchFamily="18" charset="0"/>
                <a:cs typeface="Times New Roman" panose="02020603050405020304" pitchFamily="18" charset="0"/>
              </a:rPr>
              <a:t>source/particle.cpp </a:t>
            </a:r>
            <a:r>
              <a:rPr lang="en-US" altLang="zh-CN" dirty="0">
                <a:latin typeface="Times New Roman" panose="02020603050405020304" pitchFamily="18" charset="0"/>
                <a:cs typeface="Times New Roman" panose="02020603050405020304" pitchFamily="18" charset="0"/>
              </a:rPr>
              <a:t>to mimic the GRIFFIN detectors' response. double </a:t>
            </a:r>
            <a:r>
              <a:rPr lang="en-US" altLang="zh-CN" dirty="0" err="1">
                <a:latin typeface="Times New Roman" panose="02020603050405020304" pitchFamily="18" charset="0"/>
                <a:cs typeface="Times New Roman" panose="02020603050405020304" pitchFamily="18" charset="0"/>
              </a:rPr>
              <a:t>Flag_SP</a:t>
            </a:r>
            <a:r>
              <a:rPr lang="en-US" altLang="zh-CN" dirty="0">
                <a:latin typeface="Times New Roman" panose="02020603050405020304" pitchFamily="18" charset="0"/>
                <a:cs typeface="Times New Roman" panose="02020603050405020304" pitchFamily="18" charset="0"/>
              </a:rPr>
              <a:t> = 1.0;//Sun added is used to vary the stopping power in simulation.</a:t>
            </a:r>
          </a:p>
          <a:p>
            <a:pPr marL="342900" indent="-342900">
              <a:buFontTx/>
              <a:buAutoNum type="arabicParenR"/>
            </a:pPr>
            <a:r>
              <a:rPr lang="en-US" altLang="zh-CN" dirty="0">
                <a:latin typeface="Times New Roman" panose="02020603050405020304" pitchFamily="18" charset="0"/>
                <a:cs typeface="Times New Roman" panose="02020603050405020304" pitchFamily="18" charset="0"/>
              </a:rPr>
              <a:t>The χ</a:t>
            </a:r>
            <a:r>
              <a:rPr lang="en-US" altLang="zh-CN" baseline="30000" dirty="0">
                <a:latin typeface="Times New Roman" panose="02020603050405020304" pitchFamily="18" charset="0"/>
                <a:cs typeface="Times New Roman" panose="02020603050405020304" pitchFamily="18" charset="0"/>
              </a:rPr>
              <a:t>2</a:t>
            </a:r>
            <a:r>
              <a:rPr lang="en-US" altLang="zh-CN" dirty="0">
                <a:latin typeface="Times New Roman" panose="02020603050405020304" pitchFamily="18" charset="0"/>
                <a:cs typeface="Times New Roman" panose="02020603050405020304" pitchFamily="18" charset="0"/>
              </a:rPr>
              <a:t> and </a:t>
            </a:r>
            <a:r>
              <a:rPr lang="en-US" altLang="zh-CN" dirty="0" err="1">
                <a:latin typeface="Times New Roman" panose="02020603050405020304" pitchFamily="18" charset="0"/>
                <a:cs typeface="Times New Roman" panose="02020603050405020304" pitchFamily="18" charset="0"/>
              </a:rPr>
              <a:t>LBayesian</a:t>
            </a:r>
            <a:r>
              <a:rPr lang="en-US" altLang="zh-CN" dirty="0">
                <a:latin typeface="Times New Roman" panose="02020603050405020304" pitchFamily="18" charset="0"/>
                <a:cs typeface="Times New Roman" panose="02020603050405020304" pitchFamily="18" charset="0"/>
              </a:rPr>
              <a:t> values obtained from </a:t>
            </a:r>
            <a:r>
              <a:rPr lang="en-US" altLang="zh-CN" b="1" dirty="0" err="1">
                <a:solidFill>
                  <a:srgbClr val="0000FF"/>
                </a:solidFill>
                <a:latin typeface="Times New Roman" panose="02020603050405020304" pitchFamily="18" charset="0"/>
                <a:cs typeface="Times New Roman" panose="02020603050405020304" pitchFamily="18" charset="0"/>
              </a:rPr>
              <a:t>Comparison_DSL.C</a:t>
            </a:r>
            <a:r>
              <a:rPr lang="en-US" altLang="zh-CN" dirty="0">
                <a:solidFill>
                  <a:srgbClr val="0000FF"/>
                </a:solidFill>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will be output to </a:t>
            </a:r>
            <a:r>
              <a:rPr lang="en-US" altLang="zh-CN" b="1" dirty="0">
                <a:latin typeface="Times New Roman" panose="02020603050405020304" pitchFamily="18" charset="0"/>
                <a:cs typeface="Times New Roman" panose="02020603050405020304" pitchFamily="18" charset="0"/>
              </a:rPr>
              <a:t>D:\X\out\DSL\Chi2</a:t>
            </a:r>
            <a:r>
              <a:rPr lang="it-IT" altLang="zh-CN" b="1" dirty="0">
                <a:latin typeface="Times New Roman" panose="02020603050405020304" pitchFamily="18" charset="0"/>
                <a:cs typeface="Times New Roman" panose="02020603050405020304" pitchFamily="18" charset="0"/>
              </a:rPr>
              <a:t>\Chi2_Gamma3076_Ea46_Egv3076slice_vTau_base.dat</a:t>
            </a:r>
            <a:r>
              <a:rPr lang="it-IT" altLang="zh-CN" dirty="0">
                <a:latin typeface="Times New Roman" panose="02020603050405020304" pitchFamily="18" charset="0"/>
                <a:cs typeface="Times New Roman" panose="02020603050405020304" pitchFamily="18" charset="0"/>
              </a:rPr>
              <a:t> and </a:t>
            </a:r>
            <a:r>
              <a:rPr lang="en-US" altLang="zh-CN" b="1" dirty="0">
                <a:latin typeface="Times New Roman" panose="02020603050405020304" pitchFamily="18" charset="0"/>
                <a:cs typeface="Times New Roman" panose="02020603050405020304" pitchFamily="18" charset="0"/>
              </a:rPr>
              <a:t>D:\X\out\DSL\LBayesian\</a:t>
            </a:r>
            <a:r>
              <a:rPr lang="it-IT" altLang="zh-CN" b="1" dirty="0">
                <a:latin typeface="Times New Roman" panose="02020603050405020304" pitchFamily="18" charset="0"/>
                <a:cs typeface="Times New Roman" panose="02020603050405020304" pitchFamily="18" charset="0"/>
              </a:rPr>
              <a:t>LBayesian_Gamma3076_Ea46_Egv3076slice_vTau_base</a:t>
            </a:r>
            <a:r>
              <a:rPr lang="en-US" altLang="zh-CN" b="1" dirty="0">
                <a:latin typeface="Times New Roman" panose="02020603050405020304" pitchFamily="18" charset="0"/>
                <a:cs typeface="Times New Roman" panose="02020603050405020304" pitchFamily="18" charset="0"/>
              </a:rPr>
              <a:t>.</a:t>
            </a:r>
            <a:r>
              <a:rPr lang="en-US" altLang="zh-CN" b="1" dirty="0" err="1">
                <a:latin typeface="Times New Roman" panose="02020603050405020304" pitchFamily="18" charset="0"/>
                <a:cs typeface="Times New Roman" panose="02020603050405020304" pitchFamily="18" charset="0"/>
              </a:rPr>
              <a:t>dat</a:t>
            </a:r>
            <a:r>
              <a:rPr lang="en-US" altLang="zh-CN" dirty="0">
                <a:latin typeface="Times New Roman" panose="02020603050405020304" pitchFamily="18" charset="0"/>
                <a:cs typeface="Times New Roman" panose="02020603050405020304" pitchFamily="18" charset="0"/>
              </a:rPr>
              <a:t> files, which (1) are used as the input to</a:t>
            </a:r>
            <a:r>
              <a:rPr lang="en-US" altLang="zh-CN" b="1" dirty="0">
                <a:latin typeface="Times New Roman" panose="02020603050405020304" pitchFamily="18" charset="0"/>
                <a:cs typeface="Times New Roman" panose="02020603050405020304" pitchFamily="18" charset="0"/>
              </a:rPr>
              <a:t> </a:t>
            </a:r>
            <a:r>
              <a:rPr lang="en-US" altLang="zh-CN" b="1" dirty="0">
                <a:solidFill>
                  <a:srgbClr val="0000FF"/>
                </a:solidFill>
                <a:latin typeface="Times New Roman" panose="02020603050405020304" pitchFamily="18" charset="0"/>
                <a:cs typeface="Times New Roman" panose="02020603050405020304" pitchFamily="18" charset="0"/>
              </a:rPr>
              <a:t>graphpol6fit_Chi2_DSL_varyTau.C </a:t>
            </a:r>
            <a:r>
              <a:rPr lang="en-US" altLang="zh-CN" dirty="0">
                <a:latin typeface="Times New Roman" panose="02020603050405020304" pitchFamily="18" charset="0"/>
                <a:cs typeface="Times New Roman" panose="02020603050405020304" pitchFamily="18" charset="0"/>
              </a:rPr>
              <a:t>to extract χ</a:t>
            </a:r>
            <a:r>
              <a:rPr lang="en-US" altLang="zh-CN" baseline="30000" dirty="0">
                <a:latin typeface="Times New Roman" panose="02020603050405020304" pitchFamily="18" charset="0"/>
                <a:cs typeface="Times New Roman" panose="02020603050405020304" pitchFamily="18" charset="0"/>
              </a:rPr>
              <a:t>2</a:t>
            </a:r>
            <a:r>
              <a:rPr lang="en-US" altLang="zh-CN" baseline="-25000" dirty="0">
                <a:latin typeface="Times New Roman" panose="02020603050405020304" pitchFamily="18" charset="0"/>
                <a:cs typeface="Times New Roman" panose="02020603050405020304" pitchFamily="18" charset="0"/>
              </a:rPr>
              <a:t>min</a:t>
            </a:r>
            <a:r>
              <a:rPr lang="en-US" altLang="zh-CN" dirty="0">
                <a:latin typeface="Times New Roman" panose="02020603050405020304" pitchFamily="18" charset="0"/>
                <a:cs typeface="Times New Roman" panose="02020603050405020304" pitchFamily="18" charset="0"/>
              </a:rPr>
              <a:t>+1 uncertainty using χ</a:t>
            </a:r>
            <a:r>
              <a:rPr lang="en-US" altLang="zh-CN" baseline="30000" dirty="0">
                <a:latin typeface="Times New Roman" panose="02020603050405020304" pitchFamily="18" charset="0"/>
                <a:cs typeface="Times New Roman" panose="02020603050405020304" pitchFamily="18" charset="0"/>
              </a:rPr>
              <a:t>2</a:t>
            </a:r>
            <a:r>
              <a:rPr lang="en-US" altLang="zh-CN" dirty="0">
                <a:latin typeface="Times New Roman" panose="02020603050405020304" pitchFamily="18" charset="0"/>
                <a:cs typeface="Times New Roman" panose="02020603050405020304" pitchFamily="18" charset="0"/>
              </a:rPr>
              <a:t> as a function of lifetime and final results are output to </a:t>
            </a:r>
            <a:r>
              <a:rPr lang="en-US" altLang="zh-CN" sz="1800" b="1" dirty="0">
                <a:latin typeface="Times New Roman" panose="02020603050405020304" pitchFamily="18" charset="0"/>
                <a:cs typeface="Times New Roman" panose="02020603050405020304" pitchFamily="18" charset="0"/>
              </a:rPr>
              <a:t>D:/X/out/DSL/UL/</a:t>
            </a:r>
            <a:r>
              <a:rPr lang="it-IT" altLang="zh-CN" b="1" dirty="0">
                <a:latin typeface="Times New Roman" panose="02020603050405020304" pitchFamily="18" charset="0"/>
                <a:cs typeface="Times New Roman" panose="02020603050405020304" pitchFamily="18" charset="0"/>
              </a:rPr>
              <a:t>Chi2_Gamma3076_Ea46_Egv3076slice_vTau</a:t>
            </a:r>
            <a:r>
              <a:rPr lang="en-US" altLang="zh-CN" b="1" dirty="0">
                <a:latin typeface="Times New Roman" panose="02020603050405020304" pitchFamily="18" charset="0"/>
                <a:cs typeface="Times New Roman" panose="02020603050405020304" pitchFamily="18" charset="0"/>
              </a:rPr>
              <a:t>.</a:t>
            </a:r>
            <a:r>
              <a:rPr lang="en-US" altLang="zh-CN" b="1" dirty="0" err="1">
                <a:latin typeface="Times New Roman" panose="02020603050405020304" pitchFamily="18" charset="0"/>
                <a:cs typeface="Times New Roman" panose="02020603050405020304" pitchFamily="18" charset="0"/>
              </a:rPr>
              <a:t>dat</a:t>
            </a:r>
            <a:r>
              <a:rPr lang="en-US" altLang="zh-CN" dirty="0">
                <a:latin typeface="Times New Roman" panose="02020603050405020304" pitchFamily="18" charset="0"/>
                <a:cs typeface="Times New Roman" panose="02020603050405020304" pitchFamily="18" charset="0"/>
              </a:rPr>
              <a:t>; (2) are used as the input to </a:t>
            </a:r>
            <a:r>
              <a:rPr lang="en-US" altLang="zh-CN" b="1" dirty="0">
                <a:solidFill>
                  <a:srgbClr val="0000FF"/>
                </a:solidFill>
                <a:latin typeface="Times New Roman" panose="02020603050405020304" pitchFamily="18" charset="0"/>
                <a:cs typeface="Times New Roman" panose="02020603050405020304" pitchFamily="18" charset="0"/>
              </a:rPr>
              <a:t>graphpol6fit_LBayesian_DSL_varyTau.C </a:t>
            </a:r>
            <a:r>
              <a:rPr lang="en-US" altLang="zh-CN" dirty="0">
                <a:latin typeface="Times New Roman" panose="02020603050405020304" pitchFamily="18" charset="0"/>
                <a:cs typeface="Times New Roman" panose="02020603050405020304" pitchFamily="18" charset="0"/>
              </a:rPr>
              <a:t>to extract the 90% CL upper limit from the </a:t>
            </a:r>
            <a:r>
              <a:rPr lang="en-US" altLang="zh-CN" sz="1800" i="0" dirty="0">
                <a:effectLst/>
                <a:latin typeface="Times New Roman" panose="02020603050405020304" pitchFamily="18" charset="0"/>
                <a:cs typeface="Times New Roman" panose="02020603050405020304" pitchFamily="18" charset="0"/>
              </a:rPr>
              <a:t>posterior </a:t>
            </a:r>
            <a:r>
              <a:rPr lang="en-US" altLang="zh-CN" sz="1800" i="0" dirty="0" err="1">
                <a:effectLst/>
                <a:latin typeface="Times New Roman" panose="02020603050405020304" pitchFamily="18" charset="0"/>
                <a:cs typeface="Times New Roman" panose="02020603050405020304" pitchFamily="18" charset="0"/>
              </a:rPr>
              <a:t>p.d.f</a:t>
            </a:r>
            <a:r>
              <a:rPr lang="en-US" altLang="zh-CN" dirty="0">
                <a:latin typeface="Times New Roman" panose="02020603050405020304" pitchFamily="18" charset="0"/>
                <a:cs typeface="Times New Roman" panose="02020603050405020304" pitchFamily="18" charset="0"/>
              </a:rPr>
              <a:t> and the final results are output to </a:t>
            </a:r>
            <a:r>
              <a:rPr lang="en-US" altLang="zh-CN" sz="1800" b="1" dirty="0">
                <a:latin typeface="Times New Roman" panose="02020603050405020304" pitchFamily="18" charset="0"/>
                <a:cs typeface="Times New Roman" panose="02020603050405020304" pitchFamily="18" charset="0"/>
              </a:rPr>
              <a:t>D:/X/out/DSL/UL/LBayesian_Gamma</a:t>
            </a:r>
            <a:r>
              <a:rPr lang="nn-NO" altLang="zh-CN" b="1" dirty="0">
                <a:latin typeface="Times New Roman" panose="02020603050405020304" pitchFamily="18" charset="0"/>
                <a:cs typeface="Times New Roman" panose="02020603050405020304" pitchFamily="18" charset="0"/>
              </a:rPr>
              <a:t>3076_Ea46_Egv3076slice_vTau.dat</a:t>
            </a:r>
            <a:r>
              <a:rPr lang="nn-NO" altLang="zh-CN" dirty="0">
                <a:latin typeface="Times New Roman" panose="02020603050405020304" pitchFamily="18" charset="0"/>
                <a:cs typeface="Times New Roman" panose="02020603050405020304" pitchFamily="18" charset="0"/>
              </a:rPr>
              <a:t>.</a:t>
            </a:r>
          </a:p>
          <a:p>
            <a:pPr marL="342900" indent="-342900">
              <a:buFontTx/>
              <a:buAutoNum type="arabicParenR"/>
            </a:pPr>
            <a:r>
              <a:rPr lang="en-US" altLang="zh-CN" b="1" dirty="0" err="1">
                <a:solidFill>
                  <a:srgbClr val="0000FF"/>
                </a:solidFill>
                <a:latin typeface="Times New Roman" panose="02020603050405020304" pitchFamily="18" charset="0"/>
                <a:cs typeface="Times New Roman" panose="02020603050405020304" pitchFamily="18" charset="0"/>
              </a:rPr>
              <a:t>Gaus</a:t>
            </a:r>
            <a:r>
              <a:rPr lang="nn-NO" altLang="zh-CN" b="1" dirty="0">
                <a:solidFill>
                  <a:srgbClr val="0000FF"/>
                </a:solidFill>
                <a:latin typeface="Times New Roman" panose="02020603050405020304" pitchFamily="18" charset="0"/>
                <a:cs typeface="Times New Roman" panose="02020603050405020304" pitchFamily="18" charset="0"/>
              </a:rPr>
              <a:t>UpperLimit.C</a:t>
            </a:r>
            <a:r>
              <a:rPr lang="nn-NO" altLang="zh-CN" dirty="0">
                <a:latin typeface="Times New Roman" panose="02020603050405020304" pitchFamily="18" charset="0"/>
                <a:cs typeface="Times New Roman" panose="02020603050405020304" pitchFamily="18" charset="0"/>
              </a:rPr>
              <a:t> read in Mean and Sigma from </a:t>
            </a:r>
            <a:r>
              <a:rPr lang="nn-NO" altLang="zh-CN" b="1" dirty="0">
                <a:latin typeface="Times New Roman" panose="02020603050405020304" pitchFamily="18" charset="0"/>
                <a:cs typeface="Times New Roman" panose="02020603050405020304" pitchFamily="18" charset="0"/>
              </a:rPr>
              <a:t>UL_Gamma3076_Ea46_Egv3076slice_vTau.dat </a:t>
            </a:r>
            <a:r>
              <a:rPr lang="nn-NO" altLang="zh-CN" dirty="0">
                <a:latin typeface="Times New Roman" panose="02020603050405020304" pitchFamily="18" charset="0"/>
                <a:cs typeface="Times New Roman" panose="02020603050405020304" pitchFamily="18" charset="0"/>
              </a:rPr>
              <a:t>and construct a Gaussian function to extract the 90% CL upper limit and the final results are output to </a:t>
            </a:r>
            <a:r>
              <a:rPr lang="en-US" altLang="zh-CN" sz="1800" b="1" dirty="0">
                <a:latin typeface="Times New Roman" panose="02020603050405020304" pitchFamily="18" charset="0"/>
                <a:cs typeface="Times New Roman" panose="02020603050405020304" pitchFamily="18" charset="0"/>
              </a:rPr>
              <a:t>D:/X/out/DSL/UL/ </a:t>
            </a:r>
            <a:r>
              <a:rPr lang="nn-NO" altLang="zh-CN" sz="1800" b="1" dirty="0">
                <a:latin typeface="Times New Roman" panose="02020603050405020304" pitchFamily="18" charset="0"/>
                <a:cs typeface="Times New Roman" panose="02020603050405020304" pitchFamily="18" charset="0"/>
              </a:rPr>
              <a:t>Gaus</a:t>
            </a:r>
            <a:r>
              <a:rPr lang="nn-NO" altLang="zh-CN" b="1" dirty="0">
                <a:latin typeface="Times New Roman" panose="02020603050405020304" pitchFamily="18" charset="0"/>
                <a:cs typeface="Times New Roman" panose="02020603050405020304" pitchFamily="18" charset="0"/>
              </a:rPr>
              <a:t>_Gamma3076_Ea46_Egv3076slice_vTau.dat</a:t>
            </a:r>
            <a:r>
              <a:rPr lang="nn-NO" altLang="zh-CN" dirty="0">
                <a:latin typeface="Times New Roman" panose="02020603050405020304" pitchFamily="18" charset="0"/>
                <a:cs typeface="Times New Roman" panose="02020603050405020304" pitchFamily="18" charset="0"/>
              </a:rPr>
              <a:t>.</a:t>
            </a:r>
            <a:endParaRPr lang="en-US" altLang="zh-CN" dirty="0">
              <a:latin typeface="Times New Roman" panose="02020603050405020304" pitchFamily="18" charset="0"/>
              <a:cs typeface="Times New Roman" panose="02020603050405020304" pitchFamily="18" charset="0"/>
            </a:endParaRPr>
          </a:p>
        </p:txBody>
      </p:sp>
      <p:cxnSp>
        <p:nvCxnSpPr>
          <p:cNvPr id="4" name="Straight Connector 3">
            <a:extLst>
              <a:ext uri="{FF2B5EF4-FFF2-40B4-BE49-F238E27FC236}">
                <a16:creationId xmlns:a16="http://schemas.microsoft.com/office/drawing/2014/main" id="{D1C85055-486B-4E58-B159-5980383BA40E}"/>
              </a:ext>
            </a:extLst>
          </p:cNvPr>
          <p:cNvCxnSpPr/>
          <p:nvPr/>
        </p:nvCxnSpPr>
        <p:spPr>
          <a:xfrm>
            <a:off x="0" y="0"/>
            <a:ext cx="9144000" cy="684532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29308898"/>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B925B7B-0BDA-4F68-9A07-77A99EC23B0B}"/>
              </a:ext>
            </a:extLst>
          </p:cNvPr>
          <p:cNvPicPr>
            <a:picLocks noChangeAspect="1"/>
          </p:cNvPicPr>
          <p:nvPr/>
        </p:nvPicPr>
        <p:blipFill>
          <a:blip r:embed="rId2"/>
          <a:stretch>
            <a:fillRect/>
          </a:stretch>
        </p:blipFill>
        <p:spPr>
          <a:xfrm>
            <a:off x="530678" y="0"/>
            <a:ext cx="8082643" cy="6858000"/>
          </a:xfrm>
          <a:prstGeom prst="rect">
            <a:avLst/>
          </a:prstGeom>
        </p:spPr>
      </p:pic>
      <p:sp>
        <p:nvSpPr>
          <p:cNvPr id="4" name="TextBox 3">
            <a:extLst>
              <a:ext uri="{FF2B5EF4-FFF2-40B4-BE49-F238E27FC236}">
                <a16:creationId xmlns:a16="http://schemas.microsoft.com/office/drawing/2014/main" id="{4C7B2840-618E-4A27-A041-7D751F4E48D5}"/>
              </a:ext>
            </a:extLst>
          </p:cNvPr>
          <p:cNvSpPr txBox="1"/>
          <p:nvPr/>
        </p:nvSpPr>
        <p:spPr>
          <a:xfrm>
            <a:off x="7124131" y="1228299"/>
            <a:ext cx="151195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α</a:t>
            </a:r>
            <a:r>
              <a:rPr lang="en-US" altLang="zh-CN" sz="2000" dirty="0">
                <a:latin typeface="Cambria" panose="02040503050406030204" pitchFamily="18" charset="0"/>
                <a:ea typeface="Cambria" panose="02040503050406030204" pitchFamily="18" charset="0"/>
              </a:rPr>
              <a:t> = 48 MeV</a:t>
            </a:r>
            <a:endParaRPr lang="zh-CN" altLang="en-US" sz="2000" dirty="0">
              <a:latin typeface="Cambria" panose="02040503050406030204" pitchFamily="18" charset="0"/>
            </a:endParaRPr>
          </a:p>
        </p:txBody>
      </p:sp>
    </p:spTree>
    <p:extLst>
      <p:ext uri="{BB962C8B-B14F-4D97-AF65-F5344CB8AC3E}">
        <p14:creationId xmlns:p14="http://schemas.microsoft.com/office/powerpoint/2010/main" val="1757790271"/>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7E5EA580-401A-466C-9C9C-12C627054DD2}"/>
                  </a:ext>
                </a:extLst>
              </p:cNvPr>
              <p:cNvGraphicFramePr>
                <a:graphicFrameLocks noGrp="1"/>
              </p:cNvGraphicFramePr>
              <p:nvPr>
                <p:extLst>
                  <p:ext uri="{D42A27DB-BD31-4B8C-83A1-F6EECF244321}">
                    <p14:modId xmlns:p14="http://schemas.microsoft.com/office/powerpoint/2010/main" val="3008865316"/>
                  </p:ext>
                </p:extLst>
              </p:nvPr>
            </p:nvGraphicFramePr>
            <p:xfrm>
              <a:off x="191067" y="382138"/>
              <a:ext cx="8761862" cy="2645982"/>
            </p:xfrm>
            <a:graphic>
              <a:graphicData uri="http://schemas.openxmlformats.org/drawingml/2006/table">
                <a:tbl>
                  <a:tblPr firstRow="1" bandRow="1">
                    <a:tableStyleId>{5C22544A-7EE6-4342-B048-85BDC9FD1C3A}</a:tableStyleId>
                  </a:tblPr>
                  <a:tblGrid>
                    <a:gridCol w="1752372">
                      <a:extLst>
                        <a:ext uri="{9D8B030D-6E8A-4147-A177-3AD203B41FA5}">
                          <a16:colId xmlns:a16="http://schemas.microsoft.com/office/drawing/2014/main" val="915690464"/>
                        </a:ext>
                      </a:extLst>
                    </a:gridCol>
                    <a:gridCol w="1918877">
                      <a:extLst>
                        <a:ext uri="{9D8B030D-6E8A-4147-A177-3AD203B41FA5}">
                          <a16:colId xmlns:a16="http://schemas.microsoft.com/office/drawing/2014/main" val="1821824590"/>
                        </a:ext>
                      </a:extLst>
                    </a:gridCol>
                    <a:gridCol w="2129051">
                      <a:extLst>
                        <a:ext uri="{9D8B030D-6E8A-4147-A177-3AD203B41FA5}">
                          <a16:colId xmlns:a16="http://schemas.microsoft.com/office/drawing/2014/main" val="3864241531"/>
                        </a:ext>
                      </a:extLst>
                    </a:gridCol>
                    <a:gridCol w="1209190">
                      <a:extLst>
                        <a:ext uri="{9D8B030D-6E8A-4147-A177-3AD203B41FA5}">
                          <a16:colId xmlns:a16="http://schemas.microsoft.com/office/drawing/2014/main" val="2863857771"/>
                        </a:ext>
                      </a:extLst>
                    </a:gridCol>
                    <a:gridCol w="1752372">
                      <a:extLst>
                        <a:ext uri="{9D8B030D-6E8A-4147-A177-3AD203B41FA5}">
                          <a16:colId xmlns:a16="http://schemas.microsoft.com/office/drawing/2014/main" val="3204480658"/>
                        </a:ext>
                      </a:extLst>
                    </a:gridCol>
                  </a:tblGrid>
                  <a:tr h="651869">
                    <a:tc>
                      <a:txBody>
                        <a:bodyPr/>
                        <a:lstStyle/>
                        <a:p>
                          <a:pPr algn="ctr"/>
                          <a:r>
                            <a:rPr lang="en-US" altLang="zh-CN" sz="2800" b="0" i="1" dirty="0">
                              <a:solidFill>
                                <a:schemeClr val="tx1"/>
                              </a:solidFill>
                              <a:latin typeface="Cambria" panose="02040503050406030204" pitchFamily="18" charset="0"/>
                            </a:rPr>
                            <a:t>E</a:t>
                          </a:r>
                          <a:r>
                            <a:rPr lang="en-US" altLang="zh-CN" sz="2800" b="0" i="1" baseline="-25000" dirty="0">
                              <a:solidFill>
                                <a:schemeClr val="tx1"/>
                              </a:solidFill>
                              <a:latin typeface="Cambria" panose="02040503050406030204" pitchFamily="18" charset="0"/>
                            </a:rPr>
                            <a:t>α</a:t>
                          </a:r>
                          <a:r>
                            <a:rPr lang="en-US" altLang="zh-CN" sz="2800" b="0" i="0" baseline="0" dirty="0">
                              <a:solidFill>
                                <a:schemeClr val="tx1"/>
                              </a:solidFill>
                              <a:latin typeface="Cambria" panose="02040503050406030204" pitchFamily="18" charset="0"/>
                            </a:rPr>
                            <a:t> (MeV)</a:t>
                          </a:r>
                          <a:endParaRPr lang="zh-CN" altLang="en-US" sz="2800" b="0" i="1" baseline="-25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i="1" dirty="0">
                              <a:solidFill>
                                <a:schemeClr val="tx1"/>
                              </a:solidFill>
                              <a:latin typeface="Cambria" panose="02040503050406030204" pitchFamily="18" charset="0"/>
                              <a:ea typeface="Cambria" panose="02040503050406030204" pitchFamily="18" charset="0"/>
                            </a:rPr>
                            <a:t>N</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i="1" dirty="0">
                              <a:solidFill>
                                <a:schemeClr val="tx1"/>
                              </a:solidFill>
                              <a:latin typeface="Cambria" panose="02040503050406030204" pitchFamily="18" charset="0"/>
                              <a:ea typeface="Cambria" panose="02040503050406030204" pitchFamily="18" charset="0"/>
                            </a:rPr>
                            <a:t>τ</a:t>
                          </a:r>
                          <a:r>
                            <a:rPr lang="en-US" altLang="zh-CN" sz="2800" b="0" dirty="0">
                              <a:solidFill>
                                <a:schemeClr val="tx1"/>
                              </a:solidFill>
                              <a:latin typeface="Cambria" panose="02040503050406030204" pitchFamily="18" charset="0"/>
                              <a:ea typeface="Cambria" panose="02040503050406030204" pitchFamily="18" charset="0"/>
                            </a:rPr>
                            <a:t> (fs)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dirty="0">
                              <a:solidFill>
                                <a:schemeClr val="tx1"/>
                              </a:solidFill>
                              <a:latin typeface="Cambria" panose="02040503050406030204" pitchFamily="18" charset="0"/>
                              <a:ea typeface="Cambria" panose="02040503050406030204" pitchFamily="18" charset="0"/>
                            </a:rPr>
                            <a:t>χ</a:t>
                          </a:r>
                          <a:r>
                            <a:rPr lang="en-US" altLang="zh-CN" sz="2800" b="0" baseline="30000" dirty="0">
                              <a:solidFill>
                                <a:schemeClr val="tx1"/>
                              </a:solidFill>
                              <a:latin typeface="Cambria" panose="02040503050406030204" pitchFamily="18" charset="0"/>
                              <a:ea typeface="Cambria" panose="02040503050406030204" pitchFamily="18" charset="0"/>
                            </a:rPr>
                            <a:t>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i="1" baseline="0" dirty="0">
                              <a:solidFill>
                                <a:schemeClr val="tx1"/>
                              </a:solidFill>
                              <a:latin typeface="Cambria" panose="02040503050406030204" pitchFamily="18" charset="0"/>
                              <a:ea typeface="Cambria" panose="02040503050406030204" pitchFamily="18" charset="0"/>
                            </a:rPr>
                            <a:t>L</a:t>
                          </a:r>
                          <a:r>
                            <a:rPr lang="en-US" altLang="zh-CN" sz="2800" b="0" baseline="0" dirty="0">
                              <a:solidFill>
                                <a:schemeClr val="tx1"/>
                              </a:solidFill>
                              <a:latin typeface="Cambria" panose="02040503050406030204" pitchFamily="18" charset="0"/>
                              <a:ea typeface="Cambria" panose="02040503050406030204" pitchFamily="18" charset="0"/>
                            </a:rPr>
                            <a:t>(</a:t>
                          </a:r>
                          <a:r>
                            <a:rPr lang="en-US" altLang="zh-CN" sz="2800" b="0" i="1" baseline="0" dirty="0">
                              <a:solidFill>
                                <a:schemeClr val="tx1"/>
                              </a:solidFill>
                              <a:latin typeface="Cambria" panose="02040503050406030204" pitchFamily="18" charset="0"/>
                              <a:ea typeface="Cambria" panose="02040503050406030204" pitchFamily="18" charset="0"/>
                            </a:rPr>
                            <a:t>x</a:t>
                          </a:r>
                          <a:r>
                            <a:rPr lang="en-US" altLang="zh-CN" sz="2800" b="0" baseline="0" dirty="0">
                              <a:solidFill>
                                <a:schemeClr val="tx1"/>
                              </a:solidFill>
                              <a:latin typeface="Cambria" panose="02040503050406030204" pitchFamily="18" charset="0"/>
                              <a:ea typeface="Cambria" panose="02040503050406030204" pitchFamily="18" charset="0"/>
                            </a:rPr>
                            <a:t>)</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63857075"/>
                      </a:ext>
                    </a:extLst>
                  </a:tr>
                  <a:tr h="666089">
                    <a:tc>
                      <a:txBody>
                        <a:bodyPr/>
                        <a:lstStyle/>
                        <a:p>
                          <a:pPr algn="ctr"/>
                          <a:r>
                            <a:rPr lang="en-US" altLang="zh-CN" sz="2800" b="0" dirty="0">
                              <a:solidFill>
                                <a:schemeClr val="tx1"/>
                              </a:solidFill>
                              <a:latin typeface="Cambria" panose="02040503050406030204" pitchFamily="18" charset="0"/>
                            </a:rPr>
                            <a:t>48</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dirty="0">
                              <a:solidFill>
                                <a:schemeClr val="tx1"/>
                              </a:solidFill>
                              <a:latin typeface="Cambria" panose="02040503050406030204" pitchFamily="18" charset="0"/>
                            </a:rPr>
                            <a:t>133(17)</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2800" b="0" i="1" u="none" strike="noStrike" smtClean="0">
                                        <a:solidFill>
                                          <a:schemeClr val="tx1"/>
                                        </a:solidFill>
                                        <a:effectLst/>
                                        <a:latin typeface="Cambria Math" panose="02040503050406030204" pitchFamily="18" charset="0"/>
                                        <a:ea typeface="+mn-ea"/>
                                      </a:rPr>
                                    </m:ctrlPr>
                                  </m:sSubSupPr>
                                  <m:e>
                                    <m:r>
                                      <a:rPr lang="en-US" altLang="zh-CN" sz="2800" b="0" i="1" u="none" strike="noStrike" smtClean="0">
                                        <a:solidFill>
                                          <a:schemeClr val="tx1"/>
                                        </a:solidFill>
                                        <a:effectLst/>
                                        <a:latin typeface="Cambria Math" panose="02040503050406030204" pitchFamily="18" charset="0"/>
                                        <a:ea typeface="+mn-ea"/>
                                      </a:rPr>
                                      <m:t>1044</m:t>
                                    </m:r>
                                  </m:e>
                                  <m:sub>
                                    <m:r>
                                      <a:rPr lang="en-US" altLang="zh-CN" sz="2800" b="0" i="1" u="none" strike="noStrike" smtClean="0">
                                        <a:solidFill>
                                          <a:schemeClr val="tx1"/>
                                        </a:solidFill>
                                        <a:effectLst/>
                                        <a:latin typeface="Cambria Math" panose="02040503050406030204" pitchFamily="18" charset="0"/>
                                        <a:ea typeface="+mn-ea"/>
                                      </a:rPr>
                                      <m:t>−280</m:t>
                                    </m:r>
                                  </m:sub>
                                  <m:sup>
                                    <m:r>
                                      <a:rPr lang="en-US" altLang="zh-CN" sz="2800" b="0" i="1" u="none" strike="noStrike" smtClean="0">
                                        <a:solidFill>
                                          <a:schemeClr val="tx1"/>
                                        </a:solidFill>
                                        <a:effectLst/>
                                        <a:latin typeface="Cambria Math" panose="02040503050406030204" pitchFamily="18" charset="0"/>
                                        <a:ea typeface="+mn-ea"/>
                                      </a:rPr>
                                      <m:t>+304</m:t>
                                    </m:r>
                                  </m:sup>
                                </m:sSubSup>
                              </m:oMath>
                            </m:oMathPara>
                          </a14:m>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1.4</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–20</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9524332"/>
                      </a:ext>
                    </a:extLst>
                  </a:tr>
                  <a:tr h="662414">
                    <a:tc>
                      <a:txBody>
                        <a:bodyPr/>
                        <a:lstStyle/>
                        <a:p>
                          <a:pPr algn="ctr"/>
                          <a:r>
                            <a:rPr lang="en-US" altLang="zh-CN" sz="2800" b="0" dirty="0">
                              <a:solidFill>
                                <a:schemeClr val="tx1"/>
                              </a:solidFill>
                              <a:latin typeface="Cambria" panose="02040503050406030204" pitchFamily="18" charset="0"/>
                            </a:rPr>
                            <a:t>49</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dirty="0">
                              <a:solidFill>
                                <a:schemeClr val="tx1"/>
                              </a:solidFill>
                              <a:latin typeface="Cambria" panose="02040503050406030204" pitchFamily="18" charset="0"/>
                              <a:ea typeface="Cambria" panose="02040503050406030204" pitchFamily="18" charset="0"/>
                            </a:rPr>
                            <a:t>260(18)</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2800" b="1" i="1" u="none" strike="noStrike" smtClean="0">
                                        <a:solidFill>
                                          <a:schemeClr val="tx1"/>
                                        </a:solidFill>
                                        <a:effectLst/>
                                        <a:latin typeface="Cambria Math" panose="02040503050406030204" pitchFamily="18" charset="0"/>
                                        <a:ea typeface="+mn-ea"/>
                                      </a:rPr>
                                    </m:ctrlPr>
                                  </m:sSubSupPr>
                                  <m:e>
                                    <m:r>
                                      <a:rPr lang="en-US" altLang="zh-CN" sz="2800" b="1" i="1" u="none" strike="noStrike" smtClean="0">
                                        <a:solidFill>
                                          <a:schemeClr val="tx1"/>
                                        </a:solidFill>
                                        <a:effectLst/>
                                        <a:latin typeface="Cambria Math" panose="02040503050406030204" pitchFamily="18" charset="0"/>
                                        <a:ea typeface="+mn-ea"/>
                                      </a:rPr>
                                      <m:t>𝟏𝟏𝟏𝟔</m:t>
                                    </m:r>
                                  </m:e>
                                  <m:sub>
                                    <m:r>
                                      <a:rPr lang="en-US" altLang="zh-CN" sz="2800" b="1" i="1" u="none" strike="noStrike" smtClean="0">
                                        <a:solidFill>
                                          <a:schemeClr val="tx1"/>
                                        </a:solidFill>
                                        <a:effectLst/>
                                        <a:latin typeface="Cambria Math" panose="02040503050406030204" pitchFamily="18" charset="0"/>
                                        <a:ea typeface="+mn-ea"/>
                                      </a:rPr>
                                      <m:t>−</m:t>
                                    </m:r>
                                    <m:r>
                                      <a:rPr lang="en-US" altLang="zh-CN" sz="2800" b="1" i="1" u="none" strike="noStrike" smtClean="0">
                                        <a:solidFill>
                                          <a:schemeClr val="tx1"/>
                                        </a:solidFill>
                                        <a:effectLst/>
                                        <a:latin typeface="Cambria Math" panose="02040503050406030204" pitchFamily="18" charset="0"/>
                                        <a:ea typeface="+mn-ea"/>
                                      </a:rPr>
                                      <m:t>𝟏𝟕𝟕</m:t>
                                    </m:r>
                                  </m:sub>
                                  <m:sup>
                                    <m:r>
                                      <a:rPr lang="en-US" altLang="zh-CN" sz="2800" b="1" i="1" u="none" strike="noStrike" smtClean="0">
                                        <a:solidFill>
                                          <a:schemeClr val="tx1"/>
                                        </a:solidFill>
                                        <a:effectLst/>
                                        <a:latin typeface="Cambria Math" panose="02040503050406030204" pitchFamily="18" charset="0"/>
                                        <a:ea typeface="+mn-ea"/>
                                      </a:rPr>
                                      <m:t>+</m:t>
                                    </m:r>
                                    <m:r>
                                      <a:rPr lang="en-US" altLang="zh-CN" sz="2800" b="1" i="1">
                                        <a:solidFill>
                                          <a:schemeClr val="tx1"/>
                                        </a:solidFill>
                                        <a:latin typeface="Cambria Math" panose="02040503050406030204" pitchFamily="18" charset="0"/>
                                        <a:ea typeface="+mn-ea"/>
                                      </a:rPr>
                                      <m:t>𝟏</m:t>
                                    </m:r>
                                    <m:r>
                                      <a:rPr lang="en-US" altLang="zh-CN" sz="2800" b="1" i="1" smtClean="0">
                                        <a:solidFill>
                                          <a:schemeClr val="tx1"/>
                                        </a:solidFill>
                                        <a:latin typeface="Cambria Math" panose="02040503050406030204" pitchFamily="18" charset="0"/>
                                        <a:ea typeface="+mn-ea"/>
                                      </a:rPr>
                                      <m:t>𝟖𝟑</m:t>
                                    </m:r>
                                  </m:sup>
                                </m:sSubSup>
                              </m:oMath>
                            </m:oMathPara>
                          </a14:m>
                          <a:endParaRPr lang="zh-CN" altLang="en-US" sz="2800" b="1"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0.8</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–18</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57861101"/>
                      </a:ext>
                    </a:extLst>
                  </a:tr>
                  <a:tr h="665610">
                    <a:tc>
                      <a:txBody>
                        <a:bodyPr/>
                        <a:lstStyle/>
                        <a:p>
                          <a:pPr algn="ctr"/>
                          <a:r>
                            <a:rPr lang="en-US" altLang="zh-CN" sz="2800" b="0" dirty="0">
                              <a:solidFill>
                                <a:schemeClr val="tx1"/>
                              </a:solidFill>
                              <a:latin typeface="Cambria" panose="02040503050406030204" pitchFamily="18" charset="0"/>
                            </a:rPr>
                            <a:t>50</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dirty="0">
                              <a:solidFill>
                                <a:schemeClr val="tx1"/>
                              </a:solidFill>
                              <a:latin typeface="Cambria" panose="02040503050406030204" pitchFamily="18" charset="0"/>
                            </a:rPr>
                            <a:t>199(17)</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2800" b="0" i="1" u="none" strike="noStrike" smtClean="0">
                                        <a:solidFill>
                                          <a:schemeClr val="tx1"/>
                                        </a:solidFill>
                                        <a:effectLst/>
                                        <a:latin typeface="Cambria Math" panose="02040503050406030204" pitchFamily="18" charset="0"/>
                                        <a:ea typeface="+mn-ea"/>
                                      </a:rPr>
                                    </m:ctrlPr>
                                  </m:sSubSupPr>
                                  <m:e>
                                    <m:r>
                                      <a:rPr lang="en-US" altLang="zh-CN" sz="2800" b="0" i="1" u="none" strike="noStrike" smtClean="0">
                                        <a:solidFill>
                                          <a:schemeClr val="tx1"/>
                                        </a:solidFill>
                                        <a:effectLst/>
                                        <a:latin typeface="Cambria Math" panose="02040503050406030204" pitchFamily="18" charset="0"/>
                                        <a:ea typeface="+mn-ea"/>
                                      </a:rPr>
                                      <m:t>1276</m:t>
                                    </m:r>
                                  </m:e>
                                  <m:sub>
                                    <m:r>
                                      <a:rPr lang="en-US" altLang="zh-CN" sz="2800" b="0" i="1" u="none" strike="noStrike" smtClean="0">
                                        <a:solidFill>
                                          <a:schemeClr val="tx1"/>
                                        </a:solidFill>
                                        <a:effectLst/>
                                        <a:latin typeface="Cambria Math" panose="02040503050406030204" pitchFamily="18" charset="0"/>
                                        <a:ea typeface="+mn-ea"/>
                                      </a:rPr>
                                      <m:t>−208</m:t>
                                    </m:r>
                                  </m:sub>
                                  <m:sup>
                                    <m:r>
                                      <a:rPr lang="en-US" altLang="zh-CN" sz="2800" b="0" i="1" u="none" strike="noStrike" smtClean="0">
                                        <a:solidFill>
                                          <a:schemeClr val="tx1"/>
                                        </a:solidFill>
                                        <a:effectLst/>
                                        <a:latin typeface="Cambria Math" panose="02040503050406030204" pitchFamily="18" charset="0"/>
                                        <a:ea typeface="+mn-ea"/>
                                      </a:rPr>
                                      <m:t>+192</m:t>
                                    </m:r>
                                  </m:sup>
                                </m:sSubSup>
                              </m:oMath>
                            </m:oMathPara>
                          </a14:m>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1.4</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–24</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8463708"/>
                      </a:ext>
                    </a:extLst>
                  </a:tr>
                </a:tbl>
              </a:graphicData>
            </a:graphic>
          </p:graphicFrame>
        </mc:Choice>
        <mc:Fallback xmlns="">
          <p:graphicFrame>
            <p:nvGraphicFramePr>
              <p:cNvPr id="2" name="Table 1">
                <a:extLst>
                  <a:ext uri="{FF2B5EF4-FFF2-40B4-BE49-F238E27FC236}">
                    <a16:creationId xmlns:a16="http://schemas.microsoft.com/office/drawing/2014/main" id="{7E5EA580-401A-466C-9C9C-12C627054DD2}"/>
                  </a:ext>
                </a:extLst>
              </p:cNvPr>
              <p:cNvGraphicFramePr>
                <a:graphicFrameLocks noGrp="1"/>
              </p:cNvGraphicFramePr>
              <p:nvPr>
                <p:extLst>
                  <p:ext uri="{D42A27DB-BD31-4B8C-83A1-F6EECF244321}">
                    <p14:modId xmlns:p14="http://schemas.microsoft.com/office/powerpoint/2010/main" val="3008865316"/>
                  </p:ext>
                </p:extLst>
              </p:nvPr>
            </p:nvGraphicFramePr>
            <p:xfrm>
              <a:off x="191067" y="382138"/>
              <a:ext cx="8761862" cy="2645982"/>
            </p:xfrm>
            <a:graphic>
              <a:graphicData uri="http://schemas.openxmlformats.org/drawingml/2006/table">
                <a:tbl>
                  <a:tblPr firstRow="1" bandRow="1">
                    <a:tableStyleId>{5C22544A-7EE6-4342-B048-85BDC9FD1C3A}</a:tableStyleId>
                  </a:tblPr>
                  <a:tblGrid>
                    <a:gridCol w="1752372">
                      <a:extLst>
                        <a:ext uri="{9D8B030D-6E8A-4147-A177-3AD203B41FA5}">
                          <a16:colId xmlns:a16="http://schemas.microsoft.com/office/drawing/2014/main" val="915690464"/>
                        </a:ext>
                      </a:extLst>
                    </a:gridCol>
                    <a:gridCol w="1918877">
                      <a:extLst>
                        <a:ext uri="{9D8B030D-6E8A-4147-A177-3AD203B41FA5}">
                          <a16:colId xmlns:a16="http://schemas.microsoft.com/office/drawing/2014/main" val="1821824590"/>
                        </a:ext>
                      </a:extLst>
                    </a:gridCol>
                    <a:gridCol w="2129051">
                      <a:extLst>
                        <a:ext uri="{9D8B030D-6E8A-4147-A177-3AD203B41FA5}">
                          <a16:colId xmlns:a16="http://schemas.microsoft.com/office/drawing/2014/main" val="3864241531"/>
                        </a:ext>
                      </a:extLst>
                    </a:gridCol>
                    <a:gridCol w="1209190">
                      <a:extLst>
                        <a:ext uri="{9D8B030D-6E8A-4147-A177-3AD203B41FA5}">
                          <a16:colId xmlns:a16="http://schemas.microsoft.com/office/drawing/2014/main" val="2863857771"/>
                        </a:ext>
                      </a:extLst>
                    </a:gridCol>
                    <a:gridCol w="1752372">
                      <a:extLst>
                        <a:ext uri="{9D8B030D-6E8A-4147-A177-3AD203B41FA5}">
                          <a16:colId xmlns:a16="http://schemas.microsoft.com/office/drawing/2014/main" val="3204480658"/>
                        </a:ext>
                      </a:extLst>
                    </a:gridCol>
                  </a:tblGrid>
                  <a:tr h="651869">
                    <a:tc>
                      <a:txBody>
                        <a:bodyPr/>
                        <a:lstStyle/>
                        <a:p>
                          <a:pPr algn="ctr"/>
                          <a:r>
                            <a:rPr lang="en-US" altLang="zh-CN" sz="2800" b="0" i="1" dirty="0">
                              <a:solidFill>
                                <a:schemeClr val="tx1"/>
                              </a:solidFill>
                              <a:latin typeface="Cambria" panose="02040503050406030204" pitchFamily="18" charset="0"/>
                            </a:rPr>
                            <a:t>E</a:t>
                          </a:r>
                          <a:r>
                            <a:rPr lang="en-US" altLang="zh-CN" sz="2800" b="0" i="1" baseline="-25000" dirty="0">
                              <a:solidFill>
                                <a:schemeClr val="tx1"/>
                              </a:solidFill>
                              <a:latin typeface="Cambria" panose="02040503050406030204" pitchFamily="18" charset="0"/>
                            </a:rPr>
                            <a:t>α</a:t>
                          </a:r>
                          <a:r>
                            <a:rPr lang="en-US" altLang="zh-CN" sz="2800" b="0" i="0" baseline="0" dirty="0">
                              <a:solidFill>
                                <a:schemeClr val="tx1"/>
                              </a:solidFill>
                              <a:latin typeface="Cambria" panose="02040503050406030204" pitchFamily="18" charset="0"/>
                            </a:rPr>
                            <a:t> (MeV)</a:t>
                          </a:r>
                          <a:endParaRPr lang="zh-CN" altLang="en-US" sz="2800" b="0" i="1" baseline="-25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i="1" dirty="0">
                              <a:solidFill>
                                <a:schemeClr val="tx1"/>
                              </a:solidFill>
                              <a:latin typeface="Cambria" panose="02040503050406030204" pitchFamily="18" charset="0"/>
                              <a:ea typeface="Cambria" panose="02040503050406030204" pitchFamily="18" charset="0"/>
                            </a:rPr>
                            <a:t>N</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i="1" dirty="0">
                              <a:solidFill>
                                <a:schemeClr val="tx1"/>
                              </a:solidFill>
                              <a:latin typeface="Cambria" panose="02040503050406030204" pitchFamily="18" charset="0"/>
                              <a:ea typeface="Cambria" panose="02040503050406030204" pitchFamily="18" charset="0"/>
                            </a:rPr>
                            <a:t>τ</a:t>
                          </a:r>
                          <a:r>
                            <a:rPr lang="en-US" altLang="zh-CN" sz="2800" b="0" dirty="0">
                              <a:solidFill>
                                <a:schemeClr val="tx1"/>
                              </a:solidFill>
                              <a:latin typeface="Cambria" panose="02040503050406030204" pitchFamily="18" charset="0"/>
                              <a:ea typeface="Cambria" panose="02040503050406030204" pitchFamily="18" charset="0"/>
                            </a:rPr>
                            <a:t> (fs)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dirty="0">
                              <a:solidFill>
                                <a:schemeClr val="tx1"/>
                              </a:solidFill>
                              <a:latin typeface="Cambria" panose="02040503050406030204" pitchFamily="18" charset="0"/>
                              <a:ea typeface="Cambria" panose="02040503050406030204" pitchFamily="18" charset="0"/>
                            </a:rPr>
                            <a:t>χ</a:t>
                          </a:r>
                          <a:r>
                            <a:rPr lang="en-US" altLang="zh-CN" sz="2800" b="0" baseline="30000" dirty="0">
                              <a:solidFill>
                                <a:schemeClr val="tx1"/>
                              </a:solidFill>
                              <a:latin typeface="Cambria" panose="02040503050406030204" pitchFamily="18" charset="0"/>
                              <a:ea typeface="Cambria" panose="02040503050406030204" pitchFamily="18" charset="0"/>
                            </a:rPr>
                            <a:t>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i="1" baseline="0" dirty="0">
                              <a:solidFill>
                                <a:schemeClr val="tx1"/>
                              </a:solidFill>
                              <a:latin typeface="Cambria" panose="02040503050406030204" pitchFamily="18" charset="0"/>
                              <a:ea typeface="Cambria" panose="02040503050406030204" pitchFamily="18" charset="0"/>
                            </a:rPr>
                            <a:t>L</a:t>
                          </a:r>
                          <a:r>
                            <a:rPr lang="en-US" altLang="zh-CN" sz="2800" b="0" baseline="0" dirty="0">
                              <a:solidFill>
                                <a:schemeClr val="tx1"/>
                              </a:solidFill>
                              <a:latin typeface="Cambria" panose="02040503050406030204" pitchFamily="18" charset="0"/>
                              <a:ea typeface="Cambria" panose="02040503050406030204" pitchFamily="18" charset="0"/>
                            </a:rPr>
                            <a:t>(</a:t>
                          </a:r>
                          <a:r>
                            <a:rPr lang="en-US" altLang="zh-CN" sz="2800" b="0" i="1" baseline="0" dirty="0">
                              <a:solidFill>
                                <a:schemeClr val="tx1"/>
                              </a:solidFill>
                              <a:latin typeface="Cambria" panose="02040503050406030204" pitchFamily="18" charset="0"/>
                              <a:ea typeface="Cambria" panose="02040503050406030204" pitchFamily="18" charset="0"/>
                            </a:rPr>
                            <a:t>x</a:t>
                          </a:r>
                          <a:r>
                            <a:rPr lang="en-US" altLang="zh-CN" sz="2800" b="0" baseline="0" dirty="0">
                              <a:solidFill>
                                <a:schemeClr val="tx1"/>
                              </a:solidFill>
                              <a:latin typeface="Cambria" panose="02040503050406030204" pitchFamily="18" charset="0"/>
                              <a:ea typeface="Cambria" panose="02040503050406030204" pitchFamily="18" charset="0"/>
                            </a:rPr>
                            <a:t>)</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63857075"/>
                      </a:ext>
                    </a:extLst>
                  </a:tr>
                  <a:tr h="666089">
                    <a:tc>
                      <a:txBody>
                        <a:bodyPr/>
                        <a:lstStyle/>
                        <a:p>
                          <a:pPr algn="ctr"/>
                          <a:r>
                            <a:rPr lang="en-US" altLang="zh-CN" sz="2800" b="0" dirty="0">
                              <a:solidFill>
                                <a:schemeClr val="tx1"/>
                              </a:solidFill>
                              <a:latin typeface="Cambria" panose="02040503050406030204" pitchFamily="18" charset="0"/>
                            </a:rPr>
                            <a:t>48</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dirty="0">
                              <a:solidFill>
                                <a:schemeClr val="tx1"/>
                              </a:solidFill>
                              <a:latin typeface="Cambria" panose="02040503050406030204" pitchFamily="18" charset="0"/>
                            </a:rPr>
                            <a:t>133(17)</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173066" t="-98182" r="-139828" b="-212727"/>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1.4</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–20</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79524332"/>
                      </a:ext>
                    </a:extLst>
                  </a:tr>
                  <a:tr h="662414">
                    <a:tc>
                      <a:txBody>
                        <a:bodyPr/>
                        <a:lstStyle/>
                        <a:p>
                          <a:pPr algn="ctr"/>
                          <a:r>
                            <a:rPr lang="en-US" altLang="zh-CN" sz="2800" b="0" dirty="0">
                              <a:solidFill>
                                <a:schemeClr val="tx1"/>
                              </a:solidFill>
                              <a:latin typeface="Cambria" panose="02040503050406030204" pitchFamily="18" charset="0"/>
                            </a:rPr>
                            <a:t>49</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dirty="0">
                              <a:solidFill>
                                <a:schemeClr val="tx1"/>
                              </a:solidFill>
                              <a:latin typeface="Cambria" panose="02040503050406030204" pitchFamily="18" charset="0"/>
                              <a:ea typeface="Cambria" panose="02040503050406030204" pitchFamily="18" charset="0"/>
                            </a:rPr>
                            <a:t>260(18)</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173066" t="-200000" r="-139828" b="-114679"/>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0.8</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–18</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457861101"/>
                      </a:ext>
                    </a:extLst>
                  </a:tr>
                  <a:tr h="665610">
                    <a:tc>
                      <a:txBody>
                        <a:bodyPr/>
                        <a:lstStyle/>
                        <a:p>
                          <a:pPr algn="ctr"/>
                          <a:r>
                            <a:rPr lang="en-US" altLang="zh-CN" sz="2800" b="0" dirty="0">
                              <a:solidFill>
                                <a:schemeClr val="tx1"/>
                              </a:solidFill>
                              <a:latin typeface="Cambria" panose="02040503050406030204" pitchFamily="18" charset="0"/>
                            </a:rPr>
                            <a:t>50</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2800" b="0" dirty="0">
                              <a:solidFill>
                                <a:schemeClr val="tx1"/>
                              </a:solidFill>
                              <a:latin typeface="Cambria" panose="02040503050406030204" pitchFamily="18" charset="0"/>
                            </a:rPr>
                            <a:t>199(17)</a:t>
                          </a:r>
                          <a:endParaRPr lang="zh-CN" altLang="en-US" sz="2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173066" t="-300000" r="-139828" b="-14679"/>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1.4</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800" b="0" i="0" u="none" strike="noStrike" dirty="0">
                              <a:solidFill>
                                <a:schemeClr val="tx1"/>
                              </a:solidFill>
                              <a:effectLst/>
                              <a:latin typeface="Cambria" panose="02040503050406030204" pitchFamily="18" charset="0"/>
                              <a:ea typeface="等线" panose="02010600030101010101" pitchFamily="2" charset="-122"/>
                            </a:rPr>
                            <a:t>–24</a:t>
                          </a:r>
                          <a:endParaRPr lang="zh-CN" altLang="en-US" sz="2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8463708"/>
                      </a:ext>
                    </a:extLst>
                  </a:tr>
                </a:tbl>
              </a:graphicData>
            </a:graphic>
          </p:graphicFrame>
        </mc:Fallback>
      </mc:AlternateContent>
      <p:sp>
        <p:nvSpPr>
          <p:cNvPr id="3" name="TextBox 2">
            <a:extLst>
              <a:ext uri="{FF2B5EF4-FFF2-40B4-BE49-F238E27FC236}">
                <a16:creationId xmlns:a16="http://schemas.microsoft.com/office/drawing/2014/main" id="{B96F44A1-2A76-49BE-97C6-ABC90AA42CF1}"/>
              </a:ext>
            </a:extLst>
          </p:cNvPr>
          <p:cNvSpPr txBox="1"/>
          <p:nvPr/>
        </p:nvSpPr>
        <p:spPr>
          <a:xfrm>
            <a:off x="450376" y="3603009"/>
            <a:ext cx="1523622" cy="369332"/>
          </a:xfrm>
          <a:prstGeom prst="rect">
            <a:avLst/>
          </a:prstGeom>
          <a:noFill/>
        </p:spPr>
        <p:txBody>
          <a:bodyPr wrap="none" rtlCol="0">
            <a:spAutoFit/>
          </a:bodyPr>
          <a:lstStyle/>
          <a:p>
            <a:r>
              <a:rPr lang="en-US" altLang="zh-CN" dirty="0"/>
              <a:t>α window test</a:t>
            </a:r>
            <a:endParaRPr lang="zh-CN" altLang="en-US" dirty="0"/>
          </a:p>
        </p:txBody>
      </p:sp>
    </p:spTree>
    <p:extLst>
      <p:ext uri="{BB962C8B-B14F-4D97-AF65-F5344CB8AC3E}">
        <p14:creationId xmlns:p14="http://schemas.microsoft.com/office/powerpoint/2010/main" val="3614098923"/>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65797C2-7177-4486-8A19-B80A2D1EC13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911335" y="0"/>
            <a:ext cx="7232665" cy="6858000"/>
          </a:xfrm>
          <a:prstGeom prst="rect">
            <a:avLst/>
          </a:prstGeom>
        </p:spPr>
      </p:pic>
      <p:sp>
        <p:nvSpPr>
          <p:cNvPr id="4" name="TextBox 3">
            <a:extLst>
              <a:ext uri="{FF2B5EF4-FFF2-40B4-BE49-F238E27FC236}">
                <a16:creationId xmlns:a16="http://schemas.microsoft.com/office/drawing/2014/main" id="{817825FF-2DC4-4ECE-9F73-24C068EB5385}"/>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1248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1248 keV</a:t>
            </a:r>
            <a:endParaRPr lang="zh-CN" altLang="en-US" dirty="0">
              <a:latin typeface="Cambria" panose="02040503050406030204" pitchFamily="18" charset="0"/>
            </a:endParaRPr>
          </a:p>
        </p:txBody>
      </p:sp>
      <p:sp>
        <p:nvSpPr>
          <p:cNvPr id="5" name="TextBox 4">
            <a:extLst>
              <a:ext uri="{FF2B5EF4-FFF2-40B4-BE49-F238E27FC236}">
                <a16:creationId xmlns:a16="http://schemas.microsoft.com/office/drawing/2014/main" id="{B4CABC9E-8B4C-4F64-A213-C0A8871C3D67}"/>
              </a:ext>
            </a:extLst>
          </p:cNvPr>
          <p:cNvSpPr txBox="1"/>
          <p:nvPr/>
        </p:nvSpPr>
        <p:spPr>
          <a:xfrm>
            <a:off x="2082469"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79E7966D-680A-4403-9315-4E7D9BD82869}"/>
              </a:ext>
            </a:extLst>
          </p:cNvPr>
          <p:cNvSpPr txBox="1"/>
          <p:nvPr/>
        </p:nvSpPr>
        <p:spPr>
          <a:xfrm>
            <a:off x="4159708" y="1505112"/>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0D738BF1-0FDD-40A5-851B-F07442A604EC}"/>
              </a:ext>
            </a:extLst>
          </p:cNvPr>
          <p:cNvSpPr txBox="1"/>
          <p:nvPr/>
        </p:nvSpPr>
        <p:spPr>
          <a:xfrm>
            <a:off x="4950714" y="2849552"/>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CB5B63F1-D388-419D-A914-9CF73AA79D37}"/>
              </a:ext>
            </a:extLst>
          </p:cNvPr>
          <p:cNvSpPr txBox="1"/>
          <p:nvPr/>
        </p:nvSpPr>
        <p:spPr>
          <a:xfrm>
            <a:off x="6345799" y="4203359"/>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A13B2016-F1B6-414C-820D-58B636DF260F}"/>
              </a:ext>
            </a:extLst>
          </p:cNvPr>
          <p:cNvSpPr txBox="1"/>
          <p:nvPr/>
        </p:nvSpPr>
        <p:spPr>
          <a:xfrm>
            <a:off x="7864543" y="60705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pic>
        <p:nvPicPr>
          <p:cNvPr id="11" name="Picture 10">
            <a:extLst>
              <a:ext uri="{FF2B5EF4-FFF2-40B4-BE49-F238E27FC236}">
                <a16:creationId xmlns:a16="http://schemas.microsoft.com/office/drawing/2014/main" id="{38AABE0B-D163-4D93-9384-56BE6786EFFC}"/>
              </a:ext>
            </a:extLst>
          </p:cNvPr>
          <p:cNvPicPr>
            <a:picLocks noChangeAspect="1"/>
          </p:cNvPicPr>
          <p:nvPr/>
        </p:nvPicPr>
        <p:blipFill>
          <a:blip r:embed="rId4"/>
          <a:stretch>
            <a:fillRect/>
          </a:stretch>
        </p:blipFill>
        <p:spPr>
          <a:xfrm>
            <a:off x="4982724" y="0"/>
            <a:ext cx="4161276" cy="2772000"/>
          </a:xfrm>
          <a:prstGeom prst="rect">
            <a:avLst/>
          </a:prstGeom>
        </p:spPr>
      </p:pic>
      <p:sp>
        <p:nvSpPr>
          <p:cNvPr id="10" name="TextBox 9">
            <a:extLst>
              <a:ext uri="{FF2B5EF4-FFF2-40B4-BE49-F238E27FC236}">
                <a16:creationId xmlns:a16="http://schemas.microsoft.com/office/drawing/2014/main" id="{041094BB-BFAD-4BB1-95B5-B32E156C98CF}"/>
              </a:ext>
            </a:extLst>
          </p:cNvPr>
          <p:cNvSpPr txBox="1"/>
          <p:nvPr/>
        </p:nvSpPr>
        <p:spPr>
          <a:xfrm>
            <a:off x="3077795" y="2580950"/>
            <a:ext cx="686406" cy="307777"/>
          </a:xfrm>
          <a:prstGeom prst="rect">
            <a:avLst/>
          </a:prstGeom>
          <a:noFill/>
        </p:spPr>
        <p:txBody>
          <a:bodyPr wrap="none" rtlCol="0">
            <a:spAutoFit/>
          </a:bodyPr>
          <a:lstStyle/>
          <a:p>
            <a:r>
              <a:rPr lang="en-US" altLang="zh-CN" sz="1400" dirty="0"/>
              <a:t>1247.6</a:t>
            </a:r>
            <a:endParaRPr lang="zh-CN" altLang="en-US" sz="1400" dirty="0"/>
          </a:p>
        </p:txBody>
      </p:sp>
      <p:sp>
        <p:nvSpPr>
          <p:cNvPr id="12" name="TextBox 11">
            <a:extLst>
              <a:ext uri="{FF2B5EF4-FFF2-40B4-BE49-F238E27FC236}">
                <a16:creationId xmlns:a16="http://schemas.microsoft.com/office/drawing/2014/main" id="{DE82306E-F887-4D22-9E7B-B93DB01E98E8}"/>
              </a:ext>
            </a:extLst>
          </p:cNvPr>
          <p:cNvSpPr txBox="1"/>
          <p:nvPr/>
        </p:nvSpPr>
        <p:spPr>
          <a:xfrm>
            <a:off x="4325654" y="2579462"/>
            <a:ext cx="686406" cy="307777"/>
          </a:xfrm>
          <a:prstGeom prst="rect">
            <a:avLst/>
          </a:prstGeom>
          <a:noFill/>
        </p:spPr>
        <p:txBody>
          <a:bodyPr wrap="none" rtlCol="0">
            <a:spAutoFit/>
          </a:bodyPr>
          <a:lstStyle/>
          <a:p>
            <a:r>
              <a:rPr lang="en-US" altLang="zh-CN" sz="1400" dirty="0"/>
              <a:t>1249.2</a:t>
            </a:r>
            <a:endParaRPr lang="zh-CN" altLang="en-US" sz="1400" dirty="0"/>
          </a:p>
        </p:txBody>
      </p:sp>
    </p:spTree>
    <p:extLst>
      <p:ext uri="{BB962C8B-B14F-4D97-AF65-F5344CB8AC3E}">
        <p14:creationId xmlns:p14="http://schemas.microsoft.com/office/powerpoint/2010/main" val="3266114434"/>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E104E0A-C825-44EF-89F3-7CED5DFF733A}"/>
              </a:ext>
            </a:extLst>
          </p:cNvPr>
          <p:cNvPicPr>
            <a:picLocks noChangeAspect="1"/>
          </p:cNvPicPr>
          <p:nvPr/>
        </p:nvPicPr>
        <p:blipFill>
          <a:blip r:embed="rId2"/>
          <a:stretch>
            <a:fillRect/>
          </a:stretch>
        </p:blipFill>
        <p:spPr>
          <a:xfrm>
            <a:off x="1" y="0"/>
            <a:ext cx="4572000" cy="3109507"/>
          </a:xfrm>
          <a:prstGeom prst="rect">
            <a:avLst/>
          </a:prstGeom>
        </p:spPr>
      </p:pic>
      <p:pic>
        <p:nvPicPr>
          <p:cNvPr id="5" name="Picture 4">
            <a:extLst>
              <a:ext uri="{FF2B5EF4-FFF2-40B4-BE49-F238E27FC236}">
                <a16:creationId xmlns:a16="http://schemas.microsoft.com/office/drawing/2014/main" id="{C2FFA3B7-0DE9-4D91-AB9A-B4AD368AADB1}"/>
              </a:ext>
            </a:extLst>
          </p:cNvPr>
          <p:cNvPicPr>
            <a:picLocks noChangeAspect="1"/>
          </p:cNvPicPr>
          <p:nvPr/>
        </p:nvPicPr>
        <p:blipFill>
          <a:blip r:embed="rId3"/>
          <a:stretch>
            <a:fillRect/>
          </a:stretch>
        </p:blipFill>
        <p:spPr>
          <a:xfrm>
            <a:off x="4571999" y="0"/>
            <a:ext cx="4572000" cy="3176918"/>
          </a:xfrm>
          <a:prstGeom prst="rect">
            <a:avLst/>
          </a:prstGeom>
        </p:spPr>
      </p:pic>
      <p:cxnSp>
        <p:nvCxnSpPr>
          <p:cNvPr id="4" name="Straight Connector 3">
            <a:extLst>
              <a:ext uri="{FF2B5EF4-FFF2-40B4-BE49-F238E27FC236}">
                <a16:creationId xmlns:a16="http://schemas.microsoft.com/office/drawing/2014/main" id="{752BFEE5-E93A-4BF3-A6FC-08D6237CA2A3}"/>
              </a:ext>
            </a:extLst>
          </p:cNvPr>
          <p:cNvCxnSpPr>
            <a:cxnSpLocks/>
          </p:cNvCxnSpPr>
          <p:nvPr/>
        </p:nvCxnSpPr>
        <p:spPr>
          <a:xfrm>
            <a:off x="7184572" y="609601"/>
            <a:ext cx="0" cy="2324099"/>
          </a:xfrm>
          <a:prstGeom prst="line">
            <a:avLst/>
          </a:prstGeom>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F1C9E50-FBCE-47D8-98FE-E9B7AE4F4136}"/>
              </a:ext>
            </a:extLst>
          </p:cNvPr>
          <p:cNvCxnSpPr>
            <a:cxnSpLocks/>
          </p:cNvCxnSpPr>
          <p:nvPr/>
        </p:nvCxnSpPr>
        <p:spPr>
          <a:xfrm>
            <a:off x="5129349" y="1446711"/>
            <a:ext cx="0" cy="1486989"/>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65633387"/>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759DCD0-3EA3-4FCD-A837-DB0857B88D1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455" y="0"/>
            <a:ext cx="8071090" cy="6858000"/>
          </a:xfrm>
          <a:prstGeom prst="rect">
            <a:avLst/>
          </a:prstGeom>
        </p:spPr>
      </p:pic>
      <p:sp>
        <p:nvSpPr>
          <p:cNvPr id="9" name="TextBox 8">
            <a:extLst>
              <a:ext uri="{FF2B5EF4-FFF2-40B4-BE49-F238E27FC236}">
                <a16:creationId xmlns:a16="http://schemas.microsoft.com/office/drawing/2014/main" id="{A1DEFA42-5830-48B6-A070-93139227C913}"/>
              </a:ext>
            </a:extLst>
          </p:cNvPr>
          <p:cNvSpPr txBox="1"/>
          <p:nvPr/>
        </p:nvSpPr>
        <p:spPr>
          <a:xfrm>
            <a:off x="2750954"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1248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1248 keV</a:t>
            </a:r>
            <a:endParaRPr lang="zh-CN" altLang="en-US" dirty="0">
              <a:latin typeface="Cambria" panose="02040503050406030204" pitchFamily="18" charset="0"/>
            </a:endParaRPr>
          </a:p>
        </p:txBody>
      </p:sp>
      <p:sp>
        <p:nvSpPr>
          <p:cNvPr id="10" name="TextBox 9">
            <a:extLst>
              <a:ext uri="{FF2B5EF4-FFF2-40B4-BE49-F238E27FC236}">
                <a16:creationId xmlns:a16="http://schemas.microsoft.com/office/drawing/2014/main" id="{F26A2B46-BAF3-4105-916D-83C2F7AE5AA1}"/>
              </a:ext>
            </a:extLst>
          </p:cNvPr>
          <p:cNvSpPr txBox="1"/>
          <p:nvPr/>
        </p:nvSpPr>
        <p:spPr>
          <a:xfrm>
            <a:off x="1942827"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1" name="TextBox 10">
            <a:extLst>
              <a:ext uri="{FF2B5EF4-FFF2-40B4-BE49-F238E27FC236}">
                <a16:creationId xmlns:a16="http://schemas.microsoft.com/office/drawing/2014/main" id="{515AA889-4B2A-476B-8FB5-9088A940596C}"/>
              </a:ext>
            </a:extLst>
          </p:cNvPr>
          <p:cNvSpPr txBox="1"/>
          <p:nvPr/>
        </p:nvSpPr>
        <p:spPr>
          <a:xfrm>
            <a:off x="3905511" y="182880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2" name="TextBox 11">
            <a:extLst>
              <a:ext uri="{FF2B5EF4-FFF2-40B4-BE49-F238E27FC236}">
                <a16:creationId xmlns:a16="http://schemas.microsoft.com/office/drawing/2014/main" id="{50E0FADE-9F4D-4695-A01F-18C41BEC160A}"/>
              </a:ext>
            </a:extLst>
          </p:cNvPr>
          <p:cNvSpPr txBox="1"/>
          <p:nvPr/>
        </p:nvSpPr>
        <p:spPr>
          <a:xfrm>
            <a:off x="5824093" y="354467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3" name="TextBox 12">
            <a:extLst>
              <a:ext uri="{FF2B5EF4-FFF2-40B4-BE49-F238E27FC236}">
                <a16:creationId xmlns:a16="http://schemas.microsoft.com/office/drawing/2014/main" id="{A8891785-17C1-45B5-AFDE-8018788A53B9}"/>
              </a:ext>
            </a:extLst>
          </p:cNvPr>
          <p:cNvSpPr txBox="1"/>
          <p:nvPr/>
        </p:nvSpPr>
        <p:spPr>
          <a:xfrm>
            <a:off x="7936474" y="52862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2863120958"/>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4E5737D-D1BB-48FA-8C67-F7F5960A11D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455" y="0"/>
            <a:ext cx="8071090" cy="6858000"/>
          </a:xfrm>
          <a:prstGeom prst="rect">
            <a:avLst/>
          </a:prstGeom>
        </p:spPr>
      </p:pic>
      <p:sp>
        <p:nvSpPr>
          <p:cNvPr id="4" name="TextBox 3">
            <a:extLst>
              <a:ext uri="{FF2B5EF4-FFF2-40B4-BE49-F238E27FC236}">
                <a16:creationId xmlns:a16="http://schemas.microsoft.com/office/drawing/2014/main" id="{815F75AE-30F8-40DE-8AB5-F6DDBBF77CCF}"/>
              </a:ext>
            </a:extLst>
          </p:cNvPr>
          <p:cNvSpPr txBox="1"/>
          <p:nvPr/>
        </p:nvSpPr>
        <p:spPr>
          <a:xfrm>
            <a:off x="2750954"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1248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1248 keV</a:t>
            </a:r>
            <a:endParaRPr lang="zh-CN" altLang="en-US" dirty="0">
              <a:latin typeface="Cambria" panose="02040503050406030204" pitchFamily="18" charset="0"/>
            </a:endParaRPr>
          </a:p>
        </p:txBody>
      </p:sp>
      <p:sp>
        <p:nvSpPr>
          <p:cNvPr id="5" name="TextBox 4">
            <a:extLst>
              <a:ext uri="{FF2B5EF4-FFF2-40B4-BE49-F238E27FC236}">
                <a16:creationId xmlns:a16="http://schemas.microsoft.com/office/drawing/2014/main" id="{9229D7DB-0027-406A-B7F8-8CC012DF861A}"/>
              </a:ext>
            </a:extLst>
          </p:cNvPr>
          <p:cNvSpPr txBox="1"/>
          <p:nvPr/>
        </p:nvSpPr>
        <p:spPr>
          <a:xfrm>
            <a:off x="1942827"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B7418055-B7BC-49F9-A029-268DF2F47346}"/>
              </a:ext>
            </a:extLst>
          </p:cNvPr>
          <p:cNvSpPr txBox="1"/>
          <p:nvPr/>
        </p:nvSpPr>
        <p:spPr>
          <a:xfrm>
            <a:off x="3905511" y="182880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91030F32-7598-4B6A-9C45-4861B08C3BF4}"/>
              </a:ext>
            </a:extLst>
          </p:cNvPr>
          <p:cNvSpPr txBox="1"/>
          <p:nvPr/>
        </p:nvSpPr>
        <p:spPr>
          <a:xfrm>
            <a:off x="5824093" y="354467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89F235AD-3950-485A-A557-B202E530033A}"/>
              </a:ext>
            </a:extLst>
          </p:cNvPr>
          <p:cNvSpPr txBox="1"/>
          <p:nvPr/>
        </p:nvSpPr>
        <p:spPr>
          <a:xfrm>
            <a:off x="7936474" y="52862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F2A98D00-65F7-4B11-B188-EDD9781573E0}"/>
                  </a:ext>
                </a:extLst>
              </p:cNvPr>
              <p:cNvSpPr txBox="1"/>
              <p:nvPr/>
            </p:nvSpPr>
            <p:spPr>
              <a:xfrm>
                <a:off x="2743200" y="910787"/>
                <a:ext cx="1717675" cy="476734"/>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sSubSup>
                        <m:sSubSupPr>
                          <m:ctrlPr>
                            <a:rPr lang="en-US" altLang="zh-CN" sz="2400" b="0" i="1" u="none" strike="noStrike" smtClean="0">
                              <a:solidFill>
                                <a:srgbClr val="000000"/>
                              </a:solidFill>
                              <a:effectLst/>
                              <a:latin typeface="Cambria Math" panose="02040503050406030204" pitchFamily="18" charset="0"/>
                              <a:ea typeface="宋体" panose="02010600030101010101" pitchFamily="2" charset="-122"/>
                            </a:rPr>
                          </m:ctrlPr>
                        </m:sSubSupPr>
                        <m:e>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1106</m:t>
                          </m:r>
                        </m:e>
                        <m:sub>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m:t>
                          </m:r>
                          <m:r>
                            <a:rPr lang="en-US" altLang="zh-CN" sz="2400" i="1">
                              <a:solidFill>
                                <a:srgbClr val="000000"/>
                              </a:solidFill>
                              <a:latin typeface="Cambria Math" panose="02040503050406030204" pitchFamily="18" charset="0"/>
                              <a:ea typeface="宋体" panose="02010600030101010101" pitchFamily="2" charset="-122"/>
                            </a:rPr>
                            <m:t>175</m:t>
                          </m:r>
                        </m:sub>
                        <m:sup>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m:t>
                          </m:r>
                          <m:r>
                            <a:rPr lang="en-US" altLang="zh-CN" sz="2400" i="1">
                              <a:solidFill>
                                <a:srgbClr val="000000"/>
                              </a:solidFill>
                              <a:latin typeface="Cambria Math" panose="02040503050406030204" pitchFamily="18" charset="0"/>
                              <a:ea typeface="宋体" panose="02010600030101010101" pitchFamily="2" charset="-122"/>
                            </a:rPr>
                            <m:t>181</m:t>
                          </m:r>
                        </m:sup>
                      </m:sSubSup>
                      <m:r>
                        <a:rPr lang="en-US" altLang="zh-CN" sz="2400" b="0" i="0" u="none" strike="noStrike" smtClean="0">
                          <a:solidFill>
                            <a:srgbClr val="000000"/>
                          </a:solidFill>
                          <a:effectLst/>
                          <a:latin typeface="Cambria Math" panose="02040503050406030204" pitchFamily="18" charset="0"/>
                          <a:ea typeface="宋体" panose="02010600030101010101" pitchFamily="2" charset="-122"/>
                        </a:rPr>
                        <m:t> </m:t>
                      </m:r>
                      <m:r>
                        <m:rPr>
                          <m:sty m:val="p"/>
                        </m:rPr>
                        <a:rPr lang="en-US" altLang="zh-CN" sz="2400" b="0" i="0" u="none" strike="noStrike" smtClean="0">
                          <a:solidFill>
                            <a:srgbClr val="000000"/>
                          </a:solidFill>
                          <a:effectLst/>
                          <a:latin typeface="Cambria Math" panose="02040503050406030204" pitchFamily="18" charset="0"/>
                          <a:ea typeface="宋体" panose="02010600030101010101" pitchFamily="2" charset="-122"/>
                        </a:rPr>
                        <m:t>fs</m:t>
                      </m:r>
                    </m:oMath>
                  </m:oMathPara>
                </a14:m>
                <a:endParaRPr lang="zh-CN" altLang="en-US" sz="2400" dirty="0"/>
              </a:p>
            </p:txBody>
          </p:sp>
        </mc:Choice>
        <mc:Fallback xmlns="">
          <p:sp>
            <p:nvSpPr>
              <p:cNvPr id="9" name="TextBox 8">
                <a:extLst>
                  <a:ext uri="{FF2B5EF4-FFF2-40B4-BE49-F238E27FC236}">
                    <a16:creationId xmlns:a16="http://schemas.microsoft.com/office/drawing/2014/main" id="{F2A98D00-65F7-4B11-B188-EDD9781573E0}"/>
                  </a:ext>
                </a:extLst>
              </p:cNvPr>
              <p:cNvSpPr txBox="1">
                <a:spLocks noRot="1" noChangeAspect="1" noMove="1" noResize="1" noEditPoints="1" noAdjustHandles="1" noChangeArrowheads="1" noChangeShapeType="1" noTextEdit="1"/>
              </p:cNvSpPr>
              <p:nvPr/>
            </p:nvSpPr>
            <p:spPr>
              <a:xfrm>
                <a:off x="2743200" y="910787"/>
                <a:ext cx="1717675" cy="476734"/>
              </a:xfrm>
              <a:prstGeom prst="rect">
                <a:avLst/>
              </a:prstGeom>
              <a:blipFill>
                <a:blip r:embed="rId4"/>
                <a:stretch>
                  <a:fillRect l="-709" r="-355" b="-2532"/>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285070440"/>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727BE8E-8F04-4405-AB36-B3F9A742F85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7329" y="0"/>
            <a:ext cx="8109341" cy="6858000"/>
          </a:xfrm>
          <a:prstGeom prst="rect">
            <a:avLst/>
          </a:prstGeom>
        </p:spPr>
      </p:pic>
      <p:sp>
        <p:nvSpPr>
          <p:cNvPr id="4" name="TextBox 3">
            <a:extLst>
              <a:ext uri="{FF2B5EF4-FFF2-40B4-BE49-F238E27FC236}">
                <a16:creationId xmlns:a16="http://schemas.microsoft.com/office/drawing/2014/main" id="{65DF4C60-C1F3-4B98-84AC-9FB18E43A33D}"/>
              </a:ext>
            </a:extLst>
          </p:cNvPr>
          <p:cNvSpPr txBox="1"/>
          <p:nvPr/>
        </p:nvSpPr>
        <p:spPr>
          <a:xfrm>
            <a:off x="2750954"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1248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1248 keV</a:t>
            </a:r>
            <a:endParaRPr lang="zh-CN" altLang="en-US" dirty="0">
              <a:latin typeface="Cambria" panose="02040503050406030204" pitchFamily="18" charset="0"/>
            </a:endParaRPr>
          </a:p>
        </p:txBody>
      </p:sp>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E6DF4F2B-AE3D-43AB-BA8A-99A84F1F4B4F}"/>
                  </a:ext>
                </a:extLst>
              </p:cNvPr>
              <p:cNvSpPr txBox="1"/>
              <p:nvPr/>
            </p:nvSpPr>
            <p:spPr>
              <a:xfrm>
                <a:off x="2743200" y="910787"/>
                <a:ext cx="1717675" cy="476734"/>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sSubSup>
                        <m:sSubSupPr>
                          <m:ctrlPr>
                            <a:rPr lang="en-US" altLang="zh-CN" sz="2400" b="0" i="1" u="none" strike="noStrike" smtClean="0">
                              <a:solidFill>
                                <a:srgbClr val="000000"/>
                              </a:solidFill>
                              <a:effectLst/>
                              <a:latin typeface="Cambria Math" panose="02040503050406030204" pitchFamily="18" charset="0"/>
                              <a:ea typeface="宋体" panose="02010600030101010101" pitchFamily="2" charset="-122"/>
                            </a:rPr>
                          </m:ctrlPr>
                        </m:sSubSupPr>
                        <m:e>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1100</m:t>
                          </m:r>
                        </m:e>
                        <m:sub>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m:t>
                          </m:r>
                          <m:r>
                            <a:rPr lang="en-US" altLang="zh-CN" sz="2400" i="1">
                              <a:solidFill>
                                <a:srgbClr val="000000"/>
                              </a:solidFill>
                              <a:latin typeface="Cambria Math" panose="02040503050406030204" pitchFamily="18" charset="0"/>
                              <a:ea typeface="宋体" panose="02010600030101010101" pitchFamily="2" charset="-122"/>
                            </a:rPr>
                            <m:t>1</m:t>
                          </m:r>
                          <m:r>
                            <a:rPr lang="en-US" altLang="zh-CN" sz="2400" b="0" i="1" smtClean="0">
                              <a:solidFill>
                                <a:srgbClr val="000000"/>
                              </a:solidFill>
                              <a:latin typeface="Cambria Math" panose="02040503050406030204" pitchFamily="18" charset="0"/>
                              <a:ea typeface="宋体" panose="02010600030101010101" pitchFamily="2" charset="-122"/>
                            </a:rPr>
                            <m:t>80</m:t>
                          </m:r>
                        </m:sub>
                        <m:sup>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m:t>
                          </m:r>
                          <m:r>
                            <a:rPr lang="en-US" altLang="zh-CN" sz="2400" i="1">
                              <a:solidFill>
                                <a:srgbClr val="000000"/>
                              </a:solidFill>
                              <a:latin typeface="Cambria Math" panose="02040503050406030204" pitchFamily="18" charset="0"/>
                              <a:ea typeface="宋体" panose="02010600030101010101" pitchFamily="2" charset="-122"/>
                            </a:rPr>
                            <m:t>1</m:t>
                          </m:r>
                          <m:r>
                            <a:rPr lang="en-US" altLang="zh-CN" sz="2400" b="0" i="1" smtClean="0">
                              <a:solidFill>
                                <a:srgbClr val="000000"/>
                              </a:solidFill>
                              <a:latin typeface="Cambria Math" panose="02040503050406030204" pitchFamily="18" charset="0"/>
                              <a:ea typeface="宋体" panose="02010600030101010101" pitchFamily="2" charset="-122"/>
                            </a:rPr>
                            <m:t>90</m:t>
                          </m:r>
                        </m:sup>
                      </m:sSubSup>
                      <m:r>
                        <a:rPr lang="en-US" altLang="zh-CN" sz="2400" b="0" i="0" u="none" strike="noStrike" smtClean="0">
                          <a:solidFill>
                            <a:srgbClr val="000000"/>
                          </a:solidFill>
                          <a:effectLst/>
                          <a:latin typeface="Cambria Math" panose="02040503050406030204" pitchFamily="18" charset="0"/>
                          <a:ea typeface="宋体" panose="02010600030101010101" pitchFamily="2" charset="-122"/>
                        </a:rPr>
                        <m:t> </m:t>
                      </m:r>
                      <m:r>
                        <m:rPr>
                          <m:sty m:val="p"/>
                        </m:rPr>
                        <a:rPr lang="en-US" altLang="zh-CN" sz="2400" b="0" i="0" u="none" strike="noStrike" smtClean="0">
                          <a:solidFill>
                            <a:srgbClr val="000000"/>
                          </a:solidFill>
                          <a:effectLst/>
                          <a:latin typeface="Cambria Math" panose="02040503050406030204" pitchFamily="18" charset="0"/>
                          <a:ea typeface="宋体" panose="02010600030101010101" pitchFamily="2" charset="-122"/>
                        </a:rPr>
                        <m:t>fs</m:t>
                      </m:r>
                    </m:oMath>
                  </m:oMathPara>
                </a14:m>
                <a:endParaRPr lang="zh-CN" altLang="en-US" sz="2400" dirty="0"/>
              </a:p>
            </p:txBody>
          </p:sp>
        </mc:Choice>
        <mc:Fallback xmlns="">
          <p:sp>
            <p:nvSpPr>
              <p:cNvPr id="7" name="TextBox 6">
                <a:extLst>
                  <a:ext uri="{FF2B5EF4-FFF2-40B4-BE49-F238E27FC236}">
                    <a16:creationId xmlns:a16="http://schemas.microsoft.com/office/drawing/2014/main" id="{E6DF4F2B-AE3D-43AB-BA8A-99A84F1F4B4F}"/>
                  </a:ext>
                </a:extLst>
              </p:cNvPr>
              <p:cNvSpPr txBox="1">
                <a:spLocks noRot="1" noChangeAspect="1" noMove="1" noResize="1" noEditPoints="1" noAdjustHandles="1" noChangeArrowheads="1" noChangeShapeType="1" noTextEdit="1"/>
              </p:cNvSpPr>
              <p:nvPr/>
            </p:nvSpPr>
            <p:spPr>
              <a:xfrm>
                <a:off x="2743200" y="910787"/>
                <a:ext cx="1717675" cy="476734"/>
              </a:xfrm>
              <a:prstGeom prst="rect">
                <a:avLst/>
              </a:prstGeom>
              <a:blipFill>
                <a:blip r:embed="rId3"/>
                <a:stretch>
                  <a:fillRect l="-709" r="-355" b="-1266"/>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362973629"/>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8A51DE6F-2B6A-4CC0-80B6-1430A5A78594}"/>
              </a:ext>
            </a:extLst>
          </p:cNvPr>
          <p:cNvPicPr>
            <a:picLocks noChangeAspect="1"/>
          </p:cNvPicPr>
          <p:nvPr/>
        </p:nvPicPr>
        <p:blipFill>
          <a:blip r:embed="rId2"/>
          <a:stretch>
            <a:fillRect/>
          </a:stretch>
        </p:blipFill>
        <p:spPr>
          <a:xfrm>
            <a:off x="555171" y="0"/>
            <a:ext cx="8033657" cy="6858000"/>
          </a:xfrm>
          <a:prstGeom prst="rect">
            <a:avLst/>
          </a:prstGeom>
        </p:spPr>
      </p:pic>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51D167A7-4C72-461E-93E4-CF5E149C1F4E}"/>
                  </a:ext>
                </a:extLst>
              </p:cNvPr>
              <p:cNvSpPr txBox="1"/>
              <p:nvPr/>
            </p:nvSpPr>
            <p:spPr>
              <a:xfrm>
                <a:off x="2743200" y="910787"/>
                <a:ext cx="1717675" cy="471476"/>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sSubSup>
                        <m:sSubSupPr>
                          <m:ctrlPr>
                            <a:rPr lang="en-US" altLang="zh-CN" sz="2400" b="0" i="1" u="none" strike="noStrike" smtClean="0">
                              <a:solidFill>
                                <a:srgbClr val="000000"/>
                              </a:solidFill>
                              <a:effectLst/>
                              <a:latin typeface="Cambria Math" panose="02040503050406030204" pitchFamily="18" charset="0"/>
                              <a:ea typeface="宋体" panose="02010600030101010101" pitchFamily="2" charset="-122"/>
                            </a:rPr>
                          </m:ctrlPr>
                        </m:sSubSupPr>
                        <m:e>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865</m:t>
                          </m:r>
                        </m:e>
                        <m:sub>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m:t>
                          </m:r>
                          <m:r>
                            <a:rPr lang="en-US" altLang="zh-CN" sz="2400" i="1">
                              <a:solidFill>
                                <a:srgbClr val="000000"/>
                              </a:solidFill>
                              <a:latin typeface="Cambria Math" panose="02040503050406030204" pitchFamily="18" charset="0"/>
                              <a:ea typeface="宋体" panose="02010600030101010101" pitchFamily="2" charset="-122"/>
                            </a:rPr>
                            <m:t>224</m:t>
                          </m:r>
                        </m:sub>
                        <m:sup>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m:t>
                          </m:r>
                          <m:r>
                            <a:rPr lang="en-US" altLang="zh-CN" sz="2400" i="1">
                              <a:solidFill>
                                <a:srgbClr val="000000"/>
                              </a:solidFill>
                              <a:latin typeface="Cambria Math" panose="02040503050406030204" pitchFamily="18" charset="0"/>
                              <a:ea typeface="宋体" panose="02010600030101010101" pitchFamily="2" charset="-122"/>
                            </a:rPr>
                            <m:t>294</m:t>
                          </m:r>
                        </m:sup>
                      </m:sSubSup>
                      <m:r>
                        <a:rPr lang="en-US" altLang="zh-CN" sz="2400" b="0" i="0" u="none" strike="noStrike" smtClean="0">
                          <a:solidFill>
                            <a:srgbClr val="000000"/>
                          </a:solidFill>
                          <a:effectLst/>
                          <a:latin typeface="Cambria Math" panose="02040503050406030204" pitchFamily="18" charset="0"/>
                          <a:ea typeface="宋体" panose="02010600030101010101" pitchFamily="2" charset="-122"/>
                        </a:rPr>
                        <m:t> </m:t>
                      </m:r>
                      <m:r>
                        <m:rPr>
                          <m:sty m:val="p"/>
                        </m:rPr>
                        <a:rPr lang="en-US" altLang="zh-CN" sz="2400" b="0" i="0" u="none" strike="noStrike" smtClean="0">
                          <a:solidFill>
                            <a:srgbClr val="000000"/>
                          </a:solidFill>
                          <a:effectLst/>
                          <a:latin typeface="Cambria Math" panose="02040503050406030204" pitchFamily="18" charset="0"/>
                          <a:ea typeface="宋体" panose="02010600030101010101" pitchFamily="2" charset="-122"/>
                        </a:rPr>
                        <m:t>fs</m:t>
                      </m:r>
                    </m:oMath>
                  </m:oMathPara>
                </a14:m>
                <a:endParaRPr lang="zh-CN" altLang="en-US" sz="2400" dirty="0"/>
              </a:p>
            </p:txBody>
          </p:sp>
        </mc:Choice>
        <mc:Fallback xmlns="">
          <p:sp>
            <p:nvSpPr>
              <p:cNvPr id="2" name="TextBox 1">
                <a:extLst>
                  <a:ext uri="{FF2B5EF4-FFF2-40B4-BE49-F238E27FC236}">
                    <a16:creationId xmlns:a16="http://schemas.microsoft.com/office/drawing/2014/main" id="{51D167A7-4C72-461E-93E4-CF5E149C1F4E}"/>
                  </a:ext>
                </a:extLst>
              </p:cNvPr>
              <p:cNvSpPr txBox="1">
                <a:spLocks noRot="1" noChangeAspect="1" noMove="1" noResize="1" noEditPoints="1" noAdjustHandles="1" noChangeArrowheads="1" noChangeShapeType="1" noTextEdit="1"/>
              </p:cNvSpPr>
              <p:nvPr/>
            </p:nvSpPr>
            <p:spPr>
              <a:xfrm>
                <a:off x="2743200" y="910787"/>
                <a:ext cx="1717675" cy="471476"/>
              </a:xfrm>
              <a:prstGeom prst="rect">
                <a:avLst/>
              </a:prstGeom>
              <a:blipFill>
                <a:blip r:embed="rId3"/>
                <a:stretch>
                  <a:fillRect l="-1064" b="-1282"/>
                </a:stretch>
              </a:blipFill>
            </p:spPr>
            <p:txBody>
              <a:bodyPr/>
              <a:lstStyle/>
              <a:p>
                <a:r>
                  <a:rPr lang="zh-CN" altLang="en-US">
                    <a:noFill/>
                  </a:rPr>
                  <a:t> </a:t>
                </a:r>
              </a:p>
            </p:txBody>
          </p:sp>
        </mc:Fallback>
      </mc:AlternateContent>
      <p:sp>
        <p:nvSpPr>
          <p:cNvPr id="6" name="TextBox 5">
            <a:extLst>
              <a:ext uri="{FF2B5EF4-FFF2-40B4-BE49-F238E27FC236}">
                <a16:creationId xmlns:a16="http://schemas.microsoft.com/office/drawing/2014/main" id="{0C639DC0-6807-4744-9AE2-421FA15D1DBE}"/>
              </a:ext>
            </a:extLst>
          </p:cNvPr>
          <p:cNvSpPr txBox="1"/>
          <p:nvPr/>
        </p:nvSpPr>
        <p:spPr>
          <a:xfrm>
            <a:off x="2750954"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1248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1248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3020562689"/>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170686-D08F-4A83-9978-DE8D20DD5E5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6858000" cy="6858000"/>
          </a:xfrm>
          <a:prstGeom prst="rect">
            <a:avLst/>
          </a:prstGeom>
        </p:spPr>
      </p:pic>
      <p:sp>
        <p:nvSpPr>
          <p:cNvPr id="4" name="TextBox 3">
            <a:extLst>
              <a:ext uri="{FF2B5EF4-FFF2-40B4-BE49-F238E27FC236}">
                <a16:creationId xmlns:a16="http://schemas.microsoft.com/office/drawing/2014/main" id="{792E8B6D-C32B-49C4-B472-0DA157EFF450}"/>
              </a:ext>
            </a:extLst>
          </p:cNvPr>
          <p:cNvSpPr txBox="1"/>
          <p:nvPr/>
        </p:nvSpPr>
        <p:spPr>
          <a:xfrm>
            <a:off x="2234119" y="477078"/>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1248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1248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151410838"/>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0" y="751618"/>
            <a:ext cx="2755900" cy="400110"/>
          </a:xfrm>
          <a:prstGeom prst="rect">
            <a:avLst/>
          </a:prstGeom>
        </p:spPr>
        <p:txBody>
          <a:bodyPr wrap="square">
            <a:spAutoFit/>
          </a:bodyPr>
          <a:lstStyle/>
          <a:p>
            <a:pPr algn="just"/>
            <a:r>
              <a:rPr lang="en-US" sz="2000" dirty="0">
                <a:latin typeface="Times New Roman" panose="02020603050405020304" pitchFamily="18" charset="0"/>
                <a:cs typeface="Times New Roman" panose="02020603050405020304" pitchFamily="18" charset="0"/>
              </a:rPr>
              <a:t>The </a:t>
            </a:r>
            <a:r>
              <a:rPr lang="en-US" sz="2000" i="1" dirty="0">
                <a:latin typeface="Times New Roman" panose="02020603050405020304" pitchFamily="18" charset="0"/>
                <a:cs typeface="Times New Roman" panose="02020603050405020304" pitchFamily="18" charset="0"/>
              </a:rPr>
              <a:t>γ</a:t>
            </a:r>
            <a:r>
              <a:rPr lang="en-US" sz="2000" dirty="0">
                <a:latin typeface="Times New Roman" panose="02020603050405020304" pitchFamily="18" charset="0"/>
                <a:cs typeface="Times New Roman" panose="02020603050405020304" pitchFamily="18" charset="0"/>
              </a:rPr>
              <a:t>-ray partial width:</a:t>
            </a:r>
          </a:p>
        </p:txBody>
      </p:sp>
      <mc:AlternateContent xmlns:mc="http://schemas.openxmlformats.org/markup-compatibility/2006" xmlns:a14="http://schemas.microsoft.com/office/drawing/2010/main">
        <mc:Choice Requires="a14">
          <p:sp>
            <p:nvSpPr>
              <p:cNvPr id="3" name="Rectangle 2"/>
              <p:cNvSpPr/>
              <p:nvPr/>
            </p:nvSpPr>
            <p:spPr>
              <a:xfrm>
                <a:off x="0" y="4576227"/>
                <a:ext cx="9144000" cy="1969898"/>
              </a:xfrm>
              <a:prstGeom prst="rect">
                <a:avLst/>
              </a:prstGeom>
            </p:spPr>
            <p:txBody>
              <a:bodyPr wrap="square">
                <a:spAutoFit/>
              </a:bodyPr>
              <a:lstStyle/>
              <a:p>
                <a:pPr algn="just"/>
                <a:r>
                  <a:rPr lang="en-US" altLang="zh-CN" sz="2000" i="1" dirty="0">
                    <a:latin typeface="Times New Roman" panose="02020603050405020304" pitchFamily="18" charset="0"/>
                    <a:cs typeface="Times New Roman" panose="02020603050405020304" pitchFamily="18" charset="0"/>
                  </a:rPr>
                  <a:t>Γ</a:t>
                </a:r>
                <a:r>
                  <a:rPr lang="en-US" altLang="zh-CN" sz="2000" i="1" baseline="-25000" dirty="0">
                    <a:latin typeface="Times New Roman" panose="02020603050405020304" pitchFamily="18" charset="0"/>
                    <a:cs typeface="Times New Roman" panose="02020603050405020304" pitchFamily="18" charset="0"/>
                  </a:rPr>
                  <a:t>γ </a:t>
                </a:r>
                <a:r>
                  <a:rPr lang="en-US" altLang="zh-CN" sz="2000" dirty="0">
                    <a:latin typeface="Times New Roman" panose="02020603050405020304" pitchFamily="18" charset="0"/>
                    <a:cs typeface="Times New Roman" panose="02020603050405020304" pitchFamily="18" charset="0"/>
                  </a:rPr>
                  <a:t> is calculated from the electromagnetic </a:t>
                </a:r>
                <a:r>
                  <a:rPr lang="en-US" altLang="zh-CN" sz="2000" dirty="0">
                    <a:solidFill>
                      <a:srgbClr val="FF0000"/>
                    </a:solidFill>
                    <a:latin typeface="Times New Roman" panose="02020603050405020304" pitchFamily="18" charset="0"/>
                    <a:cs typeface="Times New Roman" panose="02020603050405020304" pitchFamily="18" charset="0"/>
                  </a:rPr>
                  <a:t>reduced transition probabilities </a:t>
                </a:r>
                <a14:m>
                  <m:oMath xmlns:m="http://schemas.openxmlformats.org/officeDocument/2006/math">
                    <m:r>
                      <a:rPr lang="en-US" sz="2000" i="1">
                        <a:solidFill>
                          <a:srgbClr val="FF0000"/>
                        </a:solidFill>
                        <a:latin typeface="Cambria Math" panose="02040503050406030204" pitchFamily="18" charset="0"/>
                      </a:rPr>
                      <m:t>𝐵</m:t>
                    </m:r>
                    <m:d>
                      <m:dPr>
                        <m:ctrlPr>
                          <a:rPr lang="en-US" sz="2000" i="1">
                            <a:solidFill>
                              <a:srgbClr val="FF0000"/>
                            </a:solidFill>
                            <a:latin typeface="Cambria Math" panose="02040503050406030204" pitchFamily="18" charset="0"/>
                          </a:rPr>
                        </m:ctrlPr>
                      </m:dPr>
                      <m:e>
                        <m:acc>
                          <m:accPr>
                            <m:chr m:val="̅"/>
                            <m:ctrlPr>
                              <a:rPr lang="en-US" sz="2000" i="1">
                                <a:solidFill>
                                  <a:srgbClr val="FF0000"/>
                                </a:solidFill>
                                <a:latin typeface="Cambria Math" panose="02040503050406030204" pitchFamily="18" charset="0"/>
                              </a:rPr>
                            </m:ctrlPr>
                          </m:accPr>
                          <m:e>
                            <m:r>
                              <a:rPr lang="en-US" sz="2000" i="1">
                                <a:solidFill>
                                  <a:srgbClr val="FF0000"/>
                                </a:solidFill>
                                <a:latin typeface="Cambria Math" panose="02040503050406030204" pitchFamily="18" charset="0"/>
                              </a:rPr>
                              <m:t>𝜔</m:t>
                            </m:r>
                          </m:e>
                        </m:acc>
                        <m:r>
                          <a:rPr lang="en-US" sz="2000" i="1">
                            <a:solidFill>
                              <a:srgbClr val="FF0000"/>
                            </a:solidFill>
                            <a:latin typeface="Cambria Math" panose="02040503050406030204" pitchFamily="18" charset="0"/>
                          </a:rPr>
                          <m:t>𝐿</m:t>
                        </m:r>
                      </m:e>
                    </m:d>
                  </m:oMath>
                </a14:m>
                <a:r>
                  <a:rPr lang="en-US" altLang="zh-CN" sz="2000" dirty="0">
                    <a:latin typeface="Times New Roman" panose="02020603050405020304" pitchFamily="18" charset="0"/>
                    <a:cs typeface="Times New Roman" panose="02020603050405020304" pitchFamily="18" charset="0"/>
                  </a:rPr>
                  <a:t> which carry the nuclear structure information of the states. The reduced transition rates </a:t>
                </a:r>
                <a:r>
                  <a:rPr lang="en-US" altLang="zh-CN" sz="2000" i="1" dirty="0">
                    <a:latin typeface="Times New Roman" panose="02020603050405020304" pitchFamily="18" charset="0"/>
                    <a:cs typeface="Times New Roman" panose="02020603050405020304" pitchFamily="18" charset="0"/>
                  </a:rPr>
                  <a:t>B</a:t>
                </a:r>
                <a:r>
                  <a:rPr lang="en-US" altLang="zh-CN" sz="2000" dirty="0">
                    <a:latin typeface="Times New Roman" panose="02020603050405020304" pitchFamily="18" charset="0"/>
                    <a:cs typeface="Times New Roman" panose="02020603050405020304" pitchFamily="18" charset="0"/>
                  </a:rPr>
                  <a:t>(</a:t>
                </a:r>
                <a:r>
                  <a:rPr lang="en-US" altLang="zh-CN" sz="2000" i="1" dirty="0">
                    <a:latin typeface="Times New Roman" panose="02020603050405020304" pitchFamily="18" charset="0"/>
                    <a:cs typeface="Times New Roman" panose="02020603050405020304" pitchFamily="18" charset="0"/>
                  </a:rPr>
                  <a:t>E</a:t>
                </a:r>
                <a:r>
                  <a:rPr lang="en-US" altLang="zh-CN" sz="2000" dirty="0">
                    <a:latin typeface="Times New Roman" panose="02020603050405020304" pitchFamily="18" charset="0"/>
                    <a:cs typeface="Times New Roman" panose="02020603050405020304" pitchFamily="18" charset="0"/>
                  </a:rPr>
                  <a:t>2) and </a:t>
                </a:r>
                <a:r>
                  <a:rPr lang="en-US" altLang="zh-CN" sz="2000" i="1" dirty="0">
                    <a:latin typeface="Times New Roman" panose="02020603050405020304" pitchFamily="18" charset="0"/>
                    <a:cs typeface="Times New Roman" panose="02020603050405020304" pitchFamily="18" charset="0"/>
                  </a:rPr>
                  <a:t>B</a:t>
                </a:r>
                <a:r>
                  <a:rPr lang="en-US" altLang="zh-CN" sz="2000" dirty="0">
                    <a:latin typeface="Times New Roman" panose="02020603050405020304" pitchFamily="18" charset="0"/>
                    <a:cs typeface="Times New Roman" panose="02020603050405020304" pitchFamily="18" charset="0"/>
                  </a:rPr>
                  <a:t>(</a:t>
                </a:r>
                <a:r>
                  <a:rPr lang="en-US" altLang="zh-CN" sz="2000" i="1" dirty="0">
                    <a:latin typeface="Times New Roman" panose="02020603050405020304" pitchFamily="18" charset="0"/>
                    <a:cs typeface="Times New Roman" panose="02020603050405020304" pitchFamily="18" charset="0"/>
                  </a:rPr>
                  <a:t>M</a:t>
                </a:r>
                <a:r>
                  <a:rPr lang="en-US" altLang="zh-CN" sz="2000" dirty="0">
                    <a:latin typeface="Times New Roman" panose="02020603050405020304" pitchFamily="18" charset="0"/>
                    <a:cs typeface="Times New Roman" panose="02020603050405020304" pitchFamily="18" charset="0"/>
                  </a:rPr>
                  <a:t>1) are computed within the framework of the shell model. </a:t>
                </a:r>
              </a:p>
              <a:p>
                <a:pPr algn="just"/>
                <a:endParaRPr lang="en-US" altLang="zh-CN" sz="2000" dirty="0">
                  <a:latin typeface="Times New Roman" panose="02020603050405020304" pitchFamily="18" charset="0"/>
                  <a:cs typeface="Times New Roman" panose="02020603050405020304" pitchFamily="18" charset="0"/>
                </a:endParaRPr>
              </a:p>
              <a:p>
                <a:pPr algn="just"/>
                <a:r>
                  <a:rPr lang="en-US" altLang="zh-CN" sz="2000" dirty="0">
                    <a:latin typeface="Times New Roman" panose="02020603050405020304" pitchFamily="18" charset="0"/>
                    <a:cs typeface="Times New Roman" panose="02020603050405020304" pitchFamily="18" charset="0"/>
                  </a:rPr>
                  <a:t>We extract new </a:t>
                </a:r>
                <a:r>
                  <a:rPr lang="en-US" altLang="zh-CN" sz="2000" i="1" dirty="0">
                    <a:latin typeface="Times New Roman" panose="02020603050405020304" pitchFamily="18" charset="0"/>
                    <a:cs typeface="Times New Roman" panose="02020603050405020304" pitchFamily="18" charset="0"/>
                  </a:rPr>
                  <a:t>Γ</a:t>
                </a:r>
                <a:r>
                  <a:rPr lang="en-US" altLang="zh-CN" sz="2000" i="1" baseline="-25000" dirty="0">
                    <a:latin typeface="Times New Roman" panose="02020603050405020304" pitchFamily="18" charset="0"/>
                    <a:cs typeface="Times New Roman" panose="02020603050405020304" pitchFamily="18" charset="0"/>
                  </a:rPr>
                  <a:t>γ</a:t>
                </a:r>
                <a:r>
                  <a:rPr lang="en-US" altLang="zh-CN" sz="2000" dirty="0">
                    <a:latin typeface="Times New Roman" panose="02020603050405020304" pitchFamily="18" charset="0"/>
                    <a:cs typeface="Times New Roman" panose="02020603050405020304" pitchFamily="18" charset="0"/>
                  </a:rPr>
                  <a:t> values by using the effective M1 and E2 transition operators scaled for the </a:t>
                </a:r>
                <a14:m>
                  <m:oMath xmlns:m="http://schemas.openxmlformats.org/officeDocument/2006/math">
                    <m:sSubSup>
                      <m:sSubSupPr>
                        <m:ctrlPr>
                          <a:rPr lang="en-US" sz="2000" i="1">
                            <a:solidFill>
                              <a:srgbClr val="0000FF"/>
                            </a:solidFill>
                            <a:latin typeface="Cambria Math" panose="02040503050406030204" pitchFamily="18" charset="0"/>
                          </a:rPr>
                        </m:ctrlPr>
                      </m:sSubSupPr>
                      <m:e>
                        <m:r>
                          <a:rPr lang="en-US" sz="2000" i="1">
                            <a:solidFill>
                              <a:srgbClr val="0000FF"/>
                            </a:solidFill>
                            <a:latin typeface="Cambria Math" panose="02040503050406030204" pitchFamily="18" charset="0"/>
                          </a:rPr>
                          <m:t>𝐸</m:t>
                        </m:r>
                      </m:e>
                      <m:sub>
                        <m:r>
                          <a:rPr lang="en-US" sz="2000" i="1">
                            <a:solidFill>
                              <a:srgbClr val="0000FF"/>
                            </a:solidFill>
                            <a:latin typeface="Cambria Math" panose="02040503050406030204" pitchFamily="18" charset="0"/>
                          </a:rPr>
                          <m:t>𝛾</m:t>
                        </m:r>
                      </m:sub>
                      <m:sup>
                        <m:r>
                          <a:rPr lang="en-US" sz="2000" b="0" i="0" smtClean="0">
                            <a:solidFill>
                              <a:srgbClr val="0000FF"/>
                            </a:solidFill>
                            <a:latin typeface="Cambria Math" panose="02040503050406030204" pitchFamily="18" charset="0"/>
                          </a:rPr>
                          <m:t>2</m:t>
                        </m:r>
                        <m:r>
                          <a:rPr lang="en-US" sz="2000" b="0" i="1" smtClean="0">
                            <a:solidFill>
                              <a:srgbClr val="0000FF"/>
                            </a:solidFill>
                            <a:latin typeface="Cambria Math" panose="02040503050406030204" pitchFamily="18" charset="0"/>
                          </a:rPr>
                          <m:t>𝐿</m:t>
                        </m:r>
                        <m:r>
                          <a:rPr lang="en-US" sz="2000" b="0" i="0" smtClean="0">
                            <a:solidFill>
                              <a:srgbClr val="0000FF"/>
                            </a:solidFill>
                            <a:latin typeface="Cambria Math" panose="02040503050406030204" pitchFamily="18" charset="0"/>
                          </a:rPr>
                          <m:t>+1</m:t>
                        </m:r>
                      </m:sup>
                    </m:sSubSup>
                  </m:oMath>
                </a14:m>
                <a:r>
                  <a:rPr lang="zh-CN" altLang="en-US" sz="2000" dirty="0">
                    <a:latin typeface="Times New Roman" panose="02020603050405020304" pitchFamily="18" charset="0"/>
                    <a:cs typeface="Times New Roman" panose="02020603050405020304" pitchFamily="18" charset="0"/>
                  </a:rPr>
                  <a:t> </a:t>
                </a:r>
                <a:r>
                  <a:rPr lang="en-US" altLang="zh-CN" sz="2000" dirty="0">
                    <a:latin typeface="Times New Roman" panose="02020603050405020304" pitchFamily="18" charset="0"/>
                    <a:cs typeface="Times New Roman" panose="02020603050405020304" pitchFamily="18" charset="0"/>
                  </a:rPr>
                  <a:t>energy dependence, where L denotes the multipolarity of the radiation.</a:t>
                </a:r>
                <a:endParaRPr lang="zh-CN" altLang="en-US" sz="2000" dirty="0">
                  <a:latin typeface="Times New Roman" panose="02020603050405020304" pitchFamily="18" charset="0"/>
                  <a:cs typeface="Times New Roman" panose="02020603050405020304" pitchFamily="18" charset="0"/>
                </a:endParaRPr>
              </a:p>
            </p:txBody>
          </p:sp>
        </mc:Choice>
        <mc:Fallback xmlns="">
          <p:sp>
            <p:nvSpPr>
              <p:cNvPr id="3" name="Rectangle 2"/>
              <p:cNvSpPr>
                <a:spLocks noRot="1" noChangeAspect="1" noMove="1" noResize="1" noEditPoints="1" noAdjustHandles="1" noChangeArrowheads="1" noChangeShapeType="1" noTextEdit="1"/>
              </p:cNvSpPr>
              <p:nvPr/>
            </p:nvSpPr>
            <p:spPr>
              <a:xfrm>
                <a:off x="0" y="4576227"/>
                <a:ext cx="9144000" cy="1969898"/>
              </a:xfrm>
              <a:prstGeom prst="rect">
                <a:avLst/>
              </a:prstGeom>
              <a:blipFill>
                <a:blip r:embed="rId2"/>
                <a:stretch>
                  <a:fillRect l="-667" t="-1858" r="-667" b="-3406"/>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 name="Rectangle 7"/>
              <p:cNvSpPr/>
              <p:nvPr/>
            </p:nvSpPr>
            <p:spPr>
              <a:xfrm>
                <a:off x="0" y="1195363"/>
                <a:ext cx="6336406" cy="844847"/>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sSub>
                        <m:sSubPr>
                          <m:ctrlPr>
                            <a:rPr lang="en-US" sz="2000" i="1">
                              <a:latin typeface="Cambria Math" panose="02040503050406030204" pitchFamily="18" charset="0"/>
                            </a:rPr>
                          </m:ctrlPr>
                        </m:sSubPr>
                        <m:e>
                          <m:r>
                            <a:rPr lang="en-US" sz="2000" i="1">
                              <a:latin typeface="Cambria Math" panose="02040503050406030204" pitchFamily="18" charset="0"/>
                            </a:rPr>
                            <m:t>𝛤</m:t>
                          </m:r>
                        </m:e>
                        <m:sub>
                          <m:r>
                            <a:rPr lang="en-US" sz="2000" i="1">
                              <a:latin typeface="Cambria Math" panose="02040503050406030204" pitchFamily="18" charset="0"/>
                            </a:rPr>
                            <m:t>𝛾</m:t>
                          </m:r>
                        </m:sub>
                      </m:sSub>
                      <m:r>
                        <a:rPr lang="en-US" sz="2000" i="0">
                          <a:latin typeface="Cambria Math" panose="02040503050406030204" pitchFamily="18" charset="0"/>
                        </a:rPr>
                        <m:t>=ℏ</m:t>
                      </m:r>
                      <m:r>
                        <a:rPr lang="en-US" sz="2000" i="1">
                          <a:latin typeface="Cambria Math" panose="02040503050406030204" pitchFamily="18" charset="0"/>
                        </a:rPr>
                        <m:t>𝜆</m:t>
                      </m:r>
                      <m:d>
                        <m:dPr>
                          <m:ctrlPr>
                            <a:rPr lang="en-US" sz="2000" i="1">
                              <a:latin typeface="Cambria Math" panose="02040503050406030204" pitchFamily="18" charset="0"/>
                            </a:rPr>
                          </m:ctrlPr>
                        </m:dPr>
                        <m:e>
                          <m:acc>
                            <m:accPr>
                              <m:chr m:val="̅"/>
                              <m:ctrlPr>
                                <a:rPr lang="en-US" sz="2000" i="1">
                                  <a:latin typeface="Cambria Math" panose="02040503050406030204" pitchFamily="18" charset="0"/>
                                </a:rPr>
                              </m:ctrlPr>
                            </m:accPr>
                            <m:e>
                              <m:r>
                                <a:rPr lang="en-US" sz="2000" i="1">
                                  <a:latin typeface="Cambria Math" panose="02040503050406030204" pitchFamily="18" charset="0"/>
                                </a:rPr>
                                <m:t>𝜔</m:t>
                              </m:r>
                            </m:e>
                          </m:acc>
                          <m:r>
                            <a:rPr lang="en-US" sz="2000" i="1">
                              <a:latin typeface="Cambria Math" panose="02040503050406030204" pitchFamily="18" charset="0"/>
                            </a:rPr>
                            <m:t>𝐿</m:t>
                          </m:r>
                        </m:e>
                      </m:d>
                      <m:r>
                        <a:rPr lang="en-US" sz="2000" i="0">
                          <a:latin typeface="Cambria Math" panose="02040503050406030204" pitchFamily="18" charset="0"/>
                        </a:rPr>
                        <m:t>=</m:t>
                      </m:r>
                      <m:f>
                        <m:fPr>
                          <m:ctrlPr>
                            <a:rPr lang="en-US" sz="2000" i="1">
                              <a:latin typeface="Cambria Math" panose="02040503050406030204" pitchFamily="18" charset="0"/>
                            </a:rPr>
                          </m:ctrlPr>
                        </m:fPr>
                        <m:num>
                          <m:r>
                            <a:rPr lang="en-US" sz="2000" i="0">
                              <a:latin typeface="Cambria Math" panose="02040503050406030204" pitchFamily="18" charset="0"/>
                            </a:rPr>
                            <m:t>8</m:t>
                          </m:r>
                          <m:r>
                            <a:rPr lang="en-US" sz="2000" i="1">
                              <a:latin typeface="Cambria Math" panose="02040503050406030204" pitchFamily="18" charset="0"/>
                            </a:rPr>
                            <m:t>𝜋</m:t>
                          </m:r>
                        </m:num>
                        <m:den>
                          <m:r>
                            <a:rPr lang="en-US" sz="2000" i="1">
                              <a:latin typeface="Cambria Math" panose="02040503050406030204" pitchFamily="18" charset="0"/>
                            </a:rPr>
                            <m:t>𝐿</m:t>
                          </m:r>
                          <m:sSup>
                            <m:sSupPr>
                              <m:ctrlPr>
                                <a:rPr lang="en-US" sz="2000" i="1">
                                  <a:latin typeface="Cambria Math" panose="02040503050406030204" pitchFamily="18" charset="0"/>
                                </a:rPr>
                              </m:ctrlPr>
                            </m:sSupPr>
                            <m:e>
                              <m:d>
                                <m:dPr>
                                  <m:begChr m:val="["/>
                                  <m:endChr m:val="]"/>
                                  <m:ctrlPr>
                                    <a:rPr lang="en-US" sz="2000" i="1">
                                      <a:latin typeface="Cambria Math" panose="02040503050406030204" pitchFamily="18" charset="0"/>
                                    </a:rPr>
                                  </m:ctrlPr>
                                </m:dPr>
                                <m:e>
                                  <m:d>
                                    <m:dPr>
                                      <m:ctrlPr>
                                        <a:rPr lang="en-US" sz="2000" i="1">
                                          <a:latin typeface="Cambria Math" panose="02040503050406030204" pitchFamily="18" charset="0"/>
                                        </a:rPr>
                                      </m:ctrlPr>
                                    </m:dPr>
                                    <m:e>
                                      <m:r>
                                        <a:rPr lang="en-US" sz="2000" i="0">
                                          <a:latin typeface="Cambria Math" panose="02040503050406030204" pitchFamily="18" charset="0"/>
                                        </a:rPr>
                                        <m:t>2</m:t>
                                      </m:r>
                                      <m:r>
                                        <a:rPr lang="en-US" sz="2000" i="1">
                                          <a:latin typeface="Cambria Math" panose="02040503050406030204" pitchFamily="18" charset="0"/>
                                        </a:rPr>
                                        <m:t>𝐿</m:t>
                                      </m:r>
                                      <m:r>
                                        <a:rPr lang="en-US" sz="2000" i="0">
                                          <a:latin typeface="Cambria Math" panose="02040503050406030204" pitchFamily="18" charset="0"/>
                                        </a:rPr>
                                        <m:t>+1</m:t>
                                      </m:r>
                                    </m:e>
                                  </m:d>
                                  <m:r>
                                    <a:rPr lang="en-US" sz="2000" i="0">
                                      <a:latin typeface="Cambria Math" panose="02040503050406030204" pitchFamily="18" charset="0"/>
                                    </a:rPr>
                                    <m:t>‼</m:t>
                                  </m:r>
                                </m:e>
                              </m:d>
                            </m:e>
                            <m:sup>
                              <m:r>
                                <a:rPr lang="en-US" sz="2000" i="0">
                                  <a:latin typeface="Cambria Math" panose="02040503050406030204" pitchFamily="18" charset="0"/>
                                </a:rPr>
                                <m:t>2</m:t>
                              </m:r>
                            </m:sup>
                          </m:sSup>
                        </m:den>
                      </m:f>
                      <m:sSup>
                        <m:sSupPr>
                          <m:ctrlPr>
                            <a:rPr lang="en-US" sz="2000" i="1">
                              <a:latin typeface="Cambria Math" panose="02040503050406030204" pitchFamily="18" charset="0"/>
                            </a:rPr>
                          </m:ctrlPr>
                        </m:sSupPr>
                        <m:e>
                          <m:d>
                            <m:dPr>
                              <m:ctrlPr>
                                <a:rPr lang="en-US" sz="2000" i="1">
                                  <a:latin typeface="Cambria Math" panose="02040503050406030204" pitchFamily="18" charset="0"/>
                                </a:rPr>
                              </m:ctrlPr>
                            </m:dPr>
                            <m:e>
                              <m:f>
                                <m:fPr>
                                  <m:ctrlPr>
                                    <a:rPr lang="en-US" sz="2000" i="1">
                                      <a:latin typeface="Cambria Math" panose="02040503050406030204" pitchFamily="18" charset="0"/>
                                    </a:rPr>
                                  </m:ctrlPr>
                                </m:fPr>
                                <m:num>
                                  <m:sSub>
                                    <m:sSubPr>
                                      <m:ctrlPr>
                                        <a:rPr lang="en-US" sz="2000" i="1">
                                          <a:latin typeface="Cambria Math" panose="02040503050406030204" pitchFamily="18" charset="0"/>
                                        </a:rPr>
                                      </m:ctrlPr>
                                    </m:sSubPr>
                                    <m:e>
                                      <m:r>
                                        <a:rPr lang="en-US" sz="2000" i="1">
                                          <a:latin typeface="Cambria Math" panose="02040503050406030204" pitchFamily="18" charset="0"/>
                                        </a:rPr>
                                        <m:t>𝐸</m:t>
                                      </m:r>
                                    </m:e>
                                    <m:sub>
                                      <m:r>
                                        <a:rPr lang="en-US" sz="2000" i="1">
                                          <a:latin typeface="Cambria Math" panose="02040503050406030204" pitchFamily="18" charset="0"/>
                                        </a:rPr>
                                        <m:t>𝛾</m:t>
                                      </m:r>
                                    </m:sub>
                                  </m:sSub>
                                </m:num>
                                <m:den>
                                  <m:r>
                                    <a:rPr lang="en-US" sz="2000" i="0">
                                      <a:latin typeface="Cambria Math" panose="02040503050406030204" pitchFamily="18" charset="0"/>
                                    </a:rPr>
                                    <m:t>ℏ</m:t>
                                  </m:r>
                                  <m:r>
                                    <a:rPr lang="en-US" sz="2000" i="1">
                                      <a:latin typeface="Cambria Math" panose="02040503050406030204" pitchFamily="18" charset="0"/>
                                    </a:rPr>
                                    <m:t>𝑐</m:t>
                                  </m:r>
                                </m:den>
                              </m:f>
                            </m:e>
                          </m:d>
                        </m:e>
                        <m:sup>
                          <m:r>
                            <a:rPr lang="en-US" sz="2000" i="0">
                              <a:latin typeface="Cambria Math" panose="02040503050406030204" pitchFamily="18" charset="0"/>
                            </a:rPr>
                            <m:t>2</m:t>
                          </m:r>
                          <m:r>
                            <a:rPr lang="en-US" sz="2000" i="1">
                              <a:latin typeface="Cambria Math" panose="02040503050406030204" pitchFamily="18" charset="0"/>
                            </a:rPr>
                            <m:t>𝐿</m:t>
                          </m:r>
                          <m:r>
                            <a:rPr lang="en-US" sz="2000" i="0">
                              <a:latin typeface="Cambria Math" panose="02040503050406030204" pitchFamily="18" charset="0"/>
                            </a:rPr>
                            <m:t>+1</m:t>
                          </m:r>
                        </m:sup>
                      </m:sSup>
                      <m:r>
                        <a:rPr lang="en-US" sz="2000" i="1">
                          <a:latin typeface="Cambria Math" panose="02040503050406030204" pitchFamily="18" charset="0"/>
                        </a:rPr>
                        <m:t>𝐵</m:t>
                      </m:r>
                      <m:d>
                        <m:dPr>
                          <m:ctrlPr>
                            <a:rPr lang="en-US" sz="2000" i="1">
                              <a:latin typeface="Cambria Math" panose="02040503050406030204" pitchFamily="18" charset="0"/>
                            </a:rPr>
                          </m:ctrlPr>
                        </m:dPr>
                        <m:e>
                          <m:acc>
                            <m:accPr>
                              <m:chr m:val="̅"/>
                              <m:ctrlPr>
                                <a:rPr lang="en-US" sz="2000" i="1">
                                  <a:latin typeface="Cambria Math" panose="02040503050406030204" pitchFamily="18" charset="0"/>
                                </a:rPr>
                              </m:ctrlPr>
                            </m:accPr>
                            <m:e>
                              <m:r>
                                <a:rPr lang="en-US" sz="2000" i="1">
                                  <a:latin typeface="Cambria Math" panose="02040503050406030204" pitchFamily="18" charset="0"/>
                                </a:rPr>
                                <m:t>𝜔</m:t>
                              </m:r>
                            </m:e>
                          </m:acc>
                          <m:r>
                            <a:rPr lang="en-US" sz="2000" i="1">
                              <a:latin typeface="Cambria Math" panose="02040503050406030204" pitchFamily="18" charset="0"/>
                            </a:rPr>
                            <m:t>𝐿</m:t>
                          </m:r>
                        </m:e>
                      </m:d>
                    </m:oMath>
                  </m:oMathPara>
                </a14:m>
                <a:endParaRPr lang="en-US" sz="2000" dirty="0"/>
              </a:p>
            </p:txBody>
          </p:sp>
        </mc:Choice>
        <mc:Fallback xmlns="">
          <p:sp>
            <p:nvSpPr>
              <p:cNvPr id="8" name="Rectangle 7"/>
              <p:cNvSpPr>
                <a:spLocks noRot="1" noChangeAspect="1" noMove="1" noResize="1" noEditPoints="1" noAdjustHandles="1" noChangeArrowheads="1" noChangeShapeType="1" noTextEdit="1"/>
              </p:cNvSpPr>
              <p:nvPr/>
            </p:nvSpPr>
            <p:spPr>
              <a:xfrm>
                <a:off x="0" y="1195363"/>
                <a:ext cx="6336406" cy="844847"/>
              </a:xfrm>
              <a:prstGeom prst="rect">
                <a:avLst/>
              </a:prstGeom>
              <a:blipFill rotWithShape="0">
                <a:blip r:embed="rId3"/>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 name="Rectangle 8"/>
              <p:cNvSpPr/>
              <p:nvPr/>
            </p:nvSpPr>
            <p:spPr>
              <a:xfrm>
                <a:off x="0" y="2142520"/>
                <a:ext cx="5338294" cy="446725"/>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d>
                        <m:dPr>
                          <m:begChr m:val=""/>
                          <m:endChr m:val="]"/>
                          <m:ctrlPr>
                            <a:rPr lang="en-US" sz="2000" i="1" smtClean="0">
                              <a:latin typeface="Cambria Math" panose="02040503050406030204" pitchFamily="18" charset="0"/>
                            </a:rPr>
                          </m:ctrlPr>
                        </m:dPr>
                        <m:e>
                          <m:sSub>
                            <m:sSubPr>
                              <m:ctrlPr>
                                <a:rPr lang="en-US" sz="2000" i="1">
                                  <a:latin typeface="Cambria Math" panose="02040503050406030204" pitchFamily="18" charset="0"/>
                                </a:rPr>
                              </m:ctrlPr>
                            </m:sSubPr>
                            <m:e>
                              <m:r>
                                <m:rPr>
                                  <m:sty m:val="p"/>
                                </m:rPr>
                                <a:rPr lang="en-US" sz="2000">
                                  <a:latin typeface="Cambria Math" panose="02040503050406030204" pitchFamily="18" charset="0"/>
                                </a:rPr>
                                <m:t>Γ</m:t>
                              </m:r>
                            </m:e>
                            <m:sub>
                              <m:r>
                                <a:rPr lang="en-US" sz="2000" i="1">
                                  <a:latin typeface="Cambria Math" panose="02040503050406030204" pitchFamily="18" charset="0"/>
                                </a:rPr>
                                <m:t>𝐸</m:t>
                              </m:r>
                              <m:r>
                                <a:rPr lang="en-US" sz="2000" i="0">
                                  <a:latin typeface="Cambria Math" panose="02040503050406030204" pitchFamily="18" charset="0"/>
                                </a:rPr>
                                <m:t>2</m:t>
                              </m:r>
                            </m:sub>
                          </m:sSub>
                          <m:r>
                            <a:rPr lang="en-US" sz="2000" i="0">
                              <a:latin typeface="Cambria Math" panose="02040503050406030204" pitchFamily="18" charset="0"/>
                            </a:rPr>
                            <m:t>[</m:t>
                          </m:r>
                          <m:r>
                            <m:rPr>
                              <m:sty m:val="p"/>
                            </m:rPr>
                            <a:rPr lang="en-US" sz="2000" i="0">
                              <a:latin typeface="Cambria Math" panose="02040503050406030204" pitchFamily="18" charset="0"/>
                            </a:rPr>
                            <m:t>eV</m:t>
                          </m:r>
                          <m:r>
                            <a:rPr lang="en-US" sz="2000" i="0">
                              <a:latin typeface="Cambria Math" panose="02040503050406030204" pitchFamily="18" charset="0"/>
                            </a:rPr>
                            <m:t>]=8.13×</m:t>
                          </m:r>
                          <m:sSup>
                            <m:sSupPr>
                              <m:ctrlPr>
                                <a:rPr lang="en-US" sz="2000" i="1">
                                  <a:latin typeface="Cambria Math" panose="02040503050406030204" pitchFamily="18" charset="0"/>
                                </a:rPr>
                              </m:ctrlPr>
                            </m:sSupPr>
                            <m:e>
                              <m:r>
                                <a:rPr lang="en-US" sz="2000" i="0">
                                  <a:latin typeface="Cambria Math" panose="02040503050406030204" pitchFamily="18" charset="0"/>
                                </a:rPr>
                                <m:t>10</m:t>
                              </m:r>
                            </m:e>
                            <m:sup>
                              <m:r>
                                <a:rPr lang="en-US" sz="2000" i="0">
                                  <a:latin typeface="Cambria Math" panose="02040503050406030204" pitchFamily="18" charset="0"/>
                                </a:rPr>
                                <m:t>−7</m:t>
                              </m:r>
                            </m:sup>
                          </m:sSup>
                          <m:sSubSup>
                            <m:sSubSupPr>
                              <m:ctrlPr>
                                <a:rPr lang="en-US" sz="2000" i="1" smtClean="0">
                                  <a:solidFill>
                                    <a:srgbClr val="0000FF"/>
                                  </a:solidFill>
                                  <a:latin typeface="Cambria Math" panose="02040503050406030204" pitchFamily="18" charset="0"/>
                                </a:rPr>
                              </m:ctrlPr>
                            </m:sSubSupPr>
                            <m:e>
                              <m:r>
                                <a:rPr lang="en-US" sz="2000" i="1">
                                  <a:solidFill>
                                    <a:srgbClr val="0000FF"/>
                                  </a:solidFill>
                                  <a:latin typeface="Cambria Math" panose="02040503050406030204" pitchFamily="18" charset="0"/>
                                </a:rPr>
                                <m:t>𝐸</m:t>
                              </m:r>
                            </m:e>
                            <m:sub>
                              <m:r>
                                <a:rPr lang="en-US" sz="2000" i="1">
                                  <a:solidFill>
                                    <a:srgbClr val="0000FF"/>
                                  </a:solidFill>
                                  <a:latin typeface="Cambria Math" panose="02040503050406030204" pitchFamily="18" charset="0"/>
                                </a:rPr>
                                <m:t>𝛾</m:t>
                              </m:r>
                            </m:sub>
                            <m:sup>
                              <m:r>
                                <a:rPr lang="en-US" sz="2000" i="0">
                                  <a:solidFill>
                                    <a:srgbClr val="0000FF"/>
                                  </a:solidFill>
                                  <a:latin typeface="Cambria Math" panose="02040503050406030204" pitchFamily="18" charset="0"/>
                                </a:rPr>
                                <m:t>5</m:t>
                              </m:r>
                            </m:sup>
                          </m:sSubSup>
                          <m:r>
                            <a:rPr lang="en-US" sz="2000" i="0">
                              <a:latin typeface="Cambria Math" panose="02040503050406030204" pitchFamily="18" charset="0"/>
                            </a:rPr>
                            <m:t>[</m:t>
                          </m:r>
                          <m:r>
                            <m:rPr>
                              <m:sty m:val="p"/>
                            </m:rPr>
                            <a:rPr lang="en-US" sz="2000" i="0">
                              <a:latin typeface="Cambria Math" panose="02040503050406030204" pitchFamily="18" charset="0"/>
                            </a:rPr>
                            <m:t>MeV</m:t>
                          </m:r>
                          <m:r>
                            <a:rPr lang="en-US" sz="2000" i="0">
                              <a:latin typeface="Cambria Math" panose="02040503050406030204" pitchFamily="18" charset="0"/>
                            </a:rPr>
                            <m:t>]</m:t>
                          </m:r>
                          <m:r>
                            <a:rPr lang="en-US" sz="2000" i="1" smtClean="0">
                              <a:solidFill>
                                <a:srgbClr val="FF0000"/>
                              </a:solidFill>
                              <a:latin typeface="Cambria Math" panose="02040503050406030204" pitchFamily="18" charset="0"/>
                            </a:rPr>
                            <m:t>𝐵</m:t>
                          </m:r>
                          <m:d>
                            <m:dPr>
                              <m:ctrlPr>
                                <a:rPr lang="en-US" sz="2000" i="1">
                                  <a:solidFill>
                                    <a:srgbClr val="FF0000"/>
                                  </a:solidFill>
                                  <a:latin typeface="Cambria Math" panose="02040503050406030204" pitchFamily="18" charset="0"/>
                                </a:rPr>
                              </m:ctrlPr>
                            </m:dPr>
                            <m:e>
                              <m:r>
                                <a:rPr lang="en-US" sz="2000" i="1">
                                  <a:solidFill>
                                    <a:srgbClr val="FF0000"/>
                                  </a:solidFill>
                                  <a:latin typeface="Cambria Math" panose="02040503050406030204" pitchFamily="18" charset="0"/>
                                </a:rPr>
                                <m:t>𝐸</m:t>
                              </m:r>
                              <m:r>
                                <a:rPr lang="en-US" sz="2000" i="0">
                                  <a:solidFill>
                                    <a:srgbClr val="FF0000"/>
                                  </a:solidFill>
                                  <a:latin typeface="Cambria Math" panose="02040503050406030204" pitchFamily="18" charset="0"/>
                                </a:rPr>
                                <m:t>2</m:t>
                              </m:r>
                            </m:e>
                          </m:d>
                          <m:r>
                            <a:rPr lang="en-US" sz="2000" i="0">
                              <a:latin typeface="Cambria Math" panose="02040503050406030204" pitchFamily="18" charset="0"/>
                            </a:rPr>
                            <m:t>[</m:t>
                          </m:r>
                          <m:sSup>
                            <m:sSupPr>
                              <m:ctrlPr>
                                <a:rPr lang="en-US" sz="2000" i="1">
                                  <a:latin typeface="Cambria Math" panose="02040503050406030204" pitchFamily="18" charset="0"/>
                                </a:rPr>
                              </m:ctrlPr>
                            </m:sSupPr>
                            <m:e>
                              <m:r>
                                <a:rPr lang="en-US" sz="2000" i="1">
                                  <a:latin typeface="Cambria Math" panose="02040503050406030204" pitchFamily="18" charset="0"/>
                                </a:rPr>
                                <m:t>𝑒</m:t>
                              </m:r>
                            </m:e>
                            <m:sup>
                              <m:r>
                                <a:rPr lang="en-US" sz="2000" i="0">
                                  <a:latin typeface="Cambria Math" panose="02040503050406030204" pitchFamily="18" charset="0"/>
                                </a:rPr>
                                <m:t>2</m:t>
                              </m:r>
                            </m:sup>
                          </m:sSup>
                          <m:sSup>
                            <m:sSupPr>
                              <m:ctrlPr>
                                <a:rPr lang="en-US" sz="2000" i="1">
                                  <a:latin typeface="Cambria Math" panose="02040503050406030204" pitchFamily="18" charset="0"/>
                                </a:rPr>
                              </m:ctrlPr>
                            </m:sSupPr>
                            <m:e>
                              <m:r>
                                <m:rPr>
                                  <m:sty m:val="p"/>
                                </m:rPr>
                                <a:rPr lang="en-US" sz="2000" i="0">
                                  <a:latin typeface="Cambria Math" panose="02040503050406030204" pitchFamily="18" charset="0"/>
                                </a:rPr>
                                <m:t>fm</m:t>
                              </m:r>
                            </m:e>
                            <m:sup>
                              <m:r>
                                <a:rPr lang="en-US" sz="2000" i="0">
                                  <a:latin typeface="Cambria Math" panose="02040503050406030204" pitchFamily="18" charset="0"/>
                                </a:rPr>
                                <m:t>4</m:t>
                              </m:r>
                            </m:sup>
                          </m:sSup>
                        </m:e>
                      </m:d>
                    </m:oMath>
                  </m:oMathPara>
                </a14:m>
                <a:endParaRPr lang="en-US" sz="2000" dirty="0"/>
              </a:p>
            </p:txBody>
          </p:sp>
        </mc:Choice>
        <mc:Fallback xmlns="">
          <p:sp>
            <p:nvSpPr>
              <p:cNvPr id="9" name="Rectangle 8"/>
              <p:cNvSpPr>
                <a:spLocks noRot="1" noChangeAspect="1" noMove="1" noResize="1" noEditPoints="1" noAdjustHandles="1" noChangeArrowheads="1" noChangeShapeType="1" noTextEdit="1"/>
              </p:cNvSpPr>
              <p:nvPr/>
            </p:nvSpPr>
            <p:spPr>
              <a:xfrm>
                <a:off x="0" y="2142520"/>
                <a:ext cx="5338294" cy="446725"/>
              </a:xfrm>
              <a:prstGeom prst="rect">
                <a:avLst/>
              </a:prstGeom>
              <a:blipFill rotWithShape="0">
                <a:blip r:embed="rId4"/>
                <a:stretch>
                  <a:fillRect t="-152703" r="-8219" b="-22162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Rectangle 9"/>
              <p:cNvSpPr/>
              <p:nvPr/>
            </p:nvSpPr>
            <p:spPr>
              <a:xfrm>
                <a:off x="0" y="2770744"/>
                <a:ext cx="4936095" cy="446725"/>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d>
                        <m:dPr>
                          <m:begChr m:val=""/>
                          <m:endChr m:val="]"/>
                          <m:ctrlPr>
                            <a:rPr lang="en-US" sz="2000" i="1">
                              <a:latin typeface="Cambria Math" panose="02040503050406030204" pitchFamily="18" charset="0"/>
                            </a:rPr>
                          </m:ctrlPr>
                        </m:dPr>
                        <m:e>
                          <m:sSub>
                            <m:sSubPr>
                              <m:ctrlPr>
                                <a:rPr lang="en-US" sz="2000" i="1">
                                  <a:latin typeface="Cambria Math" panose="02040503050406030204" pitchFamily="18" charset="0"/>
                                </a:rPr>
                              </m:ctrlPr>
                            </m:sSubPr>
                            <m:e>
                              <m:r>
                                <m:rPr>
                                  <m:sty m:val="p"/>
                                </m:rPr>
                                <a:rPr lang="en-US" sz="2000">
                                  <a:latin typeface="Cambria Math" panose="02040503050406030204" pitchFamily="18" charset="0"/>
                                </a:rPr>
                                <m:t>Γ</m:t>
                              </m:r>
                            </m:e>
                            <m:sub>
                              <m:r>
                                <a:rPr lang="en-US" sz="2000" i="1">
                                  <a:latin typeface="Cambria Math" panose="02040503050406030204" pitchFamily="18" charset="0"/>
                                </a:rPr>
                                <m:t>𝑀</m:t>
                              </m:r>
                              <m:r>
                                <a:rPr lang="en-US" sz="2000" i="0">
                                  <a:latin typeface="Cambria Math" panose="02040503050406030204" pitchFamily="18" charset="0"/>
                                </a:rPr>
                                <m:t>1</m:t>
                              </m:r>
                            </m:sub>
                          </m:sSub>
                          <m:r>
                            <a:rPr lang="en-US" sz="2000" i="0">
                              <a:latin typeface="Cambria Math" panose="02040503050406030204" pitchFamily="18" charset="0"/>
                            </a:rPr>
                            <m:t>[</m:t>
                          </m:r>
                          <m:r>
                            <m:rPr>
                              <m:sty m:val="p"/>
                            </m:rPr>
                            <a:rPr lang="en-US" sz="2000" i="0">
                              <a:latin typeface="Cambria Math" panose="02040503050406030204" pitchFamily="18" charset="0"/>
                            </a:rPr>
                            <m:t>eV</m:t>
                          </m:r>
                          <m:r>
                            <a:rPr lang="en-US" sz="2000" i="0">
                              <a:latin typeface="Cambria Math" panose="02040503050406030204" pitchFamily="18" charset="0"/>
                            </a:rPr>
                            <m:t>]=1.16×</m:t>
                          </m:r>
                          <m:sSup>
                            <m:sSupPr>
                              <m:ctrlPr>
                                <a:rPr lang="en-US" sz="2000" i="1">
                                  <a:latin typeface="Cambria Math" panose="02040503050406030204" pitchFamily="18" charset="0"/>
                                </a:rPr>
                              </m:ctrlPr>
                            </m:sSupPr>
                            <m:e>
                              <m:r>
                                <a:rPr lang="en-US" sz="2000" i="0">
                                  <a:latin typeface="Cambria Math" panose="02040503050406030204" pitchFamily="18" charset="0"/>
                                </a:rPr>
                                <m:t>10</m:t>
                              </m:r>
                            </m:e>
                            <m:sup>
                              <m:r>
                                <a:rPr lang="en-US" sz="2000" i="0">
                                  <a:latin typeface="Cambria Math" panose="02040503050406030204" pitchFamily="18" charset="0"/>
                                </a:rPr>
                                <m:t>−2</m:t>
                              </m:r>
                            </m:sup>
                          </m:sSup>
                          <m:sSubSup>
                            <m:sSubSupPr>
                              <m:ctrlPr>
                                <a:rPr lang="en-US" sz="2000" i="1" smtClean="0">
                                  <a:solidFill>
                                    <a:srgbClr val="0000FF"/>
                                  </a:solidFill>
                                  <a:latin typeface="Cambria Math" panose="02040503050406030204" pitchFamily="18" charset="0"/>
                                </a:rPr>
                              </m:ctrlPr>
                            </m:sSubSupPr>
                            <m:e>
                              <m:r>
                                <a:rPr lang="en-US" sz="2000" i="1">
                                  <a:solidFill>
                                    <a:srgbClr val="0000FF"/>
                                  </a:solidFill>
                                  <a:latin typeface="Cambria Math" panose="02040503050406030204" pitchFamily="18" charset="0"/>
                                </a:rPr>
                                <m:t>𝐸</m:t>
                              </m:r>
                            </m:e>
                            <m:sub>
                              <m:r>
                                <a:rPr lang="en-US" sz="2000" i="1">
                                  <a:solidFill>
                                    <a:srgbClr val="0000FF"/>
                                  </a:solidFill>
                                  <a:latin typeface="Cambria Math" panose="02040503050406030204" pitchFamily="18" charset="0"/>
                                </a:rPr>
                                <m:t>𝛾</m:t>
                              </m:r>
                            </m:sub>
                            <m:sup>
                              <m:r>
                                <a:rPr lang="en-US" sz="2000" i="0">
                                  <a:solidFill>
                                    <a:srgbClr val="0000FF"/>
                                  </a:solidFill>
                                  <a:latin typeface="Cambria Math" panose="02040503050406030204" pitchFamily="18" charset="0"/>
                                </a:rPr>
                                <m:t>3</m:t>
                              </m:r>
                            </m:sup>
                          </m:sSubSup>
                          <m:r>
                            <a:rPr lang="en-US" sz="2000" i="0">
                              <a:latin typeface="Cambria Math" panose="02040503050406030204" pitchFamily="18" charset="0"/>
                            </a:rPr>
                            <m:t>[</m:t>
                          </m:r>
                          <m:r>
                            <m:rPr>
                              <m:sty m:val="p"/>
                            </m:rPr>
                            <a:rPr lang="en-US" sz="2000" i="0">
                              <a:latin typeface="Cambria Math" panose="02040503050406030204" pitchFamily="18" charset="0"/>
                            </a:rPr>
                            <m:t>MeV</m:t>
                          </m:r>
                          <m:r>
                            <a:rPr lang="en-US" sz="2000" i="0">
                              <a:latin typeface="Cambria Math" panose="02040503050406030204" pitchFamily="18" charset="0"/>
                            </a:rPr>
                            <m:t>]</m:t>
                          </m:r>
                          <m:r>
                            <a:rPr lang="en-US" sz="2000" i="1" smtClean="0">
                              <a:solidFill>
                                <a:srgbClr val="FF0000"/>
                              </a:solidFill>
                              <a:latin typeface="Cambria Math" panose="02040503050406030204" pitchFamily="18" charset="0"/>
                            </a:rPr>
                            <m:t>𝐵</m:t>
                          </m:r>
                          <m:d>
                            <m:dPr>
                              <m:ctrlPr>
                                <a:rPr lang="en-US" sz="2000" i="1">
                                  <a:solidFill>
                                    <a:srgbClr val="FF0000"/>
                                  </a:solidFill>
                                  <a:latin typeface="Cambria Math" panose="02040503050406030204" pitchFamily="18" charset="0"/>
                                </a:rPr>
                              </m:ctrlPr>
                            </m:dPr>
                            <m:e>
                              <m:r>
                                <a:rPr lang="en-US" sz="2000" i="1">
                                  <a:solidFill>
                                    <a:srgbClr val="FF0000"/>
                                  </a:solidFill>
                                  <a:latin typeface="Cambria Math" panose="02040503050406030204" pitchFamily="18" charset="0"/>
                                </a:rPr>
                                <m:t>𝑀</m:t>
                              </m:r>
                              <m:r>
                                <a:rPr lang="en-US" sz="2000" i="0">
                                  <a:solidFill>
                                    <a:srgbClr val="FF0000"/>
                                  </a:solidFill>
                                  <a:latin typeface="Cambria Math" panose="02040503050406030204" pitchFamily="18" charset="0"/>
                                </a:rPr>
                                <m:t>1</m:t>
                              </m:r>
                            </m:e>
                          </m:d>
                          <m:r>
                            <a:rPr lang="en-US" sz="2000" i="0">
                              <a:latin typeface="Cambria Math" panose="02040503050406030204" pitchFamily="18" charset="0"/>
                            </a:rPr>
                            <m:t>[</m:t>
                          </m:r>
                          <m:sSubSup>
                            <m:sSubSupPr>
                              <m:ctrlPr>
                                <a:rPr lang="en-US" sz="2000" i="1">
                                  <a:latin typeface="Cambria Math" panose="02040503050406030204" pitchFamily="18" charset="0"/>
                                </a:rPr>
                              </m:ctrlPr>
                            </m:sSubSupPr>
                            <m:e>
                              <m:r>
                                <a:rPr lang="en-US" sz="2000" i="1">
                                  <a:latin typeface="Cambria Math" panose="02040503050406030204" pitchFamily="18" charset="0"/>
                                </a:rPr>
                                <m:t>𝜇</m:t>
                              </m:r>
                            </m:e>
                            <m:sub>
                              <m:r>
                                <a:rPr lang="en-US" sz="2000" i="1">
                                  <a:latin typeface="Cambria Math" panose="02040503050406030204" pitchFamily="18" charset="0"/>
                                </a:rPr>
                                <m:t>𝑁</m:t>
                              </m:r>
                            </m:sub>
                            <m:sup>
                              <m:r>
                                <a:rPr lang="en-US" sz="2000" i="0">
                                  <a:latin typeface="Cambria Math" panose="02040503050406030204" pitchFamily="18" charset="0"/>
                                </a:rPr>
                                <m:t>2</m:t>
                              </m:r>
                            </m:sup>
                          </m:sSubSup>
                        </m:e>
                      </m:d>
                    </m:oMath>
                  </m:oMathPara>
                </a14:m>
                <a:endParaRPr lang="en-US" sz="2000" dirty="0"/>
              </a:p>
            </p:txBody>
          </p:sp>
        </mc:Choice>
        <mc:Fallback xmlns="">
          <p:sp>
            <p:nvSpPr>
              <p:cNvPr id="10" name="Rectangle 9"/>
              <p:cNvSpPr>
                <a:spLocks noRot="1" noChangeAspect="1" noMove="1" noResize="1" noEditPoints="1" noAdjustHandles="1" noChangeArrowheads="1" noChangeShapeType="1" noTextEdit="1"/>
              </p:cNvSpPr>
              <p:nvPr/>
            </p:nvSpPr>
            <p:spPr>
              <a:xfrm>
                <a:off x="0" y="2770744"/>
                <a:ext cx="4936095" cy="446725"/>
              </a:xfrm>
              <a:prstGeom prst="rect">
                <a:avLst/>
              </a:prstGeom>
              <a:blipFill rotWithShape="0">
                <a:blip r:embed="rId5"/>
                <a:stretch>
                  <a:fillRect t="-154795" r="-11605" b="-226027"/>
                </a:stretch>
              </a:blipFill>
            </p:spPr>
            <p:txBody>
              <a:bodyPr/>
              <a:lstStyle/>
              <a:p>
                <a:r>
                  <a:rPr lang="en-US">
                    <a:noFill/>
                  </a:rPr>
                  <a:t> </a:t>
                </a:r>
              </a:p>
            </p:txBody>
          </p:sp>
        </mc:Fallback>
      </mc:AlternateContent>
      <p:sp>
        <p:nvSpPr>
          <p:cNvPr id="11" name="TextBox 10"/>
          <p:cNvSpPr txBox="1"/>
          <p:nvPr/>
        </p:nvSpPr>
        <p:spPr>
          <a:xfrm>
            <a:off x="0" y="8046"/>
            <a:ext cx="569387" cy="646331"/>
          </a:xfrm>
          <a:prstGeom prst="rect">
            <a:avLst/>
          </a:prstGeom>
          <a:noFill/>
        </p:spPr>
        <p:txBody>
          <a:bodyPr wrap="none" rtlCol="0">
            <a:spAutoFit/>
          </a:bodyPr>
          <a:lstStyle/>
          <a:p>
            <a:r>
              <a:rPr lang="en-US" altLang="zh-CN" sz="3600" i="1" dirty="0">
                <a:solidFill>
                  <a:srgbClr val="7030A0"/>
                </a:solidFill>
                <a:latin typeface="Times New Roman" panose="02020603050405020304" pitchFamily="18" charset="0"/>
                <a:cs typeface="Times New Roman" panose="02020603050405020304" pitchFamily="18" charset="0"/>
              </a:rPr>
              <a:t>Γ</a:t>
            </a:r>
            <a:r>
              <a:rPr lang="en-US" altLang="zh-CN" sz="3600" i="1" baseline="-25000" dirty="0">
                <a:solidFill>
                  <a:srgbClr val="7030A0"/>
                </a:solidFill>
                <a:latin typeface="Times New Roman" panose="02020603050405020304" pitchFamily="18" charset="0"/>
                <a:cs typeface="Times New Roman" panose="02020603050405020304" pitchFamily="18" charset="0"/>
              </a:rPr>
              <a:t>γ</a:t>
            </a:r>
            <a:endParaRPr lang="en-US" i="1" baseline="-25000" dirty="0">
              <a:solidFill>
                <a:srgbClr val="7030A0"/>
              </a:solidFill>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2" name="Rectangle 11"/>
              <p:cNvSpPr/>
              <p:nvPr/>
            </p:nvSpPr>
            <p:spPr>
              <a:xfrm>
                <a:off x="169930" y="3669373"/>
                <a:ext cx="1863844" cy="44749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Sup>
                        <m:sSubSupPr>
                          <m:ctrlPr>
                            <a:rPr lang="en-US" sz="2000" i="1">
                              <a:latin typeface="Cambria Math" panose="02040503050406030204" pitchFamily="18" charset="0"/>
                            </a:rPr>
                          </m:ctrlPr>
                        </m:sSubSupPr>
                        <m:e>
                          <m:r>
                            <a:rPr lang="en-US" sz="2000" i="1">
                              <a:latin typeface="Cambria Math" panose="02040503050406030204" pitchFamily="18" charset="0"/>
                            </a:rPr>
                            <m:t>𝛤</m:t>
                          </m:r>
                        </m:e>
                        <m:sub>
                          <m:r>
                            <a:rPr lang="en-US" sz="2000" i="1">
                              <a:latin typeface="Cambria Math" panose="02040503050406030204" pitchFamily="18" charset="0"/>
                            </a:rPr>
                            <m:t>𝛾</m:t>
                          </m:r>
                        </m:sub>
                        <m:sup>
                          <m:r>
                            <a:rPr lang="en-US" sz="2000" i="1">
                              <a:latin typeface="Cambria Math" panose="02040503050406030204" pitchFamily="18" charset="0"/>
                            </a:rPr>
                            <m:t>𝑖</m:t>
                          </m:r>
                        </m:sup>
                      </m:sSubSup>
                      <m:r>
                        <a:rPr lang="en-US" sz="2000" i="0">
                          <a:latin typeface="Cambria Math" panose="02040503050406030204" pitchFamily="18" charset="0"/>
                        </a:rPr>
                        <m:t>=</m:t>
                      </m:r>
                      <m:sSubSup>
                        <m:sSubSupPr>
                          <m:ctrlPr>
                            <a:rPr lang="en-US" sz="2000" i="1">
                              <a:latin typeface="Cambria Math" panose="02040503050406030204" pitchFamily="18" charset="0"/>
                            </a:rPr>
                          </m:ctrlPr>
                        </m:sSubSupPr>
                        <m:e>
                          <m:r>
                            <a:rPr lang="en-US" sz="2000" i="1">
                              <a:latin typeface="Cambria Math" panose="02040503050406030204" pitchFamily="18" charset="0"/>
                            </a:rPr>
                            <m:t>𝛤</m:t>
                          </m:r>
                        </m:e>
                        <m:sub>
                          <m:r>
                            <a:rPr lang="en-US" sz="2000" i="1">
                              <a:latin typeface="Cambria Math" panose="02040503050406030204" pitchFamily="18" charset="0"/>
                            </a:rPr>
                            <m:t>𝐸</m:t>
                          </m:r>
                          <m:r>
                            <a:rPr lang="en-US" sz="2000" i="0">
                              <a:latin typeface="Cambria Math" panose="02040503050406030204" pitchFamily="18" charset="0"/>
                            </a:rPr>
                            <m:t>2</m:t>
                          </m:r>
                        </m:sub>
                        <m:sup>
                          <m:r>
                            <a:rPr lang="en-US" sz="2000" i="1">
                              <a:latin typeface="Cambria Math" panose="02040503050406030204" pitchFamily="18" charset="0"/>
                            </a:rPr>
                            <m:t>𝑖</m:t>
                          </m:r>
                        </m:sup>
                      </m:sSubSup>
                      <m:r>
                        <a:rPr lang="en-US" sz="2000" i="0">
                          <a:latin typeface="Cambria Math" panose="02040503050406030204" pitchFamily="18" charset="0"/>
                        </a:rPr>
                        <m:t>+</m:t>
                      </m:r>
                      <m:sSubSup>
                        <m:sSubSupPr>
                          <m:ctrlPr>
                            <a:rPr lang="en-US" sz="2000" i="1">
                              <a:latin typeface="Cambria Math" panose="02040503050406030204" pitchFamily="18" charset="0"/>
                            </a:rPr>
                          </m:ctrlPr>
                        </m:sSubSupPr>
                        <m:e>
                          <m:r>
                            <a:rPr lang="en-US" sz="2000" i="1">
                              <a:latin typeface="Cambria Math" panose="02040503050406030204" pitchFamily="18" charset="0"/>
                            </a:rPr>
                            <m:t>𝛤</m:t>
                          </m:r>
                        </m:e>
                        <m:sub>
                          <m:r>
                            <a:rPr lang="en-US" sz="2000" i="1">
                              <a:latin typeface="Cambria Math" panose="02040503050406030204" pitchFamily="18" charset="0"/>
                            </a:rPr>
                            <m:t>𝑀</m:t>
                          </m:r>
                          <m:r>
                            <a:rPr lang="en-US" sz="2000" i="0">
                              <a:latin typeface="Cambria Math" panose="02040503050406030204" pitchFamily="18" charset="0"/>
                            </a:rPr>
                            <m:t>1</m:t>
                          </m:r>
                        </m:sub>
                        <m:sup>
                          <m:r>
                            <a:rPr lang="en-US" sz="2000" i="1">
                              <a:latin typeface="Cambria Math" panose="02040503050406030204" pitchFamily="18" charset="0"/>
                            </a:rPr>
                            <m:t>𝑖</m:t>
                          </m:r>
                        </m:sup>
                      </m:sSubSup>
                    </m:oMath>
                  </m:oMathPara>
                </a14:m>
                <a:endParaRPr lang="en-US" sz="2000" dirty="0"/>
              </a:p>
            </p:txBody>
          </p:sp>
        </mc:Choice>
        <mc:Fallback xmlns="">
          <p:sp>
            <p:nvSpPr>
              <p:cNvPr id="12" name="Rectangle 11"/>
              <p:cNvSpPr>
                <a:spLocks noRot="1" noChangeAspect="1" noMove="1" noResize="1" noEditPoints="1" noAdjustHandles="1" noChangeArrowheads="1" noChangeShapeType="1" noTextEdit="1"/>
              </p:cNvSpPr>
              <p:nvPr/>
            </p:nvSpPr>
            <p:spPr>
              <a:xfrm>
                <a:off x="169930" y="3669373"/>
                <a:ext cx="1863844" cy="447495"/>
              </a:xfrm>
              <a:prstGeom prst="rect">
                <a:avLst/>
              </a:prstGeom>
              <a:blipFill rotWithShape="0">
                <a:blip r:embed="rId6"/>
                <a:stretch>
                  <a:fillRect b="-411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Rectangle 12"/>
              <p:cNvSpPr/>
              <p:nvPr/>
            </p:nvSpPr>
            <p:spPr>
              <a:xfrm>
                <a:off x="2447685" y="3500944"/>
                <a:ext cx="1441036" cy="837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sz="2000" i="1">
                              <a:latin typeface="Cambria Math" panose="02040503050406030204" pitchFamily="18" charset="0"/>
                            </a:rPr>
                          </m:ctrlPr>
                        </m:sSubPr>
                        <m:e>
                          <m:r>
                            <a:rPr lang="en-US" sz="2000" i="1">
                              <a:latin typeface="Cambria Math" panose="02040503050406030204" pitchFamily="18" charset="0"/>
                            </a:rPr>
                            <m:t>𝛤</m:t>
                          </m:r>
                        </m:e>
                        <m:sub>
                          <m:r>
                            <a:rPr lang="en-US" sz="2000" i="1">
                              <a:latin typeface="Cambria Math" panose="02040503050406030204" pitchFamily="18" charset="0"/>
                            </a:rPr>
                            <m:t>𝛾</m:t>
                          </m:r>
                        </m:sub>
                      </m:sSub>
                      <m:r>
                        <a:rPr lang="en-US" sz="2000" i="0">
                          <a:latin typeface="Cambria Math" panose="02040503050406030204" pitchFamily="18" charset="0"/>
                        </a:rPr>
                        <m:t>=</m:t>
                      </m:r>
                      <m:nary>
                        <m:naryPr>
                          <m:chr m:val="∑"/>
                          <m:subHide m:val="on"/>
                          <m:supHide m:val="on"/>
                          <m:ctrlPr>
                            <a:rPr lang="en-US" sz="2000" i="1">
                              <a:latin typeface="Cambria Math" panose="02040503050406030204" pitchFamily="18" charset="0"/>
                            </a:rPr>
                          </m:ctrlPr>
                        </m:naryPr>
                        <m:sub/>
                        <m:sup/>
                        <m:e>
                          <m:sSubSup>
                            <m:sSubSupPr>
                              <m:ctrlPr>
                                <a:rPr lang="en-US" sz="2000" i="1">
                                  <a:latin typeface="Cambria Math" panose="02040503050406030204" pitchFamily="18" charset="0"/>
                                </a:rPr>
                              </m:ctrlPr>
                            </m:sSubSupPr>
                            <m:e>
                              <m:r>
                                <a:rPr lang="en-US" sz="2000" i="1">
                                  <a:latin typeface="Cambria Math" panose="02040503050406030204" pitchFamily="18" charset="0"/>
                                </a:rPr>
                                <m:t>𝛤</m:t>
                              </m:r>
                            </m:e>
                            <m:sub>
                              <m:r>
                                <a:rPr lang="en-US" sz="2000" i="1">
                                  <a:latin typeface="Cambria Math" panose="02040503050406030204" pitchFamily="18" charset="0"/>
                                </a:rPr>
                                <m:t>𝛾</m:t>
                              </m:r>
                            </m:sub>
                            <m:sup>
                              <m:r>
                                <a:rPr lang="en-US" sz="2000" i="1">
                                  <a:latin typeface="Cambria Math" panose="02040503050406030204" pitchFamily="18" charset="0"/>
                                </a:rPr>
                                <m:t>𝑖</m:t>
                              </m:r>
                            </m:sup>
                          </m:sSubSup>
                        </m:e>
                      </m:nary>
                    </m:oMath>
                  </m:oMathPara>
                </a14:m>
                <a:endParaRPr lang="en-US" sz="2000" dirty="0"/>
              </a:p>
            </p:txBody>
          </p:sp>
        </mc:Choice>
        <mc:Fallback xmlns="">
          <p:sp>
            <p:nvSpPr>
              <p:cNvPr id="13" name="Rectangle 12"/>
              <p:cNvSpPr>
                <a:spLocks noRot="1" noChangeAspect="1" noMove="1" noResize="1" noEditPoints="1" noAdjustHandles="1" noChangeArrowheads="1" noChangeShapeType="1" noTextEdit="1"/>
              </p:cNvSpPr>
              <p:nvPr/>
            </p:nvSpPr>
            <p:spPr>
              <a:xfrm>
                <a:off x="2447685" y="3500944"/>
                <a:ext cx="1441036" cy="837665"/>
              </a:xfrm>
              <a:prstGeom prst="rect">
                <a:avLst/>
              </a:prstGeom>
              <a:blipFill rotWithShape="0">
                <a:blip r:embed="rId7"/>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313126951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844B1EC-37A9-4C60-B9B9-060D61203028}"/>
              </a:ext>
            </a:extLst>
          </p:cNvPr>
          <p:cNvSpPr txBox="1"/>
          <p:nvPr/>
        </p:nvSpPr>
        <p:spPr>
          <a:xfrm>
            <a:off x="0" y="0"/>
            <a:ext cx="9144000" cy="4247317"/>
          </a:xfrm>
          <a:prstGeom prst="rect">
            <a:avLst/>
          </a:prstGeom>
          <a:noFill/>
        </p:spPr>
        <p:txBody>
          <a:bodyPr wrap="square">
            <a:spAutoFit/>
          </a:bodyPr>
          <a:lstStyle/>
          <a:p>
            <a:r>
              <a:rPr lang="en-US" altLang="zh-CN" dirty="0">
                <a:latin typeface="Arial" panose="020B0604020202020204" pitchFamily="34" charset="0"/>
                <a:cs typeface="Arial" panose="020B0604020202020204" pitchFamily="34" charset="0"/>
              </a:rPr>
              <a:t>particle.cpp</a:t>
            </a:r>
          </a:p>
          <a:p>
            <a:r>
              <a:rPr lang="en-US" altLang="zh-CN" dirty="0">
                <a:latin typeface="Arial" panose="020B0604020202020204" pitchFamily="34" charset="0"/>
                <a:cs typeface="Arial" panose="020B0604020202020204" pitchFamily="34" charset="0"/>
              </a:rPr>
              <a:t>The response function parameterization is implemented in the /</a:t>
            </a:r>
            <a:r>
              <a:rPr lang="en-US" altLang="zh-CN" dirty="0" err="1">
                <a:latin typeface="Arial" panose="020B0604020202020204" pitchFamily="34" charset="0"/>
                <a:cs typeface="Arial" panose="020B0604020202020204" pitchFamily="34" charset="0"/>
              </a:rPr>
              <a:t>mnt</a:t>
            </a:r>
            <a:r>
              <a:rPr lang="en-US" altLang="zh-CN" dirty="0">
                <a:latin typeface="Arial" panose="020B0604020202020204" pitchFamily="34" charset="0"/>
                <a:cs typeface="Arial" panose="020B0604020202020204" pitchFamily="34" charset="0"/>
              </a:rPr>
              <a:t>/analysis/s1582/Simulation/</a:t>
            </a:r>
            <a:r>
              <a:rPr lang="fr-FR" altLang="zh-CN" b="1" dirty="0">
                <a:latin typeface="Arial" panose="020B0604020202020204" pitchFamily="34" charset="0"/>
                <a:cs typeface="Arial" panose="020B0604020202020204" pitchFamily="34" charset="0"/>
              </a:rPr>
              <a:t>source/particle.cpp </a:t>
            </a:r>
            <a:r>
              <a:rPr lang="en-US" altLang="zh-CN" dirty="0">
                <a:latin typeface="Arial" panose="020B0604020202020204" pitchFamily="34" charset="0"/>
                <a:cs typeface="Arial" panose="020B0604020202020204" pitchFamily="34" charset="0"/>
              </a:rPr>
              <a:t>to mimic the GRIFFIN detectors' response. </a:t>
            </a:r>
          </a:p>
          <a:p>
            <a:endParaRPr lang="en-US" altLang="zh-CN" dirty="0">
              <a:latin typeface="Arial" panose="020B0604020202020204" pitchFamily="34" charset="0"/>
              <a:cs typeface="Arial" panose="020B0604020202020204" pitchFamily="34" charset="0"/>
            </a:endParaRPr>
          </a:p>
          <a:p>
            <a:r>
              <a:rPr lang="en-US" altLang="zh-CN" dirty="0">
                <a:latin typeface="Arial" panose="020B0604020202020204" pitchFamily="34" charset="0"/>
                <a:cs typeface="Arial" panose="020B0604020202020204" pitchFamily="34" charset="0"/>
              </a:rPr>
              <a:t>particle.cpp</a:t>
            </a:r>
          </a:p>
          <a:p>
            <a:r>
              <a:rPr lang="en-US" altLang="zh-CN" dirty="0">
                <a:latin typeface="Arial" panose="020B0604020202020204" pitchFamily="34" charset="0"/>
                <a:cs typeface="Arial" panose="020B0604020202020204" pitchFamily="34" charset="0"/>
              </a:rPr>
              <a:t>The stopping power double </a:t>
            </a:r>
            <a:r>
              <a:rPr lang="en-US" altLang="zh-CN" dirty="0" err="1">
                <a:latin typeface="Arial" panose="020B0604020202020204" pitchFamily="34" charset="0"/>
                <a:cs typeface="Arial" panose="020B0604020202020204" pitchFamily="34" charset="0"/>
              </a:rPr>
              <a:t>Flag_SP</a:t>
            </a:r>
            <a:r>
              <a:rPr lang="en-US" altLang="zh-CN" dirty="0">
                <a:latin typeface="Arial" panose="020B0604020202020204" pitchFamily="34" charset="0"/>
                <a:cs typeface="Arial" panose="020B0604020202020204" pitchFamily="34" charset="0"/>
              </a:rPr>
              <a:t> = 1.0; //Sun added is used to vary the stopping power in simulation.</a:t>
            </a:r>
          </a:p>
          <a:p>
            <a:endParaRPr lang="en-US" altLang="zh-CN" dirty="0">
              <a:latin typeface="Arial" panose="020B0604020202020204" pitchFamily="34" charset="0"/>
              <a:cs typeface="Arial" panose="020B0604020202020204" pitchFamily="34" charset="0"/>
            </a:endParaRPr>
          </a:p>
          <a:p>
            <a:r>
              <a:rPr lang="en-US" altLang="zh-CN" dirty="0">
                <a:latin typeface="Arial" panose="020B0604020202020204" pitchFamily="34" charset="0"/>
                <a:cs typeface="Arial" panose="020B0604020202020204" pitchFamily="34" charset="0"/>
              </a:rPr>
              <a:t>sim_dsam.cpp</a:t>
            </a:r>
          </a:p>
          <a:p>
            <a:r>
              <a:rPr lang="en-US" altLang="zh-CN" sz="1800" dirty="0">
                <a:latin typeface="Arial" panose="020B0604020202020204" pitchFamily="34" charset="0"/>
                <a:cs typeface="Arial" panose="020B0604020202020204" pitchFamily="34" charset="0"/>
              </a:rPr>
              <a:t>//else tau=infinity;</a:t>
            </a:r>
          </a:p>
          <a:p>
            <a:r>
              <a:rPr lang="en-US" altLang="zh-CN" sz="1800" dirty="0">
                <a:latin typeface="Arial" panose="020B0604020202020204" pitchFamily="34" charset="0"/>
                <a:cs typeface="Arial" panose="020B0604020202020204" pitchFamily="34" charset="0"/>
              </a:rPr>
              <a:t>  tau=infinity; //Lijie Sun added. if stable / long-lived state is needed.</a:t>
            </a:r>
          </a:p>
          <a:p>
            <a:endParaRPr lang="en-US" altLang="zh-CN" sz="1800" dirty="0">
              <a:latin typeface="Arial" panose="020B0604020202020204" pitchFamily="34" charset="0"/>
              <a:cs typeface="Arial" panose="020B0604020202020204" pitchFamily="34" charset="0"/>
            </a:endParaRPr>
          </a:p>
          <a:p>
            <a:r>
              <a:rPr lang="en-US" altLang="zh-CN" dirty="0">
                <a:latin typeface="Arial" panose="020B0604020202020204" pitchFamily="34" charset="0"/>
                <a:cs typeface="Arial" panose="020B0604020202020204" pitchFamily="34" charset="0"/>
              </a:rPr>
              <a:t>sim_dsam.cpp</a:t>
            </a:r>
          </a:p>
          <a:p>
            <a:r>
              <a:rPr lang="en-US" altLang="zh-CN" sz="1800" dirty="0">
                <a:latin typeface="Arial" panose="020B0604020202020204" pitchFamily="34" charset="0"/>
                <a:cs typeface="Arial" panose="020B0604020202020204" pitchFamily="34" charset="0"/>
              </a:rPr>
              <a:t>ad-&gt;</a:t>
            </a:r>
            <a:r>
              <a:rPr lang="en-US" altLang="zh-CN" sz="1800" dirty="0" err="1">
                <a:latin typeface="Arial" panose="020B0604020202020204" pitchFamily="34" charset="0"/>
                <a:cs typeface="Arial" panose="020B0604020202020204" pitchFamily="34" charset="0"/>
              </a:rPr>
              <a:t>SetParameter</a:t>
            </a:r>
            <a:r>
              <a:rPr lang="en-US" altLang="zh-CN" sz="1800" dirty="0">
                <a:latin typeface="Arial" panose="020B0604020202020204" pitchFamily="34" charset="0"/>
                <a:cs typeface="Arial" panose="020B0604020202020204" pitchFamily="34" charset="0"/>
              </a:rPr>
              <a:t> (1,0.0); // set value of parameter 1 (a2) //Lijie Sun set</a:t>
            </a:r>
          </a:p>
        </p:txBody>
      </p:sp>
      <p:cxnSp>
        <p:nvCxnSpPr>
          <p:cNvPr id="4" name="Straight Connector 3">
            <a:extLst>
              <a:ext uri="{FF2B5EF4-FFF2-40B4-BE49-F238E27FC236}">
                <a16:creationId xmlns:a16="http://schemas.microsoft.com/office/drawing/2014/main" id="{8A02BA95-C1EF-4B38-8F17-9F39E3B2CC53}"/>
              </a:ext>
            </a:extLst>
          </p:cNvPr>
          <p:cNvCxnSpPr/>
          <p:nvPr/>
        </p:nvCxnSpPr>
        <p:spPr>
          <a:xfrm>
            <a:off x="0" y="0"/>
            <a:ext cx="9144000" cy="684532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83136559"/>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856211A-22E0-44F4-A431-1976D7E5B11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1200231349"/>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2EBC6FD-9425-4114-BE6B-5E33C5F9D9D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17329" y="0"/>
            <a:ext cx="8109341" cy="6858000"/>
          </a:xfrm>
          <a:prstGeom prst="rect">
            <a:avLst/>
          </a:prstGeom>
        </p:spPr>
      </p:pic>
      <p:sp>
        <p:nvSpPr>
          <p:cNvPr id="8" name="TextBox 7">
            <a:extLst>
              <a:ext uri="{FF2B5EF4-FFF2-40B4-BE49-F238E27FC236}">
                <a16:creationId xmlns:a16="http://schemas.microsoft.com/office/drawing/2014/main" id="{A7A06170-C8B6-4D7C-A2AE-5423DFBA2DC3}"/>
              </a:ext>
            </a:extLst>
          </p:cNvPr>
          <p:cNvSpPr txBox="1"/>
          <p:nvPr/>
        </p:nvSpPr>
        <p:spPr>
          <a:xfrm>
            <a:off x="274320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2234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2234 keV</a:t>
            </a:r>
            <a:endParaRPr lang="zh-CN" altLang="en-US" dirty="0">
              <a:latin typeface="Cambria" panose="02040503050406030204" pitchFamily="18" charset="0"/>
            </a:endParaRPr>
          </a:p>
        </p:txBody>
      </p:sp>
      <p:sp>
        <p:nvSpPr>
          <p:cNvPr id="11" name="TextBox 10">
            <a:extLst>
              <a:ext uri="{FF2B5EF4-FFF2-40B4-BE49-F238E27FC236}">
                <a16:creationId xmlns:a16="http://schemas.microsoft.com/office/drawing/2014/main" id="{EE656893-13D3-435B-A854-97D87779AF2A}"/>
              </a:ext>
            </a:extLst>
          </p:cNvPr>
          <p:cNvSpPr txBox="1"/>
          <p:nvPr/>
        </p:nvSpPr>
        <p:spPr>
          <a:xfrm>
            <a:off x="1250677"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6" name="TextBox 15">
            <a:extLst>
              <a:ext uri="{FF2B5EF4-FFF2-40B4-BE49-F238E27FC236}">
                <a16:creationId xmlns:a16="http://schemas.microsoft.com/office/drawing/2014/main" id="{85C8A6FB-A9AB-495B-BCBC-5420DE6678F9}"/>
              </a:ext>
            </a:extLst>
          </p:cNvPr>
          <p:cNvSpPr txBox="1"/>
          <p:nvPr/>
        </p:nvSpPr>
        <p:spPr>
          <a:xfrm>
            <a:off x="1942827"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7" name="TextBox 16">
            <a:extLst>
              <a:ext uri="{FF2B5EF4-FFF2-40B4-BE49-F238E27FC236}">
                <a16:creationId xmlns:a16="http://schemas.microsoft.com/office/drawing/2014/main" id="{6E9345C9-09FC-4E04-A82F-9A418C902792}"/>
              </a:ext>
            </a:extLst>
          </p:cNvPr>
          <p:cNvSpPr txBox="1"/>
          <p:nvPr/>
        </p:nvSpPr>
        <p:spPr>
          <a:xfrm>
            <a:off x="3905511" y="182880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8" name="TextBox 17">
            <a:extLst>
              <a:ext uri="{FF2B5EF4-FFF2-40B4-BE49-F238E27FC236}">
                <a16:creationId xmlns:a16="http://schemas.microsoft.com/office/drawing/2014/main" id="{39E19514-9583-4D9D-8B29-081000B69E13}"/>
              </a:ext>
            </a:extLst>
          </p:cNvPr>
          <p:cNvSpPr txBox="1"/>
          <p:nvPr/>
        </p:nvSpPr>
        <p:spPr>
          <a:xfrm>
            <a:off x="5824093" y="354467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9" name="TextBox 18">
            <a:extLst>
              <a:ext uri="{FF2B5EF4-FFF2-40B4-BE49-F238E27FC236}">
                <a16:creationId xmlns:a16="http://schemas.microsoft.com/office/drawing/2014/main" id="{EA13FDEE-AB69-4AD1-AFE7-AC183917AAA4}"/>
              </a:ext>
            </a:extLst>
          </p:cNvPr>
          <p:cNvSpPr txBox="1"/>
          <p:nvPr/>
        </p:nvSpPr>
        <p:spPr>
          <a:xfrm>
            <a:off x="7936474" y="52862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C1C9808A-81B3-4093-BAD7-AB1F44F1310B}"/>
                  </a:ext>
                </a:extLst>
              </p:cNvPr>
              <p:cNvSpPr txBox="1"/>
              <p:nvPr/>
            </p:nvSpPr>
            <p:spPr>
              <a:xfrm>
                <a:off x="2743200" y="910787"/>
                <a:ext cx="1717675" cy="471026"/>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sSubSup>
                        <m:sSubSupPr>
                          <m:ctrlPr>
                            <a:rPr lang="en-US" altLang="zh-CN" sz="2400" b="0" i="1" u="none" strike="noStrike" smtClean="0">
                              <a:solidFill>
                                <a:srgbClr val="000000"/>
                              </a:solidFill>
                              <a:effectLst/>
                              <a:latin typeface="Cambria Math" panose="02040503050406030204" pitchFamily="18" charset="0"/>
                              <a:ea typeface="宋体" panose="02010600030101010101" pitchFamily="2" charset="-122"/>
                            </a:rPr>
                          </m:ctrlPr>
                        </m:sSubSupPr>
                        <m:e>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250</m:t>
                          </m:r>
                        </m:e>
                        <m:sub>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−82</m:t>
                          </m:r>
                        </m:sub>
                        <m:sup>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+78</m:t>
                          </m:r>
                        </m:sup>
                      </m:sSubSup>
                      <m:r>
                        <a:rPr lang="en-US" altLang="zh-CN" sz="2400" b="0" i="0" u="none" strike="noStrike" smtClean="0">
                          <a:solidFill>
                            <a:srgbClr val="000000"/>
                          </a:solidFill>
                          <a:effectLst/>
                          <a:latin typeface="Cambria Math" panose="02040503050406030204" pitchFamily="18" charset="0"/>
                          <a:ea typeface="宋体" panose="02010600030101010101" pitchFamily="2" charset="-122"/>
                        </a:rPr>
                        <m:t> </m:t>
                      </m:r>
                      <m:r>
                        <m:rPr>
                          <m:sty m:val="p"/>
                        </m:rPr>
                        <a:rPr lang="en-US" altLang="zh-CN" sz="2400" b="0" i="0" u="none" strike="noStrike" smtClean="0">
                          <a:solidFill>
                            <a:srgbClr val="000000"/>
                          </a:solidFill>
                          <a:effectLst/>
                          <a:latin typeface="Cambria Math" panose="02040503050406030204" pitchFamily="18" charset="0"/>
                          <a:ea typeface="宋体" panose="02010600030101010101" pitchFamily="2" charset="-122"/>
                        </a:rPr>
                        <m:t>fs</m:t>
                      </m:r>
                    </m:oMath>
                  </m:oMathPara>
                </a14:m>
                <a:endParaRPr lang="zh-CN" altLang="en-US" sz="2400" dirty="0"/>
              </a:p>
            </p:txBody>
          </p:sp>
        </mc:Choice>
        <mc:Fallback xmlns="">
          <p:sp>
            <p:nvSpPr>
              <p:cNvPr id="9" name="TextBox 8">
                <a:extLst>
                  <a:ext uri="{FF2B5EF4-FFF2-40B4-BE49-F238E27FC236}">
                    <a16:creationId xmlns:a16="http://schemas.microsoft.com/office/drawing/2014/main" id="{C1C9808A-81B3-4093-BAD7-AB1F44F1310B}"/>
                  </a:ext>
                </a:extLst>
              </p:cNvPr>
              <p:cNvSpPr txBox="1">
                <a:spLocks noRot="1" noChangeAspect="1" noMove="1" noResize="1" noEditPoints="1" noAdjustHandles="1" noChangeArrowheads="1" noChangeShapeType="1" noTextEdit="1"/>
              </p:cNvSpPr>
              <p:nvPr/>
            </p:nvSpPr>
            <p:spPr>
              <a:xfrm>
                <a:off x="2743200" y="910787"/>
                <a:ext cx="1717675" cy="471026"/>
              </a:xfrm>
              <a:prstGeom prst="rect">
                <a:avLst/>
              </a:prstGeom>
              <a:blipFill>
                <a:blip r:embed="rId4"/>
                <a:stretch>
                  <a:fillRect l="-1064" b="-256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2932129794"/>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17C586E-6615-46CF-B317-956613C854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6858000" cy="6858000"/>
          </a:xfrm>
          <a:prstGeom prst="rect">
            <a:avLst/>
          </a:prstGeom>
        </p:spPr>
      </p:pic>
    </p:spTree>
    <p:extLst>
      <p:ext uri="{BB962C8B-B14F-4D97-AF65-F5344CB8AC3E}">
        <p14:creationId xmlns:p14="http://schemas.microsoft.com/office/powerpoint/2010/main" val="1646469771"/>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70944FB-2146-437D-8375-54A6BF7361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3731973819"/>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94E19DA-08C3-4949-816C-32138D9317E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455" y="0"/>
            <a:ext cx="8071090" cy="6858000"/>
          </a:xfrm>
          <a:prstGeom prst="rect">
            <a:avLst/>
          </a:prstGeom>
        </p:spPr>
      </p:pic>
      <p:sp>
        <p:nvSpPr>
          <p:cNvPr id="6" name="TextBox 5">
            <a:extLst>
              <a:ext uri="{FF2B5EF4-FFF2-40B4-BE49-F238E27FC236}">
                <a16:creationId xmlns:a16="http://schemas.microsoft.com/office/drawing/2014/main" id="{EE4DBEF4-7FE2-47D0-A125-1A02467ECCDE}"/>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3076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3076 keV</a:t>
            </a:r>
            <a:endParaRPr lang="zh-CN" altLang="en-US" dirty="0">
              <a:latin typeface="Cambria" panose="02040503050406030204" pitchFamily="18" charset="0"/>
            </a:endParaRPr>
          </a:p>
        </p:txBody>
      </p:sp>
      <p:sp>
        <p:nvSpPr>
          <p:cNvPr id="9" name="TextBox 8">
            <a:extLst>
              <a:ext uri="{FF2B5EF4-FFF2-40B4-BE49-F238E27FC236}">
                <a16:creationId xmlns:a16="http://schemas.microsoft.com/office/drawing/2014/main" id="{1FB918C6-3CCF-4275-A293-A2416050A997}"/>
              </a:ext>
            </a:extLst>
          </p:cNvPr>
          <p:cNvSpPr txBox="1"/>
          <p:nvPr/>
        </p:nvSpPr>
        <p:spPr>
          <a:xfrm>
            <a:off x="1602493"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0" name="TextBox 9">
            <a:extLst>
              <a:ext uri="{FF2B5EF4-FFF2-40B4-BE49-F238E27FC236}">
                <a16:creationId xmlns:a16="http://schemas.microsoft.com/office/drawing/2014/main" id="{E795CF14-4A61-43FB-A57B-4E7904EE3B60}"/>
              </a:ext>
            </a:extLst>
          </p:cNvPr>
          <p:cNvSpPr txBox="1"/>
          <p:nvPr/>
        </p:nvSpPr>
        <p:spPr>
          <a:xfrm>
            <a:off x="3202800" y="1371540"/>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0806A47E-9DE4-4954-AE6C-B3AC1AD1BD58}"/>
              </a:ext>
            </a:extLst>
          </p:cNvPr>
          <p:cNvSpPr txBox="1"/>
          <p:nvPr/>
        </p:nvSpPr>
        <p:spPr>
          <a:xfrm>
            <a:off x="4706493" y="279537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2" name="TextBox 11">
            <a:extLst>
              <a:ext uri="{FF2B5EF4-FFF2-40B4-BE49-F238E27FC236}">
                <a16:creationId xmlns:a16="http://schemas.microsoft.com/office/drawing/2014/main" id="{21C77D97-52D7-48CD-83B8-2048806BCB1F}"/>
              </a:ext>
            </a:extLst>
          </p:cNvPr>
          <p:cNvSpPr txBox="1"/>
          <p:nvPr/>
        </p:nvSpPr>
        <p:spPr>
          <a:xfrm>
            <a:off x="6399774" y="41178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3" name="TextBox 12">
            <a:extLst>
              <a:ext uri="{FF2B5EF4-FFF2-40B4-BE49-F238E27FC236}">
                <a16:creationId xmlns:a16="http://schemas.microsoft.com/office/drawing/2014/main" id="{8B214F8A-3582-4904-A1C4-3EEA3CE18188}"/>
              </a:ext>
            </a:extLst>
          </p:cNvPr>
          <p:cNvSpPr txBox="1"/>
          <p:nvPr/>
        </p:nvSpPr>
        <p:spPr>
          <a:xfrm>
            <a:off x="7127943" y="55244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1710929393"/>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4D14621-32F6-41E8-8FC9-27598CE531D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853" y="0"/>
            <a:ext cx="6858000" cy="6858000"/>
          </a:xfrm>
          <a:prstGeom prst="rect">
            <a:avLst/>
          </a:prstGeom>
        </p:spPr>
      </p:pic>
      <p:sp>
        <p:nvSpPr>
          <p:cNvPr id="4" name="TextBox 3">
            <a:extLst>
              <a:ext uri="{FF2B5EF4-FFF2-40B4-BE49-F238E27FC236}">
                <a16:creationId xmlns:a16="http://schemas.microsoft.com/office/drawing/2014/main" id="{8CF00B22-8292-4C6C-8745-D69383649BA3}"/>
              </a:ext>
            </a:extLst>
          </p:cNvPr>
          <p:cNvSpPr txBox="1"/>
          <p:nvPr/>
        </p:nvSpPr>
        <p:spPr>
          <a:xfrm>
            <a:off x="2048584" y="401685"/>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3076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3076 keV</a:t>
            </a:r>
            <a:endParaRPr lang="zh-CN" altLang="en-US" dirty="0">
              <a:latin typeface="Cambria" panose="02040503050406030204" pitchFamily="18" charset="0"/>
            </a:endParaRPr>
          </a:p>
        </p:txBody>
      </p:sp>
      <p:sp>
        <p:nvSpPr>
          <p:cNvPr id="5" name="TextBox 4">
            <a:extLst>
              <a:ext uri="{FF2B5EF4-FFF2-40B4-BE49-F238E27FC236}">
                <a16:creationId xmlns:a16="http://schemas.microsoft.com/office/drawing/2014/main" id="{6C05626C-6640-417F-9843-DD44C597F2D9}"/>
              </a:ext>
            </a:extLst>
          </p:cNvPr>
          <p:cNvSpPr txBox="1"/>
          <p:nvPr/>
        </p:nvSpPr>
        <p:spPr>
          <a:xfrm>
            <a:off x="979640"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3BCE05AB-42DE-40EA-8304-84A142840C25}"/>
              </a:ext>
            </a:extLst>
          </p:cNvPr>
          <p:cNvSpPr txBox="1"/>
          <p:nvPr/>
        </p:nvSpPr>
        <p:spPr>
          <a:xfrm>
            <a:off x="2275147" y="1384792"/>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5B6AA15F-ACF5-4BBD-829A-A3AEEADB2901}"/>
              </a:ext>
            </a:extLst>
          </p:cNvPr>
          <p:cNvSpPr txBox="1"/>
          <p:nvPr/>
        </p:nvSpPr>
        <p:spPr>
          <a:xfrm>
            <a:off x="3540302" y="2768866"/>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8D3D8E0A-3E49-4ADB-B7CC-33CEF018B21C}"/>
              </a:ext>
            </a:extLst>
          </p:cNvPr>
          <p:cNvSpPr txBox="1"/>
          <p:nvPr/>
        </p:nvSpPr>
        <p:spPr>
          <a:xfrm>
            <a:off x="4981795" y="41178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ECEFABDB-4214-42FF-890C-325ECB885549}"/>
              </a:ext>
            </a:extLst>
          </p:cNvPr>
          <p:cNvSpPr txBox="1"/>
          <p:nvPr/>
        </p:nvSpPr>
        <p:spPr>
          <a:xfrm>
            <a:off x="5815976" y="5524451"/>
            <a:ext cx="429926"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a:t>
            </a:r>
            <a:r>
              <a:rPr lang="en-US" altLang="zh-CN" sz="2000" baseline="-25000" dirty="0">
                <a:latin typeface="Cambria" panose="02040503050406030204" pitchFamily="18" charset="0"/>
                <a:ea typeface="Cambria" panose="02040503050406030204" pitchFamily="18" charset="0"/>
              </a:rPr>
              <a:t>2</a:t>
            </a:r>
            <a:endParaRPr lang="zh-CN" altLang="en-US" baseline="-25000" dirty="0">
              <a:latin typeface="Cambria" panose="02040503050406030204" pitchFamily="18" charset="0"/>
            </a:endParaRPr>
          </a:p>
        </p:txBody>
      </p:sp>
    </p:spTree>
    <p:extLst>
      <p:ext uri="{BB962C8B-B14F-4D97-AF65-F5344CB8AC3E}">
        <p14:creationId xmlns:p14="http://schemas.microsoft.com/office/powerpoint/2010/main" val="2426723273"/>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B0FB87-1382-4316-A075-D13F9D1F7EA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pic>
        <p:nvPicPr>
          <p:cNvPr id="5" name="Picture 4">
            <a:extLst>
              <a:ext uri="{FF2B5EF4-FFF2-40B4-BE49-F238E27FC236}">
                <a16:creationId xmlns:a16="http://schemas.microsoft.com/office/drawing/2014/main" id="{B19DC879-9164-472D-85DE-5178D92FF81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3716794095"/>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41C301B-E5D4-4AD7-9186-BA8B52B3FE9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4659" y="0"/>
            <a:ext cx="8109341" cy="6858000"/>
          </a:xfrm>
          <a:prstGeom prst="rect">
            <a:avLst/>
          </a:prstGeom>
        </p:spPr>
      </p:pic>
      <p:pic>
        <p:nvPicPr>
          <p:cNvPr id="3" name="Picture 2">
            <a:extLst>
              <a:ext uri="{FF2B5EF4-FFF2-40B4-BE49-F238E27FC236}">
                <a16:creationId xmlns:a16="http://schemas.microsoft.com/office/drawing/2014/main" id="{7EF5E748-F558-4812-ADFF-A39CDA99B0A1}"/>
              </a:ext>
            </a:extLst>
          </p:cNvPr>
          <p:cNvPicPr>
            <a:picLocks noChangeAspect="1"/>
          </p:cNvPicPr>
          <p:nvPr/>
        </p:nvPicPr>
        <p:blipFill>
          <a:blip r:embed="rId4"/>
          <a:stretch>
            <a:fillRect/>
          </a:stretch>
        </p:blipFill>
        <p:spPr>
          <a:xfrm>
            <a:off x="5020777" y="0"/>
            <a:ext cx="4070361" cy="2772000"/>
          </a:xfrm>
          <a:prstGeom prst="rect">
            <a:avLst/>
          </a:prstGeom>
        </p:spPr>
      </p:pic>
      <p:sp>
        <p:nvSpPr>
          <p:cNvPr id="6" name="TextBox 5">
            <a:extLst>
              <a:ext uri="{FF2B5EF4-FFF2-40B4-BE49-F238E27FC236}">
                <a16:creationId xmlns:a16="http://schemas.microsoft.com/office/drawing/2014/main" id="{CAAF3A31-99BA-4F9A-9DFC-997711D9912C}"/>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3435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3435 keV</a:t>
            </a:r>
            <a:endParaRPr lang="zh-CN" altLang="en-US" dirty="0">
              <a:latin typeface="Cambria" panose="02040503050406030204" pitchFamily="18" charset="0"/>
            </a:endParaRPr>
          </a:p>
        </p:txBody>
      </p:sp>
      <p:sp>
        <p:nvSpPr>
          <p:cNvPr id="7" name="TextBox 6">
            <a:extLst>
              <a:ext uri="{FF2B5EF4-FFF2-40B4-BE49-F238E27FC236}">
                <a16:creationId xmlns:a16="http://schemas.microsoft.com/office/drawing/2014/main" id="{5125F30E-2CA3-4C28-86B1-BF285DDDF521}"/>
              </a:ext>
            </a:extLst>
          </p:cNvPr>
          <p:cNvSpPr txBox="1"/>
          <p:nvPr/>
        </p:nvSpPr>
        <p:spPr>
          <a:xfrm>
            <a:off x="2123193"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9078FC52-6BFA-4326-B282-CFF55A8B2750}"/>
              </a:ext>
            </a:extLst>
          </p:cNvPr>
          <p:cNvSpPr txBox="1"/>
          <p:nvPr/>
        </p:nvSpPr>
        <p:spPr>
          <a:xfrm>
            <a:off x="2813311" y="139700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533DC182-E928-4FD6-BC4F-7A271B4232B3}"/>
              </a:ext>
            </a:extLst>
          </p:cNvPr>
          <p:cNvSpPr txBox="1"/>
          <p:nvPr/>
        </p:nvSpPr>
        <p:spPr>
          <a:xfrm>
            <a:off x="4376293" y="284617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4DF50152-A95C-4294-A5EB-293CD2E0FE9B}"/>
              </a:ext>
            </a:extLst>
          </p:cNvPr>
          <p:cNvSpPr txBox="1"/>
          <p:nvPr/>
        </p:nvSpPr>
        <p:spPr>
          <a:xfrm>
            <a:off x="6031474" y="41686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1C9875DE-A718-4015-9DA9-515413978068}"/>
              </a:ext>
            </a:extLst>
          </p:cNvPr>
          <p:cNvSpPr txBox="1"/>
          <p:nvPr/>
        </p:nvSpPr>
        <p:spPr>
          <a:xfrm>
            <a:off x="7712143" y="5575251"/>
            <a:ext cx="425116"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a:t>
            </a:r>
            <a:r>
              <a:rPr lang="en-US" altLang="zh-CN" sz="2000" i="1" baseline="-25000" dirty="0">
                <a:latin typeface="Cambria" panose="02040503050406030204" pitchFamily="18" charset="0"/>
                <a:ea typeface="Cambria" panose="02040503050406030204" pitchFamily="18" charset="0"/>
              </a:rPr>
              <a:t>2</a:t>
            </a:r>
            <a:endParaRPr lang="zh-CN" altLang="en-US" i="1" baseline="-25000" dirty="0">
              <a:latin typeface="Cambria" panose="02040503050406030204" pitchFamily="18" charset="0"/>
            </a:endParaRPr>
          </a:p>
        </p:txBody>
      </p:sp>
      <p:sp>
        <p:nvSpPr>
          <p:cNvPr id="2" name="TextBox 1">
            <a:extLst>
              <a:ext uri="{FF2B5EF4-FFF2-40B4-BE49-F238E27FC236}">
                <a16:creationId xmlns:a16="http://schemas.microsoft.com/office/drawing/2014/main" id="{4E7662CF-506D-4A64-AB48-7BC4D12EC8B6}"/>
              </a:ext>
            </a:extLst>
          </p:cNvPr>
          <p:cNvSpPr txBox="1"/>
          <p:nvPr/>
        </p:nvSpPr>
        <p:spPr>
          <a:xfrm>
            <a:off x="6838544" y="2676893"/>
            <a:ext cx="625684" cy="369332"/>
          </a:xfrm>
          <a:prstGeom prst="rect">
            <a:avLst/>
          </a:prstGeom>
          <a:noFill/>
        </p:spPr>
        <p:txBody>
          <a:bodyPr wrap="none" rtlCol="0">
            <a:spAutoFit/>
          </a:bodyPr>
          <a:lstStyle/>
          <a:p>
            <a:r>
              <a:rPr lang="en-US" altLang="zh-CN" i="1" dirty="0"/>
              <a:t>τ</a:t>
            </a:r>
            <a:r>
              <a:rPr lang="en-US" altLang="zh-CN" dirty="0"/>
              <a:t> (fs)</a:t>
            </a:r>
            <a:endParaRPr lang="zh-CN" altLang="en-US" dirty="0"/>
          </a:p>
        </p:txBody>
      </p:sp>
    </p:spTree>
    <p:extLst>
      <p:ext uri="{BB962C8B-B14F-4D97-AF65-F5344CB8AC3E}">
        <p14:creationId xmlns:p14="http://schemas.microsoft.com/office/powerpoint/2010/main" val="2415768649"/>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18EE9F2-6D1B-436F-9150-B160CED79B0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2640754874"/>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50DFC5A-46E5-40D2-A257-9DBE443FD2B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455" y="0"/>
            <a:ext cx="8071090" cy="6858000"/>
          </a:xfrm>
          <a:prstGeom prst="rect">
            <a:avLst/>
          </a:prstGeom>
        </p:spPr>
      </p:pic>
      <p:sp>
        <p:nvSpPr>
          <p:cNvPr id="6" name="TextBox 5">
            <a:extLst>
              <a:ext uri="{FF2B5EF4-FFF2-40B4-BE49-F238E27FC236}">
                <a16:creationId xmlns:a16="http://schemas.microsoft.com/office/drawing/2014/main" id="{F32A5F76-9ADA-4D24-8374-58603286F34D}"/>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3435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2186 keV</a:t>
            </a:r>
            <a:endParaRPr lang="zh-CN" altLang="en-US" dirty="0">
              <a:latin typeface="Cambria" panose="02040503050406030204" pitchFamily="18" charset="0"/>
            </a:endParaRPr>
          </a:p>
        </p:txBody>
      </p:sp>
      <p:sp>
        <p:nvSpPr>
          <p:cNvPr id="13" name="TextBox 12">
            <a:extLst>
              <a:ext uri="{FF2B5EF4-FFF2-40B4-BE49-F238E27FC236}">
                <a16:creationId xmlns:a16="http://schemas.microsoft.com/office/drawing/2014/main" id="{30701F73-CF14-4470-9995-27F2E0806E06}"/>
              </a:ext>
            </a:extLst>
          </p:cNvPr>
          <p:cNvSpPr txBox="1"/>
          <p:nvPr/>
        </p:nvSpPr>
        <p:spPr>
          <a:xfrm>
            <a:off x="1602493"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4" name="TextBox 13">
            <a:extLst>
              <a:ext uri="{FF2B5EF4-FFF2-40B4-BE49-F238E27FC236}">
                <a16:creationId xmlns:a16="http://schemas.microsoft.com/office/drawing/2014/main" id="{2368EF28-4C71-4227-B33E-9439E40823E5}"/>
              </a:ext>
            </a:extLst>
          </p:cNvPr>
          <p:cNvSpPr txBox="1"/>
          <p:nvPr/>
        </p:nvSpPr>
        <p:spPr>
          <a:xfrm>
            <a:off x="3202800" y="1371540"/>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5" name="TextBox 14">
            <a:extLst>
              <a:ext uri="{FF2B5EF4-FFF2-40B4-BE49-F238E27FC236}">
                <a16:creationId xmlns:a16="http://schemas.microsoft.com/office/drawing/2014/main" id="{9B400B91-2C5C-4542-BC89-211E1BCCACEB}"/>
              </a:ext>
            </a:extLst>
          </p:cNvPr>
          <p:cNvSpPr txBox="1"/>
          <p:nvPr/>
        </p:nvSpPr>
        <p:spPr>
          <a:xfrm>
            <a:off x="4706493" y="279537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6" name="TextBox 15">
            <a:extLst>
              <a:ext uri="{FF2B5EF4-FFF2-40B4-BE49-F238E27FC236}">
                <a16:creationId xmlns:a16="http://schemas.microsoft.com/office/drawing/2014/main" id="{1B316641-54D4-40C2-9684-84DBC7B7FAE3}"/>
              </a:ext>
            </a:extLst>
          </p:cNvPr>
          <p:cNvSpPr txBox="1"/>
          <p:nvPr/>
        </p:nvSpPr>
        <p:spPr>
          <a:xfrm>
            <a:off x="6399774" y="41178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7" name="TextBox 16">
            <a:extLst>
              <a:ext uri="{FF2B5EF4-FFF2-40B4-BE49-F238E27FC236}">
                <a16:creationId xmlns:a16="http://schemas.microsoft.com/office/drawing/2014/main" id="{C713FD1E-F8A2-43A1-AB2F-0BC9DA933302}"/>
              </a:ext>
            </a:extLst>
          </p:cNvPr>
          <p:cNvSpPr txBox="1"/>
          <p:nvPr/>
        </p:nvSpPr>
        <p:spPr>
          <a:xfrm>
            <a:off x="7127943" y="55244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51128962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CC2F21A-88E1-40C6-BDE0-D3D71FDFBAE9}"/>
              </a:ext>
            </a:extLst>
          </p:cNvPr>
          <p:cNvSpPr txBox="1"/>
          <p:nvPr/>
        </p:nvSpPr>
        <p:spPr>
          <a:xfrm>
            <a:off x="0" y="0"/>
            <a:ext cx="9144000" cy="7294305"/>
          </a:xfrm>
          <a:prstGeom prst="rect">
            <a:avLst/>
          </a:prstGeom>
          <a:noFill/>
        </p:spPr>
        <p:txBody>
          <a:bodyPr wrap="square">
            <a:spAutoFit/>
          </a:bodyPr>
          <a:lstStyle/>
          <a:p>
            <a:r>
              <a:rPr lang="en-US" altLang="zh-CN" dirty="0">
                <a:latin typeface="Times New Roman" panose="02020603050405020304" pitchFamily="18" charset="0"/>
                <a:cs typeface="Times New Roman" panose="02020603050405020304" pitchFamily="18" charset="0"/>
              </a:rPr>
              <a:t>Using </a:t>
            </a:r>
            <a:r>
              <a:rPr lang="en-US" altLang="zh-CN" dirty="0" err="1">
                <a:latin typeface="Times New Roman" panose="02020603050405020304" pitchFamily="18" charset="0"/>
                <a:cs typeface="Times New Roman" panose="02020603050405020304" pitchFamily="18" charset="0"/>
              </a:rPr>
              <a:t>Comparison_DSL_fl.C</a:t>
            </a:r>
            <a:r>
              <a:rPr lang="en-US" altLang="zh-CN" dirty="0">
                <a:latin typeface="Times New Roman" panose="02020603050405020304" pitchFamily="18" charset="0"/>
                <a:cs typeface="Times New Roman" panose="02020603050405020304" pitchFamily="18" charset="0"/>
              </a:rPr>
              <a:t>  to do χ</a:t>
            </a:r>
            <a:r>
              <a:rPr lang="en-US" altLang="zh-CN" baseline="30000" dirty="0">
                <a:latin typeface="Times New Roman" panose="02020603050405020304" pitchFamily="18" charset="0"/>
                <a:cs typeface="Times New Roman" panose="02020603050405020304" pitchFamily="18" charset="0"/>
              </a:rPr>
              <a:t>2</a:t>
            </a:r>
            <a:r>
              <a:rPr lang="en-US" altLang="zh-CN" dirty="0">
                <a:latin typeface="Times New Roman" panose="02020603050405020304" pitchFamily="18" charset="0"/>
                <a:cs typeface="Times New Roman" panose="02020603050405020304" pitchFamily="18" charset="0"/>
              </a:rPr>
              <a:t> minimization with linear </a:t>
            </a:r>
            <a:r>
              <a:rPr lang="en-US" altLang="zh-CN" dirty="0" err="1">
                <a:latin typeface="Times New Roman" panose="02020603050405020304" pitchFamily="18" charset="0"/>
                <a:cs typeface="Times New Roman" panose="02020603050405020304" pitchFamily="18" charset="0"/>
              </a:rPr>
              <a:t>fline</a:t>
            </a:r>
            <a:r>
              <a:rPr lang="en-US" altLang="zh-CN" dirty="0">
                <a:latin typeface="Times New Roman" panose="02020603050405020304" pitchFamily="18" charset="0"/>
                <a:cs typeface="Times New Roman" panose="02020603050405020304" pitchFamily="18" charset="0"/>
              </a:rPr>
              <a:t> bkg</a:t>
            </a:r>
          </a:p>
          <a:p>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txt input cards edited by Ubuntu </a:t>
            </a:r>
            <a:r>
              <a:rPr lang="en-US" altLang="zh-CN" dirty="0" err="1">
                <a:latin typeface="Times New Roman" panose="02020603050405020304" pitchFamily="18" charset="0"/>
                <a:cs typeface="Times New Roman" panose="02020603050405020304" pitchFamily="18" charset="0"/>
              </a:rPr>
              <a:t>Geany</a:t>
            </a:r>
            <a:r>
              <a:rPr lang="en-US" altLang="zh-CN" dirty="0">
                <a:latin typeface="Times New Roman" panose="02020603050405020304" pitchFamily="18" charset="0"/>
                <a:cs typeface="Times New Roman" panose="02020603050405020304" pitchFamily="18" charset="0"/>
              </a:rPr>
              <a:t> are stored in</a:t>
            </a:r>
          </a:p>
          <a:p>
            <a:r>
              <a:rPr lang="en-US" altLang="zh-CN" dirty="0">
                <a:latin typeface="Times New Roman" panose="02020603050405020304" pitchFamily="18" charset="0"/>
                <a:cs typeface="Times New Roman" panose="02020603050405020304" pitchFamily="18" charset="0"/>
              </a:rPr>
              <a:t>D:\X\out\DSL_InputCards_new\Eg1234</a:t>
            </a:r>
          </a:p>
          <a:p>
            <a:endParaRPr lang="en-US" altLang="zh-CN" dirty="0">
              <a:latin typeface="Times New Roman" panose="02020603050405020304" pitchFamily="18" charset="0"/>
              <a:cs typeface="Times New Roman" panose="02020603050405020304" pitchFamily="18" charset="0"/>
            </a:endParaRPr>
          </a:p>
          <a:p>
            <a:r>
              <a:rPr lang="nn-NO" altLang="zh-CN" dirty="0">
                <a:latin typeface="Times New Roman" panose="02020603050405020304" pitchFamily="18" charset="0"/>
                <a:cs typeface="Times New Roman" panose="02020603050405020304" pitchFamily="18" charset="0"/>
              </a:rPr>
              <a:t>Simulated root files from fishtank are copied to</a:t>
            </a:r>
          </a:p>
          <a:p>
            <a:r>
              <a:rPr lang="nn-NO" altLang="zh-CN" dirty="0">
                <a:latin typeface="Times New Roman" panose="02020603050405020304" pitchFamily="18" charset="0"/>
                <a:cs typeface="Times New Roman" panose="02020603050405020304" pitchFamily="18" charset="0"/>
              </a:rPr>
              <a:t>D:\X\out\DSL\Eg1234</a:t>
            </a:r>
          </a:p>
          <a:p>
            <a:endParaRPr lang="nn-NO" altLang="zh-CN" dirty="0">
              <a:latin typeface="Times New Roman" panose="02020603050405020304" pitchFamily="18" charset="0"/>
              <a:cs typeface="Times New Roman" panose="02020603050405020304" pitchFamily="18" charset="0"/>
            </a:endParaRPr>
          </a:p>
          <a:p>
            <a:r>
              <a:rPr lang="en-US" altLang="zh-CN" dirty="0" err="1">
                <a:latin typeface="Times New Roman" panose="02020603050405020304" pitchFamily="18" charset="0"/>
                <a:cs typeface="Times New Roman" panose="02020603050405020304" pitchFamily="18" charset="0"/>
              </a:rPr>
              <a:t>png</a:t>
            </a:r>
            <a:r>
              <a:rPr lang="en-US" altLang="zh-CN" dirty="0">
                <a:latin typeface="Times New Roman" panose="02020603050405020304" pitchFamily="18" charset="0"/>
                <a:cs typeface="Times New Roman" panose="02020603050405020304" pitchFamily="18" charset="0"/>
              </a:rPr>
              <a:t>, root, </a:t>
            </a:r>
            <a:r>
              <a:rPr lang="en-US" altLang="zh-CN" dirty="0" err="1">
                <a:latin typeface="Times New Roman" panose="02020603050405020304" pitchFamily="18" charset="0"/>
                <a:cs typeface="Times New Roman" panose="02020603050405020304" pitchFamily="18" charset="0"/>
              </a:rPr>
              <a:t>dat</a:t>
            </a:r>
            <a:r>
              <a:rPr lang="en-US" altLang="zh-CN" dirty="0">
                <a:latin typeface="Times New Roman" panose="02020603050405020304" pitchFamily="18" charset="0"/>
                <a:cs typeface="Times New Roman" panose="02020603050405020304" pitchFamily="18" charset="0"/>
              </a:rPr>
              <a:t> files generated by running </a:t>
            </a:r>
            <a:r>
              <a:rPr lang="en-US" altLang="zh-CN" dirty="0" err="1">
                <a:latin typeface="Times New Roman" panose="02020603050405020304" pitchFamily="18" charset="0"/>
                <a:cs typeface="Times New Roman" panose="02020603050405020304" pitchFamily="18" charset="0"/>
              </a:rPr>
              <a:t>Comparison_DSL_fl.C</a:t>
            </a:r>
            <a:r>
              <a:rPr lang="en-US" altLang="zh-CN" dirty="0">
                <a:latin typeface="Times New Roman" panose="02020603050405020304" pitchFamily="18" charset="0"/>
                <a:cs typeface="Times New Roman" panose="02020603050405020304" pitchFamily="18" charset="0"/>
              </a:rPr>
              <a:t> are stored in</a:t>
            </a:r>
            <a:endParaRPr lang="nn-NO"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D:\X\out\DSL_Comparison\Eg1234</a:t>
            </a:r>
          </a:p>
          <a:p>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data spectra are stored in</a:t>
            </a:r>
            <a:endParaRPr lang="nn-NO"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D:\X\out\DSL\ and copied to home/sun/app/</a:t>
            </a:r>
            <a:r>
              <a:rPr lang="en-US" altLang="zh-CN" dirty="0" err="1">
                <a:latin typeface="Times New Roman" panose="02020603050405020304" pitchFamily="18" charset="0"/>
                <a:cs typeface="Times New Roman" panose="02020603050405020304" pitchFamily="18" charset="0"/>
              </a:rPr>
              <a:t>DistributionSampling</a:t>
            </a:r>
            <a:r>
              <a:rPr lang="en-US" altLang="zh-CN" dirty="0">
                <a:latin typeface="Times New Roman" panose="02020603050405020304" pitchFamily="18" charset="0"/>
                <a:cs typeface="Times New Roman" panose="02020603050405020304" pitchFamily="18" charset="0"/>
              </a:rPr>
              <a:t>-master/tutorial/DSL_Eg1234/</a:t>
            </a:r>
          </a:p>
          <a:p>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a:t>
            </a:r>
            <a:r>
              <a:rPr lang="en-US" altLang="zh-CN" dirty="0" err="1">
                <a:latin typeface="Times New Roman" panose="02020603050405020304" pitchFamily="18" charset="0"/>
                <a:cs typeface="Times New Roman" panose="02020603050405020304" pitchFamily="18" charset="0"/>
              </a:rPr>
              <a:t>dat</a:t>
            </a:r>
            <a:r>
              <a:rPr lang="en-US" altLang="zh-CN" dirty="0">
                <a:latin typeface="Times New Roman" panose="02020603050405020304" pitchFamily="18" charset="0"/>
                <a:cs typeface="Times New Roman" panose="02020603050405020304" pitchFamily="18" charset="0"/>
              </a:rPr>
              <a:t> files generated by running </a:t>
            </a:r>
            <a:r>
              <a:rPr lang="en-US" altLang="zh-CN" dirty="0" err="1">
                <a:latin typeface="Times New Roman" panose="02020603050405020304" pitchFamily="18" charset="0"/>
                <a:cs typeface="Times New Roman" panose="02020603050405020304" pitchFamily="18" charset="0"/>
              </a:rPr>
              <a:t>Comparison_DSL_fl.C</a:t>
            </a:r>
            <a:r>
              <a:rPr lang="en-US" altLang="zh-CN" dirty="0">
                <a:latin typeface="Times New Roman" panose="02020603050405020304" pitchFamily="18" charset="0"/>
                <a:cs typeface="Times New Roman" panose="02020603050405020304" pitchFamily="18" charset="0"/>
              </a:rPr>
              <a:t> are stored in</a:t>
            </a:r>
          </a:p>
          <a:p>
            <a:r>
              <a:rPr lang="en-US" altLang="zh-CN" dirty="0">
                <a:latin typeface="Times New Roman" panose="02020603050405020304" pitchFamily="18" charset="0"/>
                <a:cs typeface="Times New Roman" panose="02020603050405020304" pitchFamily="18" charset="0"/>
              </a:rPr>
              <a:t>D:\X\out\DSL_MADAI_model_uncertainty\Eg1234</a:t>
            </a:r>
          </a:p>
          <a:p>
            <a:r>
              <a:rPr lang="en-US" altLang="zh-CN" dirty="0">
                <a:latin typeface="Times New Roman" panose="02020603050405020304" pitchFamily="18" charset="0"/>
                <a:cs typeface="Times New Roman" panose="02020603050405020304" pitchFamily="18" charset="0"/>
              </a:rPr>
              <a:t>D:\X\out\DSL_MADAI\Eg1234</a:t>
            </a:r>
          </a:p>
          <a:p>
            <a:r>
              <a:rPr lang="en-US" altLang="zh-CN" dirty="0">
                <a:latin typeface="Times New Roman" panose="02020603050405020304" pitchFamily="18" charset="0"/>
                <a:cs typeface="Times New Roman" panose="02020603050405020304" pitchFamily="18" charset="0"/>
              </a:rPr>
              <a:t>Use the commands in copy.sh to copy the run0000 folders to Ubuntu / home/sun/app/</a:t>
            </a:r>
            <a:r>
              <a:rPr lang="en-US" altLang="zh-CN" dirty="0" err="1">
                <a:latin typeface="Times New Roman" panose="02020603050405020304" pitchFamily="18" charset="0"/>
                <a:cs typeface="Times New Roman" panose="02020603050405020304" pitchFamily="18" charset="0"/>
              </a:rPr>
              <a:t>DistributionSampling</a:t>
            </a:r>
            <a:r>
              <a:rPr lang="en-US" altLang="zh-CN" dirty="0">
                <a:latin typeface="Times New Roman" panose="02020603050405020304" pitchFamily="18" charset="0"/>
                <a:cs typeface="Times New Roman" panose="02020603050405020304" pitchFamily="18" charset="0"/>
              </a:rPr>
              <a:t>-master/tutorial/DSL_Eg1234/</a:t>
            </a:r>
            <a:r>
              <a:rPr lang="en-US" altLang="zh-CN" dirty="0" err="1">
                <a:latin typeface="Times New Roman" panose="02020603050405020304" pitchFamily="18" charset="0"/>
                <a:cs typeface="Times New Roman" panose="02020603050405020304" pitchFamily="18" charset="0"/>
              </a:rPr>
              <a:t>model_output_model_uncertainty</a:t>
            </a:r>
            <a:r>
              <a:rPr lang="en-US" altLang="zh-CN" dirty="0">
                <a:latin typeface="Times New Roman" panose="02020603050405020304" pitchFamily="18" charset="0"/>
                <a:cs typeface="Times New Roman" panose="02020603050405020304" pitchFamily="18" charset="0"/>
              </a:rPr>
              <a:t>/ and </a:t>
            </a:r>
            <a:r>
              <a:rPr lang="en-US" altLang="zh-CN" dirty="0" err="1">
                <a:latin typeface="Times New Roman" panose="02020603050405020304" pitchFamily="18" charset="0"/>
                <a:cs typeface="Times New Roman" panose="02020603050405020304" pitchFamily="18" charset="0"/>
              </a:rPr>
              <a:t>model_output_no_model_uncertainty</a:t>
            </a:r>
            <a:endParaRPr lang="en-US" altLang="zh-CN" dirty="0">
              <a:latin typeface="Times New Roman" panose="02020603050405020304" pitchFamily="18" charset="0"/>
              <a:cs typeface="Times New Roman" panose="02020603050405020304" pitchFamily="18" charset="0"/>
            </a:endParaRPr>
          </a:p>
          <a:p>
            <a:endParaRPr lang="en-US" altLang="zh-CN" dirty="0">
              <a:latin typeface="Times New Roman" panose="02020603050405020304" pitchFamily="18" charset="0"/>
              <a:cs typeface="Times New Roman" panose="02020603050405020304" pitchFamily="18" charset="0"/>
            </a:endParaRPr>
          </a:p>
          <a:p>
            <a:r>
              <a:rPr lang="en-US" altLang="zh-CN" b="1" dirty="0">
                <a:latin typeface="Times New Roman" panose="02020603050405020304" pitchFamily="18" charset="0"/>
                <a:cs typeface="Times New Roman" panose="02020603050405020304" pitchFamily="18" charset="0"/>
              </a:rPr>
              <a:t>./bac_model_uncertainty.sh to run MADAI MCMC</a:t>
            </a:r>
          </a:p>
          <a:p>
            <a:r>
              <a:rPr lang="en-US" altLang="zh-CN" dirty="0">
                <a:latin typeface="Times New Roman" panose="02020603050405020304" pitchFamily="18" charset="0"/>
                <a:cs typeface="Times New Roman" panose="02020603050405020304" pitchFamily="18" charset="0"/>
              </a:rPr>
              <a:t>Edit parameter_priors.dat (often), experimental_results.dat, and observable_names.dat (rarely).</a:t>
            </a:r>
          </a:p>
          <a:p>
            <a:r>
              <a:rPr lang="en-US" altLang="zh-CN" b="1" dirty="0">
                <a:latin typeface="Times New Roman" panose="02020603050405020304" pitchFamily="18" charset="0"/>
                <a:cs typeface="Times New Roman" panose="02020603050405020304" pitchFamily="18" charset="0"/>
              </a:rPr>
              <a:t>C:/24Si/DSL_plot/to get the upper limits and </a:t>
            </a:r>
            <a:r>
              <a:rPr lang="en-US" altLang="zh-CN" b="1" dirty="0" err="1">
                <a:latin typeface="Times New Roman" panose="02020603050405020304" pitchFamily="18" charset="0"/>
                <a:cs typeface="Times New Roman" panose="02020603050405020304" pitchFamily="18" charset="0"/>
              </a:rPr>
              <a:t>p.d.f.</a:t>
            </a:r>
            <a:r>
              <a:rPr lang="en-US" altLang="zh-CN" b="1" dirty="0">
                <a:latin typeface="Times New Roman" panose="02020603050405020304" pitchFamily="18" charset="0"/>
                <a:cs typeface="Times New Roman" panose="02020603050405020304" pitchFamily="18" charset="0"/>
              </a:rPr>
              <a:t> plots.</a:t>
            </a:r>
          </a:p>
        </p:txBody>
      </p:sp>
      <p:cxnSp>
        <p:nvCxnSpPr>
          <p:cNvPr id="4" name="Straight Connector 3">
            <a:extLst>
              <a:ext uri="{FF2B5EF4-FFF2-40B4-BE49-F238E27FC236}">
                <a16:creationId xmlns:a16="http://schemas.microsoft.com/office/drawing/2014/main" id="{0E160196-FC8F-469F-BBEF-75330CF64232}"/>
              </a:ext>
            </a:extLst>
          </p:cNvPr>
          <p:cNvCxnSpPr/>
          <p:nvPr/>
        </p:nvCxnSpPr>
        <p:spPr>
          <a:xfrm>
            <a:off x="0" y="0"/>
            <a:ext cx="9144000" cy="684532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34772091"/>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482A213-FE41-4F32-8A3A-8665DD7D9F9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6858000" cy="6858000"/>
          </a:xfrm>
          <a:prstGeom prst="rect">
            <a:avLst/>
          </a:prstGeom>
        </p:spPr>
      </p:pic>
      <p:sp>
        <p:nvSpPr>
          <p:cNvPr id="4" name="TextBox 3">
            <a:extLst>
              <a:ext uri="{FF2B5EF4-FFF2-40B4-BE49-F238E27FC236}">
                <a16:creationId xmlns:a16="http://schemas.microsoft.com/office/drawing/2014/main" id="{E687F65D-08B9-46AB-8072-F83EDB87A992}"/>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3435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2186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2090066744"/>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E477A75-9418-46FA-9D5A-84DFFBE1CE4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4659" y="0"/>
            <a:ext cx="8109341" cy="6858000"/>
          </a:xfrm>
          <a:prstGeom prst="rect">
            <a:avLst/>
          </a:prstGeom>
        </p:spPr>
      </p:pic>
      <p:pic>
        <p:nvPicPr>
          <p:cNvPr id="3" name="Picture 2">
            <a:extLst>
              <a:ext uri="{FF2B5EF4-FFF2-40B4-BE49-F238E27FC236}">
                <a16:creationId xmlns:a16="http://schemas.microsoft.com/office/drawing/2014/main" id="{94E6A39F-8E50-4B64-8D74-0DDE6A2F1222}"/>
              </a:ext>
            </a:extLst>
          </p:cNvPr>
          <p:cNvPicPr>
            <a:picLocks noChangeAspect="1"/>
          </p:cNvPicPr>
          <p:nvPr/>
        </p:nvPicPr>
        <p:blipFill>
          <a:blip r:embed="rId4"/>
          <a:stretch>
            <a:fillRect/>
          </a:stretch>
        </p:blipFill>
        <p:spPr>
          <a:xfrm>
            <a:off x="5005895" y="0"/>
            <a:ext cx="4085052" cy="2772000"/>
          </a:xfrm>
          <a:prstGeom prst="rect">
            <a:avLst/>
          </a:prstGeom>
        </p:spPr>
      </p:pic>
      <p:sp>
        <p:nvSpPr>
          <p:cNvPr id="6" name="TextBox 5">
            <a:extLst>
              <a:ext uri="{FF2B5EF4-FFF2-40B4-BE49-F238E27FC236}">
                <a16:creationId xmlns:a16="http://schemas.microsoft.com/office/drawing/2014/main" id="{69730467-E8ED-48DD-8D59-26C1613DCDB4}"/>
              </a:ext>
            </a:extLst>
          </p:cNvPr>
          <p:cNvSpPr txBox="1"/>
          <p:nvPr/>
        </p:nvSpPr>
        <p:spPr>
          <a:xfrm>
            <a:off x="2658185" y="0"/>
            <a:ext cx="1913815" cy="1200329"/>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3435 keV</a:t>
            </a:r>
          </a:p>
          <a:p>
            <a:r>
              <a:rPr lang="en-US" altLang="zh-CN" i="1" dirty="0">
                <a:latin typeface="Cambria" panose="02040503050406030204" pitchFamily="18" charset="0"/>
              </a:rPr>
              <a:t>joint</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3435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2186 keV</a:t>
            </a:r>
            <a:endParaRPr lang="zh-CN" altLang="en-US" dirty="0">
              <a:latin typeface="Cambria" panose="02040503050406030204" pitchFamily="18" charset="0"/>
            </a:endParaRPr>
          </a:p>
        </p:txBody>
      </p:sp>
      <p:sp>
        <p:nvSpPr>
          <p:cNvPr id="7" name="TextBox 6">
            <a:extLst>
              <a:ext uri="{FF2B5EF4-FFF2-40B4-BE49-F238E27FC236}">
                <a16:creationId xmlns:a16="http://schemas.microsoft.com/office/drawing/2014/main" id="{6B01BFCF-E475-4EC2-AD0D-6870AF0DC2C6}"/>
              </a:ext>
            </a:extLst>
          </p:cNvPr>
          <p:cNvSpPr txBox="1"/>
          <p:nvPr/>
        </p:nvSpPr>
        <p:spPr>
          <a:xfrm>
            <a:off x="2123193"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D1F1E5B7-9932-4C89-919E-5B0A4EF75A38}"/>
              </a:ext>
            </a:extLst>
          </p:cNvPr>
          <p:cNvSpPr txBox="1"/>
          <p:nvPr/>
        </p:nvSpPr>
        <p:spPr>
          <a:xfrm>
            <a:off x="2813311" y="139700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5B833E3C-A507-4B9F-A371-D47E4AFA5E63}"/>
              </a:ext>
            </a:extLst>
          </p:cNvPr>
          <p:cNvSpPr txBox="1"/>
          <p:nvPr/>
        </p:nvSpPr>
        <p:spPr>
          <a:xfrm>
            <a:off x="5136954" y="2870168"/>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B22F09C4-37D3-439F-9936-3BD827418D0F}"/>
              </a:ext>
            </a:extLst>
          </p:cNvPr>
          <p:cNvSpPr txBox="1"/>
          <p:nvPr/>
        </p:nvSpPr>
        <p:spPr>
          <a:xfrm>
            <a:off x="6031474" y="41686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1EFCC25A-C341-4843-8AC4-A6A468B45997}"/>
              </a:ext>
            </a:extLst>
          </p:cNvPr>
          <p:cNvSpPr txBox="1"/>
          <p:nvPr/>
        </p:nvSpPr>
        <p:spPr>
          <a:xfrm>
            <a:off x="7712143" y="55752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2203622916"/>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568FF71-2D9D-4061-AC9F-CB1C335AE41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1530471885"/>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2EA61D8-BAF3-4082-AD27-BCB9F89A869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000" y="742950"/>
            <a:ext cx="7620000" cy="5372100"/>
          </a:xfrm>
          <a:prstGeom prst="rect">
            <a:avLst/>
          </a:prstGeom>
        </p:spPr>
      </p:pic>
    </p:spTree>
    <p:extLst>
      <p:ext uri="{BB962C8B-B14F-4D97-AF65-F5344CB8AC3E}">
        <p14:creationId xmlns:p14="http://schemas.microsoft.com/office/powerpoint/2010/main" val="2742344182"/>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AC4DFA9-B9CF-43F2-B40A-AD07C6FFF30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4659" y="0"/>
            <a:ext cx="8109341" cy="6858000"/>
          </a:xfrm>
          <a:prstGeom prst="rect">
            <a:avLst/>
          </a:prstGeom>
        </p:spPr>
      </p:pic>
      <p:pic>
        <p:nvPicPr>
          <p:cNvPr id="3" name="Picture 2">
            <a:extLst>
              <a:ext uri="{FF2B5EF4-FFF2-40B4-BE49-F238E27FC236}">
                <a16:creationId xmlns:a16="http://schemas.microsoft.com/office/drawing/2014/main" id="{D57AA865-B002-496E-854F-72AE341C792D}"/>
              </a:ext>
            </a:extLst>
          </p:cNvPr>
          <p:cNvPicPr>
            <a:picLocks noChangeAspect="1"/>
          </p:cNvPicPr>
          <p:nvPr/>
        </p:nvPicPr>
        <p:blipFill>
          <a:blip r:embed="rId4"/>
          <a:stretch>
            <a:fillRect/>
          </a:stretch>
        </p:blipFill>
        <p:spPr>
          <a:xfrm>
            <a:off x="5054230" y="0"/>
            <a:ext cx="4037336" cy="2772000"/>
          </a:xfrm>
          <a:prstGeom prst="rect">
            <a:avLst/>
          </a:prstGeom>
        </p:spPr>
      </p:pic>
      <p:sp>
        <p:nvSpPr>
          <p:cNvPr id="6" name="TextBox 5">
            <a:extLst>
              <a:ext uri="{FF2B5EF4-FFF2-40B4-BE49-F238E27FC236}">
                <a16:creationId xmlns:a16="http://schemas.microsoft.com/office/drawing/2014/main" id="{41D194D3-EA8D-44F1-B663-72BD030FB955}"/>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4085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2838 keV</a:t>
            </a:r>
            <a:endParaRPr lang="zh-CN" altLang="en-US" dirty="0">
              <a:latin typeface="Cambria" panose="02040503050406030204" pitchFamily="18" charset="0"/>
            </a:endParaRPr>
          </a:p>
        </p:txBody>
      </p:sp>
      <p:sp>
        <p:nvSpPr>
          <p:cNvPr id="7" name="TextBox 6">
            <a:extLst>
              <a:ext uri="{FF2B5EF4-FFF2-40B4-BE49-F238E27FC236}">
                <a16:creationId xmlns:a16="http://schemas.microsoft.com/office/drawing/2014/main" id="{15D8022C-44E8-45CC-AF6B-DC8812AEFB6B}"/>
              </a:ext>
            </a:extLst>
          </p:cNvPr>
          <p:cNvSpPr txBox="1"/>
          <p:nvPr/>
        </p:nvSpPr>
        <p:spPr>
          <a:xfrm>
            <a:off x="2123193"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A4B2AFBD-0376-42E8-AE56-A067ECB91793}"/>
              </a:ext>
            </a:extLst>
          </p:cNvPr>
          <p:cNvSpPr txBox="1"/>
          <p:nvPr/>
        </p:nvSpPr>
        <p:spPr>
          <a:xfrm>
            <a:off x="2813311" y="139700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B0CD22C2-4567-4A04-94C8-CB2230DC0568}"/>
              </a:ext>
            </a:extLst>
          </p:cNvPr>
          <p:cNvSpPr txBox="1"/>
          <p:nvPr/>
        </p:nvSpPr>
        <p:spPr>
          <a:xfrm>
            <a:off x="5136954" y="2870168"/>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4F1A44AB-AEE9-41D1-89D9-CB9206EA31FF}"/>
              </a:ext>
            </a:extLst>
          </p:cNvPr>
          <p:cNvSpPr txBox="1"/>
          <p:nvPr/>
        </p:nvSpPr>
        <p:spPr>
          <a:xfrm>
            <a:off x="6031474" y="41686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5A563354-E9B1-4725-A584-167CEA3E9DF4}"/>
              </a:ext>
            </a:extLst>
          </p:cNvPr>
          <p:cNvSpPr txBox="1"/>
          <p:nvPr/>
        </p:nvSpPr>
        <p:spPr>
          <a:xfrm>
            <a:off x="7642162" y="54990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313181547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3EC56E5-80B3-43C6-99B6-7E464C03F39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2673344034"/>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AE41469-AC28-4557-A56A-DDEB1094619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455" y="0"/>
            <a:ext cx="8071090" cy="6858000"/>
          </a:xfrm>
          <a:prstGeom prst="rect">
            <a:avLst/>
          </a:prstGeom>
        </p:spPr>
      </p:pic>
      <p:sp>
        <p:nvSpPr>
          <p:cNvPr id="6" name="TextBox 5">
            <a:extLst>
              <a:ext uri="{FF2B5EF4-FFF2-40B4-BE49-F238E27FC236}">
                <a16:creationId xmlns:a16="http://schemas.microsoft.com/office/drawing/2014/main" id="{6396FC0E-510B-4814-B215-061D94F8C46F}"/>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4971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4970 keV</a:t>
            </a:r>
            <a:endParaRPr lang="zh-CN" altLang="en-US" dirty="0">
              <a:latin typeface="Cambria" panose="02040503050406030204" pitchFamily="18" charset="0"/>
            </a:endParaRPr>
          </a:p>
        </p:txBody>
      </p:sp>
      <p:sp>
        <p:nvSpPr>
          <p:cNvPr id="12" name="TextBox 11">
            <a:extLst>
              <a:ext uri="{FF2B5EF4-FFF2-40B4-BE49-F238E27FC236}">
                <a16:creationId xmlns:a16="http://schemas.microsoft.com/office/drawing/2014/main" id="{107C01D7-BB34-4F15-9B04-086713D63359}"/>
              </a:ext>
            </a:extLst>
          </p:cNvPr>
          <p:cNvSpPr txBox="1"/>
          <p:nvPr/>
        </p:nvSpPr>
        <p:spPr>
          <a:xfrm>
            <a:off x="1602493"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3" name="TextBox 12">
            <a:extLst>
              <a:ext uri="{FF2B5EF4-FFF2-40B4-BE49-F238E27FC236}">
                <a16:creationId xmlns:a16="http://schemas.microsoft.com/office/drawing/2014/main" id="{0BA886D4-ED43-43CC-9B7D-D4F8EC6D90DE}"/>
              </a:ext>
            </a:extLst>
          </p:cNvPr>
          <p:cNvSpPr txBox="1"/>
          <p:nvPr/>
        </p:nvSpPr>
        <p:spPr>
          <a:xfrm>
            <a:off x="3202800" y="1371540"/>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4" name="TextBox 13">
            <a:extLst>
              <a:ext uri="{FF2B5EF4-FFF2-40B4-BE49-F238E27FC236}">
                <a16:creationId xmlns:a16="http://schemas.microsoft.com/office/drawing/2014/main" id="{40AE51AC-E80E-4127-BC25-336288C0054B}"/>
              </a:ext>
            </a:extLst>
          </p:cNvPr>
          <p:cNvSpPr txBox="1"/>
          <p:nvPr/>
        </p:nvSpPr>
        <p:spPr>
          <a:xfrm>
            <a:off x="4706493" y="279537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5" name="TextBox 14">
            <a:extLst>
              <a:ext uri="{FF2B5EF4-FFF2-40B4-BE49-F238E27FC236}">
                <a16:creationId xmlns:a16="http://schemas.microsoft.com/office/drawing/2014/main" id="{46776607-F233-4B53-A22E-67C993067E79}"/>
              </a:ext>
            </a:extLst>
          </p:cNvPr>
          <p:cNvSpPr txBox="1"/>
          <p:nvPr/>
        </p:nvSpPr>
        <p:spPr>
          <a:xfrm>
            <a:off x="6399774" y="41178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6" name="TextBox 15">
            <a:extLst>
              <a:ext uri="{FF2B5EF4-FFF2-40B4-BE49-F238E27FC236}">
                <a16:creationId xmlns:a16="http://schemas.microsoft.com/office/drawing/2014/main" id="{6F422B3E-2055-42A3-AE12-08FA5150572C}"/>
              </a:ext>
            </a:extLst>
          </p:cNvPr>
          <p:cNvSpPr txBox="1"/>
          <p:nvPr/>
        </p:nvSpPr>
        <p:spPr>
          <a:xfrm>
            <a:off x="7127943" y="55244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1640799052"/>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BB3D8A3-D977-4A80-BA6B-F45A34803E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6858000" cy="6858000"/>
          </a:xfrm>
          <a:prstGeom prst="rect">
            <a:avLst/>
          </a:prstGeom>
        </p:spPr>
      </p:pic>
      <p:sp>
        <p:nvSpPr>
          <p:cNvPr id="4" name="TextBox 3">
            <a:extLst>
              <a:ext uri="{FF2B5EF4-FFF2-40B4-BE49-F238E27FC236}">
                <a16:creationId xmlns:a16="http://schemas.microsoft.com/office/drawing/2014/main" id="{6C213EFF-06C8-4ABE-8A86-06E07BD5B111}"/>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4971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4970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2317330848"/>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E4829AB-A8EA-4588-8DEB-419055DF992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3680869377"/>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A6A807E-4550-45EF-9A21-27819ED7396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455" y="0"/>
            <a:ext cx="8071090" cy="6858000"/>
          </a:xfrm>
          <a:prstGeom prst="rect">
            <a:avLst/>
          </a:prstGeom>
        </p:spPr>
      </p:pic>
      <p:sp>
        <p:nvSpPr>
          <p:cNvPr id="8" name="TextBox 7">
            <a:extLst>
              <a:ext uri="{FF2B5EF4-FFF2-40B4-BE49-F238E27FC236}">
                <a16:creationId xmlns:a16="http://schemas.microsoft.com/office/drawing/2014/main" id="{4E5ABF13-4A82-4488-9F09-EAFA2189DBB7}"/>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5157 keV</a:t>
            </a:r>
            <a:endParaRPr lang="en-US" altLang="zh-CN" i="1" dirty="0">
              <a:latin typeface="Cambria" panose="02040503050406030204" pitchFamily="18" charset="0"/>
            </a:endParaRP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5156 keV</a:t>
            </a:r>
          </a:p>
        </p:txBody>
      </p:sp>
      <p:sp>
        <p:nvSpPr>
          <p:cNvPr id="14" name="TextBox 13">
            <a:extLst>
              <a:ext uri="{FF2B5EF4-FFF2-40B4-BE49-F238E27FC236}">
                <a16:creationId xmlns:a16="http://schemas.microsoft.com/office/drawing/2014/main" id="{0409E090-C2A7-45E4-A1F2-BAA4C647DC10}"/>
              </a:ext>
            </a:extLst>
          </p:cNvPr>
          <p:cNvSpPr txBox="1"/>
          <p:nvPr/>
        </p:nvSpPr>
        <p:spPr>
          <a:xfrm>
            <a:off x="1602493"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6" name="TextBox 15">
            <a:extLst>
              <a:ext uri="{FF2B5EF4-FFF2-40B4-BE49-F238E27FC236}">
                <a16:creationId xmlns:a16="http://schemas.microsoft.com/office/drawing/2014/main" id="{896EE74C-2FFB-4772-8ACB-CFA1CF2140C2}"/>
              </a:ext>
            </a:extLst>
          </p:cNvPr>
          <p:cNvSpPr txBox="1"/>
          <p:nvPr/>
        </p:nvSpPr>
        <p:spPr>
          <a:xfrm>
            <a:off x="3202800" y="1371540"/>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8" name="TextBox 17">
            <a:extLst>
              <a:ext uri="{FF2B5EF4-FFF2-40B4-BE49-F238E27FC236}">
                <a16:creationId xmlns:a16="http://schemas.microsoft.com/office/drawing/2014/main" id="{B3BDEB42-575C-4EAA-81EF-24EECD8E4248}"/>
              </a:ext>
            </a:extLst>
          </p:cNvPr>
          <p:cNvSpPr txBox="1"/>
          <p:nvPr/>
        </p:nvSpPr>
        <p:spPr>
          <a:xfrm>
            <a:off x="4706493" y="279537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9" name="TextBox 18">
            <a:extLst>
              <a:ext uri="{FF2B5EF4-FFF2-40B4-BE49-F238E27FC236}">
                <a16:creationId xmlns:a16="http://schemas.microsoft.com/office/drawing/2014/main" id="{17F8937A-58F8-4AC7-90A3-D7B40449446C}"/>
              </a:ext>
            </a:extLst>
          </p:cNvPr>
          <p:cNvSpPr txBox="1"/>
          <p:nvPr/>
        </p:nvSpPr>
        <p:spPr>
          <a:xfrm>
            <a:off x="6399774" y="41178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20" name="TextBox 19">
            <a:extLst>
              <a:ext uri="{FF2B5EF4-FFF2-40B4-BE49-F238E27FC236}">
                <a16:creationId xmlns:a16="http://schemas.microsoft.com/office/drawing/2014/main" id="{9477F517-EB5B-4876-A014-87FB7580CCA7}"/>
              </a:ext>
            </a:extLst>
          </p:cNvPr>
          <p:cNvSpPr txBox="1"/>
          <p:nvPr/>
        </p:nvSpPr>
        <p:spPr>
          <a:xfrm>
            <a:off x="7127943" y="55244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107229148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4B29338-D65E-4796-BA9A-01A1A6BF177C}"/>
              </a:ext>
            </a:extLst>
          </p:cNvPr>
          <p:cNvSpPr txBox="1"/>
          <p:nvPr/>
        </p:nvSpPr>
        <p:spPr>
          <a:xfrm>
            <a:off x="0" y="0"/>
            <a:ext cx="9144000" cy="4247317"/>
          </a:xfrm>
          <a:prstGeom prst="rect">
            <a:avLst/>
          </a:prstGeom>
          <a:noFill/>
        </p:spPr>
        <p:txBody>
          <a:bodyPr wrap="square">
            <a:spAutoFit/>
          </a:bodyPr>
          <a:lstStyle/>
          <a:p>
            <a:pPr marL="342900" indent="-342900">
              <a:buFontTx/>
              <a:buAutoNum type="arabicParenR"/>
            </a:pPr>
            <a:r>
              <a:rPr lang="en-US" altLang="zh-CN" dirty="0">
                <a:latin typeface="Times New Roman" panose="02020603050405020304" pitchFamily="18" charset="0"/>
                <a:cs typeface="Times New Roman" panose="02020603050405020304" pitchFamily="18" charset="0"/>
              </a:rPr>
              <a:t>Extract the shift between maximum and </a:t>
            </a:r>
            <a:r>
              <a:rPr lang="en-US" altLang="zh-CN" i="1" dirty="0">
                <a:latin typeface="Times New Roman" panose="02020603050405020304" pitchFamily="18" charset="0"/>
                <a:cs typeface="Times New Roman" panose="02020603050405020304" pitchFamily="18" charset="0"/>
              </a:rPr>
              <a:t>μ</a:t>
            </a:r>
            <a:r>
              <a:rPr lang="en-US" altLang="zh-CN" dirty="0">
                <a:latin typeface="Times New Roman" panose="02020603050405020304" pitchFamily="18" charset="0"/>
                <a:cs typeface="Times New Roman" panose="02020603050405020304" pitchFamily="18" charset="0"/>
              </a:rPr>
              <a:t> of the EMG peak using </a:t>
            </a:r>
            <a:r>
              <a:rPr lang="en-US" altLang="zh-CN" b="1" dirty="0" err="1">
                <a:latin typeface="Times New Roman" panose="02020603050405020304" pitchFamily="18" charset="0"/>
                <a:cs typeface="Times New Roman" panose="02020603050405020304" pitchFamily="18" charset="0"/>
              </a:rPr>
              <a:t>Emax_Emean_EMG.C</a:t>
            </a:r>
            <a:r>
              <a:rPr lang="en-US" altLang="zh-CN" dirty="0">
                <a:latin typeface="Times New Roman" panose="02020603050405020304" pitchFamily="18" charset="0"/>
                <a:cs typeface="Times New Roman" panose="02020603050405020304" pitchFamily="18" charset="0"/>
              </a:rPr>
              <a:t>. the energy shift of </a:t>
            </a:r>
            <a:r>
              <a:rPr lang="en-US" altLang="zh-CN" i="1" dirty="0" err="1">
                <a:latin typeface="Times New Roman" panose="02020603050405020304" pitchFamily="18" charset="0"/>
                <a:cs typeface="Times New Roman" panose="02020603050405020304" pitchFamily="18" charset="0"/>
              </a:rPr>
              <a:t>E</a:t>
            </a:r>
            <a:r>
              <a:rPr lang="en-US" altLang="zh-CN" i="1" baseline="-25000" dirty="0" err="1">
                <a:latin typeface="Times New Roman" panose="02020603050405020304" pitchFamily="18" charset="0"/>
                <a:cs typeface="Times New Roman" panose="02020603050405020304" pitchFamily="18" charset="0"/>
              </a:rPr>
              <a:t>μ</a:t>
            </a:r>
            <a:r>
              <a:rPr lang="en-US" altLang="zh-CN" dirty="0">
                <a:latin typeface="Times New Roman" panose="02020603050405020304" pitchFamily="18" charset="0"/>
                <a:cs typeface="Times New Roman" panose="02020603050405020304" pitchFamily="18" charset="0"/>
              </a:rPr>
              <a:t> – </a:t>
            </a:r>
            <a:r>
              <a:rPr lang="en-US" altLang="zh-CN" i="1" dirty="0">
                <a:latin typeface="Times New Roman" panose="02020603050405020304" pitchFamily="18" charset="0"/>
                <a:cs typeface="Times New Roman" panose="02020603050405020304" pitchFamily="18" charset="0"/>
              </a:rPr>
              <a:t>E</a:t>
            </a:r>
            <a:r>
              <a:rPr lang="en-US" altLang="zh-CN" baseline="-25000" dirty="0">
                <a:latin typeface="Times New Roman" panose="02020603050405020304" pitchFamily="18" charset="0"/>
                <a:cs typeface="Times New Roman" panose="02020603050405020304" pitchFamily="18" charset="0"/>
              </a:rPr>
              <a:t>max</a:t>
            </a:r>
            <a:r>
              <a:rPr lang="en-US" altLang="zh-CN" dirty="0">
                <a:latin typeface="Times New Roman" panose="02020603050405020304" pitchFamily="18" charset="0"/>
                <a:cs typeface="Times New Roman" panose="02020603050405020304" pitchFamily="18" charset="0"/>
              </a:rPr>
              <a:t> will be added to the excitation energy in the simulation </a:t>
            </a:r>
            <a:r>
              <a:rPr lang="en-US" altLang="zh-CN" dirty="0" err="1">
                <a:latin typeface="Times New Roman" panose="02020603050405020304" pitchFamily="18" charset="0"/>
                <a:cs typeface="Times New Roman" panose="02020603050405020304" pitchFamily="18" charset="0"/>
              </a:rPr>
              <a:t>inputcards</a:t>
            </a:r>
            <a:r>
              <a:rPr lang="en-US" altLang="zh-CN" dirty="0">
                <a:latin typeface="Times New Roman" panose="02020603050405020304" pitchFamily="18" charset="0"/>
                <a:cs typeface="Times New Roman" panose="02020603050405020304" pitchFamily="18" charset="0"/>
              </a:rPr>
              <a:t> because the simulation can only used </a:t>
            </a:r>
            <a:r>
              <a:rPr lang="en-US" altLang="zh-CN" i="1" dirty="0" err="1">
                <a:latin typeface="Times New Roman" panose="02020603050405020304" pitchFamily="18" charset="0"/>
                <a:cs typeface="Times New Roman" panose="02020603050405020304" pitchFamily="18" charset="0"/>
              </a:rPr>
              <a:t>E</a:t>
            </a:r>
            <a:r>
              <a:rPr lang="en-US" altLang="zh-CN" i="1" baseline="-25000" dirty="0" err="1">
                <a:latin typeface="Times New Roman" panose="02020603050405020304" pitchFamily="18" charset="0"/>
                <a:cs typeface="Times New Roman" panose="02020603050405020304" pitchFamily="18" charset="0"/>
              </a:rPr>
              <a:t>μ</a:t>
            </a:r>
            <a:r>
              <a:rPr lang="en-US" altLang="zh-CN" dirty="0">
                <a:latin typeface="Times New Roman" panose="02020603050405020304" pitchFamily="18" charset="0"/>
                <a:cs typeface="Times New Roman" panose="02020603050405020304" pitchFamily="18" charset="0"/>
              </a:rPr>
              <a:t> as input for EMG function, which should be higher to offset the annoying discrepancy between</a:t>
            </a:r>
            <a:r>
              <a:rPr lang="en-US" altLang="zh-CN" i="1" dirty="0">
                <a:latin typeface="Times New Roman" panose="02020603050405020304" pitchFamily="18" charset="0"/>
                <a:cs typeface="Times New Roman" panose="02020603050405020304" pitchFamily="18" charset="0"/>
              </a:rPr>
              <a:t> </a:t>
            </a:r>
            <a:r>
              <a:rPr lang="en-US" altLang="zh-CN" i="1" dirty="0" err="1">
                <a:latin typeface="Times New Roman" panose="02020603050405020304" pitchFamily="18" charset="0"/>
                <a:cs typeface="Times New Roman" panose="02020603050405020304" pitchFamily="18" charset="0"/>
              </a:rPr>
              <a:t>E</a:t>
            </a:r>
            <a:r>
              <a:rPr lang="en-US" altLang="zh-CN" i="1" baseline="-25000" dirty="0" err="1">
                <a:latin typeface="Times New Roman" panose="02020603050405020304" pitchFamily="18" charset="0"/>
                <a:cs typeface="Times New Roman" panose="02020603050405020304" pitchFamily="18" charset="0"/>
              </a:rPr>
              <a:t>μ</a:t>
            </a:r>
            <a:r>
              <a:rPr lang="en-US" altLang="zh-CN" i="1"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and </a:t>
            </a:r>
            <a:r>
              <a:rPr lang="en-US" altLang="zh-CN" i="1" dirty="0">
                <a:latin typeface="Times New Roman" panose="02020603050405020304" pitchFamily="18" charset="0"/>
                <a:cs typeface="Times New Roman" panose="02020603050405020304" pitchFamily="18" charset="0"/>
              </a:rPr>
              <a:t>E</a:t>
            </a:r>
            <a:r>
              <a:rPr lang="en-US" altLang="zh-CN" baseline="-25000" dirty="0">
                <a:latin typeface="Times New Roman" panose="02020603050405020304" pitchFamily="18" charset="0"/>
                <a:cs typeface="Times New Roman" panose="02020603050405020304" pitchFamily="18" charset="0"/>
              </a:rPr>
              <a:t>max</a:t>
            </a:r>
            <a:r>
              <a:rPr lang="en-US" altLang="zh-CN" dirty="0">
                <a:latin typeface="Times New Roman" panose="02020603050405020304" pitchFamily="18" charset="0"/>
                <a:cs typeface="Times New Roman" panose="02020603050405020304" pitchFamily="18" charset="0"/>
              </a:rPr>
              <a:t>. Now it's simpler to just use Excel resp, input </a:t>
            </a:r>
            <a:r>
              <a:rPr lang="en-US" altLang="zh-CN" dirty="0" err="1">
                <a:latin typeface="Times New Roman" panose="02020603050405020304" pitchFamily="18" charset="0"/>
                <a:cs typeface="Times New Roman" panose="02020603050405020304" pitchFamily="18" charset="0"/>
              </a:rPr>
              <a:t>Eg</a:t>
            </a:r>
            <a:r>
              <a:rPr lang="en-US" altLang="zh-CN" dirty="0">
                <a:latin typeface="Times New Roman" panose="02020603050405020304" pitchFamily="18" charset="0"/>
                <a:cs typeface="Times New Roman" panose="02020603050405020304" pitchFamily="18" charset="0"/>
              </a:rPr>
              <a:t> to calculate E</a:t>
            </a:r>
            <a:r>
              <a:rPr lang="en-US" altLang="zh-CN" baseline="-25000" dirty="0">
                <a:latin typeface="Times New Roman" panose="02020603050405020304" pitchFamily="18" charset="0"/>
                <a:cs typeface="Times New Roman" panose="02020603050405020304" pitchFamily="18" charset="0"/>
              </a:rPr>
              <a:t>R</a:t>
            </a:r>
            <a:r>
              <a:rPr lang="en-US" altLang="zh-CN" dirty="0">
                <a:latin typeface="Times New Roman" panose="02020603050405020304" pitchFamily="18" charset="0"/>
                <a:cs typeface="Times New Roman" panose="02020603050405020304" pitchFamily="18" charset="0"/>
              </a:rPr>
              <a:t> and ΔE and then replace </a:t>
            </a:r>
            <a:r>
              <a:rPr lang="en-US" altLang="zh-CN" dirty="0" err="1">
                <a:latin typeface="Times New Roman" panose="02020603050405020304" pitchFamily="18" charset="0"/>
                <a:cs typeface="Times New Roman" panose="02020603050405020304" pitchFamily="18" charset="0"/>
              </a:rPr>
              <a:t>E</a:t>
            </a:r>
            <a:r>
              <a:rPr lang="en-US" altLang="zh-CN" baseline="-25000" dirty="0" err="1">
                <a:latin typeface="Times New Roman" panose="02020603050405020304" pitchFamily="18" charset="0"/>
                <a:cs typeface="Times New Roman" panose="02020603050405020304" pitchFamily="18" charset="0"/>
              </a:rPr>
              <a:t>xi</a:t>
            </a:r>
            <a:r>
              <a:rPr lang="en-US" altLang="zh-CN" dirty="0">
                <a:latin typeface="Times New Roman" panose="02020603050405020304" pitchFamily="18" charset="0"/>
                <a:cs typeface="Times New Roman" panose="02020603050405020304" pitchFamily="18" charset="0"/>
              </a:rPr>
              <a:t> in </a:t>
            </a:r>
            <a:r>
              <a:rPr lang="en-US" altLang="zh-CN" dirty="0" err="1">
                <a:latin typeface="Times New Roman" panose="02020603050405020304" pitchFamily="18" charset="0"/>
                <a:cs typeface="Times New Roman" panose="02020603050405020304" pitchFamily="18" charset="0"/>
              </a:rPr>
              <a:t>inputcards</a:t>
            </a:r>
            <a:r>
              <a:rPr lang="en-US" altLang="zh-CN" dirty="0">
                <a:latin typeface="Times New Roman" panose="02020603050405020304" pitchFamily="18" charset="0"/>
                <a:cs typeface="Times New Roman" panose="02020603050405020304" pitchFamily="18" charset="0"/>
              </a:rPr>
              <a:t> via </a:t>
            </a:r>
            <a:r>
              <a:rPr lang="en-US" altLang="zh-CN" dirty="0" err="1">
                <a:latin typeface="Times New Roman" panose="02020603050405020304" pitchFamily="18" charset="0"/>
                <a:cs typeface="Times New Roman" panose="02020603050405020304" pitchFamily="18" charset="0"/>
              </a:rPr>
              <a:t>Geany</a:t>
            </a:r>
            <a:r>
              <a:rPr lang="en-US" altLang="zh-CN" dirty="0">
                <a:latin typeface="Times New Roman" panose="02020603050405020304" pitchFamily="18" charset="0"/>
                <a:cs typeface="Times New Roman" panose="02020603050405020304" pitchFamily="18" charset="0"/>
              </a:rPr>
              <a:t>.</a:t>
            </a:r>
          </a:p>
          <a:p>
            <a:pPr marL="342900" indent="-342900">
              <a:buFontTx/>
              <a:buAutoNum type="arabicParenR"/>
            </a:pPr>
            <a:r>
              <a:rPr lang="en-US" altLang="zh-CN" dirty="0">
                <a:latin typeface="Times New Roman" panose="02020603050405020304" pitchFamily="18" charset="0"/>
                <a:cs typeface="Times New Roman" panose="02020603050405020304" pitchFamily="18" charset="0"/>
              </a:rPr>
              <a:t>Copy two-dimensional χ</a:t>
            </a:r>
            <a:r>
              <a:rPr lang="en-US" altLang="zh-CN" baseline="30000" dirty="0">
                <a:latin typeface="Times New Roman" panose="02020603050405020304" pitchFamily="18" charset="0"/>
                <a:cs typeface="Times New Roman" panose="02020603050405020304" pitchFamily="18" charset="0"/>
              </a:rPr>
              <a:t>2 </a:t>
            </a:r>
            <a:r>
              <a:rPr lang="en-US" altLang="zh-CN" dirty="0">
                <a:latin typeface="Times New Roman" panose="02020603050405020304" pitchFamily="18" charset="0"/>
                <a:cs typeface="Times New Roman" panose="02020603050405020304" pitchFamily="18" charset="0"/>
              </a:rPr>
              <a:t>value matrix from excel 2Dchi2 to Chi2_Ea49Eg1248_2D.dat files. </a:t>
            </a:r>
            <a:r>
              <a:rPr lang="en-US" altLang="zh-CN" b="1" dirty="0">
                <a:latin typeface="Times New Roman" panose="02020603050405020304" pitchFamily="18" charset="0"/>
                <a:cs typeface="Times New Roman" panose="02020603050405020304" pitchFamily="18" charset="0"/>
              </a:rPr>
              <a:t>Fill2D.C</a:t>
            </a:r>
            <a:r>
              <a:rPr lang="en-US" altLang="zh-CN" dirty="0">
                <a:latin typeface="Times New Roman" panose="02020603050405020304" pitchFamily="18" charset="0"/>
                <a:cs typeface="Times New Roman" panose="02020603050405020304" pitchFamily="18" charset="0"/>
              </a:rPr>
              <a:t> is used to read hundreds of χ</a:t>
            </a:r>
            <a:r>
              <a:rPr lang="en-US" altLang="zh-CN" baseline="30000" dirty="0">
                <a:latin typeface="Times New Roman" panose="02020603050405020304" pitchFamily="18" charset="0"/>
                <a:cs typeface="Times New Roman" panose="02020603050405020304" pitchFamily="18" charset="0"/>
              </a:rPr>
              <a:t>2</a:t>
            </a:r>
            <a:r>
              <a:rPr lang="en-US" altLang="zh-CN" dirty="0">
                <a:latin typeface="Times New Roman" panose="02020603050405020304" pitchFamily="18" charset="0"/>
                <a:cs typeface="Times New Roman" panose="02020603050405020304" pitchFamily="18" charset="0"/>
              </a:rPr>
              <a:t> values from Chi2_Ea49Eg1248_2D.dat files and grid search  the global χ</a:t>
            </a:r>
            <a:r>
              <a:rPr lang="en-US" altLang="zh-CN" baseline="30000" dirty="0">
                <a:latin typeface="Times New Roman" panose="02020603050405020304" pitchFamily="18" charset="0"/>
                <a:cs typeface="Times New Roman" panose="02020603050405020304" pitchFamily="18" charset="0"/>
              </a:rPr>
              <a:t>2</a:t>
            </a:r>
            <a:r>
              <a:rPr lang="en-US" altLang="zh-CN" baseline="-25000" dirty="0">
                <a:latin typeface="Times New Roman" panose="02020603050405020304" pitchFamily="18" charset="0"/>
                <a:cs typeface="Times New Roman" panose="02020603050405020304" pitchFamily="18" charset="0"/>
              </a:rPr>
              <a:t>min</a:t>
            </a:r>
            <a:r>
              <a:rPr lang="en-US" altLang="zh-CN" dirty="0">
                <a:latin typeface="Times New Roman" panose="02020603050405020304" pitchFamily="18" charset="0"/>
                <a:cs typeface="Times New Roman" panose="02020603050405020304" pitchFamily="18" charset="0"/>
              </a:rPr>
              <a:t> and its statistical uncertainty corresponding to χ</a:t>
            </a:r>
            <a:r>
              <a:rPr lang="en-US" altLang="zh-CN" baseline="30000" dirty="0">
                <a:latin typeface="Times New Roman" panose="02020603050405020304" pitchFamily="18" charset="0"/>
                <a:cs typeface="Times New Roman" panose="02020603050405020304" pitchFamily="18" charset="0"/>
              </a:rPr>
              <a:t>2</a:t>
            </a:r>
            <a:r>
              <a:rPr lang="en-US" altLang="zh-CN" baseline="-25000" dirty="0">
                <a:latin typeface="Times New Roman" panose="02020603050405020304" pitchFamily="18" charset="0"/>
                <a:cs typeface="Times New Roman" panose="02020603050405020304" pitchFamily="18" charset="0"/>
              </a:rPr>
              <a:t>min</a:t>
            </a:r>
            <a:r>
              <a:rPr lang="en-US" altLang="zh-CN" dirty="0">
                <a:latin typeface="Times New Roman" panose="02020603050405020304" pitchFamily="18" charset="0"/>
                <a:cs typeface="Times New Roman" panose="02020603050405020304" pitchFamily="18" charset="0"/>
              </a:rPr>
              <a:t>+2.30.</a:t>
            </a:r>
          </a:p>
          <a:p>
            <a:pPr marL="342900" indent="-342900">
              <a:buFontTx/>
              <a:buAutoNum type="arabicParenR"/>
            </a:pPr>
            <a:r>
              <a:rPr lang="en-US" altLang="zh-CN" b="1" dirty="0">
                <a:latin typeface="Times New Roman" panose="02020603050405020304" pitchFamily="18" charset="0"/>
                <a:cs typeface="Times New Roman" panose="02020603050405020304" pitchFamily="18" charset="0"/>
              </a:rPr>
              <a:t>graphpol6fit_Chi2_DSL_varyE.C</a:t>
            </a:r>
            <a:r>
              <a:rPr lang="en-US" altLang="zh-CN" dirty="0">
                <a:latin typeface="Times New Roman" panose="02020603050405020304" pitchFamily="18" charset="0"/>
                <a:cs typeface="Times New Roman" panose="02020603050405020304" pitchFamily="18" charset="0"/>
              </a:rPr>
              <a:t> is used for χ</a:t>
            </a:r>
            <a:r>
              <a:rPr lang="en-US" altLang="zh-CN" baseline="30000" dirty="0">
                <a:latin typeface="Times New Roman" panose="02020603050405020304" pitchFamily="18" charset="0"/>
                <a:cs typeface="Times New Roman" panose="02020603050405020304" pitchFamily="18" charset="0"/>
              </a:rPr>
              <a:t>2</a:t>
            </a:r>
            <a:r>
              <a:rPr lang="en-US" altLang="zh-CN" dirty="0">
                <a:latin typeface="Times New Roman" panose="02020603050405020304" pitchFamily="18" charset="0"/>
                <a:cs typeface="Times New Roman" panose="02020603050405020304" pitchFamily="18" charset="0"/>
              </a:rPr>
              <a:t> as a function of energy. Setting initial guess for </a:t>
            </a:r>
            <a:r>
              <a:rPr lang="en-US" altLang="zh-CN" dirty="0" err="1">
                <a:latin typeface="Times New Roman" panose="02020603050405020304" pitchFamily="18" charset="0"/>
                <a:cs typeface="Times New Roman" panose="02020603050405020304" pitchFamily="18" charset="0"/>
              </a:rPr>
              <a:t>Eg</a:t>
            </a:r>
            <a:r>
              <a:rPr lang="en-US" altLang="zh-CN" dirty="0">
                <a:latin typeface="Times New Roman" panose="02020603050405020304" pitchFamily="18" charset="0"/>
                <a:cs typeface="Times New Roman" panose="02020603050405020304" pitchFamily="18" charset="0"/>
              </a:rPr>
              <a:t>, </a:t>
            </a:r>
            <a:r>
              <a:rPr lang="en-US" altLang="zh-CN" dirty="0" err="1">
                <a:latin typeface="Times New Roman" panose="02020603050405020304" pitchFamily="18" charset="0"/>
                <a:cs typeface="Times New Roman" panose="02020603050405020304" pitchFamily="18" charset="0"/>
              </a:rPr>
              <a:t>Ea</a:t>
            </a:r>
            <a:r>
              <a:rPr lang="en-US" altLang="zh-CN" dirty="0">
                <a:latin typeface="Times New Roman" panose="02020603050405020304" pitchFamily="18" charset="0"/>
                <a:cs typeface="Times New Roman" panose="02020603050405020304" pitchFamily="18" charset="0"/>
              </a:rPr>
              <a:t>, vary </a:t>
            </a:r>
            <a:r>
              <a:rPr lang="en-US" altLang="zh-CN" dirty="0" err="1">
                <a:latin typeface="Times New Roman" panose="02020603050405020304" pitchFamily="18" charset="0"/>
                <a:cs typeface="Times New Roman" panose="02020603050405020304" pitchFamily="18" charset="0"/>
              </a:rPr>
              <a:t>Egv</a:t>
            </a:r>
            <a:r>
              <a:rPr lang="en-US" altLang="zh-CN" dirty="0">
                <a:latin typeface="Times New Roman" panose="02020603050405020304" pitchFamily="18" charset="0"/>
                <a:cs typeface="Times New Roman" panose="02020603050405020304" pitchFamily="18" charset="0"/>
              </a:rPr>
              <a:t> or Tau within some range is painful. Try avoiding this. The Tau and their χ</a:t>
            </a:r>
            <a:r>
              <a:rPr lang="en-US" altLang="zh-CN" baseline="30000" dirty="0">
                <a:latin typeface="Times New Roman" panose="02020603050405020304" pitchFamily="18" charset="0"/>
                <a:cs typeface="Times New Roman" panose="02020603050405020304" pitchFamily="18" charset="0"/>
              </a:rPr>
              <a:t>2</a:t>
            </a:r>
            <a:r>
              <a:rPr lang="en-US" altLang="zh-CN" baseline="-25000" dirty="0">
                <a:latin typeface="Times New Roman" panose="02020603050405020304" pitchFamily="18" charset="0"/>
                <a:cs typeface="Times New Roman" panose="02020603050405020304" pitchFamily="18" charset="0"/>
              </a:rPr>
              <a:t>min</a:t>
            </a:r>
            <a:r>
              <a:rPr lang="en-US" altLang="zh-CN" dirty="0">
                <a:latin typeface="Times New Roman" panose="02020603050405020304" pitchFamily="18" charset="0"/>
                <a:cs typeface="Times New Roman" panose="02020603050405020304" pitchFamily="18" charset="0"/>
              </a:rPr>
              <a:t>+1 uncertainty.</a:t>
            </a:r>
          </a:p>
          <a:p>
            <a:pPr marL="342900" indent="-342900">
              <a:buFontTx/>
              <a:buAutoNum type="arabicParenR"/>
            </a:pPr>
            <a:r>
              <a:rPr lang="en-US" altLang="zh-CN" b="1" dirty="0">
                <a:latin typeface="Times New Roman" panose="02020603050405020304" pitchFamily="18" charset="0"/>
                <a:cs typeface="Times New Roman" panose="02020603050405020304" pitchFamily="18" charset="0"/>
              </a:rPr>
              <a:t>histopol1fit_band_bkg_DSL.C</a:t>
            </a:r>
            <a:r>
              <a:rPr lang="en-US" altLang="zh-CN" dirty="0">
                <a:latin typeface="Times New Roman" panose="02020603050405020304" pitchFamily="18" charset="0"/>
                <a:cs typeface="Times New Roman" panose="02020603050405020304" pitchFamily="18" charset="0"/>
              </a:rPr>
              <a:t> is used to illustrate how to fit excluding points in a given range, e.g., fit the background regions excluding signal region.</a:t>
            </a:r>
          </a:p>
          <a:p>
            <a:pPr marL="342900" indent="-342900">
              <a:buFontTx/>
              <a:buAutoNum type="arabicParenR"/>
            </a:pPr>
            <a:endParaRPr lang="en-US" altLang="zh-CN" dirty="0">
              <a:latin typeface="Times New Roman" panose="02020603050405020304" pitchFamily="18" charset="0"/>
              <a:cs typeface="Times New Roman" panose="02020603050405020304" pitchFamily="18" charset="0"/>
            </a:endParaRPr>
          </a:p>
          <a:p>
            <a:pPr marL="342900" indent="-342900">
              <a:buFontTx/>
              <a:buAutoNum type="arabicParenR"/>
            </a:pPr>
            <a:endParaRPr lang="en-US" altLang="zh-CN" dirty="0">
              <a:latin typeface="Times New Roman" panose="02020603050405020304" pitchFamily="18" charset="0"/>
              <a:cs typeface="Times New Roman" panose="02020603050405020304" pitchFamily="18" charset="0"/>
            </a:endParaRPr>
          </a:p>
        </p:txBody>
      </p:sp>
      <p:cxnSp>
        <p:nvCxnSpPr>
          <p:cNvPr id="4" name="Straight Connector 3">
            <a:extLst>
              <a:ext uri="{FF2B5EF4-FFF2-40B4-BE49-F238E27FC236}">
                <a16:creationId xmlns:a16="http://schemas.microsoft.com/office/drawing/2014/main" id="{5A7391A1-BF18-45F6-A8D1-697700785DD9}"/>
              </a:ext>
            </a:extLst>
          </p:cNvPr>
          <p:cNvCxnSpPr/>
          <p:nvPr/>
        </p:nvCxnSpPr>
        <p:spPr>
          <a:xfrm>
            <a:off x="0" y="0"/>
            <a:ext cx="9144000" cy="685800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7059387"/>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0CD9744-6B64-4292-92A5-A9A7AFC38C3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6858000" cy="6858000"/>
          </a:xfrm>
          <a:prstGeom prst="rect">
            <a:avLst/>
          </a:prstGeom>
        </p:spPr>
      </p:pic>
      <p:sp>
        <p:nvSpPr>
          <p:cNvPr id="4" name="TextBox 3">
            <a:extLst>
              <a:ext uri="{FF2B5EF4-FFF2-40B4-BE49-F238E27FC236}">
                <a16:creationId xmlns:a16="http://schemas.microsoft.com/office/drawing/2014/main" id="{C0D92B84-410F-4204-A269-4EB94025F66E}"/>
              </a:ext>
            </a:extLst>
          </p:cNvPr>
          <p:cNvSpPr txBox="1"/>
          <p:nvPr/>
        </p:nvSpPr>
        <p:spPr>
          <a:xfrm>
            <a:off x="2658185" y="397565"/>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5157 keV</a:t>
            </a:r>
            <a:endParaRPr lang="en-US" altLang="zh-CN" i="1" dirty="0">
              <a:latin typeface="Cambria" panose="02040503050406030204" pitchFamily="18" charset="0"/>
            </a:endParaRP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5156 keV</a:t>
            </a:r>
          </a:p>
        </p:txBody>
      </p:sp>
    </p:spTree>
    <p:extLst>
      <p:ext uri="{BB962C8B-B14F-4D97-AF65-F5344CB8AC3E}">
        <p14:creationId xmlns:p14="http://schemas.microsoft.com/office/powerpoint/2010/main" val="1595957448"/>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C242D5F-D7C9-4C71-8BE4-0BA25BD00ED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3502086628"/>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8C15888-70AD-47DF-ACD8-B83381F06C1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4659" y="0"/>
            <a:ext cx="8109341" cy="6858000"/>
          </a:xfrm>
          <a:prstGeom prst="rect">
            <a:avLst/>
          </a:prstGeom>
        </p:spPr>
      </p:pic>
      <p:pic>
        <p:nvPicPr>
          <p:cNvPr id="3" name="Picture 2">
            <a:extLst>
              <a:ext uri="{FF2B5EF4-FFF2-40B4-BE49-F238E27FC236}">
                <a16:creationId xmlns:a16="http://schemas.microsoft.com/office/drawing/2014/main" id="{280C9463-E74E-4459-9466-B9513BFDA3BF}"/>
              </a:ext>
            </a:extLst>
          </p:cNvPr>
          <p:cNvPicPr>
            <a:picLocks noChangeAspect="1"/>
          </p:cNvPicPr>
          <p:nvPr/>
        </p:nvPicPr>
        <p:blipFill>
          <a:blip r:embed="rId4"/>
          <a:stretch>
            <a:fillRect/>
          </a:stretch>
        </p:blipFill>
        <p:spPr>
          <a:xfrm>
            <a:off x="4995666" y="0"/>
            <a:ext cx="4095150" cy="2772000"/>
          </a:xfrm>
          <a:prstGeom prst="rect">
            <a:avLst/>
          </a:prstGeom>
        </p:spPr>
      </p:pic>
      <p:sp>
        <p:nvSpPr>
          <p:cNvPr id="6" name="TextBox 5">
            <a:extLst>
              <a:ext uri="{FF2B5EF4-FFF2-40B4-BE49-F238E27FC236}">
                <a16:creationId xmlns:a16="http://schemas.microsoft.com/office/drawing/2014/main" id="{526F06BF-A632-4BA3-8B76-058A89C5B0E9}"/>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5518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4270 keV</a:t>
            </a:r>
            <a:endParaRPr lang="zh-CN" altLang="en-US" dirty="0">
              <a:latin typeface="Cambria" panose="02040503050406030204" pitchFamily="18" charset="0"/>
            </a:endParaRPr>
          </a:p>
        </p:txBody>
      </p:sp>
      <p:sp>
        <p:nvSpPr>
          <p:cNvPr id="7" name="TextBox 6">
            <a:extLst>
              <a:ext uri="{FF2B5EF4-FFF2-40B4-BE49-F238E27FC236}">
                <a16:creationId xmlns:a16="http://schemas.microsoft.com/office/drawing/2014/main" id="{286657CF-A2BC-43B8-9A4A-FC3001A22543}"/>
              </a:ext>
            </a:extLst>
          </p:cNvPr>
          <p:cNvSpPr txBox="1"/>
          <p:nvPr/>
        </p:nvSpPr>
        <p:spPr>
          <a:xfrm>
            <a:off x="2123193"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54122570-0DDE-45C0-8EBA-6CE0E0960767}"/>
              </a:ext>
            </a:extLst>
          </p:cNvPr>
          <p:cNvSpPr txBox="1"/>
          <p:nvPr/>
        </p:nvSpPr>
        <p:spPr>
          <a:xfrm>
            <a:off x="2813311" y="139700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3732096A-8A9F-4081-849E-E3BBBF00CC1E}"/>
              </a:ext>
            </a:extLst>
          </p:cNvPr>
          <p:cNvSpPr txBox="1"/>
          <p:nvPr/>
        </p:nvSpPr>
        <p:spPr>
          <a:xfrm>
            <a:off x="5213154" y="2870168"/>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BCB6E61B-64A6-42BD-BCFB-A5B9F074B4C2}"/>
              </a:ext>
            </a:extLst>
          </p:cNvPr>
          <p:cNvSpPr txBox="1"/>
          <p:nvPr/>
        </p:nvSpPr>
        <p:spPr>
          <a:xfrm>
            <a:off x="6031474" y="41686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187B042F-791C-4C42-BAFC-FF42281DE4E7}"/>
              </a:ext>
            </a:extLst>
          </p:cNvPr>
          <p:cNvSpPr txBox="1"/>
          <p:nvPr/>
        </p:nvSpPr>
        <p:spPr>
          <a:xfrm>
            <a:off x="7712143" y="55752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340912029"/>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C1AE35A-6517-4DD0-945F-AC99237903B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2843950682"/>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63E6B82-7B22-4D20-B575-5C43C9E0F0E0}"/>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813588198"/>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DE0C0F6-AA63-4B91-8D87-6167F664F79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455" y="0"/>
            <a:ext cx="8071090" cy="6858000"/>
          </a:xfrm>
          <a:prstGeom prst="rect">
            <a:avLst/>
          </a:prstGeom>
        </p:spPr>
      </p:pic>
      <p:sp>
        <p:nvSpPr>
          <p:cNvPr id="6" name="TextBox 5">
            <a:extLst>
              <a:ext uri="{FF2B5EF4-FFF2-40B4-BE49-F238E27FC236}">
                <a16:creationId xmlns:a16="http://schemas.microsoft.com/office/drawing/2014/main" id="{33F4D9F6-6617-4352-AC15-7F31E5CD12DB}"/>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5775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3541 keV</a:t>
            </a:r>
            <a:endParaRPr lang="zh-CN" altLang="en-US" dirty="0">
              <a:latin typeface="Cambria" panose="02040503050406030204" pitchFamily="18" charset="0"/>
            </a:endParaRPr>
          </a:p>
        </p:txBody>
      </p:sp>
      <p:sp>
        <p:nvSpPr>
          <p:cNvPr id="12" name="TextBox 11">
            <a:extLst>
              <a:ext uri="{FF2B5EF4-FFF2-40B4-BE49-F238E27FC236}">
                <a16:creationId xmlns:a16="http://schemas.microsoft.com/office/drawing/2014/main" id="{3C49AC35-B976-471A-A793-80F26C3BDEC7}"/>
              </a:ext>
            </a:extLst>
          </p:cNvPr>
          <p:cNvSpPr txBox="1"/>
          <p:nvPr/>
        </p:nvSpPr>
        <p:spPr>
          <a:xfrm>
            <a:off x="1602493"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3" name="TextBox 12">
            <a:extLst>
              <a:ext uri="{FF2B5EF4-FFF2-40B4-BE49-F238E27FC236}">
                <a16:creationId xmlns:a16="http://schemas.microsoft.com/office/drawing/2014/main" id="{BF3FCA53-8675-4277-A95F-B54856DFB9C6}"/>
              </a:ext>
            </a:extLst>
          </p:cNvPr>
          <p:cNvSpPr txBox="1"/>
          <p:nvPr/>
        </p:nvSpPr>
        <p:spPr>
          <a:xfrm>
            <a:off x="3202800" y="1371540"/>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4" name="TextBox 13">
            <a:extLst>
              <a:ext uri="{FF2B5EF4-FFF2-40B4-BE49-F238E27FC236}">
                <a16:creationId xmlns:a16="http://schemas.microsoft.com/office/drawing/2014/main" id="{96AAC1B2-6BDF-4A4E-BEAF-E14EE260A3C8}"/>
              </a:ext>
            </a:extLst>
          </p:cNvPr>
          <p:cNvSpPr txBox="1"/>
          <p:nvPr/>
        </p:nvSpPr>
        <p:spPr>
          <a:xfrm>
            <a:off x="4706493" y="279537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5" name="TextBox 14">
            <a:extLst>
              <a:ext uri="{FF2B5EF4-FFF2-40B4-BE49-F238E27FC236}">
                <a16:creationId xmlns:a16="http://schemas.microsoft.com/office/drawing/2014/main" id="{220E47E7-0288-4420-93B9-DE4CA52AD16B}"/>
              </a:ext>
            </a:extLst>
          </p:cNvPr>
          <p:cNvSpPr txBox="1"/>
          <p:nvPr/>
        </p:nvSpPr>
        <p:spPr>
          <a:xfrm>
            <a:off x="6399774" y="41178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6" name="TextBox 15">
            <a:extLst>
              <a:ext uri="{FF2B5EF4-FFF2-40B4-BE49-F238E27FC236}">
                <a16:creationId xmlns:a16="http://schemas.microsoft.com/office/drawing/2014/main" id="{F15BBA99-F3D1-4687-A754-82E96B0094D2}"/>
              </a:ext>
            </a:extLst>
          </p:cNvPr>
          <p:cNvSpPr txBox="1"/>
          <p:nvPr/>
        </p:nvSpPr>
        <p:spPr>
          <a:xfrm>
            <a:off x="7127943" y="55244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81746113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DABEFEB-263C-4EF7-BF7C-050CCD2A7BD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1738737896"/>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C520BD9-D54C-42EE-9677-56856E22DA8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01363" y="0"/>
            <a:ext cx="8042637" cy="6858000"/>
          </a:xfrm>
          <a:prstGeom prst="rect">
            <a:avLst/>
          </a:prstGeom>
        </p:spPr>
      </p:pic>
      <p:sp>
        <p:nvSpPr>
          <p:cNvPr id="6" name="TextBox 5">
            <a:extLst>
              <a:ext uri="{FF2B5EF4-FFF2-40B4-BE49-F238E27FC236}">
                <a16:creationId xmlns:a16="http://schemas.microsoft.com/office/drawing/2014/main" id="{BAFF997F-9F61-4FE2-9F85-D3F8D4F8F8AD}"/>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endParaRPr lang="en-US" altLang="zh-CN" i="1" dirty="0">
              <a:latin typeface="Cambria" panose="02040503050406030204" pitchFamily="18" charset="0"/>
            </a:endParaRP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5141 keV</a:t>
            </a:r>
          </a:p>
        </p:txBody>
      </p:sp>
      <p:sp>
        <p:nvSpPr>
          <p:cNvPr id="7" name="TextBox 6">
            <a:extLst>
              <a:ext uri="{FF2B5EF4-FFF2-40B4-BE49-F238E27FC236}">
                <a16:creationId xmlns:a16="http://schemas.microsoft.com/office/drawing/2014/main" id="{0066CC15-875E-4059-ADF4-593CF6203508}"/>
              </a:ext>
            </a:extLst>
          </p:cNvPr>
          <p:cNvSpPr txBox="1"/>
          <p:nvPr/>
        </p:nvSpPr>
        <p:spPr>
          <a:xfrm>
            <a:off x="2135385" y="646331"/>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CF456143-18A9-435D-8583-BA1342F657FD}"/>
              </a:ext>
            </a:extLst>
          </p:cNvPr>
          <p:cNvSpPr txBox="1"/>
          <p:nvPr/>
        </p:nvSpPr>
        <p:spPr>
          <a:xfrm>
            <a:off x="2813311" y="139700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337AEFA5-03D4-4E19-B151-3D1787F73636}"/>
              </a:ext>
            </a:extLst>
          </p:cNvPr>
          <p:cNvSpPr txBox="1"/>
          <p:nvPr/>
        </p:nvSpPr>
        <p:spPr>
          <a:xfrm>
            <a:off x="5234490" y="2857976"/>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26437441-B01F-4418-9FD9-D5431E99316E}"/>
              </a:ext>
            </a:extLst>
          </p:cNvPr>
          <p:cNvSpPr txBox="1"/>
          <p:nvPr/>
        </p:nvSpPr>
        <p:spPr>
          <a:xfrm>
            <a:off x="6043666" y="4180859"/>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513BCE88-A0DB-49C4-9B57-04DA60106E2E}"/>
              </a:ext>
            </a:extLst>
          </p:cNvPr>
          <p:cNvSpPr txBox="1"/>
          <p:nvPr/>
        </p:nvSpPr>
        <p:spPr>
          <a:xfrm>
            <a:off x="7712143" y="6099507"/>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3839851457"/>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8F024CD-7341-43EE-9870-DD0C26C64C4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4017125004"/>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ED1C89C-B751-4564-BD8E-513A13948C7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000" y="742950"/>
            <a:ext cx="7620000" cy="5372100"/>
          </a:xfrm>
          <a:prstGeom prst="rect">
            <a:avLst/>
          </a:prstGeom>
        </p:spPr>
      </p:pic>
    </p:spTree>
    <p:extLst>
      <p:ext uri="{BB962C8B-B14F-4D97-AF65-F5344CB8AC3E}">
        <p14:creationId xmlns:p14="http://schemas.microsoft.com/office/powerpoint/2010/main" val="315568773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4ECCC9C-0A31-434C-9D1A-118E301F408C}"/>
              </a:ext>
            </a:extLst>
          </p:cNvPr>
          <p:cNvSpPr txBox="1"/>
          <p:nvPr/>
        </p:nvSpPr>
        <p:spPr>
          <a:xfrm>
            <a:off x="0" y="0"/>
            <a:ext cx="9144000" cy="5078313"/>
          </a:xfrm>
          <a:prstGeom prst="rect">
            <a:avLst/>
          </a:prstGeom>
          <a:noFill/>
        </p:spPr>
        <p:txBody>
          <a:bodyPr wrap="square" rtlCol="0">
            <a:spAutoFit/>
          </a:bodyPr>
          <a:lstStyle/>
          <a:p>
            <a:r>
              <a:rPr lang="en-US" altLang="zh-CN" dirty="0">
                <a:latin typeface="Times New Roman" panose="02020603050405020304" pitchFamily="18" charset="0"/>
                <a:cs typeface="Times New Roman" panose="02020603050405020304" pitchFamily="18" charset="0"/>
              </a:rPr>
              <a:t>To create a super long-lived / stable state:</a:t>
            </a:r>
          </a:p>
          <a:p>
            <a:r>
              <a:rPr lang="en-US" altLang="zh-CN" dirty="0">
                <a:latin typeface="Times New Roman" panose="02020603050405020304" pitchFamily="18" charset="0"/>
                <a:cs typeface="Times New Roman" panose="02020603050405020304" pitchFamily="18" charset="0"/>
              </a:rPr>
              <a:t>tau=infinity in sim_dsam.cpp</a:t>
            </a:r>
          </a:p>
          <a:p>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Use Adobe Bridge to edit input files' name.</a:t>
            </a:r>
          </a:p>
          <a:p>
            <a:r>
              <a:rPr lang="en-US" altLang="zh-CN" dirty="0">
                <a:latin typeface="Times New Roman" panose="02020603050405020304" pitchFamily="18" charset="0"/>
                <a:cs typeface="Times New Roman" panose="02020603050405020304" pitchFamily="18" charset="0"/>
              </a:rPr>
              <a:t>Gamma5294</a:t>
            </a:r>
            <a:r>
              <a:rPr lang="zh-CN" altLang="en-US" dirty="0">
                <a:latin typeface="Times New Roman" panose="02020603050405020304" pitchFamily="18" charset="0"/>
                <a:cs typeface="Times New Roman" panose="02020603050405020304" pitchFamily="18" charset="0"/>
              </a:rPr>
              <a:t>→</a:t>
            </a:r>
            <a:r>
              <a:rPr lang="en-US" altLang="zh-CN" dirty="0">
                <a:latin typeface="Times New Roman" panose="02020603050405020304" pitchFamily="18" charset="0"/>
                <a:cs typeface="Times New Roman" panose="02020603050405020304" pitchFamily="18" charset="0"/>
              </a:rPr>
              <a:t>Gamma3435, Eg5294</a:t>
            </a:r>
            <a:r>
              <a:rPr lang="zh-CN" altLang="en-US" dirty="0">
                <a:latin typeface="Times New Roman" panose="02020603050405020304" pitchFamily="18" charset="0"/>
                <a:cs typeface="Times New Roman" panose="02020603050405020304" pitchFamily="18" charset="0"/>
              </a:rPr>
              <a:t>→</a:t>
            </a:r>
            <a:r>
              <a:rPr lang="en-US" altLang="zh-CN" dirty="0">
                <a:latin typeface="Times New Roman" panose="02020603050405020304" pitchFamily="18" charset="0"/>
                <a:cs typeface="Times New Roman" panose="02020603050405020304" pitchFamily="18" charset="0"/>
              </a:rPr>
              <a:t>Eg3435, Eg5293</a:t>
            </a:r>
            <a:r>
              <a:rPr lang="zh-CN" altLang="en-US" dirty="0">
                <a:latin typeface="Times New Roman" panose="02020603050405020304" pitchFamily="18" charset="0"/>
                <a:cs typeface="Times New Roman" panose="02020603050405020304" pitchFamily="18" charset="0"/>
              </a:rPr>
              <a:t>→</a:t>
            </a:r>
            <a:r>
              <a:rPr lang="en-US" altLang="zh-CN" dirty="0">
                <a:latin typeface="Times New Roman" panose="02020603050405020304" pitchFamily="18" charset="0"/>
                <a:cs typeface="Times New Roman" panose="02020603050405020304" pitchFamily="18" charset="0"/>
              </a:rPr>
              <a:t>Eg3434</a:t>
            </a:r>
          </a:p>
          <a:p>
            <a:r>
              <a:rPr lang="en-US" altLang="zh-CN" dirty="0">
                <a:latin typeface="Times New Roman" panose="02020603050405020304" pitchFamily="18" charset="0"/>
                <a:cs typeface="Times New Roman" panose="02020603050405020304" pitchFamily="18" charset="0"/>
              </a:rPr>
              <a:t>S31_base_Gamma</a:t>
            </a:r>
            <a:r>
              <a:rPr lang="zh-CN" altLang="en-US" dirty="0">
                <a:latin typeface="Times New Roman" panose="02020603050405020304" pitchFamily="18" charset="0"/>
                <a:cs typeface="Times New Roman" panose="02020603050405020304" pitchFamily="18" charset="0"/>
              </a:rPr>
              <a:t>→</a:t>
            </a:r>
            <a:r>
              <a:rPr lang="en-US" altLang="zh-CN" dirty="0">
                <a:latin typeface="Times New Roman" panose="02020603050405020304" pitchFamily="18" charset="0"/>
                <a:cs typeface="Times New Roman" panose="02020603050405020304" pitchFamily="18" charset="0"/>
              </a:rPr>
              <a:t>S31_SP0.9, SP1.1, AC2-0.8_Gamma</a:t>
            </a:r>
          </a:p>
          <a:p>
            <a:endParaRPr lang="en-US" altLang="zh-CN" dirty="0">
              <a:latin typeface="Times New Roman" panose="02020603050405020304" pitchFamily="18" charset="0"/>
              <a:cs typeface="Times New Roman" panose="02020603050405020304" pitchFamily="18" charset="0"/>
            </a:endParaRPr>
          </a:p>
          <a:p>
            <a:r>
              <a:rPr lang="nl-NL" altLang="zh-CN" dirty="0">
                <a:latin typeface="Times New Roman" panose="02020603050405020304" pitchFamily="18" charset="0"/>
                <a:cs typeface="Times New Roman" panose="02020603050405020304" pitchFamily="18" charset="0"/>
              </a:rPr>
              <a:t>D:\X\Geant4PKU\HPGe\DSLname\5294</a:t>
            </a:r>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Use VMware </a:t>
            </a:r>
            <a:r>
              <a:rPr lang="en-US" altLang="zh-CN" dirty="0" err="1">
                <a:latin typeface="Times New Roman" panose="02020603050405020304" pitchFamily="18" charset="0"/>
                <a:cs typeface="Times New Roman" panose="02020603050405020304" pitchFamily="18" charset="0"/>
              </a:rPr>
              <a:t>Geany</a:t>
            </a:r>
            <a:r>
              <a:rPr lang="en-US" altLang="zh-CN" dirty="0">
                <a:latin typeface="Times New Roman" panose="02020603050405020304" pitchFamily="18" charset="0"/>
                <a:cs typeface="Times New Roman" panose="02020603050405020304" pitchFamily="18" charset="0"/>
              </a:rPr>
              <a:t> to edit input files' contents. </a:t>
            </a:r>
            <a:r>
              <a:rPr lang="en-US" altLang="zh-CN" dirty="0" err="1">
                <a:latin typeface="Times New Roman" panose="02020603050405020304" pitchFamily="18" charset="0"/>
                <a:cs typeface="Times New Roman" panose="02020603050405020304" pitchFamily="18" charset="0"/>
              </a:rPr>
              <a:t>Exi</a:t>
            </a:r>
            <a:r>
              <a:rPr lang="en-US" altLang="zh-CN" dirty="0">
                <a:latin typeface="Times New Roman" panose="02020603050405020304" pitchFamily="18" charset="0"/>
                <a:cs typeface="Times New Roman" panose="02020603050405020304" pitchFamily="18" charset="0"/>
              </a:rPr>
              <a:t>, </a:t>
            </a:r>
            <a:r>
              <a:rPr lang="en-US" altLang="zh-CN" dirty="0" err="1">
                <a:latin typeface="Times New Roman" panose="02020603050405020304" pitchFamily="18" charset="0"/>
                <a:cs typeface="Times New Roman" panose="02020603050405020304" pitchFamily="18" charset="0"/>
              </a:rPr>
              <a:t>Exf</a:t>
            </a:r>
            <a:r>
              <a:rPr lang="en-US" altLang="zh-CN" dirty="0">
                <a:latin typeface="Times New Roman" panose="02020603050405020304" pitchFamily="18" charset="0"/>
                <a:cs typeface="Times New Roman" panose="02020603050405020304" pitchFamily="18" charset="0"/>
              </a:rPr>
              <a:t>, root name.</a:t>
            </a:r>
          </a:p>
          <a:p>
            <a:r>
              <a:rPr lang="en-US" altLang="zh-CN" dirty="0">
                <a:latin typeface="Times New Roman" panose="02020603050405020304" pitchFamily="18" charset="0"/>
                <a:cs typeface="Times New Roman" panose="02020603050405020304" pitchFamily="18" charset="0"/>
              </a:rPr>
              <a:t>6544.3717  # excitation energy of initial </a:t>
            </a:r>
            <a:r>
              <a:rPr lang="zh-CN" altLang="en-US"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3436.6158  # excitation energy of initial</a:t>
            </a:r>
          </a:p>
          <a:p>
            <a:r>
              <a:rPr lang="en-US" altLang="zh-CN" dirty="0">
                <a:latin typeface="Times New Roman" panose="02020603050405020304" pitchFamily="18" charset="0"/>
                <a:cs typeface="Times New Roman" panose="02020603050405020304" pitchFamily="18" charset="0"/>
              </a:rPr>
              <a:t>1248  # excitation energy of final </a:t>
            </a:r>
            <a:r>
              <a:rPr lang="zh-CN" altLang="en-US"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0  # excitation energy of final</a:t>
            </a:r>
          </a:p>
          <a:p>
            <a:r>
              <a:rPr lang="en-US" altLang="zh-CN" b="0" i="0" u="none" strike="noStrike" kern="1200" baseline="0" dirty="0">
                <a:solidFill>
                  <a:srgbClr val="000000"/>
                </a:solidFill>
                <a:latin typeface="Times New Roman" panose="02020603050405020304" pitchFamily="18" charset="0"/>
                <a:ea typeface="宋体" panose="02010600030101010101" pitchFamily="2" charset="-122"/>
              </a:rPr>
              <a:t>Gamma5294_Eg5294.0_Tau </a:t>
            </a:r>
            <a:r>
              <a:rPr lang="zh-CN" altLang="en-US" b="0" i="0" u="none" strike="noStrike" kern="1200" baseline="0" dirty="0">
                <a:solidFill>
                  <a:srgbClr val="000000"/>
                </a:solidFill>
                <a:latin typeface="Times New Roman" panose="02020603050405020304" pitchFamily="18" charset="0"/>
                <a:ea typeface="宋体" panose="02010600030101010101" pitchFamily="2" charset="-122"/>
              </a:rPr>
              <a:t>→ </a:t>
            </a:r>
            <a:r>
              <a:rPr lang="en-US" altLang="zh-CN" b="0" i="0" u="none" strike="noStrike" kern="1200" baseline="0" dirty="0">
                <a:solidFill>
                  <a:srgbClr val="000000"/>
                </a:solidFill>
                <a:latin typeface="Times New Roman" panose="02020603050405020304" pitchFamily="18" charset="0"/>
                <a:ea typeface="宋体" panose="02010600030101010101" pitchFamily="2" charset="-122"/>
              </a:rPr>
              <a:t>Gamma3435_Eg3435.0_Tau</a:t>
            </a:r>
          </a:p>
          <a:p>
            <a:r>
              <a:rPr lang="en-US" altLang="zh-CN" b="0" i="0" u="none" strike="noStrike" kern="1200" baseline="0" dirty="0">
                <a:solidFill>
                  <a:srgbClr val="000000"/>
                </a:solidFill>
                <a:latin typeface="Times New Roman" panose="02020603050405020304" pitchFamily="18" charset="0"/>
                <a:ea typeface="宋体" panose="02010600030101010101" pitchFamily="2" charset="-122"/>
              </a:rPr>
              <a:t>Gamma5294_Eg5293.0_Tau </a:t>
            </a:r>
            <a:r>
              <a:rPr lang="zh-CN" altLang="en-US" b="0" i="0" u="none" strike="noStrike" kern="1200" baseline="0" dirty="0">
                <a:solidFill>
                  <a:srgbClr val="000000"/>
                </a:solidFill>
                <a:latin typeface="Times New Roman" panose="02020603050405020304" pitchFamily="18" charset="0"/>
                <a:ea typeface="宋体" panose="02010600030101010101" pitchFamily="2" charset="-122"/>
              </a:rPr>
              <a:t>→ </a:t>
            </a:r>
            <a:r>
              <a:rPr lang="en-US" altLang="zh-CN" b="0" i="0" u="none" strike="noStrike" kern="1200" baseline="0" dirty="0">
                <a:solidFill>
                  <a:srgbClr val="000000"/>
                </a:solidFill>
                <a:latin typeface="Times New Roman" panose="02020603050405020304" pitchFamily="18" charset="0"/>
                <a:ea typeface="宋体" panose="02010600030101010101" pitchFamily="2" charset="-122"/>
              </a:rPr>
              <a:t>Gamma3435_Eg3434.0_Tau</a:t>
            </a:r>
          </a:p>
          <a:p>
            <a:r>
              <a:rPr lang="en-US" altLang="zh-CN" dirty="0">
                <a:solidFill>
                  <a:srgbClr val="000000"/>
                </a:solidFill>
                <a:latin typeface="Times New Roman" panose="02020603050405020304" pitchFamily="18" charset="0"/>
                <a:ea typeface="宋体" panose="02010600030101010101" pitchFamily="2" charset="-122"/>
                <a:cs typeface="Times New Roman" panose="02020603050405020304" pitchFamily="18" charset="0"/>
              </a:rPr>
              <a:t>S31_base_Gamma</a:t>
            </a:r>
            <a:r>
              <a:rPr lang="zh-CN" altLang="en-US" dirty="0">
                <a:solidFill>
                  <a:srgbClr val="000000"/>
                </a:solidFill>
                <a:latin typeface="Times New Roman" panose="02020603050405020304" pitchFamily="18" charset="0"/>
                <a:ea typeface="宋体" panose="02010600030101010101" pitchFamily="2" charset="-122"/>
                <a:cs typeface="Times New Roman" panose="02020603050405020304" pitchFamily="18" charset="0"/>
              </a:rPr>
              <a:t>→</a:t>
            </a:r>
            <a:r>
              <a:rPr lang="en-US" altLang="zh-CN" dirty="0">
                <a:solidFill>
                  <a:srgbClr val="000000"/>
                </a:solidFill>
                <a:latin typeface="Times New Roman" panose="02020603050405020304" pitchFamily="18" charset="0"/>
                <a:ea typeface="宋体" panose="02010600030101010101" pitchFamily="2" charset="-122"/>
                <a:cs typeface="Times New Roman" panose="02020603050405020304" pitchFamily="18" charset="0"/>
              </a:rPr>
              <a:t>S31_SP0.9_Gamma</a:t>
            </a:r>
            <a:r>
              <a:rPr lang="zh-CN" altLang="en-US" dirty="0">
                <a:solidFill>
                  <a:srgbClr val="000000"/>
                </a:solidFill>
                <a:latin typeface="Times New Roman" panose="02020603050405020304" pitchFamily="18" charset="0"/>
                <a:ea typeface="宋体" panose="02010600030101010101" pitchFamily="2" charset="-122"/>
                <a:cs typeface="Times New Roman" panose="02020603050405020304" pitchFamily="18" charset="0"/>
              </a:rPr>
              <a:t>→</a:t>
            </a:r>
            <a:r>
              <a:rPr lang="en-US" altLang="zh-CN" dirty="0">
                <a:solidFill>
                  <a:srgbClr val="000000"/>
                </a:solidFill>
                <a:latin typeface="Times New Roman" panose="02020603050405020304" pitchFamily="18" charset="0"/>
                <a:ea typeface="宋体" panose="02010600030101010101" pitchFamily="2" charset="-122"/>
                <a:cs typeface="Times New Roman" panose="02020603050405020304" pitchFamily="18" charset="0"/>
              </a:rPr>
              <a:t>S31_SP1.1_Gamma</a:t>
            </a:r>
            <a:r>
              <a:rPr lang="zh-CN" altLang="en-US" dirty="0">
                <a:solidFill>
                  <a:srgbClr val="000000"/>
                </a:solidFill>
                <a:latin typeface="Times New Roman" panose="02020603050405020304" pitchFamily="18" charset="0"/>
                <a:ea typeface="宋体" panose="02010600030101010101" pitchFamily="2" charset="-122"/>
                <a:cs typeface="Times New Roman" panose="02020603050405020304" pitchFamily="18" charset="0"/>
              </a:rPr>
              <a:t>→</a:t>
            </a:r>
            <a:r>
              <a:rPr lang="en-US" altLang="zh-CN" dirty="0">
                <a:solidFill>
                  <a:srgbClr val="000000"/>
                </a:solidFill>
                <a:latin typeface="Times New Roman" panose="02020603050405020304" pitchFamily="18" charset="0"/>
                <a:ea typeface="宋体" panose="02010600030101010101" pitchFamily="2" charset="-122"/>
                <a:cs typeface="Times New Roman" panose="02020603050405020304" pitchFamily="18" charset="0"/>
              </a:rPr>
              <a:t>S31_AC2-0.8_Gamma</a:t>
            </a:r>
          </a:p>
          <a:p>
            <a:r>
              <a:rPr lang="en-US" altLang="zh-CN" dirty="0">
                <a:solidFill>
                  <a:srgbClr val="000000"/>
                </a:solidFill>
                <a:latin typeface="Times New Roman" panose="02020603050405020304" pitchFamily="18" charset="0"/>
                <a:ea typeface="宋体" panose="02010600030101010101" pitchFamily="2" charset="-122"/>
                <a:cs typeface="Times New Roman" panose="02020603050405020304" pitchFamily="18" charset="0"/>
              </a:rPr>
              <a:t>OFF</a:t>
            </a:r>
            <a:r>
              <a:rPr lang="zh-CN" altLang="en-US" dirty="0">
                <a:solidFill>
                  <a:srgbClr val="000000"/>
                </a:solidFill>
                <a:latin typeface="Times New Roman" panose="02020603050405020304" pitchFamily="18" charset="0"/>
                <a:ea typeface="宋体" panose="02010600030101010101" pitchFamily="2" charset="-122"/>
                <a:cs typeface="Times New Roman" panose="02020603050405020304" pitchFamily="18" charset="0"/>
              </a:rPr>
              <a:t>→</a:t>
            </a:r>
            <a:r>
              <a:rPr lang="en-US" altLang="zh-CN" dirty="0">
                <a:solidFill>
                  <a:srgbClr val="000000"/>
                </a:solidFill>
                <a:latin typeface="Times New Roman" panose="02020603050405020304" pitchFamily="18" charset="0"/>
                <a:ea typeface="宋体" panose="02010600030101010101" pitchFamily="2" charset="-122"/>
                <a:cs typeface="Times New Roman" panose="02020603050405020304" pitchFamily="18" charset="0"/>
              </a:rPr>
              <a:t>ON  # Gamma angular correlation; isotropic if OFF</a:t>
            </a:r>
            <a:endParaRPr lang="en-US" altLang="zh-CN" dirty="0">
              <a:latin typeface="Times New Roman" panose="02020603050405020304" pitchFamily="18" charset="0"/>
              <a:cs typeface="Times New Roman" panose="02020603050405020304" pitchFamily="18" charset="0"/>
            </a:endParaRPr>
          </a:p>
          <a:p>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Copy input files to D:\X\out\DSL\InputCards and to </a:t>
            </a:r>
            <a:r>
              <a:rPr lang="en-US" altLang="zh-CN" dirty="0" err="1">
                <a:latin typeface="Times New Roman" panose="02020603050405020304" pitchFamily="18" charset="0"/>
                <a:cs typeface="Times New Roman" panose="02020603050405020304" pitchFamily="18" charset="0"/>
              </a:rPr>
              <a:t>Fishtank</a:t>
            </a:r>
            <a:r>
              <a:rPr lang="en-US" altLang="zh-CN" dirty="0">
                <a:latin typeface="Times New Roman" panose="02020603050405020304" pitchFamily="18" charset="0"/>
                <a:cs typeface="Times New Roman" panose="02020603050405020304" pitchFamily="18" charset="0"/>
              </a:rPr>
              <a:t> via </a:t>
            </a:r>
            <a:r>
              <a:rPr lang="en-US" altLang="zh-CN" dirty="0" err="1">
                <a:latin typeface="Times New Roman" panose="02020603050405020304" pitchFamily="18" charset="0"/>
                <a:cs typeface="Times New Roman" panose="02020603050405020304" pitchFamily="18" charset="0"/>
              </a:rPr>
              <a:t>Xftp</a:t>
            </a:r>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Write a batconvert.sh and run simulation.</a:t>
            </a:r>
          </a:p>
        </p:txBody>
      </p:sp>
      <p:pic>
        <p:nvPicPr>
          <p:cNvPr id="4" name="Picture 3">
            <a:extLst>
              <a:ext uri="{FF2B5EF4-FFF2-40B4-BE49-F238E27FC236}">
                <a16:creationId xmlns:a16="http://schemas.microsoft.com/office/drawing/2014/main" id="{710EB8C9-75C0-41E2-9D70-242C79B7254E}"/>
              </a:ext>
            </a:extLst>
          </p:cNvPr>
          <p:cNvPicPr>
            <a:picLocks noChangeAspect="1"/>
          </p:cNvPicPr>
          <p:nvPr/>
        </p:nvPicPr>
        <p:blipFill>
          <a:blip r:embed="rId2"/>
          <a:stretch>
            <a:fillRect/>
          </a:stretch>
        </p:blipFill>
        <p:spPr>
          <a:xfrm>
            <a:off x="5556898" y="3955289"/>
            <a:ext cx="1095375" cy="209550"/>
          </a:xfrm>
          <a:prstGeom prst="rect">
            <a:avLst/>
          </a:prstGeom>
        </p:spPr>
      </p:pic>
      <p:cxnSp>
        <p:nvCxnSpPr>
          <p:cNvPr id="5" name="Straight Connector 4">
            <a:extLst>
              <a:ext uri="{FF2B5EF4-FFF2-40B4-BE49-F238E27FC236}">
                <a16:creationId xmlns:a16="http://schemas.microsoft.com/office/drawing/2014/main" id="{2FA1E0A2-AE81-4715-9DC8-F1DBEB831F85}"/>
              </a:ext>
            </a:extLst>
          </p:cNvPr>
          <p:cNvCxnSpPr/>
          <p:nvPr/>
        </p:nvCxnSpPr>
        <p:spPr>
          <a:xfrm>
            <a:off x="0" y="0"/>
            <a:ext cx="9144000" cy="685800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7031463"/>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49EF0FE-FFE1-457A-8BE8-FE2D957A900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000" y="742950"/>
            <a:ext cx="7620000" cy="5372100"/>
          </a:xfrm>
          <a:prstGeom prst="rect">
            <a:avLst/>
          </a:prstGeom>
        </p:spPr>
      </p:pic>
    </p:spTree>
    <p:extLst>
      <p:ext uri="{BB962C8B-B14F-4D97-AF65-F5344CB8AC3E}">
        <p14:creationId xmlns:p14="http://schemas.microsoft.com/office/powerpoint/2010/main" val="3371907613"/>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9C54FD3-5A21-499F-B4D2-BD1F8D7AAE1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455" y="0"/>
            <a:ext cx="8071090" cy="6858000"/>
          </a:xfrm>
          <a:prstGeom prst="rect">
            <a:avLst/>
          </a:prstGeom>
        </p:spPr>
      </p:pic>
      <p:sp>
        <p:nvSpPr>
          <p:cNvPr id="6" name="TextBox 5">
            <a:extLst>
              <a:ext uri="{FF2B5EF4-FFF2-40B4-BE49-F238E27FC236}">
                <a16:creationId xmlns:a16="http://schemas.microsoft.com/office/drawing/2014/main" id="{2D8A12C0-3307-4F76-9D4C-251AD2AB90B3}"/>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4156 keV</a:t>
            </a:r>
            <a:endParaRPr lang="zh-CN" altLang="en-US" dirty="0">
              <a:latin typeface="Cambria" panose="02040503050406030204" pitchFamily="18" charset="0"/>
            </a:endParaRPr>
          </a:p>
        </p:txBody>
      </p:sp>
      <p:sp>
        <p:nvSpPr>
          <p:cNvPr id="12" name="TextBox 11">
            <a:extLst>
              <a:ext uri="{FF2B5EF4-FFF2-40B4-BE49-F238E27FC236}">
                <a16:creationId xmlns:a16="http://schemas.microsoft.com/office/drawing/2014/main" id="{AB863B19-3BEE-4E1E-BC2B-75BABB64AAA2}"/>
              </a:ext>
            </a:extLst>
          </p:cNvPr>
          <p:cNvSpPr txBox="1"/>
          <p:nvPr/>
        </p:nvSpPr>
        <p:spPr>
          <a:xfrm>
            <a:off x="1602493"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3" name="TextBox 12">
            <a:extLst>
              <a:ext uri="{FF2B5EF4-FFF2-40B4-BE49-F238E27FC236}">
                <a16:creationId xmlns:a16="http://schemas.microsoft.com/office/drawing/2014/main" id="{3EF545FA-BFAC-436E-98EF-3BEB7895ACC9}"/>
              </a:ext>
            </a:extLst>
          </p:cNvPr>
          <p:cNvSpPr txBox="1"/>
          <p:nvPr/>
        </p:nvSpPr>
        <p:spPr>
          <a:xfrm>
            <a:off x="3202800" y="1371540"/>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4" name="TextBox 13">
            <a:extLst>
              <a:ext uri="{FF2B5EF4-FFF2-40B4-BE49-F238E27FC236}">
                <a16:creationId xmlns:a16="http://schemas.microsoft.com/office/drawing/2014/main" id="{DC9BB710-7298-47B3-B7A6-C4E2D1B45C43}"/>
              </a:ext>
            </a:extLst>
          </p:cNvPr>
          <p:cNvSpPr txBox="1"/>
          <p:nvPr/>
        </p:nvSpPr>
        <p:spPr>
          <a:xfrm>
            <a:off x="4706493" y="279537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5" name="TextBox 14">
            <a:extLst>
              <a:ext uri="{FF2B5EF4-FFF2-40B4-BE49-F238E27FC236}">
                <a16:creationId xmlns:a16="http://schemas.microsoft.com/office/drawing/2014/main" id="{2313102C-3C6C-414D-8960-74368098627A}"/>
              </a:ext>
            </a:extLst>
          </p:cNvPr>
          <p:cNvSpPr txBox="1"/>
          <p:nvPr/>
        </p:nvSpPr>
        <p:spPr>
          <a:xfrm>
            <a:off x="6399774" y="41178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6" name="TextBox 15">
            <a:extLst>
              <a:ext uri="{FF2B5EF4-FFF2-40B4-BE49-F238E27FC236}">
                <a16:creationId xmlns:a16="http://schemas.microsoft.com/office/drawing/2014/main" id="{C22D0519-1474-41F1-A669-0C845B9904D2}"/>
              </a:ext>
            </a:extLst>
          </p:cNvPr>
          <p:cNvSpPr txBox="1"/>
          <p:nvPr/>
        </p:nvSpPr>
        <p:spPr>
          <a:xfrm>
            <a:off x="7127943" y="55244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941905266"/>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4BCA9AA-6C6E-4C72-A41D-872846A1E26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6858000" cy="6858000"/>
          </a:xfrm>
          <a:prstGeom prst="rect">
            <a:avLst/>
          </a:prstGeom>
        </p:spPr>
      </p:pic>
      <p:sp>
        <p:nvSpPr>
          <p:cNvPr id="5" name="TextBox 4">
            <a:extLst>
              <a:ext uri="{FF2B5EF4-FFF2-40B4-BE49-F238E27FC236}">
                <a16:creationId xmlns:a16="http://schemas.microsoft.com/office/drawing/2014/main" id="{0EE5DB37-31F3-460B-BC6F-36528225BD10}"/>
              </a:ext>
            </a:extLst>
          </p:cNvPr>
          <p:cNvSpPr txBox="1"/>
          <p:nvPr/>
        </p:nvSpPr>
        <p:spPr>
          <a:xfrm>
            <a:off x="2061837" y="397565"/>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4156 keV</a:t>
            </a:r>
            <a:endParaRPr lang="zh-CN" altLang="en-US" dirty="0">
              <a:latin typeface="Cambria" panose="02040503050406030204" pitchFamily="18" charset="0"/>
            </a:endParaRPr>
          </a:p>
        </p:txBody>
      </p:sp>
    </p:spTree>
    <p:extLst>
      <p:ext uri="{BB962C8B-B14F-4D97-AF65-F5344CB8AC3E}">
        <p14:creationId xmlns:p14="http://schemas.microsoft.com/office/powerpoint/2010/main" val="2038541320"/>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589F1E5-8B54-4B60-8515-2B31A369BF93}"/>
              </a:ext>
            </a:extLst>
          </p:cNvPr>
          <p:cNvPicPr>
            <a:picLocks noChangeAspect="1"/>
          </p:cNvPicPr>
          <p:nvPr/>
        </p:nvPicPr>
        <p:blipFill>
          <a:blip r:embed="rId2"/>
          <a:stretch>
            <a:fillRect/>
          </a:stretch>
        </p:blipFill>
        <p:spPr>
          <a:xfrm>
            <a:off x="2039013" y="0"/>
            <a:ext cx="7104987" cy="6858000"/>
          </a:xfrm>
          <a:prstGeom prst="rect">
            <a:avLst/>
          </a:prstGeom>
        </p:spPr>
      </p:pic>
      <p:sp>
        <p:nvSpPr>
          <p:cNvPr id="6" name="TextBox 5">
            <a:extLst>
              <a:ext uri="{FF2B5EF4-FFF2-40B4-BE49-F238E27FC236}">
                <a16:creationId xmlns:a16="http://schemas.microsoft.com/office/drawing/2014/main" id="{6FEE6A92-7142-4CFC-8DA6-958CB5A588C5}"/>
              </a:ext>
            </a:extLst>
          </p:cNvPr>
          <p:cNvSpPr txBox="1"/>
          <p:nvPr/>
        </p:nvSpPr>
        <p:spPr>
          <a:xfrm>
            <a:off x="2875476" y="278754"/>
            <a:ext cx="308098" cy="400110"/>
          </a:xfrm>
          <a:prstGeom prst="rect">
            <a:avLst/>
          </a:prstGeom>
          <a:noFill/>
        </p:spPr>
        <p:txBody>
          <a:bodyPr wrap="squar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7" name="TextBox 6">
            <a:extLst>
              <a:ext uri="{FF2B5EF4-FFF2-40B4-BE49-F238E27FC236}">
                <a16:creationId xmlns:a16="http://schemas.microsoft.com/office/drawing/2014/main" id="{781109B5-D95D-4234-8EC0-1915E9A4B969}"/>
              </a:ext>
            </a:extLst>
          </p:cNvPr>
          <p:cNvSpPr txBox="1"/>
          <p:nvPr/>
        </p:nvSpPr>
        <p:spPr>
          <a:xfrm>
            <a:off x="3650939" y="157988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76D0DDAA-96D0-426B-A051-42101F3DFD45}"/>
              </a:ext>
            </a:extLst>
          </p:cNvPr>
          <p:cNvSpPr txBox="1"/>
          <p:nvPr/>
        </p:nvSpPr>
        <p:spPr>
          <a:xfrm>
            <a:off x="5501344" y="294332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177D12A5-21C4-4348-8CBD-A18AD4DEFBC3}"/>
              </a:ext>
            </a:extLst>
          </p:cNvPr>
          <p:cNvSpPr txBox="1"/>
          <p:nvPr/>
        </p:nvSpPr>
        <p:spPr>
          <a:xfrm>
            <a:off x="6377577" y="4306576"/>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758DF17D-610F-4A9C-AB95-DDAE8591F12D}"/>
              </a:ext>
            </a:extLst>
          </p:cNvPr>
          <p:cNvSpPr txBox="1"/>
          <p:nvPr/>
        </p:nvSpPr>
        <p:spPr>
          <a:xfrm>
            <a:off x="8244971" y="5904435"/>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2" name="TextBox 11">
            <a:extLst>
              <a:ext uri="{FF2B5EF4-FFF2-40B4-BE49-F238E27FC236}">
                <a16:creationId xmlns:a16="http://schemas.microsoft.com/office/drawing/2014/main" id="{0D798589-7B39-4948-82F7-6B135C557E7B}"/>
              </a:ext>
            </a:extLst>
          </p:cNvPr>
          <p:cNvSpPr txBox="1"/>
          <p:nvPr/>
        </p:nvSpPr>
        <p:spPr>
          <a:xfrm>
            <a:off x="150795" y="123110"/>
            <a:ext cx="1566454" cy="369332"/>
          </a:xfrm>
          <a:prstGeom prst="rect">
            <a:avLst/>
          </a:prstGeom>
          <a:noFill/>
        </p:spPr>
        <p:txBody>
          <a:bodyPr wrap="none" rtlCol="0">
            <a:spAutoFit/>
          </a:bodyPr>
          <a:lstStyle/>
          <a:p>
            <a:r>
              <a:rPr lang="en-US" altLang="zh-CN" dirty="0"/>
              <a:t>50000 burn-in</a:t>
            </a:r>
            <a:endParaRPr lang="zh-CN" altLang="en-US" dirty="0"/>
          </a:p>
        </p:txBody>
      </p:sp>
      <p:sp>
        <p:nvSpPr>
          <p:cNvPr id="13" name="TextBox 12">
            <a:extLst>
              <a:ext uri="{FF2B5EF4-FFF2-40B4-BE49-F238E27FC236}">
                <a16:creationId xmlns:a16="http://schemas.microsoft.com/office/drawing/2014/main" id="{B3145640-003D-402D-921B-D176DFF2B2A5}"/>
              </a:ext>
            </a:extLst>
          </p:cNvPr>
          <p:cNvSpPr txBox="1"/>
          <p:nvPr/>
        </p:nvSpPr>
        <p:spPr>
          <a:xfrm>
            <a:off x="3781172" y="243009"/>
            <a:ext cx="5083443" cy="923330"/>
          </a:xfrm>
          <a:prstGeom prst="rect">
            <a:avLst/>
          </a:prstGeom>
          <a:solidFill>
            <a:srgbClr val="FFFFFF"/>
          </a:solidFill>
        </p:spPr>
        <p:txBody>
          <a:bodyPr wrap="none" rtlCol="0">
            <a:spAutoFit/>
          </a:bodyPr>
          <a:lstStyle/>
          <a:p>
            <a:r>
              <a:rPr lang="en-US" altLang="zh-CN" dirty="0"/>
              <a:t>Training points:</a:t>
            </a:r>
          </a:p>
          <a:p>
            <a:r>
              <a:rPr lang="en-US" altLang="zh-CN" dirty="0"/>
              <a:t>0,1,2,3,4,5,6,7,8,9,10,11,12,13,14,15,16,17,18,19,20</a:t>
            </a:r>
          </a:p>
          <a:p>
            <a:r>
              <a:rPr lang="en-US" altLang="zh-CN" dirty="0"/>
              <a:t>30,40,50,60,70,80,90,100</a:t>
            </a:r>
            <a:endParaRPr lang="zh-CN" altLang="en-US" dirty="0"/>
          </a:p>
        </p:txBody>
      </p:sp>
      <p:sp>
        <p:nvSpPr>
          <p:cNvPr id="14" name="TextBox 13">
            <a:extLst>
              <a:ext uri="{FF2B5EF4-FFF2-40B4-BE49-F238E27FC236}">
                <a16:creationId xmlns:a16="http://schemas.microsoft.com/office/drawing/2014/main" id="{ECF9AD1C-83D4-414D-A756-6B7EB559759D}"/>
              </a:ext>
            </a:extLst>
          </p:cNvPr>
          <p:cNvSpPr txBox="1"/>
          <p:nvPr/>
        </p:nvSpPr>
        <p:spPr>
          <a:xfrm>
            <a:off x="2408745" y="1171170"/>
            <a:ext cx="850426" cy="338554"/>
          </a:xfrm>
          <a:prstGeom prst="rect">
            <a:avLst/>
          </a:prstGeom>
          <a:noFill/>
        </p:spPr>
        <p:txBody>
          <a:bodyPr wrap="none" rtlCol="0">
            <a:spAutoFit/>
          </a:bodyPr>
          <a:lstStyle/>
          <a:p>
            <a:r>
              <a:rPr lang="en-US" altLang="zh-CN" sz="1600" dirty="0"/>
              <a:t>0-100 fs</a:t>
            </a:r>
            <a:endParaRPr lang="zh-CN" altLang="en-US" sz="1600" dirty="0"/>
          </a:p>
        </p:txBody>
      </p:sp>
    </p:spTree>
    <p:extLst>
      <p:ext uri="{BB962C8B-B14F-4D97-AF65-F5344CB8AC3E}">
        <p14:creationId xmlns:p14="http://schemas.microsoft.com/office/powerpoint/2010/main" val="2118299364"/>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0844101-977F-451F-9CDF-F3D8231147E7}"/>
              </a:ext>
            </a:extLst>
          </p:cNvPr>
          <p:cNvPicPr>
            <a:picLocks noChangeAspect="1"/>
          </p:cNvPicPr>
          <p:nvPr/>
        </p:nvPicPr>
        <p:blipFill>
          <a:blip r:embed="rId2"/>
          <a:stretch>
            <a:fillRect/>
          </a:stretch>
        </p:blipFill>
        <p:spPr>
          <a:xfrm>
            <a:off x="2022547" y="0"/>
            <a:ext cx="7121453" cy="6858000"/>
          </a:xfrm>
          <a:prstGeom prst="rect">
            <a:avLst/>
          </a:prstGeom>
        </p:spPr>
      </p:pic>
      <p:sp>
        <p:nvSpPr>
          <p:cNvPr id="4" name="TextBox 3">
            <a:extLst>
              <a:ext uri="{FF2B5EF4-FFF2-40B4-BE49-F238E27FC236}">
                <a16:creationId xmlns:a16="http://schemas.microsoft.com/office/drawing/2014/main" id="{B91D8292-62A6-427F-9F35-89A79A977C7E}"/>
              </a:ext>
            </a:extLst>
          </p:cNvPr>
          <p:cNvSpPr txBox="1"/>
          <p:nvPr/>
        </p:nvSpPr>
        <p:spPr>
          <a:xfrm>
            <a:off x="3920539" y="303969"/>
            <a:ext cx="3336170" cy="646331"/>
          </a:xfrm>
          <a:prstGeom prst="rect">
            <a:avLst/>
          </a:prstGeom>
          <a:solidFill>
            <a:srgbClr val="FFFFFF"/>
          </a:solidFill>
        </p:spPr>
        <p:txBody>
          <a:bodyPr wrap="none" rtlCol="0">
            <a:spAutoFit/>
          </a:bodyPr>
          <a:lstStyle/>
          <a:p>
            <a:r>
              <a:rPr lang="en-US" altLang="zh-CN" dirty="0"/>
              <a:t>Training points:</a:t>
            </a:r>
          </a:p>
          <a:p>
            <a:r>
              <a:rPr lang="en-US" altLang="zh-CN" dirty="0"/>
              <a:t>0,10,20,30,40,50,60,70,80,90,100</a:t>
            </a:r>
            <a:endParaRPr lang="zh-CN" altLang="en-US" dirty="0"/>
          </a:p>
        </p:txBody>
      </p:sp>
      <p:sp>
        <p:nvSpPr>
          <p:cNvPr id="5" name="TextBox 4">
            <a:extLst>
              <a:ext uri="{FF2B5EF4-FFF2-40B4-BE49-F238E27FC236}">
                <a16:creationId xmlns:a16="http://schemas.microsoft.com/office/drawing/2014/main" id="{424BCE2C-5C93-4353-BE3A-2837DE957A53}"/>
              </a:ext>
            </a:extLst>
          </p:cNvPr>
          <p:cNvSpPr txBox="1"/>
          <p:nvPr/>
        </p:nvSpPr>
        <p:spPr>
          <a:xfrm>
            <a:off x="0" y="1552694"/>
            <a:ext cx="2218944" cy="584775"/>
          </a:xfrm>
          <a:prstGeom prst="rect">
            <a:avLst/>
          </a:prstGeom>
          <a:noFill/>
        </p:spPr>
        <p:txBody>
          <a:bodyPr wrap="square">
            <a:spAutoFit/>
          </a:bodyPr>
          <a:lstStyle/>
          <a:p>
            <a:r>
              <a:rPr lang="en-US" altLang="zh-CN" sz="1600" dirty="0"/>
              <a:t>Emulator </a:t>
            </a:r>
            <a:r>
              <a:rPr lang="zh-CN" altLang="en-US" sz="1600" dirty="0"/>
              <a:t>nugget 0.0</a:t>
            </a:r>
            <a:r>
              <a:rPr lang="en-US" altLang="zh-CN" sz="1600" dirty="0"/>
              <a:t>0</a:t>
            </a:r>
            <a:r>
              <a:rPr lang="zh-CN" altLang="en-US" sz="1600" dirty="0"/>
              <a:t>1</a:t>
            </a:r>
            <a:endParaRPr lang="en-US" altLang="zh-CN" sz="1600" dirty="0"/>
          </a:p>
          <a:p>
            <a:r>
              <a:rPr lang="en-US" altLang="zh-CN" sz="1600" dirty="0"/>
              <a:t>Emulator Scale</a:t>
            </a:r>
            <a:r>
              <a:rPr lang="zh-CN" altLang="en-US" sz="1600" dirty="0"/>
              <a:t> </a:t>
            </a:r>
            <a:r>
              <a:rPr lang="en-US" altLang="zh-CN" sz="1600" dirty="0"/>
              <a:t>1</a:t>
            </a:r>
          </a:p>
        </p:txBody>
      </p:sp>
      <p:sp>
        <p:nvSpPr>
          <p:cNvPr id="6" name="TextBox 5">
            <a:extLst>
              <a:ext uri="{FF2B5EF4-FFF2-40B4-BE49-F238E27FC236}">
                <a16:creationId xmlns:a16="http://schemas.microsoft.com/office/drawing/2014/main" id="{F7857571-15DF-4779-AE69-8AEF91C7FDAC}"/>
              </a:ext>
            </a:extLst>
          </p:cNvPr>
          <p:cNvSpPr txBox="1"/>
          <p:nvPr/>
        </p:nvSpPr>
        <p:spPr>
          <a:xfrm>
            <a:off x="150795" y="123110"/>
            <a:ext cx="1566454" cy="369332"/>
          </a:xfrm>
          <a:prstGeom prst="rect">
            <a:avLst/>
          </a:prstGeom>
          <a:noFill/>
        </p:spPr>
        <p:txBody>
          <a:bodyPr wrap="none" rtlCol="0">
            <a:spAutoFit/>
          </a:bodyPr>
          <a:lstStyle/>
          <a:p>
            <a:r>
              <a:rPr lang="en-US" altLang="zh-CN" dirty="0"/>
              <a:t>50000 burn-in</a:t>
            </a:r>
            <a:endParaRPr lang="zh-CN" altLang="en-US" dirty="0"/>
          </a:p>
        </p:txBody>
      </p:sp>
      <p:sp>
        <p:nvSpPr>
          <p:cNvPr id="7" name="TextBox 6">
            <a:extLst>
              <a:ext uri="{FF2B5EF4-FFF2-40B4-BE49-F238E27FC236}">
                <a16:creationId xmlns:a16="http://schemas.microsoft.com/office/drawing/2014/main" id="{1F059C13-BA29-485E-8101-F10D74D0D04C}"/>
              </a:ext>
            </a:extLst>
          </p:cNvPr>
          <p:cNvSpPr txBox="1"/>
          <p:nvPr/>
        </p:nvSpPr>
        <p:spPr>
          <a:xfrm>
            <a:off x="2875476" y="278754"/>
            <a:ext cx="308098" cy="400110"/>
          </a:xfrm>
          <a:prstGeom prst="rect">
            <a:avLst/>
          </a:prstGeom>
          <a:noFill/>
        </p:spPr>
        <p:txBody>
          <a:bodyPr wrap="squar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FF5EA73D-9D37-4D2B-BAC2-2A27B0ED8CFD}"/>
              </a:ext>
            </a:extLst>
          </p:cNvPr>
          <p:cNvSpPr txBox="1"/>
          <p:nvPr/>
        </p:nvSpPr>
        <p:spPr>
          <a:xfrm>
            <a:off x="3650939" y="157988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755BF227-4D77-4105-B93F-2B9D180311F2}"/>
              </a:ext>
            </a:extLst>
          </p:cNvPr>
          <p:cNvSpPr txBox="1"/>
          <p:nvPr/>
        </p:nvSpPr>
        <p:spPr>
          <a:xfrm>
            <a:off x="5501344" y="294332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ECF6D8E2-1061-4965-BB79-A7360B44E5C7}"/>
              </a:ext>
            </a:extLst>
          </p:cNvPr>
          <p:cNvSpPr txBox="1"/>
          <p:nvPr/>
        </p:nvSpPr>
        <p:spPr>
          <a:xfrm>
            <a:off x="6316617" y="4306576"/>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A65248E5-E304-4BBC-ADC9-980F0CE24B33}"/>
              </a:ext>
            </a:extLst>
          </p:cNvPr>
          <p:cNvSpPr txBox="1"/>
          <p:nvPr/>
        </p:nvSpPr>
        <p:spPr>
          <a:xfrm>
            <a:off x="8244971" y="5989779"/>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3" name="TextBox 12">
            <a:extLst>
              <a:ext uri="{FF2B5EF4-FFF2-40B4-BE49-F238E27FC236}">
                <a16:creationId xmlns:a16="http://schemas.microsoft.com/office/drawing/2014/main" id="{9C40CF35-06CF-407F-8D09-7D75891AA51C}"/>
              </a:ext>
            </a:extLst>
          </p:cNvPr>
          <p:cNvSpPr txBox="1"/>
          <p:nvPr/>
        </p:nvSpPr>
        <p:spPr>
          <a:xfrm>
            <a:off x="2408745" y="1171170"/>
            <a:ext cx="850426" cy="338554"/>
          </a:xfrm>
          <a:prstGeom prst="rect">
            <a:avLst/>
          </a:prstGeom>
          <a:noFill/>
        </p:spPr>
        <p:txBody>
          <a:bodyPr wrap="none" rtlCol="0">
            <a:spAutoFit/>
          </a:bodyPr>
          <a:lstStyle/>
          <a:p>
            <a:r>
              <a:rPr lang="en-US" altLang="zh-CN" sz="1600" dirty="0"/>
              <a:t>0-100 fs</a:t>
            </a:r>
            <a:endParaRPr lang="zh-CN" altLang="en-US" sz="1600" dirty="0"/>
          </a:p>
        </p:txBody>
      </p:sp>
    </p:spTree>
    <p:extLst>
      <p:ext uri="{BB962C8B-B14F-4D97-AF65-F5344CB8AC3E}">
        <p14:creationId xmlns:p14="http://schemas.microsoft.com/office/powerpoint/2010/main" val="124459"/>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D05D7A8-296B-4A71-A37F-C14E698FFCB0}"/>
              </a:ext>
            </a:extLst>
          </p:cNvPr>
          <p:cNvPicPr>
            <a:picLocks noChangeAspect="1"/>
          </p:cNvPicPr>
          <p:nvPr/>
        </p:nvPicPr>
        <p:blipFill>
          <a:blip r:embed="rId2"/>
          <a:stretch>
            <a:fillRect/>
          </a:stretch>
        </p:blipFill>
        <p:spPr>
          <a:xfrm>
            <a:off x="2033248" y="0"/>
            <a:ext cx="7110752" cy="6858000"/>
          </a:xfrm>
          <a:prstGeom prst="rect">
            <a:avLst/>
          </a:prstGeom>
        </p:spPr>
      </p:pic>
      <p:sp>
        <p:nvSpPr>
          <p:cNvPr id="4" name="TextBox 3">
            <a:extLst>
              <a:ext uri="{FF2B5EF4-FFF2-40B4-BE49-F238E27FC236}">
                <a16:creationId xmlns:a16="http://schemas.microsoft.com/office/drawing/2014/main" id="{4557ABB5-A7A7-4361-BC0B-493E25511BA9}"/>
              </a:ext>
            </a:extLst>
          </p:cNvPr>
          <p:cNvSpPr txBox="1"/>
          <p:nvPr/>
        </p:nvSpPr>
        <p:spPr>
          <a:xfrm>
            <a:off x="3920539" y="303969"/>
            <a:ext cx="3336170" cy="646331"/>
          </a:xfrm>
          <a:prstGeom prst="rect">
            <a:avLst/>
          </a:prstGeom>
          <a:solidFill>
            <a:srgbClr val="FFFFFF"/>
          </a:solidFill>
        </p:spPr>
        <p:txBody>
          <a:bodyPr wrap="none" rtlCol="0">
            <a:spAutoFit/>
          </a:bodyPr>
          <a:lstStyle/>
          <a:p>
            <a:r>
              <a:rPr lang="en-US" altLang="zh-CN" dirty="0"/>
              <a:t>Training points:</a:t>
            </a:r>
          </a:p>
          <a:p>
            <a:r>
              <a:rPr lang="en-US" altLang="zh-CN" dirty="0"/>
              <a:t>0,10,20,30,40,50,60,70,80,90,100</a:t>
            </a:r>
            <a:endParaRPr lang="zh-CN" altLang="en-US" dirty="0"/>
          </a:p>
        </p:txBody>
      </p:sp>
      <p:sp>
        <p:nvSpPr>
          <p:cNvPr id="6" name="TextBox 5">
            <a:extLst>
              <a:ext uri="{FF2B5EF4-FFF2-40B4-BE49-F238E27FC236}">
                <a16:creationId xmlns:a16="http://schemas.microsoft.com/office/drawing/2014/main" id="{BAA25E2D-700E-47B6-BE15-25C0F1211A13}"/>
              </a:ext>
            </a:extLst>
          </p:cNvPr>
          <p:cNvSpPr txBox="1"/>
          <p:nvPr/>
        </p:nvSpPr>
        <p:spPr>
          <a:xfrm>
            <a:off x="0" y="1552694"/>
            <a:ext cx="2218944" cy="584775"/>
          </a:xfrm>
          <a:prstGeom prst="rect">
            <a:avLst/>
          </a:prstGeom>
          <a:noFill/>
        </p:spPr>
        <p:txBody>
          <a:bodyPr wrap="square">
            <a:spAutoFit/>
          </a:bodyPr>
          <a:lstStyle/>
          <a:p>
            <a:r>
              <a:rPr lang="en-US" altLang="zh-CN" sz="1600" dirty="0"/>
              <a:t>Emulator </a:t>
            </a:r>
            <a:r>
              <a:rPr lang="zh-CN" altLang="en-US" sz="1600" dirty="0"/>
              <a:t>nugget 0.0001</a:t>
            </a:r>
            <a:endParaRPr lang="en-US" altLang="zh-CN" sz="1600" dirty="0"/>
          </a:p>
          <a:p>
            <a:r>
              <a:rPr lang="en-US" altLang="zh-CN" sz="1600" dirty="0"/>
              <a:t>Emulator scale</a:t>
            </a:r>
            <a:r>
              <a:rPr lang="zh-CN" altLang="en-US" sz="1600" dirty="0"/>
              <a:t> 1</a:t>
            </a:r>
            <a:endParaRPr lang="en-US" altLang="zh-CN" sz="1600" dirty="0"/>
          </a:p>
        </p:txBody>
      </p:sp>
      <p:sp>
        <p:nvSpPr>
          <p:cNvPr id="7" name="TextBox 6">
            <a:extLst>
              <a:ext uri="{FF2B5EF4-FFF2-40B4-BE49-F238E27FC236}">
                <a16:creationId xmlns:a16="http://schemas.microsoft.com/office/drawing/2014/main" id="{62AABA08-8565-4173-8962-3B4924667AD7}"/>
              </a:ext>
            </a:extLst>
          </p:cNvPr>
          <p:cNvSpPr txBox="1"/>
          <p:nvPr/>
        </p:nvSpPr>
        <p:spPr>
          <a:xfrm>
            <a:off x="2822845" y="303969"/>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B46384C5-2228-4C79-A535-F976B0CC84FC}"/>
              </a:ext>
            </a:extLst>
          </p:cNvPr>
          <p:cNvSpPr txBox="1"/>
          <p:nvPr/>
        </p:nvSpPr>
        <p:spPr>
          <a:xfrm>
            <a:off x="3626555" y="1552694"/>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B58057C2-8B31-4832-9564-618EBB44131E}"/>
              </a:ext>
            </a:extLst>
          </p:cNvPr>
          <p:cNvSpPr txBox="1"/>
          <p:nvPr/>
        </p:nvSpPr>
        <p:spPr>
          <a:xfrm>
            <a:off x="5501344" y="2918936"/>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74158652-30C5-403F-A6B7-3AD11C8A295A}"/>
              </a:ext>
            </a:extLst>
          </p:cNvPr>
          <p:cNvSpPr txBox="1"/>
          <p:nvPr/>
        </p:nvSpPr>
        <p:spPr>
          <a:xfrm>
            <a:off x="6365385" y="4257808"/>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EEAB842F-0191-4558-90EE-96BAD6528697}"/>
              </a:ext>
            </a:extLst>
          </p:cNvPr>
          <p:cNvSpPr txBox="1"/>
          <p:nvPr/>
        </p:nvSpPr>
        <p:spPr>
          <a:xfrm>
            <a:off x="8244971" y="5624019"/>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2" name="TextBox 11">
            <a:extLst>
              <a:ext uri="{FF2B5EF4-FFF2-40B4-BE49-F238E27FC236}">
                <a16:creationId xmlns:a16="http://schemas.microsoft.com/office/drawing/2014/main" id="{C23B6971-864B-4320-9639-3F40A370A307}"/>
              </a:ext>
            </a:extLst>
          </p:cNvPr>
          <p:cNvSpPr txBox="1"/>
          <p:nvPr/>
        </p:nvSpPr>
        <p:spPr>
          <a:xfrm>
            <a:off x="2408745" y="1171170"/>
            <a:ext cx="850426" cy="338554"/>
          </a:xfrm>
          <a:prstGeom prst="rect">
            <a:avLst/>
          </a:prstGeom>
          <a:noFill/>
        </p:spPr>
        <p:txBody>
          <a:bodyPr wrap="none" rtlCol="0">
            <a:spAutoFit/>
          </a:bodyPr>
          <a:lstStyle/>
          <a:p>
            <a:r>
              <a:rPr lang="en-US" altLang="zh-CN" sz="1600" dirty="0"/>
              <a:t>0-100 fs</a:t>
            </a:r>
            <a:endParaRPr lang="zh-CN" altLang="en-US" sz="1600" dirty="0"/>
          </a:p>
        </p:txBody>
      </p:sp>
      <p:sp>
        <p:nvSpPr>
          <p:cNvPr id="13" name="TextBox 12">
            <a:extLst>
              <a:ext uri="{FF2B5EF4-FFF2-40B4-BE49-F238E27FC236}">
                <a16:creationId xmlns:a16="http://schemas.microsoft.com/office/drawing/2014/main" id="{6BACF611-9B66-45C1-977C-19DF07D0520E}"/>
              </a:ext>
            </a:extLst>
          </p:cNvPr>
          <p:cNvSpPr txBox="1"/>
          <p:nvPr/>
        </p:nvSpPr>
        <p:spPr>
          <a:xfrm>
            <a:off x="150795" y="123110"/>
            <a:ext cx="1566454" cy="369332"/>
          </a:xfrm>
          <a:prstGeom prst="rect">
            <a:avLst/>
          </a:prstGeom>
          <a:noFill/>
        </p:spPr>
        <p:txBody>
          <a:bodyPr wrap="none" rtlCol="0">
            <a:spAutoFit/>
          </a:bodyPr>
          <a:lstStyle/>
          <a:p>
            <a:r>
              <a:rPr lang="en-US" altLang="zh-CN" dirty="0"/>
              <a:t>50000 burn-in</a:t>
            </a:r>
            <a:endParaRPr lang="zh-CN" altLang="en-US" dirty="0"/>
          </a:p>
        </p:txBody>
      </p:sp>
    </p:spTree>
    <p:extLst>
      <p:ext uri="{BB962C8B-B14F-4D97-AF65-F5344CB8AC3E}">
        <p14:creationId xmlns:p14="http://schemas.microsoft.com/office/powerpoint/2010/main" val="4111426560"/>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829CBEA-F9EF-4030-B1E7-17C4D1C7D4B2}"/>
              </a:ext>
            </a:extLst>
          </p:cNvPr>
          <p:cNvPicPr>
            <a:picLocks noChangeAspect="1"/>
          </p:cNvPicPr>
          <p:nvPr/>
        </p:nvPicPr>
        <p:blipFill>
          <a:blip r:embed="rId2"/>
          <a:stretch>
            <a:fillRect/>
          </a:stretch>
        </p:blipFill>
        <p:spPr>
          <a:xfrm>
            <a:off x="2007631" y="0"/>
            <a:ext cx="7136369" cy="6858000"/>
          </a:xfrm>
          <a:prstGeom prst="rect">
            <a:avLst/>
          </a:prstGeom>
        </p:spPr>
      </p:pic>
      <p:sp>
        <p:nvSpPr>
          <p:cNvPr id="4" name="TextBox 3">
            <a:extLst>
              <a:ext uri="{FF2B5EF4-FFF2-40B4-BE49-F238E27FC236}">
                <a16:creationId xmlns:a16="http://schemas.microsoft.com/office/drawing/2014/main" id="{D2CAC546-FDF6-4032-BEA5-699813D9B00F}"/>
              </a:ext>
            </a:extLst>
          </p:cNvPr>
          <p:cNvSpPr txBox="1"/>
          <p:nvPr/>
        </p:nvSpPr>
        <p:spPr>
          <a:xfrm>
            <a:off x="3920539" y="303969"/>
            <a:ext cx="3336170" cy="646331"/>
          </a:xfrm>
          <a:prstGeom prst="rect">
            <a:avLst/>
          </a:prstGeom>
          <a:solidFill>
            <a:srgbClr val="FFFFFF"/>
          </a:solidFill>
        </p:spPr>
        <p:txBody>
          <a:bodyPr wrap="none" rtlCol="0">
            <a:spAutoFit/>
          </a:bodyPr>
          <a:lstStyle/>
          <a:p>
            <a:r>
              <a:rPr lang="en-US" altLang="zh-CN" dirty="0"/>
              <a:t>Training points:</a:t>
            </a:r>
          </a:p>
          <a:p>
            <a:r>
              <a:rPr lang="en-US" altLang="zh-CN" dirty="0"/>
              <a:t>0,10,20,30,40,50,60,70,80,90,100</a:t>
            </a:r>
            <a:endParaRPr lang="zh-CN" altLang="en-US" dirty="0"/>
          </a:p>
        </p:txBody>
      </p:sp>
      <p:sp>
        <p:nvSpPr>
          <p:cNvPr id="5" name="TextBox 4">
            <a:extLst>
              <a:ext uri="{FF2B5EF4-FFF2-40B4-BE49-F238E27FC236}">
                <a16:creationId xmlns:a16="http://schemas.microsoft.com/office/drawing/2014/main" id="{988DC063-ECDE-42FC-A3A5-D54A012A1820}"/>
              </a:ext>
            </a:extLst>
          </p:cNvPr>
          <p:cNvSpPr txBox="1"/>
          <p:nvPr/>
        </p:nvSpPr>
        <p:spPr>
          <a:xfrm>
            <a:off x="0" y="1552694"/>
            <a:ext cx="2218944" cy="584775"/>
          </a:xfrm>
          <a:prstGeom prst="rect">
            <a:avLst/>
          </a:prstGeom>
          <a:noFill/>
        </p:spPr>
        <p:txBody>
          <a:bodyPr wrap="square">
            <a:spAutoFit/>
          </a:bodyPr>
          <a:lstStyle/>
          <a:p>
            <a:r>
              <a:rPr lang="en-US" altLang="zh-CN" sz="1600" dirty="0"/>
              <a:t>Emulator </a:t>
            </a:r>
            <a:r>
              <a:rPr lang="zh-CN" altLang="en-US" sz="1600" dirty="0"/>
              <a:t>nugget 0.01</a:t>
            </a:r>
            <a:endParaRPr lang="en-US" altLang="zh-CN" sz="1600" dirty="0"/>
          </a:p>
          <a:p>
            <a:r>
              <a:rPr lang="en-US" altLang="zh-CN" sz="1600" dirty="0"/>
              <a:t>Emulator scale</a:t>
            </a:r>
            <a:r>
              <a:rPr lang="zh-CN" altLang="en-US" sz="1600" dirty="0"/>
              <a:t> 1</a:t>
            </a:r>
            <a:endParaRPr lang="en-US" altLang="zh-CN" sz="1600" dirty="0"/>
          </a:p>
        </p:txBody>
      </p:sp>
      <p:sp>
        <p:nvSpPr>
          <p:cNvPr id="6" name="TextBox 5">
            <a:extLst>
              <a:ext uri="{FF2B5EF4-FFF2-40B4-BE49-F238E27FC236}">
                <a16:creationId xmlns:a16="http://schemas.microsoft.com/office/drawing/2014/main" id="{B7D48E34-B94B-4453-AB04-33A8CA87BDB7}"/>
              </a:ext>
            </a:extLst>
          </p:cNvPr>
          <p:cNvSpPr txBox="1"/>
          <p:nvPr/>
        </p:nvSpPr>
        <p:spPr>
          <a:xfrm>
            <a:off x="2875476" y="278754"/>
            <a:ext cx="308098" cy="400110"/>
          </a:xfrm>
          <a:prstGeom prst="rect">
            <a:avLst/>
          </a:prstGeom>
          <a:noFill/>
        </p:spPr>
        <p:txBody>
          <a:bodyPr wrap="squar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7" name="TextBox 6">
            <a:extLst>
              <a:ext uri="{FF2B5EF4-FFF2-40B4-BE49-F238E27FC236}">
                <a16:creationId xmlns:a16="http://schemas.microsoft.com/office/drawing/2014/main" id="{5ADA4831-A2FC-49B5-B356-CDCCCE476C9E}"/>
              </a:ext>
            </a:extLst>
          </p:cNvPr>
          <p:cNvSpPr txBox="1"/>
          <p:nvPr/>
        </p:nvSpPr>
        <p:spPr>
          <a:xfrm>
            <a:off x="3650939" y="157988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F3272C69-9B35-4F41-B150-AA9F98790393}"/>
              </a:ext>
            </a:extLst>
          </p:cNvPr>
          <p:cNvSpPr txBox="1"/>
          <p:nvPr/>
        </p:nvSpPr>
        <p:spPr>
          <a:xfrm>
            <a:off x="5501344" y="294332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2DDDD291-5CF0-400E-A905-851EF31F31FC}"/>
              </a:ext>
            </a:extLst>
          </p:cNvPr>
          <p:cNvSpPr txBox="1"/>
          <p:nvPr/>
        </p:nvSpPr>
        <p:spPr>
          <a:xfrm>
            <a:off x="6316617" y="4306576"/>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BA3A4C77-8693-4877-9645-77AB40C71F5C}"/>
              </a:ext>
            </a:extLst>
          </p:cNvPr>
          <p:cNvSpPr txBox="1"/>
          <p:nvPr/>
        </p:nvSpPr>
        <p:spPr>
          <a:xfrm>
            <a:off x="8244971" y="5989779"/>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F7526AFE-5959-4E95-B4B9-C06CE25143D7}"/>
              </a:ext>
            </a:extLst>
          </p:cNvPr>
          <p:cNvSpPr txBox="1"/>
          <p:nvPr/>
        </p:nvSpPr>
        <p:spPr>
          <a:xfrm>
            <a:off x="2408745" y="1171170"/>
            <a:ext cx="850426" cy="338554"/>
          </a:xfrm>
          <a:prstGeom prst="rect">
            <a:avLst/>
          </a:prstGeom>
          <a:noFill/>
        </p:spPr>
        <p:txBody>
          <a:bodyPr wrap="none" rtlCol="0">
            <a:spAutoFit/>
          </a:bodyPr>
          <a:lstStyle/>
          <a:p>
            <a:r>
              <a:rPr lang="en-US" altLang="zh-CN" sz="1600" dirty="0"/>
              <a:t>0-100 fs</a:t>
            </a:r>
            <a:endParaRPr lang="zh-CN" altLang="en-US" sz="1600" dirty="0"/>
          </a:p>
        </p:txBody>
      </p:sp>
      <p:sp>
        <p:nvSpPr>
          <p:cNvPr id="12" name="TextBox 11">
            <a:extLst>
              <a:ext uri="{FF2B5EF4-FFF2-40B4-BE49-F238E27FC236}">
                <a16:creationId xmlns:a16="http://schemas.microsoft.com/office/drawing/2014/main" id="{C6B968BD-7C06-41D8-AAC1-FB8A155B6F60}"/>
              </a:ext>
            </a:extLst>
          </p:cNvPr>
          <p:cNvSpPr txBox="1"/>
          <p:nvPr/>
        </p:nvSpPr>
        <p:spPr>
          <a:xfrm>
            <a:off x="150795" y="123110"/>
            <a:ext cx="1566454" cy="369332"/>
          </a:xfrm>
          <a:prstGeom prst="rect">
            <a:avLst/>
          </a:prstGeom>
          <a:noFill/>
        </p:spPr>
        <p:txBody>
          <a:bodyPr wrap="none" rtlCol="0">
            <a:spAutoFit/>
          </a:bodyPr>
          <a:lstStyle/>
          <a:p>
            <a:r>
              <a:rPr lang="en-US" altLang="zh-CN" dirty="0"/>
              <a:t>50000 burn-in</a:t>
            </a:r>
            <a:endParaRPr lang="zh-CN" altLang="en-US" dirty="0"/>
          </a:p>
        </p:txBody>
      </p:sp>
    </p:spTree>
    <p:extLst>
      <p:ext uri="{BB962C8B-B14F-4D97-AF65-F5344CB8AC3E}">
        <p14:creationId xmlns:p14="http://schemas.microsoft.com/office/powerpoint/2010/main" val="1381581752"/>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53D86CC-E4FE-4A10-BCD4-824C8ED555CF}"/>
              </a:ext>
            </a:extLst>
          </p:cNvPr>
          <p:cNvPicPr>
            <a:picLocks noChangeAspect="1"/>
          </p:cNvPicPr>
          <p:nvPr/>
        </p:nvPicPr>
        <p:blipFill>
          <a:blip r:embed="rId2"/>
          <a:stretch>
            <a:fillRect/>
          </a:stretch>
        </p:blipFill>
        <p:spPr>
          <a:xfrm>
            <a:off x="2067753" y="0"/>
            <a:ext cx="7076247" cy="6858000"/>
          </a:xfrm>
          <a:prstGeom prst="rect">
            <a:avLst/>
          </a:prstGeom>
        </p:spPr>
      </p:pic>
      <p:sp>
        <p:nvSpPr>
          <p:cNvPr id="4" name="TextBox 3">
            <a:extLst>
              <a:ext uri="{FF2B5EF4-FFF2-40B4-BE49-F238E27FC236}">
                <a16:creationId xmlns:a16="http://schemas.microsoft.com/office/drawing/2014/main" id="{E880B441-698E-466E-963F-CAC5979A830F}"/>
              </a:ext>
            </a:extLst>
          </p:cNvPr>
          <p:cNvSpPr txBox="1"/>
          <p:nvPr/>
        </p:nvSpPr>
        <p:spPr>
          <a:xfrm>
            <a:off x="3920539" y="303969"/>
            <a:ext cx="3336170" cy="646331"/>
          </a:xfrm>
          <a:prstGeom prst="rect">
            <a:avLst/>
          </a:prstGeom>
          <a:solidFill>
            <a:srgbClr val="FFFFFF"/>
          </a:solidFill>
        </p:spPr>
        <p:txBody>
          <a:bodyPr wrap="none" rtlCol="0">
            <a:spAutoFit/>
          </a:bodyPr>
          <a:lstStyle/>
          <a:p>
            <a:r>
              <a:rPr lang="en-US" altLang="zh-CN" dirty="0"/>
              <a:t>Training points:</a:t>
            </a:r>
          </a:p>
          <a:p>
            <a:r>
              <a:rPr lang="en-US" altLang="zh-CN" dirty="0"/>
              <a:t>0,10,20,30,40,50,60,70,80,90,100</a:t>
            </a:r>
            <a:endParaRPr lang="zh-CN" altLang="en-US" dirty="0"/>
          </a:p>
        </p:txBody>
      </p:sp>
      <p:sp>
        <p:nvSpPr>
          <p:cNvPr id="5" name="TextBox 4">
            <a:extLst>
              <a:ext uri="{FF2B5EF4-FFF2-40B4-BE49-F238E27FC236}">
                <a16:creationId xmlns:a16="http://schemas.microsoft.com/office/drawing/2014/main" id="{CEC9E792-A052-4DA8-A310-8D53CB1C9B3A}"/>
              </a:ext>
            </a:extLst>
          </p:cNvPr>
          <p:cNvSpPr txBox="1"/>
          <p:nvPr/>
        </p:nvSpPr>
        <p:spPr>
          <a:xfrm>
            <a:off x="0" y="1552694"/>
            <a:ext cx="2218944" cy="584775"/>
          </a:xfrm>
          <a:prstGeom prst="rect">
            <a:avLst/>
          </a:prstGeom>
          <a:noFill/>
        </p:spPr>
        <p:txBody>
          <a:bodyPr wrap="square">
            <a:spAutoFit/>
          </a:bodyPr>
          <a:lstStyle/>
          <a:p>
            <a:r>
              <a:rPr lang="en-US" altLang="zh-CN" sz="1600" dirty="0"/>
              <a:t>Emulator </a:t>
            </a:r>
            <a:r>
              <a:rPr lang="zh-CN" altLang="en-US" sz="1600" dirty="0"/>
              <a:t>nugget 0.0</a:t>
            </a:r>
            <a:r>
              <a:rPr lang="en-US" altLang="zh-CN" sz="1600" dirty="0"/>
              <a:t>0</a:t>
            </a:r>
            <a:r>
              <a:rPr lang="zh-CN" altLang="en-US" sz="1600" dirty="0"/>
              <a:t>1</a:t>
            </a:r>
            <a:endParaRPr lang="en-US" altLang="zh-CN" sz="1600" dirty="0"/>
          </a:p>
          <a:p>
            <a:r>
              <a:rPr lang="en-US" altLang="zh-CN" sz="1600" dirty="0"/>
              <a:t>Emulator scale</a:t>
            </a:r>
            <a:r>
              <a:rPr lang="zh-CN" altLang="en-US" sz="1600" dirty="0"/>
              <a:t> 1</a:t>
            </a:r>
            <a:r>
              <a:rPr lang="en-US" altLang="zh-CN" sz="1600" dirty="0"/>
              <a:t>0</a:t>
            </a:r>
          </a:p>
        </p:txBody>
      </p:sp>
      <p:sp>
        <p:nvSpPr>
          <p:cNvPr id="6" name="TextBox 5">
            <a:extLst>
              <a:ext uri="{FF2B5EF4-FFF2-40B4-BE49-F238E27FC236}">
                <a16:creationId xmlns:a16="http://schemas.microsoft.com/office/drawing/2014/main" id="{F66B13CC-4185-4F0D-B7AF-D2C66FB3743A}"/>
              </a:ext>
            </a:extLst>
          </p:cNvPr>
          <p:cNvSpPr txBox="1"/>
          <p:nvPr/>
        </p:nvSpPr>
        <p:spPr>
          <a:xfrm>
            <a:off x="2875476" y="278754"/>
            <a:ext cx="308098" cy="400110"/>
          </a:xfrm>
          <a:prstGeom prst="rect">
            <a:avLst/>
          </a:prstGeom>
          <a:noFill/>
        </p:spPr>
        <p:txBody>
          <a:bodyPr wrap="squar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7" name="TextBox 6">
            <a:extLst>
              <a:ext uri="{FF2B5EF4-FFF2-40B4-BE49-F238E27FC236}">
                <a16:creationId xmlns:a16="http://schemas.microsoft.com/office/drawing/2014/main" id="{217A4D8F-7ED3-4B66-B047-F158C643B2CD}"/>
              </a:ext>
            </a:extLst>
          </p:cNvPr>
          <p:cNvSpPr txBox="1"/>
          <p:nvPr/>
        </p:nvSpPr>
        <p:spPr>
          <a:xfrm>
            <a:off x="3650939" y="157988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F10B887A-C0E2-4A8E-8022-F0FC27CACA90}"/>
              </a:ext>
            </a:extLst>
          </p:cNvPr>
          <p:cNvSpPr txBox="1"/>
          <p:nvPr/>
        </p:nvSpPr>
        <p:spPr>
          <a:xfrm>
            <a:off x="5501344" y="294332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172E5D71-8058-401E-AC66-764EAF47F82B}"/>
              </a:ext>
            </a:extLst>
          </p:cNvPr>
          <p:cNvSpPr txBox="1"/>
          <p:nvPr/>
        </p:nvSpPr>
        <p:spPr>
          <a:xfrm>
            <a:off x="6316617" y="4306576"/>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1A5972EB-7D23-4104-ACAB-30276007F9E1}"/>
              </a:ext>
            </a:extLst>
          </p:cNvPr>
          <p:cNvSpPr txBox="1"/>
          <p:nvPr/>
        </p:nvSpPr>
        <p:spPr>
          <a:xfrm>
            <a:off x="8244971" y="5989779"/>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2" name="TextBox 11">
            <a:extLst>
              <a:ext uri="{FF2B5EF4-FFF2-40B4-BE49-F238E27FC236}">
                <a16:creationId xmlns:a16="http://schemas.microsoft.com/office/drawing/2014/main" id="{EC79D946-6623-410E-94E3-BD8F0BC3CE48}"/>
              </a:ext>
            </a:extLst>
          </p:cNvPr>
          <p:cNvSpPr txBox="1"/>
          <p:nvPr/>
        </p:nvSpPr>
        <p:spPr>
          <a:xfrm>
            <a:off x="2408745" y="1171170"/>
            <a:ext cx="850426" cy="338554"/>
          </a:xfrm>
          <a:prstGeom prst="rect">
            <a:avLst/>
          </a:prstGeom>
          <a:noFill/>
        </p:spPr>
        <p:txBody>
          <a:bodyPr wrap="none" rtlCol="0">
            <a:spAutoFit/>
          </a:bodyPr>
          <a:lstStyle/>
          <a:p>
            <a:r>
              <a:rPr lang="en-US" altLang="zh-CN" sz="1600" dirty="0"/>
              <a:t>0-100 fs</a:t>
            </a:r>
            <a:endParaRPr lang="zh-CN" altLang="en-US" sz="1600" dirty="0"/>
          </a:p>
        </p:txBody>
      </p:sp>
      <p:sp>
        <p:nvSpPr>
          <p:cNvPr id="13" name="TextBox 12">
            <a:extLst>
              <a:ext uri="{FF2B5EF4-FFF2-40B4-BE49-F238E27FC236}">
                <a16:creationId xmlns:a16="http://schemas.microsoft.com/office/drawing/2014/main" id="{9B3179B6-ED43-4CC2-8B22-A071677FDCDE}"/>
              </a:ext>
            </a:extLst>
          </p:cNvPr>
          <p:cNvSpPr txBox="1"/>
          <p:nvPr/>
        </p:nvSpPr>
        <p:spPr>
          <a:xfrm>
            <a:off x="150795" y="123110"/>
            <a:ext cx="1566454" cy="369332"/>
          </a:xfrm>
          <a:prstGeom prst="rect">
            <a:avLst/>
          </a:prstGeom>
          <a:noFill/>
        </p:spPr>
        <p:txBody>
          <a:bodyPr wrap="none" rtlCol="0">
            <a:spAutoFit/>
          </a:bodyPr>
          <a:lstStyle/>
          <a:p>
            <a:r>
              <a:rPr lang="en-US" altLang="zh-CN" dirty="0"/>
              <a:t>50000 burn-in</a:t>
            </a:r>
            <a:endParaRPr lang="zh-CN" altLang="en-US" dirty="0"/>
          </a:p>
        </p:txBody>
      </p:sp>
    </p:spTree>
    <p:extLst>
      <p:ext uri="{BB962C8B-B14F-4D97-AF65-F5344CB8AC3E}">
        <p14:creationId xmlns:p14="http://schemas.microsoft.com/office/powerpoint/2010/main" val="1419191411"/>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8BD087-8BFC-4376-BA84-D4AB71FD33E6}"/>
              </a:ext>
            </a:extLst>
          </p:cNvPr>
          <p:cNvPicPr>
            <a:picLocks noChangeAspect="1"/>
          </p:cNvPicPr>
          <p:nvPr/>
        </p:nvPicPr>
        <p:blipFill>
          <a:blip r:embed="rId2"/>
          <a:stretch>
            <a:fillRect/>
          </a:stretch>
        </p:blipFill>
        <p:spPr>
          <a:xfrm>
            <a:off x="2013333" y="0"/>
            <a:ext cx="7130667" cy="6858000"/>
          </a:xfrm>
          <a:prstGeom prst="rect">
            <a:avLst/>
          </a:prstGeom>
        </p:spPr>
      </p:pic>
      <p:sp>
        <p:nvSpPr>
          <p:cNvPr id="4" name="TextBox 3">
            <a:extLst>
              <a:ext uri="{FF2B5EF4-FFF2-40B4-BE49-F238E27FC236}">
                <a16:creationId xmlns:a16="http://schemas.microsoft.com/office/drawing/2014/main" id="{71983B28-22BB-499E-A366-CDE84EEBA224}"/>
              </a:ext>
            </a:extLst>
          </p:cNvPr>
          <p:cNvSpPr txBox="1"/>
          <p:nvPr/>
        </p:nvSpPr>
        <p:spPr>
          <a:xfrm>
            <a:off x="3920539" y="303969"/>
            <a:ext cx="3336170" cy="646331"/>
          </a:xfrm>
          <a:prstGeom prst="rect">
            <a:avLst/>
          </a:prstGeom>
          <a:solidFill>
            <a:srgbClr val="FFFFFF"/>
          </a:solidFill>
        </p:spPr>
        <p:txBody>
          <a:bodyPr wrap="none" rtlCol="0">
            <a:spAutoFit/>
          </a:bodyPr>
          <a:lstStyle/>
          <a:p>
            <a:r>
              <a:rPr lang="en-US" altLang="zh-CN" dirty="0"/>
              <a:t>Training points:</a:t>
            </a:r>
          </a:p>
          <a:p>
            <a:r>
              <a:rPr lang="en-US" altLang="zh-CN" dirty="0"/>
              <a:t>0,10,20,30,40,50,60,70,80,90,100</a:t>
            </a:r>
            <a:endParaRPr lang="zh-CN" altLang="en-US" dirty="0"/>
          </a:p>
        </p:txBody>
      </p:sp>
      <p:sp>
        <p:nvSpPr>
          <p:cNvPr id="5" name="TextBox 4">
            <a:extLst>
              <a:ext uri="{FF2B5EF4-FFF2-40B4-BE49-F238E27FC236}">
                <a16:creationId xmlns:a16="http://schemas.microsoft.com/office/drawing/2014/main" id="{35B8063F-6662-43B8-B7F7-B565549585E1}"/>
              </a:ext>
            </a:extLst>
          </p:cNvPr>
          <p:cNvSpPr txBox="1"/>
          <p:nvPr/>
        </p:nvSpPr>
        <p:spPr>
          <a:xfrm>
            <a:off x="0" y="1552694"/>
            <a:ext cx="2218944" cy="584775"/>
          </a:xfrm>
          <a:prstGeom prst="rect">
            <a:avLst/>
          </a:prstGeom>
          <a:noFill/>
        </p:spPr>
        <p:txBody>
          <a:bodyPr wrap="square">
            <a:spAutoFit/>
          </a:bodyPr>
          <a:lstStyle/>
          <a:p>
            <a:r>
              <a:rPr lang="en-US" altLang="zh-CN" sz="1600" dirty="0"/>
              <a:t>Emulator </a:t>
            </a:r>
            <a:r>
              <a:rPr lang="zh-CN" altLang="en-US" sz="1600" dirty="0"/>
              <a:t>nugget 0.0</a:t>
            </a:r>
            <a:r>
              <a:rPr lang="en-US" altLang="zh-CN" sz="1600" dirty="0"/>
              <a:t>0</a:t>
            </a:r>
            <a:r>
              <a:rPr lang="zh-CN" altLang="en-US" sz="1600" dirty="0"/>
              <a:t>1</a:t>
            </a:r>
            <a:endParaRPr lang="en-US" altLang="zh-CN" sz="1600" dirty="0"/>
          </a:p>
          <a:p>
            <a:r>
              <a:rPr lang="en-US" altLang="zh-CN" sz="1600" dirty="0"/>
              <a:t>Emulator scale</a:t>
            </a:r>
            <a:r>
              <a:rPr lang="zh-CN" altLang="en-US" sz="1600" dirty="0"/>
              <a:t> </a:t>
            </a:r>
            <a:r>
              <a:rPr lang="en-US" altLang="zh-CN" sz="1600" dirty="0"/>
              <a:t>0.1</a:t>
            </a:r>
          </a:p>
        </p:txBody>
      </p:sp>
      <p:sp>
        <p:nvSpPr>
          <p:cNvPr id="6" name="TextBox 5">
            <a:extLst>
              <a:ext uri="{FF2B5EF4-FFF2-40B4-BE49-F238E27FC236}">
                <a16:creationId xmlns:a16="http://schemas.microsoft.com/office/drawing/2014/main" id="{FFE7A520-0A7A-46E7-BFC7-D71D9B89229A}"/>
              </a:ext>
            </a:extLst>
          </p:cNvPr>
          <p:cNvSpPr txBox="1"/>
          <p:nvPr/>
        </p:nvSpPr>
        <p:spPr>
          <a:xfrm>
            <a:off x="2875476" y="278754"/>
            <a:ext cx="308098" cy="400110"/>
          </a:xfrm>
          <a:prstGeom prst="rect">
            <a:avLst/>
          </a:prstGeom>
          <a:noFill/>
        </p:spPr>
        <p:txBody>
          <a:bodyPr wrap="squar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7" name="TextBox 6">
            <a:extLst>
              <a:ext uri="{FF2B5EF4-FFF2-40B4-BE49-F238E27FC236}">
                <a16:creationId xmlns:a16="http://schemas.microsoft.com/office/drawing/2014/main" id="{7C3E8395-A2B3-4082-86C9-DF7F0D686D69}"/>
              </a:ext>
            </a:extLst>
          </p:cNvPr>
          <p:cNvSpPr txBox="1"/>
          <p:nvPr/>
        </p:nvSpPr>
        <p:spPr>
          <a:xfrm>
            <a:off x="3650939" y="157988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D1E81DC5-BD9F-48B4-902D-9A33A114911A}"/>
              </a:ext>
            </a:extLst>
          </p:cNvPr>
          <p:cNvSpPr txBox="1"/>
          <p:nvPr/>
        </p:nvSpPr>
        <p:spPr>
          <a:xfrm>
            <a:off x="5501344" y="294332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69CE9A02-7CE4-455F-B635-A975D1338C9E}"/>
              </a:ext>
            </a:extLst>
          </p:cNvPr>
          <p:cNvSpPr txBox="1"/>
          <p:nvPr/>
        </p:nvSpPr>
        <p:spPr>
          <a:xfrm>
            <a:off x="6316617" y="4306576"/>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F40A5993-BB28-48E2-A77C-6B232EE3F871}"/>
              </a:ext>
            </a:extLst>
          </p:cNvPr>
          <p:cNvSpPr txBox="1"/>
          <p:nvPr/>
        </p:nvSpPr>
        <p:spPr>
          <a:xfrm>
            <a:off x="8208395" y="5770323"/>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12" name="TextBox 11">
            <a:extLst>
              <a:ext uri="{FF2B5EF4-FFF2-40B4-BE49-F238E27FC236}">
                <a16:creationId xmlns:a16="http://schemas.microsoft.com/office/drawing/2014/main" id="{D97293F6-2BF5-4A0D-96C8-2173F22B2779}"/>
              </a:ext>
            </a:extLst>
          </p:cNvPr>
          <p:cNvSpPr txBox="1"/>
          <p:nvPr/>
        </p:nvSpPr>
        <p:spPr>
          <a:xfrm>
            <a:off x="2408745" y="1158978"/>
            <a:ext cx="850426" cy="338554"/>
          </a:xfrm>
          <a:prstGeom prst="rect">
            <a:avLst/>
          </a:prstGeom>
          <a:noFill/>
        </p:spPr>
        <p:txBody>
          <a:bodyPr wrap="none" rtlCol="0">
            <a:spAutoFit/>
          </a:bodyPr>
          <a:lstStyle/>
          <a:p>
            <a:r>
              <a:rPr lang="en-US" altLang="zh-CN" sz="1600" dirty="0"/>
              <a:t>0-100 fs</a:t>
            </a:r>
            <a:endParaRPr lang="zh-CN" altLang="en-US" sz="1600" dirty="0"/>
          </a:p>
        </p:txBody>
      </p:sp>
      <p:sp>
        <p:nvSpPr>
          <p:cNvPr id="13" name="TextBox 12">
            <a:extLst>
              <a:ext uri="{FF2B5EF4-FFF2-40B4-BE49-F238E27FC236}">
                <a16:creationId xmlns:a16="http://schemas.microsoft.com/office/drawing/2014/main" id="{514B63A0-B165-4A81-BAF7-BDE995E8DCF8}"/>
              </a:ext>
            </a:extLst>
          </p:cNvPr>
          <p:cNvSpPr txBox="1"/>
          <p:nvPr/>
        </p:nvSpPr>
        <p:spPr>
          <a:xfrm>
            <a:off x="150795" y="123110"/>
            <a:ext cx="1566454" cy="369332"/>
          </a:xfrm>
          <a:prstGeom prst="rect">
            <a:avLst/>
          </a:prstGeom>
          <a:noFill/>
        </p:spPr>
        <p:txBody>
          <a:bodyPr wrap="none" rtlCol="0">
            <a:spAutoFit/>
          </a:bodyPr>
          <a:lstStyle/>
          <a:p>
            <a:r>
              <a:rPr lang="en-US" altLang="zh-CN" dirty="0"/>
              <a:t>50000 burn-in</a:t>
            </a:r>
            <a:endParaRPr lang="zh-CN" altLang="en-US" dirty="0"/>
          </a:p>
        </p:txBody>
      </p:sp>
    </p:spTree>
    <p:extLst>
      <p:ext uri="{BB962C8B-B14F-4D97-AF65-F5344CB8AC3E}">
        <p14:creationId xmlns:p14="http://schemas.microsoft.com/office/powerpoint/2010/main" val="686354567"/>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95B6E7B-915A-4F43-A024-C414DF53672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34659" y="0"/>
            <a:ext cx="8109341" cy="6858000"/>
          </a:xfrm>
          <a:prstGeom prst="rect">
            <a:avLst/>
          </a:prstGeom>
        </p:spPr>
      </p:pic>
      <p:pic>
        <p:nvPicPr>
          <p:cNvPr id="3" name="Picture 2">
            <a:extLst>
              <a:ext uri="{FF2B5EF4-FFF2-40B4-BE49-F238E27FC236}">
                <a16:creationId xmlns:a16="http://schemas.microsoft.com/office/drawing/2014/main" id="{06907BAC-162C-4CEA-8F06-E0FB58672CB2}"/>
              </a:ext>
            </a:extLst>
          </p:cNvPr>
          <p:cNvPicPr>
            <a:picLocks noChangeAspect="1"/>
          </p:cNvPicPr>
          <p:nvPr/>
        </p:nvPicPr>
        <p:blipFill>
          <a:blip r:embed="rId4"/>
          <a:stretch>
            <a:fillRect/>
          </a:stretch>
        </p:blipFill>
        <p:spPr>
          <a:xfrm>
            <a:off x="4992751" y="0"/>
            <a:ext cx="4098029" cy="2772000"/>
          </a:xfrm>
          <a:prstGeom prst="rect">
            <a:avLst/>
          </a:prstGeom>
        </p:spPr>
      </p:pic>
      <p:sp>
        <p:nvSpPr>
          <p:cNvPr id="6" name="TextBox 5">
            <a:extLst>
              <a:ext uri="{FF2B5EF4-FFF2-40B4-BE49-F238E27FC236}">
                <a16:creationId xmlns:a16="http://schemas.microsoft.com/office/drawing/2014/main" id="{F2E47445-C9E4-4FB2-A64C-619BEDBC2443}"/>
              </a:ext>
            </a:extLst>
          </p:cNvPr>
          <p:cNvSpPr txBox="1"/>
          <p:nvPr/>
        </p:nvSpPr>
        <p:spPr>
          <a:xfrm>
            <a:off x="2658185" y="0"/>
            <a:ext cx="1913815" cy="1200329"/>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p>
          <a:p>
            <a:r>
              <a:rPr lang="en-US" altLang="zh-CN" i="1" dirty="0">
                <a:latin typeface="Cambria" panose="02040503050406030204" pitchFamily="18" charset="0"/>
              </a:rPr>
              <a:t>joint</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5141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4156 keV</a:t>
            </a:r>
            <a:endParaRPr lang="zh-CN" altLang="en-US" dirty="0">
              <a:latin typeface="Cambria" panose="02040503050406030204" pitchFamily="18" charset="0"/>
            </a:endParaRPr>
          </a:p>
        </p:txBody>
      </p:sp>
      <p:sp>
        <p:nvSpPr>
          <p:cNvPr id="7" name="TextBox 6">
            <a:extLst>
              <a:ext uri="{FF2B5EF4-FFF2-40B4-BE49-F238E27FC236}">
                <a16:creationId xmlns:a16="http://schemas.microsoft.com/office/drawing/2014/main" id="{0A13CAE5-8193-4B44-ADF3-8D5D2EF9E04D}"/>
              </a:ext>
            </a:extLst>
          </p:cNvPr>
          <p:cNvSpPr txBox="1"/>
          <p:nvPr/>
        </p:nvSpPr>
        <p:spPr>
          <a:xfrm>
            <a:off x="2123193"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C50B14F5-C30D-465E-B5AB-7E9CCE935948}"/>
              </a:ext>
            </a:extLst>
          </p:cNvPr>
          <p:cNvSpPr txBox="1"/>
          <p:nvPr/>
        </p:nvSpPr>
        <p:spPr>
          <a:xfrm>
            <a:off x="2813311" y="139700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3E43E347-CED9-44F2-9445-394F631C6E2F}"/>
              </a:ext>
            </a:extLst>
          </p:cNvPr>
          <p:cNvSpPr txBox="1"/>
          <p:nvPr/>
        </p:nvSpPr>
        <p:spPr>
          <a:xfrm>
            <a:off x="5136954" y="2870168"/>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A65065A7-4D1B-45A4-8EAD-A8C7F2222711}"/>
              </a:ext>
            </a:extLst>
          </p:cNvPr>
          <p:cNvSpPr txBox="1"/>
          <p:nvPr/>
        </p:nvSpPr>
        <p:spPr>
          <a:xfrm>
            <a:off x="6031474" y="41686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54BBBD4A-EC2D-447A-978C-3F1966891037}"/>
              </a:ext>
            </a:extLst>
          </p:cNvPr>
          <p:cNvSpPr txBox="1"/>
          <p:nvPr/>
        </p:nvSpPr>
        <p:spPr>
          <a:xfrm>
            <a:off x="7712143" y="55752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215193255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7CD1925-B6E2-49B7-9910-8F8E2723840A}"/>
              </a:ext>
            </a:extLst>
          </p:cNvPr>
          <p:cNvSpPr txBox="1"/>
          <p:nvPr/>
        </p:nvSpPr>
        <p:spPr>
          <a:xfrm>
            <a:off x="0" y="0"/>
            <a:ext cx="9144000" cy="3970318"/>
          </a:xfrm>
          <a:prstGeom prst="rect">
            <a:avLst/>
          </a:prstGeom>
          <a:noFill/>
        </p:spPr>
        <p:txBody>
          <a:bodyPr wrap="square">
            <a:spAutoFit/>
          </a:bodyPr>
          <a:lstStyle/>
          <a:p>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20000 # number of simulated DETECTED events</a:t>
            </a:r>
          </a:p>
          <a:p>
            <a:r>
              <a:rPr lang="en-US" altLang="zh-CN" dirty="0">
                <a:latin typeface="Times New Roman" panose="02020603050405020304" pitchFamily="18" charset="0"/>
                <a:cs typeface="Times New Roman" panose="02020603050405020304" pitchFamily="18" charset="0"/>
              </a:rPr>
              <a:t>128000  # beam energy (keV)</a:t>
            </a:r>
          </a:p>
          <a:p>
            <a:r>
              <a:rPr lang="en-US" altLang="zh-CN" dirty="0">
                <a:latin typeface="Times New Roman" panose="02020603050405020304" pitchFamily="18" charset="0"/>
                <a:cs typeface="Times New Roman" panose="02020603050405020304" pitchFamily="18" charset="0"/>
              </a:rPr>
              <a:t>16  # Z beam</a:t>
            </a:r>
          </a:p>
          <a:p>
            <a:r>
              <a:rPr lang="en-US" altLang="zh-CN" dirty="0">
                <a:latin typeface="Times New Roman" panose="02020603050405020304" pitchFamily="18" charset="0"/>
                <a:cs typeface="Times New Roman" panose="02020603050405020304" pitchFamily="18" charset="0"/>
              </a:rPr>
              <a:t>32  # A beam</a:t>
            </a:r>
          </a:p>
          <a:p>
            <a:r>
              <a:rPr lang="en-US" altLang="zh-CN" dirty="0">
                <a:latin typeface="Times New Roman" panose="02020603050405020304" pitchFamily="18" charset="0"/>
                <a:cs typeface="Times New Roman" panose="02020603050405020304" pitchFamily="18" charset="0"/>
              </a:rPr>
              <a:t>2  # Z target</a:t>
            </a:r>
          </a:p>
          <a:p>
            <a:r>
              <a:rPr lang="en-US" altLang="zh-CN" dirty="0">
                <a:latin typeface="Times New Roman" panose="02020603050405020304" pitchFamily="18" charset="0"/>
                <a:cs typeface="Times New Roman" panose="02020603050405020304" pitchFamily="18" charset="0"/>
              </a:rPr>
              <a:t>3  # A target</a:t>
            </a:r>
          </a:p>
          <a:p>
            <a:r>
              <a:rPr lang="en-US" altLang="zh-CN" dirty="0">
                <a:latin typeface="Times New Roman" panose="02020603050405020304" pitchFamily="18" charset="0"/>
                <a:cs typeface="Times New Roman" panose="02020603050405020304" pitchFamily="18" charset="0"/>
              </a:rPr>
              <a:t>2  # Z </a:t>
            </a:r>
            <a:r>
              <a:rPr lang="en-US" altLang="zh-CN" dirty="0" err="1">
                <a:latin typeface="Times New Roman" panose="02020603050405020304" pitchFamily="18" charset="0"/>
                <a:cs typeface="Times New Roman" panose="02020603050405020304" pitchFamily="18" charset="0"/>
              </a:rPr>
              <a:t>ejectile</a:t>
            </a:r>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4 # A </a:t>
            </a:r>
            <a:r>
              <a:rPr lang="en-US" altLang="zh-CN" dirty="0" err="1">
                <a:latin typeface="Times New Roman" panose="02020603050405020304" pitchFamily="18" charset="0"/>
                <a:cs typeface="Times New Roman" panose="02020603050405020304" pitchFamily="18" charset="0"/>
              </a:rPr>
              <a:t>ejectile</a:t>
            </a:r>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6279.8603  # excitation energy of initial state in 23Mg (keV) </a:t>
            </a:r>
            <a:r>
              <a:rPr lang="en-US" altLang="zh-CN" dirty="0">
                <a:solidFill>
                  <a:srgbClr val="00B050"/>
                </a:solidFill>
                <a:latin typeface="Times New Roman" panose="02020603050405020304" pitchFamily="18" charset="0"/>
                <a:cs typeface="Times New Roman" panose="02020603050405020304" pitchFamily="18" charset="0"/>
              </a:rPr>
              <a:t>from excel resp</a:t>
            </a:r>
          </a:p>
          <a:p>
            <a:r>
              <a:rPr lang="en-US" altLang="zh-CN" dirty="0">
                <a:latin typeface="Times New Roman" panose="02020603050405020304" pitchFamily="18" charset="0"/>
                <a:cs typeface="Times New Roman" panose="02020603050405020304" pitchFamily="18" charset="0"/>
              </a:rPr>
              <a:t>2234  # excitation energy of final state in 23Mg (keV)</a:t>
            </a:r>
          </a:p>
          <a:p>
            <a:r>
              <a:rPr lang="en-US" altLang="zh-CN" dirty="0">
                <a:latin typeface="Times New Roman" panose="02020603050405020304" pitchFamily="18" charset="0"/>
                <a:cs typeface="Times New Roman" panose="02020603050405020304" pitchFamily="18" charset="0"/>
              </a:rPr>
              <a:t>21 # lifetime of initial state in 23Mg (fs)</a:t>
            </a:r>
          </a:p>
          <a:p>
            <a:r>
              <a:rPr lang="en-US" altLang="zh-CN" dirty="0">
                <a:latin typeface="Times New Roman" panose="02020603050405020304" pitchFamily="18" charset="0"/>
                <a:cs typeface="Times New Roman" panose="02020603050405020304" pitchFamily="18" charset="0"/>
              </a:rPr>
              <a:t>../</a:t>
            </a:r>
            <a:r>
              <a:rPr lang="en-US" altLang="zh-CN" dirty="0" err="1">
                <a:latin typeface="Times New Roman" panose="02020603050405020304" pitchFamily="18" charset="0"/>
                <a:cs typeface="Times New Roman" panose="02020603050405020304" pitchFamily="18" charset="0"/>
              </a:rPr>
              <a:t>SimOutput</a:t>
            </a:r>
            <a:r>
              <a:rPr lang="en-US" altLang="zh-CN" dirty="0">
                <a:latin typeface="Times New Roman" panose="02020603050405020304" pitchFamily="18" charset="0"/>
                <a:cs typeface="Times New Roman" panose="02020603050405020304" pitchFamily="18" charset="0"/>
              </a:rPr>
              <a:t>/S31_Gamma4045_Eg4044.0_Tau21.0_EMG.root  # name of ROOT output file </a:t>
            </a:r>
            <a:r>
              <a:rPr lang="en-US" altLang="zh-CN" dirty="0">
                <a:solidFill>
                  <a:srgbClr val="00B050"/>
                </a:solidFill>
                <a:latin typeface="Times New Roman" panose="02020603050405020304" pitchFamily="18" charset="0"/>
                <a:cs typeface="Times New Roman" panose="02020603050405020304" pitchFamily="18" charset="0"/>
              </a:rPr>
              <a:t>use </a:t>
            </a:r>
            <a:r>
              <a:rPr lang="en-US" altLang="zh-CN" dirty="0" err="1">
                <a:solidFill>
                  <a:srgbClr val="00B050"/>
                </a:solidFill>
                <a:latin typeface="Times New Roman" panose="02020603050405020304" pitchFamily="18" charset="0"/>
                <a:cs typeface="Times New Roman" panose="02020603050405020304" pitchFamily="18" charset="0"/>
              </a:rPr>
              <a:t>geany</a:t>
            </a:r>
            <a:r>
              <a:rPr lang="en-US" altLang="zh-CN" dirty="0">
                <a:solidFill>
                  <a:srgbClr val="00B050"/>
                </a:solidFill>
                <a:latin typeface="Times New Roman" panose="02020603050405020304" pitchFamily="18" charset="0"/>
                <a:cs typeface="Times New Roman" panose="02020603050405020304" pitchFamily="18" charset="0"/>
              </a:rPr>
              <a:t> to replace the value in session.</a:t>
            </a:r>
          </a:p>
        </p:txBody>
      </p:sp>
      <p:cxnSp>
        <p:nvCxnSpPr>
          <p:cNvPr id="4" name="Straight Connector 3">
            <a:extLst>
              <a:ext uri="{FF2B5EF4-FFF2-40B4-BE49-F238E27FC236}">
                <a16:creationId xmlns:a16="http://schemas.microsoft.com/office/drawing/2014/main" id="{5853E7FE-6FDF-4BF4-8A06-B4080FA6236B}"/>
              </a:ext>
            </a:extLst>
          </p:cNvPr>
          <p:cNvCxnSpPr/>
          <p:nvPr/>
        </p:nvCxnSpPr>
        <p:spPr>
          <a:xfrm>
            <a:off x="0" y="0"/>
            <a:ext cx="9144000" cy="685800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6558757"/>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F2EA61B-00D8-4D7D-A78D-6C39691BDF0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01363" y="0"/>
            <a:ext cx="8042637" cy="6858000"/>
          </a:xfrm>
          <a:prstGeom prst="rect">
            <a:avLst/>
          </a:prstGeom>
        </p:spPr>
      </p:pic>
      <p:sp>
        <p:nvSpPr>
          <p:cNvPr id="4" name="TextBox 3">
            <a:extLst>
              <a:ext uri="{FF2B5EF4-FFF2-40B4-BE49-F238E27FC236}">
                <a16:creationId xmlns:a16="http://schemas.microsoft.com/office/drawing/2014/main" id="{8059B8FA-FCEA-4B48-8E38-77A8DCCF383E}"/>
              </a:ext>
            </a:extLst>
          </p:cNvPr>
          <p:cNvSpPr txBox="1"/>
          <p:nvPr/>
        </p:nvSpPr>
        <p:spPr>
          <a:xfrm>
            <a:off x="2670377" y="0"/>
            <a:ext cx="1913815" cy="1200329"/>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p>
          <a:p>
            <a:r>
              <a:rPr lang="en-US" altLang="zh-CN" i="1" dirty="0">
                <a:latin typeface="Cambria" panose="02040503050406030204" pitchFamily="18" charset="0"/>
              </a:rPr>
              <a:t>joint</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5141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4156 keV</a:t>
            </a:r>
            <a:endParaRPr lang="zh-CN" altLang="en-US" dirty="0">
              <a:latin typeface="Cambria" panose="02040503050406030204" pitchFamily="18" charset="0"/>
            </a:endParaRPr>
          </a:p>
        </p:txBody>
      </p:sp>
      <p:sp>
        <p:nvSpPr>
          <p:cNvPr id="5" name="TextBox 4">
            <a:extLst>
              <a:ext uri="{FF2B5EF4-FFF2-40B4-BE49-F238E27FC236}">
                <a16:creationId xmlns:a16="http://schemas.microsoft.com/office/drawing/2014/main" id="{06767F22-A0F6-47C9-805E-7943AB939649}"/>
              </a:ext>
            </a:extLst>
          </p:cNvPr>
          <p:cNvSpPr txBox="1"/>
          <p:nvPr/>
        </p:nvSpPr>
        <p:spPr>
          <a:xfrm>
            <a:off x="2135385" y="12311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61851E43-6E39-44D0-86CC-046524AB532E}"/>
              </a:ext>
            </a:extLst>
          </p:cNvPr>
          <p:cNvSpPr txBox="1"/>
          <p:nvPr/>
        </p:nvSpPr>
        <p:spPr>
          <a:xfrm>
            <a:off x="2825503" y="139700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27FFF7D2-D276-4F9D-9A6E-2CE2B8BCA3A5}"/>
              </a:ext>
            </a:extLst>
          </p:cNvPr>
          <p:cNvSpPr txBox="1"/>
          <p:nvPr/>
        </p:nvSpPr>
        <p:spPr>
          <a:xfrm>
            <a:off x="5222298" y="2870168"/>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E56CE789-C0C2-4AFF-BDC8-254AB5C70B25}"/>
              </a:ext>
            </a:extLst>
          </p:cNvPr>
          <p:cNvSpPr txBox="1"/>
          <p:nvPr/>
        </p:nvSpPr>
        <p:spPr>
          <a:xfrm>
            <a:off x="6043666" y="41686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77953C62-054E-4E04-8D82-C12FF1BFBE1D}"/>
              </a:ext>
            </a:extLst>
          </p:cNvPr>
          <p:cNvSpPr txBox="1"/>
          <p:nvPr/>
        </p:nvSpPr>
        <p:spPr>
          <a:xfrm>
            <a:off x="7724335" y="5575251"/>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pic>
        <p:nvPicPr>
          <p:cNvPr id="11" name="Picture 10">
            <a:extLst>
              <a:ext uri="{FF2B5EF4-FFF2-40B4-BE49-F238E27FC236}">
                <a16:creationId xmlns:a16="http://schemas.microsoft.com/office/drawing/2014/main" id="{B111E531-562C-4E1F-B0BD-1D284E433ABA}"/>
              </a:ext>
            </a:extLst>
          </p:cNvPr>
          <p:cNvPicPr>
            <a:picLocks noChangeAspect="1"/>
          </p:cNvPicPr>
          <p:nvPr/>
        </p:nvPicPr>
        <p:blipFill>
          <a:blip r:embed="rId3"/>
          <a:stretch>
            <a:fillRect/>
          </a:stretch>
        </p:blipFill>
        <p:spPr>
          <a:xfrm>
            <a:off x="5219159" y="11001"/>
            <a:ext cx="3924841" cy="2772000"/>
          </a:xfrm>
          <a:prstGeom prst="rect">
            <a:avLst/>
          </a:prstGeom>
        </p:spPr>
      </p:pic>
    </p:spTree>
    <p:extLst>
      <p:ext uri="{BB962C8B-B14F-4D97-AF65-F5344CB8AC3E}">
        <p14:creationId xmlns:p14="http://schemas.microsoft.com/office/powerpoint/2010/main" val="1081763112"/>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A1A262-26CD-40B1-A4D4-0288945BAA7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430430453"/>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43A3E32-2B1C-4F3C-BEE2-1546EE8177A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01363" y="0"/>
            <a:ext cx="8042637" cy="6858000"/>
          </a:xfrm>
          <a:prstGeom prst="rect">
            <a:avLst/>
          </a:prstGeom>
        </p:spPr>
      </p:pic>
      <p:pic>
        <p:nvPicPr>
          <p:cNvPr id="3" name="Picture 2">
            <a:extLst>
              <a:ext uri="{FF2B5EF4-FFF2-40B4-BE49-F238E27FC236}">
                <a16:creationId xmlns:a16="http://schemas.microsoft.com/office/drawing/2014/main" id="{BE206D93-96AB-4EED-8BD8-07E46167A436}"/>
              </a:ext>
            </a:extLst>
          </p:cNvPr>
          <p:cNvPicPr>
            <a:picLocks noChangeAspect="1"/>
          </p:cNvPicPr>
          <p:nvPr/>
        </p:nvPicPr>
        <p:blipFill>
          <a:blip r:embed="rId4"/>
          <a:stretch>
            <a:fillRect/>
          </a:stretch>
        </p:blipFill>
        <p:spPr>
          <a:xfrm>
            <a:off x="5224066" y="11001"/>
            <a:ext cx="3919934" cy="2772000"/>
          </a:xfrm>
          <a:prstGeom prst="rect">
            <a:avLst/>
          </a:prstGeom>
        </p:spPr>
      </p:pic>
      <p:sp>
        <p:nvSpPr>
          <p:cNvPr id="6" name="TextBox 5">
            <a:extLst>
              <a:ext uri="{FF2B5EF4-FFF2-40B4-BE49-F238E27FC236}">
                <a16:creationId xmlns:a16="http://schemas.microsoft.com/office/drawing/2014/main" id="{EB8847B7-43FD-4FEA-9D6A-2F7BC1D03939}"/>
              </a:ext>
            </a:extLst>
          </p:cNvPr>
          <p:cNvSpPr txBox="1"/>
          <p:nvPr/>
        </p:nvSpPr>
        <p:spPr>
          <a:xfrm>
            <a:off x="2658185"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6542 keV</a:t>
            </a:r>
            <a:endParaRPr lang="en-US" altLang="zh-CN" i="1" dirty="0">
              <a:latin typeface="Cambria" panose="02040503050406030204" pitchFamily="18" charset="0"/>
            </a:endParaRP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5293 keV</a:t>
            </a:r>
          </a:p>
        </p:txBody>
      </p:sp>
      <p:sp>
        <p:nvSpPr>
          <p:cNvPr id="7" name="TextBox 6">
            <a:extLst>
              <a:ext uri="{FF2B5EF4-FFF2-40B4-BE49-F238E27FC236}">
                <a16:creationId xmlns:a16="http://schemas.microsoft.com/office/drawing/2014/main" id="{4DF426BF-08BB-4C13-95C7-D9E892AFE5B8}"/>
              </a:ext>
            </a:extLst>
          </p:cNvPr>
          <p:cNvSpPr txBox="1"/>
          <p:nvPr/>
        </p:nvSpPr>
        <p:spPr>
          <a:xfrm>
            <a:off x="2123193" y="74342"/>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A405A74A-4B79-4FB6-AD12-C100D8E5181C}"/>
              </a:ext>
            </a:extLst>
          </p:cNvPr>
          <p:cNvSpPr txBox="1"/>
          <p:nvPr/>
        </p:nvSpPr>
        <p:spPr>
          <a:xfrm>
            <a:off x="2849887" y="1397001"/>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46D54CD9-7516-4707-B9BF-C0E1651CEC88}"/>
              </a:ext>
            </a:extLst>
          </p:cNvPr>
          <p:cNvSpPr txBox="1"/>
          <p:nvPr/>
        </p:nvSpPr>
        <p:spPr>
          <a:xfrm>
            <a:off x="5210106" y="2833592"/>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19922FB0-8809-4974-9812-9DBA52174996}"/>
              </a:ext>
            </a:extLst>
          </p:cNvPr>
          <p:cNvSpPr txBox="1"/>
          <p:nvPr/>
        </p:nvSpPr>
        <p:spPr>
          <a:xfrm>
            <a:off x="6031474" y="4168667"/>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C318436D-6BB0-4986-BAA9-6CCCCF2D4226}"/>
              </a:ext>
            </a:extLst>
          </p:cNvPr>
          <p:cNvSpPr txBox="1"/>
          <p:nvPr/>
        </p:nvSpPr>
        <p:spPr>
          <a:xfrm>
            <a:off x="7712143" y="6221427"/>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1025189449"/>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82205DB7-9F4B-4101-A45C-19D2FC6C615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97787"/>
            <a:ext cx="9144000" cy="6462426"/>
          </a:xfrm>
          <a:prstGeom prst="rect">
            <a:avLst/>
          </a:prstGeom>
        </p:spPr>
      </p:pic>
      <p:sp>
        <p:nvSpPr>
          <p:cNvPr id="5" name="TextBox 4">
            <a:extLst>
              <a:ext uri="{FF2B5EF4-FFF2-40B4-BE49-F238E27FC236}">
                <a16:creationId xmlns:a16="http://schemas.microsoft.com/office/drawing/2014/main" id="{96775A68-0B13-4882-B30F-64412E5AC008}"/>
              </a:ext>
            </a:extLst>
          </p:cNvPr>
          <p:cNvSpPr txBox="1"/>
          <p:nvPr/>
        </p:nvSpPr>
        <p:spPr>
          <a:xfrm>
            <a:off x="611974" y="346482"/>
            <a:ext cx="833801" cy="400110"/>
          </a:xfrm>
          <a:prstGeom prst="rect">
            <a:avLst/>
          </a:prstGeom>
          <a:noFill/>
        </p:spPr>
        <p:txBody>
          <a:bodyPr wrap="square">
            <a:spAutoFit/>
          </a:bodyPr>
          <a:lstStyle/>
          <a:p>
            <a:r>
              <a:rPr lang="zh-CN" altLang="en-US" sz="2000" dirty="0"/>
              <a:t>4970</a:t>
            </a:r>
          </a:p>
        </p:txBody>
      </p:sp>
      <p:cxnSp>
        <p:nvCxnSpPr>
          <p:cNvPr id="7" name="Straight Arrow Connector 6">
            <a:extLst>
              <a:ext uri="{FF2B5EF4-FFF2-40B4-BE49-F238E27FC236}">
                <a16:creationId xmlns:a16="http://schemas.microsoft.com/office/drawing/2014/main" id="{30F14713-F5CC-46EB-8516-BCB2F12A5107}"/>
              </a:ext>
            </a:extLst>
          </p:cNvPr>
          <p:cNvCxnSpPr>
            <a:cxnSpLocks/>
            <a:stCxn id="5" idx="1"/>
          </p:cNvCxnSpPr>
          <p:nvPr/>
        </p:nvCxnSpPr>
        <p:spPr>
          <a:xfrm flipH="1">
            <a:off x="381156" y="546537"/>
            <a:ext cx="230818" cy="36306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FF111903-C9E6-4945-959E-DE1C6F6BD5AC}"/>
              </a:ext>
            </a:extLst>
          </p:cNvPr>
          <p:cNvSpPr txBox="1"/>
          <p:nvPr/>
        </p:nvSpPr>
        <p:spPr>
          <a:xfrm>
            <a:off x="890337" y="2457642"/>
            <a:ext cx="833801" cy="400110"/>
          </a:xfrm>
          <a:prstGeom prst="rect">
            <a:avLst/>
          </a:prstGeom>
          <a:noFill/>
        </p:spPr>
        <p:txBody>
          <a:bodyPr wrap="square">
            <a:spAutoFit/>
          </a:bodyPr>
          <a:lstStyle/>
          <a:p>
            <a:r>
              <a:rPr lang="en-US" altLang="zh-CN" sz="2000" dirty="0">
                <a:solidFill>
                  <a:srgbClr val="00FF00"/>
                </a:solidFill>
              </a:rPr>
              <a:t>5156</a:t>
            </a:r>
            <a:endParaRPr lang="zh-CN" altLang="en-US" sz="2000" dirty="0">
              <a:solidFill>
                <a:srgbClr val="00FF00"/>
              </a:solidFill>
            </a:endParaRPr>
          </a:p>
        </p:txBody>
      </p:sp>
      <p:cxnSp>
        <p:nvCxnSpPr>
          <p:cNvPr id="11" name="Straight Arrow Connector 10">
            <a:extLst>
              <a:ext uri="{FF2B5EF4-FFF2-40B4-BE49-F238E27FC236}">
                <a16:creationId xmlns:a16="http://schemas.microsoft.com/office/drawing/2014/main" id="{63F8F2F1-2C26-4683-BAF7-660439E7BCC4}"/>
              </a:ext>
            </a:extLst>
          </p:cNvPr>
          <p:cNvCxnSpPr>
            <a:cxnSpLocks/>
          </p:cNvCxnSpPr>
          <p:nvPr/>
        </p:nvCxnSpPr>
        <p:spPr>
          <a:xfrm flipH="1">
            <a:off x="355107" y="2683042"/>
            <a:ext cx="535230" cy="360949"/>
          </a:xfrm>
          <a:prstGeom prst="straightConnector1">
            <a:avLst/>
          </a:prstGeom>
          <a:ln>
            <a:solidFill>
              <a:srgbClr val="00FF00"/>
            </a:solidFill>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5826FA13-0F16-4519-B38B-056357CB35E0}"/>
              </a:ext>
            </a:extLst>
          </p:cNvPr>
          <p:cNvSpPr txBox="1"/>
          <p:nvPr/>
        </p:nvSpPr>
        <p:spPr>
          <a:xfrm>
            <a:off x="1564105" y="3774849"/>
            <a:ext cx="833801" cy="400110"/>
          </a:xfrm>
          <a:prstGeom prst="rect">
            <a:avLst/>
          </a:prstGeom>
          <a:noFill/>
        </p:spPr>
        <p:txBody>
          <a:bodyPr wrap="square">
            <a:spAutoFit/>
          </a:bodyPr>
          <a:lstStyle/>
          <a:p>
            <a:r>
              <a:rPr lang="en-US" altLang="zh-CN" sz="2000" dirty="0">
                <a:solidFill>
                  <a:srgbClr val="FF55FF"/>
                </a:solidFill>
              </a:rPr>
              <a:t>2186</a:t>
            </a:r>
            <a:endParaRPr lang="zh-CN" altLang="en-US" sz="2000" dirty="0">
              <a:solidFill>
                <a:srgbClr val="FF55FF"/>
              </a:solidFill>
            </a:endParaRPr>
          </a:p>
        </p:txBody>
      </p:sp>
      <p:cxnSp>
        <p:nvCxnSpPr>
          <p:cNvPr id="39" name="Straight Arrow Connector 38">
            <a:extLst>
              <a:ext uri="{FF2B5EF4-FFF2-40B4-BE49-F238E27FC236}">
                <a16:creationId xmlns:a16="http://schemas.microsoft.com/office/drawing/2014/main" id="{624C7CC3-CCC5-46D1-9909-A267996D43FD}"/>
              </a:ext>
            </a:extLst>
          </p:cNvPr>
          <p:cNvCxnSpPr>
            <a:cxnSpLocks/>
          </p:cNvCxnSpPr>
          <p:nvPr/>
        </p:nvCxnSpPr>
        <p:spPr>
          <a:xfrm flipH="1">
            <a:off x="1028875" y="4000249"/>
            <a:ext cx="535230" cy="360949"/>
          </a:xfrm>
          <a:prstGeom prst="straightConnector1">
            <a:avLst/>
          </a:prstGeom>
          <a:ln>
            <a:solidFill>
              <a:srgbClr val="FF55FF"/>
            </a:solidFill>
            <a:tailEnd type="triangle"/>
          </a:ln>
        </p:spPr>
        <p:style>
          <a:lnRef idx="1">
            <a:schemeClr val="accent1"/>
          </a:lnRef>
          <a:fillRef idx="0">
            <a:schemeClr val="accent1"/>
          </a:fillRef>
          <a:effectRef idx="0">
            <a:schemeClr val="accent1"/>
          </a:effectRef>
          <a:fontRef idx="minor">
            <a:schemeClr val="tx1"/>
          </a:fontRef>
        </p:style>
      </p:cxnSp>
      <p:sp>
        <p:nvSpPr>
          <p:cNvPr id="43" name="TextBox 42">
            <a:extLst>
              <a:ext uri="{FF2B5EF4-FFF2-40B4-BE49-F238E27FC236}">
                <a16:creationId xmlns:a16="http://schemas.microsoft.com/office/drawing/2014/main" id="{DFB7E4BA-D692-4114-9CDC-2E95F0A30995}"/>
              </a:ext>
            </a:extLst>
          </p:cNvPr>
          <p:cNvSpPr txBox="1"/>
          <p:nvPr/>
        </p:nvSpPr>
        <p:spPr>
          <a:xfrm>
            <a:off x="2742033" y="4780200"/>
            <a:ext cx="833801" cy="400110"/>
          </a:xfrm>
          <a:prstGeom prst="rect">
            <a:avLst/>
          </a:prstGeom>
          <a:noFill/>
        </p:spPr>
        <p:txBody>
          <a:bodyPr wrap="square">
            <a:spAutoFit/>
          </a:bodyPr>
          <a:lstStyle/>
          <a:p>
            <a:r>
              <a:rPr lang="en-US" altLang="zh-CN" sz="2000" dirty="0">
                <a:solidFill>
                  <a:srgbClr val="FF0000"/>
                </a:solidFill>
              </a:rPr>
              <a:t>5293</a:t>
            </a:r>
            <a:endParaRPr lang="zh-CN" altLang="en-US" sz="2000" dirty="0">
              <a:solidFill>
                <a:srgbClr val="FF0000"/>
              </a:solidFill>
            </a:endParaRPr>
          </a:p>
        </p:txBody>
      </p:sp>
      <p:cxnSp>
        <p:nvCxnSpPr>
          <p:cNvPr id="44" name="Straight Arrow Connector 43">
            <a:extLst>
              <a:ext uri="{FF2B5EF4-FFF2-40B4-BE49-F238E27FC236}">
                <a16:creationId xmlns:a16="http://schemas.microsoft.com/office/drawing/2014/main" id="{32AF4B13-7A16-41A3-AE57-AE82B8E6308E}"/>
              </a:ext>
            </a:extLst>
          </p:cNvPr>
          <p:cNvCxnSpPr>
            <a:cxnSpLocks/>
            <a:stCxn id="43" idx="1"/>
          </p:cNvCxnSpPr>
          <p:nvPr/>
        </p:nvCxnSpPr>
        <p:spPr>
          <a:xfrm flipH="1">
            <a:off x="505326" y="4980255"/>
            <a:ext cx="2236707" cy="57833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55" name="TextBox 54">
            <a:extLst>
              <a:ext uri="{FF2B5EF4-FFF2-40B4-BE49-F238E27FC236}">
                <a16:creationId xmlns:a16="http://schemas.microsoft.com/office/drawing/2014/main" id="{3FD2D89C-2EB5-4C68-A43A-93612D3A6948}"/>
              </a:ext>
            </a:extLst>
          </p:cNvPr>
          <p:cNvSpPr txBox="1"/>
          <p:nvPr/>
        </p:nvSpPr>
        <p:spPr>
          <a:xfrm>
            <a:off x="8191304" y="4760563"/>
            <a:ext cx="833801" cy="400110"/>
          </a:xfrm>
          <a:prstGeom prst="rect">
            <a:avLst/>
          </a:prstGeom>
          <a:noFill/>
        </p:spPr>
        <p:txBody>
          <a:bodyPr wrap="square">
            <a:spAutoFit/>
          </a:bodyPr>
          <a:lstStyle/>
          <a:p>
            <a:r>
              <a:rPr lang="en-US" altLang="zh-CN" sz="2000" dirty="0">
                <a:solidFill>
                  <a:srgbClr val="0000FF"/>
                </a:solidFill>
              </a:rPr>
              <a:t>5141</a:t>
            </a:r>
            <a:endParaRPr lang="zh-CN" altLang="en-US" sz="2000" dirty="0">
              <a:solidFill>
                <a:srgbClr val="0000FF"/>
              </a:solidFill>
            </a:endParaRPr>
          </a:p>
        </p:txBody>
      </p:sp>
      <p:cxnSp>
        <p:nvCxnSpPr>
          <p:cNvPr id="56" name="Straight Arrow Connector 55">
            <a:extLst>
              <a:ext uri="{FF2B5EF4-FFF2-40B4-BE49-F238E27FC236}">
                <a16:creationId xmlns:a16="http://schemas.microsoft.com/office/drawing/2014/main" id="{AE7099A9-DE35-43EF-A7FD-45FF646651CE}"/>
              </a:ext>
            </a:extLst>
          </p:cNvPr>
          <p:cNvCxnSpPr>
            <a:cxnSpLocks/>
          </p:cNvCxnSpPr>
          <p:nvPr/>
        </p:nvCxnSpPr>
        <p:spPr>
          <a:xfrm flipH="1">
            <a:off x="8197850" y="5091198"/>
            <a:ext cx="194683" cy="592052"/>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sp>
        <p:nvSpPr>
          <p:cNvPr id="57" name="TextBox 56">
            <a:extLst>
              <a:ext uri="{FF2B5EF4-FFF2-40B4-BE49-F238E27FC236}">
                <a16:creationId xmlns:a16="http://schemas.microsoft.com/office/drawing/2014/main" id="{8D4B387E-7F96-4234-9291-22445D68A14A}"/>
              </a:ext>
            </a:extLst>
          </p:cNvPr>
          <p:cNvSpPr txBox="1"/>
          <p:nvPr/>
        </p:nvSpPr>
        <p:spPr>
          <a:xfrm>
            <a:off x="1655637" y="4617378"/>
            <a:ext cx="833801" cy="400110"/>
          </a:xfrm>
          <a:prstGeom prst="rect">
            <a:avLst/>
          </a:prstGeom>
          <a:noFill/>
        </p:spPr>
        <p:txBody>
          <a:bodyPr wrap="square">
            <a:spAutoFit/>
          </a:bodyPr>
          <a:lstStyle/>
          <a:p>
            <a:r>
              <a:rPr lang="en-US" altLang="zh-CN" sz="2000" dirty="0"/>
              <a:t>4156</a:t>
            </a:r>
            <a:endParaRPr lang="zh-CN" altLang="en-US" sz="2000" dirty="0"/>
          </a:p>
        </p:txBody>
      </p:sp>
      <p:cxnSp>
        <p:nvCxnSpPr>
          <p:cNvPr id="58" name="Straight Arrow Connector 57">
            <a:extLst>
              <a:ext uri="{FF2B5EF4-FFF2-40B4-BE49-F238E27FC236}">
                <a16:creationId xmlns:a16="http://schemas.microsoft.com/office/drawing/2014/main" id="{D733B352-DA8E-4566-94C7-6BCA11E3F65A}"/>
              </a:ext>
            </a:extLst>
          </p:cNvPr>
          <p:cNvCxnSpPr>
            <a:cxnSpLocks/>
            <a:stCxn id="57" idx="1"/>
          </p:cNvCxnSpPr>
          <p:nvPr/>
        </p:nvCxnSpPr>
        <p:spPr>
          <a:xfrm flipH="1">
            <a:off x="611974" y="4817433"/>
            <a:ext cx="1043663" cy="691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5096226"/>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B681978-EB0B-4E7E-9EB0-C13841FE527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97787"/>
            <a:ext cx="9144000" cy="6462426"/>
          </a:xfrm>
          <a:prstGeom prst="rect">
            <a:avLst/>
          </a:prstGeom>
        </p:spPr>
      </p:pic>
      <p:sp>
        <p:nvSpPr>
          <p:cNvPr id="4" name="TextBox 3">
            <a:extLst>
              <a:ext uri="{FF2B5EF4-FFF2-40B4-BE49-F238E27FC236}">
                <a16:creationId xmlns:a16="http://schemas.microsoft.com/office/drawing/2014/main" id="{47595425-FC11-44D2-8B73-9AB257BB0965}"/>
              </a:ext>
            </a:extLst>
          </p:cNvPr>
          <p:cNvSpPr txBox="1"/>
          <p:nvPr/>
        </p:nvSpPr>
        <p:spPr>
          <a:xfrm>
            <a:off x="611974" y="346482"/>
            <a:ext cx="833801" cy="400110"/>
          </a:xfrm>
          <a:prstGeom prst="rect">
            <a:avLst/>
          </a:prstGeom>
          <a:noFill/>
        </p:spPr>
        <p:txBody>
          <a:bodyPr wrap="square">
            <a:spAutoFit/>
          </a:bodyPr>
          <a:lstStyle/>
          <a:p>
            <a:r>
              <a:rPr lang="zh-CN" altLang="en-US" sz="2000" dirty="0"/>
              <a:t>4970</a:t>
            </a:r>
          </a:p>
        </p:txBody>
      </p:sp>
      <p:cxnSp>
        <p:nvCxnSpPr>
          <p:cNvPr id="5" name="Straight Arrow Connector 4">
            <a:extLst>
              <a:ext uri="{FF2B5EF4-FFF2-40B4-BE49-F238E27FC236}">
                <a16:creationId xmlns:a16="http://schemas.microsoft.com/office/drawing/2014/main" id="{D59345BC-92B2-4EC8-BD40-BD7828A7F97F}"/>
              </a:ext>
            </a:extLst>
          </p:cNvPr>
          <p:cNvCxnSpPr>
            <a:cxnSpLocks/>
            <a:stCxn id="4" idx="1"/>
          </p:cNvCxnSpPr>
          <p:nvPr/>
        </p:nvCxnSpPr>
        <p:spPr>
          <a:xfrm flipH="1">
            <a:off x="381156" y="546537"/>
            <a:ext cx="230818" cy="36306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19535DD3-4E8F-4C2A-A1FC-A0D169F68429}"/>
              </a:ext>
            </a:extLst>
          </p:cNvPr>
          <p:cNvSpPr txBox="1"/>
          <p:nvPr/>
        </p:nvSpPr>
        <p:spPr>
          <a:xfrm>
            <a:off x="890337" y="2457642"/>
            <a:ext cx="833801" cy="400110"/>
          </a:xfrm>
          <a:prstGeom prst="rect">
            <a:avLst/>
          </a:prstGeom>
          <a:noFill/>
        </p:spPr>
        <p:txBody>
          <a:bodyPr wrap="square">
            <a:spAutoFit/>
          </a:bodyPr>
          <a:lstStyle/>
          <a:p>
            <a:r>
              <a:rPr lang="en-US" altLang="zh-CN" sz="2000" dirty="0">
                <a:solidFill>
                  <a:srgbClr val="00FF00"/>
                </a:solidFill>
              </a:rPr>
              <a:t>5156</a:t>
            </a:r>
            <a:endParaRPr lang="zh-CN" altLang="en-US" sz="2000" dirty="0">
              <a:solidFill>
                <a:srgbClr val="00FF00"/>
              </a:solidFill>
            </a:endParaRPr>
          </a:p>
        </p:txBody>
      </p:sp>
      <p:cxnSp>
        <p:nvCxnSpPr>
          <p:cNvPr id="7" name="Straight Arrow Connector 6">
            <a:extLst>
              <a:ext uri="{FF2B5EF4-FFF2-40B4-BE49-F238E27FC236}">
                <a16:creationId xmlns:a16="http://schemas.microsoft.com/office/drawing/2014/main" id="{ED497FA0-3FCE-4A0B-9758-14BF0DDB2666}"/>
              </a:ext>
            </a:extLst>
          </p:cNvPr>
          <p:cNvCxnSpPr>
            <a:cxnSpLocks/>
          </p:cNvCxnSpPr>
          <p:nvPr/>
        </p:nvCxnSpPr>
        <p:spPr>
          <a:xfrm flipH="1">
            <a:off x="355107" y="2683042"/>
            <a:ext cx="535230" cy="360949"/>
          </a:xfrm>
          <a:prstGeom prst="straightConnector1">
            <a:avLst/>
          </a:prstGeom>
          <a:ln>
            <a:solidFill>
              <a:srgbClr val="00FF00"/>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226CF6D5-E5F7-4F0F-B0E9-E454469C7F50}"/>
              </a:ext>
            </a:extLst>
          </p:cNvPr>
          <p:cNvSpPr txBox="1"/>
          <p:nvPr/>
        </p:nvSpPr>
        <p:spPr>
          <a:xfrm>
            <a:off x="1564105" y="3774849"/>
            <a:ext cx="833801" cy="400110"/>
          </a:xfrm>
          <a:prstGeom prst="rect">
            <a:avLst/>
          </a:prstGeom>
          <a:noFill/>
        </p:spPr>
        <p:txBody>
          <a:bodyPr wrap="square">
            <a:spAutoFit/>
          </a:bodyPr>
          <a:lstStyle/>
          <a:p>
            <a:r>
              <a:rPr lang="en-US" altLang="zh-CN" sz="2000" dirty="0">
                <a:solidFill>
                  <a:srgbClr val="FF55FF"/>
                </a:solidFill>
              </a:rPr>
              <a:t>2186</a:t>
            </a:r>
            <a:endParaRPr lang="zh-CN" altLang="en-US" sz="2000" dirty="0">
              <a:solidFill>
                <a:srgbClr val="FF55FF"/>
              </a:solidFill>
            </a:endParaRPr>
          </a:p>
        </p:txBody>
      </p:sp>
      <p:cxnSp>
        <p:nvCxnSpPr>
          <p:cNvPr id="9" name="Straight Arrow Connector 8">
            <a:extLst>
              <a:ext uri="{FF2B5EF4-FFF2-40B4-BE49-F238E27FC236}">
                <a16:creationId xmlns:a16="http://schemas.microsoft.com/office/drawing/2014/main" id="{B4234CB5-8BE8-4102-9F71-FF3290ECA655}"/>
              </a:ext>
            </a:extLst>
          </p:cNvPr>
          <p:cNvCxnSpPr>
            <a:cxnSpLocks/>
          </p:cNvCxnSpPr>
          <p:nvPr/>
        </p:nvCxnSpPr>
        <p:spPr>
          <a:xfrm flipH="1">
            <a:off x="1028875" y="4000249"/>
            <a:ext cx="535230" cy="360949"/>
          </a:xfrm>
          <a:prstGeom prst="straightConnector1">
            <a:avLst/>
          </a:prstGeom>
          <a:ln>
            <a:solidFill>
              <a:srgbClr val="FF55FF"/>
            </a:solidFill>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177859AE-DB7A-4168-BB81-0CF5355731CD}"/>
              </a:ext>
            </a:extLst>
          </p:cNvPr>
          <p:cNvSpPr txBox="1"/>
          <p:nvPr/>
        </p:nvSpPr>
        <p:spPr>
          <a:xfrm>
            <a:off x="2742033" y="4780200"/>
            <a:ext cx="833801" cy="400110"/>
          </a:xfrm>
          <a:prstGeom prst="rect">
            <a:avLst/>
          </a:prstGeom>
          <a:noFill/>
        </p:spPr>
        <p:txBody>
          <a:bodyPr wrap="square">
            <a:spAutoFit/>
          </a:bodyPr>
          <a:lstStyle/>
          <a:p>
            <a:r>
              <a:rPr lang="en-US" altLang="zh-CN" sz="2000" dirty="0">
                <a:solidFill>
                  <a:srgbClr val="FF0000"/>
                </a:solidFill>
              </a:rPr>
              <a:t>5293</a:t>
            </a:r>
            <a:endParaRPr lang="zh-CN" altLang="en-US" sz="2000" dirty="0">
              <a:solidFill>
                <a:srgbClr val="FF0000"/>
              </a:solidFill>
            </a:endParaRPr>
          </a:p>
        </p:txBody>
      </p:sp>
      <p:cxnSp>
        <p:nvCxnSpPr>
          <p:cNvPr id="13" name="Straight Arrow Connector 12">
            <a:extLst>
              <a:ext uri="{FF2B5EF4-FFF2-40B4-BE49-F238E27FC236}">
                <a16:creationId xmlns:a16="http://schemas.microsoft.com/office/drawing/2014/main" id="{7C7A33BF-A3EB-41CD-9445-C684FA65FE97}"/>
              </a:ext>
            </a:extLst>
          </p:cNvPr>
          <p:cNvCxnSpPr>
            <a:cxnSpLocks/>
            <a:stCxn id="12" idx="1"/>
          </p:cNvCxnSpPr>
          <p:nvPr/>
        </p:nvCxnSpPr>
        <p:spPr>
          <a:xfrm flipH="1">
            <a:off x="505326" y="4980255"/>
            <a:ext cx="2236707" cy="57833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6E081A41-ABE6-4B9A-9E83-A6C7A0874C6B}"/>
              </a:ext>
            </a:extLst>
          </p:cNvPr>
          <p:cNvSpPr txBox="1"/>
          <p:nvPr/>
        </p:nvSpPr>
        <p:spPr>
          <a:xfrm>
            <a:off x="4778989" y="4691088"/>
            <a:ext cx="833801" cy="400110"/>
          </a:xfrm>
          <a:prstGeom prst="rect">
            <a:avLst/>
          </a:prstGeom>
          <a:noFill/>
        </p:spPr>
        <p:txBody>
          <a:bodyPr wrap="square">
            <a:spAutoFit/>
          </a:bodyPr>
          <a:lstStyle/>
          <a:p>
            <a:r>
              <a:rPr lang="en-US" altLang="zh-CN" sz="2000" dirty="0">
                <a:solidFill>
                  <a:srgbClr val="41FFFF"/>
                </a:solidFill>
              </a:rPr>
              <a:t>4270</a:t>
            </a:r>
            <a:endParaRPr lang="zh-CN" altLang="en-US" sz="2000" dirty="0">
              <a:solidFill>
                <a:srgbClr val="41FFFF"/>
              </a:solidFill>
            </a:endParaRPr>
          </a:p>
        </p:txBody>
      </p:sp>
      <p:cxnSp>
        <p:nvCxnSpPr>
          <p:cNvPr id="17" name="Straight Arrow Connector 16">
            <a:extLst>
              <a:ext uri="{FF2B5EF4-FFF2-40B4-BE49-F238E27FC236}">
                <a16:creationId xmlns:a16="http://schemas.microsoft.com/office/drawing/2014/main" id="{CE0BDF6A-DEC6-44FC-9C63-FE1FAA92E11B}"/>
              </a:ext>
            </a:extLst>
          </p:cNvPr>
          <p:cNvCxnSpPr>
            <a:cxnSpLocks/>
            <a:stCxn id="16" idx="1"/>
          </p:cNvCxnSpPr>
          <p:nvPr/>
        </p:nvCxnSpPr>
        <p:spPr>
          <a:xfrm flipH="1">
            <a:off x="2742033" y="4891143"/>
            <a:ext cx="2036956" cy="667446"/>
          </a:xfrm>
          <a:prstGeom prst="straightConnector1">
            <a:avLst/>
          </a:prstGeom>
          <a:ln>
            <a:solidFill>
              <a:srgbClr val="41FFFF"/>
            </a:solidFill>
            <a:tailEnd type="triangle"/>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0D3C2AC3-DF70-4F93-9963-3399E2F9B8C2}"/>
              </a:ext>
            </a:extLst>
          </p:cNvPr>
          <p:cNvSpPr txBox="1"/>
          <p:nvPr/>
        </p:nvSpPr>
        <p:spPr>
          <a:xfrm>
            <a:off x="6884516" y="4760563"/>
            <a:ext cx="833801" cy="400110"/>
          </a:xfrm>
          <a:prstGeom prst="rect">
            <a:avLst/>
          </a:prstGeom>
          <a:noFill/>
        </p:spPr>
        <p:txBody>
          <a:bodyPr wrap="square">
            <a:spAutoFit/>
          </a:bodyPr>
          <a:lstStyle/>
          <a:p>
            <a:r>
              <a:rPr lang="en-US" altLang="zh-CN" sz="2000" dirty="0">
                <a:solidFill>
                  <a:srgbClr val="66D761"/>
                </a:solidFill>
              </a:rPr>
              <a:t>2838</a:t>
            </a:r>
            <a:endParaRPr lang="zh-CN" altLang="en-US" sz="2000" dirty="0">
              <a:solidFill>
                <a:srgbClr val="66D761"/>
              </a:solidFill>
            </a:endParaRPr>
          </a:p>
        </p:txBody>
      </p:sp>
      <p:cxnSp>
        <p:nvCxnSpPr>
          <p:cNvPr id="19" name="Straight Arrow Connector 18">
            <a:extLst>
              <a:ext uri="{FF2B5EF4-FFF2-40B4-BE49-F238E27FC236}">
                <a16:creationId xmlns:a16="http://schemas.microsoft.com/office/drawing/2014/main" id="{89F6D3A2-1D4A-4980-8535-1C99C5FEB350}"/>
              </a:ext>
            </a:extLst>
          </p:cNvPr>
          <p:cNvCxnSpPr>
            <a:cxnSpLocks/>
            <a:stCxn id="18" idx="1"/>
          </p:cNvCxnSpPr>
          <p:nvPr/>
        </p:nvCxnSpPr>
        <p:spPr>
          <a:xfrm flipH="1">
            <a:off x="6210300" y="4960618"/>
            <a:ext cx="674216" cy="754382"/>
          </a:xfrm>
          <a:prstGeom prst="straightConnector1">
            <a:avLst/>
          </a:prstGeom>
          <a:ln>
            <a:solidFill>
              <a:srgbClr val="66D761"/>
            </a:solidFill>
            <a:tailEnd type="triangle"/>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D385CB90-DE7B-434B-AE52-685E8EE86191}"/>
              </a:ext>
            </a:extLst>
          </p:cNvPr>
          <p:cNvSpPr txBox="1"/>
          <p:nvPr/>
        </p:nvSpPr>
        <p:spPr>
          <a:xfrm>
            <a:off x="8191304" y="4760563"/>
            <a:ext cx="833801" cy="400110"/>
          </a:xfrm>
          <a:prstGeom prst="rect">
            <a:avLst/>
          </a:prstGeom>
          <a:noFill/>
        </p:spPr>
        <p:txBody>
          <a:bodyPr wrap="square">
            <a:spAutoFit/>
          </a:bodyPr>
          <a:lstStyle/>
          <a:p>
            <a:r>
              <a:rPr lang="en-US" altLang="zh-CN" sz="2000" dirty="0">
                <a:solidFill>
                  <a:srgbClr val="0000FF"/>
                </a:solidFill>
              </a:rPr>
              <a:t>5141</a:t>
            </a:r>
            <a:endParaRPr lang="zh-CN" altLang="en-US" sz="2000" dirty="0">
              <a:solidFill>
                <a:srgbClr val="0000FF"/>
              </a:solidFill>
            </a:endParaRPr>
          </a:p>
        </p:txBody>
      </p:sp>
      <p:cxnSp>
        <p:nvCxnSpPr>
          <p:cNvPr id="25" name="Straight Arrow Connector 24">
            <a:extLst>
              <a:ext uri="{FF2B5EF4-FFF2-40B4-BE49-F238E27FC236}">
                <a16:creationId xmlns:a16="http://schemas.microsoft.com/office/drawing/2014/main" id="{C517E0F2-9371-47C1-A372-CBAD9F593744}"/>
              </a:ext>
            </a:extLst>
          </p:cNvPr>
          <p:cNvCxnSpPr>
            <a:cxnSpLocks/>
          </p:cNvCxnSpPr>
          <p:nvPr/>
        </p:nvCxnSpPr>
        <p:spPr>
          <a:xfrm flipH="1">
            <a:off x="8197850" y="5091198"/>
            <a:ext cx="194683" cy="592052"/>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F90501DB-D43D-4F25-A401-673063B9C19A}"/>
              </a:ext>
            </a:extLst>
          </p:cNvPr>
          <p:cNvSpPr txBox="1"/>
          <p:nvPr/>
        </p:nvSpPr>
        <p:spPr>
          <a:xfrm>
            <a:off x="1655637" y="4617378"/>
            <a:ext cx="833801" cy="400110"/>
          </a:xfrm>
          <a:prstGeom prst="rect">
            <a:avLst/>
          </a:prstGeom>
          <a:noFill/>
        </p:spPr>
        <p:txBody>
          <a:bodyPr wrap="square">
            <a:spAutoFit/>
          </a:bodyPr>
          <a:lstStyle/>
          <a:p>
            <a:r>
              <a:rPr lang="en-US" altLang="zh-CN" sz="2000" dirty="0"/>
              <a:t>4156</a:t>
            </a:r>
            <a:endParaRPr lang="zh-CN" altLang="en-US" sz="2000" dirty="0"/>
          </a:p>
        </p:txBody>
      </p:sp>
      <p:cxnSp>
        <p:nvCxnSpPr>
          <p:cNvPr id="27" name="Straight Arrow Connector 26">
            <a:extLst>
              <a:ext uri="{FF2B5EF4-FFF2-40B4-BE49-F238E27FC236}">
                <a16:creationId xmlns:a16="http://schemas.microsoft.com/office/drawing/2014/main" id="{D99D0218-414D-45A9-9078-49848BACE9CD}"/>
              </a:ext>
            </a:extLst>
          </p:cNvPr>
          <p:cNvCxnSpPr>
            <a:cxnSpLocks/>
            <a:stCxn id="26" idx="1"/>
          </p:cNvCxnSpPr>
          <p:nvPr/>
        </p:nvCxnSpPr>
        <p:spPr>
          <a:xfrm flipH="1">
            <a:off x="611974" y="4817433"/>
            <a:ext cx="1043663" cy="691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1817332"/>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3AADB73-0E1A-44C9-AB50-B53D3F51B73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97787"/>
            <a:ext cx="9144000" cy="6462426"/>
          </a:xfrm>
          <a:prstGeom prst="rect">
            <a:avLst/>
          </a:prstGeom>
        </p:spPr>
      </p:pic>
      <p:sp>
        <p:nvSpPr>
          <p:cNvPr id="4" name="TextBox 3">
            <a:extLst>
              <a:ext uri="{FF2B5EF4-FFF2-40B4-BE49-F238E27FC236}">
                <a16:creationId xmlns:a16="http://schemas.microsoft.com/office/drawing/2014/main" id="{A58F12CB-943E-44C8-A0BC-2D03E9562CB0}"/>
              </a:ext>
            </a:extLst>
          </p:cNvPr>
          <p:cNvSpPr txBox="1"/>
          <p:nvPr/>
        </p:nvSpPr>
        <p:spPr>
          <a:xfrm>
            <a:off x="611974" y="346482"/>
            <a:ext cx="833801" cy="400110"/>
          </a:xfrm>
          <a:prstGeom prst="rect">
            <a:avLst/>
          </a:prstGeom>
          <a:noFill/>
        </p:spPr>
        <p:txBody>
          <a:bodyPr wrap="square">
            <a:spAutoFit/>
          </a:bodyPr>
          <a:lstStyle/>
          <a:p>
            <a:r>
              <a:rPr lang="zh-CN" altLang="en-US" sz="2000" dirty="0"/>
              <a:t>4970</a:t>
            </a:r>
          </a:p>
        </p:txBody>
      </p:sp>
      <p:cxnSp>
        <p:nvCxnSpPr>
          <p:cNvPr id="5" name="Straight Arrow Connector 4">
            <a:extLst>
              <a:ext uri="{FF2B5EF4-FFF2-40B4-BE49-F238E27FC236}">
                <a16:creationId xmlns:a16="http://schemas.microsoft.com/office/drawing/2014/main" id="{D1C52808-0D32-4AE6-836B-459B6ACCA508}"/>
              </a:ext>
            </a:extLst>
          </p:cNvPr>
          <p:cNvCxnSpPr>
            <a:cxnSpLocks/>
            <a:stCxn id="4" idx="1"/>
          </p:cNvCxnSpPr>
          <p:nvPr/>
        </p:nvCxnSpPr>
        <p:spPr>
          <a:xfrm flipH="1">
            <a:off x="381156" y="546537"/>
            <a:ext cx="230818" cy="36306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75218519-8FB5-418B-B498-09FDAB180628}"/>
              </a:ext>
            </a:extLst>
          </p:cNvPr>
          <p:cNvSpPr txBox="1"/>
          <p:nvPr/>
        </p:nvSpPr>
        <p:spPr>
          <a:xfrm>
            <a:off x="890337" y="2457642"/>
            <a:ext cx="833801" cy="400110"/>
          </a:xfrm>
          <a:prstGeom prst="rect">
            <a:avLst/>
          </a:prstGeom>
          <a:noFill/>
        </p:spPr>
        <p:txBody>
          <a:bodyPr wrap="square">
            <a:spAutoFit/>
          </a:bodyPr>
          <a:lstStyle/>
          <a:p>
            <a:r>
              <a:rPr lang="en-US" altLang="zh-CN" sz="2000" dirty="0">
                <a:solidFill>
                  <a:srgbClr val="00FF00"/>
                </a:solidFill>
              </a:rPr>
              <a:t>5156</a:t>
            </a:r>
            <a:endParaRPr lang="zh-CN" altLang="en-US" sz="2000" dirty="0">
              <a:solidFill>
                <a:srgbClr val="00FF00"/>
              </a:solidFill>
            </a:endParaRPr>
          </a:p>
        </p:txBody>
      </p:sp>
      <p:cxnSp>
        <p:nvCxnSpPr>
          <p:cNvPr id="7" name="Straight Arrow Connector 6">
            <a:extLst>
              <a:ext uri="{FF2B5EF4-FFF2-40B4-BE49-F238E27FC236}">
                <a16:creationId xmlns:a16="http://schemas.microsoft.com/office/drawing/2014/main" id="{CA580E37-FCC1-4441-81A5-50E6AF204946}"/>
              </a:ext>
            </a:extLst>
          </p:cNvPr>
          <p:cNvCxnSpPr>
            <a:cxnSpLocks/>
          </p:cNvCxnSpPr>
          <p:nvPr/>
        </p:nvCxnSpPr>
        <p:spPr>
          <a:xfrm flipH="1">
            <a:off x="355107" y="2683042"/>
            <a:ext cx="535230" cy="360949"/>
          </a:xfrm>
          <a:prstGeom prst="straightConnector1">
            <a:avLst/>
          </a:prstGeom>
          <a:ln>
            <a:solidFill>
              <a:srgbClr val="00FF00"/>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4981CCE4-67FB-4E02-B1A8-BE8EECEC3F09}"/>
              </a:ext>
            </a:extLst>
          </p:cNvPr>
          <p:cNvSpPr txBox="1"/>
          <p:nvPr/>
        </p:nvSpPr>
        <p:spPr>
          <a:xfrm>
            <a:off x="1564105" y="3774849"/>
            <a:ext cx="833801" cy="400110"/>
          </a:xfrm>
          <a:prstGeom prst="rect">
            <a:avLst/>
          </a:prstGeom>
          <a:noFill/>
        </p:spPr>
        <p:txBody>
          <a:bodyPr wrap="square">
            <a:spAutoFit/>
          </a:bodyPr>
          <a:lstStyle/>
          <a:p>
            <a:r>
              <a:rPr lang="en-US" altLang="zh-CN" sz="2000" dirty="0">
                <a:solidFill>
                  <a:srgbClr val="FF55FF"/>
                </a:solidFill>
              </a:rPr>
              <a:t>2186</a:t>
            </a:r>
            <a:endParaRPr lang="zh-CN" altLang="en-US" sz="2000" dirty="0">
              <a:solidFill>
                <a:srgbClr val="FF55FF"/>
              </a:solidFill>
            </a:endParaRPr>
          </a:p>
        </p:txBody>
      </p:sp>
      <p:cxnSp>
        <p:nvCxnSpPr>
          <p:cNvPr id="9" name="Straight Arrow Connector 8">
            <a:extLst>
              <a:ext uri="{FF2B5EF4-FFF2-40B4-BE49-F238E27FC236}">
                <a16:creationId xmlns:a16="http://schemas.microsoft.com/office/drawing/2014/main" id="{76A027F9-31DC-4185-BEFD-FFFCE0CE383F}"/>
              </a:ext>
            </a:extLst>
          </p:cNvPr>
          <p:cNvCxnSpPr>
            <a:cxnSpLocks/>
          </p:cNvCxnSpPr>
          <p:nvPr/>
        </p:nvCxnSpPr>
        <p:spPr>
          <a:xfrm flipH="1">
            <a:off x="1028875" y="4000249"/>
            <a:ext cx="535230" cy="360949"/>
          </a:xfrm>
          <a:prstGeom prst="straightConnector1">
            <a:avLst/>
          </a:prstGeom>
          <a:ln>
            <a:solidFill>
              <a:srgbClr val="FF55FF"/>
            </a:solidFill>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69708395-EBF0-4E63-A07A-F60C0EDAE309}"/>
              </a:ext>
            </a:extLst>
          </p:cNvPr>
          <p:cNvSpPr txBox="1"/>
          <p:nvPr/>
        </p:nvSpPr>
        <p:spPr>
          <a:xfrm>
            <a:off x="2742033" y="4780200"/>
            <a:ext cx="833801" cy="400110"/>
          </a:xfrm>
          <a:prstGeom prst="rect">
            <a:avLst/>
          </a:prstGeom>
          <a:noFill/>
        </p:spPr>
        <p:txBody>
          <a:bodyPr wrap="square">
            <a:spAutoFit/>
          </a:bodyPr>
          <a:lstStyle/>
          <a:p>
            <a:r>
              <a:rPr lang="en-US" altLang="zh-CN" sz="2000" dirty="0">
                <a:solidFill>
                  <a:srgbClr val="FF0000"/>
                </a:solidFill>
              </a:rPr>
              <a:t>5293</a:t>
            </a:r>
            <a:endParaRPr lang="zh-CN" altLang="en-US" sz="2000" dirty="0">
              <a:solidFill>
                <a:srgbClr val="FF0000"/>
              </a:solidFill>
            </a:endParaRPr>
          </a:p>
        </p:txBody>
      </p:sp>
      <p:cxnSp>
        <p:nvCxnSpPr>
          <p:cNvPr id="13" name="Straight Arrow Connector 12">
            <a:extLst>
              <a:ext uri="{FF2B5EF4-FFF2-40B4-BE49-F238E27FC236}">
                <a16:creationId xmlns:a16="http://schemas.microsoft.com/office/drawing/2014/main" id="{3E5081BD-91C0-4A88-A9DF-FC6A10E4ED72}"/>
              </a:ext>
            </a:extLst>
          </p:cNvPr>
          <p:cNvCxnSpPr>
            <a:cxnSpLocks/>
            <a:stCxn id="12" idx="1"/>
          </p:cNvCxnSpPr>
          <p:nvPr/>
        </p:nvCxnSpPr>
        <p:spPr>
          <a:xfrm flipH="1">
            <a:off x="505326" y="4980255"/>
            <a:ext cx="2236707" cy="57833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7C11DB82-92A7-4735-B604-071F4E66B734}"/>
              </a:ext>
            </a:extLst>
          </p:cNvPr>
          <p:cNvSpPr txBox="1"/>
          <p:nvPr/>
        </p:nvSpPr>
        <p:spPr>
          <a:xfrm>
            <a:off x="4778989" y="4691088"/>
            <a:ext cx="833801" cy="400110"/>
          </a:xfrm>
          <a:prstGeom prst="rect">
            <a:avLst/>
          </a:prstGeom>
          <a:noFill/>
        </p:spPr>
        <p:txBody>
          <a:bodyPr wrap="square">
            <a:spAutoFit/>
          </a:bodyPr>
          <a:lstStyle/>
          <a:p>
            <a:r>
              <a:rPr lang="en-US" altLang="zh-CN" sz="2000" dirty="0">
                <a:solidFill>
                  <a:srgbClr val="41FFFF"/>
                </a:solidFill>
              </a:rPr>
              <a:t>4270</a:t>
            </a:r>
            <a:endParaRPr lang="zh-CN" altLang="en-US" sz="2000" dirty="0">
              <a:solidFill>
                <a:srgbClr val="41FFFF"/>
              </a:solidFill>
            </a:endParaRPr>
          </a:p>
        </p:txBody>
      </p:sp>
      <p:cxnSp>
        <p:nvCxnSpPr>
          <p:cNvPr id="17" name="Straight Arrow Connector 16">
            <a:extLst>
              <a:ext uri="{FF2B5EF4-FFF2-40B4-BE49-F238E27FC236}">
                <a16:creationId xmlns:a16="http://schemas.microsoft.com/office/drawing/2014/main" id="{88C1A880-DE02-42AD-8480-986A9A8CC320}"/>
              </a:ext>
            </a:extLst>
          </p:cNvPr>
          <p:cNvCxnSpPr>
            <a:cxnSpLocks/>
            <a:stCxn id="16" idx="1"/>
          </p:cNvCxnSpPr>
          <p:nvPr/>
        </p:nvCxnSpPr>
        <p:spPr>
          <a:xfrm flipH="1">
            <a:off x="2742033" y="4891143"/>
            <a:ext cx="2036956" cy="667446"/>
          </a:xfrm>
          <a:prstGeom prst="straightConnector1">
            <a:avLst/>
          </a:prstGeom>
          <a:ln>
            <a:solidFill>
              <a:srgbClr val="41FFFF"/>
            </a:solidFill>
            <a:tailEnd type="triangle"/>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119CBBE9-83D1-4C04-AC19-733D697A97EF}"/>
              </a:ext>
            </a:extLst>
          </p:cNvPr>
          <p:cNvSpPr txBox="1"/>
          <p:nvPr/>
        </p:nvSpPr>
        <p:spPr>
          <a:xfrm>
            <a:off x="6884516" y="4760563"/>
            <a:ext cx="833801" cy="400110"/>
          </a:xfrm>
          <a:prstGeom prst="rect">
            <a:avLst/>
          </a:prstGeom>
          <a:noFill/>
        </p:spPr>
        <p:txBody>
          <a:bodyPr wrap="square">
            <a:spAutoFit/>
          </a:bodyPr>
          <a:lstStyle/>
          <a:p>
            <a:r>
              <a:rPr lang="en-US" altLang="zh-CN" sz="2000" dirty="0">
                <a:solidFill>
                  <a:srgbClr val="66D761"/>
                </a:solidFill>
              </a:rPr>
              <a:t>2838</a:t>
            </a:r>
            <a:endParaRPr lang="zh-CN" altLang="en-US" sz="2000" dirty="0">
              <a:solidFill>
                <a:srgbClr val="66D761"/>
              </a:solidFill>
            </a:endParaRPr>
          </a:p>
        </p:txBody>
      </p:sp>
      <p:cxnSp>
        <p:nvCxnSpPr>
          <p:cNvPr id="19" name="Straight Arrow Connector 18">
            <a:extLst>
              <a:ext uri="{FF2B5EF4-FFF2-40B4-BE49-F238E27FC236}">
                <a16:creationId xmlns:a16="http://schemas.microsoft.com/office/drawing/2014/main" id="{E83B7851-4991-4772-97C2-FCA056BDE181}"/>
              </a:ext>
            </a:extLst>
          </p:cNvPr>
          <p:cNvCxnSpPr>
            <a:cxnSpLocks/>
            <a:stCxn id="18" idx="1"/>
          </p:cNvCxnSpPr>
          <p:nvPr/>
        </p:nvCxnSpPr>
        <p:spPr>
          <a:xfrm flipH="1">
            <a:off x="6210300" y="4960618"/>
            <a:ext cx="674216" cy="754382"/>
          </a:xfrm>
          <a:prstGeom prst="straightConnector1">
            <a:avLst/>
          </a:prstGeom>
          <a:ln>
            <a:solidFill>
              <a:srgbClr val="66D761"/>
            </a:solidFill>
            <a:tailEnd type="triangle"/>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34C7CACA-25C3-4C16-9EBA-E5D0CEC78CCB}"/>
              </a:ext>
            </a:extLst>
          </p:cNvPr>
          <p:cNvSpPr txBox="1"/>
          <p:nvPr/>
        </p:nvSpPr>
        <p:spPr>
          <a:xfrm>
            <a:off x="916386" y="1871293"/>
            <a:ext cx="833801" cy="400110"/>
          </a:xfrm>
          <a:prstGeom prst="rect">
            <a:avLst/>
          </a:prstGeom>
          <a:noFill/>
        </p:spPr>
        <p:txBody>
          <a:bodyPr wrap="square">
            <a:spAutoFit/>
          </a:bodyPr>
          <a:lstStyle/>
          <a:p>
            <a:r>
              <a:rPr lang="en-US" altLang="zh-CN" sz="2000" dirty="0">
                <a:solidFill>
                  <a:srgbClr val="FF0000"/>
                </a:solidFill>
              </a:rPr>
              <a:t>3076</a:t>
            </a:r>
            <a:endParaRPr lang="zh-CN" altLang="en-US" sz="2000" dirty="0">
              <a:solidFill>
                <a:srgbClr val="FF0000"/>
              </a:solidFill>
            </a:endParaRPr>
          </a:p>
        </p:txBody>
      </p:sp>
      <p:cxnSp>
        <p:nvCxnSpPr>
          <p:cNvPr id="21" name="Straight Arrow Connector 20">
            <a:extLst>
              <a:ext uri="{FF2B5EF4-FFF2-40B4-BE49-F238E27FC236}">
                <a16:creationId xmlns:a16="http://schemas.microsoft.com/office/drawing/2014/main" id="{78FE64E2-7050-4049-A9AF-4D2384AC5B28}"/>
              </a:ext>
            </a:extLst>
          </p:cNvPr>
          <p:cNvCxnSpPr>
            <a:cxnSpLocks/>
          </p:cNvCxnSpPr>
          <p:nvPr/>
        </p:nvCxnSpPr>
        <p:spPr>
          <a:xfrm flipH="1">
            <a:off x="381156" y="2096693"/>
            <a:ext cx="535230" cy="360949"/>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8A20BC4F-1076-4673-93D4-211879CB5087}"/>
              </a:ext>
            </a:extLst>
          </p:cNvPr>
          <p:cNvSpPr txBox="1"/>
          <p:nvPr/>
        </p:nvSpPr>
        <p:spPr>
          <a:xfrm>
            <a:off x="1002824" y="2943721"/>
            <a:ext cx="833801" cy="400110"/>
          </a:xfrm>
          <a:prstGeom prst="rect">
            <a:avLst/>
          </a:prstGeom>
          <a:noFill/>
        </p:spPr>
        <p:txBody>
          <a:bodyPr wrap="square">
            <a:spAutoFit/>
          </a:bodyPr>
          <a:lstStyle/>
          <a:p>
            <a:r>
              <a:rPr lang="en-US" altLang="zh-CN" sz="2000" dirty="0">
                <a:solidFill>
                  <a:srgbClr val="0000FF"/>
                </a:solidFill>
              </a:rPr>
              <a:t>3541</a:t>
            </a:r>
            <a:endParaRPr lang="zh-CN" altLang="en-US" sz="2000" dirty="0">
              <a:solidFill>
                <a:srgbClr val="0000FF"/>
              </a:solidFill>
            </a:endParaRPr>
          </a:p>
        </p:txBody>
      </p:sp>
      <p:cxnSp>
        <p:nvCxnSpPr>
          <p:cNvPr id="23" name="Straight Arrow Connector 22">
            <a:extLst>
              <a:ext uri="{FF2B5EF4-FFF2-40B4-BE49-F238E27FC236}">
                <a16:creationId xmlns:a16="http://schemas.microsoft.com/office/drawing/2014/main" id="{3E5B4814-1706-4EA0-A6F7-B0B535F86C1C}"/>
              </a:ext>
            </a:extLst>
          </p:cNvPr>
          <p:cNvCxnSpPr>
            <a:cxnSpLocks/>
          </p:cNvCxnSpPr>
          <p:nvPr/>
        </p:nvCxnSpPr>
        <p:spPr>
          <a:xfrm flipH="1">
            <a:off x="381974" y="3176339"/>
            <a:ext cx="620850" cy="258669"/>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56CCA7D6-626B-45CD-B1A4-659B09270840}"/>
              </a:ext>
            </a:extLst>
          </p:cNvPr>
          <p:cNvSpPr txBox="1"/>
          <p:nvPr/>
        </p:nvSpPr>
        <p:spPr>
          <a:xfrm>
            <a:off x="8191304" y="4760563"/>
            <a:ext cx="833801" cy="400110"/>
          </a:xfrm>
          <a:prstGeom prst="rect">
            <a:avLst/>
          </a:prstGeom>
          <a:noFill/>
        </p:spPr>
        <p:txBody>
          <a:bodyPr wrap="square">
            <a:spAutoFit/>
          </a:bodyPr>
          <a:lstStyle/>
          <a:p>
            <a:r>
              <a:rPr lang="en-US" altLang="zh-CN" sz="2000" dirty="0">
                <a:solidFill>
                  <a:srgbClr val="0000FF"/>
                </a:solidFill>
              </a:rPr>
              <a:t>5141</a:t>
            </a:r>
            <a:endParaRPr lang="zh-CN" altLang="en-US" sz="2000" dirty="0">
              <a:solidFill>
                <a:srgbClr val="0000FF"/>
              </a:solidFill>
            </a:endParaRPr>
          </a:p>
        </p:txBody>
      </p:sp>
      <p:cxnSp>
        <p:nvCxnSpPr>
          <p:cNvPr id="26" name="Straight Arrow Connector 25">
            <a:extLst>
              <a:ext uri="{FF2B5EF4-FFF2-40B4-BE49-F238E27FC236}">
                <a16:creationId xmlns:a16="http://schemas.microsoft.com/office/drawing/2014/main" id="{1608B70D-0877-4B00-919A-18AD3AD070D5}"/>
              </a:ext>
            </a:extLst>
          </p:cNvPr>
          <p:cNvCxnSpPr>
            <a:cxnSpLocks/>
          </p:cNvCxnSpPr>
          <p:nvPr/>
        </p:nvCxnSpPr>
        <p:spPr>
          <a:xfrm flipH="1">
            <a:off x="8197850" y="5091198"/>
            <a:ext cx="194683" cy="592052"/>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67B2F12F-3C0B-4AC1-BC66-82D05913210C}"/>
              </a:ext>
            </a:extLst>
          </p:cNvPr>
          <p:cNvSpPr txBox="1"/>
          <p:nvPr/>
        </p:nvSpPr>
        <p:spPr>
          <a:xfrm>
            <a:off x="1655637" y="4617378"/>
            <a:ext cx="833801" cy="400110"/>
          </a:xfrm>
          <a:prstGeom prst="rect">
            <a:avLst/>
          </a:prstGeom>
          <a:noFill/>
        </p:spPr>
        <p:txBody>
          <a:bodyPr wrap="square">
            <a:spAutoFit/>
          </a:bodyPr>
          <a:lstStyle/>
          <a:p>
            <a:r>
              <a:rPr lang="en-US" altLang="zh-CN" sz="2000" dirty="0"/>
              <a:t>4156</a:t>
            </a:r>
            <a:endParaRPr lang="zh-CN" altLang="en-US" sz="2000" dirty="0"/>
          </a:p>
        </p:txBody>
      </p:sp>
      <p:cxnSp>
        <p:nvCxnSpPr>
          <p:cNvPr id="28" name="Straight Arrow Connector 27">
            <a:extLst>
              <a:ext uri="{FF2B5EF4-FFF2-40B4-BE49-F238E27FC236}">
                <a16:creationId xmlns:a16="http://schemas.microsoft.com/office/drawing/2014/main" id="{B2405EB3-9CEC-4F97-9908-34886238FE58}"/>
              </a:ext>
            </a:extLst>
          </p:cNvPr>
          <p:cNvCxnSpPr>
            <a:cxnSpLocks/>
            <a:stCxn id="27" idx="1"/>
          </p:cNvCxnSpPr>
          <p:nvPr/>
        </p:nvCxnSpPr>
        <p:spPr>
          <a:xfrm flipH="1">
            <a:off x="611974" y="4817433"/>
            <a:ext cx="1043663" cy="691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8509087"/>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21">
            <a:extLst>
              <a:ext uri="{FF2B5EF4-FFF2-40B4-BE49-F238E27FC236}">
                <a16:creationId xmlns:a16="http://schemas.microsoft.com/office/drawing/2014/main" id="{6266BE86-B96E-4698-9DDD-07A9D1E5641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197787"/>
            <a:ext cx="9144000" cy="6462426"/>
          </a:xfrm>
          <a:prstGeom prst="rect">
            <a:avLst/>
          </a:prstGeom>
        </p:spPr>
      </p:pic>
      <p:sp>
        <p:nvSpPr>
          <p:cNvPr id="2" name="TextBox 1">
            <a:extLst>
              <a:ext uri="{FF2B5EF4-FFF2-40B4-BE49-F238E27FC236}">
                <a16:creationId xmlns:a16="http://schemas.microsoft.com/office/drawing/2014/main" id="{63937CB4-0350-4F8C-BE2F-480CF6B8A58D}"/>
              </a:ext>
            </a:extLst>
          </p:cNvPr>
          <p:cNvSpPr txBox="1"/>
          <p:nvPr/>
        </p:nvSpPr>
        <p:spPr>
          <a:xfrm>
            <a:off x="611974" y="346482"/>
            <a:ext cx="833801" cy="400110"/>
          </a:xfrm>
          <a:prstGeom prst="rect">
            <a:avLst/>
          </a:prstGeom>
          <a:noFill/>
        </p:spPr>
        <p:txBody>
          <a:bodyPr wrap="square">
            <a:spAutoFit/>
          </a:bodyPr>
          <a:lstStyle/>
          <a:p>
            <a:r>
              <a:rPr lang="zh-CN" altLang="en-US" sz="2000" dirty="0"/>
              <a:t>4970</a:t>
            </a:r>
          </a:p>
        </p:txBody>
      </p:sp>
      <p:cxnSp>
        <p:nvCxnSpPr>
          <p:cNvPr id="3" name="Straight Arrow Connector 2">
            <a:extLst>
              <a:ext uri="{FF2B5EF4-FFF2-40B4-BE49-F238E27FC236}">
                <a16:creationId xmlns:a16="http://schemas.microsoft.com/office/drawing/2014/main" id="{AF0F23E9-CF15-4B9E-B2EA-F9B81DDCC362}"/>
              </a:ext>
            </a:extLst>
          </p:cNvPr>
          <p:cNvCxnSpPr>
            <a:cxnSpLocks/>
            <a:stCxn id="2" idx="1"/>
          </p:cNvCxnSpPr>
          <p:nvPr/>
        </p:nvCxnSpPr>
        <p:spPr>
          <a:xfrm flipH="1">
            <a:off x="381156" y="546537"/>
            <a:ext cx="230818" cy="36306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23C80BFA-E4DB-46B0-B163-ADDC85EE30BF}"/>
              </a:ext>
            </a:extLst>
          </p:cNvPr>
          <p:cNvSpPr txBox="1"/>
          <p:nvPr/>
        </p:nvSpPr>
        <p:spPr>
          <a:xfrm>
            <a:off x="890337" y="2457642"/>
            <a:ext cx="833801" cy="400110"/>
          </a:xfrm>
          <a:prstGeom prst="rect">
            <a:avLst/>
          </a:prstGeom>
          <a:noFill/>
        </p:spPr>
        <p:txBody>
          <a:bodyPr wrap="square">
            <a:spAutoFit/>
          </a:bodyPr>
          <a:lstStyle/>
          <a:p>
            <a:r>
              <a:rPr lang="en-US" altLang="zh-CN" sz="2000" dirty="0">
                <a:solidFill>
                  <a:srgbClr val="00FF00"/>
                </a:solidFill>
              </a:rPr>
              <a:t>5156</a:t>
            </a:r>
            <a:endParaRPr lang="zh-CN" altLang="en-US" sz="2000" dirty="0">
              <a:solidFill>
                <a:srgbClr val="00FF00"/>
              </a:solidFill>
            </a:endParaRPr>
          </a:p>
        </p:txBody>
      </p:sp>
      <p:cxnSp>
        <p:nvCxnSpPr>
          <p:cNvPr id="5" name="Straight Arrow Connector 4">
            <a:extLst>
              <a:ext uri="{FF2B5EF4-FFF2-40B4-BE49-F238E27FC236}">
                <a16:creationId xmlns:a16="http://schemas.microsoft.com/office/drawing/2014/main" id="{1B74DF5F-4173-48B7-B97C-3AF3DE3721F0}"/>
              </a:ext>
            </a:extLst>
          </p:cNvPr>
          <p:cNvCxnSpPr>
            <a:cxnSpLocks/>
          </p:cNvCxnSpPr>
          <p:nvPr/>
        </p:nvCxnSpPr>
        <p:spPr>
          <a:xfrm flipH="1">
            <a:off x="355107" y="2683042"/>
            <a:ext cx="535230" cy="360949"/>
          </a:xfrm>
          <a:prstGeom prst="straightConnector1">
            <a:avLst/>
          </a:prstGeom>
          <a:ln>
            <a:solidFill>
              <a:srgbClr val="00FF00"/>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2270490-76C7-4453-B851-F95285EC7627}"/>
              </a:ext>
            </a:extLst>
          </p:cNvPr>
          <p:cNvSpPr txBox="1"/>
          <p:nvPr/>
        </p:nvSpPr>
        <p:spPr>
          <a:xfrm>
            <a:off x="1564105" y="3774849"/>
            <a:ext cx="833801" cy="400110"/>
          </a:xfrm>
          <a:prstGeom prst="rect">
            <a:avLst/>
          </a:prstGeom>
          <a:noFill/>
        </p:spPr>
        <p:txBody>
          <a:bodyPr wrap="square">
            <a:spAutoFit/>
          </a:bodyPr>
          <a:lstStyle/>
          <a:p>
            <a:r>
              <a:rPr lang="en-US" altLang="zh-CN" sz="2000" dirty="0">
                <a:solidFill>
                  <a:srgbClr val="FF55FF"/>
                </a:solidFill>
              </a:rPr>
              <a:t>2186</a:t>
            </a:r>
            <a:endParaRPr lang="zh-CN" altLang="en-US" sz="2000" dirty="0">
              <a:solidFill>
                <a:srgbClr val="FF55FF"/>
              </a:solidFill>
            </a:endParaRPr>
          </a:p>
        </p:txBody>
      </p:sp>
      <p:cxnSp>
        <p:nvCxnSpPr>
          <p:cNvPr id="7" name="Straight Arrow Connector 6">
            <a:extLst>
              <a:ext uri="{FF2B5EF4-FFF2-40B4-BE49-F238E27FC236}">
                <a16:creationId xmlns:a16="http://schemas.microsoft.com/office/drawing/2014/main" id="{8F2141A6-6E5F-4F0D-B343-A6EA1FC37B46}"/>
              </a:ext>
            </a:extLst>
          </p:cNvPr>
          <p:cNvCxnSpPr>
            <a:cxnSpLocks/>
          </p:cNvCxnSpPr>
          <p:nvPr/>
        </p:nvCxnSpPr>
        <p:spPr>
          <a:xfrm flipH="1">
            <a:off x="1028875" y="4000249"/>
            <a:ext cx="535230" cy="360949"/>
          </a:xfrm>
          <a:prstGeom prst="straightConnector1">
            <a:avLst/>
          </a:prstGeom>
          <a:ln>
            <a:solidFill>
              <a:srgbClr val="FF55FF"/>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44B14715-1D00-44EB-A84A-70D5B098EB1A}"/>
              </a:ext>
            </a:extLst>
          </p:cNvPr>
          <p:cNvSpPr txBox="1"/>
          <p:nvPr/>
        </p:nvSpPr>
        <p:spPr>
          <a:xfrm>
            <a:off x="1655637" y="4617378"/>
            <a:ext cx="833801" cy="400110"/>
          </a:xfrm>
          <a:prstGeom prst="rect">
            <a:avLst/>
          </a:prstGeom>
          <a:noFill/>
        </p:spPr>
        <p:txBody>
          <a:bodyPr wrap="square">
            <a:spAutoFit/>
          </a:bodyPr>
          <a:lstStyle/>
          <a:p>
            <a:r>
              <a:rPr lang="en-US" altLang="zh-CN" sz="2000" dirty="0"/>
              <a:t>4156</a:t>
            </a:r>
            <a:endParaRPr lang="zh-CN" altLang="en-US" sz="2000" dirty="0"/>
          </a:p>
        </p:txBody>
      </p:sp>
      <p:cxnSp>
        <p:nvCxnSpPr>
          <p:cNvPr id="9" name="Straight Arrow Connector 8">
            <a:extLst>
              <a:ext uri="{FF2B5EF4-FFF2-40B4-BE49-F238E27FC236}">
                <a16:creationId xmlns:a16="http://schemas.microsoft.com/office/drawing/2014/main" id="{8411C08B-7A29-4EA1-8D31-D71865FBE68F}"/>
              </a:ext>
            </a:extLst>
          </p:cNvPr>
          <p:cNvCxnSpPr>
            <a:cxnSpLocks/>
            <a:stCxn id="8" idx="1"/>
          </p:cNvCxnSpPr>
          <p:nvPr/>
        </p:nvCxnSpPr>
        <p:spPr>
          <a:xfrm flipH="1">
            <a:off x="611974" y="4817433"/>
            <a:ext cx="1043663" cy="69147"/>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17B6D8BE-D8D9-4F2A-BE3E-316908BCBB89}"/>
              </a:ext>
            </a:extLst>
          </p:cNvPr>
          <p:cNvSpPr txBox="1"/>
          <p:nvPr/>
        </p:nvSpPr>
        <p:spPr>
          <a:xfrm>
            <a:off x="2742033" y="4780200"/>
            <a:ext cx="833801" cy="400110"/>
          </a:xfrm>
          <a:prstGeom prst="rect">
            <a:avLst/>
          </a:prstGeom>
          <a:noFill/>
        </p:spPr>
        <p:txBody>
          <a:bodyPr wrap="square">
            <a:spAutoFit/>
          </a:bodyPr>
          <a:lstStyle/>
          <a:p>
            <a:r>
              <a:rPr lang="en-US" altLang="zh-CN" sz="2000" dirty="0">
                <a:solidFill>
                  <a:srgbClr val="FF0000"/>
                </a:solidFill>
              </a:rPr>
              <a:t>5293</a:t>
            </a:r>
            <a:endParaRPr lang="zh-CN" altLang="en-US" sz="2000" dirty="0">
              <a:solidFill>
                <a:srgbClr val="FF0000"/>
              </a:solidFill>
            </a:endParaRPr>
          </a:p>
        </p:txBody>
      </p:sp>
      <p:cxnSp>
        <p:nvCxnSpPr>
          <p:cNvPr id="11" name="Straight Arrow Connector 10">
            <a:extLst>
              <a:ext uri="{FF2B5EF4-FFF2-40B4-BE49-F238E27FC236}">
                <a16:creationId xmlns:a16="http://schemas.microsoft.com/office/drawing/2014/main" id="{0A32E18C-6B95-4704-A5A4-8835A0F35D36}"/>
              </a:ext>
            </a:extLst>
          </p:cNvPr>
          <p:cNvCxnSpPr>
            <a:cxnSpLocks/>
            <a:stCxn id="10" idx="1"/>
          </p:cNvCxnSpPr>
          <p:nvPr/>
        </p:nvCxnSpPr>
        <p:spPr>
          <a:xfrm flipH="1">
            <a:off x="505326" y="4980255"/>
            <a:ext cx="2236707" cy="57833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4C1516A6-6DEB-4A65-971D-FE0FF9C0BC84}"/>
              </a:ext>
            </a:extLst>
          </p:cNvPr>
          <p:cNvSpPr txBox="1"/>
          <p:nvPr/>
        </p:nvSpPr>
        <p:spPr>
          <a:xfrm>
            <a:off x="8191304" y="4760563"/>
            <a:ext cx="833801" cy="400110"/>
          </a:xfrm>
          <a:prstGeom prst="rect">
            <a:avLst/>
          </a:prstGeom>
          <a:noFill/>
        </p:spPr>
        <p:txBody>
          <a:bodyPr wrap="square">
            <a:spAutoFit/>
          </a:bodyPr>
          <a:lstStyle/>
          <a:p>
            <a:r>
              <a:rPr lang="en-US" altLang="zh-CN" sz="2000" dirty="0">
                <a:solidFill>
                  <a:srgbClr val="0000FF"/>
                </a:solidFill>
              </a:rPr>
              <a:t>5141</a:t>
            </a:r>
            <a:endParaRPr lang="zh-CN" altLang="en-US" sz="2000" dirty="0">
              <a:solidFill>
                <a:srgbClr val="0000FF"/>
              </a:solidFill>
            </a:endParaRPr>
          </a:p>
        </p:txBody>
      </p:sp>
      <p:cxnSp>
        <p:nvCxnSpPr>
          <p:cNvPr id="13" name="Straight Arrow Connector 12">
            <a:extLst>
              <a:ext uri="{FF2B5EF4-FFF2-40B4-BE49-F238E27FC236}">
                <a16:creationId xmlns:a16="http://schemas.microsoft.com/office/drawing/2014/main" id="{484D0700-6B6C-4D4B-9181-DC873BED5794}"/>
              </a:ext>
            </a:extLst>
          </p:cNvPr>
          <p:cNvCxnSpPr>
            <a:cxnSpLocks/>
          </p:cNvCxnSpPr>
          <p:nvPr/>
        </p:nvCxnSpPr>
        <p:spPr>
          <a:xfrm flipH="1">
            <a:off x="8197850" y="5091198"/>
            <a:ext cx="194683" cy="592052"/>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E7F4C0CF-3E30-46AA-BA43-3C35BAE65807}"/>
              </a:ext>
            </a:extLst>
          </p:cNvPr>
          <p:cNvSpPr txBox="1"/>
          <p:nvPr/>
        </p:nvSpPr>
        <p:spPr>
          <a:xfrm>
            <a:off x="4778989" y="4691088"/>
            <a:ext cx="833801" cy="400110"/>
          </a:xfrm>
          <a:prstGeom prst="rect">
            <a:avLst/>
          </a:prstGeom>
          <a:noFill/>
        </p:spPr>
        <p:txBody>
          <a:bodyPr wrap="square">
            <a:spAutoFit/>
          </a:bodyPr>
          <a:lstStyle/>
          <a:p>
            <a:r>
              <a:rPr lang="en-US" altLang="zh-CN" sz="2000" dirty="0">
                <a:solidFill>
                  <a:srgbClr val="41FFFF"/>
                </a:solidFill>
              </a:rPr>
              <a:t>4270</a:t>
            </a:r>
            <a:endParaRPr lang="zh-CN" altLang="en-US" sz="2000" dirty="0">
              <a:solidFill>
                <a:srgbClr val="41FFFF"/>
              </a:solidFill>
            </a:endParaRPr>
          </a:p>
        </p:txBody>
      </p:sp>
      <p:cxnSp>
        <p:nvCxnSpPr>
          <p:cNvPr id="15" name="Straight Arrow Connector 14">
            <a:extLst>
              <a:ext uri="{FF2B5EF4-FFF2-40B4-BE49-F238E27FC236}">
                <a16:creationId xmlns:a16="http://schemas.microsoft.com/office/drawing/2014/main" id="{7C8946F2-C4CA-417F-AD0E-645A19B0649D}"/>
              </a:ext>
            </a:extLst>
          </p:cNvPr>
          <p:cNvCxnSpPr>
            <a:cxnSpLocks/>
            <a:stCxn id="14" idx="1"/>
          </p:cNvCxnSpPr>
          <p:nvPr/>
        </p:nvCxnSpPr>
        <p:spPr>
          <a:xfrm flipH="1">
            <a:off x="2742033" y="4891143"/>
            <a:ext cx="2036956" cy="667446"/>
          </a:xfrm>
          <a:prstGeom prst="straightConnector1">
            <a:avLst/>
          </a:prstGeom>
          <a:ln>
            <a:solidFill>
              <a:srgbClr val="41FFFF"/>
            </a:solidFill>
            <a:tailEnd type="triangl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73A4B264-FBC2-4836-93ED-A8EFBDEFDE22}"/>
              </a:ext>
            </a:extLst>
          </p:cNvPr>
          <p:cNvSpPr txBox="1"/>
          <p:nvPr/>
        </p:nvSpPr>
        <p:spPr>
          <a:xfrm>
            <a:off x="6884516" y="4760563"/>
            <a:ext cx="833801" cy="400110"/>
          </a:xfrm>
          <a:prstGeom prst="rect">
            <a:avLst/>
          </a:prstGeom>
          <a:noFill/>
        </p:spPr>
        <p:txBody>
          <a:bodyPr wrap="square">
            <a:spAutoFit/>
          </a:bodyPr>
          <a:lstStyle/>
          <a:p>
            <a:r>
              <a:rPr lang="en-US" altLang="zh-CN" sz="2000" dirty="0">
                <a:solidFill>
                  <a:srgbClr val="66D761"/>
                </a:solidFill>
              </a:rPr>
              <a:t>2838</a:t>
            </a:r>
            <a:endParaRPr lang="zh-CN" altLang="en-US" sz="2000" dirty="0">
              <a:solidFill>
                <a:srgbClr val="66D761"/>
              </a:solidFill>
            </a:endParaRPr>
          </a:p>
        </p:txBody>
      </p:sp>
      <p:cxnSp>
        <p:nvCxnSpPr>
          <p:cNvPr id="17" name="Straight Arrow Connector 16">
            <a:extLst>
              <a:ext uri="{FF2B5EF4-FFF2-40B4-BE49-F238E27FC236}">
                <a16:creationId xmlns:a16="http://schemas.microsoft.com/office/drawing/2014/main" id="{D8231851-A915-417B-B57A-59CD64A73AEF}"/>
              </a:ext>
            </a:extLst>
          </p:cNvPr>
          <p:cNvCxnSpPr>
            <a:cxnSpLocks/>
            <a:stCxn id="16" idx="1"/>
          </p:cNvCxnSpPr>
          <p:nvPr/>
        </p:nvCxnSpPr>
        <p:spPr>
          <a:xfrm flipH="1">
            <a:off x="6210300" y="4960618"/>
            <a:ext cx="674216" cy="754382"/>
          </a:xfrm>
          <a:prstGeom prst="straightConnector1">
            <a:avLst/>
          </a:prstGeom>
          <a:ln>
            <a:solidFill>
              <a:srgbClr val="66D761"/>
            </a:solidFill>
            <a:tailEnd type="triangle"/>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FBF3521F-0CEA-4BA0-8824-7B17A3BC0564}"/>
              </a:ext>
            </a:extLst>
          </p:cNvPr>
          <p:cNvSpPr txBox="1"/>
          <p:nvPr/>
        </p:nvSpPr>
        <p:spPr>
          <a:xfrm>
            <a:off x="916386" y="1871293"/>
            <a:ext cx="833801" cy="400110"/>
          </a:xfrm>
          <a:prstGeom prst="rect">
            <a:avLst/>
          </a:prstGeom>
          <a:noFill/>
        </p:spPr>
        <p:txBody>
          <a:bodyPr wrap="square">
            <a:spAutoFit/>
          </a:bodyPr>
          <a:lstStyle/>
          <a:p>
            <a:r>
              <a:rPr lang="en-US" altLang="zh-CN" sz="2000" dirty="0">
                <a:solidFill>
                  <a:srgbClr val="FF0000"/>
                </a:solidFill>
              </a:rPr>
              <a:t>3076</a:t>
            </a:r>
            <a:endParaRPr lang="zh-CN" altLang="en-US" sz="2000" dirty="0">
              <a:solidFill>
                <a:srgbClr val="FF0000"/>
              </a:solidFill>
            </a:endParaRPr>
          </a:p>
        </p:txBody>
      </p:sp>
      <p:cxnSp>
        <p:nvCxnSpPr>
          <p:cNvPr id="19" name="Straight Arrow Connector 18">
            <a:extLst>
              <a:ext uri="{FF2B5EF4-FFF2-40B4-BE49-F238E27FC236}">
                <a16:creationId xmlns:a16="http://schemas.microsoft.com/office/drawing/2014/main" id="{294E5968-5887-4039-901D-CC29B55552FC}"/>
              </a:ext>
            </a:extLst>
          </p:cNvPr>
          <p:cNvCxnSpPr>
            <a:cxnSpLocks/>
          </p:cNvCxnSpPr>
          <p:nvPr/>
        </p:nvCxnSpPr>
        <p:spPr>
          <a:xfrm flipH="1">
            <a:off x="381156" y="2096693"/>
            <a:ext cx="535230" cy="360949"/>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714BF1FB-DC76-4021-ACEB-24B3FF586504}"/>
              </a:ext>
            </a:extLst>
          </p:cNvPr>
          <p:cNvSpPr txBox="1"/>
          <p:nvPr/>
        </p:nvSpPr>
        <p:spPr>
          <a:xfrm>
            <a:off x="1002824" y="2943721"/>
            <a:ext cx="833801" cy="400110"/>
          </a:xfrm>
          <a:prstGeom prst="rect">
            <a:avLst/>
          </a:prstGeom>
          <a:noFill/>
        </p:spPr>
        <p:txBody>
          <a:bodyPr wrap="square">
            <a:spAutoFit/>
          </a:bodyPr>
          <a:lstStyle/>
          <a:p>
            <a:r>
              <a:rPr lang="en-US" altLang="zh-CN" sz="2000" dirty="0">
                <a:solidFill>
                  <a:srgbClr val="0000FF"/>
                </a:solidFill>
              </a:rPr>
              <a:t>3541</a:t>
            </a:r>
            <a:endParaRPr lang="zh-CN" altLang="en-US" sz="2000" dirty="0">
              <a:solidFill>
                <a:srgbClr val="0000FF"/>
              </a:solidFill>
            </a:endParaRPr>
          </a:p>
        </p:txBody>
      </p:sp>
      <p:cxnSp>
        <p:nvCxnSpPr>
          <p:cNvPr id="21" name="Straight Arrow Connector 20">
            <a:extLst>
              <a:ext uri="{FF2B5EF4-FFF2-40B4-BE49-F238E27FC236}">
                <a16:creationId xmlns:a16="http://schemas.microsoft.com/office/drawing/2014/main" id="{BD01F873-5C1A-497F-8397-ABE33CB39940}"/>
              </a:ext>
            </a:extLst>
          </p:cNvPr>
          <p:cNvCxnSpPr>
            <a:cxnSpLocks/>
          </p:cNvCxnSpPr>
          <p:nvPr/>
        </p:nvCxnSpPr>
        <p:spPr>
          <a:xfrm flipH="1">
            <a:off x="381974" y="3176339"/>
            <a:ext cx="620850" cy="258669"/>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sp>
        <p:nvSpPr>
          <p:cNvPr id="26" name="Right Brace 25">
            <a:extLst>
              <a:ext uri="{FF2B5EF4-FFF2-40B4-BE49-F238E27FC236}">
                <a16:creationId xmlns:a16="http://schemas.microsoft.com/office/drawing/2014/main" id="{91B71B38-148E-4603-B55A-DB2D367DCA8C}"/>
              </a:ext>
            </a:extLst>
          </p:cNvPr>
          <p:cNvSpPr/>
          <p:nvPr/>
        </p:nvSpPr>
        <p:spPr>
          <a:xfrm rot="20570774">
            <a:off x="1602004" y="145897"/>
            <a:ext cx="1046440" cy="3867080"/>
          </a:xfrm>
          <a:prstGeom prst="rightBrace">
            <a:avLst/>
          </a:prstGeom>
          <a:ln>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7" name="TextBox 26">
            <a:extLst>
              <a:ext uri="{FF2B5EF4-FFF2-40B4-BE49-F238E27FC236}">
                <a16:creationId xmlns:a16="http://schemas.microsoft.com/office/drawing/2014/main" id="{7144AAAA-D738-4F5B-89EC-82FC74437D9D}"/>
              </a:ext>
            </a:extLst>
          </p:cNvPr>
          <p:cNvSpPr txBox="1"/>
          <p:nvPr/>
        </p:nvSpPr>
        <p:spPr>
          <a:xfrm>
            <a:off x="2742033" y="1727361"/>
            <a:ext cx="696024" cy="369332"/>
          </a:xfrm>
          <a:prstGeom prst="rect">
            <a:avLst/>
          </a:prstGeom>
          <a:noFill/>
        </p:spPr>
        <p:txBody>
          <a:bodyPr wrap="none" rtlCol="0">
            <a:spAutoFit/>
          </a:bodyPr>
          <a:lstStyle/>
          <a:p>
            <a:r>
              <a:rPr lang="en-US" altLang="zh-CN" dirty="0">
                <a:solidFill>
                  <a:srgbClr val="FF0000"/>
                </a:solidFill>
              </a:rPr>
              <a:t>Good</a:t>
            </a:r>
            <a:endParaRPr lang="zh-CN" altLang="en-US" dirty="0">
              <a:solidFill>
                <a:srgbClr val="FF0000"/>
              </a:solidFill>
            </a:endParaRPr>
          </a:p>
        </p:txBody>
      </p:sp>
      <p:sp>
        <p:nvSpPr>
          <p:cNvPr id="31" name="Right Brace 30">
            <a:extLst>
              <a:ext uri="{FF2B5EF4-FFF2-40B4-BE49-F238E27FC236}">
                <a16:creationId xmlns:a16="http://schemas.microsoft.com/office/drawing/2014/main" id="{832B55C5-7AFD-4E85-95CC-EF04533485C5}"/>
              </a:ext>
            </a:extLst>
          </p:cNvPr>
          <p:cNvSpPr/>
          <p:nvPr/>
        </p:nvSpPr>
        <p:spPr>
          <a:xfrm rot="16200000">
            <a:off x="4756643" y="753826"/>
            <a:ext cx="1046440" cy="7111449"/>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32" name="TextBox 31">
            <a:extLst>
              <a:ext uri="{FF2B5EF4-FFF2-40B4-BE49-F238E27FC236}">
                <a16:creationId xmlns:a16="http://schemas.microsoft.com/office/drawing/2014/main" id="{C0AC162D-48B0-4E7D-9D21-AB33D7A2B52F}"/>
              </a:ext>
            </a:extLst>
          </p:cNvPr>
          <p:cNvSpPr txBox="1"/>
          <p:nvPr/>
        </p:nvSpPr>
        <p:spPr>
          <a:xfrm>
            <a:off x="5008795" y="3416998"/>
            <a:ext cx="542136" cy="369332"/>
          </a:xfrm>
          <a:prstGeom prst="rect">
            <a:avLst/>
          </a:prstGeom>
          <a:noFill/>
        </p:spPr>
        <p:txBody>
          <a:bodyPr wrap="none" rtlCol="0">
            <a:spAutoFit/>
          </a:bodyPr>
          <a:lstStyle/>
          <a:p>
            <a:r>
              <a:rPr lang="en-US" altLang="zh-CN" dirty="0"/>
              <a:t>Bad</a:t>
            </a:r>
            <a:endParaRPr lang="zh-CN" altLang="en-US" dirty="0"/>
          </a:p>
        </p:txBody>
      </p:sp>
      <p:sp>
        <p:nvSpPr>
          <p:cNvPr id="33" name="TextBox 32">
            <a:extLst>
              <a:ext uri="{FF2B5EF4-FFF2-40B4-BE49-F238E27FC236}">
                <a16:creationId xmlns:a16="http://schemas.microsoft.com/office/drawing/2014/main" id="{4E95F8D4-08E0-4A5C-9D86-D84614F030E0}"/>
              </a:ext>
            </a:extLst>
          </p:cNvPr>
          <p:cNvSpPr txBox="1"/>
          <p:nvPr/>
        </p:nvSpPr>
        <p:spPr>
          <a:xfrm>
            <a:off x="3575834" y="1625072"/>
            <a:ext cx="3561616" cy="646331"/>
          </a:xfrm>
          <a:prstGeom prst="rect">
            <a:avLst/>
          </a:prstGeom>
          <a:noFill/>
        </p:spPr>
        <p:txBody>
          <a:bodyPr wrap="none" rtlCol="0">
            <a:spAutoFit/>
          </a:bodyPr>
          <a:lstStyle/>
          <a:p>
            <a:r>
              <a:rPr lang="en-US" altLang="zh-CN" dirty="0">
                <a:solidFill>
                  <a:srgbClr val="FF0000"/>
                </a:solidFill>
              </a:rPr>
              <a:t>Place strong constraints on lifetimes</a:t>
            </a:r>
          </a:p>
          <a:p>
            <a:r>
              <a:rPr lang="en-US" altLang="zh-CN" dirty="0">
                <a:solidFill>
                  <a:srgbClr val="FF0000"/>
                </a:solidFill>
              </a:rPr>
              <a:t>Finite upper limit values</a:t>
            </a:r>
            <a:endParaRPr lang="zh-CN" altLang="en-US" dirty="0">
              <a:solidFill>
                <a:srgbClr val="FF0000"/>
              </a:solidFill>
            </a:endParaRPr>
          </a:p>
        </p:txBody>
      </p:sp>
      <p:sp>
        <p:nvSpPr>
          <p:cNvPr id="34" name="TextBox 33">
            <a:extLst>
              <a:ext uri="{FF2B5EF4-FFF2-40B4-BE49-F238E27FC236}">
                <a16:creationId xmlns:a16="http://schemas.microsoft.com/office/drawing/2014/main" id="{316B39EE-DA02-4331-BC22-DD5E504163E7}"/>
              </a:ext>
            </a:extLst>
          </p:cNvPr>
          <p:cNvSpPr txBox="1"/>
          <p:nvPr/>
        </p:nvSpPr>
        <p:spPr>
          <a:xfrm>
            <a:off x="5583475" y="3253410"/>
            <a:ext cx="3461653" cy="646331"/>
          </a:xfrm>
          <a:prstGeom prst="rect">
            <a:avLst/>
          </a:prstGeom>
          <a:noFill/>
        </p:spPr>
        <p:txBody>
          <a:bodyPr wrap="none" rtlCol="0">
            <a:spAutoFit/>
          </a:bodyPr>
          <a:lstStyle/>
          <a:p>
            <a:r>
              <a:rPr lang="en-US" altLang="zh-CN" dirty="0"/>
              <a:t>Place weak constraints on lifetimes</a:t>
            </a:r>
          </a:p>
          <a:p>
            <a:r>
              <a:rPr lang="en-US" altLang="zh-CN" dirty="0"/>
              <a:t>Infinite upper limit values</a:t>
            </a:r>
            <a:endParaRPr lang="zh-CN" altLang="en-US" dirty="0"/>
          </a:p>
        </p:txBody>
      </p:sp>
    </p:spTree>
    <p:extLst>
      <p:ext uri="{BB962C8B-B14F-4D97-AF65-F5344CB8AC3E}">
        <p14:creationId xmlns:p14="http://schemas.microsoft.com/office/powerpoint/2010/main" val="95666839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3E4068C-CFB6-4834-9A78-208A4A8F5D9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97787"/>
            <a:ext cx="9144000" cy="6462426"/>
          </a:xfrm>
          <a:prstGeom prst="rect">
            <a:avLst/>
          </a:prstGeom>
        </p:spPr>
      </p:pic>
      <p:sp>
        <p:nvSpPr>
          <p:cNvPr id="4" name="TextBox 3">
            <a:extLst>
              <a:ext uri="{FF2B5EF4-FFF2-40B4-BE49-F238E27FC236}">
                <a16:creationId xmlns:a16="http://schemas.microsoft.com/office/drawing/2014/main" id="{2A0955BE-0EA7-4610-8D0B-9B22253D31D9}"/>
              </a:ext>
            </a:extLst>
          </p:cNvPr>
          <p:cNvSpPr txBox="1"/>
          <p:nvPr/>
        </p:nvSpPr>
        <p:spPr>
          <a:xfrm>
            <a:off x="505442" y="373214"/>
            <a:ext cx="833801" cy="400110"/>
          </a:xfrm>
          <a:prstGeom prst="rect">
            <a:avLst/>
          </a:prstGeom>
          <a:noFill/>
        </p:spPr>
        <p:txBody>
          <a:bodyPr wrap="square">
            <a:spAutoFit/>
          </a:bodyPr>
          <a:lstStyle/>
          <a:p>
            <a:r>
              <a:rPr lang="zh-CN" altLang="en-US" sz="2000" dirty="0"/>
              <a:t>4970</a:t>
            </a:r>
          </a:p>
        </p:txBody>
      </p:sp>
      <p:sp>
        <p:nvSpPr>
          <p:cNvPr id="5" name="TextBox 4">
            <a:extLst>
              <a:ext uri="{FF2B5EF4-FFF2-40B4-BE49-F238E27FC236}">
                <a16:creationId xmlns:a16="http://schemas.microsoft.com/office/drawing/2014/main" id="{19752A79-4A35-49AA-B634-C3601C54DD4F}"/>
              </a:ext>
            </a:extLst>
          </p:cNvPr>
          <p:cNvSpPr txBox="1"/>
          <p:nvPr/>
        </p:nvSpPr>
        <p:spPr>
          <a:xfrm>
            <a:off x="922342" y="3671962"/>
            <a:ext cx="833801" cy="400110"/>
          </a:xfrm>
          <a:prstGeom prst="rect">
            <a:avLst/>
          </a:prstGeom>
          <a:noFill/>
        </p:spPr>
        <p:txBody>
          <a:bodyPr wrap="square">
            <a:spAutoFit/>
          </a:bodyPr>
          <a:lstStyle/>
          <a:p>
            <a:r>
              <a:rPr lang="en-US" altLang="zh-CN" sz="2000" dirty="0">
                <a:solidFill>
                  <a:srgbClr val="FF55FF"/>
                </a:solidFill>
              </a:rPr>
              <a:t>2186</a:t>
            </a:r>
            <a:endParaRPr lang="zh-CN" altLang="en-US" sz="2000" dirty="0">
              <a:solidFill>
                <a:srgbClr val="FF55FF"/>
              </a:solidFill>
            </a:endParaRPr>
          </a:p>
        </p:txBody>
      </p:sp>
      <p:cxnSp>
        <p:nvCxnSpPr>
          <p:cNvPr id="6" name="Straight Arrow Connector 5">
            <a:extLst>
              <a:ext uri="{FF2B5EF4-FFF2-40B4-BE49-F238E27FC236}">
                <a16:creationId xmlns:a16="http://schemas.microsoft.com/office/drawing/2014/main" id="{FC49695D-0D3E-42B8-B89F-AA720D845633}"/>
              </a:ext>
            </a:extLst>
          </p:cNvPr>
          <p:cNvCxnSpPr>
            <a:cxnSpLocks/>
          </p:cNvCxnSpPr>
          <p:nvPr/>
        </p:nvCxnSpPr>
        <p:spPr>
          <a:xfrm flipH="1">
            <a:off x="390033" y="3994484"/>
            <a:ext cx="535230" cy="360949"/>
          </a:xfrm>
          <a:prstGeom prst="straightConnector1">
            <a:avLst/>
          </a:prstGeom>
          <a:ln>
            <a:solidFill>
              <a:srgbClr val="FF55FF"/>
            </a:solidFill>
            <a:tailEnd type="triangle"/>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2B490A19-66D5-496B-B110-FF3E999BE6AA}"/>
              </a:ext>
            </a:extLst>
          </p:cNvPr>
          <p:cNvSpPr txBox="1"/>
          <p:nvPr/>
        </p:nvSpPr>
        <p:spPr>
          <a:xfrm>
            <a:off x="1756143" y="4996916"/>
            <a:ext cx="833801" cy="400110"/>
          </a:xfrm>
          <a:prstGeom prst="rect">
            <a:avLst/>
          </a:prstGeom>
          <a:noFill/>
        </p:spPr>
        <p:txBody>
          <a:bodyPr wrap="square">
            <a:spAutoFit/>
          </a:bodyPr>
          <a:lstStyle/>
          <a:p>
            <a:r>
              <a:rPr lang="en-US" altLang="zh-CN" sz="2000" dirty="0">
                <a:solidFill>
                  <a:srgbClr val="0000FF"/>
                </a:solidFill>
              </a:rPr>
              <a:t>5141</a:t>
            </a:r>
            <a:endParaRPr lang="zh-CN" altLang="en-US" sz="2000" dirty="0">
              <a:solidFill>
                <a:srgbClr val="0000FF"/>
              </a:solidFill>
            </a:endParaRPr>
          </a:p>
        </p:txBody>
      </p:sp>
      <p:cxnSp>
        <p:nvCxnSpPr>
          <p:cNvPr id="8" name="Straight Arrow Connector 7">
            <a:extLst>
              <a:ext uri="{FF2B5EF4-FFF2-40B4-BE49-F238E27FC236}">
                <a16:creationId xmlns:a16="http://schemas.microsoft.com/office/drawing/2014/main" id="{D90764D4-9122-496E-B321-362F072A2FF9}"/>
              </a:ext>
            </a:extLst>
          </p:cNvPr>
          <p:cNvCxnSpPr>
            <a:cxnSpLocks/>
          </p:cNvCxnSpPr>
          <p:nvPr/>
        </p:nvCxnSpPr>
        <p:spPr>
          <a:xfrm flipH="1">
            <a:off x="1756144" y="5343758"/>
            <a:ext cx="161433" cy="375790"/>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554E0FD5-2B72-4022-B5EF-D84ADCBD7B93}"/>
              </a:ext>
            </a:extLst>
          </p:cNvPr>
          <p:cNvSpPr txBox="1"/>
          <p:nvPr/>
        </p:nvSpPr>
        <p:spPr>
          <a:xfrm>
            <a:off x="1241587" y="4531633"/>
            <a:ext cx="833801" cy="400110"/>
          </a:xfrm>
          <a:prstGeom prst="rect">
            <a:avLst/>
          </a:prstGeom>
          <a:noFill/>
        </p:spPr>
        <p:txBody>
          <a:bodyPr wrap="square">
            <a:spAutoFit/>
          </a:bodyPr>
          <a:lstStyle/>
          <a:p>
            <a:r>
              <a:rPr lang="en-US" altLang="zh-CN" sz="2000" dirty="0">
                <a:solidFill>
                  <a:srgbClr val="66D761"/>
                </a:solidFill>
              </a:rPr>
              <a:t>2838</a:t>
            </a:r>
            <a:endParaRPr lang="zh-CN" altLang="en-US" sz="2000" dirty="0">
              <a:solidFill>
                <a:srgbClr val="66D761"/>
              </a:solidFill>
            </a:endParaRPr>
          </a:p>
        </p:txBody>
      </p:sp>
      <p:cxnSp>
        <p:nvCxnSpPr>
          <p:cNvPr id="10" name="Straight Arrow Connector 9">
            <a:extLst>
              <a:ext uri="{FF2B5EF4-FFF2-40B4-BE49-F238E27FC236}">
                <a16:creationId xmlns:a16="http://schemas.microsoft.com/office/drawing/2014/main" id="{396F4C7B-C92F-427F-AEC7-6BA243C641C3}"/>
              </a:ext>
            </a:extLst>
          </p:cNvPr>
          <p:cNvCxnSpPr>
            <a:cxnSpLocks/>
          </p:cNvCxnSpPr>
          <p:nvPr/>
        </p:nvCxnSpPr>
        <p:spPr>
          <a:xfrm flipH="1">
            <a:off x="665025" y="4885889"/>
            <a:ext cx="674216" cy="754382"/>
          </a:xfrm>
          <a:prstGeom prst="straightConnector1">
            <a:avLst/>
          </a:prstGeom>
          <a:ln>
            <a:solidFill>
              <a:srgbClr val="66D761"/>
            </a:solidFill>
            <a:tailEnd type="triangle"/>
          </a:ln>
        </p:spPr>
        <p:style>
          <a:lnRef idx="1">
            <a:schemeClr val="accent1"/>
          </a:lnRef>
          <a:fillRef idx="0">
            <a:schemeClr val="accent1"/>
          </a:fillRef>
          <a:effectRef idx="0">
            <a:schemeClr val="accent1"/>
          </a:effectRef>
          <a:fontRef idx="minor">
            <a:schemeClr val="tx1"/>
          </a:fontRef>
        </p:style>
      </p:cxnSp>
      <p:cxnSp>
        <p:nvCxnSpPr>
          <p:cNvPr id="11" name="Straight Arrow Connector 10">
            <a:extLst>
              <a:ext uri="{FF2B5EF4-FFF2-40B4-BE49-F238E27FC236}">
                <a16:creationId xmlns:a16="http://schemas.microsoft.com/office/drawing/2014/main" id="{5CD43E58-961F-4DD2-BB56-9530A8676FD0}"/>
              </a:ext>
            </a:extLst>
          </p:cNvPr>
          <p:cNvCxnSpPr>
            <a:cxnSpLocks/>
          </p:cNvCxnSpPr>
          <p:nvPr/>
        </p:nvCxnSpPr>
        <p:spPr>
          <a:xfrm flipH="1">
            <a:off x="274624" y="773324"/>
            <a:ext cx="230818" cy="36306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AFE30A81-D56E-4157-84EA-C163F57D5CA2}"/>
              </a:ext>
            </a:extLst>
          </p:cNvPr>
          <p:cNvSpPr txBox="1"/>
          <p:nvPr/>
        </p:nvSpPr>
        <p:spPr>
          <a:xfrm>
            <a:off x="4765673" y="3670870"/>
            <a:ext cx="833801" cy="400110"/>
          </a:xfrm>
          <a:prstGeom prst="rect">
            <a:avLst/>
          </a:prstGeom>
          <a:noFill/>
        </p:spPr>
        <p:txBody>
          <a:bodyPr wrap="square">
            <a:spAutoFit/>
          </a:bodyPr>
          <a:lstStyle/>
          <a:p>
            <a:r>
              <a:rPr lang="en-US" altLang="zh-CN" sz="2000" dirty="0">
                <a:solidFill>
                  <a:srgbClr val="FF0000"/>
                </a:solidFill>
              </a:rPr>
              <a:t>2234</a:t>
            </a:r>
            <a:endParaRPr lang="zh-CN" altLang="en-US" sz="2000" dirty="0">
              <a:solidFill>
                <a:srgbClr val="FF0000"/>
              </a:solidFill>
            </a:endParaRPr>
          </a:p>
        </p:txBody>
      </p:sp>
      <p:cxnSp>
        <p:nvCxnSpPr>
          <p:cNvPr id="14" name="Straight Arrow Connector 13">
            <a:extLst>
              <a:ext uri="{FF2B5EF4-FFF2-40B4-BE49-F238E27FC236}">
                <a16:creationId xmlns:a16="http://schemas.microsoft.com/office/drawing/2014/main" id="{E0C21FC2-D032-43AC-BEFA-F20BCCB0EF8D}"/>
              </a:ext>
            </a:extLst>
          </p:cNvPr>
          <p:cNvCxnSpPr>
            <a:cxnSpLocks/>
          </p:cNvCxnSpPr>
          <p:nvPr/>
        </p:nvCxnSpPr>
        <p:spPr>
          <a:xfrm flipH="1">
            <a:off x="4765674" y="4017712"/>
            <a:ext cx="161433" cy="37579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35575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9591D99A-B02E-4D91-B247-ADC4EE67C40B}"/>
              </a:ext>
            </a:extLst>
          </p:cNvPr>
          <p:cNvSpPr/>
          <p:nvPr/>
        </p:nvSpPr>
        <p:spPr>
          <a:xfrm>
            <a:off x="493711" y="664335"/>
            <a:ext cx="3824725" cy="442674"/>
          </a:xfrm>
          <a:prstGeom prst="roundRect">
            <a:avLst/>
          </a:prstGeom>
        </p:spPr>
        <p:style>
          <a:lnRef idx="1">
            <a:schemeClr val="accent1"/>
          </a:lnRef>
          <a:fillRef idx="2">
            <a:schemeClr val="accent1"/>
          </a:fillRef>
          <a:effectRef idx="1">
            <a:schemeClr val="accent1"/>
          </a:effectRef>
          <a:fontRef idx="minor">
            <a:schemeClr val="dk1"/>
          </a:fontRef>
        </p:style>
        <p:txBody>
          <a:bodyPr wrap="none" rtlCol="0" anchor="ctr">
            <a:spAutoFit/>
          </a:bodyPr>
          <a:lstStyle/>
          <a:p>
            <a:pPr algn="ctr"/>
            <a:r>
              <a:rPr lang="en-US" altLang="zh-CN" sz="2000" dirty="0">
                <a:latin typeface="+mj-lt"/>
                <a:ea typeface="Cambria" panose="02040503050406030204" pitchFamily="18" charset="0"/>
              </a:rPr>
              <a:t>principal component analysis (PCA)</a:t>
            </a:r>
            <a:endParaRPr lang="zh-CN" altLang="en-US" sz="2000" dirty="0">
              <a:latin typeface="+mj-lt"/>
            </a:endParaRPr>
          </a:p>
        </p:txBody>
      </p:sp>
      <p:sp>
        <p:nvSpPr>
          <p:cNvPr id="4" name="Rectangle: Rounded Corners 3">
            <a:extLst>
              <a:ext uri="{FF2B5EF4-FFF2-40B4-BE49-F238E27FC236}">
                <a16:creationId xmlns:a16="http://schemas.microsoft.com/office/drawing/2014/main" id="{A2194830-77DE-4623-8CB9-E7A1C570A057}"/>
              </a:ext>
            </a:extLst>
          </p:cNvPr>
          <p:cNvSpPr/>
          <p:nvPr/>
        </p:nvSpPr>
        <p:spPr>
          <a:xfrm>
            <a:off x="918699" y="1984776"/>
            <a:ext cx="2974750" cy="442674"/>
          </a:xfrm>
          <a:prstGeom prst="roundRect">
            <a:avLst/>
          </a:prstGeom>
        </p:spPr>
        <p:style>
          <a:lnRef idx="1">
            <a:schemeClr val="accent1"/>
          </a:lnRef>
          <a:fillRef idx="2">
            <a:schemeClr val="accent1"/>
          </a:fillRef>
          <a:effectRef idx="1">
            <a:schemeClr val="accent1"/>
          </a:effectRef>
          <a:fontRef idx="minor">
            <a:schemeClr val="dk1"/>
          </a:fontRef>
        </p:style>
        <p:txBody>
          <a:bodyPr wrap="none" rtlCol="0" anchor="ctr">
            <a:spAutoFit/>
          </a:bodyPr>
          <a:lstStyle/>
          <a:p>
            <a:pPr algn="ctr"/>
            <a:r>
              <a:rPr lang="en-US" altLang="zh-CN" sz="2000" dirty="0">
                <a:latin typeface="+mj-lt"/>
                <a:ea typeface="Cambria" panose="02040503050406030204" pitchFamily="18" charset="0"/>
              </a:rPr>
              <a:t>Gaussian process emulator</a:t>
            </a:r>
            <a:endParaRPr lang="zh-CN" altLang="en-US" sz="2000" dirty="0">
              <a:latin typeface="+mj-lt"/>
            </a:endParaRPr>
          </a:p>
        </p:txBody>
      </p:sp>
      <p:sp>
        <p:nvSpPr>
          <p:cNvPr id="6" name="Rectangle: Rounded Corners 5">
            <a:extLst>
              <a:ext uri="{FF2B5EF4-FFF2-40B4-BE49-F238E27FC236}">
                <a16:creationId xmlns:a16="http://schemas.microsoft.com/office/drawing/2014/main" id="{2E15FEB4-68A5-4ADA-84BE-B320B8EEA1DE}"/>
              </a:ext>
            </a:extLst>
          </p:cNvPr>
          <p:cNvSpPr/>
          <p:nvPr/>
        </p:nvSpPr>
        <p:spPr>
          <a:xfrm>
            <a:off x="429521" y="3305217"/>
            <a:ext cx="3953104" cy="442674"/>
          </a:xfrm>
          <a:prstGeom prst="roundRect">
            <a:avLst/>
          </a:prstGeom>
        </p:spPr>
        <p:style>
          <a:lnRef idx="1">
            <a:schemeClr val="accent1"/>
          </a:lnRef>
          <a:fillRef idx="2">
            <a:schemeClr val="accent1"/>
          </a:fillRef>
          <a:effectRef idx="1">
            <a:schemeClr val="accent1"/>
          </a:effectRef>
          <a:fontRef idx="minor">
            <a:schemeClr val="dk1"/>
          </a:fontRef>
        </p:style>
        <p:txBody>
          <a:bodyPr wrap="none" rtlCol="0" anchor="ctr">
            <a:spAutoFit/>
          </a:bodyPr>
          <a:lstStyle/>
          <a:p>
            <a:pPr algn="ctr"/>
            <a:r>
              <a:rPr lang="en-US" altLang="zh-CN" sz="2000" dirty="0">
                <a:latin typeface="+mj-lt"/>
                <a:ea typeface="Cambria" panose="02040503050406030204" pitchFamily="18" charset="0"/>
              </a:rPr>
              <a:t>Markov Chain Monte Carlo sampling</a:t>
            </a:r>
            <a:endParaRPr lang="zh-CN" altLang="en-US" sz="2000" dirty="0">
              <a:latin typeface="+mj-lt"/>
            </a:endParaRPr>
          </a:p>
        </p:txBody>
      </p:sp>
      <p:sp>
        <p:nvSpPr>
          <p:cNvPr id="8" name="Rectangle: Rounded Corners 7">
            <a:extLst>
              <a:ext uri="{FF2B5EF4-FFF2-40B4-BE49-F238E27FC236}">
                <a16:creationId xmlns:a16="http://schemas.microsoft.com/office/drawing/2014/main" id="{22E8154D-8A01-4050-AC28-C4966ED012E6}"/>
              </a:ext>
            </a:extLst>
          </p:cNvPr>
          <p:cNvSpPr/>
          <p:nvPr/>
        </p:nvSpPr>
        <p:spPr>
          <a:xfrm>
            <a:off x="1650167" y="4625657"/>
            <a:ext cx="1511811" cy="442674"/>
          </a:xfrm>
          <a:prstGeom prst="roundRect">
            <a:avLst/>
          </a:prstGeom>
        </p:spPr>
        <p:style>
          <a:lnRef idx="1">
            <a:schemeClr val="accent1"/>
          </a:lnRef>
          <a:fillRef idx="2">
            <a:schemeClr val="accent1"/>
          </a:fillRef>
          <a:effectRef idx="1">
            <a:schemeClr val="accent1"/>
          </a:effectRef>
          <a:fontRef idx="minor">
            <a:schemeClr val="dk1"/>
          </a:fontRef>
        </p:style>
        <p:txBody>
          <a:bodyPr wrap="none" rtlCol="0" anchor="ctr">
            <a:spAutoFit/>
          </a:bodyPr>
          <a:lstStyle/>
          <a:p>
            <a:pPr algn="ctr"/>
            <a:r>
              <a:rPr lang="en-US" altLang="zh-CN" sz="2000" dirty="0">
                <a:latin typeface="+mj-lt"/>
                <a:ea typeface="Cambria" panose="02040503050406030204" pitchFamily="18" charset="0"/>
              </a:rPr>
              <a:t>Visualization</a:t>
            </a:r>
            <a:endParaRPr lang="zh-CN" altLang="en-US" sz="2000" dirty="0">
              <a:latin typeface="+mj-lt"/>
            </a:endParaRPr>
          </a:p>
        </p:txBody>
      </p:sp>
      <p:cxnSp>
        <p:nvCxnSpPr>
          <p:cNvPr id="22" name="Straight Arrow Connector 21">
            <a:extLst>
              <a:ext uri="{FF2B5EF4-FFF2-40B4-BE49-F238E27FC236}">
                <a16:creationId xmlns:a16="http://schemas.microsoft.com/office/drawing/2014/main" id="{43958FEE-B9FB-4D99-9A1B-1A6CF44C5984}"/>
              </a:ext>
            </a:extLst>
          </p:cNvPr>
          <p:cNvCxnSpPr>
            <a:stCxn id="3" idx="2"/>
            <a:endCxn id="4" idx="0"/>
          </p:cNvCxnSpPr>
          <p:nvPr/>
        </p:nvCxnSpPr>
        <p:spPr>
          <a:xfrm>
            <a:off x="2406074" y="1107009"/>
            <a:ext cx="0" cy="87776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127C8718-29AE-4FA6-8C02-D75A1E506F65}"/>
              </a:ext>
            </a:extLst>
          </p:cNvPr>
          <p:cNvCxnSpPr>
            <a:cxnSpLocks/>
            <a:stCxn id="4" idx="2"/>
            <a:endCxn id="6" idx="0"/>
          </p:cNvCxnSpPr>
          <p:nvPr/>
        </p:nvCxnSpPr>
        <p:spPr>
          <a:xfrm flipH="1">
            <a:off x="2406073" y="2427450"/>
            <a:ext cx="1" cy="87776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E59489B8-1237-47E4-B214-56DA01C23A70}"/>
              </a:ext>
            </a:extLst>
          </p:cNvPr>
          <p:cNvCxnSpPr>
            <a:cxnSpLocks/>
            <a:stCxn id="6" idx="2"/>
            <a:endCxn id="8" idx="0"/>
          </p:cNvCxnSpPr>
          <p:nvPr/>
        </p:nvCxnSpPr>
        <p:spPr>
          <a:xfrm>
            <a:off x="2406073" y="3747891"/>
            <a:ext cx="0" cy="87776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02EB6996-461E-4467-AD3F-80BEB2249F7B}"/>
              </a:ext>
            </a:extLst>
          </p:cNvPr>
          <p:cNvSpPr txBox="1"/>
          <p:nvPr/>
        </p:nvSpPr>
        <p:spPr>
          <a:xfrm>
            <a:off x="6368987" y="3363723"/>
            <a:ext cx="978025" cy="400110"/>
          </a:xfrm>
          <a:prstGeom prst="rect">
            <a:avLst/>
          </a:prstGeom>
          <a:noFill/>
        </p:spPr>
        <p:txBody>
          <a:bodyPr wrap="none">
            <a:spAutoFit/>
          </a:bodyPr>
          <a:lstStyle/>
          <a:p>
            <a:pPr algn="ctr"/>
            <a:r>
              <a:rPr lang="en-US" altLang="zh-CN" sz="2000" dirty="0">
                <a:effectLst/>
                <a:latin typeface="Calibri" panose="020F0502020204030204" pitchFamily="34" charset="0"/>
                <a:ea typeface="宋体" panose="02010600030101010101" pitchFamily="2" charset="-122"/>
              </a:rPr>
              <a:t>PyMC3 </a:t>
            </a:r>
            <a:endParaRPr lang="zh-CN" altLang="en-US" sz="2000" dirty="0"/>
          </a:p>
        </p:txBody>
      </p:sp>
      <p:sp>
        <p:nvSpPr>
          <p:cNvPr id="33" name="TextBox 32">
            <a:extLst>
              <a:ext uri="{FF2B5EF4-FFF2-40B4-BE49-F238E27FC236}">
                <a16:creationId xmlns:a16="http://schemas.microsoft.com/office/drawing/2014/main" id="{AE5F6B68-EEEF-4A09-958C-16A15992E916}"/>
              </a:ext>
            </a:extLst>
          </p:cNvPr>
          <p:cNvSpPr txBox="1"/>
          <p:nvPr/>
        </p:nvSpPr>
        <p:spPr>
          <a:xfrm>
            <a:off x="5435755" y="693171"/>
            <a:ext cx="3039102" cy="400110"/>
          </a:xfrm>
          <a:prstGeom prst="rect">
            <a:avLst/>
          </a:prstGeom>
          <a:noFill/>
        </p:spPr>
        <p:txBody>
          <a:bodyPr wrap="none">
            <a:spAutoFit/>
          </a:bodyPr>
          <a:lstStyle/>
          <a:p>
            <a:r>
              <a:rPr lang="en-US" altLang="zh-CN" sz="2000" dirty="0">
                <a:effectLst/>
                <a:latin typeface="Calibri" panose="020F0502020204030204" pitchFamily="34" charset="0"/>
                <a:ea typeface="宋体" panose="02010600030101010101" pitchFamily="2" charset="-122"/>
              </a:rPr>
              <a:t>sklearn.decomposition.PCA</a:t>
            </a:r>
            <a:endParaRPr lang="zh-CN" altLang="en-US" sz="2000" dirty="0"/>
          </a:p>
        </p:txBody>
      </p:sp>
      <p:sp>
        <p:nvSpPr>
          <p:cNvPr id="35" name="TextBox 34">
            <a:extLst>
              <a:ext uri="{FF2B5EF4-FFF2-40B4-BE49-F238E27FC236}">
                <a16:creationId xmlns:a16="http://schemas.microsoft.com/office/drawing/2014/main" id="{2225B1A2-C113-41CF-99B8-36984B97B744}"/>
              </a:ext>
            </a:extLst>
          </p:cNvPr>
          <p:cNvSpPr txBox="1"/>
          <p:nvPr/>
        </p:nvSpPr>
        <p:spPr>
          <a:xfrm>
            <a:off x="5913193" y="4698999"/>
            <a:ext cx="2084225" cy="400110"/>
          </a:xfrm>
          <a:prstGeom prst="rect">
            <a:avLst/>
          </a:prstGeom>
          <a:noFill/>
        </p:spPr>
        <p:txBody>
          <a:bodyPr wrap="none">
            <a:spAutoFit/>
          </a:bodyPr>
          <a:lstStyle/>
          <a:p>
            <a:r>
              <a:rPr lang="en-US" altLang="zh-CN" sz="2000" dirty="0">
                <a:effectLst/>
                <a:latin typeface="Calibri" panose="020F0502020204030204" pitchFamily="34" charset="0"/>
                <a:ea typeface="宋体" panose="02010600030101010101" pitchFamily="2" charset="-122"/>
              </a:rPr>
              <a:t>corner or seaborn</a:t>
            </a:r>
            <a:endParaRPr lang="zh-CN" altLang="en-US" sz="2000" dirty="0"/>
          </a:p>
        </p:txBody>
      </p:sp>
      <p:sp>
        <p:nvSpPr>
          <p:cNvPr id="37" name="TextBox 36">
            <a:extLst>
              <a:ext uri="{FF2B5EF4-FFF2-40B4-BE49-F238E27FC236}">
                <a16:creationId xmlns:a16="http://schemas.microsoft.com/office/drawing/2014/main" id="{1346E164-FAB4-4382-9EDC-28A4F2CC3F38}"/>
              </a:ext>
            </a:extLst>
          </p:cNvPr>
          <p:cNvSpPr txBox="1"/>
          <p:nvPr/>
        </p:nvSpPr>
        <p:spPr>
          <a:xfrm>
            <a:off x="5683190" y="2028447"/>
            <a:ext cx="2599109" cy="400110"/>
          </a:xfrm>
          <a:prstGeom prst="rect">
            <a:avLst/>
          </a:prstGeom>
          <a:noFill/>
        </p:spPr>
        <p:txBody>
          <a:bodyPr wrap="none">
            <a:spAutoFit/>
          </a:bodyPr>
          <a:lstStyle/>
          <a:p>
            <a:r>
              <a:rPr lang="en-US" altLang="zh-CN" sz="2000" dirty="0" err="1">
                <a:effectLst/>
                <a:latin typeface="Calibri" panose="020F0502020204030204" pitchFamily="34" charset="0"/>
                <a:ea typeface="宋体" panose="02010600030101010101" pitchFamily="2" charset="-122"/>
              </a:rPr>
              <a:t>scikit.gaussian_process</a:t>
            </a:r>
            <a:endParaRPr lang="zh-CN" altLang="en-US" sz="2000" dirty="0"/>
          </a:p>
        </p:txBody>
      </p:sp>
    </p:spTree>
    <p:extLst>
      <p:ext uri="{BB962C8B-B14F-4D97-AF65-F5344CB8AC3E}">
        <p14:creationId xmlns:p14="http://schemas.microsoft.com/office/powerpoint/2010/main" val="1831251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CE6DE02-BCE5-4BE4-8A08-81FE6AE8AA1E}"/>
              </a:ext>
            </a:extLst>
          </p:cNvPr>
          <p:cNvPicPr>
            <a:picLocks noChangeAspect="1"/>
          </p:cNvPicPr>
          <p:nvPr/>
        </p:nvPicPr>
        <p:blipFill>
          <a:blip r:embed="rId2"/>
          <a:stretch>
            <a:fillRect/>
          </a:stretch>
        </p:blipFill>
        <p:spPr>
          <a:xfrm>
            <a:off x="0" y="0"/>
            <a:ext cx="7362825" cy="4676775"/>
          </a:xfrm>
          <a:prstGeom prst="rect">
            <a:avLst/>
          </a:prstGeom>
        </p:spPr>
      </p:pic>
      <p:sp>
        <p:nvSpPr>
          <p:cNvPr id="5" name="TextBox 4">
            <a:extLst>
              <a:ext uri="{FF2B5EF4-FFF2-40B4-BE49-F238E27FC236}">
                <a16:creationId xmlns:a16="http://schemas.microsoft.com/office/drawing/2014/main" id="{464CECAC-77F7-42DB-BD8A-27642E942C36}"/>
              </a:ext>
            </a:extLst>
          </p:cNvPr>
          <p:cNvSpPr txBox="1"/>
          <p:nvPr/>
        </p:nvSpPr>
        <p:spPr>
          <a:xfrm>
            <a:off x="0" y="4676775"/>
            <a:ext cx="9144000" cy="646331"/>
          </a:xfrm>
          <a:prstGeom prst="rect">
            <a:avLst/>
          </a:prstGeom>
          <a:noFill/>
        </p:spPr>
        <p:txBody>
          <a:bodyPr wrap="square">
            <a:spAutoFit/>
          </a:bodyPr>
          <a:lstStyle/>
          <a:p>
            <a:r>
              <a:rPr lang="zh-CN" altLang="en-US" dirty="0">
                <a:latin typeface="Arial Narrow" panose="020B0606020202030204" pitchFamily="34" charset="0"/>
              </a:rPr>
              <a:t>Jonah E. Bernhard </a:t>
            </a:r>
            <a:r>
              <a:rPr lang="zh-CN" altLang="en-US" i="1" dirty="0">
                <a:latin typeface="Arial Narrow" panose="020B0606020202030204" pitchFamily="34" charset="0"/>
              </a:rPr>
              <a:t>et al</a:t>
            </a:r>
            <a:r>
              <a:rPr lang="zh-CN" altLang="en-US" dirty="0">
                <a:latin typeface="Arial Narrow" panose="020B0606020202030204" pitchFamily="34" charset="0"/>
              </a:rPr>
              <a:t>., Nucl. Phys. A 967, 293 (2017). Characterization of the initial state and QGP medium from a combined Bayesian analysis of LHC data at 2.76 and 5.02 TeV</a:t>
            </a:r>
          </a:p>
        </p:txBody>
      </p:sp>
    </p:spTree>
    <p:extLst>
      <p:ext uri="{BB962C8B-B14F-4D97-AF65-F5344CB8AC3E}">
        <p14:creationId xmlns:p14="http://schemas.microsoft.com/office/powerpoint/2010/main" val="3076893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36DA4A2-CB92-4B62-A44E-BA873769E266}"/>
              </a:ext>
            </a:extLst>
          </p:cNvPr>
          <p:cNvPicPr>
            <a:picLocks noChangeAspect="1"/>
          </p:cNvPicPr>
          <p:nvPr/>
        </p:nvPicPr>
        <p:blipFill>
          <a:blip r:embed="rId2"/>
          <a:stretch>
            <a:fillRect/>
          </a:stretch>
        </p:blipFill>
        <p:spPr>
          <a:xfrm>
            <a:off x="0" y="0"/>
            <a:ext cx="5962650" cy="1847850"/>
          </a:xfrm>
          <a:prstGeom prst="rect">
            <a:avLst/>
          </a:prstGeom>
        </p:spPr>
      </p:pic>
      <p:sp>
        <p:nvSpPr>
          <p:cNvPr id="4" name="TextBox 3">
            <a:extLst>
              <a:ext uri="{FF2B5EF4-FFF2-40B4-BE49-F238E27FC236}">
                <a16:creationId xmlns:a16="http://schemas.microsoft.com/office/drawing/2014/main" id="{E62D643F-78EB-4C54-A6DD-307FE0FA59CB}"/>
              </a:ext>
            </a:extLst>
          </p:cNvPr>
          <p:cNvSpPr txBox="1"/>
          <p:nvPr/>
        </p:nvSpPr>
        <p:spPr>
          <a:xfrm>
            <a:off x="0" y="2004604"/>
            <a:ext cx="9144000" cy="646331"/>
          </a:xfrm>
          <a:prstGeom prst="rect">
            <a:avLst/>
          </a:prstGeom>
          <a:noFill/>
        </p:spPr>
        <p:txBody>
          <a:bodyPr wrap="square" rtlCol="0">
            <a:spAutoFit/>
          </a:bodyPr>
          <a:lstStyle/>
          <a:p>
            <a:r>
              <a:rPr lang="en-US" dirty="0"/>
              <a:t>Three G4 instances run simultaneously, each utilizing one CPU. Memory limits root file size, i.e., number of events.</a:t>
            </a:r>
          </a:p>
        </p:txBody>
      </p:sp>
      <p:sp>
        <p:nvSpPr>
          <p:cNvPr id="2" name="TextBox 1">
            <a:extLst>
              <a:ext uri="{FF2B5EF4-FFF2-40B4-BE49-F238E27FC236}">
                <a16:creationId xmlns:a16="http://schemas.microsoft.com/office/drawing/2014/main" id="{0341B676-60BB-4CDF-B28B-F61BFAC7DB07}"/>
              </a:ext>
            </a:extLst>
          </p:cNvPr>
          <p:cNvSpPr txBox="1"/>
          <p:nvPr/>
        </p:nvSpPr>
        <p:spPr>
          <a:xfrm>
            <a:off x="-1" y="3048000"/>
            <a:ext cx="9143999" cy="3782061"/>
          </a:xfrm>
          <a:prstGeom prst="rect">
            <a:avLst/>
          </a:prstGeom>
          <a:noFill/>
        </p:spPr>
        <p:txBody>
          <a:bodyPr wrap="square" rtlCol="0">
            <a:spAutoFit/>
          </a:bodyPr>
          <a:lstStyle/>
          <a:p>
            <a:pPr>
              <a:lnSpc>
                <a:spcPct val="150000"/>
              </a:lnSpc>
            </a:pPr>
            <a:r>
              <a:rPr lang="en-US" dirty="0">
                <a:latin typeface="Times New Roman" panose="02020603050405020304" pitchFamily="18" charset="0"/>
                <a:cs typeface="Times New Roman" panose="02020603050405020304" pitchFamily="18" charset="0"/>
              </a:rPr>
              <a:t>Generate mock/pseudo data for EEC proposal:</a:t>
            </a:r>
          </a:p>
          <a:p>
            <a:pPr>
              <a:lnSpc>
                <a:spcPct val="150000"/>
              </a:lnSpc>
            </a:pPr>
            <a:r>
              <a:rPr lang="en-US" dirty="0">
                <a:latin typeface="Times New Roman" panose="02020603050405020304" pitchFamily="18" charset="0"/>
                <a:cs typeface="Times New Roman" panose="02020603050405020304" pitchFamily="18" charset="0"/>
              </a:rPr>
              <a:t>1) Generate </a:t>
            </a:r>
            <a:r>
              <a:rPr lang="en-US" dirty="0" err="1">
                <a:latin typeface="Times New Roman" panose="02020603050405020304" pitchFamily="18" charset="0"/>
                <a:cs typeface="Times New Roman" panose="02020603050405020304" pitchFamily="18" charset="0"/>
              </a:rPr>
              <a:t>fakedata.root</a:t>
            </a:r>
            <a:endParaRPr lang="en-US" dirty="0">
              <a:latin typeface="Times New Roman" panose="02020603050405020304" pitchFamily="18" charset="0"/>
              <a:cs typeface="Times New Roman" panose="02020603050405020304" pitchFamily="18" charset="0"/>
            </a:endParaRPr>
          </a:p>
          <a:p>
            <a:pPr>
              <a:lnSpc>
                <a:spcPct val="150000"/>
              </a:lnSpc>
            </a:pPr>
            <a:r>
              <a:rPr lang="en-US" b="1" dirty="0">
                <a:latin typeface="Times New Roman" panose="02020603050405020304" pitchFamily="18" charset="0"/>
                <a:cs typeface="Times New Roman" panose="02020603050405020304" pitchFamily="18" charset="0"/>
              </a:rPr>
              <a:t>Fakedata_DSL2.C</a:t>
            </a:r>
          </a:p>
          <a:p>
            <a:pPr>
              <a:lnSpc>
                <a:spcPct val="150000"/>
              </a:lnSpc>
            </a:pPr>
            <a:endParaRPr lang="en-US" b="1" dirty="0">
              <a:latin typeface="Times New Roman" panose="02020603050405020304" pitchFamily="18" charset="0"/>
              <a:cs typeface="Times New Roman" panose="02020603050405020304" pitchFamily="18" charset="0"/>
            </a:endParaRPr>
          </a:p>
          <a:p>
            <a:pPr>
              <a:lnSpc>
                <a:spcPct val="150000"/>
              </a:lnSpc>
            </a:pPr>
            <a:r>
              <a:rPr lang="en-US" dirty="0">
                <a:latin typeface="Times New Roman" panose="02020603050405020304" pitchFamily="18" charset="0"/>
                <a:cs typeface="Times New Roman" panose="02020603050405020304" pitchFamily="18" charset="0"/>
              </a:rPr>
              <a:t>2) Generate fakedata.dat</a:t>
            </a:r>
          </a:p>
          <a:p>
            <a:pPr>
              <a:lnSpc>
                <a:spcPct val="150000"/>
              </a:lnSpc>
            </a:pPr>
            <a:r>
              <a:rPr lang="en-US" b="1" dirty="0" err="1">
                <a:latin typeface="Times New Roman" panose="02020603050405020304" pitchFamily="18" charset="0"/>
                <a:cs typeface="Times New Roman" panose="02020603050405020304" pitchFamily="18" charset="0"/>
              </a:rPr>
              <a:t>histogram_get_bin_content_error.C</a:t>
            </a:r>
            <a:endParaRPr lang="en-US" b="1" dirty="0">
              <a:latin typeface="Times New Roman" panose="02020603050405020304" pitchFamily="18" charset="0"/>
              <a:cs typeface="Times New Roman" panose="02020603050405020304" pitchFamily="18" charset="0"/>
            </a:endParaRPr>
          </a:p>
          <a:p>
            <a:pPr>
              <a:lnSpc>
                <a:spcPct val="150000"/>
              </a:lnSpc>
            </a:pPr>
            <a:endParaRPr lang="en-US" b="1" dirty="0">
              <a:latin typeface="Times New Roman" panose="02020603050405020304" pitchFamily="18" charset="0"/>
              <a:cs typeface="Times New Roman" panose="02020603050405020304" pitchFamily="18" charset="0"/>
            </a:endParaRPr>
          </a:p>
          <a:p>
            <a:pPr>
              <a:lnSpc>
                <a:spcPct val="150000"/>
              </a:lnSpc>
            </a:pPr>
            <a:r>
              <a:rPr lang="en-US" dirty="0">
                <a:latin typeface="Times New Roman" panose="02020603050405020304" pitchFamily="18" charset="0"/>
                <a:cs typeface="Times New Roman" panose="02020603050405020304" pitchFamily="18" charset="0"/>
              </a:rPr>
              <a:t>3) </a:t>
            </a:r>
            <a:r>
              <a:rPr lang="nn-NO" dirty="0">
                <a:latin typeface="Times New Roman" panose="02020603050405020304" pitchFamily="18" charset="0"/>
                <a:cs typeface="Times New Roman" panose="02020603050405020304" pitchFamily="18" charset="0"/>
              </a:rPr>
              <a:t>Fakedata_S31_Gamma4156_Eg4155.84_Tau5.0_SP1.00_AC0.0.dat copy 4280.5-4659.5 paste </a:t>
            </a:r>
            <a:r>
              <a:rPr lang="zh-CN" altLang="en-US" dirty="0">
                <a:latin typeface="Times New Roman" panose="02020603050405020304" pitchFamily="18" charset="0"/>
                <a:cs typeface="Times New Roman" panose="02020603050405020304" pitchFamily="18" charset="0"/>
              </a:rPr>
              <a:t>→ </a:t>
            </a:r>
            <a:r>
              <a:rPr lang="en-US" dirty="0">
                <a:latin typeface="Times New Roman" panose="02020603050405020304" pitchFamily="18" charset="0"/>
                <a:cs typeface="Times New Roman" panose="02020603050405020304" pitchFamily="18" charset="0"/>
              </a:rPr>
              <a:t>DSL_31S4156_data.csv</a:t>
            </a:r>
          </a:p>
        </p:txBody>
      </p:sp>
    </p:spTree>
    <p:extLst>
      <p:ext uri="{BB962C8B-B14F-4D97-AF65-F5344CB8AC3E}">
        <p14:creationId xmlns:p14="http://schemas.microsoft.com/office/powerpoint/2010/main" val="136439041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55439448-0F28-430B-9112-D567AE3551F7}"/>
              </a:ext>
            </a:extLst>
          </p:cNvPr>
          <p:cNvSpPr txBox="1"/>
          <p:nvPr/>
        </p:nvSpPr>
        <p:spPr>
          <a:xfrm>
            <a:off x="0" y="0"/>
            <a:ext cx="9144000" cy="2769989"/>
          </a:xfrm>
          <a:prstGeom prst="rect">
            <a:avLst/>
          </a:prstGeom>
          <a:noFill/>
        </p:spPr>
        <p:txBody>
          <a:bodyPr wrap="square">
            <a:spAutoFit/>
          </a:bodyPr>
          <a:lstStyle/>
          <a:p>
            <a:pPr algn="just"/>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cd /</a:t>
            </a:r>
            <a:r>
              <a:rPr lang="en-US" altLang="zh-CN" sz="1800" kern="100" dirty="0" err="1">
                <a:effectLst/>
                <a:latin typeface="Times New Roman" panose="02020603050405020304" pitchFamily="18" charset="0"/>
                <a:ea typeface="等线" panose="02010600030101010101" pitchFamily="2" charset="-122"/>
                <a:cs typeface="Times New Roman" panose="02020603050405020304" pitchFamily="18" charset="0"/>
              </a:rPr>
              <a:t>mnt</a:t>
            </a:r>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/analysis/s1582/Simulation/source</a:t>
            </a:r>
          </a:p>
          <a:p>
            <a:pPr algn="just"/>
            <a:r>
              <a:rPr lang="en-US" altLang="zh-CN" kern="100" dirty="0">
                <a:latin typeface="Times New Roman" panose="02020603050405020304" pitchFamily="18" charset="0"/>
                <a:ea typeface="等线" panose="02010600030101010101" pitchFamily="2" charset="-122"/>
                <a:cs typeface="Times New Roman" panose="02020603050405020304" pitchFamily="18" charset="0"/>
              </a:rPr>
              <a:t>make clean; make</a:t>
            </a:r>
          </a:p>
          <a:p>
            <a:pPr algn="just"/>
            <a:endParaRPr lang="zh-CN" altLang="zh-CN" sz="12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Times New Roman" panose="02020603050405020304" pitchFamily="18" charset="0"/>
                <a:ea typeface="等线" panose="02010600030101010101" pitchFamily="2" charset="-122"/>
                <a:cs typeface="Times New Roman" panose="02020603050405020304" pitchFamily="18" charset="0"/>
              </a:rPr>
              <a:t>geany</a:t>
            </a:r>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kern="100" dirty="0" err="1">
                <a:effectLst/>
                <a:latin typeface="Times New Roman" panose="02020603050405020304" pitchFamily="18" charset="0"/>
                <a:ea typeface="等线" panose="02010600030101010101" pitchFamily="2" charset="-122"/>
                <a:cs typeface="Times New Roman" panose="02020603050405020304" pitchFamily="18" charset="0"/>
              </a:rPr>
              <a:t>mnt</a:t>
            </a:r>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/analysis/s1582/Simulation/</a:t>
            </a:r>
            <a:r>
              <a:rPr lang="en-US" altLang="zh-CN" sz="1800" kern="100" dirty="0" err="1">
                <a:effectLst/>
                <a:latin typeface="Times New Roman" panose="02020603050405020304" pitchFamily="18" charset="0"/>
                <a:ea typeface="等线" panose="02010600030101010101" pitchFamily="2" charset="-122"/>
                <a:cs typeface="Times New Roman" panose="02020603050405020304" pitchFamily="18" charset="0"/>
              </a:rPr>
              <a:t>InputCards</a:t>
            </a:r>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/Sun_INPUT.txt &amp;</a:t>
            </a:r>
            <a:endParaRPr lang="zh-CN" altLang="zh-CN" sz="12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a:t>
            </a:r>
            <a:r>
              <a:rPr lang="en-US" altLang="zh-CN" sz="1800" kern="100" dirty="0" err="1">
                <a:effectLst/>
                <a:latin typeface="Times New Roman" panose="02020603050405020304" pitchFamily="18" charset="0"/>
                <a:ea typeface="等线" panose="02010600030101010101" pitchFamily="2" charset="-122"/>
                <a:cs typeface="Times New Roman" panose="02020603050405020304" pitchFamily="18" charset="0"/>
              </a:rPr>
              <a:t>sim_dsam</a:t>
            </a:r>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kern="100" dirty="0" err="1">
                <a:effectLst/>
                <a:latin typeface="Times New Roman" panose="02020603050405020304" pitchFamily="18" charset="0"/>
                <a:ea typeface="等线" panose="02010600030101010101" pitchFamily="2" charset="-122"/>
                <a:cs typeface="Times New Roman" panose="02020603050405020304" pitchFamily="18" charset="0"/>
              </a:rPr>
              <a:t>InputCards</a:t>
            </a:r>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/Sun_INPUT.txt</a:t>
            </a:r>
          </a:p>
          <a:p>
            <a:pPr algn="just"/>
            <a:r>
              <a:rPr lang="en-US" altLang="zh-CN" kern="100" dirty="0">
                <a:latin typeface="Times New Roman" panose="02020603050405020304" pitchFamily="18" charset="0"/>
                <a:ea typeface="等线" panose="02010600030101010101" pitchFamily="2" charset="-122"/>
                <a:cs typeface="Times New Roman" panose="02020603050405020304" pitchFamily="18" charset="0"/>
              </a:rPr>
              <a:t>./</a:t>
            </a:r>
            <a:r>
              <a:rPr lang="en-US" altLang="zh-CN" kern="100" dirty="0" err="1">
                <a:latin typeface="Times New Roman" panose="02020603050405020304" pitchFamily="18" charset="0"/>
                <a:ea typeface="等线" panose="02010600030101010101" pitchFamily="2" charset="-122"/>
                <a:cs typeface="Times New Roman" panose="02020603050405020304" pitchFamily="18" charset="0"/>
              </a:rPr>
              <a:t>sim_dsam_base</a:t>
            </a:r>
            <a:r>
              <a:rPr lang="en-US" altLang="zh-CN" kern="100" dirty="0">
                <a:latin typeface="Times New Roman" panose="02020603050405020304" pitchFamily="18" charset="0"/>
                <a:ea typeface="等线" panose="02010600030101010101" pitchFamily="2" charset="-122"/>
                <a:cs typeface="Times New Roman" panose="02020603050405020304" pitchFamily="18" charset="0"/>
              </a:rPr>
              <a:t> ../</a:t>
            </a:r>
            <a:r>
              <a:rPr lang="en-US" altLang="zh-CN" kern="100" dirty="0" err="1">
                <a:latin typeface="Times New Roman" panose="02020603050405020304" pitchFamily="18" charset="0"/>
                <a:ea typeface="等线" panose="02010600030101010101" pitchFamily="2" charset="-122"/>
                <a:cs typeface="Times New Roman" panose="02020603050405020304" pitchFamily="18" charset="0"/>
              </a:rPr>
              <a:t>InputCards</a:t>
            </a:r>
            <a:r>
              <a:rPr lang="en-US" altLang="zh-CN" kern="100" dirty="0">
                <a:latin typeface="Times New Roman" panose="02020603050405020304" pitchFamily="18" charset="0"/>
                <a:ea typeface="等线" panose="02010600030101010101" pitchFamily="2" charset="-122"/>
                <a:cs typeface="Times New Roman" panose="02020603050405020304" pitchFamily="18" charset="0"/>
              </a:rPr>
              <a:t>/S31_Gamma1248_Eg1248.0_Tau3200.0_EMG.txt</a:t>
            </a:r>
            <a:endParaRPr lang="zh-CN" altLang="zh-CN" sz="12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kern="100" dirty="0">
                <a:latin typeface="Times New Roman" panose="02020603050405020304" pitchFamily="18" charset="0"/>
                <a:ea typeface="等线" panose="02010600030101010101" pitchFamily="2" charset="-122"/>
                <a:cs typeface="Times New Roman" panose="02020603050405020304" pitchFamily="18" charset="0"/>
              </a:rPr>
              <a:t>./sim_dsam_SP0.9 ../</a:t>
            </a:r>
            <a:r>
              <a:rPr lang="en-US" altLang="zh-CN" kern="100" dirty="0" err="1">
                <a:latin typeface="Times New Roman" panose="02020603050405020304" pitchFamily="18" charset="0"/>
                <a:ea typeface="等线" panose="02010600030101010101" pitchFamily="2" charset="-122"/>
                <a:cs typeface="Times New Roman" panose="02020603050405020304" pitchFamily="18" charset="0"/>
              </a:rPr>
              <a:t>InputCards</a:t>
            </a:r>
            <a:r>
              <a:rPr lang="en-US" altLang="zh-CN" kern="100" dirty="0">
                <a:latin typeface="Times New Roman" panose="02020603050405020304" pitchFamily="18" charset="0"/>
                <a:ea typeface="等线" panose="02010600030101010101" pitchFamily="2" charset="-122"/>
                <a:cs typeface="Times New Roman" panose="02020603050405020304" pitchFamily="18" charset="0"/>
              </a:rPr>
              <a:t>/S31_Gamma1248_Eg1247.0_Tau3200.0_EMG.txt</a:t>
            </a:r>
            <a:endParaRPr lang="zh-CN" altLang="zh-CN" sz="12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root -l ../</a:t>
            </a:r>
            <a:r>
              <a:rPr lang="en-US" altLang="zh-CN" sz="1800" kern="100" dirty="0" err="1">
                <a:effectLst/>
                <a:latin typeface="Times New Roman" panose="02020603050405020304" pitchFamily="18" charset="0"/>
                <a:ea typeface="等线" panose="02010600030101010101" pitchFamily="2" charset="-122"/>
                <a:cs typeface="Times New Roman" panose="02020603050405020304" pitchFamily="18" charset="0"/>
              </a:rPr>
              <a:t>SimOutput</a:t>
            </a:r>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/S31_Eg3000_tau20000.root</a:t>
            </a:r>
            <a:endParaRPr lang="zh-CN" altLang="zh-CN" sz="12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err="1">
                <a:effectLst/>
                <a:latin typeface="Times New Roman" panose="02020603050405020304" pitchFamily="18" charset="0"/>
                <a:ea typeface="等线" panose="02010600030101010101" pitchFamily="2" charset="-122"/>
                <a:cs typeface="Times New Roman" panose="02020603050405020304" pitchFamily="18" charset="0"/>
              </a:rPr>
              <a:t>chmod</a:t>
            </a:r>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 </a:t>
            </a:r>
            <a:r>
              <a:rPr lang="en-US" altLang="zh-CN" sz="1800" kern="100" dirty="0" err="1">
                <a:effectLst/>
                <a:latin typeface="Times New Roman" panose="02020603050405020304" pitchFamily="18" charset="0"/>
                <a:ea typeface="等线" panose="02010600030101010101" pitchFamily="2" charset="-122"/>
                <a:cs typeface="Times New Roman" panose="02020603050405020304" pitchFamily="18" charset="0"/>
              </a:rPr>
              <a:t>a+x</a:t>
            </a:r>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 batconvert.sh</a:t>
            </a:r>
            <a:endParaRPr lang="zh-CN" altLang="zh-CN" sz="1200" kern="100" dirty="0">
              <a:effectLst/>
              <a:latin typeface="等线" panose="02010600030101010101" pitchFamily="2" charset="-122"/>
              <a:ea typeface="等线" panose="02010600030101010101" pitchFamily="2" charset="-122"/>
              <a:cs typeface="Times New Roman" panose="02020603050405020304" pitchFamily="18" charset="0"/>
            </a:endParaRPr>
          </a:p>
          <a:p>
            <a:pPr algn="just"/>
            <a:r>
              <a:rPr lang="en-US" altLang="zh-CN" sz="1800" kern="100" dirty="0">
                <a:effectLst/>
                <a:latin typeface="Times New Roman" panose="02020603050405020304" pitchFamily="18" charset="0"/>
                <a:ea typeface="等线" panose="02010600030101010101" pitchFamily="2" charset="-122"/>
                <a:cs typeface="Times New Roman" panose="02020603050405020304" pitchFamily="18" charset="0"/>
              </a:rPr>
              <a:t>batconvert.sh</a:t>
            </a:r>
            <a:endParaRPr lang="zh-CN" altLang="zh-CN" sz="1200" kern="100" dirty="0">
              <a:effectLst/>
              <a:latin typeface="等线" panose="02010600030101010101" pitchFamily="2" charset="-122"/>
              <a:ea typeface="等线" panose="02010600030101010101" pitchFamily="2" charset="-122"/>
              <a:cs typeface="Times New Roman" panose="02020603050405020304" pitchFamily="18" charset="0"/>
            </a:endParaRPr>
          </a:p>
        </p:txBody>
      </p:sp>
      <p:sp>
        <p:nvSpPr>
          <p:cNvPr id="4" name="TextBox 3">
            <a:extLst>
              <a:ext uri="{FF2B5EF4-FFF2-40B4-BE49-F238E27FC236}">
                <a16:creationId xmlns:a16="http://schemas.microsoft.com/office/drawing/2014/main" id="{4EC83E70-E794-465C-8B4A-4A9988C83697}"/>
              </a:ext>
            </a:extLst>
          </p:cNvPr>
          <p:cNvSpPr txBox="1"/>
          <p:nvPr/>
        </p:nvSpPr>
        <p:spPr>
          <a:xfrm>
            <a:off x="0" y="2784360"/>
            <a:ext cx="6955536" cy="3416320"/>
          </a:xfrm>
          <a:prstGeom prst="rect">
            <a:avLst/>
          </a:prstGeom>
          <a:noFill/>
        </p:spPr>
        <p:txBody>
          <a:bodyPr wrap="square">
            <a:spAutoFit/>
          </a:bodyPr>
          <a:lstStyle/>
          <a:p>
            <a:pPr marL="342900" indent="-342900">
              <a:buFontTx/>
              <a:buAutoNum type="arabicParenR"/>
            </a:pPr>
            <a:r>
              <a:rPr lang="en-US" altLang="zh-CN" dirty="0">
                <a:latin typeface="Times New Roman" panose="02020603050405020304" pitchFamily="18" charset="0"/>
                <a:cs typeface="Times New Roman" panose="02020603050405020304" pitchFamily="18" charset="0"/>
              </a:rPr>
              <a:t>D:/X/out/Si25/outfile/peakcali.dat</a:t>
            </a:r>
          </a:p>
          <a:p>
            <a:pPr marL="342900" indent="-342900">
              <a:buFontTx/>
              <a:buAutoNum type="arabicParenR"/>
            </a:pPr>
            <a:r>
              <a:rPr lang="en-US" altLang="zh-CN" dirty="0">
                <a:latin typeface="Times New Roman" panose="02020603050405020304" pitchFamily="18" charset="0"/>
                <a:cs typeface="Times New Roman" panose="02020603050405020304" pitchFamily="18" charset="0"/>
              </a:rPr>
              <a:t>D:/X/out/Si25/outfile/peakcalipara.dat</a:t>
            </a:r>
          </a:p>
          <a:p>
            <a:pPr marL="342900" indent="-342900">
              <a:buFontTx/>
              <a:buAutoNum type="arabicParenR"/>
            </a:pPr>
            <a:r>
              <a:rPr lang="en-US" altLang="zh-CN" dirty="0">
                <a:latin typeface="Times New Roman" panose="02020603050405020304" pitchFamily="18" charset="0"/>
                <a:cs typeface="Times New Roman" panose="02020603050405020304" pitchFamily="18" charset="0"/>
              </a:rPr>
              <a:t>D:/X/out/Compare.dat</a:t>
            </a:r>
          </a:p>
          <a:p>
            <a:pPr marL="342900" indent="-342900">
              <a:buFontTx/>
              <a:buAutoNum type="arabicParenR"/>
            </a:pPr>
            <a:r>
              <a:rPr lang="en-US" altLang="zh-CN" dirty="0">
                <a:latin typeface="Times New Roman" panose="02020603050405020304" pitchFamily="18" charset="0"/>
                <a:cs typeface="Times New Roman" panose="02020603050405020304" pitchFamily="18" charset="0"/>
              </a:rPr>
              <a:t>root -l C:\Si24\Si22peakcali\Comparison_DSL.C</a:t>
            </a:r>
          </a:p>
          <a:p>
            <a:pPr marL="342900" indent="-342900">
              <a:buFontTx/>
              <a:buAutoNum type="arabicParenR"/>
            </a:pPr>
            <a:r>
              <a:rPr lang="it-IT" altLang="zh-CN" dirty="0">
                <a:latin typeface="Times New Roman" panose="02020603050405020304" pitchFamily="18" charset="0"/>
                <a:cs typeface="Times New Roman" panose="02020603050405020304" pitchFamily="18" charset="0"/>
              </a:rPr>
              <a:t>root -l C:\Si24\Si22peakcali\graphpol6fit_Chi2_DSL.C</a:t>
            </a:r>
          </a:p>
          <a:p>
            <a:pPr marL="342900" indent="-342900">
              <a:buFontTx/>
              <a:buAutoNum type="arabicParenR"/>
            </a:pPr>
            <a:r>
              <a:rPr lang="en-US" altLang="zh-CN" sz="1800" kern="50" dirty="0" err="1">
                <a:effectLst/>
                <a:latin typeface="Times New Roman" panose="02020603050405020304" pitchFamily="18" charset="0"/>
                <a:ea typeface="宋体" panose="02010600030101010101" pitchFamily="2" charset="-122"/>
              </a:rPr>
              <a:t>ssh</a:t>
            </a:r>
            <a:r>
              <a:rPr lang="en-US" altLang="zh-CN" sz="1800" kern="50" dirty="0">
                <a:effectLst/>
                <a:latin typeface="Times New Roman" panose="02020603050405020304" pitchFamily="18" charset="0"/>
                <a:ea typeface="宋体" panose="02010600030101010101" pitchFamily="2" charset="-122"/>
              </a:rPr>
              <a:t> -Y sunli@fishtank.nscl.msu.edu</a:t>
            </a:r>
            <a:r>
              <a:rPr lang="en-US" altLang="zh-CN" kern="50" dirty="0">
                <a:latin typeface="Times New Roman" panose="02020603050405020304" pitchFamily="18" charset="0"/>
                <a:ea typeface="宋体" panose="02010600030101010101" pitchFamily="2" charset="-122"/>
                <a:cs typeface="Times New Roman" panose="02020603050405020304" pitchFamily="18" charset="0"/>
              </a:rPr>
              <a:t> from </a:t>
            </a:r>
            <a:r>
              <a:rPr lang="en-US" altLang="zh-CN" kern="50" dirty="0" err="1">
                <a:latin typeface="Times New Roman" panose="02020603050405020304" pitchFamily="18" charset="0"/>
                <a:ea typeface="宋体" panose="02010600030101010101" pitchFamily="2" charset="-122"/>
                <a:cs typeface="Times New Roman" panose="02020603050405020304" pitchFamily="18" charset="0"/>
              </a:rPr>
              <a:t>nsclgw</a:t>
            </a:r>
            <a:r>
              <a:rPr lang="en-US" altLang="zh-CN" kern="50" dirty="0">
                <a:latin typeface="Times New Roman" panose="02020603050405020304" pitchFamily="18" charset="0"/>
                <a:ea typeface="宋体" panose="02010600030101010101" pitchFamily="2" charset="-122"/>
                <a:cs typeface="Times New Roman" panose="02020603050405020304" pitchFamily="18" charset="0"/>
              </a:rPr>
              <a:t> to </a:t>
            </a:r>
            <a:r>
              <a:rPr lang="en-US" altLang="zh-CN" sz="1800" kern="50" dirty="0" err="1">
                <a:effectLst/>
                <a:latin typeface="Times New Roman" panose="02020603050405020304" pitchFamily="18" charset="0"/>
                <a:ea typeface="宋体" panose="02010600030101010101" pitchFamily="2" charset="-122"/>
              </a:rPr>
              <a:t>fishtank</a:t>
            </a:r>
            <a:endParaRPr lang="en-US" altLang="zh-CN" sz="1800" kern="50" dirty="0">
              <a:effectLst/>
              <a:latin typeface="Times New Roman" panose="02020603050405020304" pitchFamily="18" charset="0"/>
              <a:ea typeface="宋体" panose="02010600030101010101" pitchFamily="2" charset="-122"/>
            </a:endParaRPr>
          </a:p>
          <a:p>
            <a:pPr marL="342900" indent="-342900">
              <a:buFontTx/>
              <a:buAutoNum type="arabicParenR"/>
            </a:pPr>
            <a:r>
              <a:rPr lang="en-US" altLang="zh-CN" dirty="0">
                <a:latin typeface="Times New Roman" panose="02020603050405020304" pitchFamily="18" charset="0"/>
                <a:cs typeface="Times New Roman" panose="02020603050405020304" pitchFamily="18" charset="0"/>
              </a:rPr>
              <a:t>cd /</a:t>
            </a:r>
            <a:r>
              <a:rPr lang="en-US" altLang="zh-CN" dirty="0" err="1">
                <a:latin typeface="Times New Roman" panose="02020603050405020304" pitchFamily="18" charset="0"/>
                <a:cs typeface="Times New Roman" panose="02020603050405020304" pitchFamily="18" charset="0"/>
              </a:rPr>
              <a:t>mnt</a:t>
            </a:r>
            <a:r>
              <a:rPr lang="en-US" altLang="zh-CN" dirty="0">
                <a:latin typeface="Times New Roman" panose="02020603050405020304" pitchFamily="18" charset="0"/>
                <a:cs typeface="Times New Roman" panose="02020603050405020304" pitchFamily="18" charset="0"/>
              </a:rPr>
              <a:t>/analysis/s1582/Simulation/source</a:t>
            </a:r>
          </a:p>
          <a:p>
            <a:pPr marL="342900" indent="-342900">
              <a:buFontTx/>
              <a:buAutoNum type="arabicParenR"/>
            </a:pPr>
            <a:r>
              <a:rPr lang="en-US" altLang="zh-CN" dirty="0" err="1">
                <a:latin typeface="Times New Roman" panose="02020603050405020304" pitchFamily="18" charset="0"/>
                <a:cs typeface="Times New Roman" panose="02020603050405020304" pitchFamily="18" charset="0"/>
              </a:rPr>
              <a:t>geany</a:t>
            </a:r>
            <a:r>
              <a:rPr lang="en-US" altLang="zh-CN" dirty="0">
                <a:latin typeface="Times New Roman" panose="02020603050405020304" pitchFamily="18" charset="0"/>
                <a:cs typeface="Times New Roman" panose="02020603050405020304" pitchFamily="18" charset="0"/>
              </a:rPr>
              <a:t> /</a:t>
            </a:r>
            <a:r>
              <a:rPr lang="en-US" altLang="zh-CN" dirty="0" err="1">
                <a:latin typeface="Times New Roman" panose="02020603050405020304" pitchFamily="18" charset="0"/>
                <a:cs typeface="Times New Roman" panose="02020603050405020304" pitchFamily="18" charset="0"/>
              </a:rPr>
              <a:t>mnt</a:t>
            </a:r>
            <a:r>
              <a:rPr lang="en-US" altLang="zh-CN" dirty="0">
                <a:latin typeface="Times New Roman" panose="02020603050405020304" pitchFamily="18" charset="0"/>
                <a:cs typeface="Times New Roman" panose="02020603050405020304" pitchFamily="18" charset="0"/>
              </a:rPr>
              <a:t>/analysis/s1582/Simulation/</a:t>
            </a:r>
            <a:r>
              <a:rPr lang="en-US" altLang="zh-CN" dirty="0" err="1">
                <a:latin typeface="Times New Roman" panose="02020603050405020304" pitchFamily="18" charset="0"/>
                <a:cs typeface="Times New Roman" panose="02020603050405020304" pitchFamily="18" charset="0"/>
              </a:rPr>
              <a:t>InputCards</a:t>
            </a:r>
            <a:r>
              <a:rPr lang="en-US" altLang="zh-CN" dirty="0">
                <a:latin typeface="Times New Roman" panose="02020603050405020304" pitchFamily="18" charset="0"/>
                <a:cs typeface="Times New Roman" panose="02020603050405020304" pitchFamily="18" charset="0"/>
              </a:rPr>
              <a:t>/Sun_INPUT.txt &amp;</a:t>
            </a:r>
          </a:p>
          <a:p>
            <a:pPr marL="342900" indent="-342900">
              <a:buFontTx/>
              <a:buAutoNum type="arabicParenR"/>
            </a:pPr>
            <a:r>
              <a:rPr lang="en-US" altLang="zh-CN" dirty="0">
                <a:latin typeface="Times New Roman" panose="02020603050405020304" pitchFamily="18" charset="0"/>
                <a:cs typeface="Times New Roman" panose="02020603050405020304" pitchFamily="18" charset="0"/>
              </a:rPr>
              <a:t>./</a:t>
            </a:r>
            <a:r>
              <a:rPr lang="en-US" altLang="zh-CN" dirty="0" err="1">
                <a:latin typeface="Times New Roman" panose="02020603050405020304" pitchFamily="18" charset="0"/>
                <a:cs typeface="Times New Roman" panose="02020603050405020304" pitchFamily="18" charset="0"/>
              </a:rPr>
              <a:t>sim_dsam</a:t>
            </a:r>
            <a:r>
              <a:rPr lang="en-US" altLang="zh-CN" dirty="0">
                <a:latin typeface="Times New Roman" panose="02020603050405020304" pitchFamily="18" charset="0"/>
                <a:cs typeface="Times New Roman" panose="02020603050405020304" pitchFamily="18" charset="0"/>
              </a:rPr>
              <a:t> ../</a:t>
            </a:r>
            <a:r>
              <a:rPr lang="en-US" altLang="zh-CN" dirty="0" err="1">
                <a:latin typeface="Times New Roman" panose="02020603050405020304" pitchFamily="18" charset="0"/>
                <a:cs typeface="Times New Roman" panose="02020603050405020304" pitchFamily="18" charset="0"/>
              </a:rPr>
              <a:t>InputCards</a:t>
            </a:r>
            <a:r>
              <a:rPr lang="en-US" altLang="zh-CN" dirty="0">
                <a:latin typeface="Times New Roman" panose="02020603050405020304" pitchFamily="18" charset="0"/>
                <a:cs typeface="Times New Roman" panose="02020603050405020304" pitchFamily="18" charset="0"/>
              </a:rPr>
              <a:t>/Sun_INPUT.txt</a:t>
            </a:r>
          </a:p>
          <a:p>
            <a:pPr marL="342900" indent="-342900">
              <a:buFontTx/>
              <a:buAutoNum type="arabicParenR"/>
            </a:pPr>
            <a:r>
              <a:rPr lang="en-US" altLang="zh-CN" dirty="0">
                <a:latin typeface="Times New Roman" panose="02020603050405020304" pitchFamily="18" charset="0"/>
                <a:cs typeface="Times New Roman" panose="02020603050405020304" pitchFamily="18" charset="0"/>
              </a:rPr>
              <a:t>root -l ../</a:t>
            </a:r>
            <a:r>
              <a:rPr lang="en-US" altLang="zh-CN" dirty="0" err="1">
                <a:latin typeface="Times New Roman" panose="02020603050405020304" pitchFamily="18" charset="0"/>
                <a:cs typeface="Times New Roman" panose="02020603050405020304" pitchFamily="18" charset="0"/>
              </a:rPr>
              <a:t>SimOutput</a:t>
            </a:r>
            <a:r>
              <a:rPr lang="en-US" altLang="zh-CN" dirty="0">
                <a:latin typeface="Times New Roman" panose="02020603050405020304" pitchFamily="18" charset="0"/>
                <a:cs typeface="Times New Roman" panose="02020603050405020304" pitchFamily="18" charset="0"/>
              </a:rPr>
              <a:t>/S31_Eg3000_tau20000.root</a:t>
            </a:r>
          </a:p>
          <a:p>
            <a:pPr marL="342900" indent="-342900">
              <a:buFontTx/>
              <a:buAutoNum type="arabicParenR"/>
            </a:pPr>
            <a:r>
              <a:rPr lang="en-US" altLang="zh-CN" dirty="0" err="1">
                <a:latin typeface="Times New Roman" panose="02020603050405020304" pitchFamily="18" charset="0"/>
                <a:cs typeface="Times New Roman" panose="02020603050405020304" pitchFamily="18" charset="0"/>
              </a:rPr>
              <a:t>chmod</a:t>
            </a:r>
            <a:r>
              <a:rPr lang="en-US" altLang="zh-CN" dirty="0">
                <a:latin typeface="Times New Roman" panose="02020603050405020304" pitchFamily="18" charset="0"/>
                <a:cs typeface="Times New Roman" panose="02020603050405020304" pitchFamily="18" charset="0"/>
              </a:rPr>
              <a:t> </a:t>
            </a:r>
            <a:r>
              <a:rPr lang="en-US" altLang="zh-CN" dirty="0" err="1">
                <a:latin typeface="Times New Roman" panose="02020603050405020304" pitchFamily="18" charset="0"/>
                <a:cs typeface="Times New Roman" panose="02020603050405020304" pitchFamily="18" charset="0"/>
              </a:rPr>
              <a:t>a+x</a:t>
            </a:r>
            <a:r>
              <a:rPr lang="en-US" altLang="zh-CN" dirty="0">
                <a:latin typeface="Times New Roman" panose="02020603050405020304" pitchFamily="18" charset="0"/>
                <a:cs typeface="Times New Roman" panose="02020603050405020304" pitchFamily="18" charset="0"/>
              </a:rPr>
              <a:t> batconvert.sh</a:t>
            </a:r>
          </a:p>
          <a:p>
            <a:pPr marL="342900" indent="-342900">
              <a:buFontTx/>
              <a:buAutoNum type="arabicParenR"/>
            </a:pPr>
            <a:r>
              <a:rPr lang="en-US" altLang="zh-CN" dirty="0">
                <a:latin typeface="Times New Roman" panose="02020603050405020304" pitchFamily="18" charset="0"/>
                <a:cs typeface="Times New Roman" panose="02020603050405020304" pitchFamily="18" charset="0"/>
              </a:rPr>
              <a:t>batconvert.sh execute many </a:t>
            </a:r>
            <a:r>
              <a:rPr lang="en-US" altLang="zh-CN" dirty="0" err="1">
                <a:latin typeface="Times New Roman" panose="02020603050405020304" pitchFamily="18" charset="0"/>
                <a:cs typeface="Times New Roman" panose="02020603050405020304" pitchFamily="18" charset="0"/>
              </a:rPr>
              <a:t>inputcards</a:t>
            </a:r>
            <a:endParaRPr lang="en-US" altLang="zh-CN" dirty="0">
              <a:latin typeface="Times New Roman" panose="02020603050405020304" pitchFamily="18" charset="0"/>
              <a:cs typeface="Times New Roman" panose="02020603050405020304" pitchFamily="18" charset="0"/>
            </a:endParaRPr>
          </a:p>
        </p:txBody>
      </p:sp>
      <p:cxnSp>
        <p:nvCxnSpPr>
          <p:cNvPr id="5" name="Straight Connector 4">
            <a:extLst>
              <a:ext uri="{FF2B5EF4-FFF2-40B4-BE49-F238E27FC236}">
                <a16:creationId xmlns:a16="http://schemas.microsoft.com/office/drawing/2014/main" id="{45FC6BB1-611E-48BF-8483-838749EC633D}"/>
              </a:ext>
            </a:extLst>
          </p:cNvPr>
          <p:cNvCxnSpPr/>
          <p:nvPr/>
        </p:nvCxnSpPr>
        <p:spPr>
          <a:xfrm>
            <a:off x="0" y="0"/>
            <a:ext cx="9144000" cy="685800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476461"/>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0AF6165-C8A1-48D5-91C6-C7863715C44F}"/>
              </a:ext>
            </a:extLst>
          </p:cNvPr>
          <p:cNvPicPr>
            <a:picLocks noChangeAspect="1"/>
          </p:cNvPicPr>
          <p:nvPr/>
        </p:nvPicPr>
        <p:blipFill rotWithShape="1">
          <a:blip r:embed="rId2"/>
          <a:srcRect t="6160" b="52077"/>
          <a:stretch/>
        </p:blipFill>
        <p:spPr>
          <a:xfrm>
            <a:off x="0" y="4208501"/>
            <a:ext cx="6559865" cy="2647951"/>
          </a:xfrm>
          <a:prstGeom prst="rect">
            <a:avLst/>
          </a:prstGeom>
        </p:spPr>
      </p:pic>
      <p:sp>
        <p:nvSpPr>
          <p:cNvPr id="5" name="TextBox 4">
            <a:extLst>
              <a:ext uri="{FF2B5EF4-FFF2-40B4-BE49-F238E27FC236}">
                <a16:creationId xmlns:a16="http://schemas.microsoft.com/office/drawing/2014/main" id="{A82A717B-6D73-4323-9121-C3915EC6F383}"/>
              </a:ext>
            </a:extLst>
          </p:cNvPr>
          <p:cNvSpPr txBox="1"/>
          <p:nvPr/>
        </p:nvSpPr>
        <p:spPr>
          <a:xfrm>
            <a:off x="4572000" y="0"/>
            <a:ext cx="4572000" cy="2554545"/>
          </a:xfrm>
          <a:prstGeom prst="rect">
            <a:avLst/>
          </a:prstGeom>
          <a:noFill/>
        </p:spPr>
        <p:txBody>
          <a:bodyPr wrap="square">
            <a:spAutoFit/>
          </a:bodyPr>
          <a:lstStyle/>
          <a:p>
            <a:r>
              <a:rPr lang="en-US" altLang="zh-CN" sz="2000" i="0" dirty="0">
                <a:solidFill>
                  <a:srgbClr val="000000"/>
                </a:solidFill>
                <a:effectLst/>
                <a:latin typeface="Times New Roman" panose="02020603050405020304" pitchFamily="18" charset="0"/>
                <a:cs typeface="Times New Roman" panose="02020603050405020304" pitchFamily="18" charset="0"/>
              </a:rPr>
              <a:t>The Bayesian model is the same as presented in </a:t>
            </a:r>
            <a:r>
              <a:rPr lang="en-US" altLang="zh-CN" sz="2000" i="0" dirty="0" err="1">
                <a:solidFill>
                  <a:srgbClr val="000000"/>
                </a:solidFill>
                <a:effectLst/>
                <a:latin typeface="Times New Roman" panose="02020603050405020304" pitchFamily="18" charset="0"/>
                <a:cs typeface="Times New Roman" panose="02020603050405020304" pitchFamily="18" charset="0"/>
              </a:rPr>
              <a:t>Eqs</a:t>
            </a:r>
            <a:r>
              <a:rPr lang="en-US" altLang="zh-CN" sz="2000" i="0" dirty="0">
                <a:solidFill>
                  <a:srgbClr val="000000"/>
                </a:solidFill>
                <a:effectLst/>
                <a:latin typeface="Times New Roman" panose="02020603050405020304" pitchFamily="18" charset="0"/>
                <a:cs typeface="Times New Roman" panose="02020603050405020304" pitchFamily="18" charset="0"/>
              </a:rPr>
              <a:t>. (12)–(21), except that the formalism is now applied to each individual channel of the peak region. In other words, the model estimates the true signal counts, </a:t>
            </a:r>
            <a:r>
              <a:rPr lang="zh-CN" altLang="en-US" sz="2000" i="0" dirty="0">
                <a:solidFill>
                  <a:srgbClr val="000000"/>
                </a:solidFill>
                <a:effectLst/>
                <a:latin typeface="Times New Roman" panose="02020603050405020304" pitchFamily="18" charset="0"/>
                <a:cs typeface="Times New Roman" panose="02020603050405020304" pitchFamily="18" charset="0"/>
              </a:rPr>
              <a:t>𝑠𝑖</a:t>
            </a:r>
            <a:r>
              <a:rPr lang="en-US" altLang="zh-CN" sz="2000" i="0" dirty="0">
                <a:solidFill>
                  <a:srgbClr val="000000"/>
                </a:solidFill>
                <a:effectLst/>
                <a:latin typeface="Times New Roman" panose="02020603050405020304" pitchFamily="18" charset="0"/>
                <a:cs typeface="Times New Roman" panose="02020603050405020304" pitchFamily="18" charset="0"/>
              </a:rPr>
              <a:t>, from the observed total counts, </a:t>
            </a:r>
            <a:r>
              <a:rPr lang="zh-CN" altLang="en-US" sz="2000" i="0" dirty="0">
                <a:solidFill>
                  <a:srgbClr val="000000"/>
                </a:solidFill>
                <a:effectLst/>
                <a:latin typeface="Times New Roman" panose="02020603050405020304" pitchFamily="18" charset="0"/>
                <a:cs typeface="Times New Roman" panose="02020603050405020304" pitchFamily="18" charset="0"/>
              </a:rPr>
              <a:t>𝑇𝑖</a:t>
            </a:r>
            <a:r>
              <a:rPr lang="en-US" altLang="zh-CN" sz="2000" i="0" dirty="0">
                <a:solidFill>
                  <a:srgbClr val="000000"/>
                </a:solidFill>
                <a:effectLst/>
                <a:latin typeface="Times New Roman" panose="02020603050405020304" pitchFamily="18" charset="0"/>
                <a:cs typeface="Times New Roman" panose="02020603050405020304" pitchFamily="18" charset="0"/>
              </a:rPr>
              <a:t>, and background counts, </a:t>
            </a:r>
            <a:r>
              <a:rPr lang="zh-CN" altLang="en-US" sz="2000" i="0" dirty="0">
                <a:solidFill>
                  <a:srgbClr val="000000"/>
                </a:solidFill>
                <a:effectLst/>
                <a:latin typeface="Times New Roman" panose="02020603050405020304" pitchFamily="18" charset="0"/>
                <a:cs typeface="Times New Roman" panose="02020603050405020304" pitchFamily="18" charset="0"/>
              </a:rPr>
              <a:t>𝐵𝑖</a:t>
            </a:r>
            <a:r>
              <a:rPr lang="en-US" altLang="zh-CN" sz="2000" i="0" dirty="0">
                <a:solidFill>
                  <a:srgbClr val="000000"/>
                </a:solidFill>
                <a:effectLst/>
                <a:latin typeface="Times New Roman" panose="02020603050405020304" pitchFamily="18" charset="0"/>
                <a:cs typeface="Times New Roman" panose="02020603050405020304" pitchFamily="18" charset="0"/>
              </a:rPr>
              <a:t>, for each channel, </a:t>
            </a:r>
            <a:r>
              <a:rPr lang="zh-CN" altLang="en-US" sz="2000" i="0" dirty="0">
                <a:solidFill>
                  <a:srgbClr val="000000"/>
                </a:solidFill>
                <a:effectLst/>
                <a:latin typeface="Times New Roman" panose="02020603050405020304" pitchFamily="18" charset="0"/>
                <a:cs typeface="Times New Roman" panose="02020603050405020304" pitchFamily="18" charset="0"/>
              </a:rPr>
              <a:t>𝑖</a:t>
            </a:r>
            <a:r>
              <a:rPr lang="en-US" altLang="zh-CN" sz="2000" i="0" dirty="0">
                <a:solidFill>
                  <a:srgbClr val="000000"/>
                </a:solidFill>
                <a:effectLst/>
                <a:latin typeface="Times New Roman" panose="02020603050405020304" pitchFamily="18" charset="0"/>
                <a:cs typeface="Times New Roman" panose="02020603050405020304" pitchFamily="18" charset="0"/>
              </a:rPr>
              <a:t>.</a:t>
            </a:r>
            <a:endParaRPr lang="zh-CN" altLang="en-US" sz="2000" dirty="0">
              <a:latin typeface="Times New Roman" panose="02020603050405020304" pitchFamily="18" charset="0"/>
              <a:cs typeface="Times New Roman" panose="02020603050405020304" pitchFamily="18" charset="0"/>
            </a:endParaRPr>
          </a:p>
        </p:txBody>
      </p:sp>
      <p:pic>
        <p:nvPicPr>
          <p:cNvPr id="7" name="Picture 6">
            <a:extLst>
              <a:ext uri="{FF2B5EF4-FFF2-40B4-BE49-F238E27FC236}">
                <a16:creationId xmlns:a16="http://schemas.microsoft.com/office/drawing/2014/main" id="{24280EE8-C58C-45AF-9AA9-BE63DAA75A46}"/>
              </a:ext>
            </a:extLst>
          </p:cNvPr>
          <p:cNvPicPr>
            <a:picLocks noChangeAspect="1"/>
          </p:cNvPicPr>
          <p:nvPr/>
        </p:nvPicPr>
        <p:blipFill>
          <a:blip r:embed="rId3"/>
          <a:stretch>
            <a:fillRect/>
          </a:stretch>
        </p:blipFill>
        <p:spPr>
          <a:xfrm>
            <a:off x="0" y="1548"/>
            <a:ext cx="4486275" cy="4069335"/>
          </a:xfrm>
          <a:prstGeom prst="rect">
            <a:avLst/>
          </a:prstGeom>
        </p:spPr>
      </p:pic>
      <p:sp>
        <p:nvSpPr>
          <p:cNvPr id="9" name="TextBox 8">
            <a:extLst>
              <a:ext uri="{FF2B5EF4-FFF2-40B4-BE49-F238E27FC236}">
                <a16:creationId xmlns:a16="http://schemas.microsoft.com/office/drawing/2014/main" id="{A183C61F-5DA9-49A4-BB91-53ADCF5F038E}"/>
              </a:ext>
            </a:extLst>
          </p:cNvPr>
          <p:cNvSpPr txBox="1"/>
          <p:nvPr/>
        </p:nvSpPr>
        <p:spPr>
          <a:xfrm>
            <a:off x="4630295" y="2754697"/>
            <a:ext cx="4513705" cy="923330"/>
          </a:xfrm>
          <a:prstGeom prst="rect">
            <a:avLst/>
          </a:prstGeom>
          <a:noFill/>
        </p:spPr>
        <p:txBody>
          <a:bodyPr wrap="square">
            <a:spAutoFit/>
          </a:bodyPr>
          <a:lstStyle/>
          <a:p>
            <a:r>
              <a:rPr lang="zh-CN" altLang="en-US" dirty="0">
                <a:latin typeface="Arial Narrow" panose="020B0606020202030204" pitchFamily="34" charset="0"/>
              </a:rPr>
              <a:t>Cade R. Rodgers </a:t>
            </a:r>
            <a:r>
              <a:rPr lang="zh-CN" altLang="en-US" i="1" dirty="0">
                <a:latin typeface="Arial Narrow" panose="020B0606020202030204" pitchFamily="34" charset="0"/>
              </a:rPr>
              <a:t>et al</a:t>
            </a:r>
            <a:r>
              <a:rPr lang="zh-CN" altLang="en-US" dirty="0">
                <a:latin typeface="Arial Narrow" panose="020B0606020202030204" pitchFamily="34" charset="0"/>
              </a:rPr>
              <a:t>., Nucl. Instrum. Methods Phys. Res. A 998, 165172 (2021). On the analysis of signal peaks in pulse-height spectra</a:t>
            </a:r>
          </a:p>
        </p:txBody>
      </p:sp>
    </p:spTree>
    <p:extLst>
      <p:ext uri="{BB962C8B-B14F-4D97-AF65-F5344CB8AC3E}">
        <p14:creationId xmlns:p14="http://schemas.microsoft.com/office/powerpoint/2010/main" val="3816655502"/>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96EBFC0-FFE2-4037-95E6-AD421BD8714A}"/>
              </a:ext>
            </a:extLst>
          </p:cNvPr>
          <p:cNvPicPr/>
          <p:nvPr/>
        </p:nvPicPr>
        <p:blipFill>
          <a:blip r:embed="rId2"/>
          <a:stretch>
            <a:fillRect/>
          </a:stretch>
        </p:blipFill>
        <p:spPr>
          <a:xfrm>
            <a:off x="861672" y="0"/>
            <a:ext cx="7420656" cy="2110838"/>
          </a:xfrm>
          <a:prstGeom prst="rect">
            <a:avLst/>
          </a:prstGeom>
        </p:spPr>
      </p:pic>
      <p:pic>
        <p:nvPicPr>
          <p:cNvPr id="3" name="Picture 2">
            <a:extLst>
              <a:ext uri="{FF2B5EF4-FFF2-40B4-BE49-F238E27FC236}">
                <a16:creationId xmlns:a16="http://schemas.microsoft.com/office/drawing/2014/main" id="{B11E6145-3051-4ED5-AAA0-615654F43906}"/>
              </a:ext>
            </a:extLst>
          </p:cNvPr>
          <p:cNvPicPr/>
          <p:nvPr/>
        </p:nvPicPr>
        <p:blipFill>
          <a:blip r:embed="rId3"/>
          <a:stretch>
            <a:fillRect/>
          </a:stretch>
        </p:blipFill>
        <p:spPr>
          <a:xfrm>
            <a:off x="740918" y="2586326"/>
            <a:ext cx="7662164" cy="4271674"/>
          </a:xfrm>
          <a:prstGeom prst="rect">
            <a:avLst/>
          </a:prstGeom>
        </p:spPr>
      </p:pic>
    </p:spTree>
    <p:extLst>
      <p:ext uri="{BB962C8B-B14F-4D97-AF65-F5344CB8AC3E}">
        <p14:creationId xmlns:p14="http://schemas.microsoft.com/office/powerpoint/2010/main" val="3823912732"/>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9713985-3BE8-4E1A-AA5D-D549DE815EDF}"/>
              </a:ext>
            </a:extLst>
          </p:cNvPr>
          <p:cNvPicPr>
            <a:picLocks noChangeAspect="1"/>
          </p:cNvPicPr>
          <p:nvPr/>
        </p:nvPicPr>
        <p:blipFill>
          <a:blip r:embed="rId2"/>
          <a:stretch>
            <a:fillRect/>
          </a:stretch>
        </p:blipFill>
        <p:spPr>
          <a:xfrm>
            <a:off x="0" y="1"/>
            <a:ext cx="5077362" cy="3429000"/>
          </a:xfrm>
          <a:prstGeom prst="rect">
            <a:avLst/>
          </a:prstGeom>
        </p:spPr>
      </p:pic>
      <p:sp>
        <p:nvSpPr>
          <p:cNvPr id="4" name="TextBox 3">
            <a:extLst>
              <a:ext uri="{FF2B5EF4-FFF2-40B4-BE49-F238E27FC236}">
                <a16:creationId xmlns:a16="http://schemas.microsoft.com/office/drawing/2014/main" id="{6DAC1587-A10C-4D55-8D5F-D30896E4681B}"/>
              </a:ext>
            </a:extLst>
          </p:cNvPr>
          <p:cNvSpPr txBox="1"/>
          <p:nvPr/>
        </p:nvSpPr>
        <p:spPr>
          <a:xfrm>
            <a:off x="2397210" y="821354"/>
            <a:ext cx="4349579" cy="523220"/>
          </a:xfrm>
          <a:prstGeom prst="rect">
            <a:avLst/>
          </a:prstGeom>
          <a:noFill/>
        </p:spPr>
        <p:txBody>
          <a:bodyPr wrap="square" rtlCol="0">
            <a:spAutoFit/>
          </a:bodyPr>
          <a:lstStyle/>
          <a:p>
            <a:r>
              <a:rPr lang="en-US" altLang="zh-CN" sz="2800" i="1" dirty="0">
                <a:latin typeface="Cambria" panose="02040503050406030204" pitchFamily="18" charset="0"/>
                <a:ea typeface="Cambria" panose="02040503050406030204" pitchFamily="18" charset="0"/>
              </a:rPr>
              <a:t>τ</a:t>
            </a:r>
            <a:r>
              <a:rPr lang="en-US" altLang="zh-CN" sz="2800" baseline="-25000" dirty="0">
                <a:latin typeface="Cambria" panose="02040503050406030204" pitchFamily="18" charset="0"/>
                <a:ea typeface="Cambria" panose="02040503050406030204" pitchFamily="18" charset="0"/>
              </a:rPr>
              <a:t>6542(5293)</a:t>
            </a:r>
            <a:r>
              <a:rPr lang="en-US" altLang="zh-CN" sz="2800" dirty="0">
                <a:latin typeface="Cambria" panose="02040503050406030204" pitchFamily="18" charset="0"/>
                <a:ea typeface="Cambria" panose="02040503050406030204" pitchFamily="18" charset="0"/>
              </a:rPr>
              <a:t> &lt; 32.4 fs (90%CL)</a:t>
            </a:r>
          </a:p>
        </p:txBody>
      </p:sp>
    </p:spTree>
    <p:extLst>
      <p:ext uri="{BB962C8B-B14F-4D97-AF65-F5344CB8AC3E}">
        <p14:creationId xmlns:p14="http://schemas.microsoft.com/office/powerpoint/2010/main" val="3101522561"/>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214B7A26-8B6C-483D-9191-E8482CF5AF9E}"/>
              </a:ext>
            </a:extLst>
          </p:cNvPr>
          <p:cNvPicPr>
            <a:picLocks noChangeAspect="1"/>
          </p:cNvPicPr>
          <p:nvPr/>
        </p:nvPicPr>
        <p:blipFill>
          <a:blip r:embed="rId2"/>
          <a:stretch>
            <a:fillRect/>
          </a:stretch>
        </p:blipFill>
        <p:spPr>
          <a:xfrm>
            <a:off x="4572000" y="0"/>
            <a:ext cx="4572000" cy="3087704"/>
          </a:xfrm>
          <a:prstGeom prst="rect">
            <a:avLst/>
          </a:prstGeom>
        </p:spPr>
      </p:pic>
      <p:pic>
        <p:nvPicPr>
          <p:cNvPr id="9" name="Picture 8">
            <a:extLst>
              <a:ext uri="{FF2B5EF4-FFF2-40B4-BE49-F238E27FC236}">
                <a16:creationId xmlns:a16="http://schemas.microsoft.com/office/drawing/2014/main" id="{B0C34159-26B3-460E-A899-19234DFCD6F7}"/>
              </a:ext>
            </a:extLst>
          </p:cNvPr>
          <p:cNvPicPr>
            <a:picLocks noChangeAspect="1"/>
          </p:cNvPicPr>
          <p:nvPr/>
        </p:nvPicPr>
        <p:blipFill>
          <a:blip r:embed="rId3"/>
          <a:stretch>
            <a:fillRect/>
          </a:stretch>
        </p:blipFill>
        <p:spPr>
          <a:xfrm>
            <a:off x="0" y="0"/>
            <a:ext cx="4572000" cy="3087704"/>
          </a:xfrm>
          <a:prstGeom prst="rect">
            <a:avLst/>
          </a:prstGeom>
        </p:spPr>
      </p:pic>
      <p:sp>
        <p:nvSpPr>
          <p:cNvPr id="6" name="TextBox 5">
            <a:extLst>
              <a:ext uri="{FF2B5EF4-FFF2-40B4-BE49-F238E27FC236}">
                <a16:creationId xmlns:a16="http://schemas.microsoft.com/office/drawing/2014/main" id="{E66E64E8-C5CC-4C50-99E7-F1D6D5518DD2}"/>
              </a:ext>
            </a:extLst>
          </p:cNvPr>
          <p:cNvSpPr txBox="1"/>
          <p:nvPr/>
        </p:nvSpPr>
        <p:spPr>
          <a:xfrm>
            <a:off x="5868577" y="712854"/>
            <a:ext cx="3102253" cy="830997"/>
          </a:xfrm>
          <a:prstGeom prst="rect">
            <a:avLst/>
          </a:prstGeom>
          <a:noFill/>
        </p:spPr>
        <p:txBody>
          <a:bodyPr wrap="square" rtlCol="0">
            <a:spAutoFit/>
          </a:bodyPr>
          <a:lstStyle/>
          <a:p>
            <a:pPr algn="just"/>
            <a:r>
              <a:rPr lang="en-US" altLang="zh-CN" sz="2400" i="1" dirty="0">
                <a:latin typeface="Cambria" panose="02040503050406030204" pitchFamily="18" charset="0"/>
                <a:ea typeface="Cambria" panose="02040503050406030204" pitchFamily="18" charset="0"/>
              </a:rPr>
              <a:t>τ</a:t>
            </a:r>
            <a:r>
              <a:rPr lang="en-US" altLang="zh-CN" sz="2400" baseline="-25000" dirty="0">
                <a:latin typeface="Cambria" panose="02040503050406030204" pitchFamily="18" charset="0"/>
                <a:ea typeface="Cambria" panose="02040503050406030204" pitchFamily="18" charset="0"/>
              </a:rPr>
              <a:t>4971(Eγ4970)</a:t>
            </a:r>
            <a:r>
              <a:rPr lang="en-US" altLang="zh-CN" sz="2400" dirty="0">
                <a:latin typeface="Cambria" panose="02040503050406030204" pitchFamily="18" charset="0"/>
                <a:ea typeface="Cambria" panose="02040503050406030204" pitchFamily="18" charset="0"/>
              </a:rPr>
              <a:t> &lt; 6.8 fs</a:t>
            </a:r>
          </a:p>
          <a:p>
            <a:pPr algn="just"/>
            <a:r>
              <a:rPr lang="en-US" altLang="zh-CN" sz="2400" dirty="0">
                <a:latin typeface="Cambria" panose="02040503050406030204" pitchFamily="18" charset="0"/>
                <a:ea typeface="Cambria" panose="02040503050406030204" pitchFamily="18" charset="0"/>
              </a:rPr>
              <a:t>(90%CL)</a:t>
            </a:r>
          </a:p>
        </p:txBody>
      </p:sp>
      <p:sp>
        <p:nvSpPr>
          <p:cNvPr id="7" name="TextBox 6">
            <a:extLst>
              <a:ext uri="{FF2B5EF4-FFF2-40B4-BE49-F238E27FC236}">
                <a16:creationId xmlns:a16="http://schemas.microsoft.com/office/drawing/2014/main" id="{4E62081A-C3F5-4040-A181-87134B8322D9}"/>
              </a:ext>
            </a:extLst>
          </p:cNvPr>
          <p:cNvSpPr txBox="1"/>
          <p:nvPr/>
        </p:nvSpPr>
        <p:spPr>
          <a:xfrm>
            <a:off x="1299928" y="712854"/>
            <a:ext cx="3102253" cy="830997"/>
          </a:xfrm>
          <a:prstGeom prst="rect">
            <a:avLst/>
          </a:prstGeom>
          <a:noFill/>
        </p:spPr>
        <p:txBody>
          <a:bodyPr wrap="square" rtlCol="0">
            <a:spAutoFit/>
          </a:bodyPr>
          <a:lstStyle/>
          <a:p>
            <a:pPr algn="just"/>
            <a:r>
              <a:rPr lang="en-US" altLang="zh-CN" sz="2400" i="1" dirty="0">
                <a:latin typeface="Cambria" panose="02040503050406030204" pitchFamily="18" charset="0"/>
                <a:ea typeface="Cambria" panose="02040503050406030204" pitchFamily="18" charset="0"/>
              </a:rPr>
              <a:t>τ</a:t>
            </a:r>
            <a:r>
              <a:rPr lang="en-US" altLang="zh-CN" sz="2400" baseline="-25000" dirty="0">
                <a:latin typeface="Cambria" panose="02040503050406030204" pitchFamily="18" charset="0"/>
                <a:ea typeface="Cambria" panose="02040503050406030204" pitchFamily="18" charset="0"/>
              </a:rPr>
              <a:t>4971(Eγ4970)</a:t>
            </a:r>
            <a:r>
              <a:rPr lang="en-US" altLang="zh-CN" sz="2400" dirty="0">
                <a:latin typeface="Cambria" panose="02040503050406030204" pitchFamily="18" charset="0"/>
                <a:ea typeface="Cambria" panose="02040503050406030204" pitchFamily="18" charset="0"/>
              </a:rPr>
              <a:t> &lt; 7.3 fs</a:t>
            </a:r>
          </a:p>
          <a:p>
            <a:pPr algn="just"/>
            <a:r>
              <a:rPr lang="en-US" altLang="zh-CN" sz="2400" dirty="0">
                <a:latin typeface="Cambria" panose="02040503050406030204" pitchFamily="18" charset="0"/>
                <a:ea typeface="Cambria" panose="02040503050406030204" pitchFamily="18" charset="0"/>
              </a:rPr>
              <a:t>(90%CL)</a:t>
            </a:r>
          </a:p>
        </p:txBody>
      </p:sp>
      <p:sp>
        <p:nvSpPr>
          <p:cNvPr id="8" name="TextBox 7">
            <a:extLst>
              <a:ext uri="{FF2B5EF4-FFF2-40B4-BE49-F238E27FC236}">
                <a16:creationId xmlns:a16="http://schemas.microsoft.com/office/drawing/2014/main" id="{A116184F-7FB8-4B2C-B221-7434526BB626}"/>
              </a:ext>
            </a:extLst>
          </p:cNvPr>
          <p:cNvSpPr txBox="1"/>
          <p:nvPr/>
        </p:nvSpPr>
        <p:spPr>
          <a:xfrm>
            <a:off x="5868577" y="1570151"/>
            <a:ext cx="2739724" cy="369332"/>
          </a:xfrm>
          <a:prstGeom prst="rect">
            <a:avLst/>
          </a:prstGeom>
          <a:noFill/>
        </p:spPr>
        <p:txBody>
          <a:bodyPr wrap="none" rtlCol="0">
            <a:spAutoFit/>
          </a:bodyPr>
          <a:lstStyle/>
          <a:p>
            <a:r>
              <a:rPr lang="en-US" altLang="zh-CN" dirty="0"/>
              <a:t>Without model uncertainty</a:t>
            </a:r>
            <a:endParaRPr lang="zh-CN" altLang="en-US" dirty="0"/>
          </a:p>
        </p:txBody>
      </p:sp>
      <p:pic>
        <p:nvPicPr>
          <p:cNvPr id="5" name="Picture 4">
            <a:extLst>
              <a:ext uri="{FF2B5EF4-FFF2-40B4-BE49-F238E27FC236}">
                <a16:creationId xmlns:a16="http://schemas.microsoft.com/office/drawing/2014/main" id="{01200BB9-A251-4C71-BAA9-F88EE799F70B}"/>
              </a:ext>
            </a:extLst>
          </p:cNvPr>
          <p:cNvPicPr>
            <a:picLocks noChangeAspect="1"/>
          </p:cNvPicPr>
          <p:nvPr/>
        </p:nvPicPr>
        <p:blipFill>
          <a:blip r:embed="rId4"/>
          <a:stretch>
            <a:fillRect/>
          </a:stretch>
        </p:blipFill>
        <p:spPr>
          <a:xfrm>
            <a:off x="-5174" y="3621410"/>
            <a:ext cx="4680000" cy="2991448"/>
          </a:xfrm>
          <a:prstGeom prst="rect">
            <a:avLst/>
          </a:prstGeom>
        </p:spPr>
      </p:pic>
    </p:spTree>
    <p:extLst>
      <p:ext uri="{BB962C8B-B14F-4D97-AF65-F5344CB8AC3E}">
        <p14:creationId xmlns:p14="http://schemas.microsoft.com/office/powerpoint/2010/main" val="1775926138"/>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55E4A5A-8002-4EF8-BB3E-C822BB4EB9B5}"/>
              </a:ext>
            </a:extLst>
          </p:cNvPr>
          <p:cNvPicPr>
            <a:picLocks noChangeAspect="1"/>
          </p:cNvPicPr>
          <p:nvPr/>
        </p:nvPicPr>
        <p:blipFill>
          <a:blip r:embed="rId2"/>
          <a:stretch>
            <a:fillRect/>
          </a:stretch>
        </p:blipFill>
        <p:spPr>
          <a:xfrm>
            <a:off x="0" y="0"/>
            <a:ext cx="4572000" cy="2922414"/>
          </a:xfrm>
          <a:prstGeom prst="rect">
            <a:avLst/>
          </a:prstGeom>
        </p:spPr>
      </p:pic>
      <p:pic>
        <p:nvPicPr>
          <p:cNvPr id="3" name="Picture 2">
            <a:extLst>
              <a:ext uri="{FF2B5EF4-FFF2-40B4-BE49-F238E27FC236}">
                <a16:creationId xmlns:a16="http://schemas.microsoft.com/office/drawing/2014/main" id="{3C5FDB96-E4FC-4105-871E-DE8EF5D3B4F3}"/>
              </a:ext>
            </a:extLst>
          </p:cNvPr>
          <p:cNvPicPr>
            <a:picLocks noChangeAspect="1"/>
          </p:cNvPicPr>
          <p:nvPr/>
        </p:nvPicPr>
        <p:blipFill>
          <a:blip r:embed="rId3"/>
          <a:stretch>
            <a:fillRect/>
          </a:stretch>
        </p:blipFill>
        <p:spPr>
          <a:xfrm>
            <a:off x="4572000" y="0"/>
            <a:ext cx="4572000" cy="2922414"/>
          </a:xfrm>
          <a:prstGeom prst="rect">
            <a:avLst/>
          </a:prstGeom>
        </p:spPr>
      </p:pic>
      <p:sp>
        <p:nvSpPr>
          <p:cNvPr id="4" name="TextBox 3">
            <a:extLst>
              <a:ext uri="{FF2B5EF4-FFF2-40B4-BE49-F238E27FC236}">
                <a16:creationId xmlns:a16="http://schemas.microsoft.com/office/drawing/2014/main" id="{3618DC79-4D5F-4E15-8F6A-4A194FBBE773}"/>
              </a:ext>
            </a:extLst>
          </p:cNvPr>
          <p:cNvSpPr txBox="1"/>
          <p:nvPr/>
        </p:nvSpPr>
        <p:spPr>
          <a:xfrm>
            <a:off x="1628504" y="828505"/>
            <a:ext cx="2739724" cy="369332"/>
          </a:xfrm>
          <a:prstGeom prst="rect">
            <a:avLst/>
          </a:prstGeom>
          <a:noFill/>
        </p:spPr>
        <p:txBody>
          <a:bodyPr wrap="none" rtlCol="0">
            <a:spAutoFit/>
          </a:bodyPr>
          <a:lstStyle/>
          <a:p>
            <a:r>
              <a:rPr lang="en-US" altLang="zh-CN" dirty="0"/>
              <a:t>Without model uncertainty</a:t>
            </a:r>
            <a:endParaRPr lang="zh-CN" altLang="en-US" dirty="0"/>
          </a:p>
        </p:txBody>
      </p:sp>
      <p:pic>
        <p:nvPicPr>
          <p:cNvPr id="10" name="Picture 9">
            <a:extLst>
              <a:ext uri="{FF2B5EF4-FFF2-40B4-BE49-F238E27FC236}">
                <a16:creationId xmlns:a16="http://schemas.microsoft.com/office/drawing/2014/main" id="{9C7659CC-432B-4B20-AD94-052333716049}"/>
              </a:ext>
            </a:extLst>
          </p:cNvPr>
          <p:cNvPicPr>
            <a:picLocks noChangeAspect="1"/>
          </p:cNvPicPr>
          <p:nvPr/>
        </p:nvPicPr>
        <p:blipFill>
          <a:blip r:embed="rId4"/>
          <a:stretch>
            <a:fillRect/>
          </a:stretch>
        </p:blipFill>
        <p:spPr>
          <a:xfrm>
            <a:off x="4572000" y="2922415"/>
            <a:ext cx="4571999" cy="2922414"/>
          </a:xfrm>
          <a:prstGeom prst="rect">
            <a:avLst/>
          </a:prstGeom>
        </p:spPr>
      </p:pic>
      <p:sp>
        <p:nvSpPr>
          <p:cNvPr id="11" name="TextBox 10">
            <a:extLst>
              <a:ext uri="{FF2B5EF4-FFF2-40B4-BE49-F238E27FC236}">
                <a16:creationId xmlns:a16="http://schemas.microsoft.com/office/drawing/2014/main" id="{89410DD6-199F-4E6F-BF39-F0BE750C8777}"/>
              </a:ext>
            </a:extLst>
          </p:cNvPr>
          <p:cNvSpPr txBox="1"/>
          <p:nvPr/>
        </p:nvSpPr>
        <p:spPr>
          <a:xfrm>
            <a:off x="6857999" y="3693898"/>
            <a:ext cx="1249060" cy="369332"/>
          </a:xfrm>
          <a:prstGeom prst="rect">
            <a:avLst/>
          </a:prstGeom>
          <a:noFill/>
        </p:spPr>
        <p:txBody>
          <a:bodyPr wrap="none" rtlCol="0">
            <a:spAutoFit/>
          </a:bodyPr>
          <a:lstStyle/>
          <a:p>
            <a:r>
              <a:rPr lang="en-US" altLang="zh-CN" dirty="0"/>
              <a:t>50k burn in</a:t>
            </a:r>
            <a:endParaRPr lang="zh-CN" altLang="en-US" dirty="0"/>
          </a:p>
        </p:txBody>
      </p:sp>
    </p:spTree>
    <p:extLst>
      <p:ext uri="{BB962C8B-B14F-4D97-AF65-F5344CB8AC3E}">
        <p14:creationId xmlns:p14="http://schemas.microsoft.com/office/powerpoint/2010/main" val="4285997462"/>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C69F3FD-074F-477C-BD3C-FBA2874362D3}"/>
              </a:ext>
            </a:extLst>
          </p:cNvPr>
          <p:cNvPicPr>
            <a:picLocks noChangeAspect="1"/>
          </p:cNvPicPr>
          <p:nvPr/>
        </p:nvPicPr>
        <p:blipFill>
          <a:blip r:embed="rId2"/>
          <a:stretch>
            <a:fillRect/>
          </a:stretch>
        </p:blipFill>
        <p:spPr>
          <a:xfrm>
            <a:off x="1" y="2922415"/>
            <a:ext cx="4572000" cy="2922414"/>
          </a:xfrm>
          <a:prstGeom prst="rect">
            <a:avLst/>
          </a:prstGeom>
        </p:spPr>
      </p:pic>
    </p:spTree>
    <p:extLst>
      <p:ext uri="{BB962C8B-B14F-4D97-AF65-F5344CB8AC3E}">
        <p14:creationId xmlns:p14="http://schemas.microsoft.com/office/powerpoint/2010/main" val="601805058"/>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BF2EFFE-ACC9-4E70-9DF3-30C155BE0171}"/>
              </a:ext>
            </a:extLst>
          </p:cNvPr>
          <p:cNvPicPr>
            <a:picLocks noChangeAspect="1"/>
          </p:cNvPicPr>
          <p:nvPr/>
        </p:nvPicPr>
        <p:blipFill>
          <a:blip r:embed="rId2"/>
          <a:stretch>
            <a:fillRect/>
          </a:stretch>
        </p:blipFill>
        <p:spPr>
          <a:xfrm>
            <a:off x="0" y="0"/>
            <a:ext cx="4572000" cy="2922414"/>
          </a:xfrm>
          <a:prstGeom prst="rect">
            <a:avLst/>
          </a:prstGeom>
        </p:spPr>
      </p:pic>
      <p:pic>
        <p:nvPicPr>
          <p:cNvPr id="5" name="Picture 4">
            <a:extLst>
              <a:ext uri="{FF2B5EF4-FFF2-40B4-BE49-F238E27FC236}">
                <a16:creationId xmlns:a16="http://schemas.microsoft.com/office/drawing/2014/main" id="{8C438E90-510B-4C71-A271-13B5C568A4D8}"/>
              </a:ext>
            </a:extLst>
          </p:cNvPr>
          <p:cNvPicPr>
            <a:picLocks noChangeAspect="1"/>
          </p:cNvPicPr>
          <p:nvPr/>
        </p:nvPicPr>
        <p:blipFill>
          <a:blip r:embed="rId3"/>
          <a:stretch>
            <a:fillRect/>
          </a:stretch>
        </p:blipFill>
        <p:spPr>
          <a:xfrm>
            <a:off x="4572000" y="0"/>
            <a:ext cx="4572000" cy="2922414"/>
          </a:xfrm>
          <a:prstGeom prst="rect">
            <a:avLst/>
          </a:prstGeom>
        </p:spPr>
      </p:pic>
      <p:sp>
        <p:nvSpPr>
          <p:cNvPr id="6" name="TextBox 5">
            <a:extLst>
              <a:ext uri="{FF2B5EF4-FFF2-40B4-BE49-F238E27FC236}">
                <a16:creationId xmlns:a16="http://schemas.microsoft.com/office/drawing/2014/main" id="{F2D9E7D0-0EFD-48D2-A59D-42D3FD8ED62F}"/>
              </a:ext>
            </a:extLst>
          </p:cNvPr>
          <p:cNvSpPr txBox="1"/>
          <p:nvPr/>
        </p:nvSpPr>
        <p:spPr>
          <a:xfrm>
            <a:off x="6139544" y="757645"/>
            <a:ext cx="2739724" cy="369332"/>
          </a:xfrm>
          <a:prstGeom prst="rect">
            <a:avLst/>
          </a:prstGeom>
          <a:noFill/>
        </p:spPr>
        <p:txBody>
          <a:bodyPr wrap="none" rtlCol="0">
            <a:spAutoFit/>
          </a:bodyPr>
          <a:lstStyle/>
          <a:p>
            <a:r>
              <a:rPr lang="en-US" altLang="zh-CN" dirty="0"/>
              <a:t>Without model uncertainty</a:t>
            </a:r>
            <a:endParaRPr lang="zh-CN" altLang="en-US" dirty="0"/>
          </a:p>
        </p:txBody>
      </p:sp>
      <p:pic>
        <p:nvPicPr>
          <p:cNvPr id="8" name="Picture 7">
            <a:extLst>
              <a:ext uri="{FF2B5EF4-FFF2-40B4-BE49-F238E27FC236}">
                <a16:creationId xmlns:a16="http://schemas.microsoft.com/office/drawing/2014/main" id="{F1A91D67-E167-4E7F-966E-61A26F2C5557}"/>
              </a:ext>
            </a:extLst>
          </p:cNvPr>
          <p:cNvPicPr>
            <a:picLocks noChangeAspect="1"/>
          </p:cNvPicPr>
          <p:nvPr/>
        </p:nvPicPr>
        <p:blipFill>
          <a:blip r:embed="rId4"/>
          <a:stretch>
            <a:fillRect/>
          </a:stretch>
        </p:blipFill>
        <p:spPr>
          <a:xfrm>
            <a:off x="0" y="2922414"/>
            <a:ext cx="4572000" cy="2922414"/>
          </a:xfrm>
          <a:prstGeom prst="rect">
            <a:avLst/>
          </a:prstGeom>
        </p:spPr>
      </p:pic>
      <p:pic>
        <p:nvPicPr>
          <p:cNvPr id="10" name="Picture 9">
            <a:extLst>
              <a:ext uri="{FF2B5EF4-FFF2-40B4-BE49-F238E27FC236}">
                <a16:creationId xmlns:a16="http://schemas.microsoft.com/office/drawing/2014/main" id="{C0AAC7CD-24DF-4249-8BF0-953591BEF771}"/>
              </a:ext>
            </a:extLst>
          </p:cNvPr>
          <p:cNvPicPr>
            <a:picLocks noChangeAspect="1"/>
          </p:cNvPicPr>
          <p:nvPr/>
        </p:nvPicPr>
        <p:blipFill>
          <a:blip r:embed="rId5"/>
          <a:stretch>
            <a:fillRect/>
          </a:stretch>
        </p:blipFill>
        <p:spPr>
          <a:xfrm>
            <a:off x="4572000" y="2922414"/>
            <a:ext cx="4572000" cy="2922415"/>
          </a:xfrm>
          <a:prstGeom prst="rect">
            <a:avLst/>
          </a:prstGeom>
        </p:spPr>
      </p:pic>
      <p:sp>
        <p:nvSpPr>
          <p:cNvPr id="11" name="TextBox 10">
            <a:extLst>
              <a:ext uri="{FF2B5EF4-FFF2-40B4-BE49-F238E27FC236}">
                <a16:creationId xmlns:a16="http://schemas.microsoft.com/office/drawing/2014/main" id="{535A1FCC-B6AA-41CF-B431-704A9FF772D7}"/>
              </a:ext>
            </a:extLst>
          </p:cNvPr>
          <p:cNvSpPr txBox="1"/>
          <p:nvPr/>
        </p:nvSpPr>
        <p:spPr>
          <a:xfrm>
            <a:off x="5146766" y="5094513"/>
            <a:ext cx="2739724" cy="369332"/>
          </a:xfrm>
          <a:prstGeom prst="rect">
            <a:avLst/>
          </a:prstGeom>
          <a:noFill/>
        </p:spPr>
        <p:txBody>
          <a:bodyPr wrap="none" rtlCol="0">
            <a:spAutoFit/>
          </a:bodyPr>
          <a:lstStyle/>
          <a:p>
            <a:r>
              <a:rPr lang="en-US" altLang="zh-CN" dirty="0"/>
              <a:t>Without model uncertainty</a:t>
            </a:r>
            <a:endParaRPr lang="zh-CN" altLang="en-US" dirty="0"/>
          </a:p>
        </p:txBody>
      </p:sp>
      <p:cxnSp>
        <p:nvCxnSpPr>
          <p:cNvPr id="4" name="Straight Connector 3">
            <a:extLst>
              <a:ext uri="{FF2B5EF4-FFF2-40B4-BE49-F238E27FC236}">
                <a16:creationId xmlns:a16="http://schemas.microsoft.com/office/drawing/2014/main" id="{7743E8CD-EADB-4EF7-8260-AF008CB91A16}"/>
              </a:ext>
            </a:extLst>
          </p:cNvPr>
          <p:cNvCxnSpPr/>
          <p:nvPr/>
        </p:nvCxnSpPr>
        <p:spPr>
          <a:xfrm>
            <a:off x="0" y="0"/>
            <a:ext cx="9144000" cy="2922414"/>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3524527"/>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D558987-3D3C-439A-A2FD-38D05139C02E}"/>
              </a:ext>
            </a:extLst>
          </p:cNvPr>
          <p:cNvPicPr>
            <a:picLocks noChangeAspect="1"/>
          </p:cNvPicPr>
          <p:nvPr/>
        </p:nvPicPr>
        <p:blipFill>
          <a:blip r:embed="rId2"/>
          <a:stretch>
            <a:fillRect/>
          </a:stretch>
        </p:blipFill>
        <p:spPr>
          <a:xfrm>
            <a:off x="0" y="0"/>
            <a:ext cx="4572000" cy="2922414"/>
          </a:xfrm>
          <a:prstGeom prst="rect">
            <a:avLst/>
          </a:prstGeom>
        </p:spPr>
      </p:pic>
      <p:pic>
        <p:nvPicPr>
          <p:cNvPr id="4" name="Picture 3">
            <a:extLst>
              <a:ext uri="{FF2B5EF4-FFF2-40B4-BE49-F238E27FC236}">
                <a16:creationId xmlns:a16="http://schemas.microsoft.com/office/drawing/2014/main" id="{F72F4711-90E1-4E6B-9211-2409112D814A}"/>
              </a:ext>
            </a:extLst>
          </p:cNvPr>
          <p:cNvPicPr>
            <a:picLocks noChangeAspect="1"/>
          </p:cNvPicPr>
          <p:nvPr/>
        </p:nvPicPr>
        <p:blipFill>
          <a:blip r:embed="rId3"/>
          <a:stretch>
            <a:fillRect/>
          </a:stretch>
        </p:blipFill>
        <p:spPr>
          <a:xfrm>
            <a:off x="4571999" y="-1"/>
            <a:ext cx="4572000" cy="2922415"/>
          </a:xfrm>
          <a:prstGeom prst="rect">
            <a:avLst/>
          </a:prstGeom>
        </p:spPr>
      </p:pic>
      <p:pic>
        <p:nvPicPr>
          <p:cNvPr id="6" name="Picture 5">
            <a:extLst>
              <a:ext uri="{FF2B5EF4-FFF2-40B4-BE49-F238E27FC236}">
                <a16:creationId xmlns:a16="http://schemas.microsoft.com/office/drawing/2014/main" id="{63D9B7F9-ACDE-437E-BA9E-0B216E7FC2D6}"/>
              </a:ext>
            </a:extLst>
          </p:cNvPr>
          <p:cNvPicPr>
            <a:picLocks noChangeAspect="1"/>
          </p:cNvPicPr>
          <p:nvPr/>
        </p:nvPicPr>
        <p:blipFill>
          <a:blip r:embed="rId4"/>
          <a:stretch>
            <a:fillRect/>
          </a:stretch>
        </p:blipFill>
        <p:spPr>
          <a:xfrm>
            <a:off x="0" y="2922414"/>
            <a:ext cx="4572000" cy="2922414"/>
          </a:xfrm>
          <a:prstGeom prst="rect">
            <a:avLst/>
          </a:prstGeom>
        </p:spPr>
      </p:pic>
      <p:pic>
        <p:nvPicPr>
          <p:cNvPr id="8" name="Picture 7">
            <a:extLst>
              <a:ext uri="{FF2B5EF4-FFF2-40B4-BE49-F238E27FC236}">
                <a16:creationId xmlns:a16="http://schemas.microsoft.com/office/drawing/2014/main" id="{5F92C456-D90E-4C24-9F88-72878B64538D}"/>
              </a:ext>
            </a:extLst>
          </p:cNvPr>
          <p:cNvPicPr>
            <a:picLocks noChangeAspect="1"/>
          </p:cNvPicPr>
          <p:nvPr/>
        </p:nvPicPr>
        <p:blipFill>
          <a:blip r:embed="rId5"/>
          <a:stretch>
            <a:fillRect/>
          </a:stretch>
        </p:blipFill>
        <p:spPr>
          <a:xfrm>
            <a:off x="4571999" y="2922413"/>
            <a:ext cx="4572001" cy="2922415"/>
          </a:xfrm>
          <a:prstGeom prst="rect">
            <a:avLst/>
          </a:prstGeom>
        </p:spPr>
      </p:pic>
    </p:spTree>
    <p:extLst>
      <p:ext uri="{BB962C8B-B14F-4D97-AF65-F5344CB8AC3E}">
        <p14:creationId xmlns:p14="http://schemas.microsoft.com/office/powerpoint/2010/main" val="1533460681"/>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21FFEB6-D9B1-4BB5-99B3-C53D7089531A}"/>
              </a:ext>
            </a:extLst>
          </p:cNvPr>
          <p:cNvPicPr>
            <a:picLocks noChangeAspect="1"/>
          </p:cNvPicPr>
          <p:nvPr/>
        </p:nvPicPr>
        <p:blipFill>
          <a:blip r:embed="rId2"/>
          <a:stretch>
            <a:fillRect/>
          </a:stretch>
        </p:blipFill>
        <p:spPr>
          <a:xfrm>
            <a:off x="4572000" y="4"/>
            <a:ext cx="4572000" cy="2922415"/>
          </a:xfrm>
          <a:prstGeom prst="rect">
            <a:avLst/>
          </a:prstGeom>
        </p:spPr>
      </p:pic>
      <p:pic>
        <p:nvPicPr>
          <p:cNvPr id="4" name="Picture 3">
            <a:extLst>
              <a:ext uri="{FF2B5EF4-FFF2-40B4-BE49-F238E27FC236}">
                <a16:creationId xmlns:a16="http://schemas.microsoft.com/office/drawing/2014/main" id="{7124E205-2326-4BBB-9201-C9F9B6AEAA3E}"/>
              </a:ext>
            </a:extLst>
          </p:cNvPr>
          <p:cNvPicPr>
            <a:picLocks noChangeAspect="1"/>
          </p:cNvPicPr>
          <p:nvPr/>
        </p:nvPicPr>
        <p:blipFill>
          <a:blip r:embed="rId3"/>
          <a:stretch>
            <a:fillRect/>
          </a:stretch>
        </p:blipFill>
        <p:spPr>
          <a:xfrm>
            <a:off x="0" y="5"/>
            <a:ext cx="4572000" cy="2922414"/>
          </a:xfrm>
          <a:prstGeom prst="rect">
            <a:avLst/>
          </a:prstGeom>
        </p:spPr>
      </p:pic>
      <p:sp>
        <p:nvSpPr>
          <p:cNvPr id="5" name="TextBox 4">
            <a:extLst>
              <a:ext uri="{FF2B5EF4-FFF2-40B4-BE49-F238E27FC236}">
                <a16:creationId xmlns:a16="http://schemas.microsoft.com/office/drawing/2014/main" id="{58D16D96-5002-4C0D-BDDB-2E5074FBF610}"/>
              </a:ext>
            </a:extLst>
          </p:cNvPr>
          <p:cNvSpPr txBox="1"/>
          <p:nvPr/>
        </p:nvSpPr>
        <p:spPr>
          <a:xfrm>
            <a:off x="6193536" y="780288"/>
            <a:ext cx="2739724" cy="369332"/>
          </a:xfrm>
          <a:prstGeom prst="rect">
            <a:avLst/>
          </a:prstGeom>
          <a:noFill/>
        </p:spPr>
        <p:txBody>
          <a:bodyPr wrap="none" rtlCol="0">
            <a:spAutoFit/>
          </a:bodyPr>
          <a:lstStyle/>
          <a:p>
            <a:r>
              <a:rPr lang="en-US" altLang="zh-CN" dirty="0"/>
              <a:t>Without model uncertainty</a:t>
            </a:r>
            <a:endParaRPr lang="zh-CN" altLang="en-US" dirty="0"/>
          </a:p>
        </p:txBody>
      </p:sp>
      <p:pic>
        <p:nvPicPr>
          <p:cNvPr id="7" name="Picture 6">
            <a:extLst>
              <a:ext uri="{FF2B5EF4-FFF2-40B4-BE49-F238E27FC236}">
                <a16:creationId xmlns:a16="http://schemas.microsoft.com/office/drawing/2014/main" id="{06A14EBC-2368-4899-9CBB-FB6FFDB9D385}"/>
              </a:ext>
            </a:extLst>
          </p:cNvPr>
          <p:cNvPicPr>
            <a:picLocks noChangeAspect="1"/>
          </p:cNvPicPr>
          <p:nvPr/>
        </p:nvPicPr>
        <p:blipFill>
          <a:blip r:embed="rId4"/>
          <a:stretch>
            <a:fillRect/>
          </a:stretch>
        </p:blipFill>
        <p:spPr>
          <a:xfrm>
            <a:off x="4572000" y="2922419"/>
            <a:ext cx="4572001" cy="2922415"/>
          </a:xfrm>
          <a:prstGeom prst="rect">
            <a:avLst/>
          </a:prstGeom>
        </p:spPr>
      </p:pic>
      <p:pic>
        <p:nvPicPr>
          <p:cNvPr id="8" name="Picture 7">
            <a:extLst>
              <a:ext uri="{FF2B5EF4-FFF2-40B4-BE49-F238E27FC236}">
                <a16:creationId xmlns:a16="http://schemas.microsoft.com/office/drawing/2014/main" id="{26174276-842E-4C3C-AAAE-DDC5AB9CDD2B}"/>
              </a:ext>
            </a:extLst>
          </p:cNvPr>
          <p:cNvPicPr>
            <a:picLocks noChangeAspect="1"/>
          </p:cNvPicPr>
          <p:nvPr/>
        </p:nvPicPr>
        <p:blipFill>
          <a:blip r:embed="rId5"/>
          <a:stretch>
            <a:fillRect/>
          </a:stretch>
        </p:blipFill>
        <p:spPr>
          <a:xfrm>
            <a:off x="0" y="2922419"/>
            <a:ext cx="4572000" cy="2922414"/>
          </a:xfrm>
          <a:prstGeom prst="rect">
            <a:avLst/>
          </a:prstGeom>
        </p:spPr>
      </p:pic>
      <p:sp>
        <p:nvSpPr>
          <p:cNvPr id="9" name="TextBox 8">
            <a:extLst>
              <a:ext uri="{FF2B5EF4-FFF2-40B4-BE49-F238E27FC236}">
                <a16:creationId xmlns:a16="http://schemas.microsoft.com/office/drawing/2014/main" id="{1BA0718C-5D86-4B1C-8ACD-F7D21BF619A2}"/>
              </a:ext>
            </a:extLst>
          </p:cNvPr>
          <p:cNvSpPr txBox="1"/>
          <p:nvPr/>
        </p:nvSpPr>
        <p:spPr>
          <a:xfrm>
            <a:off x="6315456" y="3624152"/>
            <a:ext cx="2739724" cy="369332"/>
          </a:xfrm>
          <a:prstGeom prst="rect">
            <a:avLst/>
          </a:prstGeom>
          <a:noFill/>
        </p:spPr>
        <p:txBody>
          <a:bodyPr wrap="none" rtlCol="0">
            <a:spAutoFit/>
          </a:bodyPr>
          <a:lstStyle/>
          <a:p>
            <a:r>
              <a:rPr lang="en-US" altLang="zh-CN" dirty="0"/>
              <a:t>Without model uncertainty</a:t>
            </a:r>
            <a:endParaRPr lang="zh-CN" altLang="en-US" dirty="0"/>
          </a:p>
        </p:txBody>
      </p:sp>
    </p:spTree>
    <p:extLst>
      <p:ext uri="{BB962C8B-B14F-4D97-AF65-F5344CB8AC3E}">
        <p14:creationId xmlns:p14="http://schemas.microsoft.com/office/powerpoint/2010/main" val="2647119337"/>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F47BA72-956B-4AFB-AE93-C66908892F59}"/>
              </a:ext>
            </a:extLst>
          </p:cNvPr>
          <p:cNvPicPr>
            <a:picLocks noChangeAspect="1"/>
          </p:cNvPicPr>
          <p:nvPr/>
        </p:nvPicPr>
        <p:blipFill>
          <a:blip r:embed="rId2"/>
          <a:stretch>
            <a:fillRect/>
          </a:stretch>
        </p:blipFill>
        <p:spPr>
          <a:xfrm>
            <a:off x="-1" y="0"/>
            <a:ext cx="4572000" cy="2922414"/>
          </a:xfrm>
          <a:prstGeom prst="rect">
            <a:avLst/>
          </a:prstGeom>
        </p:spPr>
      </p:pic>
      <p:pic>
        <p:nvPicPr>
          <p:cNvPr id="9" name="Picture 8">
            <a:extLst>
              <a:ext uri="{FF2B5EF4-FFF2-40B4-BE49-F238E27FC236}">
                <a16:creationId xmlns:a16="http://schemas.microsoft.com/office/drawing/2014/main" id="{CFF509F9-6266-412C-BF66-3615311B11A2}"/>
              </a:ext>
            </a:extLst>
          </p:cNvPr>
          <p:cNvPicPr>
            <a:picLocks noChangeAspect="1"/>
          </p:cNvPicPr>
          <p:nvPr/>
        </p:nvPicPr>
        <p:blipFill>
          <a:blip r:embed="rId3"/>
          <a:stretch>
            <a:fillRect/>
          </a:stretch>
        </p:blipFill>
        <p:spPr>
          <a:xfrm>
            <a:off x="4571998" y="-1"/>
            <a:ext cx="4572001" cy="2922415"/>
          </a:xfrm>
          <a:prstGeom prst="rect">
            <a:avLst/>
          </a:prstGeom>
        </p:spPr>
      </p:pic>
      <p:pic>
        <p:nvPicPr>
          <p:cNvPr id="13" name="Picture 12">
            <a:extLst>
              <a:ext uri="{FF2B5EF4-FFF2-40B4-BE49-F238E27FC236}">
                <a16:creationId xmlns:a16="http://schemas.microsoft.com/office/drawing/2014/main" id="{AD3A23FE-3DC0-4968-AB89-9D169D363511}"/>
              </a:ext>
            </a:extLst>
          </p:cNvPr>
          <p:cNvPicPr>
            <a:picLocks noChangeAspect="1"/>
          </p:cNvPicPr>
          <p:nvPr/>
        </p:nvPicPr>
        <p:blipFill>
          <a:blip r:embed="rId4"/>
          <a:stretch>
            <a:fillRect/>
          </a:stretch>
        </p:blipFill>
        <p:spPr>
          <a:xfrm>
            <a:off x="1493463" y="2922414"/>
            <a:ext cx="6157067" cy="3935586"/>
          </a:xfrm>
          <a:prstGeom prst="rect">
            <a:avLst/>
          </a:prstGeom>
        </p:spPr>
      </p:pic>
      <p:sp>
        <p:nvSpPr>
          <p:cNvPr id="16" name="Arrow: Down 15">
            <a:extLst>
              <a:ext uri="{FF2B5EF4-FFF2-40B4-BE49-F238E27FC236}">
                <a16:creationId xmlns:a16="http://schemas.microsoft.com/office/drawing/2014/main" id="{819A1E89-CF09-4DE0-8355-F24F4EFE513B}"/>
              </a:ext>
            </a:extLst>
          </p:cNvPr>
          <p:cNvSpPr/>
          <p:nvPr/>
        </p:nvSpPr>
        <p:spPr>
          <a:xfrm rot="2700000">
            <a:off x="6030278" y="2468637"/>
            <a:ext cx="421391" cy="90755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Arrow: Down 16">
            <a:extLst>
              <a:ext uri="{FF2B5EF4-FFF2-40B4-BE49-F238E27FC236}">
                <a16:creationId xmlns:a16="http://schemas.microsoft.com/office/drawing/2014/main" id="{EA0F5785-ABB3-4090-A0AF-5838A27A0FAB}"/>
              </a:ext>
            </a:extLst>
          </p:cNvPr>
          <p:cNvSpPr/>
          <p:nvPr/>
        </p:nvSpPr>
        <p:spPr>
          <a:xfrm rot="18900000">
            <a:off x="2822036" y="2468636"/>
            <a:ext cx="421391" cy="90755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4" name="Straight Connector 3">
            <a:extLst>
              <a:ext uri="{FF2B5EF4-FFF2-40B4-BE49-F238E27FC236}">
                <a16:creationId xmlns:a16="http://schemas.microsoft.com/office/drawing/2014/main" id="{F564DC10-9AB8-4B43-9BF0-34FC17069629}"/>
              </a:ext>
            </a:extLst>
          </p:cNvPr>
          <p:cNvCxnSpPr/>
          <p:nvPr/>
        </p:nvCxnSpPr>
        <p:spPr>
          <a:xfrm>
            <a:off x="-1" y="-1"/>
            <a:ext cx="9144000" cy="6858001"/>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943824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DBF981D-9F23-4A81-89DC-ABC6F950693E}"/>
              </a:ext>
            </a:extLst>
          </p:cNvPr>
          <p:cNvPicPr>
            <a:picLocks noChangeAspect="1"/>
          </p:cNvPicPr>
          <p:nvPr/>
        </p:nvPicPr>
        <p:blipFill>
          <a:blip r:embed="rId2"/>
          <a:stretch>
            <a:fillRect/>
          </a:stretch>
        </p:blipFill>
        <p:spPr>
          <a:xfrm>
            <a:off x="0" y="0"/>
            <a:ext cx="4381500" cy="3819525"/>
          </a:xfrm>
          <a:prstGeom prst="rect">
            <a:avLst/>
          </a:prstGeom>
        </p:spPr>
      </p:pic>
      <p:sp>
        <p:nvSpPr>
          <p:cNvPr id="4" name="TextBox 3">
            <a:extLst>
              <a:ext uri="{FF2B5EF4-FFF2-40B4-BE49-F238E27FC236}">
                <a16:creationId xmlns:a16="http://schemas.microsoft.com/office/drawing/2014/main" id="{4A0849AC-D242-4701-8B5F-FC558097CA2B}"/>
              </a:ext>
            </a:extLst>
          </p:cNvPr>
          <p:cNvSpPr txBox="1"/>
          <p:nvPr/>
        </p:nvSpPr>
        <p:spPr>
          <a:xfrm>
            <a:off x="0" y="3934690"/>
            <a:ext cx="2116990" cy="369332"/>
          </a:xfrm>
          <a:prstGeom prst="rect">
            <a:avLst/>
          </a:prstGeom>
          <a:noFill/>
        </p:spPr>
        <p:txBody>
          <a:bodyPr wrap="none" rtlCol="0">
            <a:spAutoFit/>
          </a:bodyPr>
          <a:lstStyle/>
          <a:p>
            <a:r>
              <a:rPr lang="en-US" altLang="zh-CN" dirty="0"/>
              <a:t>Unstable connection</a:t>
            </a:r>
            <a:endParaRPr lang="zh-CN" altLang="en-US" dirty="0"/>
          </a:p>
        </p:txBody>
      </p:sp>
    </p:spTree>
    <p:extLst>
      <p:ext uri="{BB962C8B-B14F-4D97-AF65-F5344CB8AC3E}">
        <p14:creationId xmlns:p14="http://schemas.microsoft.com/office/powerpoint/2010/main" val="376952315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FE1AB28-F57D-4CBF-B6F1-CF631AC2A9FF}"/>
              </a:ext>
            </a:extLst>
          </p:cNvPr>
          <p:cNvPicPr>
            <a:picLocks noChangeAspect="1"/>
          </p:cNvPicPr>
          <p:nvPr/>
        </p:nvPicPr>
        <p:blipFill>
          <a:blip r:embed="rId2"/>
          <a:stretch>
            <a:fillRect/>
          </a:stretch>
        </p:blipFill>
        <p:spPr>
          <a:xfrm>
            <a:off x="4572000" y="0"/>
            <a:ext cx="4572000" cy="2922414"/>
          </a:xfrm>
          <a:prstGeom prst="rect">
            <a:avLst/>
          </a:prstGeom>
        </p:spPr>
      </p:pic>
      <p:pic>
        <p:nvPicPr>
          <p:cNvPr id="5" name="Picture 4">
            <a:extLst>
              <a:ext uri="{FF2B5EF4-FFF2-40B4-BE49-F238E27FC236}">
                <a16:creationId xmlns:a16="http://schemas.microsoft.com/office/drawing/2014/main" id="{B0D55A17-40F8-4830-B103-190B7E9F1B2C}"/>
              </a:ext>
            </a:extLst>
          </p:cNvPr>
          <p:cNvPicPr>
            <a:picLocks noChangeAspect="1"/>
          </p:cNvPicPr>
          <p:nvPr/>
        </p:nvPicPr>
        <p:blipFill>
          <a:blip r:embed="rId3"/>
          <a:stretch>
            <a:fillRect/>
          </a:stretch>
        </p:blipFill>
        <p:spPr>
          <a:xfrm>
            <a:off x="0" y="0"/>
            <a:ext cx="4572000" cy="2922414"/>
          </a:xfrm>
          <a:prstGeom prst="rect">
            <a:avLst/>
          </a:prstGeom>
        </p:spPr>
      </p:pic>
      <p:sp>
        <p:nvSpPr>
          <p:cNvPr id="6" name="TextBox 5">
            <a:extLst>
              <a:ext uri="{FF2B5EF4-FFF2-40B4-BE49-F238E27FC236}">
                <a16:creationId xmlns:a16="http://schemas.microsoft.com/office/drawing/2014/main" id="{4B7B5DFD-AAF6-4BA9-BD0F-9E1487E2FD16}"/>
              </a:ext>
            </a:extLst>
          </p:cNvPr>
          <p:cNvSpPr txBox="1"/>
          <p:nvPr/>
        </p:nvSpPr>
        <p:spPr>
          <a:xfrm>
            <a:off x="6139544" y="757645"/>
            <a:ext cx="2739724" cy="369332"/>
          </a:xfrm>
          <a:prstGeom prst="rect">
            <a:avLst/>
          </a:prstGeom>
          <a:noFill/>
        </p:spPr>
        <p:txBody>
          <a:bodyPr wrap="none" rtlCol="0">
            <a:spAutoFit/>
          </a:bodyPr>
          <a:lstStyle/>
          <a:p>
            <a:r>
              <a:rPr lang="en-US" altLang="zh-CN" dirty="0"/>
              <a:t>Without model uncertainty</a:t>
            </a:r>
            <a:endParaRPr lang="zh-CN" altLang="en-US" dirty="0"/>
          </a:p>
        </p:txBody>
      </p:sp>
      <p:pic>
        <p:nvPicPr>
          <p:cNvPr id="9" name="Picture 8">
            <a:extLst>
              <a:ext uri="{FF2B5EF4-FFF2-40B4-BE49-F238E27FC236}">
                <a16:creationId xmlns:a16="http://schemas.microsoft.com/office/drawing/2014/main" id="{FB4DE4A6-2F1D-488E-B4D9-F720DAD48BCF}"/>
              </a:ext>
            </a:extLst>
          </p:cNvPr>
          <p:cNvPicPr>
            <a:picLocks noChangeAspect="1"/>
          </p:cNvPicPr>
          <p:nvPr/>
        </p:nvPicPr>
        <p:blipFill>
          <a:blip r:embed="rId4"/>
          <a:stretch>
            <a:fillRect/>
          </a:stretch>
        </p:blipFill>
        <p:spPr>
          <a:xfrm>
            <a:off x="0" y="2922414"/>
            <a:ext cx="4572000" cy="2922416"/>
          </a:xfrm>
          <a:prstGeom prst="rect">
            <a:avLst/>
          </a:prstGeom>
        </p:spPr>
      </p:pic>
      <p:sp>
        <p:nvSpPr>
          <p:cNvPr id="10" name="TextBox 9">
            <a:extLst>
              <a:ext uri="{FF2B5EF4-FFF2-40B4-BE49-F238E27FC236}">
                <a16:creationId xmlns:a16="http://schemas.microsoft.com/office/drawing/2014/main" id="{A04D3F48-610B-4BDB-A097-B0D37B135856}"/>
              </a:ext>
            </a:extLst>
          </p:cNvPr>
          <p:cNvSpPr txBox="1"/>
          <p:nvPr/>
        </p:nvSpPr>
        <p:spPr>
          <a:xfrm>
            <a:off x="2127907" y="3829624"/>
            <a:ext cx="2201244" cy="369332"/>
          </a:xfrm>
          <a:prstGeom prst="rect">
            <a:avLst/>
          </a:prstGeom>
          <a:noFill/>
        </p:spPr>
        <p:txBody>
          <a:bodyPr wrap="none" rtlCol="0">
            <a:spAutoFit/>
          </a:bodyPr>
          <a:lstStyle/>
          <a:p>
            <a:r>
              <a:rPr lang="en-US" altLang="zh-CN" dirty="0"/>
              <a:t>100k burn-in samples</a:t>
            </a:r>
            <a:endParaRPr lang="zh-CN" altLang="en-US" dirty="0"/>
          </a:p>
        </p:txBody>
      </p:sp>
    </p:spTree>
    <p:extLst>
      <p:ext uri="{BB962C8B-B14F-4D97-AF65-F5344CB8AC3E}">
        <p14:creationId xmlns:p14="http://schemas.microsoft.com/office/powerpoint/2010/main" val="3881460865"/>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757B201-2D53-4C49-9AFB-2CC440C09C8C}"/>
              </a:ext>
            </a:extLst>
          </p:cNvPr>
          <p:cNvPicPr>
            <a:picLocks noChangeAspect="1"/>
          </p:cNvPicPr>
          <p:nvPr/>
        </p:nvPicPr>
        <p:blipFill>
          <a:blip r:embed="rId2"/>
          <a:stretch>
            <a:fillRect/>
          </a:stretch>
        </p:blipFill>
        <p:spPr>
          <a:xfrm>
            <a:off x="1872000" y="3406330"/>
            <a:ext cx="5400000" cy="3451670"/>
          </a:xfrm>
          <a:prstGeom prst="rect">
            <a:avLst/>
          </a:prstGeom>
        </p:spPr>
      </p:pic>
      <p:pic>
        <p:nvPicPr>
          <p:cNvPr id="7" name="Picture 6">
            <a:extLst>
              <a:ext uri="{FF2B5EF4-FFF2-40B4-BE49-F238E27FC236}">
                <a16:creationId xmlns:a16="http://schemas.microsoft.com/office/drawing/2014/main" id="{437F9251-6B1A-4D95-9D04-718C5784B96C}"/>
              </a:ext>
            </a:extLst>
          </p:cNvPr>
          <p:cNvPicPr>
            <a:picLocks noChangeAspect="1"/>
          </p:cNvPicPr>
          <p:nvPr/>
        </p:nvPicPr>
        <p:blipFill>
          <a:blip r:embed="rId3"/>
          <a:stretch>
            <a:fillRect/>
          </a:stretch>
        </p:blipFill>
        <p:spPr>
          <a:xfrm>
            <a:off x="4572000" y="0"/>
            <a:ext cx="4572000" cy="2922414"/>
          </a:xfrm>
          <a:prstGeom prst="rect">
            <a:avLst/>
          </a:prstGeom>
        </p:spPr>
      </p:pic>
      <p:pic>
        <p:nvPicPr>
          <p:cNvPr id="9" name="Picture 8">
            <a:extLst>
              <a:ext uri="{FF2B5EF4-FFF2-40B4-BE49-F238E27FC236}">
                <a16:creationId xmlns:a16="http://schemas.microsoft.com/office/drawing/2014/main" id="{B0C77529-E99C-4FE2-9872-8D8C37903693}"/>
              </a:ext>
            </a:extLst>
          </p:cNvPr>
          <p:cNvPicPr>
            <a:picLocks noChangeAspect="1"/>
          </p:cNvPicPr>
          <p:nvPr/>
        </p:nvPicPr>
        <p:blipFill>
          <a:blip r:embed="rId4"/>
          <a:stretch>
            <a:fillRect/>
          </a:stretch>
        </p:blipFill>
        <p:spPr>
          <a:xfrm>
            <a:off x="0" y="0"/>
            <a:ext cx="4572000" cy="2922414"/>
          </a:xfrm>
          <a:prstGeom prst="rect">
            <a:avLst/>
          </a:prstGeom>
        </p:spPr>
      </p:pic>
      <p:sp>
        <p:nvSpPr>
          <p:cNvPr id="10" name="Arrow: Down 9">
            <a:extLst>
              <a:ext uri="{FF2B5EF4-FFF2-40B4-BE49-F238E27FC236}">
                <a16:creationId xmlns:a16="http://schemas.microsoft.com/office/drawing/2014/main" id="{6DE322F5-7424-4908-9C85-953F3C9906FD}"/>
              </a:ext>
            </a:extLst>
          </p:cNvPr>
          <p:cNvSpPr/>
          <p:nvPr/>
        </p:nvSpPr>
        <p:spPr>
          <a:xfrm rot="2700000">
            <a:off x="6030278" y="2468637"/>
            <a:ext cx="421391" cy="90755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Arrow: Down 10">
            <a:extLst>
              <a:ext uri="{FF2B5EF4-FFF2-40B4-BE49-F238E27FC236}">
                <a16:creationId xmlns:a16="http://schemas.microsoft.com/office/drawing/2014/main" id="{C7BE62DA-104F-4B97-9584-A5101770C46E}"/>
              </a:ext>
            </a:extLst>
          </p:cNvPr>
          <p:cNvSpPr/>
          <p:nvPr/>
        </p:nvSpPr>
        <p:spPr>
          <a:xfrm rot="18900000">
            <a:off x="2822036" y="2468636"/>
            <a:ext cx="421391" cy="90755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TextBox 11">
            <a:extLst>
              <a:ext uri="{FF2B5EF4-FFF2-40B4-BE49-F238E27FC236}">
                <a16:creationId xmlns:a16="http://schemas.microsoft.com/office/drawing/2014/main" id="{26F0F40A-1146-4710-BB2B-B71AA1F4A100}"/>
              </a:ext>
            </a:extLst>
          </p:cNvPr>
          <p:cNvSpPr txBox="1"/>
          <p:nvPr/>
        </p:nvSpPr>
        <p:spPr>
          <a:xfrm>
            <a:off x="3920612" y="3022935"/>
            <a:ext cx="1449436" cy="400110"/>
          </a:xfrm>
          <a:prstGeom prst="rect">
            <a:avLst/>
          </a:prstGeom>
          <a:noFill/>
        </p:spPr>
        <p:txBody>
          <a:bodyPr wrap="none" rtlCol="0">
            <a:spAutoFit/>
          </a:bodyPr>
          <a:lstStyle/>
          <a:p>
            <a:r>
              <a:rPr lang="en-US" altLang="zh-CN" sz="2000" dirty="0">
                <a:solidFill>
                  <a:srgbClr val="0000CC"/>
                </a:solidFill>
                <a:latin typeface="Cambria" panose="02040503050406030204" pitchFamily="18" charset="0"/>
                <a:ea typeface="Cambria" panose="02040503050406030204" pitchFamily="18" charset="0"/>
              </a:rPr>
              <a:t>pdf1 × pdf2</a:t>
            </a:r>
            <a:endParaRPr lang="zh-CN" altLang="en-US" sz="2000" dirty="0">
              <a:solidFill>
                <a:srgbClr val="0000CC"/>
              </a:solidFill>
              <a:latin typeface="Cambria" panose="02040503050406030204" pitchFamily="18" charset="0"/>
            </a:endParaRPr>
          </a:p>
        </p:txBody>
      </p:sp>
    </p:spTree>
    <p:extLst>
      <p:ext uri="{BB962C8B-B14F-4D97-AF65-F5344CB8AC3E}">
        <p14:creationId xmlns:p14="http://schemas.microsoft.com/office/powerpoint/2010/main" val="2186280523"/>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23CDE0F-6358-45BE-98C4-AE78D7761838}"/>
              </a:ext>
            </a:extLst>
          </p:cNvPr>
          <p:cNvPicPr>
            <a:picLocks noChangeAspect="1"/>
          </p:cNvPicPr>
          <p:nvPr/>
        </p:nvPicPr>
        <p:blipFill>
          <a:blip r:embed="rId2"/>
          <a:stretch>
            <a:fillRect/>
          </a:stretch>
        </p:blipFill>
        <p:spPr>
          <a:xfrm>
            <a:off x="0" y="3805518"/>
            <a:ext cx="4572000" cy="2922414"/>
          </a:xfrm>
          <a:prstGeom prst="rect">
            <a:avLst/>
          </a:prstGeom>
        </p:spPr>
      </p:pic>
      <p:pic>
        <p:nvPicPr>
          <p:cNvPr id="6" name="Picture 5">
            <a:extLst>
              <a:ext uri="{FF2B5EF4-FFF2-40B4-BE49-F238E27FC236}">
                <a16:creationId xmlns:a16="http://schemas.microsoft.com/office/drawing/2014/main" id="{7B7E8247-97E9-4598-9428-0316896FD71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46492" y="0"/>
            <a:ext cx="4797508" cy="3240000"/>
          </a:xfrm>
          <a:prstGeom prst="rect">
            <a:avLst/>
          </a:prstGeom>
        </p:spPr>
      </p:pic>
      <p:pic>
        <p:nvPicPr>
          <p:cNvPr id="4" name="Picture 3">
            <a:extLst>
              <a:ext uri="{FF2B5EF4-FFF2-40B4-BE49-F238E27FC236}">
                <a16:creationId xmlns:a16="http://schemas.microsoft.com/office/drawing/2014/main" id="{DD120BD0-77F1-4FD4-AE9D-EE42F6E94381}"/>
              </a:ext>
            </a:extLst>
          </p:cNvPr>
          <p:cNvPicPr>
            <a:picLocks noChangeAspect="1"/>
          </p:cNvPicPr>
          <p:nvPr/>
        </p:nvPicPr>
        <p:blipFill rotWithShape="1">
          <a:blip r:embed="rId4">
            <a:extLst>
              <a:ext uri="{28A0092B-C50C-407E-A947-70E740481C1C}">
                <a14:useLocalDpi xmlns:a14="http://schemas.microsoft.com/office/drawing/2010/main" val="0"/>
              </a:ext>
            </a:extLst>
          </a:blip>
          <a:srcRect r="1422"/>
          <a:stretch/>
        </p:blipFill>
        <p:spPr>
          <a:xfrm>
            <a:off x="0" y="0"/>
            <a:ext cx="4729323" cy="3240000"/>
          </a:xfrm>
          <a:prstGeom prst="rect">
            <a:avLst/>
          </a:prstGeom>
        </p:spPr>
      </p:pic>
      <p:pic>
        <p:nvPicPr>
          <p:cNvPr id="5" name="Picture 4">
            <a:extLst>
              <a:ext uri="{FF2B5EF4-FFF2-40B4-BE49-F238E27FC236}">
                <a16:creationId xmlns:a16="http://schemas.microsoft.com/office/drawing/2014/main" id="{ED03EE8B-9829-417B-9024-0A8C18756315}"/>
              </a:ext>
            </a:extLst>
          </p:cNvPr>
          <p:cNvPicPr>
            <a:picLocks noChangeAspect="1"/>
          </p:cNvPicPr>
          <p:nvPr/>
        </p:nvPicPr>
        <p:blipFill>
          <a:blip r:embed="rId5"/>
          <a:stretch>
            <a:fillRect/>
          </a:stretch>
        </p:blipFill>
        <p:spPr>
          <a:xfrm>
            <a:off x="4572000" y="3805518"/>
            <a:ext cx="4572000" cy="2922414"/>
          </a:xfrm>
          <a:prstGeom prst="rect">
            <a:avLst/>
          </a:prstGeom>
        </p:spPr>
      </p:pic>
      <p:sp>
        <p:nvSpPr>
          <p:cNvPr id="7" name="TextBox 6">
            <a:extLst>
              <a:ext uri="{FF2B5EF4-FFF2-40B4-BE49-F238E27FC236}">
                <a16:creationId xmlns:a16="http://schemas.microsoft.com/office/drawing/2014/main" id="{5FC3F5B0-CE17-468A-A0EF-8A60C7BE7339}"/>
              </a:ext>
            </a:extLst>
          </p:cNvPr>
          <p:cNvSpPr txBox="1"/>
          <p:nvPr/>
        </p:nvSpPr>
        <p:spPr>
          <a:xfrm>
            <a:off x="6287462" y="4509374"/>
            <a:ext cx="2739724" cy="369332"/>
          </a:xfrm>
          <a:prstGeom prst="rect">
            <a:avLst/>
          </a:prstGeom>
          <a:noFill/>
        </p:spPr>
        <p:txBody>
          <a:bodyPr wrap="none" rtlCol="0">
            <a:spAutoFit/>
          </a:bodyPr>
          <a:lstStyle/>
          <a:p>
            <a:r>
              <a:rPr lang="en-US" altLang="zh-CN" dirty="0"/>
              <a:t>Without model uncertainty</a:t>
            </a:r>
            <a:endParaRPr lang="zh-CN" altLang="en-US" dirty="0"/>
          </a:p>
        </p:txBody>
      </p:sp>
    </p:spTree>
    <p:extLst>
      <p:ext uri="{BB962C8B-B14F-4D97-AF65-F5344CB8AC3E}">
        <p14:creationId xmlns:p14="http://schemas.microsoft.com/office/powerpoint/2010/main" val="3351033420"/>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683C463F-B9FC-4EFE-91A9-A3433DA2A6BB}"/>
              </a:ext>
            </a:extLst>
          </p:cNvPr>
          <p:cNvPicPr>
            <a:picLocks noChangeAspect="1"/>
          </p:cNvPicPr>
          <p:nvPr/>
        </p:nvPicPr>
        <p:blipFill>
          <a:blip r:embed="rId2"/>
          <a:stretch>
            <a:fillRect/>
          </a:stretch>
        </p:blipFill>
        <p:spPr>
          <a:xfrm>
            <a:off x="1872000" y="0"/>
            <a:ext cx="5400000" cy="3385982"/>
          </a:xfrm>
          <a:prstGeom prst="rect">
            <a:avLst/>
          </a:prstGeom>
        </p:spPr>
      </p:pic>
      <p:sp>
        <p:nvSpPr>
          <p:cNvPr id="19" name="TextBox 18">
            <a:extLst>
              <a:ext uri="{FF2B5EF4-FFF2-40B4-BE49-F238E27FC236}">
                <a16:creationId xmlns:a16="http://schemas.microsoft.com/office/drawing/2014/main" id="{F76A6668-C044-4C8F-A3FB-6AE4FBD324CB}"/>
              </a:ext>
            </a:extLst>
          </p:cNvPr>
          <p:cNvSpPr txBox="1"/>
          <p:nvPr/>
        </p:nvSpPr>
        <p:spPr>
          <a:xfrm>
            <a:off x="4247769" y="406937"/>
            <a:ext cx="2762231" cy="1200329"/>
          </a:xfrm>
          <a:prstGeom prst="rect">
            <a:avLst/>
          </a:prstGeom>
          <a:noFill/>
        </p:spPr>
        <p:txBody>
          <a:bodyPr wrap="none" rtlCol="0">
            <a:spAutoFit/>
          </a:bodyPr>
          <a:lstStyle/>
          <a:p>
            <a:r>
              <a:rPr lang="en-US" altLang="zh-CN" dirty="0">
                <a:solidFill>
                  <a:srgbClr val="0000FF"/>
                </a:solidFill>
                <a:latin typeface="Cambria" panose="02040503050406030204" pitchFamily="18" charset="0"/>
                <a:ea typeface="Cambria" panose="02040503050406030204" pitchFamily="18" charset="0"/>
              </a:rPr>
              <a:t>Blue: multiply two pdfs</a:t>
            </a:r>
          </a:p>
          <a:p>
            <a:r>
              <a:rPr lang="en-US" altLang="zh-CN" i="1" dirty="0">
                <a:solidFill>
                  <a:srgbClr val="0000FF"/>
                </a:solidFill>
                <a:latin typeface="Cambria" panose="02040503050406030204" pitchFamily="18" charset="0"/>
                <a:ea typeface="Cambria" panose="02040503050406030204" pitchFamily="18" charset="0"/>
              </a:rPr>
              <a:t>τ</a:t>
            </a:r>
            <a:r>
              <a:rPr lang="en-US" altLang="zh-CN" dirty="0">
                <a:solidFill>
                  <a:srgbClr val="0000FF"/>
                </a:solidFill>
                <a:latin typeface="Cambria" panose="02040503050406030204" pitchFamily="18" charset="0"/>
                <a:ea typeface="Cambria" panose="02040503050406030204" pitchFamily="18" charset="0"/>
              </a:rPr>
              <a:t> &lt; 42.1 fs</a:t>
            </a:r>
          </a:p>
          <a:p>
            <a:r>
              <a:rPr lang="en-US" altLang="zh-CN" dirty="0">
                <a:solidFill>
                  <a:srgbClr val="FF0000"/>
                </a:solidFill>
                <a:latin typeface="Cambria" panose="02040503050406030204" pitchFamily="18" charset="0"/>
                <a:ea typeface="Cambria" panose="02040503050406030204" pitchFamily="18" charset="0"/>
              </a:rPr>
              <a:t>Red: concatenate two pdfs</a:t>
            </a:r>
          </a:p>
          <a:p>
            <a:r>
              <a:rPr lang="en-US" altLang="zh-CN" i="1" dirty="0">
                <a:solidFill>
                  <a:srgbClr val="FF0000"/>
                </a:solidFill>
                <a:latin typeface="Cambria" panose="02040503050406030204" pitchFamily="18" charset="0"/>
                <a:ea typeface="Cambria" panose="02040503050406030204" pitchFamily="18" charset="0"/>
              </a:rPr>
              <a:t>τ</a:t>
            </a:r>
            <a:r>
              <a:rPr lang="en-US" altLang="zh-CN" dirty="0">
                <a:solidFill>
                  <a:srgbClr val="FF0000"/>
                </a:solidFill>
                <a:latin typeface="Cambria" panose="02040503050406030204" pitchFamily="18" charset="0"/>
                <a:ea typeface="Cambria" panose="02040503050406030204" pitchFamily="18" charset="0"/>
              </a:rPr>
              <a:t> &lt; 44.8 fs</a:t>
            </a:r>
          </a:p>
        </p:txBody>
      </p:sp>
      <p:pic>
        <p:nvPicPr>
          <p:cNvPr id="5" name="Picture 4">
            <a:extLst>
              <a:ext uri="{FF2B5EF4-FFF2-40B4-BE49-F238E27FC236}">
                <a16:creationId xmlns:a16="http://schemas.microsoft.com/office/drawing/2014/main" id="{5E397901-EFB7-4C36-8DB8-10122C04C0CB}"/>
              </a:ext>
            </a:extLst>
          </p:cNvPr>
          <p:cNvPicPr>
            <a:picLocks noChangeAspect="1"/>
          </p:cNvPicPr>
          <p:nvPr/>
        </p:nvPicPr>
        <p:blipFill>
          <a:blip r:embed="rId3"/>
          <a:stretch>
            <a:fillRect/>
          </a:stretch>
        </p:blipFill>
        <p:spPr>
          <a:xfrm>
            <a:off x="1872000" y="3472019"/>
            <a:ext cx="5400000" cy="3205347"/>
          </a:xfrm>
          <a:prstGeom prst="rect">
            <a:avLst/>
          </a:prstGeom>
        </p:spPr>
      </p:pic>
      <p:sp>
        <p:nvSpPr>
          <p:cNvPr id="8" name="TextBox 7">
            <a:extLst>
              <a:ext uri="{FF2B5EF4-FFF2-40B4-BE49-F238E27FC236}">
                <a16:creationId xmlns:a16="http://schemas.microsoft.com/office/drawing/2014/main" id="{BCB281BB-269A-4FEE-A1B3-34EF601C5E66}"/>
              </a:ext>
            </a:extLst>
          </p:cNvPr>
          <p:cNvSpPr txBox="1"/>
          <p:nvPr/>
        </p:nvSpPr>
        <p:spPr>
          <a:xfrm>
            <a:off x="4247768" y="3874363"/>
            <a:ext cx="2762231" cy="1200329"/>
          </a:xfrm>
          <a:prstGeom prst="rect">
            <a:avLst/>
          </a:prstGeom>
          <a:noFill/>
        </p:spPr>
        <p:txBody>
          <a:bodyPr wrap="none" rtlCol="0">
            <a:spAutoFit/>
          </a:bodyPr>
          <a:lstStyle/>
          <a:p>
            <a:r>
              <a:rPr lang="en-US" altLang="zh-CN" dirty="0">
                <a:solidFill>
                  <a:srgbClr val="0000FF"/>
                </a:solidFill>
                <a:latin typeface="Cambria" panose="02040503050406030204" pitchFamily="18" charset="0"/>
                <a:ea typeface="Cambria" panose="02040503050406030204" pitchFamily="18" charset="0"/>
              </a:rPr>
              <a:t>Blue: multiply two pdfs</a:t>
            </a:r>
          </a:p>
          <a:p>
            <a:r>
              <a:rPr lang="en-US" altLang="zh-CN" i="1" dirty="0">
                <a:solidFill>
                  <a:srgbClr val="0000FF"/>
                </a:solidFill>
                <a:latin typeface="Cambria" panose="02040503050406030204" pitchFamily="18" charset="0"/>
                <a:ea typeface="Cambria" panose="02040503050406030204" pitchFamily="18" charset="0"/>
              </a:rPr>
              <a:t>τ</a:t>
            </a:r>
            <a:r>
              <a:rPr lang="en-US" altLang="zh-CN" dirty="0">
                <a:solidFill>
                  <a:srgbClr val="0000FF"/>
                </a:solidFill>
                <a:latin typeface="Cambria" panose="02040503050406030204" pitchFamily="18" charset="0"/>
                <a:ea typeface="Cambria" panose="02040503050406030204" pitchFamily="18" charset="0"/>
              </a:rPr>
              <a:t> &lt; 14.5 fs</a:t>
            </a:r>
          </a:p>
          <a:p>
            <a:r>
              <a:rPr lang="en-US" altLang="zh-CN" dirty="0">
                <a:solidFill>
                  <a:srgbClr val="FF0000"/>
                </a:solidFill>
                <a:latin typeface="Cambria" panose="02040503050406030204" pitchFamily="18" charset="0"/>
                <a:ea typeface="Cambria" panose="02040503050406030204" pitchFamily="18" charset="0"/>
              </a:rPr>
              <a:t>Red: concatenate two pdfs</a:t>
            </a:r>
          </a:p>
          <a:p>
            <a:r>
              <a:rPr lang="en-US" altLang="zh-CN" i="1" dirty="0">
                <a:solidFill>
                  <a:srgbClr val="FF0000"/>
                </a:solidFill>
                <a:latin typeface="Cambria" panose="02040503050406030204" pitchFamily="18" charset="0"/>
                <a:ea typeface="Cambria" panose="02040503050406030204" pitchFamily="18" charset="0"/>
              </a:rPr>
              <a:t>τ</a:t>
            </a:r>
            <a:r>
              <a:rPr lang="en-US" altLang="zh-CN" dirty="0">
                <a:solidFill>
                  <a:srgbClr val="FF0000"/>
                </a:solidFill>
                <a:latin typeface="Cambria" panose="02040503050406030204" pitchFamily="18" charset="0"/>
                <a:ea typeface="Cambria" panose="02040503050406030204" pitchFamily="18" charset="0"/>
              </a:rPr>
              <a:t> &lt; 13.6 fs</a:t>
            </a:r>
          </a:p>
        </p:txBody>
      </p:sp>
    </p:spTree>
    <p:extLst>
      <p:ext uri="{BB962C8B-B14F-4D97-AF65-F5344CB8AC3E}">
        <p14:creationId xmlns:p14="http://schemas.microsoft.com/office/powerpoint/2010/main" val="3599197274"/>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6C580BB-C926-4DB8-8125-97C5CFB819A7}"/>
              </a:ext>
            </a:extLst>
          </p:cNvPr>
          <p:cNvPicPr>
            <a:picLocks noChangeAspect="1"/>
          </p:cNvPicPr>
          <p:nvPr/>
        </p:nvPicPr>
        <p:blipFill>
          <a:blip r:embed="rId2"/>
          <a:stretch>
            <a:fillRect/>
          </a:stretch>
        </p:blipFill>
        <p:spPr>
          <a:xfrm>
            <a:off x="1945330" y="3388418"/>
            <a:ext cx="5400000" cy="3451670"/>
          </a:xfrm>
          <a:prstGeom prst="rect">
            <a:avLst/>
          </a:prstGeom>
        </p:spPr>
      </p:pic>
      <p:pic>
        <p:nvPicPr>
          <p:cNvPr id="4" name="Picture 3">
            <a:extLst>
              <a:ext uri="{FF2B5EF4-FFF2-40B4-BE49-F238E27FC236}">
                <a16:creationId xmlns:a16="http://schemas.microsoft.com/office/drawing/2014/main" id="{935F0CFD-0338-4674-9A39-369F6D75FD97}"/>
              </a:ext>
            </a:extLst>
          </p:cNvPr>
          <p:cNvPicPr>
            <a:picLocks noChangeAspect="1"/>
          </p:cNvPicPr>
          <p:nvPr/>
        </p:nvPicPr>
        <p:blipFill>
          <a:blip r:embed="rId3"/>
          <a:stretch>
            <a:fillRect/>
          </a:stretch>
        </p:blipFill>
        <p:spPr>
          <a:xfrm>
            <a:off x="4572000" y="0"/>
            <a:ext cx="4572000" cy="2922414"/>
          </a:xfrm>
          <a:prstGeom prst="rect">
            <a:avLst/>
          </a:prstGeom>
        </p:spPr>
      </p:pic>
      <p:pic>
        <p:nvPicPr>
          <p:cNvPr id="5" name="Picture 4">
            <a:extLst>
              <a:ext uri="{FF2B5EF4-FFF2-40B4-BE49-F238E27FC236}">
                <a16:creationId xmlns:a16="http://schemas.microsoft.com/office/drawing/2014/main" id="{B839C2A6-153A-4322-90FE-EA82FCC29E82}"/>
              </a:ext>
            </a:extLst>
          </p:cNvPr>
          <p:cNvPicPr>
            <a:picLocks noChangeAspect="1"/>
          </p:cNvPicPr>
          <p:nvPr/>
        </p:nvPicPr>
        <p:blipFill>
          <a:blip r:embed="rId4"/>
          <a:stretch>
            <a:fillRect/>
          </a:stretch>
        </p:blipFill>
        <p:spPr>
          <a:xfrm>
            <a:off x="0" y="-2"/>
            <a:ext cx="4572000" cy="2922416"/>
          </a:xfrm>
          <a:prstGeom prst="rect">
            <a:avLst/>
          </a:prstGeom>
        </p:spPr>
      </p:pic>
      <p:sp>
        <p:nvSpPr>
          <p:cNvPr id="6" name="Arrow: Down 5">
            <a:extLst>
              <a:ext uri="{FF2B5EF4-FFF2-40B4-BE49-F238E27FC236}">
                <a16:creationId xmlns:a16="http://schemas.microsoft.com/office/drawing/2014/main" id="{8B354AE2-3DCA-451C-B497-E11EE78F7CE1}"/>
              </a:ext>
            </a:extLst>
          </p:cNvPr>
          <p:cNvSpPr/>
          <p:nvPr/>
        </p:nvSpPr>
        <p:spPr>
          <a:xfrm rot="2700000">
            <a:off x="6030278" y="2468637"/>
            <a:ext cx="421391" cy="90755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Arrow: Down 6">
            <a:extLst>
              <a:ext uri="{FF2B5EF4-FFF2-40B4-BE49-F238E27FC236}">
                <a16:creationId xmlns:a16="http://schemas.microsoft.com/office/drawing/2014/main" id="{5855650C-A85C-4806-A7ED-5664B876BD8C}"/>
              </a:ext>
            </a:extLst>
          </p:cNvPr>
          <p:cNvSpPr/>
          <p:nvPr/>
        </p:nvSpPr>
        <p:spPr>
          <a:xfrm rot="18900000">
            <a:off x="2822036" y="2468636"/>
            <a:ext cx="421391" cy="907555"/>
          </a:xfrm>
          <a:prstGeom prst="downArrow">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TextBox 7">
            <a:extLst>
              <a:ext uri="{FF2B5EF4-FFF2-40B4-BE49-F238E27FC236}">
                <a16:creationId xmlns:a16="http://schemas.microsoft.com/office/drawing/2014/main" id="{B7065922-85E1-4FEE-AD6E-40D82133083E}"/>
              </a:ext>
            </a:extLst>
          </p:cNvPr>
          <p:cNvSpPr txBox="1"/>
          <p:nvPr/>
        </p:nvSpPr>
        <p:spPr>
          <a:xfrm>
            <a:off x="3920612" y="3022935"/>
            <a:ext cx="1449436" cy="400110"/>
          </a:xfrm>
          <a:prstGeom prst="rect">
            <a:avLst/>
          </a:prstGeom>
          <a:noFill/>
        </p:spPr>
        <p:txBody>
          <a:bodyPr wrap="none" rtlCol="0">
            <a:spAutoFit/>
          </a:bodyPr>
          <a:lstStyle/>
          <a:p>
            <a:r>
              <a:rPr lang="en-US" altLang="zh-CN" sz="2000" dirty="0">
                <a:solidFill>
                  <a:srgbClr val="0000CC"/>
                </a:solidFill>
                <a:latin typeface="Cambria" panose="02040503050406030204" pitchFamily="18" charset="0"/>
                <a:ea typeface="Cambria" panose="02040503050406030204" pitchFamily="18" charset="0"/>
              </a:rPr>
              <a:t>pdf1 × pdf2</a:t>
            </a:r>
            <a:endParaRPr lang="zh-CN" altLang="en-US" sz="2000" dirty="0">
              <a:solidFill>
                <a:srgbClr val="0000CC"/>
              </a:solidFill>
              <a:latin typeface="Cambria" panose="02040503050406030204" pitchFamily="18" charset="0"/>
            </a:endParaRPr>
          </a:p>
        </p:txBody>
      </p:sp>
    </p:spTree>
    <p:extLst>
      <p:ext uri="{BB962C8B-B14F-4D97-AF65-F5344CB8AC3E}">
        <p14:creationId xmlns:p14="http://schemas.microsoft.com/office/powerpoint/2010/main" val="3192524965"/>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BBB674F-0980-4FC9-B7C3-EFFBB9E557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346491" y="1"/>
            <a:ext cx="4797509" cy="3240000"/>
          </a:xfrm>
          <a:prstGeom prst="rect">
            <a:avLst/>
          </a:prstGeom>
        </p:spPr>
      </p:pic>
      <p:pic>
        <p:nvPicPr>
          <p:cNvPr id="3" name="Picture 2">
            <a:extLst>
              <a:ext uri="{FF2B5EF4-FFF2-40B4-BE49-F238E27FC236}">
                <a16:creationId xmlns:a16="http://schemas.microsoft.com/office/drawing/2014/main" id="{A124CEFD-081B-4434-A64C-35D8A5F61524}"/>
              </a:ext>
            </a:extLst>
          </p:cNvPr>
          <p:cNvPicPr>
            <a:picLocks noChangeAspect="1"/>
          </p:cNvPicPr>
          <p:nvPr/>
        </p:nvPicPr>
        <p:blipFill>
          <a:blip r:embed="rId3"/>
          <a:stretch>
            <a:fillRect/>
          </a:stretch>
        </p:blipFill>
        <p:spPr>
          <a:xfrm>
            <a:off x="0" y="3935586"/>
            <a:ext cx="4572000" cy="2922414"/>
          </a:xfrm>
          <a:prstGeom prst="rect">
            <a:avLst/>
          </a:prstGeom>
        </p:spPr>
      </p:pic>
      <p:pic>
        <p:nvPicPr>
          <p:cNvPr id="5" name="Picture 4">
            <a:extLst>
              <a:ext uri="{FF2B5EF4-FFF2-40B4-BE49-F238E27FC236}">
                <a16:creationId xmlns:a16="http://schemas.microsoft.com/office/drawing/2014/main" id="{913752FF-EFE0-4D3C-A85F-E0C678404CE6}"/>
              </a:ext>
            </a:extLst>
          </p:cNvPr>
          <p:cNvPicPr>
            <a:picLocks noChangeAspect="1"/>
          </p:cNvPicPr>
          <p:nvPr/>
        </p:nvPicPr>
        <p:blipFill>
          <a:blip r:embed="rId4"/>
          <a:stretch>
            <a:fillRect/>
          </a:stretch>
        </p:blipFill>
        <p:spPr>
          <a:xfrm>
            <a:off x="4572000" y="3935586"/>
            <a:ext cx="4572000" cy="2922414"/>
          </a:xfrm>
          <a:prstGeom prst="rect">
            <a:avLst/>
          </a:prstGeom>
        </p:spPr>
      </p:pic>
      <p:sp>
        <p:nvSpPr>
          <p:cNvPr id="6" name="TextBox 5">
            <a:extLst>
              <a:ext uri="{FF2B5EF4-FFF2-40B4-BE49-F238E27FC236}">
                <a16:creationId xmlns:a16="http://schemas.microsoft.com/office/drawing/2014/main" id="{1A42F155-4D64-4951-91BB-78E4B0E26E60}"/>
              </a:ext>
            </a:extLst>
          </p:cNvPr>
          <p:cNvSpPr txBox="1"/>
          <p:nvPr/>
        </p:nvSpPr>
        <p:spPr>
          <a:xfrm>
            <a:off x="6179885" y="4693231"/>
            <a:ext cx="2739724" cy="369332"/>
          </a:xfrm>
          <a:prstGeom prst="rect">
            <a:avLst/>
          </a:prstGeom>
          <a:noFill/>
        </p:spPr>
        <p:txBody>
          <a:bodyPr wrap="none" rtlCol="0">
            <a:spAutoFit/>
          </a:bodyPr>
          <a:lstStyle/>
          <a:p>
            <a:r>
              <a:rPr lang="en-US" altLang="zh-CN" dirty="0"/>
              <a:t>Without model uncertainty</a:t>
            </a:r>
            <a:endParaRPr lang="zh-CN" altLang="en-US" dirty="0"/>
          </a:p>
        </p:txBody>
      </p:sp>
      <p:pic>
        <p:nvPicPr>
          <p:cNvPr id="4" name="Picture 3">
            <a:extLst>
              <a:ext uri="{FF2B5EF4-FFF2-40B4-BE49-F238E27FC236}">
                <a16:creationId xmlns:a16="http://schemas.microsoft.com/office/drawing/2014/main" id="{4D4C0E44-0B5B-4380-8F74-422849776E6F}"/>
              </a:ext>
            </a:extLst>
          </p:cNvPr>
          <p:cNvPicPr>
            <a:picLocks noChangeAspect="1"/>
          </p:cNvPicPr>
          <p:nvPr/>
        </p:nvPicPr>
        <p:blipFill rotWithShape="1">
          <a:blip r:embed="rId5">
            <a:extLst>
              <a:ext uri="{28A0092B-C50C-407E-A947-70E740481C1C}">
                <a14:useLocalDpi xmlns:a14="http://schemas.microsoft.com/office/drawing/2010/main" val="0"/>
              </a:ext>
            </a:extLst>
          </a:blip>
          <a:srcRect r="1555"/>
          <a:stretch/>
        </p:blipFill>
        <p:spPr>
          <a:xfrm>
            <a:off x="0" y="1"/>
            <a:ext cx="4722920" cy="3240000"/>
          </a:xfrm>
          <a:prstGeom prst="rect">
            <a:avLst/>
          </a:prstGeom>
        </p:spPr>
      </p:pic>
    </p:spTree>
    <p:extLst>
      <p:ext uri="{BB962C8B-B14F-4D97-AF65-F5344CB8AC3E}">
        <p14:creationId xmlns:p14="http://schemas.microsoft.com/office/powerpoint/2010/main" val="806667055"/>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CF8AB97-C104-4E05-93DC-7FA829DFB937}"/>
              </a:ext>
            </a:extLst>
          </p:cNvPr>
          <p:cNvPicPr>
            <a:picLocks noChangeAspect="1"/>
          </p:cNvPicPr>
          <p:nvPr/>
        </p:nvPicPr>
        <p:blipFill>
          <a:blip r:embed="rId2"/>
          <a:stretch>
            <a:fillRect/>
          </a:stretch>
        </p:blipFill>
        <p:spPr>
          <a:xfrm>
            <a:off x="0" y="0"/>
            <a:ext cx="4572000" cy="2922414"/>
          </a:xfrm>
          <a:prstGeom prst="rect">
            <a:avLst/>
          </a:prstGeom>
        </p:spPr>
      </p:pic>
      <p:pic>
        <p:nvPicPr>
          <p:cNvPr id="5" name="Picture 4">
            <a:extLst>
              <a:ext uri="{FF2B5EF4-FFF2-40B4-BE49-F238E27FC236}">
                <a16:creationId xmlns:a16="http://schemas.microsoft.com/office/drawing/2014/main" id="{4206D11C-D49A-48A9-BF13-DBEDA1CA1928}"/>
              </a:ext>
            </a:extLst>
          </p:cNvPr>
          <p:cNvPicPr>
            <a:picLocks noChangeAspect="1"/>
          </p:cNvPicPr>
          <p:nvPr/>
        </p:nvPicPr>
        <p:blipFill>
          <a:blip r:embed="rId3"/>
          <a:stretch>
            <a:fillRect/>
          </a:stretch>
        </p:blipFill>
        <p:spPr>
          <a:xfrm>
            <a:off x="4572000" y="1"/>
            <a:ext cx="4571999" cy="2922414"/>
          </a:xfrm>
          <a:prstGeom prst="rect">
            <a:avLst/>
          </a:prstGeom>
        </p:spPr>
      </p:pic>
      <p:sp>
        <p:nvSpPr>
          <p:cNvPr id="6" name="TextBox 5">
            <a:extLst>
              <a:ext uri="{FF2B5EF4-FFF2-40B4-BE49-F238E27FC236}">
                <a16:creationId xmlns:a16="http://schemas.microsoft.com/office/drawing/2014/main" id="{7DD62A33-FC2F-4FA3-9C62-963194353981}"/>
              </a:ext>
            </a:extLst>
          </p:cNvPr>
          <p:cNvSpPr txBox="1"/>
          <p:nvPr/>
        </p:nvSpPr>
        <p:spPr>
          <a:xfrm>
            <a:off x="5131014" y="2111396"/>
            <a:ext cx="2739724" cy="369332"/>
          </a:xfrm>
          <a:prstGeom prst="rect">
            <a:avLst/>
          </a:prstGeom>
          <a:noFill/>
        </p:spPr>
        <p:txBody>
          <a:bodyPr wrap="none" rtlCol="0">
            <a:spAutoFit/>
          </a:bodyPr>
          <a:lstStyle/>
          <a:p>
            <a:r>
              <a:rPr lang="en-US" altLang="zh-CN" dirty="0"/>
              <a:t>Without model uncertainty</a:t>
            </a:r>
            <a:endParaRPr lang="zh-CN" altLang="en-US" dirty="0"/>
          </a:p>
        </p:txBody>
      </p:sp>
      <p:pic>
        <p:nvPicPr>
          <p:cNvPr id="8" name="Picture 7">
            <a:extLst>
              <a:ext uri="{FF2B5EF4-FFF2-40B4-BE49-F238E27FC236}">
                <a16:creationId xmlns:a16="http://schemas.microsoft.com/office/drawing/2014/main" id="{E3E6507F-0E5A-4A79-82D9-6F1324390E0C}"/>
              </a:ext>
            </a:extLst>
          </p:cNvPr>
          <p:cNvPicPr>
            <a:picLocks noChangeAspect="1"/>
          </p:cNvPicPr>
          <p:nvPr/>
        </p:nvPicPr>
        <p:blipFill>
          <a:blip r:embed="rId4"/>
          <a:stretch>
            <a:fillRect/>
          </a:stretch>
        </p:blipFill>
        <p:spPr>
          <a:xfrm>
            <a:off x="4572000" y="2922414"/>
            <a:ext cx="4572000" cy="2922414"/>
          </a:xfrm>
          <a:prstGeom prst="rect">
            <a:avLst/>
          </a:prstGeom>
        </p:spPr>
      </p:pic>
      <p:pic>
        <p:nvPicPr>
          <p:cNvPr id="10" name="Picture 9">
            <a:extLst>
              <a:ext uri="{FF2B5EF4-FFF2-40B4-BE49-F238E27FC236}">
                <a16:creationId xmlns:a16="http://schemas.microsoft.com/office/drawing/2014/main" id="{DB253284-FAB6-42A0-A418-ADDBF1A137F7}"/>
              </a:ext>
            </a:extLst>
          </p:cNvPr>
          <p:cNvPicPr>
            <a:picLocks noChangeAspect="1"/>
          </p:cNvPicPr>
          <p:nvPr/>
        </p:nvPicPr>
        <p:blipFill>
          <a:blip r:embed="rId5"/>
          <a:stretch>
            <a:fillRect/>
          </a:stretch>
        </p:blipFill>
        <p:spPr>
          <a:xfrm>
            <a:off x="0" y="2922414"/>
            <a:ext cx="4571999" cy="2922413"/>
          </a:xfrm>
          <a:prstGeom prst="rect">
            <a:avLst/>
          </a:prstGeom>
        </p:spPr>
      </p:pic>
      <p:sp>
        <p:nvSpPr>
          <p:cNvPr id="11" name="TextBox 10">
            <a:extLst>
              <a:ext uri="{FF2B5EF4-FFF2-40B4-BE49-F238E27FC236}">
                <a16:creationId xmlns:a16="http://schemas.microsoft.com/office/drawing/2014/main" id="{3C0C0CD6-3DF9-4E84-93A1-16FBA8DAF8F1}"/>
              </a:ext>
            </a:extLst>
          </p:cNvPr>
          <p:cNvSpPr txBox="1"/>
          <p:nvPr/>
        </p:nvSpPr>
        <p:spPr>
          <a:xfrm>
            <a:off x="6260567" y="3750920"/>
            <a:ext cx="2739724" cy="369332"/>
          </a:xfrm>
          <a:prstGeom prst="rect">
            <a:avLst/>
          </a:prstGeom>
          <a:noFill/>
        </p:spPr>
        <p:txBody>
          <a:bodyPr wrap="none" rtlCol="0">
            <a:spAutoFit/>
          </a:bodyPr>
          <a:lstStyle/>
          <a:p>
            <a:r>
              <a:rPr lang="en-US" altLang="zh-CN" dirty="0"/>
              <a:t>Without model uncertainty</a:t>
            </a:r>
            <a:endParaRPr lang="zh-CN" altLang="en-US" dirty="0"/>
          </a:p>
        </p:txBody>
      </p:sp>
    </p:spTree>
    <p:extLst>
      <p:ext uri="{BB962C8B-B14F-4D97-AF65-F5344CB8AC3E}">
        <p14:creationId xmlns:p14="http://schemas.microsoft.com/office/powerpoint/2010/main" val="3187731234"/>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B8D57E6-E856-4DBF-A1EC-DA6FE70BD231}"/>
              </a:ext>
            </a:extLst>
          </p:cNvPr>
          <p:cNvPicPr>
            <a:picLocks noChangeAspect="1"/>
          </p:cNvPicPr>
          <p:nvPr/>
        </p:nvPicPr>
        <p:blipFill>
          <a:blip r:embed="rId2"/>
          <a:stretch>
            <a:fillRect/>
          </a:stretch>
        </p:blipFill>
        <p:spPr>
          <a:xfrm>
            <a:off x="0" y="0"/>
            <a:ext cx="4572000" cy="2922414"/>
          </a:xfrm>
          <a:prstGeom prst="rect">
            <a:avLst/>
          </a:prstGeom>
        </p:spPr>
      </p:pic>
      <p:pic>
        <p:nvPicPr>
          <p:cNvPr id="5" name="Picture 4">
            <a:extLst>
              <a:ext uri="{FF2B5EF4-FFF2-40B4-BE49-F238E27FC236}">
                <a16:creationId xmlns:a16="http://schemas.microsoft.com/office/drawing/2014/main" id="{B77B50B0-2684-4B44-BB4C-CC82C0F5EC47}"/>
              </a:ext>
            </a:extLst>
          </p:cNvPr>
          <p:cNvPicPr>
            <a:picLocks noChangeAspect="1"/>
          </p:cNvPicPr>
          <p:nvPr/>
        </p:nvPicPr>
        <p:blipFill>
          <a:blip r:embed="rId3"/>
          <a:stretch>
            <a:fillRect/>
          </a:stretch>
        </p:blipFill>
        <p:spPr>
          <a:xfrm>
            <a:off x="4571999" y="-1"/>
            <a:ext cx="4572001" cy="2922415"/>
          </a:xfrm>
          <a:prstGeom prst="rect">
            <a:avLst/>
          </a:prstGeom>
        </p:spPr>
      </p:pic>
      <p:sp>
        <p:nvSpPr>
          <p:cNvPr id="6" name="TextBox 5">
            <a:extLst>
              <a:ext uri="{FF2B5EF4-FFF2-40B4-BE49-F238E27FC236}">
                <a16:creationId xmlns:a16="http://schemas.microsoft.com/office/drawing/2014/main" id="{80F32856-893E-41C4-A539-38C2D2A4F305}"/>
              </a:ext>
            </a:extLst>
          </p:cNvPr>
          <p:cNvSpPr txBox="1"/>
          <p:nvPr/>
        </p:nvSpPr>
        <p:spPr>
          <a:xfrm>
            <a:off x="6206778" y="847373"/>
            <a:ext cx="2739724" cy="369332"/>
          </a:xfrm>
          <a:prstGeom prst="rect">
            <a:avLst/>
          </a:prstGeom>
          <a:noFill/>
        </p:spPr>
        <p:txBody>
          <a:bodyPr wrap="none" rtlCol="0">
            <a:spAutoFit/>
          </a:bodyPr>
          <a:lstStyle/>
          <a:p>
            <a:r>
              <a:rPr lang="en-US" altLang="zh-CN" dirty="0"/>
              <a:t>Without model uncertainty</a:t>
            </a:r>
            <a:endParaRPr lang="zh-CN" altLang="en-US" dirty="0"/>
          </a:p>
        </p:txBody>
      </p:sp>
    </p:spTree>
    <p:extLst>
      <p:ext uri="{BB962C8B-B14F-4D97-AF65-F5344CB8AC3E}">
        <p14:creationId xmlns:p14="http://schemas.microsoft.com/office/powerpoint/2010/main" val="1271079263"/>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B27BD8-1092-4E4A-81E7-659C2AC866D7}"/>
              </a:ext>
            </a:extLst>
          </p:cNvPr>
          <p:cNvPicPr>
            <a:picLocks noChangeAspect="1"/>
          </p:cNvPicPr>
          <p:nvPr/>
        </p:nvPicPr>
        <p:blipFill>
          <a:blip r:embed="rId2"/>
          <a:stretch>
            <a:fillRect/>
          </a:stretch>
        </p:blipFill>
        <p:spPr>
          <a:xfrm>
            <a:off x="1076325" y="295275"/>
            <a:ext cx="6991350" cy="2000250"/>
          </a:xfrm>
          <a:prstGeom prst="rect">
            <a:avLst/>
          </a:prstGeom>
        </p:spPr>
      </p:pic>
    </p:spTree>
    <p:extLst>
      <p:ext uri="{BB962C8B-B14F-4D97-AF65-F5344CB8AC3E}">
        <p14:creationId xmlns:p14="http://schemas.microsoft.com/office/powerpoint/2010/main" val="2947986217"/>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C1762B66-A327-4F05-B944-CF8E5C0F47EB}"/>
                  </a:ext>
                </a:extLst>
              </p:cNvPr>
              <p:cNvGraphicFramePr>
                <a:graphicFrameLocks noGrp="1"/>
              </p:cNvGraphicFramePr>
              <p:nvPr>
                <p:extLst>
                  <p:ext uri="{D42A27DB-BD31-4B8C-83A1-F6EECF244321}">
                    <p14:modId xmlns:p14="http://schemas.microsoft.com/office/powerpoint/2010/main" val="426104526"/>
                  </p:ext>
                </p:extLst>
              </p:nvPr>
            </p:nvGraphicFramePr>
            <p:xfrm>
              <a:off x="0" y="185352"/>
              <a:ext cx="9143998" cy="5940000"/>
            </p:xfrm>
            <a:graphic>
              <a:graphicData uri="http://schemas.openxmlformats.org/drawingml/2006/table">
                <a:tbl>
                  <a:tblPr/>
                  <a:tblGrid>
                    <a:gridCol w="408722">
                      <a:extLst>
                        <a:ext uri="{9D8B030D-6E8A-4147-A177-3AD203B41FA5}">
                          <a16:colId xmlns:a16="http://schemas.microsoft.com/office/drawing/2014/main" val="2712321582"/>
                        </a:ext>
                      </a:extLst>
                    </a:gridCol>
                    <a:gridCol w="408722">
                      <a:extLst>
                        <a:ext uri="{9D8B030D-6E8A-4147-A177-3AD203B41FA5}">
                          <a16:colId xmlns:a16="http://schemas.microsoft.com/office/drawing/2014/main" val="2776403576"/>
                        </a:ext>
                      </a:extLst>
                    </a:gridCol>
                    <a:gridCol w="408722">
                      <a:extLst>
                        <a:ext uri="{9D8B030D-6E8A-4147-A177-3AD203B41FA5}">
                          <a16:colId xmlns:a16="http://schemas.microsoft.com/office/drawing/2014/main" val="2748267166"/>
                        </a:ext>
                      </a:extLst>
                    </a:gridCol>
                    <a:gridCol w="408722">
                      <a:extLst>
                        <a:ext uri="{9D8B030D-6E8A-4147-A177-3AD203B41FA5}">
                          <a16:colId xmlns:a16="http://schemas.microsoft.com/office/drawing/2014/main" val="1656110818"/>
                        </a:ext>
                      </a:extLst>
                    </a:gridCol>
                    <a:gridCol w="408722">
                      <a:extLst>
                        <a:ext uri="{9D8B030D-6E8A-4147-A177-3AD203B41FA5}">
                          <a16:colId xmlns:a16="http://schemas.microsoft.com/office/drawing/2014/main" val="1089855703"/>
                        </a:ext>
                      </a:extLst>
                    </a:gridCol>
                    <a:gridCol w="408722">
                      <a:extLst>
                        <a:ext uri="{9D8B030D-6E8A-4147-A177-3AD203B41FA5}">
                          <a16:colId xmlns:a16="http://schemas.microsoft.com/office/drawing/2014/main" val="3090854996"/>
                        </a:ext>
                      </a:extLst>
                    </a:gridCol>
                    <a:gridCol w="408722">
                      <a:extLst>
                        <a:ext uri="{9D8B030D-6E8A-4147-A177-3AD203B41FA5}">
                          <a16:colId xmlns:a16="http://schemas.microsoft.com/office/drawing/2014/main" val="985888454"/>
                        </a:ext>
                      </a:extLst>
                    </a:gridCol>
                    <a:gridCol w="408722">
                      <a:extLst>
                        <a:ext uri="{9D8B030D-6E8A-4147-A177-3AD203B41FA5}">
                          <a16:colId xmlns:a16="http://schemas.microsoft.com/office/drawing/2014/main" val="3714563288"/>
                        </a:ext>
                      </a:extLst>
                    </a:gridCol>
                    <a:gridCol w="408722">
                      <a:extLst>
                        <a:ext uri="{9D8B030D-6E8A-4147-A177-3AD203B41FA5}">
                          <a16:colId xmlns:a16="http://schemas.microsoft.com/office/drawing/2014/main" val="2390916572"/>
                        </a:ext>
                      </a:extLst>
                    </a:gridCol>
                    <a:gridCol w="408722">
                      <a:extLst>
                        <a:ext uri="{9D8B030D-6E8A-4147-A177-3AD203B41FA5}">
                          <a16:colId xmlns:a16="http://schemas.microsoft.com/office/drawing/2014/main" val="332434661"/>
                        </a:ext>
                      </a:extLst>
                    </a:gridCol>
                    <a:gridCol w="408722">
                      <a:extLst>
                        <a:ext uri="{9D8B030D-6E8A-4147-A177-3AD203B41FA5}">
                          <a16:colId xmlns:a16="http://schemas.microsoft.com/office/drawing/2014/main" val="351029092"/>
                        </a:ext>
                      </a:extLst>
                    </a:gridCol>
                    <a:gridCol w="408722">
                      <a:extLst>
                        <a:ext uri="{9D8B030D-6E8A-4147-A177-3AD203B41FA5}">
                          <a16:colId xmlns:a16="http://schemas.microsoft.com/office/drawing/2014/main" val="1884610575"/>
                        </a:ext>
                      </a:extLst>
                    </a:gridCol>
                    <a:gridCol w="408722">
                      <a:extLst>
                        <a:ext uri="{9D8B030D-6E8A-4147-A177-3AD203B41FA5}">
                          <a16:colId xmlns:a16="http://schemas.microsoft.com/office/drawing/2014/main" val="2313524945"/>
                        </a:ext>
                      </a:extLst>
                    </a:gridCol>
                    <a:gridCol w="408722">
                      <a:extLst>
                        <a:ext uri="{9D8B030D-6E8A-4147-A177-3AD203B41FA5}">
                          <a16:colId xmlns:a16="http://schemas.microsoft.com/office/drawing/2014/main" val="2089552744"/>
                        </a:ext>
                      </a:extLst>
                    </a:gridCol>
                    <a:gridCol w="408722">
                      <a:extLst>
                        <a:ext uri="{9D8B030D-6E8A-4147-A177-3AD203B41FA5}">
                          <a16:colId xmlns:a16="http://schemas.microsoft.com/office/drawing/2014/main" val="3931470134"/>
                        </a:ext>
                      </a:extLst>
                    </a:gridCol>
                    <a:gridCol w="408722">
                      <a:extLst>
                        <a:ext uri="{9D8B030D-6E8A-4147-A177-3AD203B41FA5}">
                          <a16:colId xmlns:a16="http://schemas.microsoft.com/office/drawing/2014/main" val="3334961456"/>
                        </a:ext>
                      </a:extLst>
                    </a:gridCol>
                    <a:gridCol w="408722">
                      <a:extLst>
                        <a:ext uri="{9D8B030D-6E8A-4147-A177-3AD203B41FA5}">
                          <a16:colId xmlns:a16="http://schemas.microsoft.com/office/drawing/2014/main" val="853509890"/>
                        </a:ext>
                      </a:extLst>
                    </a:gridCol>
                    <a:gridCol w="729781">
                      <a:extLst>
                        <a:ext uri="{9D8B030D-6E8A-4147-A177-3AD203B41FA5}">
                          <a16:colId xmlns:a16="http://schemas.microsoft.com/office/drawing/2014/main" val="4254222247"/>
                        </a:ext>
                      </a:extLst>
                    </a:gridCol>
                    <a:gridCol w="1465943">
                      <a:extLst>
                        <a:ext uri="{9D8B030D-6E8A-4147-A177-3AD203B41FA5}">
                          <a16:colId xmlns:a16="http://schemas.microsoft.com/office/drawing/2014/main" val="211186256"/>
                        </a:ext>
                      </a:extLst>
                    </a:gridCol>
                  </a:tblGrid>
                  <a:tr h="396000">
                    <a:tc gridSpan="17">
                      <a:txBody>
                        <a:bodyPr/>
                        <a:lstStyle/>
                        <a:p>
                          <a:pPr algn="ctr" fontAlgn="ctr"/>
                          <a:r>
                            <a:rPr lang="en-US" altLang="zh-CN" sz="1800" b="0" i="0" u="none" strike="noStrike" dirty="0">
                              <a:solidFill>
                                <a:srgbClr val="000000"/>
                              </a:solidFill>
                              <a:effectLst/>
                              <a:latin typeface="Cambria" panose="02040503050406030204" pitchFamily="18" charset="0"/>
                              <a:ea typeface="等线" panose="02010600030101010101" pitchFamily="2" charset="-122"/>
                            </a:rPr>
                            <a:t>Simulation </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等线" panose="02010600030101010101" pitchFamily="2" charset="-122"/>
                            </a:rPr>
                            <a:t>Comparison </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等线" panose="02010600030101010101" pitchFamily="2" charset="-122"/>
                            </a:rPr>
                            <a:t>Training </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等线" panose="02010600030101010101" pitchFamily="2" charset="-122"/>
                            </a:rPr>
                            <a:t>MCMC sampling</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fontAlgn="ctr"/>
                          <a:r>
                            <a:rPr lang="en-US" altLang="zh-CN" sz="1800" b="1" i="1" u="none" strike="noStrike" dirty="0">
                              <a:solidFill>
                                <a:schemeClr val="tx1"/>
                              </a:solidFill>
                              <a:effectLst/>
                              <a:latin typeface="Cambria" panose="02040503050406030204" pitchFamily="18" charset="0"/>
                              <a:ea typeface="Cambria" panose="02040503050406030204" pitchFamily="18" charset="0"/>
                            </a:rPr>
                            <a:t>E</a:t>
                          </a:r>
                          <a:r>
                            <a:rPr lang="en-US" altLang="zh-CN" sz="1800" b="1" i="1" u="none" strike="noStrike" baseline="-25000" dirty="0">
                              <a:solidFill>
                                <a:schemeClr val="tx1"/>
                              </a:solidFill>
                              <a:effectLst/>
                              <a:latin typeface="Cambria" panose="02040503050406030204" pitchFamily="18" charset="0"/>
                              <a:ea typeface="Cambria" panose="02040503050406030204" pitchFamily="18" charset="0"/>
                            </a:rPr>
                            <a:t>γ</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1" u="none" strike="noStrike" dirty="0">
                              <a:solidFill>
                                <a:srgbClr val="000000"/>
                              </a:solidFill>
                              <a:effectLst/>
                              <a:latin typeface="Cambria" panose="02040503050406030204" pitchFamily="18" charset="0"/>
                              <a:ea typeface="等线" panose="02010600030101010101" pitchFamily="2" charset="-122"/>
                            </a:rPr>
                            <a:t>τ</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61501809"/>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1248</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14:m>
                            <m:oMath xmlns:m="http://schemas.openxmlformats.org/officeDocument/2006/math">
                              <m:sSubSup>
                                <m:sSubSupPr>
                                  <m:ctrlPr>
                                    <a:rPr lang="en-US" altLang="zh-CN" sz="1800" b="0" i="1" u="none" strike="noStrike" smtClean="0">
                                      <a:solidFill>
                                        <a:srgbClr val="000000"/>
                                      </a:solidFill>
                                      <a:effectLst/>
                                      <a:latin typeface="Cambria Math" panose="02040503050406030204" pitchFamily="18" charset="0"/>
                                      <a:ea typeface="等线" panose="02010600030101010101" pitchFamily="2" charset="-122"/>
                                    </a:rPr>
                                  </m:ctrlPr>
                                </m:sSubSupPr>
                                <m:e>
                                  <m:r>
                                    <a:rPr lang="en-US" altLang="zh-CN" sz="1800" b="0" i="1" u="none" strike="noStrike" smtClean="0">
                                      <a:solidFill>
                                        <a:srgbClr val="000000"/>
                                      </a:solidFill>
                                      <a:effectLst/>
                                      <a:latin typeface="Cambria Math" panose="02040503050406030204" pitchFamily="18" charset="0"/>
                                      <a:ea typeface="等线" panose="02010600030101010101" pitchFamily="2" charset="-122"/>
                                    </a:rPr>
                                    <m:t>3975</m:t>
                                  </m:r>
                                </m:e>
                                <m:sub>
                                  <m:r>
                                    <a:rPr lang="en-US" altLang="zh-CN" sz="1800" b="0" i="1" u="none" strike="noStrike" smtClean="0">
                                      <a:solidFill>
                                        <a:srgbClr val="000000"/>
                                      </a:solidFill>
                                      <a:effectLst/>
                                      <a:latin typeface="Cambria Math" panose="02040503050406030204" pitchFamily="18" charset="0"/>
                                      <a:ea typeface="等线" panose="02010600030101010101" pitchFamily="2" charset="-122"/>
                                    </a:rPr>
                                    <m:t>−643</m:t>
                                  </m:r>
                                </m:sub>
                                <m:sup>
                                  <m:r>
                                    <a:rPr lang="en-US" altLang="zh-CN" sz="1800" b="0" i="1" u="none" strike="noStrike" smtClean="0">
                                      <a:solidFill>
                                        <a:srgbClr val="000000"/>
                                      </a:solidFill>
                                      <a:effectLst/>
                                      <a:latin typeface="Cambria Math" panose="02040503050406030204" pitchFamily="18" charset="0"/>
                                      <a:ea typeface="等线" panose="02010600030101010101" pitchFamily="2" charset="-122"/>
                                    </a:rPr>
                                    <m:t>+656</m:t>
                                  </m:r>
                                </m:sup>
                              </m:sSubSup>
                            </m:oMath>
                          </a14:m>
                          <a:r>
                            <a:rPr lang="en-US" altLang="zh-CN" sz="1800" b="0" i="0" u="none" strike="noStrike" dirty="0">
                              <a:solidFill>
                                <a:srgbClr val="000000"/>
                              </a:solidFill>
                              <a:effectLst/>
                              <a:latin typeface="Cambria" panose="02040503050406030204" pitchFamily="18" charset="0"/>
                              <a:ea typeface="Cambria" panose="02040503050406030204" pitchFamily="18" charset="0"/>
                            </a:rPr>
                            <a:t> </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43281291"/>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2234</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14:m>
                            <m:oMathPara xmlns:m="http://schemas.openxmlformats.org/officeDocument/2006/math">
                              <m:oMathParaPr>
                                <m:jc m:val="centerGroup"/>
                              </m:oMathParaPr>
                              <m:oMath xmlns:m="http://schemas.openxmlformats.org/officeDocument/2006/math">
                                <m:sSubSup>
                                  <m:sSubSupPr>
                                    <m:ctrlPr>
                                      <a:rPr lang="en-US" altLang="zh-CN" sz="1800" b="0" i="1" u="none" strike="noStrike" smtClean="0">
                                        <a:solidFill>
                                          <a:srgbClr val="000000"/>
                                        </a:solidFill>
                                        <a:effectLst/>
                                        <a:latin typeface="Cambria Math" panose="02040503050406030204" pitchFamily="18" charset="0"/>
                                        <a:ea typeface="等线" panose="02010600030101010101" pitchFamily="2" charset="-122"/>
                                      </a:rPr>
                                    </m:ctrlPr>
                                  </m:sSubSupPr>
                                  <m:e>
                                    <m:r>
                                      <a:rPr lang="en-US" altLang="zh-CN" sz="1800" b="0" i="1" u="none" strike="noStrike" smtClean="0">
                                        <a:solidFill>
                                          <a:srgbClr val="000000"/>
                                        </a:solidFill>
                                        <a:effectLst/>
                                        <a:latin typeface="Cambria Math" panose="02040503050406030204" pitchFamily="18" charset="0"/>
                                        <a:ea typeface="等线" panose="02010600030101010101" pitchFamily="2" charset="-122"/>
                                      </a:rPr>
                                      <m:t>221</m:t>
                                    </m:r>
                                  </m:e>
                                  <m:sub>
                                    <m:r>
                                      <a:rPr lang="en-US" altLang="zh-CN" sz="1800" b="0" i="1" u="none" strike="noStrike" smtClean="0">
                                        <a:solidFill>
                                          <a:srgbClr val="000000"/>
                                        </a:solidFill>
                                        <a:effectLst/>
                                        <a:latin typeface="Cambria Math" panose="02040503050406030204" pitchFamily="18" charset="0"/>
                                        <a:ea typeface="等线" panose="02010600030101010101" pitchFamily="2" charset="-122"/>
                                      </a:rPr>
                                      <m:t>−65</m:t>
                                    </m:r>
                                  </m:sub>
                                  <m:sup>
                                    <m:r>
                                      <a:rPr lang="en-US" altLang="zh-CN" sz="1800" b="0" i="1" u="none" strike="noStrike" smtClean="0">
                                        <a:solidFill>
                                          <a:srgbClr val="000000"/>
                                        </a:solidFill>
                                        <a:effectLst/>
                                        <a:latin typeface="Cambria Math" panose="02040503050406030204" pitchFamily="18" charset="0"/>
                                        <a:ea typeface="等线" panose="02010600030101010101" pitchFamily="2" charset="-122"/>
                                      </a:rPr>
                                      <m:t>+57</m:t>
                                    </m:r>
                                  </m:sup>
                                </m:sSubSup>
                              </m:oMath>
                            </m:oMathPara>
                          </a14:m>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967339718"/>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3076</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54799586"/>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4970</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&lt;7</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75119773"/>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5156</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&lt;12</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7402770"/>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5141</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&lt;49</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7204408"/>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4156</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&lt;48</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80014748"/>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3435</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&lt;25</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07588553"/>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2186</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77643529"/>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2838</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&lt;51</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9523517"/>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4270</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&lt;43</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85441934"/>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3541</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&lt;19</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63665671"/>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5293</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&lt;49</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20682324"/>
                      </a:ext>
                    </a:extLst>
                  </a:tr>
                  <a:tr h="396000">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2</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3</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4</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5</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6</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7</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8</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9</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1" i="0" u="none" strike="noStrike" dirty="0">
                              <a:solidFill>
                                <a:srgbClr val="000000"/>
                              </a:solidFill>
                              <a:effectLst/>
                              <a:latin typeface="Cambria" panose="02040503050406030204" pitchFamily="18" charset="0"/>
                              <a:ea typeface="Cambria" panose="02040503050406030204" pitchFamily="18" charset="0"/>
                            </a:rPr>
                            <a:t>10</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11</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12</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1" i="0" u="none" strike="noStrike" dirty="0">
                              <a:solidFill>
                                <a:srgbClr val="000000"/>
                              </a:solidFill>
                              <a:effectLst/>
                              <a:latin typeface="Cambria" panose="02040503050406030204" pitchFamily="18" charset="0"/>
                              <a:ea typeface="Cambria" panose="02040503050406030204" pitchFamily="18" charset="0"/>
                            </a:rPr>
                            <a:t>13</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14</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15</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16</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1" i="0" u="none" strike="noStrike" dirty="0">
                              <a:solidFill>
                                <a:srgbClr val="000000"/>
                              </a:solidFill>
                              <a:effectLst/>
                              <a:latin typeface="Cambria" panose="02040503050406030204" pitchFamily="18" charset="0"/>
                              <a:ea typeface="Cambria" panose="02040503050406030204" pitchFamily="18" charset="0"/>
                            </a:rPr>
                            <a:t>17</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endParaRPr lang="zh-CN" altLang="en-US" sz="16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endParaRPr lang="en-US" altLang="zh-CN" sz="1050" b="0" i="0" u="none" strike="noStrike" dirty="0">
                            <a:solidFill>
                              <a:srgbClr val="000000"/>
                            </a:solidFill>
                            <a:effectLst/>
                            <a:latin typeface="Cambria" panose="02040503050406030204" pitchFamily="18" charset="0"/>
                            <a:ea typeface="Cambria" panose="020405030504060302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1782971729"/>
                      </a:ext>
                    </a:extLst>
                  </a:tr>
                </a:tbl>
              </a:graphicData>
            </a:graphic>
          </p:graphicFrame>
        </mc:Choice>
        <mc:Fallback xmlns="">
          <p:graphicFrame>
            <p:nvGraphicFramePr>
              <p:cNvPr id="2" name="Table 1">
                <a:extLst>
                  <a:ext uri="{FF2B5EF4-FFF2-40B4-BE49-F238E27FC236}">
                    <a16:creationId xmlns:a16="http://schemas.microsoft.com/office/drawing/2014/main" id="{C1762B66-A327-4F05-B944-CF8E5C0F47EB}"/>
                  </a:ext>
                </a:extLst>
              </p:cNvPr>
              <p:cNvGraphicFramePr>
                <a:graphicFrameLocks noGrp="1"/>
              </p:cNvGraphicFramePr>
              <p:nvPr>
                <p:extLst>
                  <p:ext uri="{D42A27DB-BD31-4B8C-83A1-F6EECF244321}">
                    <p14:modId xmlns:p14="http://schemas.microsoft.com/office/powerpoint/2010/main" val="426104526"/>
                  </p:ext>
                </p:extLst>
              </p:nvPr>
            </p:nvGraphicFramePr>
            <p:xfrm>
              <a:off x="0" y="185352"/>
              <a:ext cx="9143998" cy="5940000"/>
            </p:xfrm>
            <a:graphic>
              <a:graphicData uri="http://schemas.openxmlformats.org/drawingml/2006/table">
                <a:tbl>
                  <a:tblPr/>
                  <a:tblGrid>
                    <a:gridCol w="408722">
                      <a:extLst>
                        <a:ext uri="{9D8B030D-6E8A-4147-A177-3AD203B41FA5}">
                          <a16:colId xmlns:a16="http://schemas.microsoft.com/office/drawing/2014/main" val="2712321582"/>
                        </a:ext>
                      </a:extLst>
                    </a:gridCol>
                    <a:gridCol w="408722">
                      <a:extLst>
                        <a:ext uri="{9D8B030D-6E8A-4147-A177-3AD203B41FA5}">
                          <a16:colId xmlns:a16="http://schemas.microsoft.com/office/drawing/2014/main" val="2776403576"/>
                        </a:ext>
                      </a:extLst>
                    </a:gridCol>
                    <a:gridCol w="408722">
                      <a:extLst>
                        <a:ext uri="{9D8B030D-6E8A-4147-A177-3AD203B41FA5}">
                          <a16:colId xmlns:a16="http://schemas.microsoft.com/office/drawing/2014/main" val="2748267166"/>
                        </a:ext>
                      </a:extLst>
                    </a:gridCol>
                    <a:gridCol w="408722">
                      <a:extLst>
                        <a:ext uri="{9D8B030D-6E8A-4147-A177-3AD203B41FA5}">
                          <a16:colId xmlns:a16="http://schemas.microsoft.com/office/drawing/2014/main" val="1656110818"/>
                        </a:ext>
                      </a:extLst>
                    </a:gridCol>
                    <a:gridCol w="408722">
                      <a:extLst>
                        <a:ext uri="{9D8B030D-6E8A-4147-A177-3AD203B41FA5}">
                          <a16:colId xmlns:a16="http://schemas.microsoft.com/office/drawing/2014/main" val="1089855703"/>
                        </a:ext>
                      </a:extLst>
                    </a:gridCol>
                    <a:gridCol w="408722">
                      <a:extLst>
                        <a:ext uri="{9D8B030D-6E8A-4147-A177-3AD203B41FA5}">
                          <a16:colId xmlns:a16="http://schemas.microsoft.com/office/drawing/2014/main" val="3090854996"/>
                        </a:ext>
                      </a:extLst>
                    </a:gridCol>
                    <a:gridCol w="408722">
                      <a:extLst>
                        <a:ext uri="{9D8B030D-6E8A-4147-A177-3AD203B41FA5}">
                          <a16:colId xmlns:a16="http://schemas.microsoft.com/office/drawing/2014/main" val="985888454"/>
                        </a:ext>
                      </a:extLst>
                    </a:gridCol>
                    <a:gridCol w="408722">
                      <a:extLst>
                        <a:ext uri="{9D8B030D-6E8A-4147-A177-3AD203B41FA5}">
                          <a16:colId xmlns:a16="http://schemas.microsoft.com/office/drawing/2014/main" val="3714563288"/>
                        </a:ext>
                      </a:extLst>
                    </a:gridCol>
                    <a:gridCol w="408722">
                      <a:extLst>
                        <a:ext uri="{9D8B030D-6E8A-4147-A177-3AD203B41FA5}">
                          <a16:colId xmlns:a16="http://schemas.microsoft.com/office/drawing/2014/main" val="2390916572"/>
                        </a:ext>
                      </a:extLst>
                    </a:gridCol>
                    <a:gridCol w="408722">
                      <a:extLst>
                        <a:ext uri="{9D8B030D-6E8A-4147-A177-3AD203B41FA5}">
                          <a16:colId xmlns:a16="http://schemas.microsoft.com/office/drawing/2014/main" val="332434661"/>
                        </a:ext>
                      </a:extLst>
                    </a:gridCol>
                    <a:gridCol w="408722">
                      <a:extLst>
                        <a:ext uri="{9D8B030D-6E8A-4147-A177-3AD203B41FA5}">
                          <a16:colId xmlns:a16="http://schemas.microsoft.com/office/drawing/2014/main" val="351029092"/>
                        </a:ext>
                      </a:extLst>
                    </a:gridCol>
                    <a:gridCol w="408722">
                      <a:extLst>
                        <a:ext uri="{9D8B030D-6E8A-4147-A177-3AD203B41FA5}">
                          <a16:colId xmlns:a16="http://schemas.microsoft.com/office/drawing/2014/main" val="1884610575"/>
                        </a:ext>
                      </a:extLst>
                    </a:gridCol>
                    <a:gridCol w="408722">
                      <a:extLst>
                        <a:ext uri="{9D8B030D-6E8A-4147-A177-3AD203B41FA5}">
                          <a16:colId xmlns:a16="http://schemas.microsoft.com/office/drawing/2014/main" val="2313524945"/>
                        </a:ext>
                      </a:extLst>
                    </a:gridCol>
                    <a:gridCol w="408722">
                      <a:extLst>
                        <a:ext uri="{9D8B030D-6E8A-4147-A177-3AD203B41FA5}">
                          <a16:colId xmlns:a16="http://schemas.microsoft.com/office/drawing/2014/main" val="2089552744"/>
                        </a:ext>
                      </a:extLst>
                    </a:gridCol>
                    <a:gridCol w="408722">
                      <a:extLst>
                        <a:ext uri="{9D8B030D-6E8A-4147-A177-3AD203B41FA5}">
                          <a16:colId xmlns:a16="http://schemas.microsoft.com/office/drawing/2014/main" val="3931470134"/>
                        </a:ext>
                      </a:extLst>
                    </a:gridCol>
                    <a:gridCol w="408722">
                      <a:extLst>
                        <a:ext uri="{9D8B030D-6E8A-4147-A177-3AD203B41FA5}">
                          <a16:colId xmlns:a16="http://schemas.microsoft.com/office/drawing/2014/main" val="3334961456"/>
                        </a:ext>
                      </a:extLst>
                    </a:gridCol>
                    <a:gridCol w="408722">
                      <a:extLst>
                        <a:ext uri="{9D8B030D-6E8A-4147-A177-3AD203B41FA5}">
                          <a16:colId xmlns:a16="http://schemas.microsoft.com/office/drawing/2014/main" val="853509890"/>
                        </a:ext>
                      </a:extLst>
                    </a:gridCol>
                    <a:gridCol w="729781">
                      <a:extLst>
                        <a:ext uri="{9D8B030D-6E8A-4147-A177-3AD203B41FA5}">
                          <a16:colId xmlns:a16="http://schemas.microsoft.com/office/drawing/2014/main" val="4254222247"/>
                        </a:ext>
                      </a:extLst>
                    </a:gridCol>
                    <a:gridCol w="1465943">
                      <a:extLst>
                        <a:ext uri="{9D8B030D-6E8A-4147-A177-3AD203B41FA5}">
                          <a16:colId xmlns:a16="http://schemas.microsoft.com/office/drawing/2014/main" val="211186256"/>
                        </a:ext>
                      </a:extLst>
                    </a:gridCol>
                  </a:tblGrid>
                  <a:tr h="396000">
                    <a:tc gridSpan="17">
                      <a:txBody>
                        <a:bodyPr/>
                        <a:lstStyle/>
                        <a:p>
                          <a:pPr algn="ctr" fontAlgn="ctr"/>
                          <a:r>
                            <a:rPr lang="en-US" altLang="zh-CN" sz="1800" b="0" i="0" u="none" strike="noStrike" dirty="0">
                              <a:solidFill>
                                <a:srgbClr val="000000"/>
                              </a:solidFill>
                              <a:effectLst/>
                              <a:latin typeface="Cambria" panose="02040503050406030204" pitchFamily="18" charset="0"/>
                              <a:ea typeface="等线" panose="02010600030101010101" pitchFamily="2" charset="-122"/>
                            </a:rPr>
                            <a:t>Simulation </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等线" panose="02010600030101010101" pitchFamily="2" charset="-122"/>
                            </a:rPr>
                            <a:t>Comparison </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等线" panose="02010600030101010101" pitchFamily="2" charset="-122"/>
                            </a:rPr>
                            <a:t>Training </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等线" panose="02010600030101010101" pitchFamily="2" charset="-122"/>
                            </a:rPr>
                            <a:t>MCMC sampling</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hMerge="1">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00"/>
                        </a:solidFill>
                      </a:tcPr>
                    </a:tc>
                    <a:tc>
                      <a:txBody>
                        <a:bodyPr/>
                        <a:lstStyle/>
                        <a:p>
                          <a:pPr algn="ctr" fontAlgn="ctr"/>
                          <a:r>
                            <a:rPr lang="en-US" altLang="zh-CN" sz="1800" b="1" i="1" u="none" strike="noStrike" dirty="0">
                              <a:solidFill>
                                <a:schemeClr val="tx1"/>
                              </a:solidFill>
                              <a:effectLst/>
                              <a:latin typeface="Cambria" panose="02040503050406030204" pitchFamily="18" charset="0"/>
                              <a:ea typeface="Cambria" panose="02040503050406030204" pitchFamily="18" charset="0"/>
                            </a:rPr>
                            <a:t>E</a:t>
                          </a:r>
                          <a:r>
                            <a:rPr lang="en-US" altLang="zh-CN" sz="1800" b="1" i="1" u="none" strike="noStrike" baseline="-25000" dirty="0">
                              <a:solidFill>
                                <a:schemeClr val="tx1"/>
                              </a:solidFill>
                              <a:effectLst/>
                              <a:latin typeface="Cambria" panose="02040503050406030204" pitchFamily="18" charset="0"/>
                              <a:ea typeface="Cambria" panose="02040503050406030204" pitchFamily="18" charset="0"/>
                            </a:rPr>
                            <a:t>γ</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1" u="none" strike="noStrike" dirty="0">
                              <a:solidFill>
                                <a:srgbClr val="000000"/>
                              </a:solidFill>
                              <a:effectLst/>
                              <a:latin typeface="Cambria" panose="02040503050406030204" pitchFamily="18" charset="0"/>
                              <a:ea typeface="等线" panose="02010600030101010101" pitchFamily="2" charset="-122"/>
                            </a:rPr>
                            <a:t>τ</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61501809"/>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1248</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zh-CN"/>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525000" t="-101538" r="-833" b="-1300000"/>
                          </a:stretch>
                        </a:blipFill>
                      </a:tcPr>
                    </a:tc>
                    <a:extLst>
                      <a:ext uri="{0D108BD9-81ED-4DB2-BD59-A6C34878D82A}">
                        <a16:rowId xmlns:a16="http://schemas.microsoft.com/office/drawing/2014/main" val="3143281291"/>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2234</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zh-CN"/>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525000" t="-201538" r="-833" b="-1200000"/>
                          </a:stretch>
                        </a:blipFill>
                      </a:tcPr>
                    </a:tc>
                    <a:extLst>
                      <a:ext uri="{0D108BD9-81ED-4DB2-BD59-A6C34878D82A}">
                        <a16:rowId xmlns:a16="http://schemas.microsoft.com/office/drawing/2014/main" val="1967339718"/>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3076</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454799586"/>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4970</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&lt;7</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75119773"/>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5156</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&lt;12</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97402770"/>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5141</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&lt;49</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7204408"/>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4156</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&lt;48</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80014748"/>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3435</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&lt;25</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607588553"/>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2186</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77643529"/>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2838</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&lt;51</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89523517"/>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4270</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&lt;43</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85441934"/>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3541</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&lt;19</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63665671"/>
                      </a:ext>
                    </a:extLst>
                  </a:tr>
                  <a:tr h="396000">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endParaRPr lang="zh-CN" altLang="en-US" sz="12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FF00"/>
                        </a:solid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5293</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&lt;49</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20682324"/>
                      </a:ext>
                    </a:extLst>
                  </a:tr>
                  <a:tr h="396000">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2</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3</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4</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5</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6</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7</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8</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9</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1" i="0" u="none" strike="noStrike" dirty="0">
                              <a:solidFill>
                                <a:srgbClr val="000000"/>
                              </a:solidFill>
                              <a:effectLst/>
                              <a:latin typeface="Cambria" panose="02040503050406030204" pitchFamily="18" charset="0"/>
                              <a:ea typeface="Cambria" panose="02040503050406030204" pitchFamily="18" charset="0"/>
                            </a:rPr>
                            <a:t>10</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11</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12</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1" i="0" u="none" strike="noStrike" dirty="0">
                              <a:solidFill>
                                <a:srgbClr val="000000"/>
                              </a:solidFill>
                              <a:effectLst/>
                              <a:latin typeface="Cambria" panose="02040503050406030204" pitchFamily="18" charset="0"/>
                              <a:ea typeface="Cambria" panose="02040503050406030204" pitchFamily="18" charset="0"/>
                            </a:rPr>
                            <a:t>13</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14</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15</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0" i="0" u="none" strike="noStrike" dirty="0">
                              <a:solidFill>
                                <a:srgbClr val="000000"/>
                              </a:solidFill>
                              <a:effectLst/>
                              <a:latin typeface="Cambria" panose="02040503050406030204" pitchFamily="18" charset="0"/>
                              <a:ea typeface="Cambria" panose="02040503050406030204" pitchFamily="18" charset="0"/>
                            </a:rPr>
                            <a:t>16</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r>
                            <a:rPr lang="en-US" altLang="zh-CN" sz="1200" b="1" i="0" u="none" strike="noStrike" dirty="0">
                              <a:solidFill>
                                <a:srgbClr val="000000"/>
                              </a:solidFill>
                              <a:effectLst/>
                              <a:latin typeface="Cambria" panose="02040503050406030204" pitchFamily="18" charset="0"/>
                              <a:ea typeface="Cambria" panose="02040503050406030204" pitchFamily="18" charset="0"/>
                            </a:rPr>
                            <a:t>17</a:t>
                          </a: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endParaRPr lang="zh-CN" altLang="en-US" sz="16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tc>
                      <a:txBody>
                        <a:bodyPr/>
                        <a:lstStyle/>
                        <a:p>
                          <a:pPr algn="ctr" fontAlgn="ctr"/>
                          <a:endParaRPr lang="en-US" altLang="zh-CN" sz="1050" b="0" i="0" u="none" strike="noStrike" dirty="0">
                            <a:solidFill>
                              <a:srgbClr val="000000"/>
                            </a:solidFill>
                            <a:effectLst/>
                            <a:latin typeface="Cambria" panose="02040503050406030204" pitchFamily="18" charset="0"/>
                            <a:ea typeface="Cambria" panose="020405030504060302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a:noFill/>
                        </a:lnB>
                      </a:tcPr>
                    </a:tc>
                    <a:extLst>
                      <a:ext uri="{0D108BD9-81ED-4DB2-BD59-A6C34878D82A}">
                        <a16:rowId xmlns:a16="http://schemas.microsoft.com/office/drawing/2014/main" val="1782971729"/>
                      </a:ext>
                    </a:extLst>
                  </a:tr>
                </a:tbl>
              </a:graphicData>
            </a:graphic>
          </p:graphicFrame>
        </mc:Fallback>
      </mc:AlternateContent>
    </p:spTree>
    <p:extLst>
      <p:ext uri="{BB962C8B-B14F-4D97-AF65-F5344CB8AC3E}">
        <p14:creationId xmlns:p14="http://schemas.microsoft.com/office/powerpoint/2010/main" val="372836325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8CECE78-B88A-4D7E-B8AC-5EDDF0A073D7}"/>
              </a:ext>
            </a:extLst>
          </p:cNvPr>
          <p:cNvPicPr>
            <a:picLocks noChangeAspect="1"/>
          </p:cNvPicPr>
          <p:nvPr/>
        </p:nvPicPr>
        <p:blipFill>
          <a:blip r:embed="rId2"/>
          <a:stretch>
            <a:fillRect/>
          </a:stretch>
        </p:blipFill>
        <p:spPr>
          <a:xfrm>
            <a:off x="1423987" y="900112"/>
            <a:ext cx="6296025" cy="5057775"/>
          </a:xfrm>
          <a:prstGeom prst="rect">
            <a:avLst/>
          </a:prstGeom>
        </p:spPr>
      </p:pic>
      <p:pic>
        <p:nvPicPr>
          <p:cNvPr id="4" name="Picture 3">
            <a:extLst>
              <a:ext uri="{FF2B5EF4-FFF2-40B4-BE49-F238E27FC236}">
                <a16:creationId xmlns:a16="http://schemas.microsoft.com/office/drawing/2014/main" id="{10B59ED1-3D0A-4969-82F3-AF29F6CDAFCA}"/>
              </a:ext>
            </a:extLst>
          </p:cNvPr>
          <p:cNvPicPr>
            <a:picLocks noChangeAspect="1"/>
          </p:cNvPicPr>
          <p:nvPr/>
        </p:nvPicPr>
        <p:blipFill>
          <a:blip r:embed="rId3"/>
          <a:stretch>
            <a:fillRect/>
          </a:stretch>
        </p:blipFill>
        <p:spPr>
          <a:xfrm>
            <a:off x="-13960" y="1371599"/>
            <a:ext cx="6248400" cy="4114800"/>
          </a:xfrm>
          <a:prstGeom prst="rect">
            <a:avLst/>
          </a:prstGeom>
        </p:spPr>
      </p:pic>
      <p:pic>
        <p:nvPicPr>
          <p:cNvPr id="6" name="Picture 5">
            <a:extLst>
              <a:ext uri="{FF2B5EF4-FFF2-40B4-BE49-F238E27FC236}">
                <a16:creationId xmlns:a16="http://schemas.microsoft.com/office/drawing/2014/main" id="{D3805756-68F9-47B6-9B47-F755A793E63C}"/>
              </a:ext>
            </a:extLst>
          </p:cNvPr>
          <p:cNvPicPr>
            <a:picLocks noChangeAspect="1"/>
          </p:cNvPicPr>
          <p:nvPr/>
        </p:nvPicPr>
        <p:blipFill>
          <a:blip r:embed="rId4"/>
          <a:stretch>
            <a:fillRect/>
          </a:stretch>
        </p:blipFill>
        <p:spPr>
          <a:xfrm>
            <a:off x="3110240" y="-1"/>
            <a:ext cx="6033760" cy="6858000"/>
          </a:xfrm>
          <a:prstGeom prst="rect">
            <a:avLst/>
          </a:prstGeom>
        </p:spPr>
      </p:pic>
    </p:spTree>
    <p:extLst>
      <p:ext uri="{BB962C8B-B14F-4D97-AF65-F5344CB8AC3E}">
        <p14:creationId xmlns:p14="http://schemas.microsoft.com/office/powerpoint/2010/main" val="3987038369"/>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16ACE6DF-2B7B-4BAF-ACC1-32620D215B37}"/>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3906117741"/>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B1B99410-5929-484B-A76E-B83CD138466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2190635541"/>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3ABA1C4-CE9C-484F-8370-32B9780FF35E}"/>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7B884699-023A-4D8A-BB32-6F4CD1A9D2F0}"/>
              </a:ext>
            </a:extLst>
          </p:cNvPr>
          <p:cNvSpPr txBox="1"/>
          <p:nvPr/>
        </p:nvSpPr>
        <p:spPr>
          <a:xfrm>
            <a:off x="5384800" y="939800"/>
            <a:ext cx="3302764" cy="1015663"/>
          </a:xfrm>
          <a:prstGeom prst="rect">
            <a:avLst/>
          </a:prstGeom>
          <a:noFill/>
        </p:spPr>
        <p:txBody>
          <a:bodyPr wrap="none" rtlCol="0">
            <a:spAutoFit/>
          </a:bodyPr>
          <a:lstStyle/>
          <a:p>
            <a:r>
              <a:rPr lang="en-US" altLang="zh-CN" sz="2000" dirty="0">
                <a:solidFill>
                  <a:srgbClr val="00FF00"/>
                </a:solidFill>
              </a:rPr>
              <a:t>Green:</a:t>
            </a:r>
            <a:r>
              <a:rPr lang="zh-CN" altLang="en-US" sz="2000" dirty="0">
                <a:solidFill>
                  <a:srgbClr val="00FF00"/>
                </a:solidFill>
              </a:rPr>
              <a:t> </a:t>
            </a:r>
            <a:r>
              <a:rPr lang="en-US" altLang="zh-CN" sz="2000" i="1" dirty="0">
                <a:solidFill>
                  <a:srgbClr val="00FF00"/>
                </a:solidFill>
              </a:rPr>
              <a:t>τ</a:t>
            </a:r>
            <a:r>
              <a:rPr lang="en-US" altLang="zh-CN" sz="2000" dirty="0">
                <a:solidFill>
                  <a:srgbClr val="00FF00"/>
                </a:solidFill>
              </a:rPr>
              <a:t> 400 fs</a:t>
            </a:r>
            <a:endParaRPr lang="en-US" altLang="zh-CN" sz="2000" dirty="0">
              <a:solidFill>
                <a:srgbClr val="0000FF"/>
              </a:solidFill>
            </a:endParaRPr>
          </a:p>
          <a:p>
            <a:r>
              <a:rPr lang="en-US" altLang="zh-CN" sz="2000" dirty="0">
                <a:solidFill>
                  <a:srgbClr val="0000FF"/>
                </a:solidFill>
              </a:rPr>
              <a:t>Blue: </a:t>
            </a:r>
            <a:r>
              <a:rPr lang="en-US" altLang="zh-CN" sz="2000" i="1" dirty="0">
                <a:solidFill>
                  <a:srgbClr val="0000FF"/>
                </a:solidFill>
              </a:rPr>
              <a:t>τ</a:t>
            </a:r>
            <a:r>
              <a:rPr lang="en-US" altLang="zh-CN" sz="2000" dirty="0">
                <a:solidFill>
                  <a:srgbClr val="0000FF"/>
                </a:solidFill>
              </a:rPr>
              <a:t> infinity</a:t>
            </a:r>
          </a:p>
          <a:p>
            <a:r>
              <a:rPr lang="en-US" altLang="zh-CN" sz="2000" dirty="0">
                <a:solidFill>
                  <a:srgbClr val="FF0000"/>
                </a:solidFill>
              </a:rPr>
              <a:t>Red:</a:t>
            </a:r>
            <a:r>
              <a:rPr lang="zh-CN" altLang="en-US" sz="2000" dirty="0">
                <a:solidFill>
                  <a:srgbClr val="FF0000"/>
                </a:solidFill>
              </a:rPr>
              <a:t> </a:t>
            </a:r>
            <a:r>
              <a:rPr lang="en-US" altLang="zh-CN" sz="2000" dirty="0">
                <a:solidFill>
                  <a:srgbClr val="00FF00"/>
                </a:solidFill>
              </a:rPr>
              <a:t>50% 400 fs </a:t>
            </a:r>
            <a:r>
              <a:rPr lang="en-US" altLang="zh-CN" sz="2000" dirty="0">
                <a:solidFill>
                  <a:srgbClr val="FF0000"/>
                </a:solidFill>
              </a:rPr>
              <a:t>+ </a:t>
            </a:r>
            <a:r>
              <a:rPr lang="en-US" altLang="zh-CN" sz="2000" dirty="0">
                <a:solidFill>
                  <a:srgbClr val="0000FF"/>
                </a:solidFill>
              </a:rPr>
              <a:t>50% infinity</a:t>
            </a:r>
            <a:endParaRPr lang="zh-CN" altLang="en-US" sz="2000" dirty="0">
              <a:solidFill>
                <a:srgbClr val="0000FF"/>
              </a:solidFill>
            </a:endParaRPr>
          </a:p>
        </p:txBody>
      </p:sp>
    </p:spTree>
    <p:extLst>
      <p:ext uri="{BB962C8B-B14F-4D97-AF65-F5344CB8AC3E}">
        <p14:creationId xmlns:p14="http://schemas.microsoft.com/office/powerpoint/2010/main" val="3682967779"/>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093307A-E411-4DC4-BB8F-18ED2691D06D}"/>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8C875EB7-2599-4F9B-9235-F5D2FE1CC96B}"/>
              </a:ext>
            </a:extLst>
          </p:cNvPr>
          <p:cNvSpPr txBox="1"/>
          <p:nvPr/>
        </p:nvSpPr>
        <p:spPr>
          <a:xfrm>
            <a:off x="5384800" y="939800"/>
            <a:ext cx="3302764" cy="1015663"/>
          </a:xfrm>
          <a:prstGeom prst="rect">
            <a:avLst/>
          </a:prstGeom>
          <a:noFill/>
        </p:spPr>
        <p:txBody>
          <a:bodyPr wrap="none" rtlCol="0">
            <a:spAutoFit/>
          </a:bodyPr>
          <a:lstStyle/>
          <a:p>
            <a:r>
              <a:rPr lang="en-US" altLang="zh-CN" sz="2000" dirty="0">
                <a:solidFill>
                  <a:srgbClr val="00FF00"/>
                </a:solidFill>
              </a:rPr>
              <a:t>Green:</a:t>
            </a:r>
            <a:r>
              <a:rPr lang="zh-CN" altLang="en-US" sz="2000" dirty="0">
                <a:solidFill>
                  <a:srgbClr val="00FF00"/>
                </a:solidFill>
              </a:rPr>
              <a:t> </a:t>
            </a:r>
            <a:r>
              <a:rPr lang="en-US" altLang="zh-CN" sz="2000" i="1" dirty="0">
                <a:solidFill>
                  <a:srgbClr val="00FF00"/>
                </a:solidFill>
              </a:rPr>
              <a:t>τ</a:t>
            </a:r>
            <a:r>
              <a:rPr lang="en-US" altLang="zh-CN" sz="2000" dirty="0">
                <a:solidFill>
                  <a:srgbClr val="00FF00"/>
                </a:solidFill>
              </a:rPr>
              <a:t> 400 fs</a:t>
            </a:r>
            <a:endParaRPr lang="en-US" altLang="zh-CN" sz="2000" dirty="0">
              <a:solidFill>
                <a:srgbClr val="0000FF"/>
              </a:solidFill>
            </a:endParaRPr>
          </a:p>
          <a:p>
            <a:r>
              <a:rPr lang="en-US" altLang="zh-CN" sz="2000" dirty="0">
                <a:solidFill>
                  <a:srgbClr val="0000FF"/>
                </a:solidFill>
              </a:rPr>
              <a:t>Blue: </a:t>
            </a:r>
            <a:r>
              <a:rPr lang="en-US" altLang="zh-CN" sz="2000" i="1" dirty="0">
                <a:solidFill>
                  <a:srgbClr val="0000FF"/>
                </a:solidFill>
              </a:rPr>
              <a:t>τ</a:t>
            </a:r>
            <a:r>
              <a:rPr lang="en-US" altLang="zh-CN" sz="2000" dirty="0">
                <a:solidFill>
                  <a:srgbClr val="0000FF"/>
                </a:solidFill>
              </a:rPr>
              <a:t> infinity</a:t>
            </a:r>
          </a:p>
          <a:p>
            <a:r>
              <a:rPr lang="en-US" altLang="zh-CN" sz="2000" dirty="0">
                <a:solidFill>
                  <a:srgbClr val="FF0000"/>
                </a:solidFill>
              </a:rPr>
              <a:t>Red:</a:t>
            </a:r>
            <a:r>
              <a:rPr lang="zh-CN" altLang="en-US" sz="2000" dirty="0">
                <a:solidFill>
                  <a:srgbClr val="FF0000"/>
                </a:solidFill>
              </a:rPr>
              <a:t> </a:t>
            </a:r>
            <a:r>
              <a:rPr lang="en-US" altLang="zh-CN" sz="2000" dirty="0">
                <a:solidFill>
                  <a:srgbClr val="00FF00"/>
                </a:solidFill>
              </a:rPr>
              <a:t>50% 400 fs </a:t>
            </a:r>
            <a:r>
              <a:rPr lang="en-US" altLang="zh-CN" sz="2000" dirty="0">
                <a:solidFill>
                  <a:srgbClr val="FF0000"/>
                </a:solidFill>
              </a:rPr>
              <a:t>+ </a:t>
            </a:r>
            <a:r>
              <a:rPr lang="en-US" altLang="zh-CN" sz="2000" dirty="0">
                <a:solidFill>
                  <a:srgbClr val="0000FF"/>
                </a:solidFill>
              </a:rPr>
              <a:t>50% infinity</a:t>
            </a:r>
            <a:endParaRPr lang="zh-CN" altLang="en-US" sz="2000" dirty="0">
              <a:solidFill>
                <a:srgbClr val="0000FF"/>
              </a:solidFill>
            </a:endParaRPr>
          </a:p>
        </p:txBody>
      </p:sp>
      <p:sp>
        <p:nvSpPr>
          <p:cNvPr id="5" name="TextBox 4">
            <a:extLst>
              <a:ext uri="{FF2B5EF4-FFF2-40B4-BE49-F238E27FC236}">
                <a16:creationId xmlns:a16="http://schemas.microsoft.com/office/drawing/2014/main" id="{3572B42C-F89C-4D3F-8375-7781E132C3DB}"/>
              </a:ext>
            </a:extLst>
          </p:cNvPr>
          <p:cNvSpPr txBox="1"/>
          <p:nvPr/>
        </p:nvSpPr>
        <p:spPr>
          <a:xfrm>
            <a:off x="1574800" y="10064"/>
            <a:ext cx="1981200" cy="369332"/>
          </a:xfrm>
          <a:prstGeom prst="rect">
            <a:avLst/>
          </a:prstGeom>
          <a:noFill/>
        </p:spPr>
        <p:txBody>
          <a:bodyPr wrap="square">
            <a:spAutoFit/>
          </a:bodyPr>
          <a:lstStyle/>
          <a:p>
            <a:r>
              <a:rPr lang="en-US" altLang="zh-CN" i="1" dirty="0">
                <a:latin typeface="Times New Roman" panose="02020603050405020304" pitchFamily="18" charset="0"/>
                <a:cs typeface="Times New Roman" panose="02020603050405020304" pitchFamily="18" charset="0"/>
              </a:rPr>
              <a:t>p</a:t>
            </a:r>
            <a:r>
              <a:rPr lang="en-US" altLang="zh-CN" dirty="0">
                <a:latin typeface="Times New Roman" panose="02020603050405020304" pitchFamily="18" charset="0"/>
                <a:cs typeface="Times New Roman" panose="02020603050405020304" pitchFamily="18" charset="0"/>
              </a:rPr>
              <a:t>-value = 0.7579</a:t>
            </a:r>
            <a:endParaRPr lang="zh-CN" altLang="en-US"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77534268"/>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927FA79-98F9-4564-AC20-D88F6A50AE34}"/>
              </a:ext>
            </a:extLst>
          </p:cNvPr>
          <p:cNvPicPr>
            <a:picLocks noChangeAspect="1"/>
          </p:cNvPicPr>
          <p:nvPr/>
        </p:nvPicPr>
        <p:blipFill>
          <a:blip r:embed="rId2"/>
          <a:stretch>
            <a:fillRect/>
          </a:stretch>
        </p:blipFill>
        <p:spPr>
          <a:xfrm>
            <a:off x="0" y="341296"/>
            <a:ext cx="9144000" cy="6175407"/>
          </a:xfrm>
          <a:prstGeom prst="rect">
            <a:avLst/>
          </a:prstGeom>
        </p:spPr>
      </p:pic>
      <p:sp>
        <p:nvSpPr>
          <p:cNvPr id="2" name="TextBox 1">
            <a:extLst>
              <a:ext uri="{FF2B5EF4-FFF2-40B4-BE49-F238E27FC236}">
                <a16:creationId xmlns:a16="http://schemas.microsoft.com/office/drawing/2014/main" id="{FEF8FADB-CC72-4208-AD2F-B6D1017DAADC}"/>
              </a:ext>
            </a:extLst>
          </p:cNvPr>
          <p:cNvSpPr txBox="1"/>
          <p:nvPr/>
        </p:nvSpPr>
        <p:spPr>
          <a:xfrm>
            <a:off x="5384800" y="939800"/>
            <a:ext cx="3459537" cy="1015663"/>
          </a:xfrm>
          <a:prstGeom prst="rect">
            <a:avLst/>
          </a:prstGeom>
          <a:noFill/>
        </p:spPr>
        <p:txBody>
          <a:bodyPr wrap="none" rtlCol="0">
            <a:spAutoFit/>
          </a:bodyPr>
          <a:lstStyle/>
          <a:p>
            <a:r>
              <a:rPr lang="en-US" altLang="zh-CN" sz="2000" dirty="0">
                <a:solidFill>
                  <a:srgbClr val="00FF00"/>
                </a:solidFill>
              </a:rPr>
              <a:t>Green:</a:t>
            </a:r>
            <a:r>
              <a:rPr lang="zh-CN" altLang="en-US" sz="2000" dirty="0">
                <a:solidFill>
                  <a:srgbClr val="00FF00"/>
                </a:solidFill>
              </a:rPr>
              <a:t> </a:t>
            </a:r>
            <a:r>
              <a:rPr lang="en-US" altLang="zh-CN" sz="2000" i="1" dirty="0">
                <a:solidFill>
                  <a:srgbClr val="00FF00"/>
                </a:solidFill>
              </a:rPr>
              <a:t>τ</a:t>
            </a:r>
            <a:r>
              <a:rPr lang="en-US" altLang="zh-CN" sz="2000" dirty="0">
                <a:solidFill>
                  <a:srgbClr val="00FF00"/>
                </a:solidFill>
              </a:rPr>
              <a:t> 400 fs</a:t>
            </a:r>
            <a:endParaRPr lang="en-US" altLang="zh-CN" sz="2000" dirty="0">
              <a:solidFill>
                <a:srgbClr val="0000FF"/>
              </a:solidFill>
            </a:endParaRPr>
          </a:p>
          <a:p>
            <a:r>
              <a:rPr lang="en-US" altLang="zh-CN" sz="2000" dirty="0">
                <a:solidFill>
                  <a:srgbClr val="0000FF"/>
                </a:solidFill>
              </a:rPr>
              <a:t>Blue: </a:t>
            </a:r>
            <a:r>
              <a:rPr lang="en-US" altLang="zh-CN" sz="2000" i="1" dirty="0">
                <a:solidFill>
                  <a:srgbClr val="0000FF"/>
                </a:solidFill>
              </a:rPr>
              <a:t>τ</a:t>
            </a:r>
            <a:r>
              <a:rPr lang="en-US" altLang="zh-CN" sz="2000" dirty="0">
                <a:solidFill>
                  <a:srgbClr val="0000FF"/>
                </a:solidFill>
              </a:rPr>
              <a:t> 10000 fs</a:t>
            </a:r>
          </a:p>
          <a:p>
            <a:r>
              <a:rPr lang="en-US" altLang="zh-CN" sz="2000" dirty="0">
                <a:solidFill>
                  <a:srgbClr val="FF0000"/>
                </a:solidFill>
              </a:rPr>
              <a:t>Red:</a:t>
            </a:r>
            <a:r>
              <a:rPr lang="zh-CN" altLang="en-US" sz="2000" dirty="0">
                <a:solidFill>
                  <a:srgbClr val="FF0000"/>
                </a:solidFill>
              </a:rPr>
              <a:t> </a:t>
            </a:r>
            <a:r>
              <a:rPr lang="en-US" altLang="zh-CN" sz="2000" dirty="0">
                <a:solidFill>
                  <a:srgbClr val="00FF00"/>
                </a:solidFill>
              </a:rPr>
              <a:t>50% 400 fs </a:t>
            </a:r>
            <a:r>
              <a:rPr lang="en-US" altLang="zh-CN" sz="2000" dirty="0">
                <a:solidFill>
                  <a:srgbClr val="FF0000"/>
                </a:solidFill>
              </a:rPr>
              <a:t>+ </a:t>
            </a:r>
            <a:r>
              <a:rPr lang="en-US" altLang="zh-CN" sz="2000" dirty="0">
                <a:solidFill>
                  <a:srgbClr val="0000FF"/>
                </a:solidFill>
              </a:rPr>
              <a:t>50% 10000 fs</a:t>
            </a:r>
            <a:endParaRPr lang="zh-CN" altLang="en-US" sz="2000" dirty="0">
              <a:solidFill>
                <a:srgbClr val="0000FF"/>
              </a:solidFill>
            </a:endParaRPr>
          </a:p>
        </p:txBody>
      </p:sp>
      <p:sp>
        <p:nvSpPr>
          <p:cNvPr id="6" name="TextBox 5">
            <a:extLst>
              <a:ext uri="{FF2B5EF4-FFF2-40B4-BE49-F238E27FC236}">
                <a16:creationId xmlns:a16="http://schemas.microsoft.com/office/drawing/2014/main" id="{19A0B41B-1608-42D2-9A58-F0D83931DE60}"/>
              </a:ext>
            </a:extLst>
          </p:cNvPr>
          <p:cNvSpPr txBox="1"/>
          <p:nvPr/>
        </p:nvSpPr>
        <p:spPr>
          <a:xfrm>
            <a:off x="1574800" y="10064"/>
            <a:ext cx="1981200" cy="369332"/>
          </a:xfrm>
          <a:prstGeom prst="rect">
            <a:avLst/>
          </a:prstGeom>
          <a:noFill/>
        </p:spPr>
        <p:txBody>
          <a:bodyPr wrap="square">
            <a:spAutoFit/>
          </a:bodyPr>
          <a:lstStyle/>
          <a:p>
            <a:r>
              <a:rPr lang="en-US" altLang="zh-CN" i="1" dirty="0">
                <a:latin typeface="Times New Roman" panose="02020603050405020304" pitchFamily="18" charset="0"/>
                <a:cs typeface="Times New Roman" panose="02020603050405020304" pitchFamily="18" charset="0"/>
              </a:rPr>
              <a:t>p</a:t>
            </a:r>
            <a:r>
              <a:rPr lang="en-US" altLang="zh-CN" dirty="0">
                <a:latin typeface="Times New Roman" panose="02020603050405020304" pitchFamily="18" charset="0"/>
                <a:cs typeface="Times New Roman" panose="02020603050405020304" pitchFamily="18" charset="0"/>
              </a:rPr>
              <a:t>-value = </a:t>
            </a:r>
            <a:r>
              <a:rPr lang="zh-CN" altLang="en-US" dirty="0">
                <a:latin typeface="Times New Roman" panose="02020603050405020304" pitchFamily="18" charset="0"/>
                <a:cs typeface="Times New Roman" panose="02020603050405020304" pitchFamily="18" charset="0"/>
              </a:rPr>
              <a:t>0.8987</a:t>
            </a:r>
          </a:p>
        </p:txBody>
      </p:sp>
    </p:spTree>
    <p:extLst>
      <p:ext uri="{BB962C8B-B14F-4D97-AF65-F5344CB8AC3E}">
        <p14:creationId xmlns:p14="http://schemas.microsoft.com/office/powerpoint/2010/main" val="965478451"/>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83D40C7-F656-4D20-AF45-090BAF7AC17C}"/>
              </a:ext>
            </a:extLst>
          </p:cNvPr>
          <p:cNvPicPr>
            <a:picLocks noChangeAspect="1"/>
          </p:cNvPicPr>
          <p:nvPr/>
        </p:nvPicPr>
        <p:blipFill>
          <a:blip r:embed="rId2"/>
          <a:stretch>
            <a:fillRect/>
          </a:stretch>
        </p:blipFill>
        <p:spPr>
          <a:xfrm>
            <a:off x="0" y="341296"/>
            <a:ext cx="9144000" cy="6175407"/>
          </a:xfrm>
          <a:prstGeom prst="rect">
            <a:avLst/>
          </a:prstGeom>
        </p:spPr>
      </p:pic>
      <p:sp>
        <p:nvSpPr>
          <p:cNvPr id="13" name="TextBox 12">
            <a:extLst>
              <a:ext uri="{FF2B5EF4-FFF2-40B4-BE49-F238E27FC236}">
                <a16:creationId xmlns:a16="http://schemas.microsoft.com/office/drawing/2014/main" id="{41D0C364-C2A5-4C6B-9257-72BF56B26FB0}"/>
              </a:ext>
            </a:extLst>
          </p:cNvPr>
          <p:cNvSpPr txBox="1"/>
          <p:nvPr/>
        </p:nvSpPr>
        <p:spPr>
          <a:xfrm>
            <a:off x="5384800" y="939800"/>
            <a:ext cx="3459537" cy="1015663"/>
          </a:xfrm>
          <a:prstGeom prst="rect">
            <a:avLst/>
          </a:prstGeom>
          <a:noFill/>
        </p:spPr>
        <p:txBody>
          <a:bodyPr wrap="none" rtlCol="0">
            <a:spAutoFit/>
          </a:bodyPr>
          <a:lstStyle/>
          <a:p>
            <a:r>
              <a:rPr lang="en-US" altLang="zh-CN" sz="2000" dirty="0">
                <a:solidFill>
                  <a:srgbClr val="00FF00"/>
                </a:solidFill>
              </a:rPr>
              <a:t>Green:</a:t>
            </a:r>
            <a:r>
              <a:rPr lang="zh-CN" altLang="en-US" sz="2000" dirty="0">
                <a:solidFill>
                  <a:srgbClr val="00FF00"/>
                </a:solidFill>
              </a:rPr>
              <a:t> </a:t>
            </a:r>
            <a:r>
              <a:rPr lang="en-US" altLang="zh-CN" sz="2000" i="1" dirty="0">
                <a:solidFill>
                  <a:srgbClr val="00FF00"/>
                </a:solidFill>
              </a:rPr>
              <a:t>τ</a:t>
            </a:r>
            <a:r>
              <a:rPr lang="en-US" altLang="zh-CN" sz="2000" dirty="0">
                <a:solidFill>
                  <a:srgbClr val="00FF00"/>
                </a:solidFill>
              </a:rPr>
              <a:t> 400 fs</a:t>
            </a:r>
            <a:endParaRPr lang="en-US" altLang="zh-CN" sz="2000" dirty="0">
              <a:solidFill>
                <a:srgbClr val="0000FF"/>
              </a:solidFill>
            </a:endParaRPr>
          </a:p>
          <a:p>
            <a:r>
              <a:rPr lang="en-US" altLang="zh-CN" sz="2000" dirty="0">
                <a:solidFill>
                  <a:srgbClr val="0000FF"/>
                </a:solidFill>
              </a:rPr>
              <a:t>Blue: </a:t>
            </a:r>
            <a:r>
              <a:rPr lang="en-US" altLang="zh-CN" sz="2000" i="1" dirty="0">
                <a:solidFill>
                  <a:srgbClr val="0000FF"/>
                </a:solidFill>
              </a:rPr>
              <a:t>τ</a:t>
            </a:r>
            <a:r>
              <a:rPr lang="en-US" altLang="zh-CN" sz="2000" dirty="0">
                <a:solidFill>
                  <a:srgbClr val="0000FF"/>
                </a:solidFill>
              </a:rPr>
              <a:t> 10000 fs</a:t>
            </a:r>
          </a:p>
          <a:p>
            <a:r>
              <a:rPr lang="en-US" altLang="zh-CN" sz="2000" dirty="0">
                <a:solidFill>
                  <a:srgbClr val="FF0000"/>
                </a:solidFill>
              </a:rPr>
              <a:t>Red:</a:t>
            </a:r>
            <a:r>
              <a:rPr lang="zh-CN" altLang="en-US" sz="2000" dirty="0">
                <a:solidFill>
                  <a:srgbClr val="FF0000"/>
                </a:solidFill>
              </a:rPr>
              <a:t> </a:t>
            </a:r>
            <a:r>
              <a:rPr lang="en-US" altLang="zh-CN" sz="2000" dirty="0">
                <a:solidFill>
                  <a:srgbClr val="00FF00"/>
                </a:solidFill>
              </a:rPr>
              <a:t>50% 400 fs </a:t>
            </a:r>
            <a:r>
              <a:rPr lang="en-US" altLang="zh-CN" sz="2000" dirty="0">
                <a:solidFill>
                  <a:srgbClr val="FF0000"/>
                </a:solidFill>
              </a:rPr>
              <a:t>+ </a:t>
            </a:r>
            <a:r>
              <a:rPr lang="en-US" altLang="zh-CN" sz="2000" dirty="0">
                <a:solidFill>
                  <a:srgbClr val="0000FF"/>
                </a:solidFill>
              </a:rPr>
              <a:t>50% 10000 fs</a:t>
            </a:r>
            <a:endParaRPr lang="zh-CN" altLang="en-US" sz="2000" dirty="0">
              <a:solidFill>
                <a:srgbClr val="0000FF"/>
              </a:solidFill>
            </a:endParaRPr>
          </a:p>
        </p:txBody>
      </p:sp>
      <p:sp>
        <p:nvSpPr>
          <p:cNvPr id="4" name="TextBox 3">
            <a:extLst>
              <a:ext uri="{FF2B5EF4-FFF2-40B4-BE49-F238E27FC236}">
                <a16:creationId xmlns:a16="http://schemas.microsoft.com/office/drawing/2014/main" id="{25D0DAAC-0D0A-4001-818E-10A89DB3D73C}"/>
              </a:ext>
            </a:extLst>
          </p:cNvPr>
          <p:cNvSpPr txBox="1"/>
          <p:nvPr/>
        </p:nvSpPr>
        <p:spPr>
          <a:xfrm>
            <a:off x="1699644" y="1450109"/>
            <a:ext cx="461665" cy="92398"/>
          </a:xfrm>
          <a:prstGeom prst="rect">
            <a:avLst/>
          </a:prstGeom>
          <a:noFill/>
        </p:spPr>
        <p:txBody>
          <a:bodyPr vert="eaVert" wrap="none" rtlCol="0">
            <a:spAutoFit/>
          </a:bodyPr>
          <a:lstStyle/>
          <a:p>
            <a:endParaRPr lang="zh-CN" altLang="en-US" dirty="0"/>
          </a:p>
        </p:txBody>
      </p:sp>
    </p:spTree>
    <p:extLst>
      <p:ext uri="{BB962C8B-B14F-4D97-AF65-F5344CB8AC3E}">
        <p14:creationId xmlns:p14="http://schemas.microsoft.com/office/powerpoint/2010/main" val="2007839155"/>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E296F87-DF00-483B-98DA-7B6BB6CBC4CC}"/>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A2338B8B-F5BF-4109-8FDD-DEA1FC07ADCE}"/>
              </a:ext>
            </a:extLst>
          </p:cNvPr>
          <p:cNvSpPr txBox="1"/>
          <p:nvPr/>
        </p:nvSpPr>
        <p:spPr>
          <a:xfrm>
            <a:off x="5384800" y="939800"/>
            <a:ext cx="3459537" cy="1015663"/>
          </a:xfrm>
          <a:prstGeom prst="rect">
            <a:avLst/>
          </a:prstGeom>
          <a:noFill/>
        </p:spPr>
        <p:txBody>
          <a:bodyPr wrap="none" rtlCol="0">
            <a:spAutoFit/>
          </a:bodyPr>
          <a:lstStyle/>
          <a:p>
            <a:r>
              <a:rPr lang="en-US" altLang="zh-CN" sz="2000" dirty="0">
                <a:solidFill>
                  <a:srgbClr val="00FF00"/>
                </a:solidFill>
              </a:rPr>
              <a:t>Green:</a:t>
            </a:r>
            <a:r>
              <a:rPr lang="zh-CN" altLang="en-US" sz="2000" dirty="0">
                <a:solidFill>
                  <a:srgbClr val="00FF00"/>
                </a:solidFill>
              </a:rPr>
              <a:t> </a:t>
            </a:r>
            <a:r>
              <a:rPr lang="en-US" altLang="zh-CN" sz="2000" i="1" dirty="0">
                <a:solidFill>
                  <a:srgbClr val="00FF00"/>
                </a:solidFill>
              </a:rPr>
              <a:t>τ</a:t>
            </a:r>
            <a:r>
              <a:rPr lang="en-US" altLang="zh-CN" sz="2000" dirty="0">
                <a:solidFill>
                  <a:srgbClr val="00FF00"/>
                </a:solidFill>
              </a:rPr>
              <a:t> 400 fs</a:t>
            </a:r>
            <a:endParaRPr lang="en-US" altLang="zh-CN" sz="2000" dirty="0">
              <a:solidFill>
                <a:srgbClr val="0000FF"/>
              </a:solidFill>
            </a:endParaRPr>
          </a:p>
          <a:p>
            <a:r>
              <a:rPr lang="en-US" altLang="zh-CN" sz="2000" dirty="0">
                <a:solidFill>
                  <a:srgbClr val="0000FF"/>
                </a:solidFill>
              </a:rPr>
              <a:t>Blue: </a:t>
            </a:r>
            <a:r>
              <a:rPr lang="en-US" altLang="zh-CN" sz="2000" i="1" dirty="0">
                <a:solidFill>
                  <a:srgbClr val="0000FF"/>
                </a:solidFill>
              </a:rPr>
              <a:t>τ</a:t>
            </a:r>
            <a:r>
              <a:rPr lang="en-US" altLang="zh-CN" sz="2000" dirty="0">
                <a:solidFill>
                  <a:srgbClr val="0000FF"/>
                </a:solidFill>
              </a:rPr>
              <a:t> 10000 fs</a:t>
            </a:r>
          </a:p>
          <a:p>
            <a:r>
              <a:rPr lang="en-US" altLang="zh-CN" sz="2000" dirty="0">
                <a:solidFill>
                  <a:srgbClr val="FF0000"/>
                </a:solidFill>
              </a:rPr>
              <a:t>Red:</a:t>
            </a:r>
            <a:r>
              <a:rPr lang="zh-CN" altLang="en-US" sz="2000" dirty="0">
                <a:solidFill>
                  <a:srgbClr val="FF0000"/>
                </a:solidFill>
              </a:rPr>
              <a:t> </a:t>
            </a:r>
            <a:r>
              <a:rPr lang="en-US" altLang="zh-CN" sz="2000" dirty="0">
                <a:solidFill>
                  <a:srgbClr val="00FF00"/>
                </a:solidFill>
              </a:rPr>
              <a:t>50% 400 fs </a:t>
            </a:r>
            <a:r>
              <a:rPr lang="en-US" altLang="zh-CN" sz="2000" dirty="0">
                <a:solidFill>
                  <a:srgbClr val="FF0000"/>
                </a:solidFill>
              </a:rPr>
              <a:t>+ </a:t>
            </a:r>
            <a:r>
              <a:rPr lang="en-US" altLang="zh-CN" sz="2000" dirty="0">
                <a:solidFill>
                  <a:srgbClr val="0000FF"/>
                </a:solidFill>
              </a:rPr>
              <a:t>50% 10000 fs</a:t>
            </a:r>
            <a:endParaRPr lang="zh-CN" altLang="en-US" sz="2000" dirty="0">
              <a:solidFill>
                <a:srgbClr val="0000FF"/>
              </a:solidFill>
            </a:endParaRPr>
          </a:p>
        </p:txBody>
      </p:sp>
    </p:spTree>
    <p:extLst>
      <p:ext uri="{BB962C8B-B14F-4D97-AF65-F5344CB8AC3E}">
        <p14:creationId xmlns:p14="http://schemas.microsoft.com/office/powerpoint/2010/main" val="475487775"/>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04204A4-67D4-4F38-814D-69ABC179A0B5}"/>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FC927EA9-E3FA-44DB-AB8B-C1B963430D61}"/>
              </a:ext>
            </a:extLst>
          </p:cNvPr>
          <p:cNvSpPr txBox="1"/>
          <p:nvPr/>
        </p:nvSpPr>
        <p:spPr>
          <a:xfrm>
            <a:off x="5384800" y="939800"/>
            <a:ext cx="3459537" cy="1015663"/>
          </a:xfrm>
          <a:prstGeom prst="rect">
            <a:avLst/>
          </a:prstGeom>
          <a:noFill/>
        </p:spPr>
        <p:txBody>
          <a:bodyPr wrap="none" rtlCol="0">
            <a:spAutoFit/>
          </a:bodyPr>
          <a:lstStyle/>
          <a:p>
            <a:r>
              <a:rPr lang="en-US" altLang="zh-CN" sz="2000" dirty="0">
                <a:solidFill>
                  <a:srgbClr val="00FF00"/>
                </a:solidFill>
              </a:rPr>
              <a:t>Green:</a:t>
            </a:r>
            <a:r>
              <a:rPr lang="zh-CN" altLang="en-US" sz="2000" dirty="0">
                <a:solidFill>
                  <a:srgbClr val="00FF00"/>
                </a:solidFill>
              </a:rPr>
              <a:t> </a:t>
            </a:r>
            <a:r>
              <a:rPr lang="en-US" altLang="zh-CN" sz="2000" i="1" dirty="0">
                <a:solidFill>
                  <a:srgbClr val="00FF00"/>
                </a:solidFill>
              </a:rPr>
              <a:t>τ</a:t>
            </a:r>
            <a:r>
              <a:rPr lang="en-US" altLang="zh-CN" sz="2000" dirty="0">
                <a:solidFill>
                  <a:srgbClr val="00FF00"/>
                </a:solidFill>
              </a:rPr>
              <a:t> 400 fs</a:t>
            </a:r>
            <a:endParaRPr lang="en-US" altLang="zh-CN" sz="2000" dirty="0">
              <a:solidFill>
                <a:srgbClr val="0000FF"/>
              </a:solidFill>
            </a:endParaRPr>
          </a:p>
          <a:p>
            <a:r>
              <a:rPr lang="en-US" altLang="zh-CN" sz="2000" dirty="0">
                <a:solidFill>
                  <a:srgbClr val="0000FF"/>
                </a:solidFill>
              </a:rPr>
              <a:t>Blue: </a:t>
            </a:r>
            <a:r>
              <a:rPr lang="en-US" altLang="zh-CN" sz="2000" i="1" dirty="0">
                <a:solidFill>
                  <a:srgbClr val="0000FF"/>
                </a:solidFill>
              </a:rPr>
              <a:t>τ</a:t>
            </a:r>
            <a:r>
              <a:rPr lang="en-US" altLang="zh-CN" sz="2000" dirty="0">
                <a:solidFill>
                  <a:srgbClr val="0000FF"/>
                </a:solidFill>
              </a:rPr>
              <a:t> 10000 fs</a:t>
            </a:r>
          </a:p>
          <a:p>
            <a:r>
              <a:rPr lang="en-US" altLang="zh-CN" sz="2000" dirty="0">
                <a:solidFill>
                  <a:srgbClr val="FF0000"/>
                </a:solidFill>
              </a:rPr>
              <a:t>Red:</a:t>
            </a:r>
            <a:r>
              <a:rPr lang="zh-CN" altLang="en-US" sz="2000" dirty="0">
                <a:solidFill>
                  <a:srgbClr val="FF0000"/>
                </a:solidFill>
              </a:rPr>
              <a:t> </a:t>
            </a:r>
            <a:r>
              <a:rPr lang="en-US" altLang="zh-CN" sz="2000" dirty="0">
                <a:solidFill>
                  <a:srgbClr val="00FF00"/>
                </a:solidFill>
              </a:rPr>
              <a:t>50% 400 fs </a:t>
            </a:r>
            <a:r>
              <a:rPr lang="en-US" altLang="zh-CN" sz="2000" dirty="0">
                <a:solidFill>
                  <a:srgbClr val="FF0000"/>
                </a:solidFill>
              </a:rPr>
              <a:t>+ </a:t>
            </a:r>
            <a:r>
              <a:rPr lang="en-US" altLang="zh-CN" sz="2000" dirty="0">
                <a:solidFill>
                  <a:srgbClr val="0000FF"/>
                </a:solidFill>
              </a:rPr>
              <a:t>50% 10000 fs</a:t>
            </a:r>
            <a:endParaRPr lang="zh-CN" altLang="en-US" sz="2000" dirty="0">
              <a:solidFill>
                <a:srgbClr val="0000FF"/>
              </a:solidFill>
            </a:endParaRPr>
          </a:p>
        </p:txBody>
      </p:sp>
    </p:spTree>
    <p:extLst>
      <p:ext uri="{BB962C8B-B14F-4D97-AF65-F5344CB8AC3E}">
        <p14:creationId xmlns:p14="http://schemas.microsoft.com/office/powerpoint/2010/main" val="1520393413"/>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019C95F-EED9-422B-8887-3137E96F77FD}"/>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3688AA40-17E6-44E4-A303-8C1841E1D771}"/>
              </a:ext>
            </a:extLst>
          </p:cNvPr>
          <p:cNvSpPr txBox="1"/>
          <p:nvPr/>
        </p:nvSpPr>
        <p:spPr>
          <a:xfrm>
            <a:off x="5384800" y="939800"/>
            <a:ext cx="3459537" cy="1015663"/>
          </a:xfrm>
          <a:prstGeom prst="rect">
            <a:avLst/>
          </a:prstGeom>
          <a:noFill/>
        </p:spPr>
        <p:txBody>
          <a:bodyPr wrap="none" rtlCol="0">
            <a:spAutoFit/>
          </a:bodyPr>
          <a:lstStyle/>
          <a:p>
            <a:r>
              <a:rPr lang="en-US" altLang="zh-CN" sz="2000" dirty="0">
                <a:solidFill>
                  <a:srgbClr val="00FF00"/>
                </a:solidFill>
              </a:rPr>
              <a:t>Green:</a:t>
            </a:r>
            <a:r>
              <a:rPr lang="zh-CN" altLang="en-US" sz="2000" dirty="0">
                <a:solidFill>
                  <a:srgbClr val="00FF00"/>
                </a:solidFill>
              </a:rPr>
              <a:t> </a:t>
            </a:r>
            <a:r>
              <a:rPr lang="en-US" altLang="zh-CN" sz="2000" i="1" dirty="0">
                <a:solidFill>
                  <a:srgbClr val="00FF00"/>
                </a:solidFill>
              </a:rPr>
              <a:t>τ</a:t>
            </a:r>
            <a:r>
              <a:rPr lang="en-US" altLang="zh-CN" sz="2000" dirty="0">
                <a:solidFill>
                  <a:srgbClr val="00FF00"/>
                </a:solidFill>
              </a:rPr>
              <a:t> 200 fs</a:t>
            </a:r>
            <a:endParaRPr lang="en-US" altLang="zh-CN" sz="2000" dirty="0">
              <a:solidFill>
                <a:srgbClr val="0000FF"/>
              </a:solidFill>
            </a:endParaRPr>
          </a:p>
          <a:p>
            <a:r>
              <a:rPr lang="en-US" altLang="zh-CN" sz="2000" dirty="0">
                <a:solidFill>
                  <a:srgbClr val="0000FF"/>
                </a:solidFill>
              </a:rPr>
              <a:t>Blue: </a:t>
            </a:r>
            <a:r>
              <a:rPr lang="en-US" altLang="zh-CN" sz="2000" i="1" dirty="0">
                <a:solidFill>
                  <a:srgbClr val="0000FF"/>
                </a:solidFill>
              </a:rPr>
              <a:t>τ</a:t>
            </a:r>
            <a:r>
              <a:rPr lang="en-US" altLang="zh-CN" sz="2000" dirty="0">
                <a:solidFill>
                  <a:srgbClr val="0000FF"/>
                </a:solidFill>
              </a:rPr>
              <a:t> 10000 fs</a:t>
            </a:r>
          </a:p>
          <a:p>
            <a:r>
              <a:rPr lang="en-US" altLang="zh-CN" sz="2000" dirty="0">
                <a:solidFill>
                  <a:srgbClr val="FF0000"/>
                </a:solidFill>
              </a:rPr>
              <a:t>Red:</a:t>
            </a:r>
            <a:r>
              <a:rPr lang="zh-CN" altLang="en-US" sz="2000" dirty="0">
                <a:solidFill>
                  <a:srgbClr val="FF0000"/>
                </a:solidFill>
              </a:rPr>
              <a:t> </a:t>
            </a:r>
            <a:r>
              <a:rPr lang="en-US" altLang="zh-CN" sz="2000" dirty="0">
                <a:solidFill>
                  <a:srgbClr val="00FF00"/>
                </a:solidFill>
              </a:rPr>
              <a:t>50% 200 fs </a:t>
            </a:r>
            <a:r>
              <a:rPr lang="en-US" altLang="zh-CN" sz="2000" dirty="0">
                <a:solidFill>
                  <a:srgbClr val="FF0000"/>
                </a:solidFill>
              </a:rPr>
              <a:t>+ </a:t>
            </a:r>
            <a:r>
              <a:rPr lang="en-US" altLang="zh-CN" sz="2000" dirty="0">
                <a:solidFill>
                  <a:srgbClr val="0000FF"/>
                </a:solidFill>
              </a:rPr>
              <a:t>50% 10000 fs</a:t>
            </a:r>
            <a:endParaRPr lang="zh-CN" altLang="en-US" sz="2000" dirty="0">
              <a:solidFill>
                <a:srgbClr val="0000FF"/>
              </a:solidFill>
            </a:endParaRPr>
          </a:p>
        </p:txBody>
      </p:sp>
    </p:spTree>
    <p:extLst>
      <p:ext uri="{BB962C8B-B14F-4D97-AF65-F5344CB8AC3E}">
        <p14:creationId xmlns:p14="http://schemas.microsoft.com/office/powerpoint/2010/main" val="2480528192"/>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2B65B8F-5FA3-4D75-A4A7-9667418DD7BB}"/>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F228A004-DE4C-4586-8560-D08123F34BD5}"/>
              </a:ext>
            </a:extLst>
          </p:cNvPr>
          <p:cNvSpPr txBox="1"/>
          <p:nvPr/>
        </p:nvSpPr>
        <p:spPr>
          <a:xfrm>
            <a:off x="5384800" y="939800"/>
            <a:ext cx="3459537" cy="1015663"/>
          </a:xfrm>
          <a:prstGeom prst="rect">
            <a:avLst/>
          </a:prstGeom>
          <a:noFill/>
        </p:spPr>
        <p:txBody>
          <a:bodyPr wrap="none" rtlCol="0">
            <a:spAutoFit/>
          </a:bodyPr>
          <a:lstStyle/>
          <a:p>
            <a:r>
              <a:rPr lang="en-US" altLang="zh-CN" sz="2000" dirty="0">
                <a:solidFill>
                  <a:srgbClr val="00FF00"/>
                </a:solidFill>
              </a:rPr>
              <a:t>Green:</a:t>
            </a:r>
            <a:r>
              <a:rPr lang="zh-CN" altLang="en-US" sz="2000" dirty="0">
                <a:solidFill>
                  <a:srgbClr val="00FF00"/>
                </a:solidFill>
              </a:rPr>
              <a:t> </a:t>
            </a:r>
            <a:r>
              <a:rPr lang="en-US" altLang="zh-CN" sz="2000" i="1" dirty="0">
                <a:solidFill>
                  <a:srgbClr val="00FF00"/>
                </a:solidFill>
              </a:rPr>
              <a:t>τ</a:t>
            </a:r>
            <a:r>
              <a:rPr lang="en-US" altLang="zh-CN" sz="2000" dirty="0">
                <a:solidFill>
                  <a:srgbClr val="00FF00"/>
                </a:solidFill>
              </a:rPr>
              <a:t> 600 fs</a:t>
            </a:r>
            <a:endParaRPr lang="en-US" altLang="zh-CN" sz="2000" dirty="0">
              <a:solidFill>
                <a:srgbClr val="0000FF"/>
              </a:solidFill>
            </a:endParaRPr>
          </a:p>
          <a:p>
            <a:r>
              <a:rPr lang="en-US" altLang="zh-CN" sz="2000" dirty="0">
                <a:solidFill>
                  <a:srgbClr val="0000FF"/>
                </a:solidFill>
              </a:rPr>
              <a:t>Blue: </a:t>
            </a:r>
            <a:r>
              <a:rPr lang="en-US" altLang="zh-CN" sz="2000" i="1" dirty="0">
                <a:solidFill>
                  <a:srgbClr val="0000FF"/>
                </a:solidFill>
              </a:rPr>
              <a:t>τ</a:t>
            </a:r>
            <a:r>
              <a:rPr lang="en-US" altLang="zh-CN" sz="2000" dirty="0">
                <a:solidFill>
                  <a:srgbClr val="0000FF"/>
                </a:solidFill>
              </a:rPr>
              <a:t> 10000 fs</a:t>
            </a:r>
          </a:p>
          <a:p>
            <a:r>
              <a:rPr lang="en-US" altLang="zh-CN" sz="2000" dirty="0">
                <a:solidFill>
                  <a:srgbClr val="FF0000"/>
                </a:solidFill>
              </a:rPr>
              <a:t>Red:</a:t>
            </a:r>
            <a:r>
              <a:rPr lang="zh-CN" altLang="en-US" sz="2000" dirty="0">
                <a:solidFill>
                  <a:srgbClr val="FF0000"/>
                </a:solidFill>
              </a:rPr>
              <a:t> </a:t>
            </a:r>
            <a:r>
              <a:rPr lang="en-US" altLang="zh-CN" sz="2000" dirty="0">
                <a:solidFill>
                  <a:srgbClr val="00FF00"/>
                </a:solidFill>
              </a:rPr>
              <a:t>50% 600 fs </a:t>
            </a:r>
            <a:r>
              <a:rPr lang="en-US" altLang="zh-CN" sz="2000" dirty="0">
                <a:solidFill>
                  <a:srgbClr val="FF0000"/>
                </a:solidFill>
              </a:rPr>
              <a:t>+ </a:t>
            </a:r>
            <a:r>
              <a:rPr lang="en-US" altLang="zh-CN" sz="2000" dirty="0">
                <a:solidFill>
                  <a:srgbClr val="0000FF"/>
                </a:solidFill>
              </a:rPr>
              <a:t>50% 10000 fs</a:t>
            </a:r>
            <a:endParaRPr lang="zh-CN" altLang="en-US" sz="2000" dirty="0">
              <a:solidFill>
                <a:srgbClr val="0000FF"/>
              </a:solidFill>
            </a:endParaRPr>
          </a:p>
        </p:txBody>
      </p:sp>
    </p:spTree>
    <p:extLst>
      <p:ext uri="{BB962C8B-B14F-4D97-AF65-F5344CB8AC3E}">
        <p14:creationId xmlns:p14="http://schemas.microsoft.com/office/powerpoint/2010/main" val="182971771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1CDF191-3EA2-4D13-9F15-427B0BC826F9}"/>
              </a:ext>
            </a:extLst>
          </p:cNvPr>
          <p:cNvPicPr>
            <a:picLocks noChangeAspect="1"/>
          </p:cNvPicPr>
          <p:nvPr/>
        </p:nvPicPr>
        <p:blipFill>
          <a:blip r:embed="rId2"/>
          <a:stretch>
            <a:fillRect/>
          </a:stretch>
        </p:blipFill>
        <p:spPr>
          <a:xfrm>
            <a:off x="0" y="0"/>
            <a:ext cx="3686175" cy="4572000"/>
          </a:xfrm>
          <a:prstGeom prst="rect">
            <a:avLst/>
          </a:prstGeom>
        </p:spPr>
      </p:pic>
      <p:sp>
        <p:nvSpPr>
          <p:cNvPr id="2" name="TextBox 1">
            <a:extLst>
              <a:ext uri="{FF2B5EF4-FFF2-40B4-BE49-F238E27FC236}">
                <a16:creationId xmlns:a16="http://schemas.microsoft.com/office/drawing/2014/main" id="{CBD542E5-8AE6-4AD0-BC0E-7752D630F7B7}"/>
              </a:ext>
            </a:extLst>
          </p:cNvPr>
          <p:cNvSpPr txBox="1"/>
          <p:nvPr/>
        </p:nvSpPr>
        <p:spPr>
          <a:xfrm>
            <a:off x="3820438" y="87683"/>
            <a:ext cx="4927311" cy="1200329"/>
          </a:xfrm>
          <a:prstGeom prst="rect">
            <a:avLst/>
          </a:prstGeom>
          <a:noFill/>
        </p:spPr>
        <p:txBody>
          <a:bodyPr wrap="none" rtlCol="0">
            <a:spAutoFit/>
          </a:bodyPr>
          <a:lstStyle/>
          <a:p>
            <a:r>
              <a:rPr lang="en-US" altLang="zh-CN" dirty="0"/>
              <a:t>csv file generated by MADAI was comma delimited</a:t>
            </a:r>
          </a:p>
          <a:p>
            <a:r>
              <a:rPr lang="en-US" altLang="zh-CN" dirty="0"/>
              <a:t>Hard to be processed by C program</a:t>
            </a:r>
          </a:p>
          <a:p>
            <a:r>
              <a:rPr lang="en-US" altLang="zh-CN" dirty="0"/>
              <a:t>Save as Tab delimited txt file</a:t>
            </a:r>
          </a:p>
          <a:p>
            <a:r>
              <a:rPr lang="en-US" altLang="zh-CN" dirty="0"/>
              <a:t>Easy to be processed by C program</a:t>
            </a:r>
            <a:endParaRPr lang="zh-CN" altLang="en-US" dirty="0"/>
          </a:p>
        </p:txBody>
      </p:sp>
    </p:spTree>
    <p:extLst>
      <p:ext uri="{BB962C8B-B14F-4D97-AF65-F5344CB8AC3E}">
        <p14:creationId xmlns:p14="http://schemas.microsoft.com/office/powerpoint/2010/main" val="3940457584"/>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05FD118-3EE4-4E34-A41D-66BAF2271A52}"/>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3659D58F-A2B7-4B95-A036-B01DB11DA80B}"/>
              </a:ext>
            </a:extLst>
          </p:cNvPr>
          <p:cNvSpPr txBox="1"/>
          <p:nvPr/>
        </p:nvSpPr>
        <p:spPr>
          <a:xfrm>
            <a:off x="0" y="0"/>
            <a:ext cx="922047" cy="369332"/>
          </a:xfrm>
          <a:prstGeom prst="rect">
            <a:avLst/>
          </a:prstGeom>
          <a:noFill/>
        </p:spPr>
        <p:txBody>
          <a:bodyPr wrap="none" rtlCol="0">
            <a:spAutoFit/>
          </a:bodyPr>
          <a:lstStyle/>
          <a:p>
            <a:r>
              <a:rPr lang="en-US" altLang="zh-CN" dirty="0"/>
              <a:t>SP = 2.0</a:t>
            </a:r>
            <a:endParaRPr lang="zh-CN" altLang="en-US" dirty="0"/>
          </a:p>
        </p:txBody>
      </p:sp>
    </p:spTree>
    <p:extLst>
      <p:ext uri="{BB962C8B-B14F-4D97-AF65-F5344CB8AC3E}">
        <p14:creationId xmlns:p14="http://schemas.microsoft.com/office/powerpoint/2010/main" val="2691082611"/>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EB8CB20-0F01-4856-8275-EB5CB6523EB2}"/>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0F2D3055-C7A6-4374-9E73-3F5BDEB1C321}"/>
              </a:ext>
            </a:extLst>
          </p:cNvPr>
          <p:cNvSpPr txBox="1"/>
          <p:nvPr/>
        </p:nvSpPr>
        <p:spPr>
          <a:xfrm>
            <a:off x="0" y="0"/>
            <a:ext cx="922047" cy="369332"/>
          </a:xfrm>
          <a:prstGeom prst="rect">
            <a:avLst/>
          </a:prstGeom>
          <a:noFill/>
        </p:spPr>
        <p:txBody>
          <a:bodyPr wrap="none" rtlCol="0">
            <a:spAutoFit/>
          </a:bodyPr>
          <a:lstStyle/>
          <a:p>
            <a:r>
              <a:rPr lang="en-US" altLang="zh-CN" dirty="0"/>
              <a:t>SP = 1.1</a:t>
            </a:r>
            <a:endParaRPr lang="zh-CN" altLang="en-US" dirty="0"/>
          </a:p>
        </p:txBody>
      </p:sp>
    </p:spTree>
    <p:extLst>
      <p:ext uri="{BB962C8B-B14F-4D97-AF65-F5344CB8AC3E}">
        <p14:creationId xmlns:p14="http://schemas.microsoft.com/office/powerpoint/2010/main" val="3723379171"/>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26D684D-5751-431D-8EFB-EB119DB87CB5}"/>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577398D1-708C-4009-A1FA-B4A9DDB5C56D}"/>
              </a:ext>
            </a:extLst>
          </p:cNvPr>
          <p:cNvSpPr txBox="1"/>
          <p:nvPr/>
        </p:nvSpPr>
        <p:spPr>
          <a:xfrm>
            <a:off x="0" y="0"/>
            <a:ext cx="922047" cy="369332"/>
          </a:xfrm>
          <a:prstGeom prst="rect">
            <a:avLst/>
          </a:prstGeom>
          <a:noFill/>
        </p:spPr>
        <p:txBody>
          <a:bodyPr wrap="none" rtlCol="0">
            <a:spAutoFit/>
          </a:bodyPr>
          <a:lstStyle/>
          <a:p>
            <a:r>
              <a:rPr lang="en-US" altLang="zh-CN" dirty="0"/>
              <a:t>SP = 1.0</a:t>
            </a:r>
            <a:endParaRPr lang="zh-CN" altLang="en-US" dirty="0"/>
          </a:p>
        </p:txBody>
      </p:sp>
    </p:spTree>
    <p:extLst>
      <p:ext uri="{BB962C8B-B14F-4D97-AF65-F5344CB8AC3E}">
        <p14:creationId xmlns:p14="http://schemas.microsoft.com/office/powerpoint/2010/main" val="1707736800"/>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107C419-2E18-4F46-B537-1440F8BB8A86}"/>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4DEC70B4-1335-47C1-9EBC-B37D2474B0BB}"/>
              </a:ext>
            </a:extLst>
          </p:cNvPr>
          <p:cNvSpPr txBox="1"/>
          <p:nvPr/>
        </p:nvSpPr>
        <p:spPr>
          <a:xfrm>
            <a:off x="0" y="0"/>
            <a:ext cx="922047" cy="369332"/>
          </a:xfrm>
          <a:prstGeom prst="rect">
            <a:avLst/>
          </a:prstGeom>
          <a:noFill/>
        </p:spPr>
        <p:txBody>
          <a:bodyPr wrap="none" rtlCol="0">
            <a:spAutoFit/>
          </a:bodyPr>
          <a:lstStyle/>
          <a:p>
            <a:r>
              <a:rPr lang="en-US" altLang="zh-CN" dirty="0"/>
              <a:t>SP = 0.9</a:t>
            </a:r>
            <a:endParaRPr lang="zh-CN" altLang="en-US" dirty="0"/>
          </a:p>
        </p:txBody>
      </p:sp>
    </p:spTree>
    <p:extLst>
      <p:ext uri="{BB962C8B-B14F-4D97-AF65-F5344CB8AC3E}">
        <p14:creationId xmlns:p14="http://schemas.microsoft.com/office/powerpoint/2010/main" val="565374625"/>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5EDA02E-3AA4-445D-82B4-858DAD5BA588}"/>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C360166B-EAC8-4995-98F2-F2ED9C164070}"/>
              </a:ext>
            </a:extLst>
          </p:cNvPr>
          <p:cNvSpPr txBox="1"/>
          <p:nvPr/>
        </p:nvSpPr>
        <p:spPr>
          <a:xfrm>
            <a:off x="0" y="0"/>
            <a:ext cx="922047" cy="369332"/>
          </a:xfrm>
          <a:prstGeom prst="rect">
            <a:avLst/>
          </a:prstGeom>
          <a:noFill/>
        </p:spPr>
        <p:txBody>
          <a:bodyPr wrap="none" rtlCol="0">
            <a:spAutoFit/>
          </a:bodyPr>
          <a:lstStyle/>
          <a:p>
            <a:r>
              <a:rPr lang="en-US" altLang="zh-CN" dirty="0"/>
              <a:t>SP = 0.5</a:t>
            </a:r>
            <a:endParaRPr lang="zh-CN" altLang="en-US" dirty="0"/>
          </a:p>
        </p:txBody>
      </p:sp>
    </p:spTree>
    <p:extLst>
      <p:ext uri="{BB962C8B-B14F-4D97-AF65-F5344CB8AC3E}">
        <p14:creationId xmlns:p14="http://schemas.microsoft.com/office/powerpoint/2010/main" val="3199892659"/>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14BE16D-EF66-444C-9EEA-755E9B782741}"/>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ABB97853-90D2-4690-B3BA-EC665DF6AA51}"/>
              </a:ext>
            </a:extLst>
          </p:cNvPr>
          <p:cNvSpPr txBox="1"/>
          <p:nvPr/>
        </p:nvSpPr>
        <p:spPr>
          <a:xfrm>
            <a:off x="5750011" y="2092411"/>
            <a:ext cx="700833" cy="646331"/>
          </a:xfrm>
          <a:prstGeom prst="rect">
            <a:avLst/>
          </a:prstGeom>
          <a:noFill/>
        </p:spPr>
        <p:txBody>
          <a:bodyPr wrap="none" rtlCol="0">
            <a:spAutoFit/>
          </a:bodyPr>
          <a:lstStyle/>
          <a:p>
            <a:r>
              <a:rPr lang="en-US" altLang="zh-CN" dirty="0">
                <a:solidFill>
                  <a:srgbClr val="0000FF"/>
                </a:solidFill>
              </a:rPr>
              <a:t>SP2.0</a:t>
            </a:r>
          </a:p>
          <a:p>
            <a:r>
              <a:rPr lang="en-US" altLang="zh-CN" dirty="0">
                <a:solidFill>
                  <a:srgbClr val="00FF00"/>
                </a:solidFill>
              </a:rPr>
              <a:t>SP0.5</a:t>
            </a:r>
            <a:endParaRPr lang="zh-CN" altLang="en-US" dirty="0">
              <a:solidFill>
                <a:srgbClr val="00FF00"/>
              </a:solidFill>
            </a:endParaRPr>
          </a:p>
        </p:txBody>
      </p:sp>
    </p:spTree>
    <p:extLst>
      <p:ext uri="{BB962C8B-B14F-4D97-AF65-F5344CB8AC3E}">
        <p14:creationId xmlns:p14="http://schemas.microsoft.com/office/powerpoint/2010/main" val="4183033659"/>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612F09C-478A-443E-8780-15BCF756C360}"/>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074E0D63-8EC5-4265-8780-B023FA68FD27}"/>
              </a:ext>
            </a:extLst>
          </p:cNvPr>
          <p:cNvSpPr txBox="1"/>
          <p:nvPr/>
        </p:nvSpPr>
        <p:spPr>
          <a:xfrm>
            <a:off x="0" y="0"/>
            <a:ext cx="1380506" cy="369332"/>
          </a:xfrm>
          <a:prstGeom prst="rect">
            <a:avLst/>
          </a:prstGeom>
          <a:noFill/>
        </p:spPr>
        <p:txBody>
          <a:bodyPr wrap="none" rtlCol="0">
            <a:spAutoFit/>
          </a:bodyPr>
          <a:lstStyle/>
          <a:p>
            <a:r>
              <a:rPr lang="en-US" altLang="zh-CN" dirty="0"/>
              <a:t>Eα = 50 MeV</a:t>
            </a:r>
            <a:endParaRPr lang="zh-CN" altLang="en-US" dirty="0"/>
          </a:p>
        </p:txBody>
      </p:sp>
    </p:spTree>
    <p:extLst>
      <p:ext uri="{BB962C8B-B14F-4D97-AF65-F5344CB8AC3E}">
        <p14:creationId xmlns:p14="http://schemas.microsoft.com/office/powerpoint/2010/main" val="4121475661"/>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26D684D-5751-431D-8EFB-EB119DB87CB5}"/>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577398D1-708C-4009-A1FA-B4A9DDB5C56D}"/>
              </a:ext>
            </a:extLst>
          </p:cNvPr>
          <p:cNvSpPr txBox="1"/>
          <p:nvPr/>
        </p:nvSpPr>
        <p:spPr>
          <a:xfrm>
            <a:off x="0" y="0"/>
            <a:ext cx="1380506" cy="369332"/>
          </a:xfrm>
          <a:prstGeom prst="rect">
            <a:avLst/>
          </a:prstGeom>
          <a:noFill/>
        </p:spPr>
        <p:txBody>
          <a:bodyPr wrap="none" rtlCol="0">
            <a:spAutoFit/>
          </a:bodyPr>
          <a:lstStyle/>
          <a:p>
            <a:r>
              <a:rPr lang="en-US" altLang="zh-CN" dirty="0"/>
              <a:t>Eα = 49 MeV</a:t>
            </a:r>
            <a:endParaRPr lang="zh-CN" altLang="en-US" dirty="0"/>
          </a:p>
        </p:txBody>
      </p:sp>
    </p:spTree>
    <p:extLst>
      <p:ext uri="{BB962C8B-B14F-4D97-AF65-F5344CB8AC3E}">
        <p14:creationId xmlns:p14="http://schemas.microsoft.com/office/powerpoint/2010/main" val="1433544829"/>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EFDD502-AD07-423D-A0B1-F0A75D034A24}"/>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37393DAA-0EF3-4D10-86F8-D69DA64F1104}"/>
              </a:ext>
            </a:extLst>
          </p:cNvPr>
          <p:cNvSpPr txBox="1"/>
          <p:nvPr/>
        </p:nvSpPr>
        <p:spPr>
          <a:xfrm>
            <a:off x="0" y="0"/>
            <a:ext cx="1380506" cy="369332"/>
          </a:xfrm>
          <a:prstGeom prst="rect">
            <a:avLst/>
          </a:prstGeom>
          <a:noFill/>
        </p:spPr>
        <p:txBody>
          <a:bodyPr wrap="none" rtlCol="0">
            <a:spAutoFit/>
          </a:bodyPr>
          <a:lstStyle/>
          <a:p>
            <a:r>
              <a:rPr lang="en-US" altLang="zh-CN" dirty="0"/>
              <a:t>Eα = 48 MeV</a:t>
            </a:r>
            <a:endParaRPr lang="zh-CN" altLang="en-US" dirty="0"/>
          </a:p>
        </p:txBody>
      </p:sp>
    </p:spTree>
    <p:extLst>
      <p:ext uri="{BB962C8B-B14F-4D97-AF65-F5344CB8AC3E}">
        <p14:creationId xmlns:p14="http://schemas.microsoft.com/office/powerpoint/2010/main" val="3020379829"/>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B797BBF-FC65-4026-BDB1-0A87C83DF40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0D38B5C4-A825-43DE-86E0-9A77BD61EC4E}"/>
              </a:ext>
            </a:extLst>
          </p:cNvPr>
          <p:cNvSpPr txBox="1"/>
          <p:nvPr/>
        </p:nvSpPr>
        <p:spPr>
          <a:xfrm>
            <a:off x="0" y="0"/>
            <a:ext cx="1380506" cy="369332"/>
          </a:xfrm>
          <a:prstGeom prst="rect">
            <a:avLst/>
          </a:prstGeom>
          <a:noFill/>
        </p:spPr>
        <p:txBody>
          <a:bodyPr wrap="none" rtlCol="0">
            <a:spAutoFit/>
          </a:bodyPr>
          <a:lstStyle/>
          <a:p>
            <a:r>
              <a:rPr lang="en-US" altLang="zh-CN" dirty="0"/>
              <a:t>Eα = 47 MeV</a:t>
            </a:r>
            <a:endParaRPr lang="zh-CN" altLang="en-US" dirty="0"/>
          </a:p>
        </p:txBody>
      </p:sp>
    </p:spTree>
    <p:extLst>
      <p:ext uri="{BB962C8B-B14F-4D97-AF65-F5344CB8AC3E}">
        <p14:creationId xmlns:p14="http://schemas.microsoft.com/office/powerpoint/2010/main" val="367333523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7C16D47-C9B3-4F4B-A565-4A41C7C81074}"/>
              </a:ext>
            </a:extLst>
          </p:cNvPr>
          <p:cNvPicPr>
            <a:picLocks noChangeAspect="1"/>
          </p:cNvPicPr>
          <p:nvPr/>
        </p:nvPicPr>
        <p:blipFill>
          <a:blip r:embed="rId2"/>
          <a:stretch>
            <a:fillRect/>
          </a:stretch>
        </p:blipFill>
        <p:spPr>
          <a:xfrm>
            <a:off x="0" y="0"/>
            <a:ext cx="4257675" cy="2724150"/>
          </a:xfrm>
          <a:prstGeom prst="rect">
            <a:avLst/>
          </a:prstGeom>
        </p:spPr>
      </p:pic>
      <p:sp>
        <p:nvSpPr>
          <p:cNvPr id="4" name="TextBox 3">
            <a:extLst>
              <a:ext uri="{FF2B5EF4-FFF2-40B4-BE49-F238E27FC236}">
                <a16:creationId xmlns:a16="http://schemas.microsoft.com/office/drawing/2014/main" id="{5C17C0AA-BC8B-4AD5-B1B0-455555F627E6}"/>
              </a:ext>
            </a:extLst>
          </p:cNvPr>
          <p:cNvSpPr txBox="1"/>
          <p:nvPr/>
        </p:nvSpPr>
        <p:spPr>
          <a:xfrm>
            <a:off x="0" y="2782669"/>
            <a:ext cx="7497565" cy="3693319"/>
          </a:xfrm>
          <a:prstGeom prst="rect">
            <a:avLst/>
          </a:prstGeom>
          <a:noFill/>
        </p:spPr>
        <p:txBody>
          <a:bodyPr wrap="none" rtlCol="0">
            <a:spAutoFit/>
          </a:bodyPr>
          <a:lstStyle/>
          <a:p>
            <a:r>
              <a:rPr lang="en-US" altLang="zh-CN" dirty="0"/>
              <a:t>Steelhead, Pike, Walleye</a:t>
            </a:r>
          </a:p>
          <a:p>
            <a:r>
              <a:rPr lang="en-US" altLang="zh-CN" dirty="0"/>
              <a:t>Each one of them cannot be used to run two programs, or it'll</a:t>
            </a:r>
            <a:r>
              <a:rPr lang="zh-CN" altLang="en-US" dirty="0"/>
              <a:t> </a:t>
            </a:r>
            <a:r>
              <a:rPr lang="en-US" altLang="zh-CN" dirty="0"/>
              <a:t>crash</a:t>
            </a:r>
            <a:r>
              <a:rPr lang="zh-CN" altLang="en-US" dirty="0"/>
              <a:t> </a:t>
            </a:r>
            <a:r>
              <a:rPr lang="en-US" altLang="zh-CN" dirty="0"/>
              <a:t>randomly.</a:t>
            </a:r>
          </a:p>
          <a:p>
            <a:endParaRPr lang="en-US" altLang="zh-CN" dirty="0"/>
          </a:p>
          <a:p>
            <a:r>
              <a:rPr lang="en-US" altLang="zh-CN" dirty="0"/>
              <a:t>Steelhead</a:t>
            </a:r>
            <a:r>
              <a:rPr lang="zh-CN" altLang="en-US" dirty="0"/>
              <a:t> </a:t>
            </a:r>
            <a:r>
              <a:rPr lang="en-US" altLang="zh-CN" dirty="0"/>
              <a:t>and</a:t>
            </a:r>
            <a:r>
              <a:rPr lang="zh-CN" altLang="en-US" dirty="0"/>
              <a:t> </a:t>
            </a:r>
            <a:r>
              <a:rPr lang="en-US" altLang="zh-CN" dirty="0"/>
              <a:t>Walleye</a:t>
            </a:r>
            <a:r>
              <a:rPr lang="zh-CN" altLang="en-US" dirty="0"/>
              <a:t> </a:t>
            </a:r>
            <a:r>
              <a:rPr lang="en-US" altLang="zh-CN" dirty="0"/>
              <a:t>have</a:t>
            </a:r>
            <a:r>
              <a:rPr lang="zh-CN" altLang="en-US" dirty="0"/>
              <a:t> </a:t>
            </a:r>
            <a:r>
              <a:rPr lang="en-US" altLang="zh-CN" dirty="0"/>
              <a:t>gone.</a:t>
            </a:r>
          </a:p>
          <a:p>
            <a:r>
              <a:rPr lang="en-US" altLang="zh-CN" dirty="0"/>
              <a:t>Now I can only use Pike and Flagtail.</a:t>
            </a:r>
          </a:p>
          <a:p>
            <a:endParaRPr lang="en-US" altLang="zh-CN" dirty="0"/>
          </a:p>
          <a:p>
            <a:r>
              <a:rPr lang="nn-NO" altLang="zh-CN" dirty="0"/>
              <a:t>S31_Gamma3076_Eg3076.04_Tau0.0_SP1.00_AC0.0</a:t>
            </a:r>
          </a:p>
          <a:p>
            <a:r>
              <a:rPr lang="nn-NO" altLang="zh-CN" dirty="0"/>
              <a:t>Four variables </a:t>
            </a:r>
            <a:r>
              <a:rPr lang="en-US" altLang="zh-CN" dirty="0"/>
              <a:t>specified</a:t>
            </a:r>
            <a:r>
              <a:rPr lang="nn-NO" altLang="zh-CN" dirty="0"/>
              <a:t> in each InputCard file.</a:t>
            </a:r>
          </a:p>
          <a:p>
            <a:r>
              <a:rPr lang="nn-NO" altLang="zh-CN" dirty="0"/>
              <a:t>Eg and Tau are not sim_dsam related.</a:t>
            </a:r>
          </a:p>
          <a:p>
            <a:r>
              <a:rPr lang="nn-NO" altLang="zh-CN" dirty="0"/>
              <a:t>SP and AC require </a:t>
            </a:r>
            <a:r>
              <a:rPr lang="en-US" altLang="zh-CN" dirty="0"/>
              <a:t>making a different </a:t>
            </a:r>
            <a:r>
              <a:rPr lang="nn-NO" altLang="zh-CN" dirty="0"/>
              <a:t>sim_dsam.</a:t>
            </a:r>
          </a:p>
          <a:p>
            <a:r>
              <a:rPr lang="nn-NO" altLang="zh-CN" dirty="0"/>
              <a:t>0-30 fs, 27 </a:t>
            </a:r>
            <a:r>
              <a:rPr lang="en-US" altLang="zh-CN" dirty="0"/>
              <a:t>variants,</a:t>
            </a:r>
            <a:r>
              <a:rPr lang="zh-CN" altLang="en-US" dirty="0"/>
              <a:t> </a:t>
            </a:r>
            <a:r>
              <a:rPr lang="en-US" altLang="zh-CN" dirty="0"/>
              <a:t>837 txt files</a:t>
            </a:r>
            <a:endParaRPr lang="nn-NO" altLang="zh-CN" dirty="0"/>
          </a:p>
          <a:p>
            <a:r>
              <a:rPr lang="nn-NO" altLang="zh-CN" dirty="0"/>
              <a:t>0-20 fs, 27 </a:t>
            </a:r>
            <a:r>
              <a:rPr lang="en-US" altLang="zh-CN" dirty="0"/>
              <a:t>variants,</a:t>
            </a:r>
            <a:r>
              <a:rPr lang="zh-CN" altLang="en-US" dirty="0"/>
              <a:t> </a:t>
            </a:r>
            <a:r>
              <a:rPr lang="en-US" altLang="zh-CN" dirty="0"/>
              <a:t>567 root files, 3 bkg variants, 1701 </a:t>
            </a:r>
            <a:r>
              <a:rPr lang="en-US" altLang="zh-CN" dirty="0" err="1"/>
              <a:t>dat</a:t>
            </a:r>
            <a:r>
              <a:rPr lang="en-US" altLang="zh-CN" dirty="0"/>
              <a:t> files</a:t>
            </a:r>
          </a:p>
          <a:p>
            <a:r>
              <a:rPr lang="en-US" altLang="zh-CN" dirty="0"/>
              <a:t>0-15 fs, 1296 </a:t>
            </a:r>
            <a:r>
              <a:rPr lang="en-US" altLang="zh-CN" dirty="0" err="1"/>
              <a:t>dat</a:t>
            </a:r>
            <a:r>
              <a:rPr lang="en-US" altLang="zh-CN" dirty="0"/>
              <a:t> files to MADAI</a:t>
            </a:r>
          </a:p>
        </p:txBody>
      </p:sp>
    </p:spTree>
    <p:extLst>
      <p:ext uri="{BB962C8B-B14F-4D97-AF65-F5344CB8AC3E}">
        <p14:creationId xmlns:p14="http://schemas.microsoft.com/office/powerpoint/2010/main" val="3380674647"/>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5575657-00D1-45F9-938E-A7243FDE1A8A}"/>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D2510B1A-CB53-41C3-9F51-3E1E32144011}"/>
              </a:ext>
            </a:extLst>
          </p:cNvPr>
          <p:cNvSpPr txBox="1"/>
          <p:nvPr/>
        </p:nvSpPr>
        <p:spPr>
          <a:xfrm>
            <a:off x="0" y="0"/>
            <a:ext cx="1380506" cy="369332"/>
          </a:xfrm>
          <a:prstGeom prst="rect">
            <a:avLst/>
          </a:prstGeom>
          <a:noFill/>
        </p:spPr>
        <p:txBody>
          <a:bodyPr wrap="none" rtlCol="0">
            <a:spAutoFit/>
          </a:bodyPr>
          <a:lstStyle/>
          <a:p>
            <a:r>
              <a:rPr lang="en-US" altLang="zh-CN" dirty="0"/>
              <a:t>Eα = 46 MeV</a:t>
            </a:r>
            <a:endParaRPr lang="zh-CN" altLang="en-US" dirty="0"/>
          </a:p>
        </p:txBody>
      </p:sp>
    </p:spTree>
    <p:extLst>
      <p:ext uri="{BB962C8B-B14F-4D97-AF65-F5344CB8AC3E}">
        <p14:creationId xmlns:p14="http://schemas.microsoft.com/office/powerpoint/2010/main" val="2210873773"/>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F91FE8E-AA01-4ED4-B2FE-503AE78E2A32}"/>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8EFC6421-79C0-44B2-9035-F6A968BE45A4}"/>
              </a:ext>
            </a:extLst>
          </p:cNvPr>
          <p:cNvSpPr txBox="1"/>
          <p:nvPr/>
        </p:nvSpPr>
        <p:spPr>
          <a:xfrm>
            <a:off x="0" y="0"/>
            <a:ext cx="1380506" cy="369332"/>
          </a:xfrm>
          <a:prstGeom prst="rect">
            <a:avLst/>
          </a:prstGeom>
          <a:noFill/>
        </p:spPr>
        <p:txBody>
          <a:bodyPr wrap="none" rtlCol="0">
            <a:spAutoFit/>
          </a:bodyPr>
          <a:lstStyle/>
          <a:p>
            <a:r>
              <a:rPr lang="en-US" altLang="zh-CN" dirty="0"/>
              <a:t>Eα = 45 MeV</a:t>
            </a:r>
            <a:endParaRPr lang="zh-CN" altLang="en-US" dirty="0"/>
          </a:p>
        </p:txBody>
      </p:sp>
    </p:spTree>
    <p:extLst>
      <p:ext uri="{BB962C8B-B14F-4D97-AF65-F5344CB8AC3E}">
        <p14:creationId xmlns:p14="http://schemas.microsoft.com/office/powerpoint/2010/main" val="3454041089"/>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6088512-D51C-4263-93E0-E554EB37A219}"/>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38181D62-0262-4854-81EB-5B9FB5A43543}"/>
              </a:ext>
            </a:extLst>
          </p:cNvPr>
          <p:cNvSpPr txBox="1"/>
          <p:nvPr/>
        </p:nvSpPr>
        <p:spPr>
          <a:xfrm>
            <a:off x="0" y="0"/>
            <a:ext cx="1380506" cy="369332"/>
          </a:xfrm>
          <a:prstGeom prst="rect">
            <a:avLst/>
          </a:prstGeom>
          <a:noFill/>
        </p:spPr>
        <p:txBody>
          <a:bodyPr wrap="none" rtlCol="0">
            <a:spAutoFit/>
          </a:bodyPr>
          <a:lstStyle/>
          <a:p>
            <a:r>
              <a:rPr lang="en-US" altLang="zh-CN" dirty="0"/>
              <a:t>Eα = 44 MeV</a:t>
            </a:r>
            <a:endParaRPr lang="zh-CN" altLang="en-US" dirty="0"/>
          </a:p>
        </p:txBody>
      </p:sp>
    </p:spTree>
    <p:extLst>
      <p:ext uri="{BB962C8B-B14F-4D97-AF65-F5344CB8AC3E}">
        <p14:creationId xmlns:p14="http://schemas.microsoft.com/office/powerpoint/2010/main" val="2409001384"/>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9A11BF1-FFAF-4A31-A328-08C7A9CB50C7}"/>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B9898204-2329-4CB5-8593-2C2CEE211D6F}"/>
              </a:ext>
            </a:extLst>
          </p:cNvPr>
          <p:cNvSpPr txBox="1"/>
          <p:nvPr/>
        </p:nvSpPr>
        <p:spPr>
          <a:xfrm>
            <a:off x="0" y="0"/>
            <a:ext cx="1380506" cy="369332"/>
          </a:xfrm>
          <a:prstGeom prst="rect">
            <a:avLst/>
          </a:prstGeom>
          <a:noFill/>
        </p:spPr>
        <p:txBody>
          <a:bodyPr wrap="none" rtlCol="0">
            <a:spAutoFit/>
          </a:bodyPr>
          <a:lstStyle/>
          <a:p>
            <a:r>
              <a:rPr lang="en-US" altLang="zh-CN" dirty="0"/>
              <a:t>Eα = 43 MeV</a:t>
            </a:r>
            <a:endParaRPr lang="zh-CN" altLang="en-US" dirty="0"/>
          </a:p>
        </p:txBody>
      </p:sp>
    </p:spTree>
    <p:extLst>
      <p:ext uri="{BB962C8B-B14F-4D97-AF65-F5344CB8AC3E}">
        <p14:creationId xmlns:p14="http://schemas.microsoft.com/office/powerpoint/2010/main" val="10298821"/>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8365A65-D80C-49D8-B862-BFA44A3A7C3A}"/>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8697629C-8079-4CAE-B18F-12FAECFE38C9}"/>
              </a:ext>
            </a:extLst>
          </p:cNvPr>
          <p:cNvSpPr txBox="1"/>
          <p:nvPr/>
        </p:nvSpPr>
        <p:spPr>
          <a:xfrm>
            <a:off x="0" y="0"/>
            <a:ext cx="1685077" cy="369332"/>
          </a:xfrm>
          <a:prstGeom prst="rect">
            <a:avLst/>
          </a:prstGeom>
          <a:noFill/>
        </p:spPr>
        <p:txBody>
          <a:bodyPr wrap="none" rtlCol="0">
            <a:spAutoFit/>
          </a:bodyPr>
          <a:lstStyle/>
          <a:p>
            <a:r>
              <a:rPr lang="en-US" altLang="zh-CN" dirty="0"/>
              <a:t>Eα = 36-50 MeV</a:t>
            </a:r>
            <a:endParaRPr lang="zh-CN" altLang="en-US" dirty="0"/>
          </a:p>
        </p:txBody>
      </p:sp>
      <p:graphicFrame>
        <p:nvGraphicFramePr>
          <p:cNvPr id="5" name="Table 4">
            <a:extLst>
              <a:ext uri="{FF2B5EF4-FFF2-40B4-BE49-F238E27FC236}">
                <a16:creationId xmlns:a16="http://schemas.microsoft.com/office/drawing/2014/main" id="{1D644480-6BA4-4AA5-9533-9E0662707398}"/>
              </a:ext>
            </a:extLst>
          </p:cNvPr>
          <p:cNvGraphicFramePr>
            <a:graphicFrameLocks noGrp="1"/>
          </p:cNvGraphicFramePr>
          <p:nvPr>
            <p:extLst>
              <p:ext uri="{D42A27DB-BD31-4B8C-83A1-F6EECF244321}">
                <p14:modId xmlns:p14="http://schemas.microsoft.com/office/powerpoint/2010/main" val="1050579715"/>
              </p:ext>
            </p:extLst>
          </p:nvPr>
        </p:nvGraphicFramePr>
        <p:xfrm>
          <a:off x="6871316" y="775791"/>
          <a:ext cx="2062645" cy="4053840"/>
        </p:xfrm>
        <a:graphic>
          <a:graphicData uri="http://schemas.openxmlformats.org/drawingml/2006/table">
            <a:tbl>
              <a:tblPr>
                <a:tableStyleId>{5C22544A-7EE6-4342-B048-85BDC9FD1C3A}</a:tableStyleId>
              </a:tblPr>
              <a:tblGrid>
                <a:gridCol w="884468">
                  <a:extLst>
                    <a:ext uri="{9D8B030D-6E8A-4147-A177-3AD203B41FA5}">
                      <a16:colId xmlns:a16="http://schemas.microsoft.com/office/drawing/2014/main" val="1041138546"/>
                    </a:ext>
                  </a:extLst>
                </a:gridCol>
                <a:gridCol w="1178177">
                  <a:extLst>
                    <a:ext uri="{9D8B030D-6E8A-4147-A177-3AD203B41FA5}">
                      <a16:colId xmlns:a16="http://schemas.microsoft.com/office/drawing/2014/main" val="845851524"/>
                    </a:ext>
                  </a:extLst>
                </a:gridCol>
              </a:tblGrid>
              <a:tr h="161925">
                <a:tc>
                  <a:txBody>
                    <a:bodyPr/>
                    <a:lstStyle/>
                    <a:p>
                      <a:pPr algn="ctr" fontAlgn="ctr"/>
                      <a:r>
                        <a:rPr lang="en-US" sz="1600" i="1" u="none" strike="noStrike" dirty="0">
                          <a:effectLst/>
                          <a:latin typeface="Cambria" panose="02040503050406030204" pitchFamily="18" charset="0"/>
                          <a:ea typeface="Cambria" panose="02040503050406030204" pitchFamily="18" charset="0"/>
                        </a:rPr>
                        <a:t>E</a:t>
                      </a:r>
                      <a:r>
                        <a:rPr lang="en-US" altLang="zh-CN" sz="1600" i="1" u="none" strike="noStrike" baseline="-25000" dirty="0">
                          <a:effectLst/>
                          <a:latin typeface="Cambria" panose="02040503050406030204" pitchFamily="18" charset="0"/>
                          <a:ea typeface="Cambria" panose="02040503050406030204" pitchFamily="18" charset="0"/>
                        </a:rPr>
                        <a:t>α</a:t>
                      </a:r>
                      <a:r>
                        <a:rPr lang="en-US" sz="1600" u="none" strike="noStrike" dirty="0">
                          <a:effectLst/>
                          <a:latin typeface="Cambria" panose="02040503050406030204" pitchFamily="18" charset="0"/>
                          <a:ea typeface="Cambria" panose="02040503050406030204" pitchFamily="18" charset="0"/>
                        </a:rPr>
                        <a:t> (MeV)</a:t>
                      </a:r>
                      <a:endParaRPr lang="en-US"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1600" i="1" u="none" strike="noStrike" dirty="0">
                          <a:effectLst/>
                          <a:latin typeface="Cambria" panose="02040503050406030204" pitchFamily="18" charset="0"/>
                          <a:ea typeface="Cambria" panose="02040503050406030204" pitchFamily="18" charset="0"/>
                        </a:rPr>
                        <a:t>E</a:t>
                      </a:r>
                      <a:r>
                        <a:rPr lang="en-US" sz="1600" i="1" u="none" strike="noStrike" baseline="-25000" dirty="0">
                          <a:effectLst/>
                          <a:latin typeface="Cambria" panose="02040503050406030204" pitchFamily="18" charset="0"/>
                          <a:ea typeface="Cambria" panose="02040503050406030204" pitchFamily="18" charset="0"/>
                        </a:rPr>
                        <a:t>x</a:t>
                      </a:r>
                      <a:r>
                        <a:rPr lang="en-US" sz="1600" u="none" strike="noStrike" dirty="0">
                          <a:effectLst/>
                          <a:latin typeface="Cambria" panose="02040503050406030204" pitchFamily="18" charset="0"/>
                          <a:ea typeface="Cambria" panose="02040503050406030204" pitchFamily="18" charset="0"/>
                        </a:rPr>
                        <a:t> </a:t>
                      </a:r>
                      <a:r>
                        <a:rPr lang="en-US" sz="1600" u="none" strike="noStrike" baseline="30000" dirty="0">
                          <a:effectLst/>
                          <a:latin typeface="Cambria" panose="02040503050406030204" pitchFamily="18" charset="0"/>
                          <a:ea typeface="Cambria" panose="02040503050406030204" pitchFamily="18" charset="0"/>
                        </a:rPr>
                        <a:t>31</a:t>
                      </a:r>
                      <a:r>
                        <a:rPr lang="en-US" sz="1600" u="none" strike="noStrike" dirty="0">
                          <a:effectLst/>
                          <a:latin typeface="Cambria" panose="02040503050406030204" pitchFamily="18" charset="0"/>
                          <a:ea typeface="Cambria" panose="02040503050406030204" pitchFamily="18" charset="0"/>
                        </a:rPr>
                        <a:t>S (MeV)</a:t>
                      </a:r>
                      <a:endParaRPr lang="en-US"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2213884308"/>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36</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7.8</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3572350019"/>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37</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7.3</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1560049837"/>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38</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6.9</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1472202296"/>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39</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a:effectLst/>
                          <a:latin typeface="Cambria" panose="02040503050406030204" pitchFamily="18" charset="0"/>
                          <a:ea typeface="Cambria" panose="02040503050406030204" pitchFamily="18" charset="0"/>
                        </a:rPr>
                        <a:t>6.4</a:t>
                      </a:r>
                      <a:endParaRPr lang="en-US" altLang="zh-CN" sz="1600" b="1" i="0" u="none" strike="noStrike">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1143396808"/>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40</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5.9</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2557387272"/>
                  </a:ext>
                </a:extLst>
              </a:tr>
              <a:tr h="161925">
                <a:tc>
                  <a:txBody>
                    <a:bodyPr/>
                    <a:lstStyle/>
                    <a:p>
                      <a:pPr algn="ctr" fontAlgn="ctr"/>
                      <a:r>
                        <a:rPr lang="en-US" altLang="zh-CN" sz="1600" u="none" strike="noStrike">
                          <a:effectLst/>
                          <a:latin typeface="Cambria" panose="02040503050406030204" pitchFamily="18" charset="0"/>
                          <a:ea typeface="Cambria" panose="02040503050406030204" pitchFamily="18" charset="0"/>
                        </a:rPr>
                        <a:t>41</a:t>
                      </a:r>
                      <a:endParaRPr lang="en-US" altLang="zh-CN" sz="1600" b="1" i="0" u="none" strike="noStrike">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a:effectLst/>
                          <a:latin typeface="Cambria" panose="02040503050406030204" pitchFamily="18" charset="0"/>
                          <a:ea typeface="Cambria" panose="02040503050406030204" pitchFamily="18" charset="0"/>
                        </a:rPr>
                        <a:t>5.4</a:t>
                      </a:r>
                      <a:endParaRPr lang="en-US" altLang="zh-CN" sz="1600" b="1" i="0" u="none" strike="noStrike">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1837970762"/>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42</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4.9</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2874461979"/>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43</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4.4</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584486951"/>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44</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a:effectLst/>
                          <a:latin typeface="Cambria" panose="02040503050406030204" pitchFamily="18" charset="0"/>
                          <a:ea typeface="Cambria" panose="02040503050406030204" pitchFamily="18" charset="0"/>
                        </a:rPr>
                        <a:t>3.9</a:t>
                      </a:r>
                      <a:endParaRPr lang="en-US" altLang="zh-CN" sz="1600" b="1" i="0" u="none" strike="noStrike">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234014655"/>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45</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3.4</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1597376955"/>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46</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2.9</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2610612288"/>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47</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a:effectLst/>
                          <a:latin typeface="Cambria" panose="02040503050406030204" pitchFamily="18" charset="0"/>
                          <a:ea typeface="Cambria" panose="02040503050406030204" pitchFamily="18" charset="0"/>
                        </a:rPr>
                        <a:t>2.4</a:t>
                      </a:r>
                      <a:endParaRPr lang="en-US" altLang="zh-CN" sz="1600" b="1" i="0" u="none" strike="noStrike">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477480291"/>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48</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1.8</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2005961539"/>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49</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1.3</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4074132734"/>
                  </a:ext>
                </a:extLst>
              </a:tr>
              <a:tr h="161925">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50</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altLang="zh-CN" sz="1600" u="none" strike="noStrike" dirty="0">
                          <a:effectLst/>
                          <a:latin typeface="Cambria" panose="02040503050406030204" pitchFamily="18" charset="0"/>
                          <a:ea typeface="Cambria" panose="02040503050406030204" pitchFamily="18" charset="0"/>
                        </a:rPr>
                        <a:t>0.7</a:t>
                      </a:r>
                      <a:endParaRPr lang="en-US" altLang="zh-CN" sz="1600" b="1"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2261154795"/>
                  </a:ext>
                </a:extLst>
              </a:tr>
            </a:tbl>
          </a:graphicData>
        </a:graphic>
      </p:graphicFrame>
    </p:spTree>
    <p:extLst>
      <p:ext uri="{BB962C8B-B14F-4D97-AF65-F5344CB8AC3E}">
        <p14:creationId xmlns:p14="http://schemas.microsoft.com/office/powerpoint/2010/main" val="1845875190"/>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F5541D8-07FD-4B09-BF8B-B4A8D477F5CC}"/>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50C94E01-710C-4AC4-9C11-0DF6A58D8776}"/>
              </a:ext>
            </a:extLst>
          </p:cNvPr>
          <p:cNvSpPr txBox="1"/>
          <p:nvPr/>
        </p:nvSpPr>
        <p:spPr>
          <a:xfrm>
            <a:off x="0" y="0"/>
            <a:ext cx="1685077" cy="369332"/>
          </a:xfrm>
          <a:prstGeom prst="rect">
            <a:avLst/>
          </a:prstGeom>
          <a:noFill/>
        </p:spPr>
        <p:txBody>
          <a:bodyPr wrap="none" rtlCol="0">
            <a:spAutoFit/>
          </a:bodyPr>
          <a:lstStyle/>
          <a:p>
            <a:r>
              <a:rPr lang="en-US" altLang="zh-CN" dirty="0"/>
              <a:t>Eα = 36-50 MeV</a:t>
            </a:r>
            <a:endParaRPr lang="zh-CN" altLang="en-US" dirty="0"/>
          </a:p>
        </p:txBody>
      </p:sp>
    </p:spTree>
    <p:extLst>
      <p:ext uri="{BB962C8B-B14F-4D97-AF65-F5344CB8AC3E}">
        <p14:creationId xmlns:p14="http://schemas.microsoft.com/office/powerpoint/2010/main" val="3060204317"/>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1C54E83-DBA9-492A-978F-330E2BA0903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000" y="757237"/>
            <a:ext cx="7620000" cy="5343525"/>
          </a:xfrm>
          <a:prstGeom prst="rect">
            <a:avLst/>
          </a:prstGeom>
        </p:spPr>
      </p:pic>
    </p:spTree>
    <p:extLst>
      <p:ext uri="{BB962C8B-B14F-4D97-AF65-F5344CB8AC3E}">
        <p14:creationId xmlns:p14="http://schemas.microsoft.com/office/powerpoint/2010/main" val="3674191075"/>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3A68E22-45AC-4207-BFDB-46B77F7DA7B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000" y="757237"/>
            <a:ext cx="7620000" cy="5343525"/>
          </a:xfrm>
          <a:prstGeom prst="rect">
            <a:avLst/>
          </a:prstGeom>
        </p:spPr>
      </p:pic>
    </p:spTree>
    <p:extLst>
      <p:ext uri="{BB962C8B-B14F-4D97-AF65-F5344CB8AC3E}">
        <p14:creationId xmlns:p14="http://schemas.microsoft.com/office/powerpoint/2010/main" val="2482913254"/>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9915B46-A217-40D5-8979-069618878757}"/>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3647511480"/>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0F0C933-6302-4178-8F63-E8F20EC2F78A}"/>
              </a:ext>
            </a:extLst>
          </p:cNvPr>
          <p:cNvPicPr>
            <a:picLocks noChangeAspect="1"/>
          </p:cNvPicPr>
          <p:nvPr/>
        </p:nvPicPr>
        <p:blipFill>
          <a:blip r:embed="rId2"/>
          <a:stretch>
            <a:fillRect/>
          </a:stretch>
        </p:blipFill>
        <p:spPr>
          <a:xfrm>
            <a:off x="1048512" y="3624072"/>
            <a:ext cx="6717792" cy="1891884"/>
          </a:xfrm>
          <a:prstGeom prst="rect">
            <a:avLst/>
          </a:prstGeom>
        </p:spPr>
      </p:pic>
      <p:sp>
        <p:nvSpPr>
          <p:cNvPr id="6" name="TextBox 5">
            <a:extLst>
              <a:ext uri="{FF2B5EF4-FFF2-40B4-BE49-F238E27FC236}">
                <a16:creationId xmlns:a16="http://schemas.microsoft.com/office/drawing/2014/main" id="{81564DB2-A529-4388-9BAD-55CE80840085}"/>
              </a:ext>
            </a:extLst>
          </p:cNvPr>
          <p:cNvSpPr txBox="1"/>
          <p:nvPr/>
        </p:nvSpPr>
        <p:spPr>
          <a:xfrm>
            <a:off x="1604995" y="4360078"/>
            <a:ext cx="1130991" cy="646331"/>
          </a:xfrm>
          <a:prstGeom prst="rect">
            <a:avLst/>
          </a:prstGeom>
          <a:noFill/>
        </p:spPr>
        <p:txBody>
          <a:bodyPr wrap="square" rtlCol="0">
            <a:spAutoFit/>
          </a:bodyPr>
          <a:lstStyle/>
          <a:p>
            <a:r>
              <a:rPr lang="en-US" altLang="zh-CN" dirty="0"/>
              <a:t>Au</a:t>
            </a:r>
          </a:p>
          <a:p>
            <a:r>
              <a:rPr lang="en-US" altLang="zh-CN" dirty="0"/>
              <a:t>22.5 μm</a:t>
            </a:r>
            <a:endParaRPr lang="zh-CN" altLang="en-US" dirty="0"/>
          </a:p>
        </p:txBody>
      </p:sp>
      <p:sp>
        <p:nvSpPr>
          <p:cNvPr id="7" name="TextBox 6">
            <a:extLst>
              <a:ext uri="{FF2B5EF4-FFF2-40B4-BE49-F238E27FC236}">
                <a16:creationId xmlns:a16="http://schemas.microsoft.com/office/drawing/2014/main" id="{5D15D3D5-9656-4243-815B-76F4F755446F}"/>
              </a:ext>
            </a:extLst>
          </p:cNvPr>
          <p:cNvSpPr txBox="1"/>
          <p:nvPr/>
        </p:nvSpPr>
        <p:spPr>
          <a:xfrm>
            <a:off x="1102298" y="5711028"/>
            <a:ext cx="956626" cy="369332"/>
          </a:xfrm>
          <a:prstGeom prst="rect">
            <a:avLst/>
          </a:prstGeom>
          <a:noFill/>
        </p:spPr>
        <p:txBody>
          <a:bodyPr wrap="square" rtlCol="0">
            <a:spAutoFit/>
          </a:bodyPr>
          <a:lstStyle/>
          <a:p>
            <a:r>
              <a:rPr lang="en-US" altLang="zh-CN" dirty="0"/>
              <a:t>Au+</a:t>
            </a:r>
            <a:r>
              <a:rPr lang="en-US" altLang="zh-CN" baseline="30000" dirty="0"/>
              <a:t>3</a:t>
            </a:r>
            <a:r>
              <a:rPr lang="en-US" altLang="zh-CN" dirty="0"/>
              <a:t>He</a:t>
            </a:r>
            <a:endParaRPr lang="zh-CN" altLang="en-US" dirty="0"/>
          </a:p>
        </p:txBody>
      </p:sp>
      <p:cxnSp>
        <p:nvCxnSpPr>
          <p:cNvPr id="9" name="Straight Arrow Connector 8">
            <a:extLst>
              <a:ext uri="{FF2B5EF4-FFF2-40B4-BE49-F238E27FC236}">
                <a16:creationId xmlns:a16="http://schemas.microsoft.com/office/drawing/2014/main" id="{8C6C2D64-0BD8-439C-AB54-80AAFBAD01B1}"/>
              </a:ext>
            </a:extLst>
          </p:cNvPr>
          <p:cNvCxnSpPr>
            <a:stCxn id="7" idx="0"/>
          </p:cNvCxnSpPr>
          <p:nvPr/>
        </p:nvCxnSpPr>
        <p:spPr>
          <a:xfrm flipH="1" flipV="1">
            <a:off x="1553718" y="5006409"/>
            <a:ext cx="26893" cy="7046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1908119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6C3E29B-6E0F-475C-8F23-F8563DE4CFDA}"/>
              </a:ext>
            </a:extLst>
          </p:cNvPr>
          <p:cNvPicPr>
            <a:picLocks noChangeAspect="1"/>
          </p:cNvPicPr>
          <p:nvPr/>
        </p:nvPicPr>
        <p:blipFill>
          <a:blip r:embed="rId2"/>
          <a:stretch>
            <a:fillRect/>
          </a:stretch>
        </p:blipFill>
        <p:spPr>
          <a:xfrm>
            <a:off x="0" y="0"/>
            <a:ext cx="9144000" cy="4779190"/>
          </a:xfrm>
          <a:prstGeom prst="rect">
            <a:avLst/>
          </a:prstGeom>
        </p:spPr>
      </p:pic>
      <p:sp>
        <p:nvSpPr>
          <p:cNvPr id="4" name="TextBox 3">
            <a:extLst>
              <a:ext uri="{FF2B5EF4-FFF2-40B4-BE49-F238E27FC236}">
                <a16:creationId xmlns:a16="http://schemas.microsoft.com/office/drawing/2014/main" id="{2AF3D98C-7401-43EB-B8A7-03D032B696B9}"/>
              </a:ext>
            </a:extLst>
          </p:cNvPr>
          <p:cNvSpPr txBox="1"/>
          <p:nvPr/>
        </p:nvSpPr>
        <p:spPr>
          <a:xfrm>
            <a:off x="0" y="4779190"/>
            <a:ext cx="5726696" cy="646331"/>
          </a:xfrm>
          <a:prstGeom prst="rect">
            <a:avLst/>
          </a:prstGeom>
          <a:noFill/>
        </p:spPr>
        <p:txBody>
          <a:bodyPr wrap="none" rtlCol="0">
            <a:spAutoFit/>
          </a:bodyPr>
          <a:lstStyle/>
          <a:p>
            <a:r>
              <a:rPr lang="en-US" altLang="zh-CN" strike="sngStrike" dirty="0"/>
              <a:t>The Comparison script cannot deal with more than 58 files.</a:t>
            </a:r>
          </a:p>
          <a:p>
            <a:r>
              <a:rPr lang="en-US" altLang="zh-CN" dirty="0"/>
              <a:t>Not anymore.</a:t>
            </a:r>
            <a:endParaRPr lang="zh-CN" altLang="en-US" dirty="0"/>
          </a:p>
        </p:txBody>
      </p:sp>
    </p:spTree>
    <p:extLst>
      <p:ext uri="{BB962C8B-B14F-4D97-AF65-F5344CB8AC3E}">
        <p14:creationId xmlns:p14="http://schemas.microsoft.com/office/powerpoint/2010/main" val="289570023"/>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D11AD50-C416-4081-92AB-F319F4F3AE15}"/>
              </a:ext>
            </a:extLst>
          </p:cNvPr>
          <p:cNvPicPr>
            <a:picLocks noChangeAspect="1"/>
          </p:cNvPicPr>
          <p:nvPr/>
        </p:nvPicPr>
        <p:blipFill>
          <a:blip r:embed="rId3"/>
          <a:stretch>
            <a:fillRect/>
          </a:stretch>
        </p:blipFill>
        <p:spPr>
          <a:xfrm>
            <a:off x="0" y="0"/>
            <a:ext cx="7029450" cy="3429000"/>
          </a:xfrm>
          <a:prstGeom prst="rect">
            <a:avLst/>
          </a:prstGeom>
        </p:spPr>
      </p:pic>
      <p:sp>
        <p:nvSpPr>
          <p:cNvPr id="4" name="TextBox 3">
            <a:extLst>
              <a:ext uri="{FF2B5EF4-FFF2-40B4-BE49-F238E27FC236}">
                <a16:creationId xmlns:a16="http://schemas.microsoft.com/office/drawing/2014/main" id="{24EA7A9D-59E8-40DF-91BF-BE0722399D5A}"/>
              </a:ext>
            </a:extLst>
          </p:cNvPr>
          <p:cNvSpPr txBox="1"/>
          <p:nvPr/>
        </p:nvSpPr>
        <p:spPr>
          <a:xfrm>
            <a:off x="2114550" y="853440"/>
            <a:ext cx="4076180" cy="923330"/>
          </a:xfrm>
          <a:prstGeom prst="rect">
            <a:avLst/>
          </a:prstGeom>
          <a:noFill/>
        </p:spPr>
        <p:txBody>
          <a:bodyPr wrap="none" rtlCol="0">
            <a:spAutoFit/>
          </a:bodyPr>
          <a:lstStyle/>
          <a:p>
            <a:r>
              <a:rPr lang="en-US" altLang="zh-CN" dirty="0">
                <a:solidFill>
                  <a:srgbClr val="FF0000"/>
                </a:solidFill>
                <a:latin typeface="+mj-lt"/>
                <a:cs typeface="Arial" panose="020B0604020202020204" pitchFamily="34" charset="0"/>
              </a:rPr>
              <a:t>Red: </a:t>
            </a:r>
            <a:r>
              <a:rPr lang="en-US" altLang="zh-CN" dirty="0">
                <a:solidFill>
                  <a:srgbClr val="FF0000"/>
                </a:solidFill>
                <a:effectLst/>
                <a:latin typeface="+mj-lt"/>
                <a:cs typeface="Arial" panose="020B0604020202020204" pitchFamily="34" charset="0"/>
              </a:rPr>
              <a:t>areal density of 6×10</a:t>
            </a:r>
            <a:r>
              <a:rPr lang="en-US" altLang="zh-CN" baseline="30000" dirty="0">
                <a:solidFill>
                  <a:srgbClr val="FF0000"/>
                </a:solidFill>
                <a:effectLst/>
                <a:latin typeface="+mj-lt"/>
                <a:cs typeface="Arial" panose="020B0604020202020204" pitchFamily="34" charset="0"/>
              </a:rPr>
              <a:t>17</a:t>
            </a:r>
            <a:r>
              <a:rPr lang="en-US" altLang="zh-CN" dirty="0">
                <a:solidFill>
                  <a:srgbClr val="FF0000"/>
                </a:solidFill>
                <a:effectLst/>
                <a:latin typeface="+mj-lt"/>
                <a:cs typeface="Arial" panose="020B0604020202020204" pitchFamily="34" charset="0"/>
              </a:rPr>
              <a:t> ions/cm</a:t>
            </a:r>
            <a:r>
              <a:rPr lang="en-US" altLang="zh-CN" baseline="30000" dirty="0">
                <a:solidFill>
                  <a:srgbClr val="FF0000"/>
                </a:solidFill>
                <a:effectLst/>
                <a:latin typeface="+mj-lt"/>
                <a:cs typeface="Arial" panose="020B0604020202020204" pitchFamily="34" charset="0"/>
              </a:rPr>
              <a:t>2</a:t>
            </a:r>
            <a:br>
              <a:rPr lang="en-US" altLang="zh-CN" dirty="0">
                <a:solidFill>
                  <a:srgbClr val="FF0000"/>
                </a:solidFill>
                <a:effectLst/>
                <a:latin typeface="+mj-lt"/>
                <a:cs typeface="Arial" panose="020B0604020202020204" pitchFamily="34" charset="0"/>
              </a:rPr>
            </a:br>
            <a:r>
              <a:rPr lang="en-US" altLang="zh-CN" dirty="0">
                <a:solidFill>
                  <a:srgbClr val="0000FF"/>
                </a:solidFill>
                <a:effectLst/>
                <a:latin typeface="+mj-lt"/>
                <a:cs typeface="Arial" panose="020B0604020202020204" pitchFamily="34" charset="0"/>
              </a:rPr>
              <a:t>Blue: areal density of 3×10</a:t>
            </a:r>
            <a:r>
              <a:rPr lang="en-US" altLang="zh-CN" baseline="30000" dirty="0">
                <a:solidFill>
                  <a:srgbClr val="0000FF"/>
                </a:solidFill>
                <a:effectLst/>
                <a:latin typeface="+mj-lt"/>
                <a:cs typeface="Arial" panose="020B0604020202020204" pitchFamily="34" charset="0"/>
              </a:rPr>
              <a:t>17</a:t>
            </a:r>
            <a:r>
              <a:rPr lang="en-US" altLang="zh-CN" dirty="0">
                <a:solidFill>
                  <a:srgbClr val="0000FF"/>
                </a:solidFill>
                <a:effectLst/>
                <a:latin typeface="+mj-lt"/>
                <a:cs typeface="Arial" panose="020B0604020202020204" pitchFamily="34" charset="0"/>
              </a:rPr>
              <a:t> ions/cm</a:t>
            </a:r>
            <a:r>
              <a:rPr lang="en-US" altLang="zh-CN" baseline="30000" dirty="0">
                <a:solidFill>
                  <a:srgbClr val="0000FF"/>
                </a:solidFill>
                <a:effectLst/>
                <a:latin typeface="+mj-lt"/>
                <a:cs typeface="Arial" panose="020B0604020202020204" pitchFamily="34" charset="0"/>
              </a:rPr>
              <a:t>2</a:t>
            </a:r>
          </a:p>
          <a:p>
            <a:r>
              <a:rPr lang="en-US" altLang="zh-CN" dirty="0">
                <a:solidFill>
                  <a:srgbClr val="00B050"/>
                </a:solidFill>
                <a:effectLst/>
                <a:latin typeface="+mj-lt"/>
                <a:cs typeface="Arial" panose="020B0604020202020204" pitchFamily="34" charset="0"/>
              </a:rPr>
              <a:t>Green: areal density of 12×10</a:t>
            </a:r>
            <a:r>
              <a:rPr lang="en-US" altLang="zh-CN" baseline="30000" dirty="0">
                <a:solidFill>
                  <a:srgbClr val="00B050"/>
                </a:solidFill>
                <a:effectLst/>
                <a:latin typeface="+mj-lt"/>
                <a:cs typeface="Arial" panose="020B0604020202020204" pitchFamily="34" charset="0"/>
              </a:rPr>
              <a:t>17</a:t>
            </a:r>
            <a:r>
              <a:rPr lang="en-US" altLang="zh-CN" dirty="0">
                <a:solidFill>
                  <a:srgbClr val="00B050"/>
                </a:solidFill>
                <a:effectLst/>
                <a:latin typeface="+mj-lt"/>
                <a:cs typeface="Arial" panose="020B0604020202020204" pitchFamily="34" charset="0"/>
              </a:rPr>
              <a:t> ions/cm</a:t>
            </a:r>
            <a:r>
              <a:rPr lang="en-US" altLang="zh-CN" baseline="30000" dirty="0">
                <a:solidFill>
                  <a:srgbClr val="00B050"/>
                </a:solidFill>
                <a:effectLst/>
                <a:latin typeface="+mj-lt"/>
                <a:cs typeface="Arial" panose="020B0604020202020204" pitchFamily="34" charset="0"/>
              </a:rPr>
              <a:t>2</a:t>
            </a:r>
            <a:endParaRPr lang="zh-CN" altLang="en-US" baseline="30000" dirty="0">
              <a:solidFill>
                <a:srgbClr val="00B050"/>
              </a:solidFill>
              <a:latin typeface="+mj-lt"/>
              <a:cs typeface="Arial" panose="020B0604020202020204" pitchFamily="34" charset="0"/>
            </a:endParaRPr>
          </a:p>
        </p:txBody>
      </p:sp>
      <p:pic>
        <p:nvPicPr>
          <p:cNvPr id="8" name="Picture 7">
            <a:extLst>
              <a:ext uri="{FF2B5EF4-FFF2-40B4-BE49-F238E27FC236}">
                <a16:creationId xmlns:a16="http://schemas.microsoft.com/office/drawing/2014/main" id="{DA344639-E983-4F8B-AAFE-4004AF5A0838}"/>
              </a:ext>
            </a:extLst>
          </p:cNvPr>
          <p:cNvPicPr>
            <a:picLocks noChangeAspect="1"/>
          </p:cNvPicPr>
          <p:nvPr/>
        </p:nvPicPr>
        <p:blipFill>
          <a:blip r:embed="rId4"/>
          <a:stretch>
            <a:fillRect/>
          </a:stretch>
        </p:blipFill>
        <p:spPr>
          <a:xfrm>
            <a:off x="0" y="3429000"/>
            <a:ext cx="7029450" cy="3429000"/>
          </a:xfrm>
          <a:prstGeom prst="rect">
            <a:avLst/>
          </a:prstGeom>
        </p:spPr>
      </p:pic>
      <p:sp>
        <p:nvSpPr>
          <p:cNvPr id="9" name="TextBox 8">
            <a:extLst>
              <a:ext uri="{FF2B5EF4-FFF2-40B4-BE49-F238E27FC236}">
                <a16:creationId xmlns:a16="http://schemas.microsoft.com/office/drawing/2014/main" id="{BA12F3EC-7068-47D8-A1CE-6854B70D87D2}"/>
              </a:ext>
            </a:extLst>
          </p:cNvPr>
          <p:cNvSpPr txBox="1"/>
          <p:nvPr/>
        </p:nvSpPr>
        <p:spPr>
          <a:xfrm>
            <a:off x="2114550" y="4282440"/>
            <a:ext cx="3933577" cy="923330"/>
          </a:xfrm>
          <a:prstGeom prst="rect">
            <a:avLst/>
          </a:prstGeom>
          <a:noFill/>
        </p:spPr>
        <p:txBody>
          <a:bodyPr wrap="none" rtlCol="0">
            <a:spAutoFit/>
          </a:bodyPr>
          <a:lstStyle/>
          <a:p>
            <a:r>
              <a:rPr lang="en-US" altLang="zh-CN" dirty="0">
                <a:solidFill>
                  <a:srgbClr val="FF0000"/>
                </a:solidFill>
                <a:latin typeface="+mj-lt"/>
                <a:cs typeface="Arial" panose="020B0604020202020204" pitchFamily="34" charset="0"/>
              </a:rPr>
              <a:t>Red: </a:t>
            </a:r>
            <a:r>
              <a:rPr lang="en-US" altLang="zh-CN" dirty="0">
                <a:solidFill>
                  <a:srgbClr val="FF0000"/>
                </a:solidFill>
                <a:effectLst/>
                <a:latin typeface="+mj-lt"/>
                <a:cs typeface="Arial" panose="020B0604020202020204" pitchFamily="34" charset="0"/>
              </a:rPr>
              <a:t>volume swell proportionality 0.75</a:t>
            </a:r>
          </a:p>
          <a:p>
            <a:r>
              <a:rPr lang="en-US" altLang="zh-CN" dirty="0">
                <a:solidFill>
                  <a:srgbClr val="0000FF"/>
                </a:solidFill>
                <a:effectLst/>
                <a:latin typeface="+mj-lt"/>
                <a:cs typeface="Arial" panose="020B0604020202020204" pitchFamily="34" charset="0"/>
              </a:rPr>
              <a:t>Blue: volume swell proportionality 0.375</a:t>
            </a:r>
            <a:endParaRPr lang="en-US" altLang="zh-CN" baseline="30000" dirty="0">
              <a:solidFill>
                <a:srgbClr val="0000FF"/>
              </a:solidFill>
              <a:effectLst/>
              <a:latin typeface="+mj-lt"/>
              <a:cs typeface="Arial" panose="020B0604020202020204" pitchFamily="34" charset="0"/>
            </a:endParaRPr>
          </a:p>
          <a:p>
            <a:r>
              <a:rPr lang="en-US" altLang="zh-CN" dirty="0">
                <a:solidFill>
                  <a:srgbClr val="00B050"/>
                </a:solidFill>
                <a:effectLst/>
                <a:latin typeface="+mj-lt"/>
                <a:cs typeface="Arial" panose="020B0604020202020204" pitchFamily="34" charset="0"/>
              </a:rPr>
              <a:t>Green:  volume swell proportionality 1.5</a:t>
            </a:r>
            <a:endParaRPr lang="zh-CN" altLang="en-US" baseline="30000" dirty="0">
              <a:solidFill>
                <a:srgbClr val="00B050"/>
              </a:solidFill>
              <a:latin typeface="+mj-lt"/>
              <a:cs typeface="Arial" panose="020B0604020202020204" pitchFamily="34" charset="0"/>
            </a:endParaRPr>
          </a:p>
        </p:txBody>
      </p:sp>
    </p:spTree>
    <p:extLst>
      <p:ext uri="{BB962C8B-B14F-4D97-AF65-F5344CB8AC3E}">
        <p14:creationId xmlns:p14="http://schemas.microsoft.com/office/powerpoint/2010/main" val="1954425701"/>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4C0B1D2-F7F8-4A6B-9CB6-59FC8F113A70}"/>
              </a:ext>
            </a:extLst>
          </p:cNvPr>
          <p:cNvPicPr>
            <a:picLocks noChangeAspect="1"/>
          </p:cNvPicPr>
          <p:nvPr/>
        </p:nvPicPr>
        <p:blipFill>
          <a:blip r:embed="rId2"/>
          <a:stretch>
            <a:fillRect/>
          </a:stretch>
        </p:blipFill>
        <p:spPr>
          <a:xfrm>
            <a:off x="0" y="3429000"/>
            <a:ext cx="7029450" cy="3429000"/>
          </a:xfrm>
          <a:prstGeom prst="rect">
            <a:avLst/>
          </a:prstGeom>
        </p:spPr>
      </p:pic>
      <p:pic>
        <p:nvPicPr>
          <p:cNvPr id="6" name="Picture 5">
            <a:extLst>
              <a:ext uri="{FF2B5EF4-FFF2-40B4-BE49-F238E27FC236}">
                <a16:creationId xmlns:a16="http://schemas.microsoft.com/office/drawing/2014/main" id="{961BCAF3-CF75-4F52-81A0-B4071C455464}"/>
              </a:ext>
            </a:extLst>
          </p:cNvPr>
          <p:cNvPicPr>
            <a:picLocks noChangeAspect="1"/>
          </p:cNvPicPr>
          <p:nvPr/>
        </p:nvPicPr>
        <p:blipFill>
          <a:blip r:embed="rId3"/>
          <a:stretch>
            <a:fillRect/>
          </a:stretch>
        </p:blipFill>
        <p:spPr>
          <a:xfrm>
            <a:off x="0" y="-1"/>
            <a:ext cx="7033139" cy="3430800"/>
          </a:xfrm>
          <a:prstGeom prst="rect">
            <a:avLst/>
          </a:prstGeom>
        </p:spPr>
      </p:pic>
      <p:sp>
        <p:nvSpPr>
          <p:cNvPr id="7" name="TextBox 6">
            <a:extLst>
              <a:ext uri="{FF2B5EF4-FFF2-40B4-BE49-F238E27FC236}">
                <a16:creationId xmlns:a16="http://schemas.microsoft.com/office/drawing/2014/main" id="{36571807-D443-49F3-BE9C-DE052E303A93}"/>
              </a:ext>
            </a:extLst>
          </p:cNvPr>
          <p:cNvSpPr txBox="1"/>
          <p:nvPr/>
        </p:nvSpPr>
        <p:spPr>
          <a:xfrm>
            <a:off x="2114550" y="853440"/>
            <a:ext cx="4991238" cy="646331"/>
          </a:xfrm>
          <a:prstGeom prst="rect">
            <a:avLst/>
          </a:prstGeom>
          <a:noFill/>
        </p:spPr>
        <p:txBody>
          <a:bodyPr wrap="none" rtlCol="0">
            <a:spAutoFit/>
          </a:bodyPr>
          <a:lstStyle/>
          <a:p>
            <a:r>
              <a:rPr lang="en-US" altLang="zh-CN" dirty="0">
                <a:solidFill>
                  <a:srgbClr val="FF0000"/>
                </a:solidFill>
                <a:latin typeface="+mj-lt"/>
                <a:cs typeface="Arial" panose="020B0604020202020204" pitchFamily="34" charset="0"/>
              </a:rPr>
              <a:t>Red: </a:t>
            </a:r>
            <a:r>
              <a:rPr lang="en-US" altLang="zh-CN" dirty="0">
                <a:solidFill>
                  <a:srgbClr val="FF0000"/>
                </a:solidFill>
                <a:effectLst/>
                <a:latin typeface="+mj-lt"/>
                <a:cs typeface="Arial" panose="020B0604020202020204" pitchFamily="34" charset="0"/>
              </a:rPr>
              <a:t>implantation depth multiplicative factor 1.0</a:t>
            </a:r>
          </a:p>
          <a:p>
            <a:r>
              <a:rPr lang="en-US" altLang="zh-CN" dirty="0">
                <a:solidFill>
                  <a:srgbClr val="00B050"/>
                </a:solidFill>
                <a:effectLst/>
                <a:latin typeface="+mj-lt"/>
                <a:cs typeface="Arial" panose="020B0604020202020204" pitchFamily="34" charset="0"/>
              </a:rPr>
              <a:t>Green:  implantation depth multiplicative factor 2.0</a:t>
            </a:r>
            <a:endParaRPr lang="zh-CN" altLang="en-US" baseline="30000" dirty="0">
              <a:solidFill>
                <a:srgbClr val="00B050"/>
              </a:solidFill>
              <a:latin typeface="+mj-lt"/>
              <a:cs typeface="Arial" panose="020B0604020202020204" pitchFamily="34" charset="0"/>
            </a:endParaRPr>
          </a:p>
        </p:txBody>
      </p:sp>
      <p:sp>
        <p:nvSpPr>
          <p:cNvPr id="8" name="TextBox 7">
            <a:extLst>
              <a:ext uri="{FF2B5EF4-FFF2-40B4-BE49-F238E27FC236}">
                <a16:creationId xmlns:a16="http://schemas.microsoft.com/office/drawing/2014/main" id="{69D64458-B238-4887-A2B8-0E94A8F3989D}"/>
              </a:ext>
            </a:extLst>
          </p:cNvPr>
          <p:cNvSpPr txBox="1"/>
          <p:nvPr/>
        </p:nvSpPr>
        <p:spPr>
          <a:xfrm>
            <a:off x="2260854" y="4284240"/>
            <a:ext cx="753540" cy="923330"/>
          </a:xfrm>
          <a:prstGeom prst="rect">
            <a:avLst/>
          </a:prstGeom>
          <a:noFill/>
        </p:spPr>
        <p:txBody>
          <a:bodyPr wrap="none" rtlCol="0">
            <a:spAutoFit/>
          </a:bodyPr>
          <a:lstStyle/>
          <a:p>
            <a:r>
              <a:rPr lang="en-US" altLang="zh-CN" dirty="0">
                <a:solidFill>
                  <a:srgbClr val="FF0000"/>
                </a:solidFill>
                <a:latin typeface="+mj-lt"/>
                <a:cs typeface="Arial" panose="020B0604020202020204" pitchFamily="34" charset="0"/>
              </a:rPr>
              <a:t>Red </a:t>
            </a:r>
          </a:p>
          <a:p>
            <a:r>
              <a:rPr lang="en-US" altLang="zh-CN" dirty="0">
                <a:solidFill>
                  <a:srgbClr val="0000FF"/>
                </a:solidFill>
                <a:effectLst/>
                <a:latin typeface="+mj-lt"/>
                <a:cs typeface="Arial" panose="020B0604020202020204" pitchFamily="34" charset="0"/>
              </a:rPr>
              <a:t>Blue</a:t>
            </a:r>
          </a:p>
          <a:p>
            <a:r>
              <a:rPr lang="en-US" altLang="zh-CN" dirty="0">
                <a:solidFill>
                  <a:srgbClr val="00B050"/>
                </a:solidFill>
                <a:effectLst/>
                <a:latin typeface="+mj-lt"/>
                <a:cs typeface="Arial" panose="020B0604020202020204" pitchFamily="34" charset="0"/>
              </a:rPr>
              <a:t>Green</a:t>
            </a:r>
          </a:p>
        </p:txBody>
      </p:sp>
    </p:spTree>
    <p:extLst>
      <p:ext uri="{BB962C8B-B14F-4D97-AF65-F5344CB8AC3E}">
        <p14:creationId xmlns:p14="http://schemas.microsoft.com/office/powerpoint/2010/main" val="2353875966"/>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AF3C5C3-10A0-4C71-B04A-021D7D986A72}"/>
              </a:ext>
            </a:extLst>
          </p:cNvPr>
          <p:cNvPicPr>
            <a:picLocks noChangeAspect="1"/>
          </p:cNvPicPr>
          <p:nvPr/>
        </p:nvPicPr>
        <p:blipFill>
          <a:blip r:embed="rId2"/>
          <a:stretch>
            <a:fillRect/>
          </a:stretch>
        </p:blipFill>
        <p:spPr>
          <a:xfrm>
            <a:off x="1" y="0"/>
            <a:ext cx="6979025" cy="3420000"/>
          </a:xfrm>
          <a:prstGeom prst="rect">
            <a:avLst/>
          </a:prstGeom>
        </p:spPr>
      </p:pic>
      <p:sp>
        <p:nvSpPr>
          <p:cNvPr id="4" name="TextBox 3">
            <a:extLst>
              <a:ext uri="{FF2B5EF4-FFF2-40B4-BE49-F238E27FC236}">
                <a16:creationId xmlns:a16="http://schemas.microsoft.com/office/drawing/2014/main" id="{E0003CAF-AA70-4B5D-8477-49DAA7153F65}"/>
              </a:ext>
            </a:extLst>
          </p:cNvPr>
          <p:cNvSpPr txBox="1"/>
          <p:nvPr/>
        </p:nvSpPr>
        <p:spPr>
          <a:xfrm>
            <a:off x="2114550" y="853440"/>
            <a:ext cx="3592137" cy="646331"/>
          </a:xfrm>
          <a:prstGeom prst="rect">
            <a:avLst/>
          </a:prstGeom>
          <a:noFill/>
        </p:spPr>
        <p:txBody>
          <a:bodyPr wrap="none" rtlCol="0">
            <a:spAutoFit/>
          </a:bodyPr>
          <a:lstStyle/>
          <a:p>
            <a:r>
              <a:rPr lang="en-US" altLang="zh-CN" dirty="0">
                <a:solidFill>
                  <a:srgbClr val="FF0000"/>
                </a:solidFill>
                <a:latin typeface="+mj-lt"/>
                <a:cs typeface="Arial" panose="020B0604020202020204" pitchFamily="34" charset="0"/>
              </a:rPr>
              <a:t>Red: </a:t>
            </a:r>
            <a:r>
              <a:rPr lang="en-US" altLang="zh-CN" dirty="0">
                <a:solidFill>
                  <a:srgbClr val="FF0000"/>
                </a:solidFill>
                <a:effectLst/>
                <a:latin typeface="+mj-lt"/>
                <a:cs typeface="Arial" panose="020B0604020202020204" pitchFamily="34" charset="0"/>
              </a:rPr>
              <a:t>diameter of collimator 4.0 mm</a:t>
            </a:r>
            <a:br>
              <a:rPr lang="en-US" altLang="zh-CN" dirty="0">
                <a:solidFill>
                  <a:srgbClr val="FF0000"/>
                </a:solidFill>
                <a:effectLst/>
                <a:latin typeface="+mj-lt"/>
                <a:cs typeface="Arial" panose="020B0604020202020204" pitchFamily="34" charset="0"/>
              </a:rPr>
            </a:br>
            <a:r>
              <a:rPr lang="en-US" altLang="zh-CN" dirty="0">
                <a:solidFill>
                  <a:srgbClr val="0000FF"/>
                </a:solidFill>
                <a:effectLst/>
                <a:latin typeface="+mj-lt"/>
                <a:cs typeface="Arial" panose="020B0604020202020204" pitchFamily="34" charset="0"/>
              </a:rPr>
              <a:t>Blue:  diameter of collimator 6.4 mm</a:t>
            </a:r>
            <a:endParaRPr lang="en-US" altLang="zh-CN" baseline="30000" dirty="0">
              <a:solidFill>
                <a:srgbClr val="0000FF"/>
              </a:solidFill>
              <a:effectLst/>
              <a:latin typeface="+mj-lt"/>
              <a:cs typeface="Arial" panose="020B0604020202020204" pitchFamily="34" charset="0"/>
            </a:endParaRPr>
          </a:p>
        </p:txBody>
      </p:sp>
      <p:pic>
        <p:nvPicPr>
          <p:cNvPr id="6" name="Picture 5">
            <a:extLst>
              <a:ext uri="{FF2B5EF4-FFF2-40B4-BE49-F238E27FC236}">
                <a16:creationId xmlns:a16="http://schemas.microsoft.com/office/drawing/2014/main" id="{348D30B8-8CF0-47CF-86B0-9FED83B54AFA}"/>
              </a:ext>
            </a:extLst>
          </p:cNvPr>
          <p:cNvPicPr>
            <a:picLocks noChangeAspect="1"/>
          </p:cNvPicPr>
          <p:nvPr/>
        </p:nvPicPr>
        <p:blipFill>
          <a:blip r:embed="rId3"/>
          <a:stretch>
            <a:fillRect/>
          </a:stretch>
        </p:blipFill>
        <p:spPr>
          <a:xfrm>
            <a:off x="0" y="3438001"/>
            <a:ext cx="6979025" cy="3420000"/>
          </a:xfrm>
          <a:prstGeom prst="rect">
            <a:avLst/>
          </a:prstGeom>
        </p:spPr>
      </p:pic>
      <p:sp>
        <p:nvSpPr>
          <p:cNvPr id="7" name="TextBox 6">
            <a:extLst>
              <a:ext uri="{FF2B5EF4-FFF2-40B4-BE49-F238E27FC236}">
                <a16:creationId xmlns:a16="http://schemas.microsoft.com/office/drawing/2014/main" id="{8B0C97CE-F091-43A1-9478-1A6ACB97EFFA}"/>
              </a:ext>
            </a:extLst>
          </p:cNvPr>
          <p:cNvSpPr txBox="1"/>
          <p:nvPr/>
        </p:nvSpPr>
        <p:spPr>
          <a:xfrm>
            <a:off x="851234" y="3950274"/>
            <a:ext cx="3592137" cy="646331"/>
          </a:xfrm>
          <a:prstGeom prst="rect">
            <a:avLst/>
          </a:prstGeom>
          <a:noFill/>
        </p:spPr>
        <p:txBody>
          <a:bodyPr wrap="none" rtlCol="0">
            <a:spAutoFit/>
          </a:bodyPr>
          <a:lstStyle/>
          <a:p>
            <a:r>
              <a:rPr lang="en-US" altLang="zh-CN" dirty="0">
                <a:solidFill>
                  <a:srgbClr val="FF0000"/>
                </a:solidFill>
                <a:latin typeface="+mj-lt"/>
                <a:cs typeface="Arial" panose="020B0604020202020204" pitchFamily="34" charset="0"/>
              </a:rPr>
              <a:t>Red: </a:t>
            </a:r>
            <a:r>
              <a:rPr lang="en-US" altLang="zh-CN" dirty="0">
                <a:solidFill>
                  <a:srgbClr val="FF0000"/>
                </a:solidFill>
                <a:effectLst/>
                <a:latin typeface="+mj-lt"/>
                <a:cs typeface="Arial" panose="020B0604020202020204" pitchFamily="34" charset="0"/>
              </a:rPr>
              <a:t>diameter of collimator 4.0 mm</a:t>
            </a:r>
            <a:br>
              <a:rPr lang="en-US" altLang="zh-CN" dirty="0">
                <a:solidFill>
                  <a:srgbClr val="FF0000"/>
                </a:solidFill>
                <a:effectLst/>
                <a:latin typeface="+mj-lt"/>
                <a:cs typeface="Arial" panose="020B0604020202020204" pitchFamily="34" charset="0"/>
              </a:rPr>
            </a:br>
            <a:r>
              <a:rPr lang="en-US" altLang="zh-CN" dirty="0">
                <a:solidFill>
                  <a:srgbClr val="0000FF"/>
                </a:solidFill>
                <a:effectLst/>
                <a:latin typeface="+mj-lt"/>
                <a:cs typeface="Arial" panose="020B0604020202020204" pitchFamily="34" charset="0"/>
              </a:rPr>
              <a:t>Blue:  diameter of collimator 6.4 mm</a:t>
            </a:r>
            <a:endParaRPr lang="en-US" altLang="zh-CN" baseline="30000" dirty="0">
              <a:solidFill>
                <a:srgbClr val="0000FF"/>
              </a:solidFill>
              <a:effectLst/>
              <a:latin typeface="+mj-lt"/>
              <a:cs typeface="Arial" panose="020B0604020202020204" pitchFamily="34" charset="0"/>
            </a:endParaRPr>
          </a:p>
        </p:txBody>
      </p:sp>
    </p:spTree>
    <p:extLst>
      <p:ext uri="{BB962C8B-B14F-4D97-AF65-F5344CB8AC3E}">
        <p14:creationId xmlns:p14="http://schemas.microsoft.com/office/powerpoint/2010/main" val="1791721286"/>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3B57864-8CA8-4253-A962-FFD9CA175FA0}"/>
              </a:ext>
            </a:extLst>
          </p:cNvPr>
          <p:cNvSpPr txBox="1"/>
          <p:nvPr/>
        </p:nvSpPr>
        <p:spPr>
          <a:xfrm>
            <a:off x="0" y="0"/>
            <a:ext cx="6266688" cy="3139321"/>
          </a:xfrm>
          <a:prstGeom prst="rect">
            <a:avLst/>
          </a:prstGeom>
          <a:noFill/>
        </p:spPr>
        <p:txBody>
          <a:bodyPr wrap="square">
            <a:spAutoFit/>
          </a:bodyPr>
          <a:lstStyle/>
          <a:p>
            <a:r>
              <a:rPr lang="zh-CN" altLang="en-US" dirty="0"/>
              <a:t>Scott Pratt et al., Phys. Rev. Lett. 114, 202301 (2015).</a:t>
            </a:r>
            <a:endParaRPr lang="en-US" altLang="zh-CN" dirty="0"/>
          </a:p>
          <a:p>
            <a:r>
              <a:rPr lang="en-US" altLang="zh-CN" dirty="0"/>
              <a:t>1400 full model runs to train the emulator</a:t>
            </a:r>
          </a:p>
          <a:p>
            <a:endParaRPr lang="en-US" altLang="zh-CN" dirty="0"/>
          </a:p>
          <a:p>
            <a:r>
              <a:rPr lang="nb-NO" altLang="zh-CN" dirty="0"/>
              <a:t>L. Yang et al., Phys. Lett. B 807, 135540 (2020).</a:t>
            </a:r>
            <a:endParaRPr lang="en-US" altLang="zh-CN" dirty="0"/>
          </a:p>
          <a:p>
            <a:r>
              <a:rPr lang="en-US" altLang="zh-CN" sz="1800" i="0" dirty="0">
                <a:solidFill>
                  <a:srgbClr val="000000"/>
                </a:solidFill>
                <a:effectLst/>
                <a:latin typeface="Gulliver"/>
              </a:rPr>
              <a:t>1000 parameter sets </a:t>
            </a:r>
            <a:r>
              <a:rPr lang="en-US" altLang="zh-CN" dirty="0"/>
              <a:t>to train the emulator</a:t>
            </a:r>
            <a:br>
              <a:rPr lang="en-US" altLang="zh-CN" sz="1800" i="0" dirty="0">
                <a:solidFill>
                  <a:srgbClr val="000000"/>
                </a:solidFill>
                <a:effectLst/>
                <a:latin typeface="Gulliver"/>
              </a:rPr>
            </a:br>
            <a:endParaRPr lang="en-US" altLang="zh-CN" sz="1800" i="0" dirty="0">
              <a:solidFill>
                <a:srgbClr val="000000"/>
              </a:solidFill>
              <a:effectLst/>
              <a:latin typeface="Gulliver"/>
            </a:endParaRPr>
          </a:p>
          <a:p>
            <a:r>
              <a:rPr lang="en-US" altLang="zh-CN" dirty="0">
                <a:solidFill>
                  <a:srgbClr val="000000"/>
                </a:solidFill>
                <a:latin typeface="Gulliver"/>
              </a:rPr>
              <a:t>Jonah E. Bernhard  et al., Nat. Phys. 15, 1113 (2019).</a:t>
            </a:r>
          </a:p>
          <a:p>
            <a:r>
              <a:rPr lang="en-US" altLang="zh-CN" sz="1800" i="0" dirty="0">
                <a:solidFill>
                  <a:srgbClr val="000000"/>
                </a:solidFill>
                <a:effectLst/>
                <a:latin typeface="MinionPro-Regular2"/>
              </a:rPr>
              <a:t>500 each, a total of 1,000 model evaluations.</a:t>
            </a:r>
            <a:br>
              <a:rPr lang="en-US" altLang="zh-CN" sz="1800" i="0" dirty="0">
                <a:solidFill>
                  <a:srgbClr val="000000"/>
                </a:solidFill>
                <a:effectLst/>
                <a:latin typeface="MinionPro-Regular2"/>
              </a:rPr>
            </a:br>
            <a:endParaRPr lang="en-US" altLang="zh-CN" dirty="0">
              <a:solidFill>
                <a:srgbClr val="000000"/>
              </a:solidFill>
              <a:latin typeface="Gulliver"/>
            </a:endParaRPr>
          </a:p>
          <a:p>
            <a:endParaRPr lang="en-US" altLang="zh-CN" dirty="0">
              <a:solidFill>
                <a:srgbClr val="000000"/>
              </a:solidFill>
              <a:latin typeface="Gulliver"/>
            </a:endParaRPr>
          </a:p>
          <a:p>
            <a:r>
              <a:rPr lang="en-US" altLang="zh-CN" dirty="0">
                <a:solidFill>
                  <a:srgbClr val="000000"/>
                </a:solidFill>
                <a:latin typeface="Gulliver"/>
              </a:rPr>
              <a:t>24206 full model runs to train the emulator</a:t>
            </a:r>
            <a:endParaRPr lang="zh-CN" altLang="en-US" dirty="0"/>
          </a:p>
        </p:txBody>
      </p:sp>
      <p:sp>
        <p:nvSpPr>
          <p:cNvPr id="4" name="TextBox 3">
            <a:extLst>
              <a:ext uri="{FF2B5EF4-FFF2-40B4-BE49-F238E27FC236}">
                <a16:creationId xmlns:a16="http://schemas.microsoft.com/office/drawing/2014/main" id="{0050AA70-5A83-4651-B077-8B861382394E}"/>
              </a:ext>
            </a:extLst>
          </p:cNvPr>
          <p:cNvSpPr txBox="1"/>
          <p:nvPr/>
        </p:nvSpPr>
        <p:spPr>
          <a:xfrm>
            <a:off x="5595582" y="3057525"/>
            <a:ext cx="3548418" cy="3139321"/>
          </a:xfrm>
          <a:prstGeom prst="rect">
            <a:avLst/>
          </a:prstGeom>
          <a:noFill/>
        </p:spPr>
        <p:txBody>
          <a:bodyPr wrap="square">
            <a:spAutoFit/>
          </a:bodyPr>
          <a:lstStyle/>
          <a:p>
            <a:r>
              <a:rPr lang="en-US" altLang="zh-CN" sz="1800" dirty="0">
                <a:effectLst/>
                <a:latin typeface="Times New Roman" panose="02020603050405020304" pitchFamily="18" charset="0"/>
                <a:ea typeface="宋体" panose="02010600030101010101" pitchFamily="2" charset="-122"/>
                <a:cs typeface="Times New Roman" panose="02020603050405020304" pitchFamily="18" charset="0"/>
              </a:rPr>
              <a:t>One thing: there is a default correlation length that you should be sure and change in the parameters file. I think it is set at 0.01 which is far too small for most applications. It might be the </a:t>
            </a:r>
            <a:r>
              <a:rPr lang="zh-CN" altLang="zh-CN" sz="1800" dirty="0">
                <a:effectLst/>
                <a:latin typeface="Times New Roman" panose="02020603050405020304" pitchFamily="18" charset="0"/>
                <a:ea typeface="宋体" panose="02010600030101010101" pitchFamily="2" charset="-122"/>
                <a:cs typeface="Times New Roman" panose="02020603050405020304" pitchFamily="18" charset="0"/>
              </a:rPr>
              <a:t>“</a:t>
            </a:r>
            <a:r>
              <a:rPr lang="en-US" altLang="zh-CN" sz="1800" dirty="0">
                <a:effectLst/>
                <a:latin typeface="Times New Roman" panose="02020603050405020304" pitchFamily="18" charset="0"/>
                <a:ea typeface="宋体" panose="02010600030101010101" pitchFamily="2" charset="-122"/>
                <a:cs typeface="Times New Roman" panose="02020603050405020304" pitchFamily="18" charset="0"/>
              </a:rPr>
              <a:t>EMULATOR_SCALE</a:t>
            </a:r>
            <a:r>
              <a:rPr lang="zh-CN" altLang="zh-CN" sz="1800" dirty="0">
                <a:effectLst/>
                <a:latin typeface="Times New Roman" panose="02020603050405020304" pitchFamily="18" charset="0"/>
                <a:ea typeface="宋体" panose="02010600030101010101" pitchFamily="2" charset="-122"/>
                <a:cs typeface="Times New Roman" panose="02020603050405020304" pitchFamily="18" charset="0"/>
              </a:rPr>
              <a:t>”</a:t>
            </a:r>
            <a:r>
              <a:rPr lang="en-US" altLang="zh-CN" sz="1800" dirty="0">
                <a:effectLst/>
                <a:latin typeface="Times New Roman" panose="02020603050405020304" pitchFamily="18" charset="0"/>
                <a:ea typeface="宋体" panose="02010600030101010101" pitchFamily="2" charset="-122"/>
                <a:cs typeface="Times New Roman" panose="02020603050405020304" pitchFamily="18" charset="0"/>
              </a:rPr>
              <a:t> parameter in settings.dat. Something on the order of unity might be a good place to start.</a:t>
            </a:r>
          </a:p>
          <a:p>
            <a:pPr algn="r"/>
            <a:r>
              <a:rPr lang="en-US" altLang="zh-CN" dirty="0">
                <a:latin typeface="Times New Roman" panose="02020603050405020304" pitchFamily="18" charset="0"/>
                <a:ea typeface="宋体" panose="02010600030101010101" pitchFamily="2" charset="-122"/>
                <a:cs typeface="Times New Roman" panose="02020603050405020304" pitchFamily="18" charset="0"/>
              </a:rPr>
              <a:t>Scott Pratt</a:t>
            </a:r>
            <a:endParaRPr lang="zh-CN" altLang="zh-CN" sz="1800" dirty="0">
              <a:effectLst/>
              <a:latin typeface="Times New Roman" panose="02020603050405020304" pitchFamily="18" charset="0"/>
              <a:ea typeface="宋体"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1648399430"/>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6E67D05-B33D-47E8-8346-F424F8FD1A17}"/>
              </a:ext>
            </a:extLst>
          </p:cNvPr>
          <p:cNvPicPr>
            <a:picLocks noChangeAspect="1"/>
          </p:cNvPicPr>
          <p:nvPr/>
        </p:nvPicPr>
        <p:blipFill>
          <a:blip r:embed="rId2"/>
          <a:stretch>
            <a:fillRect/>
          </a:stretch>
        </p:blipFill>
        <p:spPr>
          <a:xfrm>
            <a:off x="0" y="0"/>
            <a:ext cx="7026986" cy="6858000"/>
          </a:xfrm>
          <a:prstGeom prst="rect">
            <a:avLst/>
          </a:prstGeom>
        </p:spPr>
      </p:pic>
      <p:pic>
        <p:nvPicPr>
          <p:cNvPr id="5" name="Picture 4">
            <a:extLst>
              <a:ext uri="{FF2B5EF4-FFF2-40B4-BE49-F238E27FC236}">
                <a16:creationId xmlns:a16="http://schemas.microsoft.com/office/drawing/2014/main" id="{9DF591CA-EC1B-4008-918B-83852B7B3906}"/>
              </a:ext>
            </a:extLst>
          </p:cNvPr>
          <p:cNvPicPr>
            <a:picLocks noChangeAspect="1"/>
          </p:cNvPicPr>
          <p:nvPr/>
        </p:nvPicPr>
        <p:blipFill>
          <a:blip r:embed="rId3"/>
          <a:stretch>
            <a:fillRect/>
          </a:stretch>
        </p:blipFill>
        <p:spPr>
          <a:xfrm>
            <a:off x="4038600" y="0"/>
            <a:ext cx="5105400" cy="3057525"/>
          </a:xfrm>
          <a:prstGeom prst="rect">
            <a:avLst/>
          </a:prstGeom>
        </p:spPr>
      </p:pic>
      <p:sp>
        <p:nvSpPr>
          <p:cNvPr id="7" name="TextBox 6">
            <a:extLst>
              <a:ext uri="{FF2B5EF4-FFF2-40B4-BE49-F238E27FC236}">
                <a16:creationId xmlns:a16="http://schemas.microsoft.com/office/drawing/2014/main" id="{FEAE4A0C-BE76-4C41-8E11-CC27BF9DA474}"/>
              </a:ext>
            </a:extLst>
          </p:cNvPr>
          <p:cNvSpPr txBox="1"/>
          <p:nvPr/>
        </p:nvSpPr>
        <p:spPr>
          <a:xfrm>
            <a:off x="1921586" y="382350"/>
            <a:ext cx="1794681" cy="707886"/>
          </a:xfrm>
          <a:prstGeom prst="rect">
            <a:avLst/>
          </a:prstGeom>
          <a:noFill/>
        </p:spPr>
        <p:txBody>
          <a:bodyPr wrap="square">
            <a:spAutoFit/>
          </a:bodyPr>
          <a:lstStyle/>
          <a:p>
            <a:r>
              <a:rPr lang="en-US" altLang="zh-CN" sz="2000" dirty="0"/>
              <a:t>S</a:t>
            </a:r>
            <a:r>
              <a:rPr lang="zh-CN" altLang="en-US" sz="2000" dirty="0"/>
              <a:t>cale </a:t>
            </a:r>
            <a:r>
              <a:rPr lang="en-US" altLang="zh-CN" sz="2000" dirty="0"/>
              <a:t>= </a:t>
            </a:r>
            <a:r>
              <a:rPr lang="zh-CN" altLang="en-US" sz="2000" dirty="0"/>
              <a:t>1</a:t>
            </a:r>
            <a:endParaRPr lang="en-US" altLang="zh-CN" sz="2000" dirty="0"/>
          </a:p>
          <a:p>
            <a:r>
              <a:rPr lang="en-US" altLang="zh-CN" sz="2000" dirty="0"/>
              <a:t>N</a:t>
            </a:r>
            <a:r>
              <a:rPr lang="zh-CN" altLang="en-US" sz="2000" dirty="0"/>
              <a:t>ugget </a:t>
            </a:r>
            <a:r>
              <a:rPr lang="en-US" altLang="zh-CN" sz="2000" dirty="0"/>
              <a:t>= </a:t>
            </a:r>
            <a:r>
              <a:rPr lang="zh-CN" altLang="en-US" sz="2000" dirty="0"/>
              <a:t>0.001</a:t>
            </a:r>
          </a:p>
        </p:txBody>
      </p:sp>
      <p:sp>
        <p:nvSpPr>
          <p:cNvPr id="2" name="TextBox 1">
            <a:extLst>
              <a:ext uri="{FF2B5EF4-FFF2-40B4-BE49-F238E27FC236}">
                <a16:creationId xmlns:a16="http://schemas.microsoft.com/office/drawing/2014/main" id="{7CAF8522-66FB-4348-89A3-A3B0B47E5EB3}"/>
              </a:ext>
            </a:extLst>
          </p:cNvPr>
          <p:cNvSpPr txBox="1"/>
          <p:nvPr/>
        </p:nvSpPr>
        <p:spPr>
          <a:xfrm>
            <a:off x="741405" y="453081"/>
            <a:ext cx="1182760" cy="584775"/>
          </a:xfrm>
          <a:prstGeom prst="rect">
            <a:avLst/>
          </a:prstGeom>
          <a:noFill/>
        </p:spPr>
        <p:txBody>
          <a:bodyPr wrap="none" rtlCol="0">
            <a:spAutoFit/>
          </a:bodyPr>
          <a:lstStyle/>
          <a:p>
            <a:r>
              <a:rPr lang="en-US" altLang="zh-CN" dirty="0"/>
              <a:t>Lifetime</a:t>
            </a:r>
          </a:p>
          <a:p>
            <a:r>
              <a:rPr lang="en-US" altLang="zh-CN" sz="1400" dirty="0"/>
              <a:t>Uniform prior</a:t>
            </a:r>
          </a:p>
        </p:txBody>
      </p:sp>
      <p:sp>
        <p:nvSpPr>
          <p:cNvPr id="8" name="TextBox 7">
            <a:extLst>
              <a:ext uri="{FF2B5EF4-FFF2-40B4-BE49-F238E27FC236}">
                <a16:creationId xmlns:a16="http://schemas.microsoft.com/office/drawing/2014/main" id="{75A6A98D-F068-439A-8686-B394A0349169}"/>
              </a:ext>
            </a:extLst>
          </p:cNvPr>
          <p:cNvSpPr txBox="1"/>
          <p:nvPr/>
        </p:nvSpPr>
        <p:spPr>
          <a:xfrm>
            <a:off x="2346969" y="1828800"/>
            <a:ext cx="1239442" cy="584775"/>
          </a:xfrm>
          <a:prstGeom prst="rect">
            <a:avLst/>
          </a:prstGeom>
          <a:noFill/>
        </p:spPr>
        <p:txBody>
          <a:bodyPr wrap="none" rtlCol="0">
            <a:spAutoFit/>
          </a:bodyPr>
          <a:lstStyle/>
          <a:p>
            <a:r>
              <a:rPr lang="en-US" altLang="zh-CN" i="1" dirty="0"/>
              <a:t>E</a:t>
            </a:r>
            <a:r>
              <a:rPr lang="en-US" altLang="zh-CN" i="1" baseline="-25000" dirty="0"/>
              <a:t>γ</a:t>
            </a:r>
          </a:p>
          <a:p>
            <a:r>
              <a:rPr lang="en-US" altLang="zh-CN" sz="1400" dirty="0"/>
              <a:t>Gaussian prior</a:t>
            </a:r>
          </a:p>
        </p:txBody>
      </p:sp>
      <p:sp>
        <p:nvSpPr>
          <p:cNvPr id="10" name="TextBox 9">
            <a:extLst>
              <a:ext uri="{FF2B5EF4-FFF2-40B4-BE49-F238E27FC236}">
                <a16:creationId xmlns:a16="http://schemas.microsoft.com/office/drawing/2014/main" id="{169F8DF8-1E2E-427A-B9AE-1E3C0B718A2B}"/>
              </a:ext>
            </a:extLst>
          </p:cNvPr>
          <p:cNvSpPr txBox="1"/>
          <p:nvPr/>
        </p:nvSpPr>
        <p:spPr>
          <a:xfrm>
            <a:off x="3634955" y="3242141"/>
            <a:ext cx="1295035" cy="584775"/>
          </a:xfrm>
          <a:prstGeom prst="rect">
            <a:avLst/>
          </a:prstGeom>
          <a:noFill/>
        </p:spPr>
        <p:txBody>
          <a:bodyPr wrap="none" rtlCol="0">
            <a:spAutoFit/>
          </a:bodyPr>
          <a:lstStyle/>
          <a:p>
            <a:r>
              <a:rPr lang="en-US" altLang="zh-CN" dirty="0"/>
              <a:t>Background</a:t>
            </a:r>
          </a:p>
          <a:p>
            <a:r>
              <a:rPr lang="en-US" altLang="zh-CN" sz="1400" dirty="0"/>
              <a:t>Gaussian prior</a:t>
            </a:r>
          </a:p>
        </p:txBody>
      </p:sp>
      <p:sp>
        <p:nvSpPr>
          <p:cNvPr id="11" name="TextBox 10">
            <a:extLst>
              <a:ext uri="{FF2B5EF4-FFF2-40B4-BE49-F238E27FC236}">
                <a16:creationId xmlns:a16="http://schemas.microsoft.com/office/drawing/2014/main" id="{AC99220E-2DB1-42D2-A363-21E4FB1456B1}"/>
              </a:ext>
            </a:extLst>
          </p:cNvPr>
          <p:cNvSpPr txBox="1"/>
          <p:nvPr/>
        </p:nvSpPr>
        <p:spPr>
          <a:xfrm>
            <a:off x="5134241" y="4497814"/>
            <a:ext cx="1668662" cy="584775"/>
          </a:xfrm>
          <a:prstGeom prst="rect">
            <a:avLst/>
          </a:prstGeom>
          <a:noFill/>
        </p:spPr>
        <p:txBody>
          <a:bodyPr wrap="none" rtlCol="0">
            <a:spAutoFit/>
          </a:bodyPr>
          <a:lstStyle/>
          <a:p>
            <a:r>
              <a:rPr lang="en-US" altLang="zh-CN" dirty="0"/>
              <a:t>Stopping power</a:t>
            </a:r>
          </a:p>
          <a:p>
            <a:r>
              <a:rPr lang="en-US" altLang="zh-CN" sz="1400" dirty="0"/>
              <a:t>Gaussian prior</a:t>
            </a:r>
          </a:p>
        </p:txBody>
      </p:sp>
      <p:sp>
        <p:nvSpPr>
          <p:cNvPr id="12" name="TextBox 11">
            <a:extLst>
              <a:ext uri="{FF2B5EF4-FFF2-40B4-BE49-F238E27FC236}">
                <a16:creationId xmlns:a16="http://schemas.microsoft.com/office/drawing/2014/main" id="{B9B5C0F2-5A6F-415E-9CFC-5F13749448C8}"/>
              </a:ext>
            </a:extLst>
          </p:cNvPr>
          <p:cNvSpPr txBox="1"/>
          <p:nvPr/>
        </p:nvSpPr>
        <p:spPr>
          <a:xfrm>
            <a:off x="6416831" y="6122769"/>
            <a:ext cx="1992212" cy="584775"/>
          </a:xfrm>
          <a:prstGeom prst="rect">
            <a:avLst/>
          </a:prstGeom>
          <a:noFill/>
        </p:spPr>
        <p:txBody>
          <a:bodyPr wrap="none" rtlCol="0">
            <a:spAutoFit/>
          </a:bodyPr>
          <a:lstStyle/>
          <a:p>
            <a:r>
              <a:rPr lang="en-US" altLang="zh-CN" dirty="0"/>
              <a:t>Angular correlation</a:t>
            </a:r>
          </a:p>
          <a:p>
            <a:r>
              <a:rPr lang="en-US" altLang="zh-CN" sz="1400" dirty="0"/>
              <a:t>Uniform prior</a:t>
            </a:r>
          </a:p>
        </p:txBody>
      </p:sp>
      <p:sp>
        <p:nvSpPr>
          <p:cNvPr id="13" name="TextBox 12">
            <a:extLst>
              <a:ext uri="{FF2B5EF4-FFF2-40B4-BE49-F238E27FC236}">
                <a16:creationId xmlns:a16="http://schemas.microsoft.com/office/drawing/2014/main" id="{B49F4388-071C-4638-B81B-CA8F76C2D924}"/>
              </a:ext>
            </a:extLst>
          </p:cNvPr>
          <p:cNvSpPr txBox="1"/>
          <p:nvPr/>
        </p:nvSpPr>
        <p:spPr>
          <a:xfrm>
            <a:off x="4628333" y="1995696"/>
            <a:ext cx="2174570" cy="646331"/>
          </a:xfrm>
          <a:prstGeom prst="rect">
            <a:avLst/>
          </a:prstGeom>
          <a:noFill/>
        </p:spPr>
        <p:txBody>
          <a:bodyPr wrap="none" rtlCol="0">
            <a:spAutoFit/>
          </a:bodyPr>
          <a:lstStyle/>
          <a:p>
            <a:r>
              <a:rPr lang="en-US" altLang="zh-CN" dirty="0"/>
              <a:t>Lifetime</a:t>
            </a:r>
          </a:p>
          <a:p>
            <a:r>
              <a:rPr lang="en-US" altLang="zh-CN" dirty="0"/>
              <a:t>Posterior distribution</a:t>
            </a:r>
          </a:p>
        </p:txBody>
      </p:sp>
      <p:sp>
        <p:nvSpPr>
          <p:cNvPr id="4" name="TextBox 3">
            <a:extLst>
              <a:ext uri="{FF2B5EF4-FFF2-40B4-BE49-F238E27FC236}">
                <a16:creationId xmlns:a16="http://schemas.microsoft.com/office/drawing/2014/main" id="{B86FB6C2-1569-464B-8C49-80BC56F9F390}"/>
              </a:ext>
            </a:extLst>
          </p:cNvPr>
          <p:cNvSpPr txBox="1"/>
          <p:nvPr/>
        </p:nvSpPr>
        <p:spPr>
          <a:xfrm>
            <a:off x="6591300" y="506110"/>
            <a:ext cx="2084417" cy="646331"/>
          </a:xfrm>
          <a:prstGeom prst="rect">
            <a:avLst/>
          </a:prstGeom>
          <a:noFill/>
        </p:spPr>
        <p:txBody>
          <a:bodyPr wrap="none" rtlCol="0">
            <a:spAutoFit/>
          </a:bodyPr>
          <a:lstStyle/>
          <a:p>
            <a:r>
              <a:rPr lang="en-US" altLang="zh-CN" dirty="0"/>
              <a:t>90% CL</a:t>
            </a:r>
          </a:p>
          <a:p>
            <a:r>
              <a:rPr lang="en-US" altLang="zh-CN" dirty="0"/>
              <a:t>Upper limit = 10.6 fs</a:t>
            </a:r>
            <a:endParaRPr lang="zh-CN" altLang="en-US" dirty="0"/>
          </a:p>
        </p:txBody>
      </p:sp>
    </p:spTree>
    <p:extLst>
      <p:ext uri="{BB962C8B-B14F-4D97-AF65-F5344CB8AC3E}">
        <p14:creationId xmlns:p14="http://schemas.microsoft.com/office/powerpoint/2010/main" val="40037570"/>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19FC110-638C-4231-A3CD-68169C659678}"/>
              </a:ext>
            </a:extLst>
          </p:cNvPr>
          <p:cNvPicPr>
            <a:picLocks noChangeAspect="1"/>
          </p:cNvPicPr>
          <p:nvPr/>
        </p:nvPicPr>
        <p:blipFill>
          <a:blip r:embed="rId2"/>
          <a:stretch>
            <a:fillRect/>
          </a:stretch>
        </p:blipFill>
        <p:spPr>
          <a:xfrm>
            <a:off x="0" y="0"/>
            <a:ext cx="7026986" cy="6858000"/>
          </a:xfrm>
          <a:prstGeom prst="rect">
            <a:avLst/>
          </a:prstGeom>
        </p:spPr>
      </p:pic>
      <p:pic>
        <p:nvPicPr>
          <p:cNvPr id="5" name="Picture 4">
            <a:extLst>
              <a:ext uri="{FF2B5EF4-FFF2-40B4-BE49-F238E27FC236}">
                <a16:creationId xmlns:a16="http://schemas.microsoft.com/office/drawing/2014/main" id="{62160523-D20E-463F-8B21-0D801AB635D6}"/>
              </a:ext>
            </a:extLst>
          </p:cNvPr>
          <p:cNvPicPr>
            <a:picLocks noChangeAspect="1"/>
          </p:cNvPicPr>
          <p:nvPr/>
        </p:nvPicPr>
        <p:blipFill>
          <a:blip r:embed="rId3"/>
          <a:stretch>
            <a:fillRect/>
          </a:stretch>
        </p:blipFill>
        <p:spPr>
          <a:xfrm>
            <a:off x="4038600" y="0"/>
            <a:ext cx="5105400" cy="3057525"/>
          </a:xfrm>
          <a:prstGeom prst="rect">
            <a:avLst/>
          </a:prstGeom>
        </p:spPr>
      </p:pic>
      <p:sp>
        <p:nvSpPr>
          <p:cNvPr id="6" name="TextBox 5">
            <a:extLst>
              <a:ext uri="{FF2B5EF4-FFF2-40B4-BE49-F238E27FC236}">
                <a16:creationId xmlns:a16="http://schemas.microsoft.com/office/drawing/2014/main" id="{F35B2C31-DCB9-4E52-ACEF-F4B8F3A7198F}"/>
              </a:ext>
            </a:extLst>
          </p:cNvPr>
          <p:cNvSpPr txBox="1"/>
          <p:nvPr/>
        </p:nvSpPr>
        <p:spPr>
          <a:xfrm>
            <a:off x="1921586" y="382350"/>
            <a:ext cx="1794681" cy="707886"/>
          </a:xfrm>
          <a:prstGeom prst="rect">
            <a:avLst/>
          </a:prstGeom>
          <a:noFill/>
        </p:spPr>
        <p:txBody>
          <a:bodyPr wrap="square">
            <a:spAutoFit/>
          </a:bodyPr>
          <a:lstStyle/>
          <a:p>
            <a:r>
              <a:rPr lang="en-US" altLang="zh-CN" sz="2000" dirty="0"/>
              <a:t>S</a:t>
            </a:r>
            <a:r>
              <a:rPr lang="zh-CN" altLang="en-US" sz="2000" dirty="0"/>
              <a:t>cale </a:t>
            </a:r>
            <a:r>
              <a:rPr lang="en-US" altLang="zh-CN" sz="2000" dirty="0"/>
              <a:t>= 0.0</a:t>
            </a:r>
            <a:r>
              <a:rPr lang="zh-CN" altLang="en-US" sz="2000" dirty="0"/>
              <a:t>1</a:t>
            </a:r>
            <a:endParaRPr lang="en-US" altLang="zh-CN" sz="2000" dirty="0"/>
          </a:p>
          <a:p>
            <a:r>
              <a:rPr lang="en-US" altLang="zh-CN" sz="2000" dirty="0"/>
              <a:t>N</a:t>
            </a:r>
            <a:r>
              <a:rPr lang="zh-CN" altLang="en-US" sz="2000" dirty="0"/>
              <a:t>ugget </a:t>
            </a:r>
            <a:r>
              <a:rPr lang="en-US" altLang="zh-CN" sz="2000" dirty="0"/>
              <a:t>= </a:t>
            </a:r>
            <a:r>
              <a:rPr lang="zh-CN" altLang="en-US" sz="2000" dirty="0"/>
              <a:t>0.001</a:t>
            </a:r>
          </a:p>
        </p:txBody>
      </p:sp>
      <p:sp>
        <p:nvSpPr>
          <p:cNvPr id="7" name="TextBox 6">
            <a:extLst>
              <a:ext uri="{FF2B5EF4-FFF2-40B4-BE49-F238E27FC236}">
                <a16:creationId xmlns:a16="http://schemas.microsoft.com/office/drawing/2014/main" id="{7F8FB4A7-319A-4E74-914F-84C2CC7B30B4}"/>
              </a:ext>
            </a:extLst>
          </p:cNvPr>
          <p:cNvSpPr txBox="1"/>
          <p:nvPr/>
        </p:nvSpPr>
        <p:spPr>
          <a:xfrm>
            <a:off x="741405" y="453081"/>
            <a:ext cx="1182760" cy="584775"/>
          </a:xfrm>
          <a:prstGeom prst="rect">
            <a:avLst/>
          </a:prstGeom>
          <a:noFill/>
        </p:spPr>
        <p:txBody>
          <a:bodyPr wrap="none" rtlCol="0">
            <a:spAutoFit/>
          </a:bodyPr>
          <a:lstStyle/>
          <a:p>
            <a:r>
              <a:rPr lang="en-US" altLang="zh-CN" dirty="0"/>
              <a:t>Lifetime</a:t>
            </a:r>
          </a:p>
          <a:p>
            <a:r>
              <a:rPr lang="en-US" altLang="zh-CN" sz="1400" dirty="0"/>
              <a:t>Uniform prior</a:t>
            </a:r>
          </a:p>
        </p:txBody>
      </p:sp>
      <p:sp>
        <p:nvSpPr>
          <p:cNvPr id="8" name="TextBox 7">
            <a:extLst>
              <a:ext uri="{FF2B5EF4-FFF2-40B4-BE49-F238E27FC236}">
                <a16:creationId xmlns:a16="http://schemas.microsoft.com/office/drawing/2014/main" id="{7C00F230-AE81-4ED8-A94B-633F0723D19F}"/>
              </a:ext>
            </a:extLst>
          </p:cNvPr>
          <p:cNvSpPr txBox="1"/>
          <p:nvPr/>
        </p:nvSpPr>
        <p:spPr>
          <a:xfrm>
            <a:off x="2346969" y="1828800"/>
            <a:ext cx="1239442" cy="584775"/>
          </a:xfrm>
          <a:prstGeom prst="rect">
            <a:avLst/>
          </a:prstGeom>
          <a:noFill/>
        </p:spPr>
        <p:txBody>
          <a:bodyPr wrap="none" rtlCol="0">
            <a:spAutoFit/>
          </a:bodyPr>
          <a:lstStyle/>
          <a:p>
            <a:r>
              <a:rPr lang="en-US" altLang="zh-CN" i="1" dirty="0"/>
              <a:t>E</a:t>
            </a:r>
            <a:r>
              <a:rPr lang="en-US" altLang="zh-CN" i="1" baseline="-25000" dirty="0"/>
              <a:t>γ</a:t>
            </a:r>
          </a:p>
          <a:p>
            <a:r>
              <a:rPr lang="en-US" altLang="zh-CN" sz="1400" dirty="0"/>
              <a:t>Gaussian prior</a:t>
            </a:r>
          </a:p>
        </p:txBody>
      </p:sp>
      <p:sp>
        <p:nvSpPr>
          <p:cNvPr id="9" name="TextBox 8">
            <a:extLst>
              <a:ext uri="{FF2B5EF4-FFF2-40B4-BE49-F238E27FC236}">
                <a16:creationId xmlns:a16="http://schemas.microsoft.com/office/drawing/2014/main" id="{0EFF0D5A-A159-4C8B-9F9F-D9E7C5C6F05B}"/>
              </a:ext>
            </a:extLst>
          </p:cNvPr>
          <p:cNvSpPr txBox="1"/>
          <p:nvPr/>
        </p:nvSpPr>
        <p:spPr>
          <a:xfrm>
            <a:off x="3634955" y="3242141"/>
            <a:ext cx="1295035" cy="584775"/>
          </a:xfrm>
          <a:prstGeom prst="rect">
            <a:avLst/>
          </a:prstGeom>
          <a:noFill/>
        </p:spPr>
        <p:txBody>
          <a:bodyPr wrap="none" rtlCol="0">
            <a:spAutoFit/>
          </a:bodyPr>
          <a:lstStyle/>
          <a:p>
            <a:r>
              <a:rPr lang="en-US" altLang="zh-CN" dirty="0"/>
              <a:t>Background</a:t>
            </a:r>
          </a:p>
          <a:p>
            <a:r>
              <a:rPr lang="en-US" altLang="zh-CN" sz="1400" dirty="0"/>
              <a:t>Gaussian prior</a:t>
            </a:r>
          </a:p>
        </p:txBody>
      </p:sp>
      <p:sp>
        <p:nvSpPr>
          <p:cNvPr id="10" name="TextBox 9">
            <a:extLst>
              <a:ext uri="{FF2B5EF4-FFF2-40B4-BE49-F238E27FC236}">
                <a16:creationId xmlns:a16="http://schemas.microsoft.com/office/drawing/2014/main" id="{308ABA0D-F258-4FEE-8654-29D61B53DB9B}"/>
              </a:ext>
            </a:extLst>
          </p:cNvPr>
          <p:cNvSpPr txBox="1"/>
          <p:nvPr/>
        </p:nvSpPr>
        <p:spPr>
          <a:xfrm>
            <a:off x="5134241" y="4497814"/>
            <a:ext cx="1668662" cy="584775"/>
          </a:xfrm>
          <a:prstGeom prst="rect">
            <a:avLst/>
          </a:prstGeom>
          <a:noFill/>
        </p:spPr>
        <p:txBody>
          <a:bodyPr wrap="none" rtlCol="0">
            <a:spAutoFit/>
          </a:bodyPr>
          <a:lstStyle/>
          <a:p>
            <a:r>
              <a:rPr lang="en-US" altLang="zh-CN" dirty="0"/>
              <a:t>Stopping power</a:t>
            </a:r>
          </a:p>
          <a:p>
            <a:r>
              <a:rPr lang="en-US" altLang="zh-CN" sz="1400" dirty="0"/>
              <a:t>Gaussian prior</a:t>
            </a:r>
          </a:p>
        </p:txBody>
      </p:sp>
      <p:sp>
        <p:nvSpPr>
          <p:cNvPr id="11" name="TextBox 10">
            <a:extLst>
              <a:ext uri="{FF2B5EF4-FFF2-40B4-BE49-F238E27FC236}">
                <a16:creationId xmlns:a16="http://schemas.microsoft.com/office/drawing/2014/main" id="{00A42979-2E13-4495-AE3C-D638726B8DCB}"/>
              </a:ext>
            </a:extLst>
          </p:cNvPr>
          <p:cNvSpPr txBox="1"/>
          <p:nvPr/>
        </p:nvSpPr>
        <p:spPr>
          <a:xfrm>
            <a:off x="6416831" y="6122769"/>
            <a:ext cx="1992212" cy="584775"/>
          </a:xfrm>
          <a:prstGeom prst="rect">
            <a:avLst/>
          </a:prstGeom>
          <a:noFill/>
        </p:spPr>
        <p:txBody>
          <a:bodyPr wrap="none" rtlCol="0">
            <a:spAutoFit/>
          </a:bodyPr>
          <a:lstStyle/>
          <a:p>
            <a:r>
              <a:rPr lang="en-US" altLang="zh-CN" dirty="0"/>
              <a:t>Angular correlation</a:t>
            </a:r>
          </a:p>
          <a:p>
            <a:r>
              <a:rPr lang="en-US" altLang="zh-CN" sz="1400" dirty="0"/>
              <a:t>Uniform prior</a:t>
            </a:r>
          </a:p>
        </p:txBody>
      </p:sp>
      <p:sp>
        <p:nvSpPr>
          <p:cNvPr id="12" name="TextBox 11">
            <a:extLst>
              <a:ext uri="{FF2B5EF4-FFF2-40B4-BE49-F238E27FC236}">
                <a16:creationId xmlns:a16="http://schemas.microsoft.com/office/drawing/2014/main" id="{51C7EB43-2B1C-40AA-A813-11C259A6C811}"/>
              </a:ext>
            </a:extLst>
          </p:cNvPr>
          <p:cNvSpPr txBox="1"/>
          <p:nvPr/>
        </p:nvSpPr>
        <p:spPr>
          <a:xfrm>
            <a:off x="4628333" y="1995696"/>
            <a:ext cx="2174570" cy="646331"/>
          </a:xfrm>
          <a:prstGeom prst="rect">
            <a:avLst/>
          </a:prstGeom>
          <a:noFill/>
        </p:spPr>
        <p:txBody>
          <a:bodyPr wrap="none" rtlCol="0">
            <a:spAutoFit/>
          </a:bodyPr>
          <a:lstStyle/>
          <a:p>
            <a:r>
              <a:rPr lang="en-US" altLang="zh-CN" dirty="0"/>
              <a:t>Lifetime</a:t>
            </a:r>
          </a:p>
          <a:p>
            <a:r>
              <a:rPr lang="en-US" altLang="zh-CN" dirty="0"/>
              <a:t>Posterior distribution</a:t>
            </a:r>
          </a:p>
        </p:txBody>
      </p:sp>
      <p:sp>
        <p:nvSpPr>
          <p:cNvPr id="13" name="TextBox 12">
            <a:extLst>
              <a:ext uri="{FF2B5EF4-FFF2-40B4-BE49-F238E27FC236}">
                <a16:creationId xmlns:a16="http://schemas.microsoft.com/office/drawing/2014/main" id="{C237859B-828B-491A-8FA0-755B3D937306}"/>
              </a:ext>
            </a:extLst>
          </p:cNvPr>
          <p:cNvSpPr txBox="1"/>
          <p:nvPr/>
        </p:nvSpPr>
        <p:spPr>
          <a:xfrm>
            <a:off x="6591300" y="506110"/>
            <a:ext cx="2084417" cy="646331"/>
          </a:xfrm>
          <a:prstGeom prst="rect">
            <a:avLst/>
          </a:prstGeom>
          <a:noFill/>
        </p:spPr>
        <p:txBody>
          <a:bodyPr wrap="none" rtlCol="0">
            <a:spAutoFit/>
          </a:bodyPr>
          <a:lstStyle/>
          <a:p>
            <a:r>
              <a:rPr lang="en-US" altLang="zh-CN" dirty="0"/>
              <a:t>90% CL</a:t>
            </a:r>
          </a:p>
          <a:p>
            <a:r>
              <a:rPr lang="en-US" altLang="zh-CN" dirty="0"/>
              <a:t>Upper limit = 10.7 fs</a:t>
            </a:r>
            <a:endParaRPr lang="zh-CN" altLang="en-US" dirty="0"/>
          </a:p>
        </p:txBody>
      </p:sp>
    </p:spTree>
    <p:extLst>
      <p:ext uri="{BB962C8B-B14F-4D97-AF65-F5344CB8AC3E}">
        <p14:creationId xmlns:p14="http://schemas.microsoft.com/office/powerpoint/2010/main" val="3238857339"/>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057333D-4802-4A4C-84CF-EBD25097ECB7}"/>
              </a:ext>
            </a:extLst>
          </p:cNvPr>
          <p:cNvPicPr>
            <a:picLocks noChangeAspect="1"/>
          </p:cNvPicPr>
          <p:nvPr/>
        </p:nvPicPr>
        <p:blipFill>
          <a:blip r:embed="rId2"/>
          <a:stretch>
            <a:fillRect/>
          </a:stretch>
        </p:blipFill>
        <p:spPr>
          <a:xfrm>
            <a:off x="0" y="0"/>
            <a:ext cx="7026986" cy="6858000"/>
          </a:xfrm>
          <a:prstGeom prst="rect">
            <a:avLst/>
          </a:prstGeom>
        </p:spPr>
      </p:pic>
      <p:pic>
        <p:nvPicPr>
          <p:cNvPr id="3" name="Picture 2">
            <a:extLst>
              <a:ext uri="{FF2B5EF4-FFF2-40B4-BE49-F238E27FC236}">
                <a16:creationId xmlns:a16="http://schemas.microsoft.com/office/drawing/2014/main" id="{252BD71E-A0BA-4A3B-A3DD-8867F4F7F6D4}"/>
              </a:ext>
            </a:extLst>
          </p:cNvPr>
          <p:cNvPicPr>
            <a:picLocks noChangeAspect="1"/>
          </p:cNvPicPr>
          <p:nvPr/>
        </p:nvPicPr>
        <p:blipFill>
          <a:blip r:embed="rId3"/>
          <a:stretch>
            <a:fillRect/>
          </a:stretch>
        </p:blipFill>
        <p:spPr>
          <a:xfrm>
            <a:off x="4038600" y="0"/>
            <a:ext cx="5105400" cy="3057525"/>
          </a:xfrm>
          <a:prstGeom prst="rect">
            <a:avLst/>
          </a:prstGeom>
        </p:spPr>
      </p:pic>
      <p:sp>
        <p:nvSpPr>
          <p:cNvPr id="6" name="TextBox 5">
            <a:extLst>
              <a:ext uri="{FF2B5EF4-FFF2-40B4-BE49-F238E27FC236}">
                <a16:creationId xmlns:a16="http://schemas.microsoft.com/office/drawing/2014/main" id="{CCFEB278-DB99-4776-88BC-F08932A9ACEF}"/>
              </a:ext>
            </a:extLst>
          </p:cNvPr>
          <p:cNvSpPr txBox="1"/>
          <p:nvPr/>
        </p:nvSpPr>
        <p:spPr>
          <a:xfrm>
            <a:off x="1921586" y="382350"/>
            <a:ext cx="1794681" cy="707886"/>
          </a:xfrm>
          <a:prstGeom prst="rect">
            <a:avLst/>
          </a:prstGeom>
          <a:noFill/>
        </p:spPr>
        <p:txBody>
          <a:bodyPr wrap="square">
            <a:spAutoFit/>
          </a:bodyPr>
          <a:lstStyle/>
          <a:p>
            <a:r>
              <a:rPr lang="en-US" altLang="zh-CN" sz="2000" dirty="0"/>
              <a:t>S</a:t>
            </a:r>
            <a:r>
              <a:rPr lang="zh-CN" altLang="en-US" sz="2000" dirty="0"/>
              <a:t>cale </a:t>
            </a:r>
            <a:r>
              <a:rPr lang="en-US" altLang="zh-CN" sz="2000" dirty="0"/>
              <a:t>= 0.0</a:t>
            </a:r>
            <a:r>
              <a:rPr lang="zh-CN" altLang="en-US" sz="2000" dirty="0"/>
              <a:t>1</a:t>
            </a:r>
            <a:endParaRPr lang="en-US" altLang="zh-CN" sz="2000" dirty="0"/>
          </a:p>
          <a:p>
            <a:r>
              <a:rPr lang="en-US" altLang="zh-CN" sz="2000" dirty="0"/>
              <a:t>N</a:t>
            </a:r>
            <a:r>
              <a:rPr lang="zh-CN" altLang="en-US" sz="2000" dirty="0"/>
              <a:t>ugget </a:t>
            </a:r>
            <a:r>
              <a:rPr lang="en-US" altLang="zh-CN" sz="2000" dirty="0"/>
              <a:t>= </a:t>
            </a:r>
            <a:r>
              <a:rPr lang="zh-CN" altLang="en-US" sz="2000" dirty="0"/>
              <a:t>0.1</a:t>
            </a:r>
          </a:p>
        </p:txBody>
      </p:sp>
      <p:sp>
        <p:nvSpPr>
          <p:cNvPr id="7" name="TextBox 6">
            <a:extLst>
              <a:ext uri="{FF2B5EF4-FFF2-40B4-BE49-F238E27FC236}">
                <a16:creationId xmlns:a16="http://schemas.microsoft.com/office/drawing/2014/main" id="{8A8B976E-7E22-494D-8B8D-F8585C9FEAC3}"/>
              </a:ext>
            </a:extLst>
          </p:cNvPr>
          <p:cNvSpPr txBox="1"/>
          <p:nvPr/>
        </p:nvSpPr>
        <p:spPr>
          <a:xfrm>
            <a:off x="741405" y="453081"/>
            <a:ext cx="1182760" cy="584775"/>
          </a:xfrm>
          <a:prstGeom prst="rect">
            <a:avLst/>
          </a:prstGeom>
          <a:noFill/>
        </p:spPr>
        <p:txBody>
          <a:bodyPr wrap="none" rtlCol="0">
            <a:spAutoFit/>
          </a:bodyPr>
          <a:lstStyle/>
          <a:p>
            <a:r>
              <a:rPr lang="en-US" altLang="zh-CN" dirty="0"/>
              <a:t>Lifetime</a:t>
            </a:r>
          </a:p>
          <a:p>
            <a:r>
              <a:rPr lang="en-US" altLang="zh-CN" sz="1400" dirty="0"/>
              <a:t>Uniform prior</a:t>
            </a:r>
          </a:p>
        </p:txBody>
      </p:sp>
      <p:sp>
        <p:nvSpPr>
          <p:cNvPr id="8" name="TextBox 7">
            <a:extLst>
              <a:ext uri="{FF2B5EF4-FFF2-40B4-BE49-F238E27FC236}">
                <a16:creationId xmlns:a16="http://schemas.microsoft.com/office/drawing/2014/main" id="{026BDAA1-4500-4A6A-B7C3-A9635F4D188D}"/>
              </a:ext>
            </a:extLst>
          </p:cNvPr>
          <p:cNvSpPr txBox="1"/>
          <p:nvPr/>
        </p:nvSpPr>
        <p:spPr>
          <a:xfrm>
            <a:off x="2346969" y="1828800"/>
            <a:ext cx="1239442" cy="584775"/>
          </a:xfrm>
          <a:prstGeom prst="rect">
            <a:avLst/>
          </a:prstGeom>
          <a:noFill/>
        </p:spPr>
        <p:txBody>
          <a:bodyPr wrap="none" rtlCol="0">
            <a:spAutoFit/>
          </a:bodyPr>
          <a:lstStyle/>
          <a:p>
            <a:r>
              <a:rPr lang="en-US" altLang="zh-CN" i="1" dirty="0"/>
              <a:t>E</a:t>
            </a:r>
            <a:r>
              <a:rPr lang="en-US" altLang="zh-CN" i="1" baseline="-25000" dirty="0"/>
              <a:t>γ</a:t>
            </a:r>
          </a:p>
          <a:p>
            <a:r>
              <a:rPr lang="en-US" altLang="zh-CN" sz="1400" dirty="0"/>
              <a:t>Gaussian prior</a:t>
            </a:r>
          </a:p>
        </p:txBody>
      </p:sp>
      <p:sp>
        <p:nvSpPr>
          <p:cNvPr id="9" name="TextBox 8">
            <a:extLst>
              <a:ext uri="{FF2B5EF4-FFF2-40B4-BE49-F238E27FC236}">
                <a16:creationId xmlns:a16="http://schemas.microsoft.com/office/drawing/2014/main" id="{38A6E4C9-4288-40DC-BB4E-04807E8D8442}"/>
              </a:ext>
            </a:extLst>
          </p:cNvPr>
          <p:cNvSpPr txBox="1"/>
          <p:nvPr/>
        </p:nvSpPr>
        <p:spPr>
          <a:xfrm>
            <a:off x="3634955" y="3242141"/>
            <a:ext cx="1295035" cy="584775"/>
          </a:xfrm>
          <a:prstGeom prst="rect">
            <a:avLst/>
          </a:prstGeom>
          <a:noFill/>
        </p:spPr>
        <p:txBody>
          <a:bodyPr wrap="none" rtlCol="0">
            <a:spAutoFit/>
          </a:bodyPr>
          <a:lstStyle/>
          <a:p>
            <a:r>
              <a:rPr lang="en-US" altLang="zh-CN" dirty="0"/>
              <a:t>Background</a:t>
            </a:r>
          </a:p>
          <a:p>
            <a:r>
              <a:rPr lang="en-US" altLang="zh-CN" sz="1400" dirty="0"/>
              <a:t>Gaussian prior</a:t>
            </a:r>
          </a:p>
        </p:txBody>
      </p:sp>
      <p:sp>
        <p:nvSpPr>
          <p:cNvPr id="10" name="TextBox 9">
            <a:extLst>
              <a:ext uri="{FF2B5EF4-FFF2-40B4-BE49-F238E27FC236}">
                <a16:creationId xmlns:a16="http://schemas.microsoft.com/office/drawing/2014/main" id="{7F077D92-F391-46EC-B52D-716BBC50DFE1}"/>
              </a:ext>
            </a:extLst>
          </p:cNvPr>
          <p:cNvSpPr txBox="1"/>
          <p:nvPr/>
        </p:nvSpPr>
        <p:spPr>
          <a:xfrm>
            <a:off x="5134241" y="4497814"/>
            <a:ext cx="1668662" cy="584775"/>
          </a:xfrm>
          <a:prstGeom prst="rect">
            <a:avLst/>
          </a:prstGeom>
          <a:noFill/>
        </p:spPr>
        <p:txBody>
          <a:bodyPr wrap="none" rtlCol="0">
            <a:spAutoFit/>
          </a:bodyPr>
          <a:lstStyle/>
          <a:p>
            <a:r>
              <a:rPr lang="en-US" altLang="zh-CN" dirty="0"/>
              <a:t>Stopping power</a:t>
            </a:r>
          </a:p>
          <a:p>
            <a:r>
              <a:rPr lang="en-US" altLang="zh-CN" sz="1400" dirty="0"/>
              <a:t>Gaussian prior</a:t>
            </a:r>
          </a:p>
        </p:txBody>
      </p:sp>
      <p:sp>
        <p:nvSpPr>
          <p:cNvPr id="11" name="TextBox 10">
            <a:extLst>
              <a:ext uri="{FF2B5EF4-FFF2-40B4-BE49-F238E27FC236}">
                <a16:creationId xmlns:a16="http://schemas.microsoft.com/office/drawing/2014/main" id="{B6EAD986-6D11-4D78-B275-FE6557F0261F}"/>
              </a:ext>
            </a:extLst>
          </p:cNvPr>
          <p:cNvSpPr txBox="1"/>
          <p:nvPr/>
        </p:nvSpPr>
        <p:spPr>
          <a:xfrm>
            <a:off x="6416831" y="6122769"/>
            <a:ext cx="1992212" cy="584775"/>
          </a:xfrm>
          <a:prstGeom prst="rect">
            <a:avLst/>
          </a:prstGeom>
          <a:noFill/>
        </p:spPr>
        <p:txBody>
          <a:bodyPr wrap="none" rtlCol="0">
            <a:spAutoFit/>
          </a:bodyPr>
          <a:lstStyle/>
          <a:p>
            <a:r>
              <a:rPr lang="en-US" altLang="zh-CN" dirty="0"/>
              <a:t>Angular correlation</a:t>
            </a:r>
          </a:p>
          <a:p>
            <a:r>
              <a:rPr lang="en-US" altLang="zh-CN" sz="1400" dirty="0"/>
              <a:t>Uniform prior</a:t>
            </a:r>
          </a:p>
        </p:txBody>
      </p:sp>
      <p:sp>
        <p:nvSpPr>
          <p:cNvPr id="12" name="TextBox 11">
            <a:extLst>
              <a:ext uri="{FF2B5EF4-FFF2-40B4-BE49-F238E27FC236}">
                <a16:creationId xmlns:a16="http://schemas.microsoft.com/office/drawing/2014/main" id="{35106FC5-A252-48CE-ADFF-6F431BFC4C08}"/>
              </a:ext>
            </a:extLst>
          </p:cNvPr>
          <p:cNvSpPr txBox="1"/>
          <p:nvPr/>
        </p:nvSpPr>
        <p:spPr>
          <a:xfrm>
            <a:off x="4628333" y="1995696"/>
            <a:ext cx="2174570" cy="646331"/>
          </a:xfrm>
          <a:prstGeom prst="rect">
            <a:avLst/>
          </a:prstGeom>
          <a:noFill/>
        </p:spPr>
        <p:txBody>
          <a:bodyPr wrap="none" rtlCol="0">
            <a:spAutoFit/>
          </a:bodyPr>
          <a:lstStyle/>
          <a:p>
            <a:r>
              <a:rPr lang="en-US" altLang="zh-CN" dirty="0"/>
              <a:t>Lifetime</a:t>
            </a:r>
          </a:p>
          <a:p>
            <a:r>
              <a:rPr lang="en-US" altLang="zh-CN" dirty="0"/>
              <a:t>Posterior distribution</a:t>
            </a:r>
          </a:p>
        </p:txBody>
      </p:sp>
      <p:sp>
        <p:nvSpPr>
          <p:cNvPr id="13" name="TextBox 12">
            <a:extLst>
              <a:ext uri="{FF2B5EF4-FFF2-40B4-BE49-F238E27FC236}">
                <a16:creationId xmlns:a16="http://schemas.microsoft.com/office/drawing/2014/main" id="{539DE74D-7B68-4221-AF90-01E525BBF7C5}"/>
              </a:ext>
            </a:extLst>
          </p:cNvPr>
          <p:cNvSpPr txBox="1"/>
          <p:nvPr/>
        </p:nvSpPr>
        <p:spPr>
          <a:xfrm>
            <a:off x="6591300" y="506110"/>
            <a:ext cx="2084417" cy="646331"/>
          </a:xfrm>
          <a:prstGeom prst="rect">
            <a:avLst/>
          </a:prstGeom>
          <a:noFill/>
        </p:spPr>
        <p:txBody>
          <a:bodyPr wrap="none" rtlCol="0">
            <a:spAutoFit/>
          </a:bodyPr>
          <a:lstStyle/>
          <a:p>
            <a:r>
              <a:rPr lang="en-US" altLang="zh-CN" dirty="0"/>
              <a:t>90% CL</a:t>
            </a:r>
          </a:p>
          <a:p>
            <a:r>
              <a:rPr lang="en-US" altLang="zh-CN" dirty="0"/>
              <a:t>Upper limit = 10.4 fs</a:t>
            </a:r>
            <a:endParaRPr lang="zh-CN" altLang="en-US" dirty="0"/>
          </a:p>
        </p:txBody>
      </p:sp>
    </p:spTree>
    <p:extLst>
      <p:ext uri="{BB962C8B-B14F-4D97-AF65-F5344CB8AC3E}">
        <p14:creationId xmlns:p14="http://schemas.microsoft.com/office/powerpoint/2010/main" val="2039984993"/>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FAA0ABC-82D3-4EDC-B8CA-D94EB5F972B7}"/>
              </a:ext>
            </a:extLst>
          </p:cNvPr>
          <p:cNvPicPr>
            <a:picLocks noChangeAspect="1"/>
          </p:cNvPicPr>
          <p:nvPr/>
        </p:nvPicPr>
        <p:blipFill>
          <a:blip r:embed="rId2"/>
          <a:stretch>
            <a:fillRect/>
          </a:stretch>
        </p:blipFill>
        <p:spPr>
          <a:xfrm>
            <a:off x="0" y="0"/>
            <a:ext cx="7026986" cy="6858000"/>
          </a:xfrm>
          <a:prstGeom prst="rect">
            <a:avLst/>
          </a:prstGeom>
        </p:spPr>
      </p:pic>
      <p:pic>
        <p:nvPicPr>
          <p:cNvPr id="3" name="Picture 2">
            <a:extLst>
              <a:ext uri="{FF2B5EF4-FFF2-40B4-BE49-F238E27FC236}">
                <a16:creationId xmlns:a16="http://schemas.microsoft.com/office/drawing/2014/main" id="{FB19F0C3-6864-4AEC-906D-A6ECB02764EB}"/>
              </a:ext>
            </a:extLst>
          </p:cNvPr>
          <p:cNvPicPr>
            <a:picLocks noChangeAspect="1"/>
          </p:cNvPicPr>
          <p:nvPr/>
        </p:nvPicPr>
        <p:blipFill>
          <a:blip r:embed="rId3"/>
          <a:stretch>
            <a:fillRect/>
          </a:stretch>
        </p:blipFill>
        <p:spPr>
          <a:xfrm>
            <a:off x="4038600" y="0"/>
            <a:ext cx="5105400" cy="3057525"/>
          </a:xfrm>
          <a:prstGeom prst="rect">
            <a:avLst/>
          </a:prstGeom>
        </p:spPr>
      </p:pic>
      <p:sp>
        <p:nvSpPr>
          <p:cNvPr id="6" name="TextBox 5">
            <a:extLst>
              <a:ext uri="{FF2B5EF4-FFF2-40B4-BE49-F238E27FC236}">
                <a16:creationId xmlns:a16="http://schemas.microsoft.com/office/drawing/2014/main" id="{7F387BD8-A4CB-47D5-8714-A474E59F8C92}"/>
              </a:ext>
            </a:extLst>
          </p:cNvPr>
          <p:cNvSpPr txBox="1"/>
          <p:nvPr/>
        </p:nvSpPr>
        <p:spPr>
          <a:xfrm>
            <a:off x="1921586" y="382350"/>
            <a:ext cx="1794681" cy="707886"/>
          </a:xfrm>
          <a:prstGeom prst="rect">
            <a:avLst/>
          </a:prstGeom>
          <a:noFill/>
        </p:spPr>
        <p:txBody>
          <a:bodyPr wrap="square">
            <a:spAutoFit/>
          </a:bodyPr>
          <a:lstStyle/>
          <a:p>
            <a:r>
              <a:rPr lang="en-US" altLang="zh-CN" sz="2000" dirty="0"/>
              <a:t>S</a:t>
            </a:r>
            <a:r>
              <a:rPr lang="zh-CN" altLang="en-US" sz="2000" dirty="0"/>
              <a:t>cale </a:t>
            </a:r>
            <a:r>
              <a:rPr lang="en-US" altLang="zh-CN" sz="2000" dirty="0"/>
              <a:t>= </a:t>
            </a:r>
            <a:r>
              <a:rPr lang="zh-CN" altLang="en-US" sz="2000" dirty="0"/>
              <a:t>1</a:t>
            </a:r>
            <a:endParaRPr lang="en-US" altLang="zh-CN" sz="2000" dirty="0"/>
          </a:p>
          <a:p>
            <a:r>
              <a:rPr lang="en-US" altLang="zh-CN" sz="2000" dirty="0"/>
              <a:t>N</a:t>
            </a:r>
            <a:r>
              <a:rPr lang="zh-CN" altLang="en-US" sz="2000" dirty="0"/>
              <a:t>ugget </a:t>
            </a:r>
            <a:r>
              <a:rPr lang="en-US" altLang="zh-CN" sz="2000" dirty="0"/>
              <a:t>= </a:t>
            </a:r>
            <a:r>
              <a:rPr lang="zh-CN" altLang="en-US" sz="2000" dirty="0"/>
              <a:t>0.1</a:t>
            </a:r>
          </a:p>
        </p:txBody>
      </p:sp>
      <p:sp>
        <p:nvSpPr>
          <p:cNvPr id="7" name="TextBox 6">
            <a:extLst>
              <a:ext uri="{FF2B5EF4-FFF2-40B4-BE49-F238E27FC236}">
                <a16:creationId xmlns:a16="http://schemas.microsoft.com/office/drawing/2014/main" id="{9BE0137E-1564-42F3-AA6A-8268C92BB943}"/>
              </a:ext>
            </a:extLst>
          </p:cNvPr>
          <p:cNvSpPr txBox="1"/>
          <p:nvPr/>
        </p:nvSpPr>
        <p:spPr>
          <a:xfrm>
            <a:off x="741405" y="453081"/>
            <a:ext cx="1182760" cy="584775"/>
          </a:xfrm>
          <a:prstGeom prst="rect">
            <a:avLst/>
          </a:prstGeom>
          <a:noFill/>
        </p:spPr>
        <p:txBody>
          <a:bodyPr wrap="none" rtlCol="0">
            <a:spAutoFit/>
          </a:bodyPr>
          <a:lstStyle/>
          <a:p>
            <a:r>
              <a:rPr lang="en-US" altLang="zh-CN" dirty="0"/>
              <a:t>Lifetime</a:t>
            </a:r>
          </a:p>
          <a:p>
            <a:r>
              <a:rPr lang="en-US" altLang="zh-CN" sz="1400" dirty="0"/>
              <a:t>Uniform prior</a:t>
            </a:r>
          </a:p>
        </p:txBody>
      </p:sp>
      <p:sp>
        <p:nvSpPr>
          <p:cNvPr id="8" name="TextBox 7">
            <a:extLst>
              <a:ext uri="{FF2B5EF4-FFF2-40B4-BE49-F238E27FC236}">
                <a16:creationId xmlns:a16="http://schemas.microsoft.com/office/drawing/2014/main" id="{88C03DC9-DACE-4E54-8188-11DCFBD8FB59}"/>
              </a:ext>
            </a:extLst>
          </p:cNvPr>
          <p:cNvSpPr txBox="1"/>
          <p:nvPr/>
        </p:nvSpPr>
        <p:spPr>
          <a:xfrm>
            <a:off x="2346969" y="1828800"/>
            <a:ext cx="1239442" cy="584775"/>
          </a:xfrm>
          <a:prstGeom prst="rect">
            <a:avLst/>
          </a:prstGeom>
          <a:noFill/>
        </p:spPr>
        <p:txBody>
          <a:bodyPr wrap="none" rtlCol="0">
            <a:spAutoFit/>
          </a:bodyPr>
          <a:lstStyle/>
          <a:p>
            <a:r>
              <a:rPr lang="en-US" altLang="zh-CN" i="1" dirty="0"/>
              <a:t>E</a:t>
            </a:r>
            <a:r>
              <a:rPr lang="en-US" altLang="zh-CN" i="1" baseline="-25000" dirty="0"/>
              <a:t>γ</a:t>
            </a:r>
          </a:p>
          <a:p>
            <a:r>
              <a:rPr lang="en-US" altLang="zh-CN" sz="1400" dirty="0"/>
              <a:t>Gaussian prior</a:t>
            </a:r>
          </a:p>
        </p:txBody>
      </p:sp>
      <p:sp>
        <p:nvSpPr>
          <p:cNvPr id="9" name="TextBox 8">
            <a:extLst>
              <a:ext uri="{FF2B5EF4-FFF2-40B4-BE49-F238E27FC236}">
                <a16:creationId xmlns:a16="http://schemas.microsoft.com/office/drawing/2014/main" id="{3E11F5F5-E6B0-4331-8E0D-AC65E8B943E7}"/>
              </a:ext>
            </a:extLst>
          </p:cNvPr>
          <p:cNvSpPr txBox="1"/>
          <p:nvPr/>
        </p:nvSpPr>
        <p:spPr>
          <a:xfrm>
            <a:off x="3634955" y="3242141"/>
            <a:ext cx="1295035" cy="584775"/>
          </a:xfrm>
          <a:prstGeom prst="rect">
            <a:avLst/>
          </a:prstGeom>
          <a:noFill/>
        </p:spPr>
        <p:txBody>
          <a:bodyPr wrap="none" rtlCol="0">
            <a:spAutoFit/>
          </a:bodyPr>
          <a:lstStyle/>
          <a:p>
            <a:r>
              <a:rPr lang="en-US" altLang="zh-CN" dirty="0"/>
              <a:t>Background</a:t>
            </a:r>
          </a:p>
          <a:p>
            <a:r>
              <a:rPr lang="en-US" altLang="zh-CN" sz="1400" dirty="0"/>
              <a:t>Gaussian prior</a:t>
            </a:r>
          </a:p>
        </p:txBody>
      </p:sp>
      <p:sp>
        <p:nvSpPr>
          <p:cNvPr id="10" name="TextBox 9">
            <a:extLst>
              <a:ext uri="{FF2B5EF4-FFF2-40B4-BE49-F238E27FC236}">
                <a16:creationId xmlns:a16="http://schemas.microsoft.com/office/drawing/2014/main" id="{B4FD5035-7040-464C-AA95-D15AADA1C505}"/>
              </a:ext>
            </a:extLst>
          </p:cNvPr>
          <p:cNvSpPr txBox="1"/>
          <p:nvPr/>
        </p:nvSpPr>
        <p:spPr>
          <a:xfrm>
            <a:off x="5134241" y="4497814"/>
            <a:ext cx="1668662" cy="584775"/>
          </a:xfrm>
          <a:prstGeom prst="rect">
            <a:avLst/>
          </a:prstGeom>
          <a:noFill/>
        </p:spPr>
        <p:txBody>
          <a:bodyPr wrap="none" rtlCol="0">
            <a:spAutoFit/>
          </a:bodyPr>
          <a:lstStyle/>
          <a:p>
            <a:r>
              <a:rPr lang="en-US" altLang="zh-CN" dirty="0"/>
              <a:t>Stopping power</a:t>
            </a:r>
          </a:p>
          <a:p>
            <a:r>
              <a:rPr lang="en-US" altLang="zh-CN" sz="1400" dirty="0"/>
              <a:t>Gaussian prior</a:t>
            </a:r>
          </a:p>
        </p:txBody>
      </p:sp>
      <p:sp>
        <p:nvSpPr>
          <p:cNvPr id="11" name="TextBox 10">
            <a:extLst>
              <a:ext uri="{FF2B5EF4-FFF2-40B4-BE49-F238E27FC236}">
                <a16:creationId xmlns:a16="http://schemas.microsoft.com/office/drawing/2014/main" id="{7FBA4A63-0A12-4F84-A4E1-3B6B650E9C8C}"/>
              </a:ext>
            </a:extLst>
          </p:cNvPr>
          <p:cNvSpPr txBox="1"/>
          <p:nvPr/>
        </p:nvSpPr>
        <p:spPr>
          <a:xfrm>
            <a:off x="6416831" y="6122769"/>
            <a:ext cx="1992212" cy="584775"/>
          </a:xfrm>
          <a:prstGeom prst="rect">
            <a:avLst/>
          </a:prstGeom>
          <a:noFill/>
        </p:spPr>
        <p:txBody>
          <a:bodyPr wrap="none" rtlCol="0">
            <a:spAutoFit/>
          </a:bodyPr>
          <a:lstStyle/>
          <a:p>
            <a:r>
              <a:rPr lang="en-US" altLang="zh-CN" dirty="0"/>
              <a:t>Angular correlation</a:t>
            </a:r>
          </a:p>
          <a:p>
            <a:r>
              <a:rPr lang="en-US" altLang="zh-CN" sz="1400" dirty="0"/>
              <a:t>Uniform prior</a:t>
            </a:r>
          </a:p>
        </p:txBody>
      </p:sp>
      <p:sp>
        <p:nvSpPr>
          <p:cNvPr id="12" name="TextBox 11">
            <a:extLst>
              <a:ext uri="{FF2B5EF4-FFF2-40B4-BE49-F238E27FC236}">
                <a16:creationId xmlns:a16="http://schemas.microsoft.com/office/drawing/2014/main" id="{1B029992-1608-4C8C-94EC-DFE127B01419}"/>
              </a:ext>
            </a:extLst>
          </p:cNvPr>
          <p:cNvSpPr txBox="1"/>
          <p:nvPr/>
        </p:nvSpPr>
        <p:spPr>
          <a:xfrm>
            <a:off x="4628333" y="1995696"/>
            <a:ext cx="2174570" cy="646331"/>
          </a:xfrm>
          <a:prstGeom prst="rect">
            <a:avLst/>
          </a:prstGeom>
          <a:noFill/>
        </p:spPr>
        <p:txBody>
          <a:bodyPr wrap="none" rtlCol="0">
            <a:spAutoFit/>
          </a:bodyPr>
          <a:lstStyle/>
          <a:p>
            <a:r>
              <a:rPr lang="en-US" altLang="zh-CN" dirty="0"/>
              <a:t>Lifetime</a:t>
            </a:r>
          </a:p>
          <a:p>
            <a:r>
              <a:rPr lang="en-US" altLang="zh-CN" dirty="0"/>
              <a:t>Posterior distribution</a:t>
            </a:r>
          </a:p>
        </p:txBody>
      </p:sp>
      <p:sp>
        <p:nvSpPr>
          <p:cNvPr id="13" name="TextBox 12">
            <a:extLst>
              <a:ext uri="{FF2B5EF4-FFF2-40B4-BE49-F238E27FC236}">
                <a16:creationId xmlns:a16="http://schemas.microsoft.com/office/drawing/2014/main" id="{1FA46673-DB36-4B2D-B67F-D9BDD831398E}"/>
              </a:ext>
            </a:extLst>
          </p:cNvPr>
          <p:cNvSpPr txBox="1"/>
          <p:nvPr/>
        </p:nvSpPr>
        <p:spPr>
          <a:xfrm>
            <a:off x="6591300" y="506110"/>
            <a:ext cx="2084417" cy="646331"/>
          </a:xfrm>
          <a:prstGeom prst="rect">
            <a:avLst/>
          </a:prstGeom>
          <a:noFill/>
        </p:spPr>
        <p:txBody>
          <a:bodyPr wrap="none" rtlCol="0">
            <a:spAutoFit/>
          </a:bodyPr>
          <a:lstStyle/>
          <a:p>
            <a:r>
              <a:rPr lang="en-US" altLang="zh-CN" dirty="0"/>
              <a:t>90% CL</a:t>
            </a:r>
          </a:p>
          <a:p>
            <a:r>
              <a:rPr lang="en-US" altLang="zh-CN" dirty="0"/>
              <a:t>Upper limit = 10.7 fs</a:t>
            </a:r>
            <a:endParaRPr lang="zh-CN" altLang="en-US" dirty="0"/>
          </a:p>
        </p:txBody>
      </p:sp>
    </p:spTree>
    <p:extLst>
      <p:ext uri="{BB962C8B-B14F-4D97-AF65-F5344CB8AC3E}">
        <p14:creationId xmlns:p14="http://schemas.microsoft.com/office/powerpoint/2010/main" val="232975682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C1762B66-A327-4F05-B944-CF8E5C0F47EB}"/>
              </a:ext>
            </a:extLst>
          </p:cNvPr>
          <p:cNvGraphicFramePr>
            <a:graphicFrameLocks noGrp="1"/>
          </p:cNvGraphicFramePr>
          <p:nvPr>
            <p:extLst>
              <p:ext uri="{D42A27DB-BD31-4B8C-83A1-F6EECF244321}">
                <p14:modId xmlns:p14="http://schemas.microsoft.com/office/powerpoint/2010/main" val="3724284989"/>
              </p:ext>
            </p:extLst>
          </p:nvPr>
        </p:nvGraphicFramePr>
        <p:xfrm>
          <a:off x="-2" y="185352"/>
          <a:ext cx="9144000" cy="2376000"/>
        </p:xfrm>
        <a:graphic>
          <a:graphicData uri="http://schemas.openxmlformats.org/drawingml/2006/table">
            <a:tbl>
              <a:tblPr/>
              <a:tblGrid>
                <a:gridCol w="1383645">
                  <a:extLst>
                    <a:ext uri="{9D8B030D-6E8A-4147-A177-3AD203B41FA5}">
                      <a16:colId xmlns:a16="http://schemas.microsoft.com/office/drawing/2014/main" val="4254222247"/>
                    </a:ext>
                  </a:extLst>
                </a:gridCol>
                <a:gridCol w="1154948">
                  <a:extLst>
                    <a:ext uri="{9D8B030D-6E8A-4147-A177-3AD203B41FA5}">
                      <a16:colId xmlns:a16="http://schemas.microsoft.com/office/drawing/2014/main" val="3160478638"/>
                    </a:ext>
                  </a:extLst>
                </a:gridCol>
                <a:gridCol w="1416367">
                  <a:extLst>
                    <a:ext uri="{9D8B030D-6E8A-4147-A177-3AD203B41FA5}">
                      <a16:colId xmlns:a16="http://schemas.microsoft.com/office/drawing/2014/main" val="1371633904"/>
                    </a:ext>
                  </a:extLst>
                </a:gridCol>
                <a:gridCol w="1416367">
                  <a:extLst>
                    <a:ext uri="{9D8B030D-6E8A-4147-A177-3AD203B41FA5}">
                      <a16:colId xmlns:a16="http://schemas.microsoft.com/office/drawing/2014/main" val="3269902326"/>
                    </a:ext>
                  </a:extLst>
                </a:gridCol>
                <a:gridCol w="1416367">
                  <a:extLst>
                    <a:ext uri="{9D8B030D-6E8A-4147-A177-3AD203B41FA5}">
                      <a16:colId xmlns:a16="http://schemas.microsoft.com/office/drawing/2014/main" val="144098123"/>
                    </a:ext>
                  </a:extLst>
                </a:gridCol>
                <a:gridCol w="1122321">
                  <a:extLst>
                    <a:ext uri="{9D8B030D-6E8A-4147-A177-3AD203B41FA5}">
                      <a16:colId xmlns:a16="http://schemas.microsoft.com/office/drawing/2014/main" val="746499532"/>
                    </a:ext>
                  </a:extLst>
                </a:gridCol>
                <a:gridCol w="1233985">
                  <a:extLst>
                    <a:ext uri="{9D8B030D-6E8A-4147-A177-3AD203B41FA5}">
                      <a16:colId xmlns:a16="http://schemas.microsoft.com/office/drawing/2014/main" val="211186256"/>
                    </a:ext>
                  </a:extLst>
                </a:gridCol>
              </a:tblGrid>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Scale</a:t>
                      </a:r>
                      <a:endParaRPr lang="en-US" altLang="zh-CN" sz="1800" b="0" i="0" u="none" strike="noStrike" baseline="-25000" dirty="0">
                        <a:solidFill>
                          <a:schemeClr val="tx1"/>
                        </a:solidFill>
                        <a:effectLst/>
                        <a:latin typeface="Cambria" panose="02040503050406030204" pitchFamily="18" charset="0"/>
                        <a:ea typeface="Cambria" panose="020405030504060302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Nugget</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1" u="none" strike="noStrike" dirty="0">
                          <a:solidFill>
                            <a:srgbClr val="000000"/>
                          </a:solidFill>
                          <a:effectLst/>
                          <a:latin typeface="Cambria" panose="02040503050406030204" pitchFamily="18" charset="0"/>
                          <a:ea typeface="Cambria" panose="02040503050406030204" pitchFamily="18" charset="0"/>
                        </a:rPr>
                        <a:t>τ</a:t>
                      </a:r>
                      <a:r>
                        <a:rPr lang="en-US" altLang="zh-CN" sz="1800" b="0" i="0" u="none" strike="noStrike" baseline="-25000" dirty="0">
                          <a:solidFill>
                            <a:srgbClr val="000000"/>
                          </a:solidFill>
                          <a:effectLst/>
                          <a:latin typeface="Cambria" panose="02040503050406030204" pitchFamily="18" charset="0"/>
                          <a:ea typeface="Cambria" panose="02040503050406030204" pitchFamily="18" charset="0"/>
                        </a:rPr>
                        <a:t>16%</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Cambria" panose="02040503050406030204" pitchFamily="18" charset="0"/>
                        </a:rPr>
                        <a:t>(fs)</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τ</a:t>
                      </a:r>
                      <a:r>
                        <a:rPr kumimoji="0" lang="en-US" altLang="zh-CN" sz="1800" b="0" i="0" u="none" strike="noStrike" kern="1200" cap="none" spc="0" normalizeH="0" baseline="-25000" noProof="0" dirty="0">
                          <a:ln>
                            <a:noFill/>
                          </a:ln>
                          <a:solidFill>
                            <a:srgbClr val="000000"/>
                          </a:solidFill>
                          <a:effectLst/>
                          <a:uLnTx/>
                          <a:uFillTx/>
                          <a:latin typeface="Cambria" panose="02040503050406030204" pitchFamily="18" charset="0"/>
                          <a:ea typeface="Cambria" panose="02040503050406030204" pitchFamily="18" charset="0"/>
                          <a:cs typeface="+mn-cs"/>
                        </a:rPr>
                        <a:t>50%</a:t>
                      </a:r>
                      <a:r>
                        <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rPr>
                        <a:t> </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(fs)</a:t>
                      </a:r>
                      <a:endPar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τ</a:t>
                      </a:r>
                      <a:r>
                        <a:rPr kumimoji="0" lang="en-US" altLang="zh-CN" sz="1800" b="0" i="0" u="none" strike="noStrike" kern="1200" cap="none" spc="0" normalizeH="0" baseline="-25000" noProof="0" dirty="0">
                          <a:ln>
                            <a:noFill/>
                          </a:ln>
                          <a:solidFill>
                            <a:srgbClr val="000000"/>
                          </a:solidFill>
                          <a:effectLst/>
                          <a:uLnTx/>
                          <a:uFillTx/>
                          <a:latin typeface="Cambria" panose="02040503050406030204" pitchFamily="18" charset="0"/>
                          <a:ea typeface="Cambria" panose="02040503050406030204" pitchFamily="18" charset="0"/>
                          <a:cs typeface="+mn-cs"/>
                        </a:rPr>
                        <a:t>84%</a:t>
                      </a:r>
                      <a:r>
                        <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rPr>
                        <a:t> </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(fs)</a:t>
                      </a:r>
                      <a:endPar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τ</a:t>
                      </a:r>
                      <a:r>
                        <a:rPr kumimoji="0" lang="en-US" altLang="zh-CN" sz="1800" b="0" i="0" u="none" strike="noStrike" kern="1200" cap="none" spc="0" normalizeH="0" baseline="-25000" noProof="0" dirty="0">
                          <a:ln>
                            <a:noFill/>
                          </a:ln>
                          <a:solidFill>
                            <a:srgbClr val="000000"/>
                          </a:solidFill>
                          <a:effectLst/>
                          <a:uLnTx/>
                          <a:uFillTx/>
                          <a:latin typeface="Cambria" panose="02040503050406030204" pitchFamily="18" charset="0"/>
                          <a:ea typeface="Cambria" panose="02040503050406030204" pitchFamily="18" charset="0"/>
                          <a:cs typeface="+mn-cs"/>
                        </a:rPr>
                        <a:t>90%</a:t>
                      </a:r>
                      <a:r>
                        <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rPr>
                        <a:t> </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(fs)</a:t>
                      </a:r>
                      <a:endPar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1" u="none" strike="noStrike" dirty="0">
                          <a:solidFill>
                            <a:srgbClr val="000000"/>
                          </a:solidFill>
                          <a:effectLst/>
                          <a:latin typeface="Cambria" panose="02040503050406030204" pitchFamily="18" charset="0"/>
                          <a:ea typeface="Cambria" panose="02040503050406030204" pitchFamily="18" charset="0"/>
                        </a:rPr>
                        <a:t>τ</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Cambria" panose="02040503050406030204" pitchFamily="18" charset="0"/>
                        </a:rPr>
                        <a:t>(fs)</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61501809"/>
                  </a:ext>
                </a:extLst>
              </a:tr>
              <a:tr h="396000">
                <a:tc>
                  <a:txBody>
                    <a:bodyPr/>
                    <a:lstStyle/>
                    <a:p>
                      <a:pPr algn="ctr" fontAlgn="ctr"/>
                      <a:endParaRPr lang="en-US" altLang="zh-CN" sz="1800" b="0" i="0" u="none" strike="noStrike" dirty="0">
                        <a:solidFill>
                          <a:srgbClr val="0000CC"/>
                        </a:solidFill>
                        <a:effectLst/>
                        <a:latin typeface="Cambria" panose="02040503050406030204" pitchFamily="18" charset="0"/>
                        <a:ea typeface="Cambria" panose="020405030504060302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endParaRPr lang="zh-CN" altLang="en-US" sz="1800" b="0" i="0" u="none" strike="noStrike" dirty="0">
                        <a:solidFill>
                          <a:srgbClr val="0000CC"/>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endParaRPr lang="en-US" altLang="zh-CN" sz="1800" b="0"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endParaRPr lang="en-US" altLang="zh-CN" sz="1800" b="0"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endParaRPr lang="en-US" altLang="zh-CN" sz="1800" b="0"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endParaRPr lang="en-US" altLang="zh-CN" sz="1800" b="0" i="0" u="none" strike="noStrike" dirty="0">
                        <a:solidFill>
                          <a:srgbClr val="0000CC"/>
                        </a:solidFill>
                        <a:effectLst/>
                        <a:latin typeface="Cambria" panose="02040503050406030204" pitchFamily="18" charset="0"/>
                        <a:ea typeface="Cambria" panose="02040503050406030204" pitchFamily="18" charset="0"/>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endParaRPr lang="zh-CN" altLang="en-US" sz="1800" b="0" i="0" u="none" strike="noStrike" dirty="0">
                        <a:solidFill>
                          <a:srgbClr val="0000CC"/>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143281291"/>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0.001</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1.6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4.8</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9.1</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10.6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7339718"/>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cs typeface="Times New Roman" panose="02020603050405020304" pitchFamily="18" charset="0"/>
                        </a:rPr>
                        <a:t>0.1</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1.5</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4.4</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9.2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10.7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4799586"/>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0.01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Times New Roman" panose="02020603050405020304" pitchFamily="18" charset="0"/>
                        </a:rPr>
                        <a:t>0.1</a:t>
                      </a:r>
                      <a:endPar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1.3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4.3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8.9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10.4</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9589492"/>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0.01</a:t>
                      </a: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Times New Roman" panose="02020603050405020304" pitchFamily="18" charset="0"/>
                        </a:rPr>
                        <a:t>0.001</a:t>
                      </a:r>
                      <a:endPar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1.6</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4.6</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9.1</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10.7</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8935198"/>
                  </a:ext>
                </a:extLst>
              </a:tr>
            </a:tbl>
          </a:graphicData>
        </a:graphic>
      </p:graphicFrame>
      <p:pic>
        <p:nvPicPr>
          <p:cNvPr id="4" name="Picture 3">
            <a:extLst>
              <a:ext uri="{FF2B5EF4-FFF2-40B4-BE49-F238E27FC236}">
                <a16:creationId xmlns:a16="http://schemas.microsoft.com/office/drawing/2014/main" id="{36857B12-7D1E-41ED-8123-9CF9D214688B}"/>
              </a:ext>
            </a:extLst>
          </p:cNvPr>
          <p:cNvPicPr>
            <a:picLocks noChangeAspect="1"/>
          </p:cNvPicPr>
          <p:nvPr/>
        </p:nvPicPr>
        <p:blipFill>
          <a:blip r:embed="rId3"/>
          <a:stretch>
            <a:fillRect/>
          </a:stretch>
        </p:blipFill>
        <p:spPr>
          <a:xfrm>
            <a:off x="-2" y="2932374"/>
            <a:ext cx="9144000" cy="3067712"/>
          </a:xfrm>
          <a:prstGeom prst="rect">
            <a:avLst/>
          </a:prstGeom>
        </p:spPr>
      </p:pic>
    </p:spTree>
    <p:extLst>
      <p:ext uri="{BB962C8B-B14F-4D97-AF65-F5344CB8AC3E}">
        <p14:creationId xmlns:p14="http://schemas.microsoft.com/office/powerpoint/2010/main" val="597127795"/>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97E5E9C-57B5-4579-9EB9-02D9C12616B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57250"/>
            <a:ext cx="9144000" cy="5143500"/>
          </a:xfrm>
          <a:prstGeom prst="rect">
            <a:avLst/>
          </a:prstGeom>
        </p:spPr>
      </p:pic>
    </p:spTree>
    <p:extLst>
      <p:ext uri="{BB962C8B-B14F-4D97-AF65-F5344CB8AC3E}">
        <p14:creationId xmlns:p14="http://schemas.microsoft.com/office/powerpoint/2010/main" val="146727157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46925A5-3371-49A5-8D4D-7BBCD1C0934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32863" y="833075"/>
            <a:ext cx="7878274" cy="5191850"/>
          </a:xfrm>
          <a:prstGeom prst="rect">
            <a:avLst/>
          </a:prstGeom>
        </p:spPr>
      </p:pic>
      <p:sp>
        <p:nvSpPr>
          <p:cNvPr id="3" name="TextBox 2">
            <a:extLst>
              <a:ext uri="{FF2B5EF4-FFF2-40B4-BE49-F238E27FC236}">
                <a16:creationId xmlns:a16="http://schemas.microsoft.com/office/drawing/2014/main" id="{80854FD7-7C5D-44B2-9DF6-5C3AA6CD28EB}"/>
              </a:ext>
            </a:extLst>
          </p:cNvPr>
          <p:cNvSpPr txBox="1"/>
          <p:nvPr/>
        </p:nvSpPr>
        <p:spPr>
          <a:xfrm>
            <a:off x="0" y="0"/>
            <a:ext cx="3352328" cy="369332"/>
          </a:xfrm>
          <a:prstGeom prst="rect">
            <a:avLst/>
          </a:prstGeom>
          <a:noFill/>
        </p:spPr>
        <p:txBody>
          <a:bodyPr wrap="none" rtlCol="0">
            <a:spAutoFit/>
          </a:bodyPr>
          <a:lstStyle/>
          <a:p>
            <a:r>
              <a:rPr lang="en-US" altLang="zh-CN" dirty="0"/>
              <a:t>Create "run" files for MADAI input</a:t>
            </a:r>
            <a:endParaRPr lang="zh-CN" altLang="en-US" dirty="0"/>
          </a:p>
        </p:txBody>
      </p:sp>
    </p:spTree>
    <p:extLst>
      <p:ext uri="{BB962C8B-B14F-4D97-AF65-F5344CB8AC3E}">
        <p14:creationId xmlns:p14="http://schemas.microsoft.com/office/powerpoint/2010/main" val="1729993547"/>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CA98212-3F7C-4861-A5E7-59B50CA84F7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57250"/>
            <a:ext cx="9144000" cy="5143500"/>
          </a:xfrm>
          <a:prstGeom prst="rect">
            <a:avLst/>
          </a:prstGeom>
        </p:spPr>
      </p:pic>
    </p:spTree>
    <p:extLst>
      <p:ext uri="{BB962C8B-B14F-4D97-AF65-F5344CB8AC3E}">
        <p14:creationId xmlns:p14="http://schemas.microsoft.com/office/powerpoint/2010/main" val="1011508616"/>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C97FC1C-35AD-4DD7-B70F-AF3255D645D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857250"/>
            <a:ext cx="9144000" cy="5143500"/>
          </a:xfrm>
          <a:prstGeom prst="rect">
            <a:avLst/>
          </a:prstGeom>
        </p:spPr>
      </p:pic>
    </p:spTree>
    <p:extLst>
      <p:ext uri="{BB962C8B-B14F-4D97-AF65-F5344CB8AC3E}">
        <p14:creationId xmlns:p14="http://schemas.microsoft.com/office/powerpoint/2010/main" val="297183208"/>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F1F34F9-220A-4899-A18D-875807A1780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110098"/>
            <a:ext cx="9144000" cy="4637803"/>
          </a:xfrm>
          <a:prstGeom prst="rect">
            <a:avLst/>
          </a:prstGeom>
        </p:spPr>
      </p:pic>
    </p:spTree>
    <p:extLst>
      <p:ext uri="{BB962C8B-B14F-4D97-AF65-F5344CB8AC3E}">
        <p14:creationId xmlns:p14="http://schemas.microsoft.com/office/powerpoint/2010/main" val="1329081351"/>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C2FE5764-E766-4DD9-893D-0CF901C31EE3}"/>
              </a:ext>
            </a:extLst>
          </p:cNvPr>
          <p:cNvSpPr txBox="1"/>
          <p:nvPr/>
        </p:nvSpPr>
        <p:spPr>
          <a:xfrm>
            <a:off x="0" y="0"/>
            <a:ext cx="9144000" cy="2800767"/>
          </a:xfrm>
          <a:prstGeom prst="rect">
            <a:avLst/>
          </a:prstGeom>
          <a:noFill/>
        </p:spPr>
        <p:txBody>
          <a:bodyPr wrap="square" rtlCol="0">
            <a:spAutoFit/>
          </a:bodyPr>
          <a:lstStyle/>
          <a:p>
            <a:r>
              <a:rPr lang="en-US" altLang="zh-CN" baseline="30000" dirty="0"/>
              <a:t>12</a:t>
            </a:r>
            <a:r>
              <a:rPr lang="en-US" altLang="zh-CN" dirty="0"/>
              <a:t>C(</a:t>
            </a:r>
            <a:r>
              <a:rPr lang="en-US" altLang="zh-CN" baseline="30000" dirty="0"/>
              <a:t>13</a:t>
            </a:r>
            <a:r>
              <a:rPr lang="en-US" altLang="zh-CN" dirty="0"/>
              <a:t>C, </a:t>
            </a:r>
            <a:r>
              <a:rPr lang="en-US" altLang="zh-CN" i="1" dirty="0"/>
              <a:t>α</a:t>
            </a:r>
            <a:r>
              <a:rPr lang="en-US" altLang="zh-CN" dirty="0"/>
              <a:t>)</a:t>
            </a:r>
            <a:r>
              <a:rPr lang="en-US" altLang="zh-CN" baseline="30000" dirty="0"/>
              <a:t>21</a:t>
            </a:r>
            <a:r>
              <a:rPr lang="en-US" altLang="zh-CN" dirty="0"/>
              <a:t>Ne, </a:t>
            </a:r>
            <a:r>
              <a:rPr lang="en-US" altLang="zh-CN" baseline="30000" dirty="0"/>
              <a:t>3</a:t>
            </a:r>
            <a:r>
              <a:rPr lang="en-US" altLang="zh-CN" dirty="0"/>
              <a:t>He(</a:t>
            </a:r>
            <a:r>
              <a:rPr lang="en-US" altLang="zh-CN" baseline="30000" dirty="0"/>
              <a:t>16</a:t>
            </a:r>
            <a:r>
              <a:rPr lang="en-US" altLang="zh-CN" dirty="0"/>
              <a:t>O, </a:t>
            </a:r>
            <a:r>
              <a:rPr lang="en-US" altLang="zh-CN" i="1" dirty="0"/>
              <a:t>p</a:t>
            </a:r>
            <a:r>
              <a:rPr lang="en-US" altLang="zh-CN" dirty="0"/>
              <a:t>)</a:t>
            </a:r>
            <a:r>
              <a:rPr lang="en-US" altLang="zh-CN" baseline="30000" dirty="0"/>
              <a:t>18</a:t>
            </a:r>
            <a:r>
              <a:rPr lang="en-US" altLang="zh-CN" dirty="0"/>
              <a:t>F</a:t>
            </a:r>
          </a:p>
          <a:p>
            <a:r>
              <a:rPr lang="en-US" altLang="zh-CN" dirty="0"/>
              <a:t>Targets:</a:t>
            </a:r>
          </a:p>
          <a:p>
            <a:r>
              <a:rPr lang="en-US" altLang="zh-CN" sz="1800" i="0" dirty="0">
                <a:solidFill>
                  <a:srgbClr val="000000"/>
                </a:solidFill>
                <a:effectLst/>
              </a:rPr>
              <a:t>Self-supporting </a:t>
            </a:r>
            <a:r>
              <a:rPr lang="en-US" altLang="zh-CN" dirty="0"/>
              <a:t>Carbon foils 2-4 </a:t>
            </a:r>
            <a:r>
              <a:rPr lang="en-US" altLang="zh-CN" dirty="0" err="1"/>
              <a:t>μg</a:t>
            </a:r>
            <a:r>
              <a:rPr lang="en-US" altLang="zh-CN" dirty="0"/>
              <a:t>/cm</a:t>
            </a:r>
            <a:r>
              <a:rPr lang="en-US" altLang="zh-CN" baseline="30000" dirty="0"/>
              <a:t>2</a:t>
            </a:r>
            <a:r>
              <a:rPr lang="en-US" altLang="zh-CN" dirty="0"/>
              <a:t> (unbacked) + 25 μm nickel foil placed 2 mm behind</a:t>
            </a:r>
          </a:p>
          <a:p>
            <a:r>
              <a:rPr lang="en-US" altLang="zh-CN" sz="1800" i="0" dirty="0">
                <a:solidFill>
                  <a:srgbClr val="000000"/>
                </a:solidFill>
                <a:effectLst/>
              </a:rPr>
              <a:t>Carbon evaporated on to a 25 μm nickel foil (backed)</a:t>
            </a:r>
          </a:p>
          <a:p>
            <a:r>
              <a:rPr lang="en-US" altLang="zh-CN" sz="1800" i="1" dirty="0">
                <a:solidFill>
                  <a:srgbClr val="000000"/>
                </a:solidFill>
                <a:effectLst/>
              </a:rPr>
              <a:t>α</a:t>
            </a:r>
            <a:r>
              <a:rPr lang="en-US" altLang="zh-CN" sz="1800" i="0" dirty="0">
                <a:solidFill>
                  <a:srgbClr val="000000"/>
                </a:solidFill>
                <a:effectLst/>
              </a:rPr>
              <a:t> particles were detected in a silicon surface barrier detector</a:t>
            </a:r>
            <a:br>
              <a:rPr lang="en-US" altLang="zh-CN" sz="1800" i="0" dirty="0">
                <a:solidFill>
                  <a:srgbClr val="000000"/>
                </a:solidFill>
                <a:effectLst/>
              </a:rPr>
            </a:br>
            <a:r>
              <a:rPr lang="en-US" altLang="zh-CN" sz="1800" i="1" dirty="0">
                <a:solidFill>
                  <a:srgbClr val="000000"/>
                </a:solidFill>
                <a:effectLst/>
              </a:rPr>
              <a:t>γ</a:t>
            </a:r>
            <a:r>
              <a:rPr lang="en-US" altLang="zh-CN" sz="1800" i="0" dirty="0">
                <a:solidFill>
                  <a:srgbClr val="000000"/>
                </a:solidFill>
                <a:effectLst/>
              </a:rPr>
              <a:t> rays in coincidence with </a:t>
            </a:r>
            <a:r>
              <a:rPr lang="en-US" altLang="zh-CN" sz="1800" i="1" dirty="0">
                <a:solidFill>
                  <a:srgbClr val="000000"/>
                </a:solidFill>
                <a:effectLst/>
              </a:rPr>
              <a:t>α</a:t>
            </a:r>
            <a:r>
              <a:rPr lang="en-US" altLang="zh-CN" sz="1800" i="0" dirty="0">
                <a:solidFill>
                  <a:srgbClr val="000000"/>
                </a:solidFill>
                <a:effectLst/>
              </a:rPr>
              <a:t> particles were  detected by Ge(Li)</a:t>
            </a:r>
          </a:p>
          <a:p>
            <a:r>
              <a:rPr lang="en-US" altLang="zh-CN" sz="1600" dirty="0">
                <a:solidFill>
                  <a:srgbClr val="0000CC"/>
                </a:solidFill>
              </a:rPr>
              <a:t>L. K. Fifield </a:t>
            </a:r>
            <a:r>
              <a:rPr lang="en-US" altLang="zh-CN" sz="1600" i="1" dirty="0">
                <a:solidFill>
                  <a:srgbClr val="0000CC"/>
                </a:solidFill>
              </a:rPr>
              <a:t>et al</a:t>
            </a:r>
            <a:r>
              <a:rPr lang="en-US" altLang="zh-CN" sz="1600" dirty="0">
                <a:solidFill>
                  <a:srgbClr val="0000CC"/>
                </a:solidFill>
              </a:rPr>
              <a:t>., Nucl. Phys. A 398, 107 (1983). Lifetime of the 2795 keV  level in </a:t>
            </a:r>
            <a:r>
              <a:rPr lang="en-US" altLang="zh-CN" sz="1600" baseline="30000" dirty="0">
                <a:solidFill>
                  <a:srgbClr val="0000CC"/>
                </a:solidFill>
              </a:rPr>
              <a:t>21</a:t>
            </a:r>
            <a:r>
              <a:rPr lang="en-US" altLang="zh-CN" sz="1600" dirty="0">
                <a:solidFill>
                  <a:srgbClr val="0000CC"/>
                </a:solidFill>
              </a:rPr>
              <a:t>Ne</a:t>
            </a:r>
          </a:p>
          <a:p>
            <a:r>
              <a:rPr lang="en-US" altLang="zh-CN" sz="1800" i="0" dirty="0">
                <a:solidFill>
                  <a:srgbClr val="000000"/>
                </a:solidFill>
                <a:effectLst/>
              </a:rPr>
              <a:t>a variant of the Doppler-shift attenuation method.</a:t>
            </a:r>
            <a:endParaRPr lang="en-US" altLang="zh-CN" sz="1600" dirty="0">
              <a:solidFill>
                <a:srgbClr val="0000CC"/>
              </a:solidFill>
            </a:endParaRPr>
          </a:p>
          <a:p>
            <a:r>
              <a:rPr lang="en-US" altLang="zh-CN" sz="1600" dirty="0">
                <a:solidFill>
                  <a:srgbClr val="0000CC"/>
                </a:solidFill>
              </a:rPr>
              <a:t>W. N. Catford </a:t>
            </a:r>
            <a:r>
              <a:rPr lang="en-US" altLang="zh-CN" sz="1600" i="1" dirty="0">
                <a:solidFill>
                  <a:srgbClr val="0000CC"/>
                </a:solidFill>
              </a:rPr>
              <a:t>et al</a:t>
            </a:r>
            <a:r>
              <a:rPr lang="en-US" altLang="zh-CN" sz="1600" dirty="0">
                <a:solidFill>
                  <a:srgbClr val="0000CC"/>
                </a:solidFill>
              </a:rPr>
              <a:t>., Nucl. Phys. A 407, 255 (1983). Lifetime of the 1.04 MeV 0</a:t>
            </a:r>
            <a:r>
              <a:rPr lang="en-US" altLang="zh-CN" sz="1600" baseline="30000" dirty="0">
                <a:solidFill>
                  <a:srgbClr val="0000CC"/>
                </a:solidFill>
              </a:rPr>
              <a:t>+</a:t>
            </a:r>
            <a:r>
              <a:rPr lang="en-US" altLang="zh-CN" sz="1600" dirty="0">
                <a:solidFill>
                  <a:srgbClr val="0000CC"/>
                </a:solidFill>
              </a:rPr>
              <a:t>, </a:t>
            </a:r>
            <a:r>
              <a:rPr lang="en-US" altLang="zh-CN" sz="1600" i="1" dirty="0">
                <a:solidFill>
                  <a:srgbClr val="0000CC"/>
                </a:solidFill>
              </a:rPr>
              <a:t>T</a:t>
            </a:r>
            <a:r>
              <a:rPr lang="en-US" altLang="zh-CN" sz="1600" dirty="0">
                <a:solidFill>
                  <a:srgbClr val="0000CC"/>
                </a:solidFill>
              </a:rPr>
              <a:t> = 1 state in </a:t>
            </a:r>
            <a:r>
              <a:rPr lang="en-US" altLang="zh-CN" sz="1600" baseline="30000" dirty="0">
                <a:solidFill>
                  <a:srgbClr val="0000CC"/>
                </a:solidFill>
              </a:rPr>
              <a:t>18</a:t>
            </a:r>
            <a:r>
              <a:rPr lang="en-US" altLang="zh-CN" sz="1600" dirty="0">
                <a:solidFill>
                  <a:srgbClr val="0000CC"/>
                </a:solidFill>
              </a:rPr>
              <a:t>F</a:t>
            </a:r>
          </a:p>
          <a:p>
            <a:r>
              <a:rPr lang="en-US" altLang="zh-CN" sz="1800" i="0" dirty="0">
                <a:solidFill>
                  <a:srgbClr val="000000"/>
                </a:solidFill>
                <a:effectLst/>
              </a:rPr>
              <a:t>a refinement of the Doppler-shift attenuation method.</a:t>
            </a:r>
            <a:endParaRPr lang="zh-CN" altLang="en-US" sz="1600" dirty="0">
              <a:solidFill>
                <a:srgbClr val="0000CC"/>
              </a:solidFill>
            </a:endParaRPr>
          </a:p>
        </p:txBody>
      </p:sp>
      <p:pic>
        <p:nvPicPr>
          <p:cNvPr id="4" name="Picture 3">
            <a:extLst>
              <a:ext uri="{FF2B5EF4-FFF2-40B4-BE49-F238E27FC236}">
                <a16:creationId xmlns:a16="http://schemas.microsoft.com/office/drawing/2014/main" id="{5ABD4A35-804E-489D-AF7B-E416020ED1C1}"/>
              </a:ext>
            </a:extLst>
          </p:cNvPr>
          <p:cNvPicPr>
            <a:picLocks noChangeAspect="1"/>
          </p:cNvPicPr>
          <p:nvPr/>
        </p:nvPicPr>
        <p:blipFill>
          <a:blip r:embed="rId2"/>
          <a:stretch>
            <a:fillRect/>
          </a:stretch>
        </p:blipFill>
        <p:spPr>
          <a:xfrm>
            <a:off x="0" y="2981544"/>
            <a:ext cx="5664200" cy="3876456"/>
          </a:xfrm>
          <a:prstGeom prst="rect">
            <a:avLst/>
          </a:prstGeom>
        </p:spPr>
      </p:pic>
      <p:pic>
        <p:nvPicPr>
          <p:cNvPr id="5" name="Picture 4">
            <a:extLst>
              <a:ext uri="{FF2B5EF4-FFF2-40B4-BE49-F238E27FC236}">
                <a16:creationId xmlns:a16="http://schemas.microsoft.com/office/drawing/2014/main" id="{C8CCC670-654E-4992-A8AC-48E3702EC3C5}"/>
              </a:ext>
            </a:extLst>
          </p:cNvPr>
          <p:cNvPicPr>
            <a:picLocks noChangeAspect="1"/>
          </p:cNvPicPr>
          <p:nvPr/>
        </p:nvPicPr>
        <p:blipFill>
          <a:blip r:embed="rId3"/>
          <a:stretch>
            <a:fillRect/>
          </a:stretch>
        </p:blipFill>
        <p:spPr>
          <a:xfrm>
            <a:off x="5664902" y="3045214"/>
            <a:ext cx="3479098" cy="3812786"/>
          </a:xfrm>
          <a:prstGeom prst="rect">
            <a:avLst/>
          </a:prstGeom>
        </p:spPr>
      </p:pic>
    </p:spTree>
    <p:extLst>
      <p:ext uri="{BB962C8B-B14F-4D97-AF65-F5344CB8AC3E}">
        <p14:creationId xmlns:p14="http://schemas.microsoft.com/office/powerpoint/2010/main" val="2016299272"/>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0AE85CC-4C05-4877-A6DA-EC777C348449}"/>
              </a:ext>
            </a:extLst>
          </p:cNvPr>
          <p:cNvSpPr txBox="1"/>
          <p:nvPr/>
        </p:nvSpPr>
        <p:spPr>
          <a:xfrm>
            <a:off x="0" y="3012281"/>
            <a:ext cx="9144000" cy="3693319"/>
          </a:xfrm>
          <a:prstGeom prst="rect">
            <a:avLst/>
          </a:prstGeom>
          <a:noFill/>
        </p:spPr>
        <p:txBody>
          <a:bodyPr wrap="square">
            <a:spAutoFit/>
          </a:bodyPr>
          <a:lstStyle/>
          <a:p>
            <a:pPr>
              <a:spcAft>
                <a:spcPts val="0"/>
              </a:spcAft>
            </a:pPr>
            <a:r>
              <a:rPr lang="en-US" altLang="zh-CN" sz="1600" dirty="0">
                <a:solidFill>
                  <a:srgbClr val="000000"/>
                </a:solidFill>
                <a:effectLst/>
                <a:latin typeface="+mj-lt"/>
                <a:ea typeface="SimSun" panose="02010600030101010101" pitchFamily="2" charset="-122"/>
                <a:cs typeface="Times New Roman" panose="02020603050405020304" pitchFamily="18" charset="0"/>
              </a:rPr>
              <a:t>The stopping time of ions in material is of the order of ~0.5 psec. Hence for lifetimes above 250 </a:t>
            </a:r>
            <a:r>
              <a:rPr lang="en-US" altLang="zh-CN" sz="1600" dirty="0" err="1">
                <a:solidFill>
                  <a:srgbClr val="000000"/>
                </a:solidFill>
                <a:effectLst/>
                <a:latin typeface="+mj-lt"/>
                <a:ea typeface="SimSun" panose="02010600030101010101" pitchFamily="2" charset="-122"/>
                <a:cs typeface="Times New Roman" panose="02020603050405020304" pitchFamily="18" charset="0"/>
              </a:rPr>
              <a:t>fsec</a:t>
            </a:r>
            <a:r>
              <a:rPr lang="en-US" altLang="zh-CN" sz="1600" dirty="0">
                <a:solidFill>
                  <a:srgbClr val="000000"/>
                </a:solidFill>
                <a:effectLst/>
                <a:latin typeface="+mj-lt"/>
                <a:ea typeface="SimSun" panose="02010600030101010101" pitchFamily="2" charset="-122"/>
                <a:cs typeface="Times New Roman" panose="02020603050405020304" pitchFamily="18" charset="0"/>
              </a:rPr>
              <a:t>, you can measure the line shape of the Doppler shifted gamma rays, since the line shape contains a combination of the stopped and Doppler shifted components. </a:t>
            </a:r>
            <a:endParaRPr lang="zh-CN" altLang="zh-CN" sz="1600" dirty="0">
              <a:effectLst/>
              <a:latin typeface="+mj-lt"/>
              <a:ea typeface="SimSun" panose="02010600030101010101" pitchFamily="2" charset="-122"/>
              <a:cs typeface="Times New Roman" panose="02020603050405020304" pitchFamily="18" charset="0"/>
            </a:endParaRPr>
          </a:p>
          <a:p>
            <a:pPr>
              <a:spcAft>
                <a:spcPts val="1200"/>
              </a:spcAft>
            </a:pPr>
            <a:r>
              <a:rPr lang="en-US" altLang="zh-CN" sz="1600" dirty="0">
                <a:solidFill>
                  <a:srgbClr val="000000"/>
                </a:solidFill>
                <a:effectLst/>
                <a:latin typeface="+mj-lt"/>
                <a:ea typeface="SimSun" panose="02010600030101010101" pitchFamily="2" charset="-122"/>
                <a:cs typeface="Times New Roman" panose="02020603050405020304" pitchFamily="18" charset="0"/>
              </a:rPr>
              <a:t> </a:t>
            </a:r>
            <a:endParaRPr lang="zh-CN" altLang="zh-CN" sz="1600" dirty="0">
              <a:effectLst/>
              <a:latin typeface="+mj-lt"/>
              <a:ea typeface="SimSun" panose="02010600030101010101" pitchFamily="2" charset="-122"/>
              <a:cs typeface="Times New Roman" panose="02020603050405020304" pitchFamily="18" charset="0"/>
            </a:endParaRPr>
          </a:p>
          <a:p>
            <a:pPr>
              <a:spcAft>
                <a:spcPts val="0"/>
              </a:spcAft>
            </a:pPr>
            <a:r>
              <a:rPr lang="en-US" altLang="zh-CN" sz="1600" dirty="0">
                <a:solidFill>
                  <a:srgbClr val="000000"/>
                </a:solidFill>
                <a:effectLst/>
                <a:latin typeface="+mj-lt"/>
                <a:ea typeface="SimSun" panose="02010600030101010101" pitchFamily="2" charset="-122"/>
                <a:cs typeface="Times New Roman" panose="02020603050405020304" pitchFamily="18" charset="0"/>
              </a:rPr>
              <a:t>For lifetimes below 250 </a:t>
            </a:r>
            <a:r>
              <a:rPr lang="en-US" altLang="zh-CN" sz="1600" dirty="0" err="1">
                <a:solidFill>
                  <a:srgbClr val="000000"/>
                </a:solidFill>
                <a:effectLst/>
                <a:latin typeface="+mj-lt"/>
                <a:ea typeface="SimSun" panose="02010600030101010101" pitchFamily="2" charset="-122"/>
                <a:cs typeface="Times New Roman" panose="02020603050405020304" pitchFamily="18" charset="0"/>
              </a:rPr>
              <a:t>fsec</a:t>
            </a:r>
            <a:r>
              <a:rPr lang="en-US" altLang="zh-CN" sz="1600" dirty="0">
                <a:solidFill>
                  <a:srgbClr val="000000"/>
                </a:solidFill>
                <a:effectLst/>
                <a:latin typeface="+mj-lt"/>
                <a:ea typeface="SimSun" panose="02010600030101010101" pitchFamily="2" charset="-122"/>
                <a:cs typeface="Times New Roman" panose="02020603050405020304" pitchFamily="18" charset="0"/>
              </a:rPr>
              <a:t> you only see the Doppler shifted line shape, since the nucleus decays long before it stopped in the material. </a:t>
            </a:r>
            <a:endParaRPr lang="zh-CN" altLang="zh-CN" sz="1600" dirty="0">
              <a:effectLst/>
              <a:latin typeface="+mj-lt"/>
              <a:ea typeface="SimSun" panose="02010600030101010101" pitchFamily="2" charset="-122"/>
              <a:cs typeface="Times New Roman" panose="02020603050405020304" pitchFamily="18" charset="0"/>
            </a:endParaRPr>
          </a:p>
          <a:p>
            <a:pPr>
              <a:spcAft>
                <a:spcPts val="0"/>
              </a:spcAft>
            </a:pPr>
            <a:r>
              <a:rPr lang="en-US" altLang="zh-CN" sz="1600" dirty="0">
                <a:solidFill>
                  <a:srgbClr val="000000"/>
                </a:solidFill>
                <a:effectLst/>
                <a:latin typeface="+mj-lt"/>
                <a:ea typeface="SimSun" panose="02010600030101010101" pitchFamily="2" charset="-122"/>
                <a:cs typeface="Times New Roman" panose="02020603050405020304" pitchFamily="18" charset="0"/>
              </a:rPr>
              <a:t> </a:t>
            </a:r>
            <a:endParaRPr lang="zh-CN" altLang="zh-CN" sz="1600" dirty="0">
              <a:effectLst/>
              <a:latin typeface="+mj-lt"/>
              <a:ea typeface="SimSun" panose="02010600030101010101" pitchFamily="2" charset="-122"/>
              <a:cs typeface="Times New Roman" panose="02020603050405020304" pitchFamily="18" charset="0"/>
            </a:endParaRPr>
          </a:p>
          <a:p>
            <a:pPr>
              <a:spcAft>
                <a:spcPts val="0"/>
              </a:spcAft>
            </a:pPr>
            <a:r>
              <a:rPr lang="en-US" altLang="zh-CN" sz="1600" dirty="0">
                <a:solidFill>
                  <a:srgbClr val="000000"/>
                </a:solidFill>
                <a:effectLst/>
                <a:latin typeface="+mj-lt"/>
                <a:ea typeface="SimSun" panose="02010600030101010101" pitchFamily="2" charset="-122"/>
                <a:cs typeface="Times New Roman" panose="02020603050405020304" pitchFamily="18" charset="0"/>
              </a:rPr>
              <a:t>In the </a:t>
            </a:r>
            <a:r>
              <a:rPr lang="en-US" altLang="zh-CN" sz="1600" dirty="0" err="1">
                <a:solidFill>
                  <a:srgbClr val="000000"/>
                </a:solidFill>
                <a:effectLst/>
                <a:latin typeface="+mj-lt"/>
                <a:ea typeface="SimSun" panose="02010600030101010101" pitchFamily="2" charset="-122"/>
                <a:cs typeface="Times New Roman" panose="02020603050405020304" pitchFamily="18" charset="0"/>
              </a:rPr>
              <a:t>vDSAM</a:t>
            </a:r>
            <a:r>
              <a:rPr lang="en-US" altLang="zh-CN" sz="1600" dirty="0">
                <a:solidFill>
                  <a:srgbClr val="000000"/>
                </a:solidFill>
                <a:effectLst/>
                <a:latin typeface="+mj-lt"/>
                <a:ea typeface="SimSun" panose="02010600030101010101" pitchFamily="2" charset="-122"/>
                <a:cs typeface="Times New Roman" panose="02020603050405020304" pitchFamily="18" charset="0"/>
              </a:rPr>
              <a:t> you implant 3He into various materials with different stopping powers: magnesium, aluminum, nickel, gold, bismuth etc. whatever you can find. Since the concentration of the 3He is small (recall the blistering limit is 6x10^17 3He/cm^2), the recoiling nuclei experience the DE/Dx stopping power of the different host material leading to different rate of slowing down (deceleration). As a consequence, the centroid of the Doppler shifted line shape is shifted between the different host materials. By plotting the centroid of the Doppler shifted line, as a function of the DE/Dx of the host material you can figure out the lifetime as done by Fifield et al. and Catford et al. in 21Ne (7.9 </a:t>
            </a:r>
            <a:r>
              <a:rPr lang="en-US" altLang="zh-CN" sz="1600" dirty="0" err="1">
                <a:solidFill>
                  <a:srgbClr val="000000"/>
                </a:solidFill>
                <a:effectLst/>
                <a:latin typeface="+mj-lt"/>
                <a:ea typeface="SimSun" panose="02010600030101010101" pitchFamily="2" charset="-122"/>
                <a:cs typeface="Times New Roman" panose="02020603050405020304" pitchFamily="18" charset="0"/>
              </a:rPr>
              <a:t>fsec</a:t>
            </a:r>
            <a:r>
              <a:rPr lang="en-US" altLang="zh-CN" sz="1600" dirty="0">
                <a:solidFill>
                  <a:srgbClr val="000000"/>
                </a:solidFill>
                <a:effectLst/>
                <a:latin typeface="+mj-lt"/>
                <a:ea typeface="SimSun" panose="02010600030101010101" pitchFamily="2" charset="-122"/>
                <a:cs typeface="Times New Roman" panose="02020603050405020304" pitchFamily="18" charset="0"/>
              </a:rPr>
              <a:t>) and 18F (2.2 </a:t>
            </a:r>
            <a:r>
              <a:rPr lang="en-US" altLang="zh-CN" sz="1600" dirty="0" err="1">
                <a:solidFill>
                  <a:srgbClr val="000000"/>
                </a:solidFill>
                <a:effectLst/>
                <a:latin typeface="+mj-lt"/>
                <a:ea typeface="SimSun" panose="02010600030101010101" pitchFamily="2" charset="-122"/>
                <a:cs typeface="Times New Roman" panose="02020603050405020304" pitchFamily="18" charset="0"/>
              </a:rPr>
              <a:t>fsec</a:t>
            </a:r>
            <a:r>
              <a:rPr lang="en-US" altLang="zh-CN" sz="1600" dirty="0">
                <a:solidFill>
                  <a:srgbClr val="000000"/>
                </a:solidFill>
                <a:effectLst/>
                <a:latin typeface="+mj-lt"/>
                <a:ea typeface="SimSun" panose="02010600030101010101" pitchFamily="2" charset="-122"/>
                <a:cs typeface="Times New Roman" panose="02020603050405020304" pitchFamily="18" charset="0"/>
              </a:rPr>
              <a:t>), in the attached papers.</a:t>
            </a:r>
            <a:endParaRPr lang="zh-CN" altLang="zh-CN" sz="1600" dirty="0">
              <a:effectLst/>
              <a:latin typeface="+mj-lt"/>
              <a:ea typeface="SimSu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2502519140"/>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格 1">
            <a:extLst>
              <a:ext uri="{FF2B5EF4-FFF2-40B4-BE49-F238E27FC236}">
                <a16:creationId xmlns:a16="http://schemas.microsoft.com/office/drawing/2014/main" id="{F2ADE712-77C6-4BEF-9319-7763A327802A}"/>
              </a:ext>
            </a:extLst>
          </p:cNvPr>
          <p:cNvGraphicFramePr>
            <a:graphicFrameLocks noGrp="1"/>
          </p:cNvGraphicFramePr>
          <p:nvPr>
            <p:extLst>
              <p:ext uri="{D42A27DB-BD31-4B8C-83A1-F6EECF244321}">
                <p14:modId xmlns:p14="http://schemas.microsoft.com/office/powerpoint/2010/main" val="1309582465"/>
              </p:ext>
            </p:extLst>
          </p:nvPr>
        </p:nvGraphicFramePr>
        <p:xfrm>
          <a:off x="0" y="152400"/>
          <a:ext cx="9143999" cy="4855090"/>
        </p:xfrm>
        <a:graphic>
          <a:graphicData uri="http://schemas.openxmlformats.org/drawingml/2006/table">
            <a:tbl>
              <a:tblPr firstRow="1" bandRow="1">
                <a:tableStyleId>{5C22544A-7EE6-4342-B048-85BDC9FD1C3A}</a:tableStyleId>
              </a:tblPr>
              <a:tblGrid>
                <a:gridCol w="3387628">
                  <a:extLst>
                    <a:ext uri="{9D8B030D-6E8A-4147-A177-3AD203B41FA5}">
                      <a16:colId xmlns:a16="http://schemas.microsoft.com/office/drawing/2014/main" val="20001"/>
                    </a:ext>
                  </a:extLst>
                </a:gridCol>
                <a:gridCol w="2057237">
                  <a:extLst>
                    <a:ext uri="{9D8B030D-6E8A-4147-A177-3AD203B41FA5}">
                      <a16:colId xmlns:a16="http://schemas.microsoft.com/office/drawing/2014/main" val="655561486"/>
                    </a:ext>
                  </a:extLst>
                </a:gridCol>
                <a:gridCol w="1849567">
                  <a:extLst>
                    <a:ext uri="{9D8B030D-6E8A-4147-A177-3AD203B41FA5}">
                      <a16:colId xmlns:a16="http://schemas.microsoft.com/office/drawing/2014/main" val="2254937897"/>
                    </a:ext>
                  </a:extLst>
                </a:gridCol>
                <a:gridCol w="1849567">
                  <a:extLst>
                    <a:ext uri="{9D8B030D-6E8A-4147-A177-3AD203B41FA5}">
                      <a16:colId xmlns:a16="http://schemas.microsoft.com/office/drawing/2014/main" val="4178651153"/>
                    </a:ext>
                  </a:extLst>
                </a:gridCol>
              </a:tblGrid>
              <a:tr h="430645">
                <a:tc>
                  <a:txBody>
                    <a:bodyPr/>
                    <a:lstStyle/>
                    <a:p>
                      <a:pPr algn="ctr"/>
                      <a:r>
                        <a:rPr lang="en-US" altLang="zh-CN" sz="1800" b="0" dirty="0">
                          <a:solidFill>
                            <a:schemeClr val="tx1"/>
                          </a:solidFill>
                          <a:latin typeface="Times New Roman" panose="02020603050405020304" pitchFamily="18" charset="0"/>
                          <a:cs typeface="Times New Roman" panose="02020603050405020304" pitchFamily="18" charset="0"/>
                        </a:rPr>
                        <a:t>Beam / Projectile / Incident particle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30000" dirty="0">
                          <a:solidFill>
                            <a:schemeClr val="tx1"/>
                          </a:solidFill>
                          <a:latin typeface="Times New Roman" panose="02020603050405020304" pitchFamily="18" charset="0"/>
                          <a:cs typeface="Times New Roman" panose="02020603050405020304" pitchFamily="18" charset="0"/>
                        </a:rPr>
                        <a:t>13</a:t>
                      </a:r>
                      <a:r>
                        <a:rPr lang="en-US" altLang="zh-CN" sz="1800" b="0" dirty="0">
                          <a:solidFill>
                            <a:schemeClr val="tx1"/>
                          </a:solidFill>
                          <a:latin typeface="Times New Roman" panose="02020603050405020304" pitchFamily="18" charset="0"/>
                          <a:cs typeface="Times New Roman" panose="02020603050405020304" pitchFamily="18" charset="0"/>
                        </a:rPr>
                        <a:t>C</a:t>
                      </a:r>
                      <a:r>
                        <a:rPr lang="en-US" altLang="zh-CN" sz="1800" b="0" baseline="30000" dirty="0">
                          <a:solidFill>
                            <a:schemeClr val="tx1"/>
                          </a:solidFill>
                          <a:latin typeface="Times New Roman" panose="02020603050405020304" pitchFamily="18" charset="0"/>
                          <a:cs typeface="Times New Roman" panose="02020603050405020304" pitchFamily="18" charset="0"/>
                        </a:rPr>
                        <a:t>4+</a:t>
                      </a:r>
                      <a:endParaRPr lang="en-US" sz="1800" b="0" baseline="3000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30000" dirty="0">
                          <a:solidFill>
                            <a:schemeClr val="tx1"/>
                          </a:solidFill>
                          <a:latin typeface="Times New Roman" panose="02020603050405020304" pitchFamily="18" charset="0"/>
                          <a:cs typeface="Times New Roman" panose="02020603050405020304" pitchFamily="18" charset="0"/>
                        </a:rPr>
                        <a:t>16</a:t>
                      </a:r>
                      <a:r>
                        <a:rPr lang="en-US" altLang="zh-CN" sz="1800" b="0" dirty="0">
                          <a:solidFill>
                            <a:schemeClr val="tx1"/>
                          </a:solidFill>
                          <a:latin typeface="Times New Roman" panose="02020603050405020304" pitchFamily="18" charset="0"/>
                          <a:cs typeface="Times New Roman" panose="02020603050405020304" pitchFamily="18" charset="0"/>
                        </a:rPr>
                        <a:t>O</a:t>
                      </a:r>
                      <a:r>
                        <a:rPr lang="en-US" altLang="zh-CN" sz="1800" b="0" baseline="30000" dirty="0">
                          <a:solidFill>
                            <a:schemeClr val="tx1"/>
                          </a:solidFill>
                          <a:latin typeface="Times New Roman" panose="02020603050405020304" pitchFamily="18" charset="0"/>
                          <a:cs typeface="Times New Roman" panose="02020603050405020304" pitchFamily="18" charset="0"/>
                        </a:rPr>
                        <a:t>4+</a:t>
                      </a:r>
                      <a:endParaRPr lang="en-US" sz="1800" b="0" baseline="3000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0" baseline="3000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0"/>
                  </a:ext>
                </a:extLst>
              </a:tr>
              <a:tr h="4306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Times New Roman" panose="02020603050405020304" pitchFamily="18" charset="0"/>
                          <a:cs typeface="Times New Roman" panose="02020603050405020304" pitchFamily="18" charset="0"/>
                        </a:rPr>
                        <a:t>Target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b="0" baseline="30000" dirty="0">
                          <a:solidFill>
                            <a:schemeClr val="tx1"/>
                          </a:solidFill>
                          <a:latin typeface="Times New Roman" panose="02020603050405020304" pitchFamily="18" charset="0"/>
                          <a:cs typeface="Times New Roman" panose="02020603050405020304" pitchFamily="18" charset="0"/>
                        </a:rPr>
                        <a:t>12</a:t>
                      </a:r>
                      <a:r>
                        <a:rPr lang="en-US" altLang="zh-CN" sz="1800" b="0" dirty="0">
                          <a:solidFill>
                            <a:schemeClr val="tx1"/>
                          </a:solidFill>
                          <a:latin typeface="Times New Roman" panose="02020603050405020304" pitchFamily="18" charset="0"/>
                          <a:cs typeface="Times New Roman" panose="02020603050405020304" pitchFamily="18" charset="0"/>
                        </a:rPr>
                        <a:t>C</a:t>
                      </a:r>
                      <a:endParaRPr lang="en-US" sz="1800" b="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b="0" baseline="30000" dirty="0">
                          <a:solidFill>
                            <a:schemeClr val="tx1"/>
                          </a:solidFill>
                          <a:latin typeface="Times New Roman" panose="02020603050405020304" pitchFamily="18" charset="0"/>
                          <a:cs typeface="Times New Roman" panose="02020603050405020304" pitchFamily="18" charset="0"/>
                        </a:rPr>
                        <a:t>3</a:t>
                      </a:r>
                      <a:r>
                        <a:rPr lang="en-US" altLang="zh-CN" sz="1800" b="0" dirty="0">
                          <a:solidFill>
                            <a:schemeClr val="tx1"/>
                          </a:solidFill>
                          <a:latin typeface="Times New Roman" panose="02020603050405020304" pitchFamily="18" charset="0"/>
                          <a:cs typeface="Times New Roman" panose="02020603050405020304" pitchFamily="18" charset="0"/>
                        </a:rPr>
                        <a:t>He</a:t>
                      </a:r>
                      <a:endParaRPr lang="en-US" sz="1800" b="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30000" dirty="0">
                          <a:solidFill>
                            <a:schemeClr val="tx1"/>
                          </a:solidFill>
                          <a:latin typeface="Times New Roman" panose="02020603050405020304" pitchFamily="18" charset="0"/>
                          <a:cs typeface="Times New Roman" panose="02020603050405020304" pitchFamily="18" charset="0"/>
                        </a:rPr>
                        <a:t>14</a:t>
                      </a:r>
                      <a:r>
                        <a:rPr lang="en-US" sz="1800" b="0" dirty="0">
                          <a:solidFill>
                            <a:schemeClr val="tx1"/>
                          </a:solidFill>
                          <a:latin typeface="Times New Roman" panose="02020603050405020304" pitchFamily="18" charset="0"/>
                          <a:cs typeface="Times New Roman" panose="02020603050405020304" pitchFamily="18" charset="0"/>
                        </a:rPr>
                        <a:t>N</a:t>
                      </a:r>
                      <a:r>
                        <a:rPr lang="en-US" sz="1800" b="0" baseline="30000" dirty="0">
                          <a:solidFill>
                            <a:schemeClr val="tx1"/>
                          </a:solidFill>
                          <a:latin typeface="Times New Roman" panose="02020603050405020304" pitchFamily="18" charset="0"/>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430645">
                <a:tc>
                  <a:txBody>
                    <a:bodyPr/>
                    <a:lstStyle/>
                    <a:p>
                      <a:pPr algn="ctr"/>
                      <a:r>
                        <a:rPr lang="en-US" altLang="zh-CN" sz="1800" b="0" dirty="0">
                          <a:solidFill>
                            <a:schemeClr val="tx1"/>
                          </a:solidFill>
                          <a:latin typeface="Times New Roman" panose="02020603050405020304" pitchFamily="18" charset="0"/>
                          <a:cs typeface="Times New Roman" panose="02020603050405020304" pitchFamily="18" charset="0"/>
                        </a:rPr>
                        <a:t>Backing foil</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b="0" dirty="0">
                          <a:solidFill>
                            <a:schemeClr val="tx1"/>
                          </a:solidFill>
                          <a:latin typeface="Times New Roman" panose="02020603050405020304" pitchFamily="18" charset="0"/>
                          <a:cs typeface="Times New Roman" panose="02020603050405020304" pitchFamily="18" charset="0"/>
                        </a:rPr>
                        <a:t>Self-supporting or </a:t>
                      </a:r>
                      <a:r>
                        <a:rPr lang="en-US" sz="1800" b="0" dirty="0">
                          <a:solidFill>
                            <a:schemeClr val="tx1"/>
                          </a:solidFill>
                          <a:latin typeface="Times New Roman" panose="02020603050405020304" pitchFamily="18" charset="0"/>
                          <a:cs typeface="Times New Roman" panose="02020603050405020304" pitchFamily="18" charset="0"/>
                        </a:rPr>
                        <a:t>Ni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dirty="0">
                          <a:solidFill>
                            <a:schemeClr val="tx1"/>
                          </a:solidFill>
                          <a:latin typeface="Times New Roman" panose="02020603050405020304" pitchFamily="18" charset="0"/>
                          <a:cs typeface="Times New Roman" panose="02020603050405020304" pitchFamily="18" charset="0"/>
                        </a:rPr>
                        <a:t>Mg, Al, Ta, Au</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b="0" dirty="0">
                          <a:solidFill>
                            <a:schemeClr val="tx1"/>
                          </a:solidFill>
                          <a:latin typeface="Times New Roman" panose="02020603050405020304" pitchFamily="18" charset="0"/>
                          <a:cs typeface="Times New Roman" panose="02020603050405020304" pitchFamily="18" charset="0"/>
                        </a:rPr>
                        <a:t>Ta, W, Mo</a:t>
                      </a:r>
                      <a:endParaRPr lang="en-US" sz="1800" b="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2"/>
                  </a:ext>
                </a:extLst>
              </a:tr>
              <a:tr h="430645">
                <a:tc>
                  <a:txBody>
                    <a:bodyPr/>
                    <a:lstStyle/>
                    <a:p>
                      <a:pPr algn="ctr"/>
                      <a:r>
                        <a:rPr lang="en-US" altLang="zh-CN" sz="1800" dirty="0">
                          <a:latin typeface="Times New Roman" panose="02020603050405020304" pitchFamily="18" charset="0"/>
                          <a:cs typeface="Times New Roman" panose="02020603050405020304" pitchFamily="18" charset="0"/>
                        </a:rPr>
                        <a:t>Thickness of foil</a:t>
                      </a:r>
                      <a:endParaRPr lang="en-US" altLang="zh-CN" sz="1800" b="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baseline="0" dirty="0">
                          <a:solidFill>
                            <a:schemeClr val="tx1"/>
                          </a:solidFill>
                          <a:latin typeface="Times New Roman" panose="02020603050405020304" pitchFamily="18" charset="0"/>
                          <a:cs typeface="Times New Roman" panose="02020603050405020304" pitchFamily="18" charset="0"/>
                        </a:rPr>
                        <a:t>25 μm</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baseline="0" dirty="0">
                          <a:solidFill>
                            <a:schemeClr val="tx1"/>
                          </a:solidFill>
                          <a:latin typeface="Times New Roman" panose="02020603050405020304" pitchFamily="18" charset="0"/>
                          <a:cs typeface="Times New Roman" panose="02020603050405020304" pitchFamily="18" charset="0"/>
                        </a:rPr>
                        <a:t>25 μm</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baseline="0" dirty="0">
                          <a:solidFill>
                            <a:schemeClr val="tx1"/>
                          </a:solidFill>
                          <a:latin typeface="Times New Roman" panose="02020603050405020304" pitchFamily="18" charset="0"/>
                          <a:cs typeface="Times New Roman" panose="02020603050405020304" pitchFamily="18" charset="0"/>
                        </a:rPr>
                        <a:t>500 μm</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74844654"/>
                  </a:ext>
                </a:extLst>
              </a:tr>
              <a:tr h="430645">
                <a:tc>
                  <a:txBody>
                    <a:bodyPr/>
                    <a:lstStyle/>
                    <a:p>
                      <a:pPr algn="ctr"/>
                      <a:r>
                        <a:rPr lang="en-US" altLang="zh-CN" sz="1800" b="0" i="0" baseline="0" dirty="0" err="1">
                          <a:solidFill>
                            <a:schemeClr val="tx1"/>
                          </a:solidFill>
                          <a:latin typeface="Times New Roman" panose="02020603050405020304" pitchFamily="18" charset="0"/>
                          <a:cs typeface="Times New Roman" panose="02020603050405020304" pitchFamily="18" charset="0"/>
                        </a:rPr>
                        <a:t>Ejectile</a:t>
                      </a:r>
                      <a:r>
                        <a:rPr lang="en-US" altLang="zh-CN" sz="1800" b="0" i="0" baseline="0" dirty="0">
                          <a:solidFill>
                            <a:schemeClr val="tx1"/>
                          </a:solidFill>
                          <a:latin typeface="Times New Roman" panose="02020603050405020304" pitchFamily="18" charset="0"/>
                          <a:cs typeface="Times New Roman" panose="02020603050405020304" pitchFamily="18" charset="0"/>
                        </a:rPr>
                        <a:t> / Fragment</a:t>
                      </a:r>
                      <a:endParaRPr lang="en-US" sz="1800" b="0" i="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b="0" i="1" baseline="0" dirty="0">
                          <a:solidFill>
                            <a:schemeClr val="tx1"/>
                          </a:solidFill>
                          <a:latin typeface="Times New Roman" panose="02020603050405020304" pitchFamily="18" charset="0"/>
                          <a:cs typeface="Times New Roman" panose="02020603050405020304" pitchFamily="18" charset="0"/>
                        </a:rPr>
                        <a:t>α</a:t>
                      </a:r>
                      <a:endParaRPr lang="en-US" sz="1800" b="0" i="1"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0" dirty="0">
                          <a:solidFill>
                            <a:schemeClr val="tx1"/>
                          </a:solidFill>
                          <a:latin typeface="Times New Roman" panose="02020603050405020304" pitchFamily="18" charset="0"/>
                          <a:cs typeface="Times New Roman" panose="02020603050405020304" pitchFamily="18" charset="0"/>
                        </a:rPr>
                        <a:t>Proton</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56431920"/>
                  </a:ext>
                </a:extLst>
              </a:tr>
              <a:tr h="430645">
                <a:tc>
                  <a:txBody>
                    <a:bodyPr/>
                    <a:lstStyle/>
                    <a:p>
                      <a:pPr algn="ctr"/>
                      <a:r>
                        <a:rPr lang="en-US" sz="1800" b="0" i="0" baseline="0" dirty="0">
                          <a:solidFill>
                            <a:schemeClr val="tx1"/>
                          </a:solidFill>
                          <a:latin typeface="Times New Roman" panose="02020603050405020304" pitchFamily="18" charset="0"/>
                          <a:cs typeface="Times New Roman" panose="02020603050405020304" pitchFamily="18" charset="0"/>
                        </a:rPr>
                        <a:t>Recoil / Residual</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30000" dirty="0">
                          <a:solidFill>
                            <a:schemeClr val="tx1"/>
                          </a:solidFill>
                          <a:latin typeface="Times New Roman" panose="02020603050405020304" pitchFamily="18" charset="0"/>
                          <a:cs typeface="Times New Roman" panose="02020603050405020304" pitchFamily="18" charset="0"/>
                        </a:rPr>
                        <a:t>21</a:t>
                      </a:r>
                      <a:r>
                        <a:rPr lang="en-US" sz="1800" b="0" baseline="0" dirty="0">
                          <a:solidFill>
                            <a:schemeClr val="tx1"/>
                          </a:solidFill>
                          <a:latin typeface="Times New Roman" panose="02020603050405020304" pitchFamily="18" charset="0"/>
                          <a:cs typeface="Times New Roman" panose="02020603050405020304" pitchFamily="18" charset="0"/>
                        </a:rPr>
                        <a:t>Ne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30000" dirty="0">
                          <a:solidFill>
                            <a:schemeClr val="tx1"/>
                          </a:solidFill>
                          <a:latin typeface="Times New Roman" panose="02020603050405020304" pitchFamily="18" charset="0"/>
                          <a:cs typeface="Times New Roman" panose="02020603050405020304" pitchFamily="18" charset="0"/>
                        </a:rPr>
                        <a:t>18</a:t>
                      </a:r>
                      <a:r>
                        <a:rPr lang="en-US" sz="1800" b="0" baseline="0" dirty="0">
                          <a:solidFill>
                            <a:schemeClr val="tx1"/>
                          </a:solidFill>
                          <a:latin typeface="Times New Roman" panose="02020603050405020304" pitchFamily="18" charset="0"/>
                          <a:cs typeface="Times New Roman" panose="02020603050405020304" pitchFamily="18" charset="0"/>
                        </a:rPr>
                        <a:t>F</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30000" dirty="0">
                          <a:solidFill>
                            <a:schemeClr val="tx1"/>
                          </a:solidFill>
                          <a:latin typeface="Times New Roman" panose="02020603050405020304" pitchFamily="18" charset="0"/>
                          <a:cs typeface="Times New Roman" panose="02020603050405020304" pitchFamily="18" charset="0"/>
                        </a:rPr>
                        <a:t>15</a:t>
                      </a:r>
                      <a:r>
                        <a:rPr lang="en-US" sz="1800" b="0" baseline="0" dirty="0">
                          <a:solidFill>
                            <a:schemeClr val="tx1"/>
                          </a:solidFill>
                          <a:latin typeface="Times New Roman" panose="02020603050405020304" pitchFamily="18" charset="0"/>
                          <a:cs typeface="Times New Roman" panose="02020603050405020304" pitchFamily="18" charset="0"/>
                        </a:rPr>
                        <a:t>O</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99580623"/>
                  </a:ext>
                </a:extLst>
              </a:tr>
              <a:tr h="430645">
                <a:tc>
                  <a:txBody>
                    <a:bodyPr/>
                    <a:lstStyle/>
                    <a:p>
                      <a:pPr algn="ctr"/>
                      <a:r>
                        <a:rPr lang="en-US" altLang="zh-CN" sz="1800" b="0" dirty="0">
                          <a:solidFill>
                            <a:schemeClr val="tx1"/>
                          </a:solidFill>
                          <a:latin typeface="Times New Roman" panose="02020603050405020304" pitchFamily="18" charset="0"/>
                          <a:cs typeface="Times New Roman" panose="02020603050405020304" pitchFamily="18" charset="0"/>
                        </a:rPr>
                        <a:t>Beam energy</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0" dirty="0">
                          <a:solidFill>
                            <a:schemeClr val="tx1"/>
                          </a:solidFill>
                          <a:latin typeface="Times New Roman" panose="02020603050405020304" pitchFamily="18" charset="0"/>
                          <a:cs typeface="Times New Roman" panose="02020603050405020304" pitchFamily="18" charset="0"/>
                        </a:rPr>
                        <a:t>19.7 MeV</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0" dirty="0">
                          <a:solidFill>
                            <a:schemeClr val="tx1"/>
                          </a:solidFill>
                          <a:latin typeface="Times New Roman" panose="02020603050405020304" pitchFamily="18" charset="0"/>
                          <a:cs typeface="Times New Roman" panose="02020603050405020304" pitchFamily="18" charset="0"/>
                        </a:rPr>
                        <a:t>26.51 MeV</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430645">
                <a:tc>
                  <a:txBody>
                    <a:bodyPr/>
                    <a:lstStyle/>
                    <a:p>
                      <a:pPr algn="ctr"/>
                      <a:r>
                        <a:rPr lang="en-US" altLang="zh-CN" sz="1800" b="0" dirty="0">
                          <a:solidFill>
                            <a:schemeClr val="tx1"/>
                          </a:solidFill>
                          <a:latin typeface="Times New Roman" panose="02020603050405020304" pitchFamily="18" charset="0"/>
                          <a:cs typeface="Times New Roman" panose="02020603050405020304" pitchFamily="18" charset="0"/>
                        </a:rPr>
                        <a:t>Implanted areal density</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zh-CN"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dirty="0">
                          <a:latin typeface="Times New Roman" panose="02020603050405020304" pitchFamily="18" charset="0"/>
                          <a:cs typeface="Times New Roman" panose="02020603050405020304" pitchFamily="18" charset="0"/>
                        </a:rPr>
                        <a:t>3.6</a:t>
                      </a:r>
                      <a:r>
                        <a:rPr lang="en-US" altLang="zh-CN" sz="1800" i="0" dirty="0">
                          <a:latin typeface="Times New Roman" panose="02020603050405020304" pitchFamily="18" charset="0"/>
                          <a:cs typeface="Times New Roman" panose="02020603050405020304" pitchFamily="18" charset="0"/>
                        </a:rPr>
                        <a:t>×</a:t>
                      </a:r>
                      <a:r>
                        <a:rPr lang="en-US" altLang="zh-CN" sz="1800" dirty="0">
                          <a:latin typeface="Times New Roman" panose="02020603050405020304" pitchFamily="18" charset="0"/>
                          <a:cs typeface="Times New Roman" panose="02020603050405020304" pitchFamily="18" charset="0"/>
                        </a:rPr>
                        <a:t>10</a:t>
                      </a:r>
                      <a:r>
                        <a:rPr lang="en-US" altLang="zh-CN" sz="1800" baseline="30000" dirty="0">
                          <a:latin typeface="Times New Roman" panose="02020603050405020304" pitchFamily="18" charset="0"/>
                          <a:cs typeface="Times New Roman" panose="02020603050405020304" pitchFamily="18" charset="0"/>
                        </a:rPr>
                        <a:t>17</a:t>
                      </a:r>
                      <a:r>
                        <a:rPr lang="en-US" altLang="zh-CN" sz="1800" dirty="0">
                          <a:latin typeface="Times New Roman" panose="02020603050405020304" pitchFamily="18" charset="0"/>
                          <a:cs typeface="Times New Roman" panose="02020603050405020304" pitchFamily="18" charset="0"/>
                        </a:rPr>
                        <a:t> ions</a:t>
                      </a:r>
                      <a:r>
                        <a:rPr lang="en-US" altLang="zh-CN" sz="1800" i="1" dirty="0">
                          <a:latin typeface="Times New Roman" panose="02020603050405020304" pitchFamily="18" charset="0"/>
                          <a:cs typeface="Times New Roman" panose="02020603050405020304" pitchFamily="18" charset="0"/>
                        </a:rPr>
                        <a:t>/</a:t>
                      </a:r>
                      <a:r>
                        <a:rPr lang="en-US" altLang="zh-CN" sz="1800" dirty="0">
                          <a:latin typeface="Times New Roman" panose="02020603050405020304" pitchFamily="18" charset="0"/>
                          <a:cs typeface="Times New Roman" panose="02020603050405020304" pitchFamily="18" charset="0"/>
                        </a:rPr>
                        <a:t>cm</a:t>
                      </a:r>
                      <a:r>
                        <a:rPr lang="en-US" altLang="zh-CN" sz="1800" baseline="30000" dirty="0">
                          <a:latin typeface="Times New Roman" panose="02020603050405020304" pitchFamily="18" charset="0"/>
                          <a:cs typeface="Times New Roman" panose="02020603050405020304" pitchFamily="18" charset="0"/>
                        </a:rPr>
                        <a:t>2</a:t>
                      </a:r>
                      <a:endParaRPr lang="en-US" altLang="zh-CN"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baseline="0" dirty="0">
                          <a:solidFill>
                            <a:schemeClr val="tx1"/>
                          </a:solidFill>
                          <a:latin typeface="Times New Roman" panose="02020603050405020304" pitchFamily="18" charset="0"/>
                          <a:cs typeface="Times New Roman" panose="02020603050405020304" pitchFamily="18" charset="0"/>
                        </a:rPr>
                        <a:t>13-21</a:t>
                      </a:r>
                      <a:r>
                        <a:rPr lang="en-US" altLang="zh-CN" sz="1800" i="0" dirty="0">
                          <a:latin typeface="Times New Roman" panose="02020603050405020304" pitchFamily="18" charset="0"/>
                          <a:cs typeface="Times New Roman" panose="02020603050405020304" pitchFamily="18" charset="0"/>
                        </a:rPr>
                        <a:t>×</a:t>
                      </a:r>
                      <a:r>
                        <a:rPr lang="en-US" altLang="zh-CN" sz="1800" dirty="0">
                          <a:latin typeface="Times New Roman" panose="02020603050405020304" pitchFamily="18" charset="0"/>
                          <a:cs typeface="Times New Roman" panose="02020603050405020304" pitchFamily="18" charset="0"/>
                        </a:rPr>
                        <a:t>10</a:t>
                      </a:r>
                      <a:r>
                        <a:rPr lang="en-US" altLang="zh-CN" sz="1800" baseline="30000" dirty="0">
                          <a:latin typeface="Times New Roman" panose="02020603050405020304" pitchFamily="18" charset="0"/>
                          <a:cs typeface="Times New Roman" panose="02020603050405020304" pitchFamily="18" charset="0"/>
                        </a:rPr>
                        <a:t>17</a:t>
                      </a:r>
                      <a:r>
                        <a:rPr lang="en-US" altLang="zh-CN" sz="1800" dirty="0">
                          <a:latin typeface="Times New Roman" panose="02020603050405020304" pitchFamily="18" charset="0"/>
                          <a:cs typeface="Times New Roman" panose="02020603050405020304" pitchFamily="18" charset="0"/>
                        </a:rPr>
                        <a:t> ions</a:t>
                      </a:r>
                      <a:r>
                        <a:rPr lang="en-US" altLang="zh-CN" sz="1800" i="1" dirty="0">
                          <a:latin typeface="Times New Roman" panose="02020603050405020304" pitchFamily="18" charset="0"/>
                          <a:cs typeface="Times New Roman" panose="02020603050405020304" pitchFamily="18" charset="0"/>
                        </a:rPr>
                        <a:t>/</a:t>
                      </a:r>
                      <a:r>
                        <a:rPr lang="en-US" altLang="zh-CN" sz="1800" dirty="0">
                          <a:latin typeface="Times New Roman" panose="02020603050405020304" pitchFamily="18" charset="0"/>
                          <a:cs typeface="Times New Roman" panose="02020603050405020304" pitchFamily="18" charset="0"/>
                        </a:rPr>
                        <a:t>cm</a:t>
                      </a:r>
                      <a:r>
                        <a:rPr lang="en-US" altLang="zh-CN" sz="1800" baseline="30000" dirty="0">
                          <a:latin typeface="Times New Roman" panose="02020603050405020304" pitchFamily="18" charset="0"/>
                          <a:cs typeface="Times New Roman" panose="02020603050405020304" pitchFamily="18" charset="0"/>
                        </a:rPr>
                        <a:t>2</a:t>
                      </a:r>
                      <a:endParaRPr lang="en-US" altLang="zh-CN"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4"/>
                  </a:ext>
                </a:extLst>
              </a:tr>
              <a:tr h="430645">
                <a:tc>
                  <a:txBody>
                    <a:bodyPr/>
                    <a:lstStyle/>
                    <a:p>
                      <a:pPr algn="ctr"/>
                      <a:r>
                        <a:rPr lang="en-US" altLang="zh-CN" sz="1800" b="0" baseline="0" dirty="0">
                          <a:solidFill>
                            <a:schemeClr val="tx1"/>
                          </a:solidFill>
                          <a:latin typeface="Times New Roman" panose="02020603050405020304" pitchFamily="18" charset="0"/>
                          <a:cs typeface="Times New Roman" panose="02020603050405020304" pitchFamily="18" charset="0"/>
                        </a:rPr>
                        <a:t>Thickness of Δ</a:t>
                      </a:r>
                      <a:r>
                        <a:rPr lang="en-US" altLang="zh-CN" sz="1800" b="0" i="1" baseline="0" dirty="0">
                          <a:solidFill>
                            <a:schemeClr val="tx1"/>
                          </a:solidFill>
                          <a:latin typeface="Times New Roman" panose="02020603050405020304" pitchFamily="18" charset="0"/>
                          <a:cs typeface="Times New Roman" panose="02020603050405020304" pitchFamily="18" charset="0"/>
                        </a:rPr>
                        <a:t>E </a:t>
                      </a:r>
                      <a:r>
                        <a:rPr lang="en-US" altLang="zh-CN" sz="1800" b="0" i="0" baseline="0" dirty="0">
                          <a:solidFill>
                            <a:schemeClr val="tx1"/>
                          </a:solidFill>
                          <a:latin typeface="Times New Roman" panose="02020603050405020304" pitchFamily="18" charset="0"/>
                          <a:cs typeface="Times New Roman" panose="02020603050405020304" pitchFamily="18" charset="0"/>
                        </a:rPr>
                        <a:t>detector</a:t>
                      </a:r>
                      <a:endParaRPr lang="en-US" sz="1800" b="0" i="1"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0" dirty="0">
                          <a:solidFill>
                            <a:schemeClr val="tx1"/>
                          </a:solidFill>
                          <a:latin typeface="Times New Roman" panose="02020603050405020304" pitchFamily="18" charset="0"/>
                          <a:cs typeface="Times New Roman" panose="02020603050405020304" pitchFamily="18" charset="0"/>
                        </a:rPr>
                        <a:t>200 </a:t>
                      </a:r>
                      <a:r>
                        <a:rPr lang="en-US" altLang="zh-CN" sz="1800" b="0" baseline="0" dirty="0">
                          <a:solidFill>
                            <a:schemeClr val="tx1"/>
                          </a:solidFill>
                          <a:latin typeface="Times New Roman" panose="02020603050405020304" pitchFamily="18" charset="0"/>
                          <a:cs typeface="Times New Roman" panose="02020603050405020304" pitchFamily="18" charset="0"/>
                        </a:rPr>
                        <a:t>μm</a:t>
                      </a:r>
                      <a:endParaRPr lang="en-US"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8"/>
                  </a:ext>
                </a:extLst>
              </a:tr>
              <a:tr h="430645">
                <a:tc>
                  <a:txBody>
                    <a:bodyPr/>
                    <a:lstStyle/>
                    <a:p>
                      <a:pPr algn="ctr"/>
                      <a:r>
                        <a:rPr lang="en-US" altLang="zh-CN" sz="1800" b="0" baseline="0" dirty="0">
                          <a:solidFill>
                            <a:schemeClr val="tx1"/>
                          </a:solidFill>
                          <a:latin typeface="Times New Roman" panose="02020603050405020304" pitchFamily="18" charset="0"/>
                          <a:cs typeface="Times New Roman" panose="02020603050405020304" pitchFamily="18" charset="0"/>
                        </a:rPr>
                        <a:t>Thickness of </a:t>
                      </a:r>
                      <a:r>
                        <a:rPr lang="en-US" altLang="zh-CN" sz="1800" b="0" i="1" baseline="0" dirty="0">
                          <a:solidFill>
                            <a:schemeClr val="tx1"/>
                          </a:solidFill>
                          <a:latin typeface="Times New Roman" panose="02020603050405020304" pitchFamily="18" charset="0"/>
                          <a:cs typeface="Times New Roman" panose="02020603050405020304" pitchFamily="18" charset="0"/>
                        </a:rPr>
                        <a:t>E</a:t>
                      </a:r>
                      <a:r>
                        <a:rPr lang="en-US" altLang="zh-CN" sz="1800" b="0" i="0" baseline="0" dirty="0">
                          <a:solidFill>
                            <a:schemeClr val="tx1"/>
                          </a:solidFill>
                          <a:latin typeface="Times New Roman" panose="02020603050405020304" pitchFamily="18" charset="0"/>
                          <a:cs typeface="Times New Roman" panose="02020603050405020304" pitchFamily="18" charset="0"/>
                        </a:rPr>
                        <a:t> detector</a:t>
                      </a:r>
                      <a:endParaRPr lang="en-US" altLang="zh-CN" sz="1800" b="0" i="1"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0" dirty="0">
                          <a:solidFill>
                            <a:schemeClr val="tx1"/>
                          </a:solidFill>
                          <a:latin typeface="Times New Roman" panose="02020603050405020304" pitchFamily="18" charset="0"/>
                          <a:cs typeface="Times New Roman" panose="02020603050405020304" pitchFamily="18" charset="0"/>
                        </a:rPr>
                        <a:t>1600 </a:t>
                      </a:r>
                      <a:r>
                        <a:rPr lang="en-US" altLang="zh-CN" sz="1800" b="0" baseline="0" dirty="0">
                          <a:solidFill>
                            <a:schemeClr val="tx1"/>
                          </a:solidFill>
                          <a:latin typeface="Times New Roman" panose="02020603050405020304" pitchFamily="18" charset="0"/>
                          <a:cs typeface="Times New Roman" panose="02020603050405020304" pitchFamily="18" charset="0"/>
                        </a:rPr>
                        <a:t>μm</a:t>
                      </a:r>
                      <a:endParaRPr lang="en-US"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endParaRPr lang="en-US"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9"/>
                  </a:ext>
                </a:extLst>
              </a:tr>
              <a:tr h="430645">
                <a:tc>
                  <a:txBody>
                    <a:bodyPr/>
                    <a:lstStyle/>
                    <a:p>
                      <a:pPr algn="ctr"/>
                      <a:r>
                        <a:rPr lang="en-US" altLang="zh-CN" sz="1800" b="0" i="1" baseline="0" dirty="0">
                          <a:solidFill>
                            <a:schemeClr val="tx1"/>
                          </a:solidFill>
                          <a:latin typeface="Times New Roman" panose="02020603050405020304" pitchFamily="18" charset="0"/>
                          <a:cs typeface="Times New Roman" panose="02020603050405020304" pitchFamily="18" charset="0"/>
                        </a:rPr>
                        <a:t>γ</a:t>
                      </a:r>
                      <a:r>
                        <a:rPr lang="en-US" altLang="zh-CN" sz="1800" b="0" i="0" baseline="0" dirty="0">
                          <a:solidFill>
                            <a:schemeClr val="tx1"/>
                          </a:solidFill>
                          <a:latin typeface="Times New Roman" panose="02020603050405020304" pitchFamily="18" charset="0"/>
                          <a:cs typeface="Times New Roman" panose="02020603050405020304" pitchFamily="18" charset="0"/>
                        </a:rPr>
                        <a:t>-ray detector</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baseline="0" dirty="0">
                          <a:solidFill>
                            <a:schemeClr val="tx1"/>
                          </a:solidFill>
                          <a:latin typeface="Times New Roman" panose="02020603050405020304" pitchFamily="18" charset="0"/>
                          <a:cs typeface="Times New Roman" panose="02020603050405020304" pitchFamily="18" charset="0"/>
                        </a:rPr>
                        <a:t>Ge(Li)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baseline="0" dirty="0">
                          <a:solidFill>
                            <a:schemeClr val="tx1"/>
                          </a:solidFill>
                          <a:latin typeface="Times New Roman" panose="02020603050405020304" pitchFamily="18" charset="0"/>
                          <a:cs typeface="Times New Roman" panose="02020603050405020304" pitchFamily="18" charset="0"/>
                        </a:rPr>
                        <a:t>Ge(Li)</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zh-CN" sz="1800" b="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97193054"/>
                  </a:ext>
                </a:extLst>
              </a:tr>
            </a:tbl>
          </a:graphicData>
        </a:graphic>
      </p:graphicFrame>
    </p:spTree>
    <p:extLst>
      <p:ext uri="{BB962C8B-B14F-4D97-AF65-F5344CB8AC3E}">
        <p14:creationId xmlns:p14="http://schemas.microsoft.com/office/powerpoint/2010/main" val="3769282203"/>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BDFCF3B-0988-448B-8EEB-3FA1205023F7}"/>
              </a:ext>
            </a:extLst>
          </p:cNvPr>
          <p:cNvPicPr>
            <a:picLocks noChangeAspect="1"/>
          </p:cNvPicPr>
          <p:nvPr/>
        </p:nvPicPr>
        <p:blipFill>
          <a:blip r:embed="rId2"/>
          <a:stretch>
            <a:fillRect/>
          </a:stretch>
        </p:blipFill>
        <p:spPr>
          <a:xfrm>
            <a:off x="0" y="2992993"/>
            <a:ext cx="4457700" cy="3467100"/>
          </a:xfrm>
          <a:prstGeom prst="rect">
            <a:avLst/>
          </a:prstGeom>
        </p:spPr>
      </p:pic>
      <p:sp>
        <p:nvSpPr>
          <p:cNvPr id="5" name="TextBox 4">
            <a:extLst>
              <a:ext uri="{FF2B5EF4-FFF2-40B4-BE49-F238E27FC236}">
                <a16:creationId xmlns:a16="http://schemas.microsoft.com/office/drawing/2014/main" id="{BF61DBCB-9113-4C31-A599-81F2ECAC9B38}"/>
              </a:ext>
            </a:extLst>
          </p:cNvPr>
          <p:cNvSpPr txBox="1"/>
          <p:nvPr/>
        </p:nvSpPr>
        <p:spPr>
          <a:xfrm>
            <a:off x="0" y="6460093"/>
            <a:ext cx="8110256" cy="369332"/>
          </a:xfrm>
          <a:prstGeom prst="rect">
            <a:avLst/>
          </a:prstGeom>
          <a:noFill/>
        </p:spPr>
        <p:txBody>
          <a:bodyPr wrap="square">
            <a:spAutoFit/>
          </a:bodyPr>
          <a:lstStyle/>
          <a:p>
            <a:r>
              <a:rPr lang="zh-CN" altLang="en-US" dirty="0"/>
              <a:t>32Ar B. Blank et al., Eur. Phys. J. A 57, 28 (2021). Detailed study of the decay of 32Ar</a:t>
            </a:r>
          </a:p>
        </p:txBody>
      </p:sp>
      <p:pic>
        <p:nvPicPr>
          <p:cNvPr id="9" name="Picture 8">
            <a:extLst>
              <a:ext uri="{FF2B5EF4-FFF2-40B4-BE49-F238E27FC236}">
                <a16:creationId xmlns:a16="http://schemas.microsoft.com/office/drawing/2014/main" id="{2EE98A59-B829-43C4-94E0-0C0C9E62470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4651845" cy="2903220"/>
          </a:xfrm>
          <a:prstGeom prst="rect">
            <a:avLst/>
          </a:prstGeom>
        </p:spPr>
      </p:pic>
      <p:pic>
        <p:nvPicPr>
          <p:cNvPr id="11" name="Picture 10">
            <a:extLst>
              <a:ext uri="{FF2B5EF4-FFF2-40B4-BE49-F238E27FC236}">
                <a16:creationId xmlns:a16="http://schemas.microsoft.com/office/drawing/2014/main" id="{980C0F4A-3EEB-41CB-AAEA-3990AD0F5D2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51845" y="-1"/>
            <a:ext cx="4492155" cy="2909427"/>
          </a:xfrm>
          <a:prstGeom prst="rect">
            <a:avLst/>
          </a:prstGeom>
        </p:spPr>
      </p:pic>
      <p:sp>
        <p:nvSpPr>
          <p:cNvPr id="2" name="Oval 1">
            <a:extLst>
              <a:ext uri="{FF2B5EF4-FFF2-40B4-BE49-F238E27FC236}">
                <a16:creationId xmlns:a16="http://schemas.microsoft.com/office/drawing/2014/main" id="{7B0B3967-7DC5-41C8-97EC-6BD95E622DDB}"/>
              </a:ext>
            </a:extLst>
          </p:cNvPr>
          <p:cNvSpPr/>
          <p:nvPr/>
        </p:nvSpPr>
        <p:spPr>
          <a:xfrm>
            <a:off x="2952750" y="2992993"/>
            <a:ext cx="1562100" cy="1617107"/>
          </a:xfrm>
          <a:prstGeom prst="ellips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633903577"/>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58BCE7D-596F-4A1C-A5B7-221F6ADD330B}"/>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363695B8-7444-46F0-A295-A72D05609540}"/>
              </a:ext>
            </a:extLst>
          </p:cNvPr>
          <p:cNvSpPr txBox="1"/>
          <p:nvPr/>
        </p:nvSpPr>
        <p:spPr>
          <a:xfrm>
            <a:off x="7429500" y="812800"/>
            <a:ext cx="1438279" cy="369332"/>
          </a:xfrm>
          <a:prstGeom prst="rect">
            <a:avLst/>
          </a:prstGeom>
          <a:noFill/>
        </p:spPr>
        <p:txBody>
          <a:bodyPr wrap="none" rtlCol="0">
            <a:spAutoFit/>
          </a:bodyPr>
          <a:lstStyle/>
          <a:p>
            <a:r>
              <a:rPr lang="en-US" altLang="zh-CN" dirty="0">
                <a:latin typeface="Cambria" panose="02040503050406030204" pitchFamily="18" charset="0"/>
                <a:ea typeface="Cambria" panose="02040503050406030204" pitchFamily="18" charset="0"/>
              </a:rPr>
              <a:t>α: 39±1 MeV</a:t>
            </a:r>
            <a:endParaRPr lang="zh-CN" altLang="en-US" dirty="0">
              <a:latin typeface="Cambria" panose="02040503050406030204" pitchFamily="18" charset="0"/>
            </a:endParaRPr>
          </a:p>
        </p:txBody>
      </p:sp>
    </p:spTree>
    <p:extLst>
      <p:ext uri="{BB962C8B-B14F-4D97-AF65-F5344CB8AC3E}">
        <p14:creationId xmlns:p14="http://schemas.microsoft.com/office/powerpoint/2010/main" val="1863201973"/>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A5C6099-4FF9-4D2A-9BEC-7493E203C96A}"/>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2360543C-FCDD-489C-82F7-E36895917970}"/>
              </a:ext>
            </a:extLst>
          </p:cNvPr>
          <p:cNvSpPr txBox="1"/>
          <p:nvPr/>
        </p:nvSpPr>
        <p:spPr>
          <a:xfrm>
            <a:off x="7429500" y="812800"/>
            <a:ext cx="1438279" cy="369332"/>
          </a:xfrm>
          <a:prstGeom prst="rect">
            <a:avLst/>
          </a:prstGeom>
          <a:noFill/>
        </p:spPr>
        <p:txBody>
          <a:bodyPr wrap="none" rtlCol="0">
            <a:spAutoFit/>
          </a:bodyPr>
          <a:lstStyle/>
          <a:p>
            <a:r>
              <a:rPr lang="en-US" altLang="zh-CN" dirty="0">
                <a:latin typeface="Cambria" panose="02040503050406030204" pitchFamily="18" charset="0"/>
                <a:ea typeface="Cambria" panose="02040503050406030204" pitchFamily="18" charset="0"/>
              </a:rPr>
              <a:t>α: 40±1 MeV</a:t>
            </a:r>
            <a:endParaRPr lang="zh-CN" altLang="en-US" dirty="0">
              <a:latin typeface="Cambria" panose="02040503050406030204" pitchFamily="18" charset="0"/>
            </a:endParaRPr>
          </a:p>
        </p:txBody>
      </p:sp>
    </p:spTree>
    <p:extLst>
      <p:ext uri="{BB962C8B-B14F-4D97-AF65-F5344CB8AC3E}">
        <p14:creationId xmlns:p14="http://schemas.microsoft.com/office/powerpoint/2010/main" val="416724262"/>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FEC00E58-B980-4BF2-B4D7-5842CBABA545}"/>
              </a:ext>
            </a:extLst>
          </p:cNvPr>
          <p:cNvPicPr>
            <a:picLocks noChangeAspect="1"/>
          </p:cNvPicPr>
          <p:nvPr/>
        </p:nvPicPr>
        <p:blipFill>
          <a:blip r:embed="rId2"/>
          <a:stretch>
            <a:fillRect/>
          </a:stretch>
        </p:blipFill>
        <p:spPr>
          <a:xfrm>
            <a:off x="4488593" y="0"/>
            <a:ext cx="4650644" cy="3028950"/>
          </a:xfrm>
          <a:prstGeom prst="rect">
            <a:avLst/>
          </a:prstGeom>
        </p:spPr>
      </p:pic>
      <p:pic>
        <p:nvPicPr>
          <p:cNvPr id="6" name="Picture 5">
            <a:extLst>
              <a:ext uri="{FF2B5EF4-FFF2-40B4-BE49-F238E27FC236}">
                <a16:creationId xmlns:a16="http://schemas.microsoft.com/office/drawing/2014/main" id="{0224446B-2949-4B43-BFA8-3CF6AFFAD805}"/>
              </a:ext>
            </a:extLst>
          </p:cNvPr>
          <p:cNvPicPr>
            <a:picLocks noChangeAspect="1"/>
          </p:cNvPicPr>
          <p:nvPr/>
        </p:nvPicPr>
        <p:blipFill>
          <a:blip r:embed="rId3"/>
          <a:stretch>
            <a:fillRect/>
          </a:stretch>
        </p:blipFill>
        <p:spPr>
          <a:xfrm>
            <a:off x="0" y="12031"/>
            <a:ext cx="5057775" cy="3028950"/>
          </a:xfrm>
          <a:prstGeom prst="rect">
            <a:avLst/>
          </a:prstGeom>
        </p:spPr>
      </p:pic>
      <p:sp>
        <p:nvSpPr>
          <p:cNvPr id="12" name="TextBox 11">
            <a:extLst>
              <a:ext uri="{FF2B5EF4-FFF2-40B4-BE49-F238E27FC236}">
                <a16:creationId xmlns:a16="http://schemas.microsoft.com/office/drawing/2014/main" id="{E2663C8D-5CE2-48E7-84D8-71F56AA06D76}"/>
              </a:ext>
            </a:extLst>
          </p:cNvPr>
          <p:cNvSpPr txBox="1"/>
          <p:nvPr/>
        </p:nvSpPr>
        <p:spPr>
          <a:xfrm>
            <a:off x="5057774" y="3028950"/>
            <a:ext cx="4081463" cy="923330"/>
          </a:xfrm>
          <a:prstGeom prst="rect">
            <a:avLst/>
          </a:prstGeom>
          <a:noFill/>
        </p:spPr>
        <p:txBody>
          <a:bodyPr wrap="square">
            <a:spAutoFit/>
          </a:bodyPr>
          <a:lstStyle/>
          <a:p>
            <a:r>
              <a:rPr lang="en-US" altLang="zh-CN" sz="1800" i="0" dirty="0">
                <a:solidFill>
                  <a:srgbClr val="000000"/>
                </a:solidFill>
                <a:effectLst/>
                <a:latin typeface="NimbusRomNo9L-Regu"/>
              </a:rPr>
              <a:t>The resolution for each silicon detector was determined to be 0.8%</a:t>
            </a:r>
          </a:p>
          <a:p>
            <a:r>
              <a:rPr lang="en-US" altLang="zh-CN" dirty="0">
                <a:solidFill>
                  <a:srgbClr val="000000"/>
                </a:solidFill>
                <a:latin typeface="NimbusRomNo9L-Regu"/>
              </a:rPr>
              <a:t>—— Cathleen Thesis</a:t>
            </a:r>
            <a:endParaRPr lang="en-US" altLang="zh-CN" sz="1800" i="0" dirty="0">
              <a:solidFill>
                <a:srgbClr val="000000"/>
              </a:solidFill>
              <a:effectLst/>
              <a:latin typeface="NimbusRomNo9L-Regu"/>
            </a:endParaRPr>
          </a:p>
        </p:txBody>
      </p:sp>
      <p:sp>
        <p:nvSpPr>
          <p:cNvPr id="2" name="TextBox 1">
            <a:extLst>
              <a:ext uri="{FF2B5EF4-FFF2-40B4-BE49-F238E27FC236}">
                <a16:creationId xmlns:a16="http://schemas.microsoft.com/office/drawing/2014/main" id="{82332911-5DB3-49A8-9840-BC0B8DFC0D3C}"/>
              </a:ext>
            </a:extLst>
          </p:cNvPr>
          <p:cNvSpPr txBox="1"/>
          <p:nvPr/>
        </p:nvSpPr>
        <p:spPr>
          <a:xfrm>
            <a:off x="2122069" y="403420"/>
            <a:ext cx="1224502" cy="369332"/>
          </a:xfrm>
          <a:prstGeom prst="rect">
            <a:avLst/>
          </a:prstGeom>
          <a:noFill/>
        </p:spPr>
        <p:txBody>
          <a:bodyPr wrap="none" rtlCol="0">
            <a:spAutoFit/>
          </a:bodyPr>
          <a:lstStyle/>
          <a:p>
            <a:r>
              <a:rPr lang="en-US" altLang="zh-CN" dirty="0"/>
              <a:t>00982.root</a:t>
            </a:r>
            <a:endParaRPr lang="zh-CN" altLang="en-US" dirty="0"/>
          </a:p>
        </p:txBody>
      </p:sp>
      <p:pic>
        <p:nvPicPr>
          <p:cNvPr id="3" name="Picture 2">
            <a:extLst>
              <a:ext uri="{FF2B5EF4-FFF2-40B4-BE49-F238E27FC236}">
                <a16:creationId xmlns:a16="http://schemas.microsoft.com/office/drawing/2014/main" id="{1D5CD984-FE96-4403-9E4F-F065ED0A5C15}"/>
              </a:ext>
            </a:extLst>
          </p:cNvPr>
          <p:cNvPicPr>
            <a:picLocks noChangeAspect="1"/>
          </p:cNvPicPr>
          <p:nvPr/>
        </p:nvPicPr>
        <p:blipFill>
          <a:blip r:embed="rId4"/>
          <a:stretch>
            <a:fillRect/>
          </a:stretch>
        </p:blipFill>
        <p:spPr>
          <a:xfrm>
            <a:off x="28574" y="3549455"/>
            <a:ext cx="5000625" cy="2905125"/>
          </a:xfrm>
          <a:prstGeom prst="rect">
            <a:avLst/>
          </a:prstGeom>
        </p:spPr>
      </p:pic>
      <p:sp>
        <p:nvSpPr>
          <p:cNvPr id="4" name="TextBox 3">
            <a:extLst>
              <a:ext uri="{FF2B5EF4-FFF2-40B4-BE49-F238E27FC236}">
                <a16:creationId xmlns:a16="http://schemas.microsoft.com/office/drawing/2014/main" id="{22A3B62E-35D0-4ED0-9D52-E01A57F44B02}"/>
              </a:ext>
            </a:extLst>
          </p:cNvPr>
          <p:cNvSpPr txBox="1"/>
          <p:nvPr/>
        </p:nvSpPr>
        <p:spPr>
          <a:xfrm>
            <a:off x="2045882" y="3899630"/>
            <a:ext cx="1224502" cy="369332"/>
          </a:xfrm>
          <a:prstGeom prst="rect">
            <a:avLst/>
          </a:prstGeom>
          <a:noFill/>
        </p:spPr>
        <p:txBody>
          <a:bodyPr wrap="none" rtlCol="0">
            <a:spAutoFit/>
          </a:bodyPr>
          <a:lstStyle/>
          <a:p>
            <a:r>
              <a:rPr lang="en-US" altLang="zh-CN" dirty="0"/>
              <a:t>01145.root</a:t>
            </a:r>
            <a:endParaRPr lang="zh-CN" altLang="en-US" dirty="0"/>
          </a:p>
        </p:txBody>
      </p:sp>
    </p:spTree>
    <p:extLst>
      <p:ext uri="{BB962C8B-B14F-4D97-AF65-F5344CB8AC3E}">
        <p14:creationId xmlns:p14="http://schemas.microsoft.com/office/powerpoint/2010/main" val="278598642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60CDB40-C234-458D-A8D8-154E60B437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3924848" cy="3496163"/>
          </a:xfrm>
          <a:prstGeom prst="rect">
            <a:avLst/>
          </a:prstGeom>
        </p:spPr>
      </p:pic>
      <p:pic>
        <p:nvPicPr>
          <p:cNvPr id="5" name="Picture 4">
            <a:extLst>
              <a:ext uri="{FF2B5EF4-FFF2-40B4-BE49-F238E27FC236}">
                <a16:creationId xmlns:a16="http://schemas.microsoft.com/office/drawing/2014/main" id="{4C477CDB-5182-4E35-92A6-23DA4B96C7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361837"/>
            <a:ext cx="5391902" cy="3496163"/>
          </a:xfrm>
          <a:prstGeom prst="rect">
            <a:avLst/>
          </a:prstGeom>
        </p:spPr>
      </p:pic>
      <p:pic>
        <p:nvPicPr>
          <p:cNvPr id="9" name="Picture 8">
            <a:extLst>
              <a:ext uri="{FF2B5EF4-FFF2-40B4-BE49-F238E27FC236}">
                <a16:creationId xmlns:a16="http://schemas.microsoft.com/office/drawing/2014/main" id="{429BF32A-DCB8-42BC-9FB4-9FA9BCFF0FE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5715000" y="0"/>
            <a:ext cx="3429000" cy="6858000"/>
          </a:xfrm>
          <a:prstGeom prst="rect">
            <a:avLst/>
          </a:prstGeom>
        </p:spPr>
      </p:pic>
      <p:sp>
        <p:nvSpPr>
          <p:cNvPr id="2" name="TextBox 1">
            <a:extLst>
              <a:ext uri="{FF2B5EF4-FFF2-40B4-BE49-F238E27FC236}">
                <a16:creationId xmlns:a16="http://schemas.microsoft.com/office/drawing/2014/main" id="{4E08C057-8423-44AC-ACAA-E57C8CC15539}"/>
              </a:ext>
            </a:extLst>
          </p:cNvPr>
          <p:cNvSpPr txBox="1"/>
          <p:nvPr/>
        </p:nvSpPr>
        <p:spPr>
          <a:xfrm>
            <a:off x="3619245" y="682752"/>
            <a:ext cx="2078261" cy="1200329"/>
          </a:xfrm>
          <a:prstGeom prst="rect">
            <a:avLst/>
          </a:prstGeom>
          <a:noFill/>
        </p:spPr>
        <p:txBody>
          <a:bodyPr wrap="none" rtlCol="0">
            <a:spAutoFit/>
          </a:bodyPr>
          <a:lstStyle/>
          <a:p>
            <a:r>
              <a:rPr lang="en-US" altLang="zh-CN" dirty="0" err="1"/>
              <a:t>Creat</a:t>
            </a:r>
            <a:r>
              <a:rPr lang="en-US" altLang="zh-CN" dirty="0"/>
              <a:t> 2800 txt files</a:t>
            </a:r>
          </a:p>
          <a:p>
            <a:r>
              <a:rPr lang="en-US" altLang="zh-CN" dirty="0"/>
              <a:t>Rename with Bridge</a:t>
            </a:r>
          </a:p>
          <a:p>
            <a:r>
              <a:rPr lang="en-US" altLang="zh-CN" dirty="0"/>
              <a:t>Compress</a:t>
            </a:r>
          </a:p>
          <a:p>
            <a:r>
              <a:rPr lang="en-US" altLang="zh-CN" dirty="0"/>
              <a:t>Decompress</a:t>
            </a:r>
            <a:endParaRPr lang="zh-CN" altLang="en-US" dirty="0"/>
          </a:p>
        </p:txBody>
      </p:sp>
    </p:spTree>
    <p:extLst>
      <p:ext uri="{BB962C8B-B14F-4D97-AF65-F5344CB8AC3E}">
        <p14:creationId xmlns:p14="http://schemas.microsoft.com/office/powerpoint/2010/main" val="451464246"/>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7866DA11-5D87-45C4-9087-11BBC79D71FD}"/>
              </a:ext>
            </a:extLst>
          </p:cNvPr>
          <p:cNvPicPr>
            <a:picLocks noChangeAspect="1"/>
          </p:cNvPicPr>
          <p:nvPr/>
        </p:nvPicPr>
        <p:blipFill>
          <a:blip r:embed="rId3"/>
          <a:stretch>
            <a:fillRect/>
          </a:stretch>
        </p:blipFill>
        <p:spPr>
          <a:xfrm>
            <a:off x="0" y="-2"/>
            <a:ext cx="4748859" cy="2844000"/>
          </a:xfrm>
          <a:prstGeom prst="rect">
            <a:avLst/>
          </a:prstGeom>
        </p:spPr>
      </p:pic>
      <p:pic>
        <p:nvPicPr>
          <p:cNvPr id="3" name="Picture 2">
            <a:extLst>
              <a:ext uri="{FF2B5EF4-FFF2-40B4-BE49-F238E27FC236}">
                <a16:creationId xmlns:a16="http://schemas.microsoft.com/office/drawing/2014/main" id="{F75912DE-0771-4580-A904-26CC4E0BD1E5}"/>
              </a:ext>
            </a:extLst>
          </p:cNvPr>
          <p:cNvPicPr>
            <a:picLocks noChangeAspect="1"/>
          </p:cNvPicPr>
          <p:nvPr/>
        </p:nvPicPr>
        <p:blipFill>
          <a:blip r:embed="rId4"/>
          <a:stretch>
            <a:fillRect/>
          </a:stretch>
        </p:blipFill>
        <p:spPr>
          <a:xfrm>
            <a:off x="0" y="4013998"/>
            <a:ext cx="4748860" cy="2844000"/>
          </a:xfrm>
          <a:prstGeom prst="rect">
            <a:avLst/>
          </a:prstGeom>
        </p:spPr>
      </p:pic>
      <p:sp>
        <p:nvSpPr>
          <p:cNvPr id="4" name="TextBox 3">
            <a:extLst>
              <a:ext uri="{FF2B5EF4-FFF2-40B4-BE49-F238E27FC236}">
                <a16:creationId xmlns:a16="http://schemas.microsoft.com/office/drawing/2014/main" id="{3AD282F8-A230-4284-9F24-E6C25D21F683}"/>
              </a:ext>
            </a:extLst>
          </p:cNvPr>
          <p:cNvSpPr txBox="1"/>
          <p:nvPr/>
        </p:nvSpPr>
        <p:spPr>
          <a:xfrm>
            <a:off x="1192858" y="3136609"/>
            <a:ext cx="2363147" cy="584775"/>
          </a:xfrm>
          <a:prstGeom prst="rect">
            <a:avLst/>
          </a:prstGeom>
          <a:noFill/>
        </p:spPr>
        <p:txBody>
          <a:bodyPr wrap="none" rtlCol="0">
            <a:spAutoFit/>
          </a:bodyPr>
          <a:lstStyle/>
          <a:p>
            <a:r>
              <a:rPr lang="en-US" altLang="zh-CN" sz="1600" dirty="0">
                <a:latin typeface="Cambria" panose="02040503050406030204" pitchFamily="18" charset="0"/>
                <a:ea typeface="Cambria" panose="02040503050406030204" pitchFamily="18" charset="0"/>
              </a:rPr>
              <a:t>Diameter (</a:t>
            </a:r>
            <a:r>
              <a:rPr lang="en-US" altLang="zh-CN" sz="1600" i="1" dirty="0">
                <a:latin typeface="Cambria" panose="02040503050406030204" pitchFamily="18" charset="0"/>
                <a:ea typeface="Cambria" panose="02040503050406030204" pitchFamily="18" charset="0"/>
              </a:rPr>
              <a:t>Φ</a:t>
            </a:r>
            <a:r>
              <a:rPr lang="en-US" altLang="zh-CN" sz="1600" dirty="0">
                <a:latin typeface="Cambria" panose="02040503050406030204" pitchFamily="18" charset="0"/>
                <a:ea typeface="Cambria" panose="02040503050406030204" pitchFamily="18" charset="0"/>
              </a:rPr>
              <a:t> = 6.4 mm)</a:t>
            </a:r>
          </a:p>
          <a:p>
            <a:r>
              <a:rPr lang="en-US" altLang="zh-CN" sz="1600" dirty="0">
                <a:latin typeface="Cambria" panose="02040503050406030204" pitchFamily="18" charset="0"/>
                <a:ea typeface="Cambria" panose="02040503050406030204" pitchFamily="18" charset="0"/>
              </a:rPr>
              <a:t>Distance (</a:t>
            </a:r>
            <a:r>
              <a:rPr lang="en-US" altLang="zh-CN" sz="1600" i="1" dirty="0">
                <a:latin typeface="Cambria" panose="02040503050406030204" pitchFamily="18" charset="0"/>
                <a:ea typeface="Cambria" panose="02040503050406030204" pitchFamily="18" charset="0"/>
              </a:rPr>
              <a:t>D</a:t>
            </a:r>
            <a:r>
              <a:rPr lang="en-US" altLang="zh-CN" sz="1600" dirty="0">
                <a:latin typeface="Cambria" panose="02040503050406030204" pitchFamily="18" charset="0"/>
                <a:ea typeface="Cambria" panose="02040503050406030204" pitchFamily="18" charset="0"/>
              </a:rPr>
              <a:t> = 14.04 mm)</a:t>
            </a:r>
          </a:p>
        </p:txBody>
      </p:sp>
      <p:sp>
        <p:nvSpPr>
          <p:cNvPr id="5" name="TextBox 4">
            <a:extLst>
              <a:ext uri="{FF2B5EF4-FFF2-40B4-BE49-F238E27FC236}">
                <a16:creationId xmlns:a16="http://schemas.microsoft.com/office/drawing/2014/main" id="{E073E6B0-845A-4301-B17D-ED4866672A19}"/>
              </a:ext>
            </a:extLst>
          </p:cNvPr>
          <p:cNvSpPr txBox="1"/>
          <p:nvPr/>
        </p:nvSpPr>
        <p:spPr>
          <a:xfrm>
            <a:off x="528638" y="328613"/>
            <a:ext cx="1594988" cy="338554"/>
          </a:xfrm>
          <a:prstGeom prst="rect">
            <a:avLst/>
          </a:prstGeom>
          <a:noFill/>
        </p:spPr>
        <p:txBody>
          <a:bodyPr wrap="none" rtlCol="0">
            <a:spAutoFit/>
          </a:bodyPr>
          <a:lstStyle/>
          <a:p>
            <a:r>
              <a:rPr lang="en-US" altLang="zh-CN" sz="1600" dirty="0">
                <a:solidFill>
                  <a:srgbClr val="0000CC"/>
                </a:solidFill>
                <a:latin typeface="Cambria" panose="02040503050406030204" pitchFamily="18" charset="0"/>
                <a:ea typeface="Cambria" panose="02040503050406030204" pitchFamily="18" charset="0"/>
              </a:rPr>
              <a:t>FWHM = 54 keV</a:t>
            </a:r>
            <a:endParaRPr lang="zh-CN" altLang="en-US" sz="1600" dirty="0">
              <a:solidFill>
                <a:srgbClr val="0000CC"/>
              </a:solidFill>
              <a:latin typeface="Cambria" panose="02040503050406030204" pitchFamily="18" charset="0"/>
            </a:endParaRPr>
          </a:p>
        </p:txBody>
      </p:sp>
      <p:pic>
        <p:nvPicPr>
          <p:cNvPr id="7" name="Picture 6">
            <a:extLst>
              <a:ext uri="{FF2B5EF4-FFF2-40B4-BE49-F238E27FC236}">
                <a16:creationId xmlns:a16="http://schemas.microsoft.com/office/drawing/2014/main" id="{71FC1FE1-A04E-4811-A809-4F861FA29F5D}"/>
              </a:ext>
            </a:extLst>
          </p:cNvPr>
          <p:cNvPicPr>
            <a:picLocks noChangeAspect="1"/>
          </p:cNvPicPr>
          <p:nvPr/>
        </p:nvPicPr>
        <p:blipFill>
          <a:blip r:embed="rId5"/>
          <a:stretch>
            <a:fillRect/>
          </a:stretch>
        </p:blipFill>
        <p:spPr>
          <a:xfrm>
            <a:off x="4395139" y="-2"/>
            <a:ext cx="4748861" cy="2844000"/>
          </a:xfrm>
          <a:prstGeom prst="rect">
            <a:avLst/>
          </a:prstGeom>
        </p:spPr>
      </p:pic>
      <p:sp>
        <p:nvSpPr>
          <p:cNvPr id="8" name="TextBox 7">
            <a:extLst>
              <a:ext uri="{FF2B5EF4-FFF2-40B4-BE49-F238E27FC236}">
                <a16:creationId xmlns:a16="http://schemas.microsoft.com/office/drawing/2014/main" id="{FADD9814-92FB-4043-988B-8CF8DB4E6072}"/>
              </a:ext>
            </a:extLst>
          </p:cNvPr>
          <p:cNvSpPr txBox="1"/>
          <p:nvPr/>
        </p:nvSpPr>
        <p:spPr>
          <a:xfrm>
            <a:off x="5341291" y="2705722"/>
            <a:ext cx="2819554" cy="1077218"/>
          </a:xfrm>
          <a:prstGeom prst="rect">
            <a:avLst/>
          </a:prstGeom>
          <a:noFill/>
        </p:spPr>
        <p:txBody>
          <a:bodyPr wrap="none" rtlCol="0">
            <a:spAutoFit/>
          </a:bodyPr>
          <a:lstStyle/>
          <a:p>
            <a:r>
              <a:rPr lang="en-US" altLang="zh-CN" sz="1600" dirty="0">
                <a:latin typeface="Cambria" panose="02040503050406030204" pitchFamily="18" charset="0"/>
                <a:ea typeface="Cambria" panose="02040503050406030204" pitchFamily="18" charset="0"/>
              </a:rPr>
              <a:t>Black: Res = 0%</a:t>
            </a:r>
          </a:p>
          <a:p>
            <a:r>
              <a:rPr lang="en-US" altLang="zh-CN" sz="1600" dirty="0">
                <a:solidFill>
                  <a:srgbClr val="0000FF"/>
                </a:solidFill>
                <a:latin typeface="Cambria" panose="02040503050406030204" pitchFamily="18" charset="0"/>
                <a:ea typeface="Cambria" panose="02040503050406030204" pitchFamily="18" charset="0"/>
              </a:rPr>
              <a:t>Blue: FWHM = 54 keV (Oliver)</a:t>
            </a:r>
          </a:p>
          <a:p>
            <a:r>
              <a:rPr lang="en-US" altLang="zh-CN" sz="1600" dirty="0">
                <a:solidFill>
                  <a:srgbClr val="FF0000"/>
                </a:solidFill>
                <a:latin typeface="Cambria" panose="02040503050406030204" pitchFamily="18" charset="0"/>
                <a:ea typeface="Cambria" panose="02040503050406030204" pitchFamily="18" charset="0"/>
              </a:rPr>
              <a:t>Red: Res = 0.8% (Cathleen)</a:t>
            </a:r>
          </a:p>
          <a:p>
            <a:r>
              <a:rPr lang="en-US" altLang="zh-CN" sz="1600" dirty="0">
                <a:solidFill>
                  <a:srgbClr val="00FF00"/>
                </a:solidFill>
                <a:latin typeface="Cambria" panose="02040503050406030204" pitchFamily="18" charset="0"/>
                <a:ea typeface="Cambria" panose="02040503050406030204" pitchFamily="18" charset="0"/>
              </a:rPr>
              <a:t>Green: Res = 8% (Test)</a:t>
            </a:r>
          </a:p>
        </p:txBody>
      </p:sp>
      <p:pic>
        <p:nvPicPr>
          <p:cNvPr id="10" name="Picture 9">
            <a:extLst>
              <a:ext uri="{FF2B5EF4-FFF2-40B4-BE49-F238E27FC236}">
                <a16:creationId xmlns:a16="http://schemas.microsoft.com/office/drawing/2014/main" id="{C41120C2-0D4E-47CC-96CA-9E45430A006E}"/>
              </a:ext>
            </a:extLst>
          </p:cNvPr>
          <p:cNvPicPr>
            <a:picLocks noChangeAspect="1"/>
          </p:cNvPicPr>
          <p:nvPr/>
        </p:nvPicPr>
        <p:blipFill>
          <a:blip r:embed="rId6"/>
          <a:stretch>
            <a:fillRect/>
          </a:stretch>
        </p:blipFill>
        <p:spPr>
          <a:xfrm>
            <a:off x="4395137" y="4013994"/>
            <a:ext cx="4748861" cy="2844000"/>
          </a:xfrm>
          <a:prstGeom prst="rect">
            <a:avLst/>
          </a:prstGeom>
        </p:spPr>
      </p:pic>
    </p:spTree>
    <p:extLst>
      <p:ext uri="{BB962C8B-B14F-4D97-AF65-F5344CB8AC3E}">
        <p14:creationId xmlns:p14="http://schemas.microsoft.com/office/powerpoint/2010/main" val="1897778656"/>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E489526-2086-411D-891F-FC581512633E}"/>
              </a:ext>
            </a:extLst>
          </p:cNvPr>
          <p:cNvPicPr>
            <a:picLocks noChangeAspect="1"/>
          </p:cNvPicPr>
          <p:nvPr/>
        </p:nvPicPr>
        <p:blipFill>
          <a:blip r:embed="rId3"/>
          <a:stretch>
            <a:fillRect/>
          </a:stretch>
        </p:blipFill>
        <p:spPr>
          <a:xfrm>
            <a:off x="0" y="3429000"/>
            <a:ext cx="4565175" cy="3204000"/>
          </a:xfrm>
          <a:prstGeom prst="rect">
            <a:avLst/>
          </a:prstGeom>
        </p:spPr>
      </p:pic>
      <p:pic>
        <p:nvPicPr>
          <p:cNvPr id="3" name="Picture 2">
            <a:extLst>
              <a:ext uri="{FF2B5EF4-FFF2-40B4-BE49-F238E27FC236}">
                <a16:creationId xmlns:a16="http://schemas.microsoft.com/office/drawing/2014/main" id="{ABE0DE01-0521-488F-B300-2842C1A718C1}"/>
              </a:ext>
            </a:extLst>
          </p:cNvPr>
          <p:cNvPicPr>
            <a:picLocks noChangeAspect="1"/>
          </p:cNvPicPr>
          <p:nvPr/>
        </p:nvPicPr>
        <p:blipFill rotWithShape="1">
          <a:blip r:embed="rId4"/>
          <a:srcRect l="4667" b="5555"/>
          <a:stretch/>
        </p:blipFill>
        <p:spPr>
          <a:xfrm>
            <a:off x="0" y="1"/>
            <a:ext cx="4608000" cy="3196215"/>
          </a:xfrm>
          <a:prstGeom prst="rect">
            <a:avLst/>
          </a:prstGeom>
        </p:spPr>
      </p:pic>
      <p:sp>
        <p:nvSpPr>
          <p:cNvPr id="6" name="TextBox 5">
            <a:extLst>
              <a:ext uri="{FF2B5EF4-FFF2-40B4-BE49-F238E27FC236}">
                <a16:creationId xmlns:a16="http://schemas.microsoft.com/office/drawing/2014/main" id="{24ABA3CB-E38C-450E-A72C-D7FF2C3CA598}"/>
              </a:ext>
            </a:extLst>
          </p:cNvPr>
          <p:cNvSpPr txBox="1"/>
          <p:nvPr/>
        </p:nvSpPr>
        <p:spPr>
          <a:xfrm>
            <a:off x="2977463" y="884438"/>
            <a:ext cx="1074333" cy="369332"/>
          </a:xfrm>
          <a:prstGeom prst="rect">
            <a:avLst/>
          </a:prstGeom>
          <a:noFill/>
        </p:spPr>
        <p:txBody>
          <a:bodyPr wrap="none" rtlCol="0">
            <a:spAutoFit/>
          </a:bodyPr>
          <a:lstStyle/>
          <a:p>
            <a:r>
              <a:rPr lang="en-US" altLang="zh-CN" dirty="0"/>
              <a:t>2018 Run</a:t>
            </a:r>
            <a:endParaRPr lang="zh-CN" altLang="en-US" dirty="0"/>
          </a:p>
        </p:txBody>
      </p:sp>
      <p:sp>
        <p:nvSpPr>
          <p:cNvPr id="7" name="TextBox 6">
            <a:extLst>
              <a:ext uri="{FF2B5EF4-FFF2-40B4-BE49-F238E27FC236}">
                <a16:creationId xmlns:a16="http://schemas.microsoft.com/office/drawing/2014/main" id="{4543770A-9C8C-43EE-A0CC-3A5373828575}"/>
              </a:ext>
            </a:extLst>
          </p:cNvPr>
          <p:cNvSpPr txBox="1"/>
          <p:nvPr/>
        </p:nvSpPr>
        <p:spPr>
          <a:xfrm>
            <a:off x="2977463" y="4313438"/>
            <a:ext cx="1074333" cy="369332"/>
          </a:xfrm>
          <a:prstGeom prst="rect">
            <a:avLst/>
          </a:prstGeom>
          <a:noFill/>
        </p:spPr>
        <p:txBody>
          <a:bodyPr wrap="none" rtlCol="0">
            <a:spAutoFit/>
          </a:bodyPr>
          <a:lstStyle/>
          <a:p>
            <a:r>
              <a:rPr lang="en-US" altLang="zh-CN" dirty="0"/>
              <a:t>2016 Run</a:t>
            </a:r>
            <a:endParaRPr lang="zh-CN" altLang="en-US" dirty="0"/>
          </a:p>
        </p:txBody>
      </p:sp>
      <p:pic>
        <p:nvPicPr>
          <p:cNvPr id="9" name="Picture 8">
            <a:extLst>
              <a:ext uri="{FF2B5EF4-FFF2-40B4-BE49-F238E27FC236}">
                <a16:creationId xmlns:a16="http://schemas.microsoft.com/office/drawing/2014/main" id="{1321319E-5406-43A7-90C5-B1E5CAE52EBB}"/>
              </a:ext>
            </a:extLst>
          </p:cNvPr>
          <p:cNvPicPr>
            <a:picLocks noChangeAspect="1"/>
          </p:cNvPicPr>
          <p:nvPr/>
        </p:nvPicPr>
        <p:blipFill>
          <a:blip r:embed="rId5"/>
          <a:stretch>
            <a:fillRect/>
          </a:stretch>
        </p:blipFill>
        <p:spPr>
          <a:xfrm>
            <a:off x="4536000" y="0"/>
            <a:ext cx="4608000" cy="3161147"/>
          </a:xfrm>
          <a:prstGeom prst="rect">
            <a:avLst/>
          </a:prstGeom>
        </p:spPr>
      </p:pic>
      <p:pic>
        <p:nvPicPr>
          <p:cNvPr id="11" name="Picture 10">
            <a:extLst>
              <a:ext uri="{FF2B5EF4-FFF2-40B4-BE49-F238E27FC236}">
                <a16:creationId xmlns:a16="http://schemas.microsoft.com/office/drawing/2014/main" id="{1CC6645F-61F2-4841-9FE7-EEE8360824B5}"/>
              </a:ext>
            </a:extLst>
          </p:cNvPr>
          <p:cNvPicPr>
            <a:picLocks noChangeAspect="1"/>
          </p:cNvPicPr>
          <p:nvPr/>
        </p:nvPicPr>
        <p:blipFill>
          <a:blip r:embed="rId6"/>
          <a:stretch>
            <a:fillRect/>
          </a:stretch>
        </p:blipFill>
        <p:spPr>
          <a:xfrm>
            <a:off x="4542731" y="3429000"/>
            <a:ext cx="4603678" cy="3161146"/>
          </a:xfrm>
          <a:prstGeom prst="rect">
            <a:avLst/>
          </a:prstGeom>
        </p:spPr>
      </p:pic>
      <p:sp>
        <p:nvSpPr>
          <p:cNvPr id="12" name="TextBox 11">
            <a:extLst>
              <a:ext uri="{FF2B5EF4-FFF2-40B4-BE49-F238E27FC236}">
                <a16:creationId xmlns:a16="http://schemas.microsoft.com/office/drawing/2014/main" id="{15C8E866-2C9C-4CD8-A2BE-2E397F437286}"/>
              </a:ext>
            </a:extLst>
          </p:cNvPr>
          <p:cNvSpPr txBox="1"/>
          <p:nvPr/>
        </p:nvSpPr>
        <p:spPr>
          <a:xfrm>
            <a:off x="7542638" y="884438"/>
            <a:ext cx="1074333" cy="369332"/>
          </a:xfrm>
          <a:prstGeom prst="rect">
            <a:avLst/>
          </a:prstGeom>
          <a:noFill/>
        </p:spPr>
        <p:txBody>
          <a:bodyPr wrap="none" rtlCol="0">
            <a:spAutoFit/>
          </a:bodyPr>
          <a:lstStyle/>
          <a:p>
            <a:r>
              <a:rPr lang="en-US" altLang="zh-CN" dirty="0"/>
              <a:t>2018 Run</a:t>
            </a:r>
            <a:endParaRPr lang="zh-CN" altLang="en-US" dirty="0"/>
          </a:p>
        </p:txBody>
      </p:sp>
      <p:sp>
        <p:nvSpPr>
          <p:cNvPr id="13" name="TextBox 12">
            <a:extLst>
              <a:ext uri="{FF2B5EF4-FFF2-40B4-BE49-F238E27FC236}">
                <a16:creationId xmlns:a16="http://schemas.microsoft.com/office/drawing/2014/main" id="{CDDCDA66-131B-4737-A0FC-9CFA31F0991C}"/>
              </a:ext>
            </a:extLst>
          </p:cNvPr>
          <p:cNvSpPr txBox="1"/>
          <p:nvPr/>
        </p:nvSpPr>
        <p:spPr>
          <a:xfrm>
            <a:off x="7542638" y="4313438"/>
            <a:ext cx="1074333" cy="369332"/>
          </a:xfrm>
          <a:prstGeom prst="rect">
            <a:avLst/>
          </a:prstGeom>
          <a:noFill/>
        </p:spPr>
        <p:txBody>
          <a:bodyPr wrap="none" rtlCol="0">
            <a:spAutoFit/>
          </a:bodyPr>
          <a:lstStyle/>
          <a:p>
            <a:r>
              <a:rPr lang="en-US" altLang="zh-CN" dirty="0"/>
              <a:t>2016 Run</a:t>
            </a:r>
            <a:endParaRPr lang="zh-CN" altLang="en-US" dirty="0"/>
          </a:p>
        </p:txBody>
      </p:sp>
      <p:pic>
        <p:nvPicPr>
          <p:cNvPr id="15" name="Picture 14">
            <a:extLst>
              <a:ext uri="{FF2B5EF4-FFF2-40B4-BE49-F238E27FC236}">
                <a16:creationId xmlns:a16="http://schemas.microsoft.com/office/drawing/2014/main" id="{5A04E1B2-804E-4BC7-AB6A-C437C813384F}"/>
              </a:ext>
            </a:extLst>
          </p:cNvPr>
          <p:cNvPicPr>
            <a:picLocks noChangeAspect="1"/>
          </p:cNvPicPr>
          <p:nvPr/>
        </p:nvPicPr>
        <p:blipFill>
          <a:blip r:embed="rId7"/>
          <a:stretch>
            <a:fillRect/>
          </a:stretch>
        </p:blipFill>
        <p:spPr>
          <a:xfrm>
            <a:off x="753543" y="27070"/>
            <a:ext cx="2993333" cy="180000"/>
          </a:xfrm>
          <a:prstGeom prst="rect">
            <a:avLst/>
          </a:prstGeom>
        </p:spPr>
      </p:pic>
      <p:pic>
        <p:nvPicPr>
          <p:cNvPr id="17" name="Picture 16">
            <a:extLst>
              <a:ext uri="{FF2B5EF4-FFF2-40B4-BE49-F238E27FC236}">
                <a16:creationId xmlns:a16="http://schemas.microsoft.com/office/drawing/2014/main" id="{B0466A3C-C00A-47E5-91ED-494CC2EC04A2}"/>
              </a:ext>
            </a:extLst>
          </p:cNvPr>
          <p:cNvPicPr>
            <a:picLocks noChangeAspect="1"/>
          </p:cNvPicPr>
          <p:nvPr/>
        </p:nvPicPr>
        <p:blipFill>
          <a:blip r:embed="rId8"/>
          <a:stretch>
            <a:fillRect/>
          </a:stretch>
        </p:blipFill>
        <p:spPr>
          <a:xfrm>
            <a:off x="3674020" y="3643250"/>
            <a:ext cx="736285" cy="115950"/>
          </a:xfrm>
          <a:prstGeom prst="rect">
            <a:avLst/>
          </a:prstGeom>
        </p:spPr>
      </p:pic>
      <p:pic>
        <p:nvPicPr>
          <p:cNvPr id="18" name="Picture 17">
            <a:extLst>
              <a:ext uri="{FF2B5EF4-FFF2-40B4-BE49-F238E27FC236}">
                <a16:creationId xmlns:a16="http://schemas.microsoft.com/office/drawing/2014/main" id="{E0632441-D7C8-41EF-B3CC-583B0DD98B03}"/>
              </a:ext>
            </a:extLst>
          </p:cNvPr>
          <p:cNvPicPr>
            <a:picLocks noChangeAspect="1"/>
          </p:cNvPicPr>
          <p:nvPr/>
        </p:nvPicPr>
        <p:blipFill>
          <a:blip r:embed="rId8"/>
          <a:stretch>
            <a:fillRect/>
          </a:stretch>
        </p:blipFill>
        <p:spPr>
          <a:xfrm>
            <a:off x="3667669" y="229143"/>
            <a:ext cx="736285" cy="115950"/>
          </a:xfrm>
          <a:prstGeom prst="rect">
            <a:avLst/>
          </a:prstGeom>
        </p:spPr>
      </p:pic>
      <p:pic>
        <p:nvPicPr>
          <p:cNvPr id="19" name="Picture 18">
            <a:extLst>
              <a:ext uri="{FF2B5EF4-FFF2-40B4-BE49-F238E27FC236}">
                <a16:creationId xmlns:a16="http://schemas.microsoft.com/office/drawing/2014/main" id="{438AE058-DD88-45EF-9938-91F9E810846E}"/>
              </a:ext>
            </a:extLst>
          </p:cNvPr>
          <p:cNvPicPr>
            <a:picLocks noChangeAspect="1"/>
          </p:cNvPicPr>
          <p:nvPr/>
        </p:nvPicPr>
        <p:blipFill>
          <a:blip r:embed="rId7"/>
          <a:stretch>
            <a:fillRect/>
          </a:stretch>
        </p:blipFill>
        <p:spPr>
          <a:xfrm>
            <a:off x="753543" y="3445823"/>
            <a:ext cx="2993333" cy="180000"/>
          </a:xfrm>
          <a:prstGeom prst="rect">
            <a:avLst/>
          </a:prstGeom>
        </p:spPr>
      </p:pic>
    </p:spTree>
    <p:extLst>
      <p:ext uri="{BB962C8B-B14F-4D97-AF65-F5344CB8AC3E}">
        <p14:creationId xmlns:p14="http://schemas.microsoft.com/office/powerpoint/2010/main" val="1814143829"/>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E1A3A8-04EB-4B11-B735-DE9DA17F326B}"/>
              </a:ext>
            </a:extLst>
          </p:cNvPr>
          <p:cNvPicPr>
            <a:picLocks noChangeAspect="1"/>
          </p:cNvPicPr>
          <p:nvPr/>
        </p:nvPicPr>
        <p:blipFill>
          <a:blip r:embed="rId3"/>
          <a:stretch>
            <a:fillRect/>
          </a:stretch>
        </p:blipFill>
        <p:spPr>
          <a:xfrm>
            <a:off x="4572000" y="0"/>
            <a:ext cx="4572000" cy="2738078"/>
          </a:xfrm>
          <a:prstGeom prst="rect">
            <a:avLst/>
          </a:prstGeom>
        </p:spPr>
      </p:pic>
      <p:pic>
        <p:nvPicPr>
          <p:cNvPr id="4" name="Picture 3">
            <a:extLst>
              <a:ext uri="{FF2B5EF4-FFF2-40B4-BE49-F238E27FC236}">
                <a16:creationId xmlns:a16="http://schemas.microsoft.com/office/drawing/2014/main" id="{09255C4F-C0F6-4ACA-89AA-849616357219}"/>
              </a:ext>
            </a:extLst>
          </p:cNvPr>
          <p:cNvPicPr>
            <a:picLocks noChangeAspect="1"/>
          </p:cNvPicPr>
          <p:nvPr/>
        </p:nvPicPr>
        <p:blipFill>
          <a:blip r:embed="rId4"/>
          <a:stretch>
            <a:fillRect/>
          </a:stretch>
        </p:blipFill>
        <p:spPr>
          <a:xfrm>
            <a:off x="0" y="0"/>
            <a:ext cx="4572000" cy="2738084"/>
          </a:xfrm>
          <a:prstGeom prst="rect">
            <a:avLst/>
          </a:prstGeom>
        </p:spPr>
      </p:pic>
      <p:sp>
        <p:nvSpPr>
          <p:cNvPr id="5" name="TextBox 4">
            <a:extLst>
              <a:ext uri="{FF2B5EF4-FFF2-40B4-BE49-F238E27FC236}">
                <a16:creationId xmlns:a16="http://schemas.microsoft.com/office/drawing/2014/main" id="{6DA04EFA-6FBD-4431-83A2-7405A63C4493}"/>
              </a:ext>
            </a:extLst>
          </p:cNvPr>
          <p:cNvSpPr txBox="1"/>
          <p:nvPr/>
        </p:nvSpPr>
        <p:spPr>
          <a:xfrm>
            <a:off x="7555832" y="842211"/>
            <a:ext cx="1090363" cy="646331"/>
          </a:xfrm>
          <a:prstGeom prst="rect">
            <a:avLst/>
          </a:prstGeom>
          <a:noFill/>
        </p:spPr>
        <p:txBody>
          <a:bodyPr wrap="none" rtlCol="0">
            <a:spAutoFit/>
          </a:bodyPr>
          <a:lstStyle/>
          <a:p>
            <a:r>
              <a:rPr lang="en-US" altLang="zh-CN" dirty="0"/>
              <a:t>49.3 MeV</a:t>
            </a:r>
          </a:p>
          <a:p>
            <a:r>
              <a:rPr lang="en-US" altLang="zh-CN" dirty="0"/>
              <a:t>7%</a:t>
            </a:r>
            <a:endParaRPr lang="zh-CN" altLang="en-US" dirty="0"/>
          </a:p>
        </p:txBody>
      </p:sp>
      <p:sp>
        <p:nvSpPr>
          <p:cNvPr id="6" name="TextBox 5">
            <a:extLst>
              <a:ext uri="{FF2B5EF4-FFF2-40B4-BE49-F238E27FC236}">
                <a16:creationId xmlns:a16="http://schemas.microsoft.com/office/drawing/2014/main" id="{0592E595-1DD7-41D6-8D01-79B53B25F656}"/>
              </a:ext>
            </a:extLst>
          </p:cNvPr>
          <p:cNvSpPr txBox="1"/>
          <p:nvPr/>
        </p:nvSpPr>
        <p:spPr>
          <a:xfrm>
            <a:off x="2165685" y="372980"/>
            <a:ext cx="1090363" cy="646331"/>
          </a:xfrm>
          <a:prstGeom prst="rect">
            <a:avLst/>
          </a:prstGeom>
          <a:noFill/>
        </p:spPr>
        <p:txBody>
          <a:bodyPr wrap="none" rtlCol="0">
            <a:spAutoFit/>
          </a:bodyPr>
          <a:lstStyle/>
          <a:p>
            <a:r>
              <a:rPr lang="en-US" altLang="zh-CN" dirty="0"/>
              <a:t>39.7 MeV</a:t>
            </a:r>
          </a:p>
          <a:p>
            <a:r>
              <a:rPr lang="en-US" altLang="zh-CN" dirty="0"/>
              <a:t>93%</a:t>
            </a:r>
            <a:endParaRPr lang="zh-CN" altLang="en-US" dirty="0"/>
          </a:p>
        </p:txBody>
      </p:sp>
      <p:sp>
        <p:nvSpPr>
          <p:cNvPr id="7" name="TextBox 6">
            <a:extLst>
              <a:ext uri="{FF2B5EF4-FFF2-40B4-BE49-F238E27FC236}">
                <a16:creationId xmlns:a16="http://schemas.microsoft.com/office/drawing/2014/main" id="{2B9524C7-E993-4007-8A0C-B7832EBBBAD0}"/>
              </a:ext>
            </a:extLst>
          </p:cNvPr>
          <p:cNvSpPr txBox="1"/>
          <p:nvPr/>
        </p:nvSpPr>
        <p:spPr>
          <a:xfrm>
            <a:off x="1694652" y="2926398"/>
            <a:ext cx="1182696" cy="369332"/>
          </a:xfrm>
          <a:prstGeom prst="rect">
            <a:avLst/>
          </a:prstGeom>
          <a:noFill/>
        </p:spPr>
        <p:txBody>
          <a:bodyPr wrap="none" rtlCol="0">
            <a:spAutoFit/>
          </a:bodyPr>
          <a:lstStyle/>
          <a:p>
            <a:r>
              <a:rPr lang="en-US" altLang="zh-CN" dirty="0" err="1"/>
              <a:t>γγ</a:t>
            </a:r>
            <a:r>
              <a:rPr lang="en-US" altLang="zh-CN" dirty="0"/>
              <a:t> cascade</a:t>
            </a:r>
            <a:endParaRPr lang="zh-CN" altLang="en-US" dirty="0"/>
          </a:p>
        </p:txBody>
      </p:sp>
      <p:sp>
        <p:nvSpPr>
          <p:cNvPr id="8" name="TextBox 7">
            <a:extLst>
              <a:ext uri="{FF2B5EF4-FFF2-40B4-BE49-F238E27FC236}">
                <a16:creationId xmlns:a16="http://schemas.microsoft.com/office/drawing/2014/main" id="{14D2CF58-7E59-4EBC-9B1E-0B7ED83275C7}"/>
              </a:ext>
            </a:extLst>
          </p:cNvPr>
          <p:cNvSpPr txBox="1"/>
          <p:nvPr/>
        </p:nvSpPr>
        <p:spPr>
          <a:xfrm>
            <a:off x="6266652" y="2926398"/>
            <a:ext cx="316112" cy="369332"/>
          </a:xfrm>
          <a:prstGeom prst="rect">
            <a:avLst/>
          </a:prstGeom>
          <a:noFill/>
        </p:spPr>
        <p:txBody>
          <a:bodyPr wrap="none" rtlCol="0">
            <a:spAutoFit/>
          </a:bodyPr>
          <a:lstStyle/>
          <a:p>
            <a:r>
              <a:rPr lang="en-US" altLang="zh-CN" dirty="0"/>
              <a:t>α</a:t>
            </a:r>
            <a:endParaRPr lang="zh-CN" altLang="en-US" dirty="0"/>
          </a:p>
        </p:txBody>
      </p:sp>
    </p:spTree>
    <p:extLst>
      <p:ext uri="{BB962C8B-B14F-4D97-AF65-F5344CB8AC3E}">
        <p14:creationId xmlns:p14="http://schemas.microsoft.com/office/powerpoint/2010/main" val="2500674591"/>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F5541D8-07FD-4B09-BF8B-B4A8D477F5CC}"/>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3896208571"/>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209145F-13A5-4954-9B10-79C52B162E64}"/>
              </a:ext>
            </a:extLst>
          </p:cNvPr>
          <p:cNvPicPr>
            <a:picLocks noChangeAspect="1"/>
          </p:cNvPicPr>
          <p:nvPr/>
        </p:nvPicPr>
        <p:blipFill>
          <a:blip r:embed="rId2"/>
          <a:stretch>
            <a:fillRect/>
          </a:stretch>
        </p:blipFill>
        <p:spPr>
          <a:xfrm>
            <a:off x="0" y="341296"/>
            <a:ext cx="9144000" cy="6175407"/>
          </a:xfrm>
          <a:prstGeom prst="rect">
            <a:avLst/>
          </a:prstGeom>
        </p:spPr>
      </p:pic>
      <p:sp>
        <p:nvSpPr>
          <p:cNvPr id="6" name="TextBox 5">
            <a:extLst>
              <a:ext uri="{FF2B5EF4-FFF2-40B4-BE49-F238E27FC236}">
                <a16:creationId xmlns:a16="http://schemas.microsoft.com/office/drawing/2014/main" id="{764C4418-838F-43AF-A3C6-83FF52522412}"/>
              </a:ext>
            </a:extLst>
          </p:cNvPr>
          <p:cNvSpPr txBox="1"/>
          <p:nvPr/>
        </p:nvSpPr>
        <p:spPr>
          <a:xfrm>
            <a:off x="5931568" y="1503947"/>
            <a:ext cx="2159374" cy="707886"/>
          </a:xfrm>
          <a:prstGeom prst="rect">
            <a:avLst/>
          </a:prstGeom>
          <a:noFill/>
        </p:spPr>
        <p:txBody>
          <a:bodyPr wrap="none" rtlCol="0">
            <a:spAutoFit/>
          </a:bodyPr>
          <a:lstStyle/>
          <a:p>
            <a:r>
              <a:rPr lang="en-US" altLang="zh-CN" sz="2000" dirty="0">
                <a:solidFill>
                  <a:srgbClr val="00FF00"/>
                </a:solidFill>
              </a:rPr>
              <a:t>Green: 39.7 MeV α</a:t>
            </a:r>
          </a:p>
          <a:p>
            <a:r>
              <a:rPr lang="en-US" altLang="zh-CN" sz="2000" dirty="0">
                <a:solidFill>
                  <a:srgbClr val="0000FF"/>
                </a:solidFill>
              </a:rPr>
              <a:t>Blue: 49.3 MeV α</a:t>
            </a:r>
            <a:endParaRPr lang="zh-CN" altLang="en-US" sz="2000" dirty="0">
              <a:solidFill>
                <a:srgbClr val="0000FF"/>
              </a:solidFill>
            </a:endParaRPr>
          </a:p>
        </p:txBody>
      </p:sp>
      <p:cxnSp>
        <p:nvCxnSpPr>
          <p:cNvPr id="8" name="Straight Arrow Connector 7">
            <a:extLst>
              <a:ext uri="{FF2B5EF4-FFF2-40B4-BE49-F238E27FC236}">
                <a16:creationId xmlns:a16="http://schemas.microsoft.com/office/drawing/2014/main" id="{CD18138E-68AA-4661-B7FD-5814F610BE70}"/>
              </a:ext>
            </a:extLst>
          </p:cNvPr>
          <p:cNvCxnSpPr>
            <a:cxnSpLocks/>
          </p:cNvCxnSpPr>
          <p:nvPr/>
        </p:nvCxnSpPr>
        <p:spPr>
          <a:xfrm>
            <a:off x="2903455" y="1503947"/>
            <a:ext cx="0" cy="51251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2" name="Straight Arrow Connector 11">
            <a:extLst>
              <a:ext uri="{FF2B5EF4-FFF2-40B4-BE49-F238E27FC236}">
                <a16:creationId xmlns:a16="http://schemas.microsoft.com/office/drawing/2014/main" id="{035E7EF3-793E-4AF1-ACEA-17473FF66088}"/>
              </a:ext>
            </a:extLst>
          </p:cNvPr>
          <p:cNvCxnSpPr>
            <a:cxnSpLocks/>
          </p:cNvCxnSpPr>
          <p:nvPr/>
        </p:nvCxnSpPr>
        <p:spPr>
          <a:xfrm>
            <a:off x="4411745" y="2785992"/>
            <a:ext cx="0" cy="51251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55023490"/>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87225F0-FFBF-4821-B372-43A1A6B2F491}"/>
              </a:ext>
            </a:extLst>
          </p:cNvPr>
          <p:cNvPicPr>
            <a:picLocks noChangeAspect="1"/>
          </p:cNvPicPr>
          <p:nvPr/>
        </p:nvPicPr>
        <p:blipFill>
          <a:blip r:embed="rId2"/>
          <a:stretch>
            <a:fillRect/>
          </a:stretch>
        </p:blipFill>
        <p:spPr>
          <a:xfrm>
            <a:off x="0" y="3377133"/>
            <a:ext cx="9144000" cy="3480867"/>
          </a:xfrm>
          <a:prstGeom prst="rect">
            <a:avLst/>
          </a:prstGeom>
        </p:spPr>
      </p:pic>
      <p:pic>
        <p:nvPicPr>
          <p:cNvPr id="3" name="Picture 2">
            <a:extLst>
              <a:ext uri="{FF2B5EF4-FFF2-40B4-BE49-F238E27FC236}">
                <a16:creationId xmlns:a16="http://schemas.microsoft.com/office/drawing/2014/main" id="{E1D0FF68-8AE7-41E2-B932-F24A1AABA751}"/>
              </a:ext>
            </a:extLst>
          </p:cNvPr>
          <p:cNvPicPr>
            <a:picLocks noChangeAspect="1"/>
          </p:cNvPicPr>
          <p:nvPr/>
        </p:nvPicPr>
        <p:blipFill>
          <a:blip r:embed="rId3"/>
          <a:stretch>
            <a:fillRect/>
          </a:stretch>
        </p:blipFill>
        <p:spPr>
          <a:xfrm>
            <a:off x="0" y="0"/>
            <a:ext cx="9144000" cy="3516332"/>
          </a:xfrm>
          <a:prstGeom prst="rect">
            <a:avLst/>
          </a:prstGeom>
        </p:spPr>
      </p:pic>
      <p:sp>
        <p:nvSpPr>
          <p:cNvPr id="2" name="TextBox 1">
            <a:extLst>
              <a:ext uri="{FF2B5EF4-FFF2-40B4-BE49-F238E27FC236}">
                <a16:creationId xmlns:a16="http://schemas.microsoft.com/office/drawing/2014/main" id="{B3F27C8D-FDF8-4D24-B32A-E05CCE5CE7FF}"/>
              </a:ext>
            </a:extLst>
          </p:cNvPr>
          <p:cNvSpPr txBox="1"/>
          <p:nvPr/>
        </p:nvSpPr>
        <p:spPr>
          <a:xfrm>
            <a:off x="4191000" y="241300"/>
            <a:ext cx="1919115" cy="369332"/>
          </a:xfrm>
          <a:prstGeom prst="rect">
            <a:avLst/>
          </a:prstGeom>
          <a:noFill/>
        </p:spPr>
        <p:txBody>
          <a:bodyPr wrap="none" rtlCol="0">
            <a:spAutoFit/>
          </a:bodyPr>
          <a:lstStyle/>
          <a:p>
            <a:r>
              <a:rPr lang="en-US" altLang="zh-CN" dirty="0"/>
              <a:t>Clemens </a:t>
            </a:r>
            <a:r>
              <a:rPr lang="en-US" altLang="zh-CN" dirty="0" err="1"/>
              <a:t>Herlitzius</a:t>
            </a:r>
            <a:endParaRPr lang="zh-CN" altLang="en-US" dirty="0"/>
          </a:p>
        </p:txBody>
      </p:sp>
    </p:spTree>
    <p:extLst>
      <p:ext uri="{BB962C8B-B14F-4D97-AF65-F5344CB8AC3E}">
        <p14:creationId xmlns:p14="http://schemas.microsoft.com/office/powerpoint/2010/main" val="3671343161"/>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18DC3EA-AD97-421D-9DB4-32ADC657A095}"/>
              </a:ext>
            </a:extLst>
          </p:cNvPr>
          <p:cNvPicPr>
            <a:picLocks noChangeAspect="1"/>
          </p:cNvPicPr>
          <p:nvPr/>
        </p:nvPicPr>
        <p:blipFill>
          <a:blip r:embed="rId3"/>
          <a:stretch>
            <a:fillRect/>
          </a:stretch>
        </p:blipFill>
        <p:spPr>
          <a:xfrm>
            <a:off x="0" y="3244750"/>
            <a:ext cx="9144000" cy="3613250"/>
          </a:xfrm>
          <a:prstGeom prst="rect">
            <a:avLst/>
          </a:prstGeom>
        </p:spPr>
      </p:pic>
      <p:pic>
        <p:nvPicPr>
          <p:cNvPr id="4" name="Picture 3">
            <a:extLst>
              <a:ext uri="{FF2B5EF4-FFF2-40B4-BE49-F238E27FC236}">
                <a16:creationId xmlns:a16="http://schemas.microsoft.com/office/drawing/2014/main" id="{A6826EE5-5350-41F7-9945-A4CCDA1D400A}"/>
              </a:ext>
            </a:extLst>
          </p:cNvPr>
          <p:cNvPicPr>
            <a:picLocks noChangeAspect="1"/>
          </p:cNvPicPr>
          <p:nvPr/>
        </p:nvPicPr>
        <p:blipFill>
          <a:blip r:embed="rId4"/>
          <a:stretch>
            <a:fillRect/>
          </a:stretch>
        </p:blipFill>
        <p:spPr>
          <a:xfrm>
            <a:off x="0" y="0"/>
            <a:ext cx="9144000" cy="3613250"/>
          </a:xfrm>
          <a:prstGeom prst="rect">
            <a:avLst/>
          </a:prstGeom>
        </p:spPr>
      </p:pic>
      <p:sp>
        <p:nvSpPr>
          <p:cNvPr id="5" name="TextBox 4">
            <a:extLst>
              <a:ext uri="{FF2B5EF4-FFF2-40B4-BE49-F238E27FC236}">
                <a16:creationId xmlns:a16="http://schemas.microsoft.com/office/drawing/2014/main" id="{7326319D-92C8-4CE0-BC9C-9243200CCF9C}"/>
              </a:ext>
            </a:extLst>
          </p:cNvPr>
          <p:cNvSpPr txBox="1"/>
          <p:nvPr/>
        </p:nvSpPr>
        <p:spPr>
          <a:xfrm>
            <a:off x="738384" y="372291"/>
            <a:ext cx="1636987" cy="646331"/>
          </a:xfrm>
          <a:prstGeom prst="rect">
            <a:avLst/>
          </a:prstGeom>
          <a:noFill/>
        </p:spPr>
        <p:txBody>
          <a:bodyPr wrap="none" rtlCol="0">
            <a:spAutoFit/>
          </a:bodyPr>
          <a:lstStyle/>
          <a:p>
            <a:r>
              <a:rPr lang="en-US" altLang="zh-CN" i="1" dirty="0">
                <a:solidFill>
                  <a:srgbClr val="FF0000"/>
                </a:solidFill>
                <a:latin typeface="Cambria" panose="02040503050406030204" pitchFamily="18" charset="0"/>
                <a:ea typeface="Cambria" panose="02040503050406030204" pitchFamily="18" charset="0"/>
              </a:rPr>
              <a:t>E</a:t>
            </a:r>
            <a:r>
              <a:rPr lang="en-US" altLang="zh-CN" i="1" baseline="-25000" dirty="0">
                <a:solidFill>
                  <a:srgbClr val="FF0000"/>
                </a:solidFill>
                <a:latin typeface="Cambria" panose="02040503050406030204" pitchFamily="18" charset="0"/>
                <a:ea typeface="Cambria" panose="02040503050406030204" pitchFamily="18" charset="0"/>
              </a:rPr>
              <a:t>α</a:t>
            </a:r>
            <a:r>
              <a:rPr lang="en-US" altLang="zh-CN" dirty="0">
                <a:solidFill>
                  <a:srgbClr val="FF0000"/>
                </a:solidFill>
                <a:latin typeface="Cambria" panose="02040503050406030204" pitchFamily="18" charset="0"/>
                <a:ea typeface="Cambria" panose="02040503050406030204" pitchFamily="18" charset="0"/>
              </a:rPr>
              <a:t> = 49±1 MeV</a:t>
            </a:r>
          </a:p>
          <a:p>
            <a:r>
              <a:rPr lang="en-US" altLang="zh-CN" i="1" dirty="0">
                <a:solidFill>
                  <a:srgbClr val="0000FF"/>
                </a:solidFill>
                <a:latin typeface="Cambria" panose="02040503050406030204" pitchFamily="18" charset="0"/>
                <a:ea typeface="Cambria" panose="02040503050406030204" pitchFamily="18" charset="0"/>
              </a:rPr>
              <a:t>E</a:t>
            </a:r>
            <a:r>
              <a:rPr lang="en-US" altLang="zh-CN" i="1" baseline="-25000" dirty="0">
                <a:solidFill>
                  <a:srgbClr val="0000FF"/>
                </a:solidFill>
                <a:latin typeface="Cambria" panose="02040503050406030204" pitchFamily="18" charset="0"/>
                <a:ea typeface="Cambria" panose="02040503050406030204" pitchFamily="18" charset="0"/>
              </a:rPr>
              <a:t>α</a:t>
            </a:r>
            <a:r>
              <a:rPr lang="en-US" altLang="zh-CN" dirty="0">
                <a:solidFill>
                  <a:srgbClr val="0000FF"/>
                </a:solidFill>
                <a:latin typeface="Cambria" panose="02040503050406030204" pitchFamily="18" charset="0"/>
                <a:ea typeface="Cambria" panose="02040503050406030204" pitchFamily="18" charset="0"/>
              </a:rPr>
              <a:t> = 46±1 MeV</a:t>
            </a:r>
          </a:p>
        </p:txBody>
      </p:sp>
      <p:sp>
        <p:nvSpPr>
          <p:cNvPr id="6" name="TextBox 5">
            <a:extLst>
              <a:ext uri="{FF2B5EF4-FFF2-40B4-BE49-F238E27FC236}">
                <a16:creationId xmlns:a16="http://schemas.microsoft.com/office/drawing/2014/main" id="{FCC8E011-73C0-4446-A1BE-507E69B5A899}"/>
              </a:ext>
            </a:extLst>
          </p:cNvPr>
          <p:cNvSpPr txBox="1"/>
          <p:nvPr/>
        </p:nvSpPr>
        <p:spPr>
          <a:xfrm>
            <a:off x="738383" y="3617041"/>
            <a:ext cx="1636987" cy="646331"/>
          </a:xfrm>
          <a:prstGeom prst="rect">
            <a:avLst/>
          </a:prstGeom>
          <a:noFill/>
        </p:spPr>
        <p:txBody>
          <a:bodyPr wrap="none" rtlCol="0">
            <a:spAutoFit/>
          </a:bodyPr>
          <a:lstStyle/>
          <a:p>
            <a:r>
              <a:rPr lang="en-US" altLang="zh-CN" i="1" dirty="0">
                <a:solidFill>
                  <a:srgbClr val="FF0000"/>
                </a:solidFill>
                <a:latin typeface="Cambria" panose="02040503050406030204" pitchFamily="18" charset="0"/>
                <a:ea typeface="Cambria" panose="02040503050406030204" pitchFamily="18" charset="0"/>
              </a:rPr>
              <a:t>E</a:t>
            </a:r>
            <a:r>
              <a:rPr lang="en-US" altLang="zh-CN" i="1" baseline="-25000" dirty="0">
                <a:solidFill>
                  <a:srgbClr val="FF0000"/>
                </a:solidFill>
                <a:latin typeface="Cambria" panose="02040503050406030204" pitchFamily="18" charset="0"/>
                <a:ea typeface="Cambria" panose="02040503050406030204" pitchFamily="18" charset="0"/>
              </a:rPr>
              <a:t>α</a:t>
            </a:r>
            <a:r>
              <a:rPr lang="en-US" altLang="zh-CN" dirty="0">
                <a:solidFill>
                  <a:srgbClr val="FF0000"/>
                </a:solidFill>
                <a:latin typeface="Cambria" panose="02040503050406030204" pitchFamily="18" charset="0"/>
                <a:ea typeface="Cambria" panose="02040503050406030204" pitchFamily="18" charset="0"/>
              </a:rPr>
              <a:t> = 49±1 MeV</a:t>
            </a:r>
          </a:p>
          <a:p>
            <a:r>
              <a:rPr lang="en-US" altLang="zh-CN" i="1" dirty="0">
                <a:solidFill>
                  <a:srgbClr val="0000FF"/>
                </a:solidFill>
                <a:latin typeface="Cambria" panose="02040503050406030204" pitchFamily="18" charset="0"/>
                <a:ea typeface="Cambria" panose="02040503050406030204" pitchFamily="18" charset="0"/>
              </a:rPr>
              <a:t>E</a:t>
            </a:r>
            <a:r>
              <a:rPr lang="en-US" altLang="zh-CN" i="1" baseline="-25000" dirty="0">
                <a:solidFill>
                  <a:srgbClr val="0000FF"/>
                </a:solidFill>
                <a:latin typeface="Cambria" panose="02040503050406030204" pitchFamily="18" charset="0"/>
                <a:ea typeface="Cambria" panose="02040503050406030204" pitchFamily="18" charset="0"/>
              </a:rPr>
              <a:t>α</a:t>
            </a:r>
            <a:r>
              <a:rPr lang="en-US" altLang="zh-CN" dirty="0">
                <a:solidFill>
                  <a:srgbClr val="0000FF"/>
                </a:solidFill>
                <a:latin typeface="Cambria" panose="02040503050406030204" pitchFamily="18" charset="0"/>
                <a:ea typeface="Cambria" panose="02040503050406030204" pitchFamily="18" charset="0"/>
              </a:rPr>
              <a:t> = 43±1 MeV</a:t>
            </a:r>
          </a:p>
        </p:txBody>
      </p:sp>
    </p:spTree>
    <p:extLst>
      <p:ext uri="{BB962C8B-B14F-4D97-AF65-F5344CB8AC3E}">
        <p14:creationId xmlns:p14="http://schemas.microsoft.com/office/powerpoint/2010/main" val="1665855069"/>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E555D807-A1AE-4AFA-B466-4B352A7FC900}"/>
              </a:ext>
            </a:extLst>
          </p:cNvPr>
          <p:cNvPicPr>
            <a:picLocks noChangeAspect="1"/>
          </p:cNvPicPr>
          <p:nvPr/>
        </p:nvPicPr>
        <p:blipFill>
          <a:blip r:embed="rId2"/>
          <a:stretch>
            <a:fillRect/>
          </a:stretch>
        </p:blipFill>
        <p:spPr>
          <a:xfrm>
            <a:off x="0" y="3244750"/>
            <a:ext cx="9144000" cy="3613250"/>
          </a:xfrm>
          <a:prstGeom prst="rect">
            <a:avLst/>
          </a:prstGeom>
        </p:spPr>
      </p:pic>
      <p:sp>
        <p:nvSpPr>
          <p:cNvPr id="9" name="TextBox 8">
            <a:extLst>
              <a:ext uri="{FF2B5EF4-FFF2-40B4-BE49-F238E27FC236}">
                <a16:creationId xmlns:a16="http://schemas.microsoft.com/office/drawing/2014/main" id="{B2BE6C53-1FF7-4AA5-8D6F-495819901948}"/>
              </a:ext>
            </a:extLst>
          </p:cNvPr>
          <p:cNvSpPr txBox="1"/>
          <p:nvPr/>
        </p:nvSpPr>
        <p:spPr>
          <a:xfrm>
            <a:off x="738383" y="3617041"/>
            <a:ext cx="1636987" cy="646331"/>
          </a:xfrm>
          <a:prstGeom prst="rect">
            <a:avLst/>
          </a:prstGeom>
          <a:noFill/>
        </p:spPr>
        <p:txBody>
          <a:bodyPr wrap="none" rtlCol="0">
            <a:spAutoFit/>
          </a:bodyPr>
          <a:lstStyle/>
          <a:p>
            <a:r>
              <a:rPr lang="en-US" altLang="zh-CN" i="1" dirty="0">
                <a:solidFill>
                  <a:srgbClr val="FF0000"/>
                </a:solidFill>
                <a:latin typeface="Cambria" panose="02040503050406030204" pitchFamily="18" charset="0"/>
                <a:ea typeface="Cambria" panose="02040503050406030204" pitchFamily="18" charset="0"/>
              </a:rPr>
              <a:t>E</a:t>
            </a:r>
            <a:r>
              <a:rPr lang="en-US" altLang="zh-CN" i="1" baseline="-25000" dirty="0">
                <a:solidFill>
                  <a:srgbClr val="FF0000"/>
                </a:solidFill>
                <a:latin typeface="Cambria" panose="02040503050406030204" pitchFamily="18" charset="0"/>
                <a:ea typeface="Cambria" panose="02040503050406030204" pitchFamily="18" charset="0"/>
              </a:rPr>
              <a:t>α</a:t>
            </a:r>
            <a:r>
              <a:rPr lang="en-US" altLang="zh-CN" dirty="0">
                <a:solidFill>
                  <a:srgbClr val="FF0000"/>
                </a:solidFill>
                <a:latin typeface="Cambria" panose="02040503050406030204" pitchFamily="18" charset="0"/>
                <a:ea typeface="Cambria" panose="02040503050406030204" pitchFamily="18" charset="0"/>
              </a:rPr>
              <a:t> = 49±1 MeV</a:t>
            </a:r>
          </a:p>
          <a:p>
            <a:r>
              <a:rPr lang="en-US" altLang="zh-CN" i="1" dirty="0">
                <a:solidFill>
                  <a:srgbClr val="0000FF"/>
                </a:solidFill>
                <a:latin typeface="Cambria" panose="02040503050406030204" pitchFamily="18" charset="0"/>
                <a:ea typeface="Cambria" panose="02040503050406030204" pitchFamily="18" charset="0"/>
              </a:rPr>
              <a:t>E</a:t>
            </a:r>
            <a:r>
              <a:rPr lang="en-US" altLang="zh-CN" i="1" baseline="-25000" dirty="0">
                <a:solidFill>
                  <a:srgbClr val="0000FF"/>
                </a:solidFill>
                <a:latin typeface="Cambria" panose="02040503050406030204" pitchFamily="18" charset="0"/>
                <a:ea typeface="Cambria" panose="02040503050406030204" pitchFamily="18" charset="0"/>
              </a:rPr>
              <a:t>α</a:t>
            </a:r>
            <a:r>
              <a:rPr lang="en-US" altLang="zh-CN" dirty="0">
                <a:solidFill>
                  <a:srgbClr val="0000FF"/>
                </a:solidFill>
                <a:latin typeface="Cambria" panose="02040503050406030204" pitchFamily="18" charset="0"/>
                <a:ea typeface="Cambria" panose="02040503050406030204" pitchFamily="18" charset="0"/>
              </a:rPr>
              <a:t> = 39±1 MeV</a:t>
            </a:r>
          </a:p>
        </p:txBody>
      </p:sp>
    </p:spTree>
    <p:extLst>
      <p:ext uri="{BB962C8B-B14F-4D97-AF65-F5344CB8AC3E}">
        <p14:creationId xmlns:p14="http://schemas.microsoft.com/office/powerpoint/2010/main" val="2989323305"/>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0E645A0-9746-4497-9194-8286492CFF7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519306"/>
            <a:ext cx="9144000" cy="5819388"/>
          </a:xfrm>
          <a:prstGeom prst="rect">
            <a:avLst/>
          </a:prstGeom>
        </p:spPr>
      </p:pic>
    </p:spTree>
    <p:extLst>
      <p:ext uri="{BB962C8B-B14F-4D97-AF65-F5344CB8AC3E}">
        <p14:creationId xmlns:p14="http://schemas.microsoft.com/office/powerpoint/2010/main" val="1971353995"/>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A30EDB5-52FF-4F97-A306-4D7D5FEA36C9}"/>
              </a:ext>
            </a:extLst>
          </p:cNvPr>
          <p:cNvPicPr>
            <a:picLocks noChangeAspect="1"/>
          </p:cNvPicPr>
          <p:nvPr/>
        </p:nvPicPr>
        <p:blipFill>
          <a:blip r:embed="rId2"/>
          <a:stretch>
            <a:fillRect/>
          </a:stretch>
        </p:blipFill>
        <p:spPr>
          <a:xfrm>
            <a:off x="415212" y="0"/>
            <a:ext cx="8728788" cy="4604951"/>
          </a:xfrm>
          <a:prstGeom prst="rect">
            <a:avLst/>
          </a:prstGeom>
        </p:spPr>
      </p:pic>
      <p:sp>
        <p:nvSpPr>
          <p:cNvPr id="5" name="TextBox 4">
            <a:extLst>
              <a:ext uri="{FF2B5EF4-FFF2-40B4-BE49-F238E27FC236}">
                <a16:creationId xmlns:a16="http://schemas.microsoft.com/office/drawing/2014/main" id="{35FAF2A0-A643-42A8-BF46-4122904480B2}"/>
              </a:ext>
            </a:extLst>
          </p:cNvPr>
          <p:cNvSpPr txBox="1"/>
          <p:nvPr/>
        </p:nvSpPr>
        <p:spPr>
          <a:xfrm>
            <a:off x="1121695" y="552834"/>
            <a:ext cx="1876877" cy="1477328"/>
          </a:xfrm>
          <a:prstGeom prst="rect">
            <a:avLst/>
          </a:prstGeom>
          <a:noFill/>
        </p:spPr>
        <p:txBody>
          <a:bodyPr wrap="square">
            <a:spAutoFit/>
          </a:bodyPr>
          <a:lstStyle/>
          <a:p>
            <a:r>
              <a:rPr lang="en-US" altLang="zh-CN" dirty="0">
                <a:solidFill>
                  <a:srgbClr val="FF0000"/>
                </a:solidFill>
              </a:rPr>
              <a:t>Ex </a:t>
            </a:r>
            <a:r>
              <a:rPr lang="zh-CN" altLang="en-US" dirty="0">
                <a:solidFill>
                  <a:srgbClr val="FF0000"/>
                </a:solidFill>
              </a:rPr>
              <a:t>6000→</a:t>
            </a:r>
            <a:r>
              <a:rPr lang="en-US" altLang="zh-CN" dirty="0">
                <a:solidFill>
                  <a:srgbClr val="FF0000"/>
                </a:solidFill>
              </a:rPr>
              <a:t>4000</a:t>
            </a:r>
          </a:p>
          <a:p>
            <a:r>
              <a:rPr lang="zh-CN" altLang="en-US" dirty="0">
                <a:solidFill>
                  <a:srgbClr val="FF0000"/>
                </a:solidFill>
              </a:rPr>
              <a:t>E</a:t>
            </a:r>
            <a:r>
              <a:rPr lang="en-US" altLang="zh-CN" dirty="0">
                <a:solidFill>
                  <a:srgbClr val="FF0000"/>
                </a:solidFill>
              </a:rPr>
              <a:t>γ</a:t>
            </a:r>
            <a:r>
              <a:rPr lang="zh-CN" altLang="en-US" dirty="0">
                <a:solidFill>
                  <a:srgbClr val="FF0000"/>
                </a:solidFill>
              </a:rPr>
              <a:t> 2000</a:t>
            </a:r>
            <a:endParaRPr lang="en-US" altLang="zh-CN" dirty="0">
              <a:solidFill>
                <a:srgbClr val="FF0000"/>
              </a:solidFill>
            </a:endParaRPr>
          </a:p>
          <a:p>
            <a:endParaRPr lang="en-US" altLang="zh-CN" dirty="0">
              <a:solidFill>
                <a:srgbClr val="FF0000"/>
              </a:solidFill>
            </a:endParaRPr>
          </a:p>
          <a:p>
            <a:r>
              <a:rPr lang="en-US" altLang="zh-CN" dirty="0">
                <a:solidFill>
                  <a:srgbClr val="0000FF"/>
                </a:solidFill>
              </a:rPr>
              <a:t>Ex 2</a:t>
            </a:r>
            <a:r>
              <a:rPr lang="zh-CN" altLang="en-US" dirty="0">
                <a:solidFill>
                  <a:srgbClr val="0000FF"/>
                </a:solidFill>
              </a:rPr>
              <a:t>000→</a:t>
            </a:r>
            <a:r>
              <a:rPr lang="en-US" altLang="zh-CN" dirty="0">
                <a:solidFill>
                  <a:srgbClr val="0000FF"/>
                </a:solidFill>
              </a:rPr>
              <a:t>0</a:t>
            </a:r>
          </a:p>
          <a:p>
            <a:r>
              <a:rPr lang="zh-CN" altLang="en-US" dirty="0">
                <a:solidFill>
                  <a:srgbClr val="0000FF"/>
                </a:solidFill>
              </a:rPr>
              <a:t>E</a:t>
            </a:r>
            <a:r>
              <a:rPr lang="en-US" altLang="zh-CN" dirty="0">
                <a:solidFill>
                  <a:srgbClr val="0000FF"/>
                </a:solidFill>
              </a:rPr>
              <a:t>γ</a:t>
            </a:r>
            <a:r>
              <a:rPr lang="zh-CN" altLang="en-US" dirty="0">
                <a:solidFill>
                  <a:srgbClr val="0000FF"/>
                </a:solidFill>
              </a:rPr>
              <a:t> 2000</a:t>
            </a:r>
            <a:endParaRPr lang="en-US" altLang="zh-CN" dirty="0">
              <a:solidFill>
                <a:srgbClr val="0000FF"/>
              </a:solidFill>
            </a:endParaRPr>
          </a:p>
        </p:txBody>
      </p:sp>
      <p:sp>
        <p:nvSpPr>
          <p:cNvPr id="6" name="TextBox 5">
            <a:extLst>
              <a:ext uri="{FF2B5EF4-FFF2-40B4-BE49-F238E27FC236}">
                <a16:creationId xmlns:a16="http://schemas.microsoft.com/office/drawing/2014/main" id="{777F35A7-5B0A-4398-8BB6-9AFE7AE676B5}"/>
              </a:ext>
            </a:extLst>
          </p:cNvPr>
          <p:cNvSpPr txBox="1"/>
          <p:nvPr/>
        </p:nvSpPr>
        <p:spPr>
          <a:xfrm rot="10800000">
            <a:off x="0" y="1819065"/>
            <a:ext cx="461665" cy="1484252"/>
          </a:xfrm>
          <a:prstGeom prst="rect">
            <a:avLst/>
          </a:prstGeom>
          <a:noFill/>
        </p:spPr>
        <p:txBody>
          <a:bodyPr vert="eaVert" wrap="none" rtlCol="0">
            <a:spAutoFit/>
          </a:bodyPr>
          <a:lstStyle/>
          <a:p>
            <a:r>
              <a:rPr lang="en-US" altLang="zh-CN" dirty="0"/>
              <a:t>Counts per </a:t>
            </a:r>
            <a:r>
              <a:rPr lang="en-US" altLang="zh-CN" dirty="0" err="1"/>
              <a:t>kev</a:t>
            </a:r>
            <a:endParaRPr lang="zh-CN" altLang="en-US" dirty="0"/>
          </a:p>
        </p:txBody>
      </p:sp>
      <p:sp>
        <p:nvSpPr>
          <p:cNvPr id="2" name="TextBox 1">
            <a:extLst>
              <a:ext uri="{FF2B5EF4-FFF2-40B4-BE49-F238E27FC236}">
                <a16:creationId xmlns:a16="http://schemas.microsoft.com/office/drawing/2014/main" id="{5D582DEF-013F-440B-AF14-F290ED4BCDF7}"/>
              </a:ext>
            </a:extLst>
          </p:cNvPr>
          <p:cNvSpPr txBox="1"/>
          <p:nvPr/>
        </p:nvSpPr>
        <p:spPr>
          <a:xfrm>
            <a:off x="254000" y="5156200"/>
            <a:ext cx="829073" cy="923330"/>
          </a:xfrm>
          <a:prstGeom prst="rect">
            <a:avLst/>
          </a:prstGeom>
          <a:noFill/>
        </p:spPr>
        <p:txBody>
          <a:bodyPr wrap="none" rtlCol="0">
            <a:spAutoFit/>
          </a:bodyPr>
          <a:lstStyle/>
          <a:p>
            <a:r>
              <a:rPr lang="en-US" altLang="zh-CN" dirty="0" err="1"/>
              <a:t>Emean</a:t>
            </a:r>
            <a:endParaRPr lang="en-US" altLang="zh-CN" dirty="0"/>
          </a:p>
          <a:p>
            <a:r>
              <a:rPr lang="en-US" altLang="zh-CN" dirty="0"/>
              <a:t>Emax</a:t>
            </a:r>
          </a:p>
          <a:p>
            <a:r>
              <a:rPr lang="en-US" altLang="zh-CN" dirty="0"/>
              <a:t>Ex</a:t>
            </a:r>
            <a:endParaRPr lang="zh-CN" altLang="en-US" dirty="0"/>
          </a:p>
        </p:txBody>
      </p:sp>
    </p:spTree>
    <p:extLst>
      <p:ext uri="{BB962C8B-B14F-4D97-AF65-F5344CB8AC3E}">
        <p14:creationId xmlns:p14="http://schemas.microsoft.com/office/powerpoint/2010/main" val="262436422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BDBAB155-4D86-48EE-89A2-B4F62D14306A}"/>
              </a:ext>
            </a:extLst>
          </p:cNvPr>
          <p:cNvSpPr txBox="1"/>
          <p:nvPr/>
        </p:nvSpPr>
        <p:spPr>
          <a:xfrm>
            <a:off x="-1" y="0"/>
            <a:ext cx="5202195" cy="1477328"/>
          </a:xfrm>
          <a:prstGeom prst="rect">
            <a:avLst/>
          </a:prstGeom>
          <a:noFill/>
        </p:spPr>
        <p:txBody>
          <a:bodyPr wrap="square">
            <a:spAutoFit/>
          </a:bodyPr>
          <a:lstStyle/>
          <a:p>
            <a:r>
              <a:rPr lang="en-US" altLang="zh-CN" dirty="0"/>
              <a:t>Rename Oliver's simulation input cards using </a:t>
            </a:r>
            <a:r>
              <a:rPr lang="zh-CN" altLang="en-US" dirty="0"/>
              <a:t>Bridge</a:t>
            </a:r>
          </a:p>
          <a:p>
            <a:r>
              <a:rPr lang="zh-CN" altLang="en-US" dirty="0"/>
              <a:t>Gamma4156</a:t>
            </a:r>
          </a:p>
          <a:p>
            <a:r>
              <a:rPr lang="zh-CN" altLang="en-US" dirty="0"/>
              <a:t>Eg4155.53</a:t>
            </a:r>
          </a:p>
          <a:p>
            <a:r>
              <a:rPr lang="zh-CN" altLang="en-US" dirty="0"/>
              <a:t>Eg4155.84</a:t>
            </a:r>
          </a:p>
          <a:p>
            <a:r>
              <a:rPr lang="zh-CN" altLang="en-US" dirty="0"/>
              <a:t>Eg4156.15</a:t>
            </a:r>
          </a:p>
        </p:txBody>
      </p:sp>
      <p:pic>
        <p:nvPicPr>
          <p:cNvPr id="4" name="Picture 3">
            <a:extLst>
              <a:ext uri="{FF2B5EF4-FFF2-40B4-BE49-F238E27FC236}">
                <a16:creationId xmlns:a16="http://schemas.microsoft.com/office/drawing/2014/main" id="{CE085B0E-CE79-4E84-B64D-0543360B945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437519"/>
            <a:ext cx="7878274" cy="5420481"/>
          </a:xfrm>
          <a:prstGeom prst="rect">
            <a:avLst/>
          </a:prstGeom>
        </p:spPr>
      </p:pic>
    </p:spTree>
    <p:extLst>
      <p:ext uri="{BB962C8B-B14F-4D97-AF65-F5344CB8AC3E}">
        <p14:creationId xmlns:p14="http://schemas.microsoft.com/office/powerpoint/2010/main" val="3320762629"/>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7F6E220-360F-4093-8A1E-126475D29B0E}"/>
              </a:ext>
            </a:extLst>
          </p:cNvPr>
          <p:cNvPicPr>
            <a:picLocks noChangeAspect="1"/>
          </p:cNvPicPr>
          <p:nvPr/>
        </p:nvPicPr>
        <p:blipFill>
          <a:blip r:embed="rId2"/>
          <a:stretch>
            <a:fillRect/>
          </a:stretch>
        </p:blipFill>
        <p:spPr>
          <a:xfrm>
            <a:off x="0" y="341296"/>
            <a:ext cx="9144000" cy="6175407"/>
          </a:xfrm>
          <a:prstGeom prst="rect">
            <a:avLst/>
          </a:prstGeom>
        </p:spPr>
      </p:pic>
      <p:sp>
        <p:nvSpPr>
          <p:cNvPr id="2" name="TextBox 1">
            <a:extLst>
              <a:ext uri="{FF2B5EF4-FFF2-40B4-BE49-F238E27FC236}">
                <a16:creationId xmlns:a16="http://schemas.microsoft.com/office/drawing/2014/main" id="{95496E20-B728-4F2F-8A8B-D5FC5B9CAB45}"/>
              </a:ext>
            </a:extLst>
          </p:cNvPr>
          <p:cNvSpPr txBox="1"/>
          <p:nvPr/>
        </p:nvSpPr>
        <p:spPr>
          <a:xfrm>
            <a:off x="4749800" y="723900"/>
            <a:ext cx="652743" cy="369332"/>
          </a:xfrm>
          <a:prstGeom prst="rect">
            <a:avLst/>
          </a:prstGeom>
          <a:noFill/>
        </p:spPr>
        <p:txBody>
          <a:bodyPr wrap="none" rtlCol="0">
            <a:spAutoFit/>
          </a:bodyPr>
          <a:lstStyle/>
          <a:p>
            <a:r>
              <a:rPr lang="en-US" altLang="zh-CN" dirty="0"/>
              <a:t>1248</a:t>
            </a:r>
            <a:endParaRPr lang="zh-CN" altLang="en-US" dirty="0"/>
          </a:p>
        </p:txBody>
      </p:sp>
      <p:pic>
        <p:nvPicPr>
          <p:cNvPr id="4" name="Picture 3">
            <a:extLst>
              <a:ext uri="{FF2B5EF4-FFF2-40B4-BE49-F238E27FC236}">
                <a16:creationId xmlns:a16="http://schemas.microsoft.com/office/drawing/2014/main" id="{37813F82-A139-46F3-BCA3-6FAF080B5A4F}"/>
              </a:ext>
            </a:extLst>
          </p:cNvPr>
          <p:cNvPicPr>
            <a:picLocks noChangeAspect="1"/>
          </p:cNvPicPr>
          <p:nvPr/>
        </p:nvPicPr>
        <p:blipFill>
          <a:blip r:embed="rId3"/>
          <a:stretch>
            <a:fillRect/>
          </a:stretch>
        </p:blipFill>
        <p:spPr>
          <a:xfrm>
            <a:off x="5208519" y="1234991"/>
            <a:ext cx="3714750" cy="1019175"/>
          </a:xfrm>
          <a:prstGeom prst="rect">
            <a:avLst/>
          </a:prstGeom>
        </p:spPr>
      </p:pic>
    </p:spTree>
    <p:extLst>
      <p:ext uri="{BB962C8B-B14F-4D97-AF65-F5344CB8AC3E}">
        <p14:creationId xmlns:p14="http://schemas.microsoft.com/office/powerpoint/2010/main" val="2341003671"/>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70944FB-2146-437D-8375-54A6BF73618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1030108055"/>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A2DDA49-BE29-4E81-B2CE-A54E1F5F04CA}"/>
              </a:ext>
            </a:extLst>
          </p:cNvPr>
          <p:cNvPicPr>
            <a:picLocks noChangeAspect="1"/>
          </p:cNvPicPr>
          <p:nvPr/>
        </p:nvPicPr>
        <p:blipFill>
          <a:blip r:embed="rId2"/>
          <a:stretch>
            <a:fillRect/>
          </a:stretch>
        </p:blipFill>
        <p:spPr>
          <a:xfrm>
            <a:off x="0" y="0"/>
            <a:ext cx="9144000" cy="3752526"/>
          </a:xfrm>
          <a:prstGeom prst="rect">
            <a:avLst/>
          </a:prstGeom>
        </p:spPr>
      </p:pic>
      <p:pic>
        <p:nvPicPr>
          <p:cNvPr id="5" name="Picture 4">
            <a:extLst>
              <a:ext uri="{FF2B5EF4-FFF2-40B4-BE49-F238E27FC236}">
                <a16:creationId xmlns:a16="http://schemas.microsoft.com/office/drawing/2014/main" id="{601349D1-3A55-4D05-8F83-D70215BEBE98}"/>
              </a:ext>
            </a:extLst>
          </p:cNvPr>
          <p:cNvPicPr>
            <a:picLocks noChangeAspect="1"/>
          </p:cNvPicPr>
          <p:nvPr/>
        </p:nvPicPr>
        <p:blipFill>
          <a:blip r:embed="rId3"/>
          <a:stretch>
            <a:fillRect/>
          </a:stretch>
        </p:blipFill>
        <p:spPr>
          <a:xfrm>
            <a:off x="0" y="4208170"/>
            <a:ext cx="9144000" cy="2649830"/>
          </a:xfrm>
          <a:prstGeom prst="rect">
            <a:avLst/>
          </a:prstGeom>
        </p:spPr>
      </p:pic>
      <p:sp>
        <p:nvSpPr>
          <p:cNvPr id="6" name="TextBox 5">
            <a:extLst>
              <a:ext uri="{FF2B5EF4-FFF2-40B4-BE49-F238E27FC236}">
                <a16:creationId xmlns:a16="http://schemas.microsoft.com/office/drawing/2014/main" id="{1DFD541C-19B1-4797-A5F8-BAFCF441C774}"/>
              </a:ext>
            </a:extLst>
          </p:cNvPr>
          <p:cNvSpPr txBox="1"/>
          <p:nvPr/>
        </p:nvSpPr>
        <p:spPr>
          <a:xfrm>
            <a:off x="1155700" y="509670"/>
            <a:ext cx="1741759" cy="1477328"/>
          </a:xfrm>
          <a:prstGeom prst="rect">
            <a:avLst/>
          </a:prstGeom>
          <a:noFill/>
        </p:spPr>
        <p:txBody>
          <a:bodyPr wrap="none" rtlCol="0">
            <a:spAutoFit/>
          </a:bodyPr>
          <a:lstStyle/>
          <a:p>
            <a:r>
              <a:rPr lang="en-US" altLang="zh-CN" dirty="0">
                <a:solidFill>
                  <a:srgbClr val="FF0000"/>
                </a:solidFill>
              </a:rPr>
              <a:t>Red: Geant4</a:t>
            </a:r>
          </a:p>
          <a:p>
            <a:r>
              <a:rPr lang="en-US" altLang="zh-CN" dirty="0">
                <a:solidFill>
                  <a:srgbClr val="0000FF"/>
                </a:solidFill>
              </a:rPr>
              <a:t>Blue: Oliver</a:t>
            </a:r>
          </a:p>
          <a:p>
            <a:r>
              <a:rPr lang="en-US" altLang="zh-CN" i="1" dirty="0"/>
              <a:t>E</a:t>
            </a:r>
            <a:r>
              <a:rPr lang="en-US" altLang="zh-CN" i="1" baseline="-25000" dirty="0"/>
              <a:t>x</a:t>
            </a:r>
            <a:r>
              <a:rPr lang="en-US" altLang="zh-CN" dirty="0"/>
              <a:t> = 3076.40 keV</a:t>
            </a:r>
          </a:p>
          <a:p>
            <a:r>
              <a:rPr lang="en-US" altLang="zh-CN" i="1" dirty="0"/>
              <a:t>τ</a:t>
            </a:r>
            <a:r>
              <a:rPr lang="en-US" altLang="zh-CN" dirty="0"/>
              <a:t> = 1 fs</a:t>
            </a:r>
          </a:p>
          <a:p>
            <a:r>
              <a:rPr lang="en-US" altLang="zh-CN" dirty="0"/>
              <a:t>No EMG</a:t>
            </a:r>
            <a:endParaRPr lang="zh-CN" altLang="en-US" dirty="0"/>
          </a:p>
        </p:txBody>
      </p:sp>
    </p:spTree>
    <p:extLst>
      <p:ext uri="{BB962C8B-B14F-4D97-AF65-F5344CB8AC3E}">
        <p14:creationId xmlns:p14="http://schemas.microsoft.com/office/powerpoint/2010/main" val="1336137991"/>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EF01F54-6F87-4F7C-AA95-EEBFDD8E86DC}"/>
              </a:ext>
            </a:extLst>
          </p:cNvPr>
          <p:cNvPicPr>
            <a:picLocks noChangeAspect="1"/>
          </p:cNvPicPr>
          <p:nvPr/>
        </p:nvPicPr>
        <p:blipFill>
          <a:blip r:embed="rId3"/>
          <a:stretch>
            <a:fillRect/>
          </a:stretch>
        </p:blipFill>
        <p:spPr>
          <a:xfrm>
            <a:off x="0" y="0"/>
            <a:ext cx="9101722" cy="3420000"/>
          </a:xfrm>
          <a:prstGeom prst="rect">
            <a:avLst/>
          </a:prstGeom>
        </p:spPr>
      </p:pic>
      <p:pic>
        <p:nvPicPr>
          <p:cNvPr id="5" name="Picture 4">
            <a:extLst>
              <a:ext uri="{FF2B5EF4-FFF2-40B4-BE49-F238E27FC236}">
                <a16:creationId xmlns:a16="http://schemas.microsoft.com/office/drawing/2014/main" id="{EA3CF91A-C102-49CA-965E-B549153042B7}"/>
              </a:ext>
            </a:extLst>
          </p:cNvPr>
          <p:cNvPicPr>
            <a:picLocks noChangeAspect="1"/>
          </p:cNvPicPr>
          <p:nvPr/>
        </p:nvPicPr>
        <p:blipFill>
          <a:blip r:embed="rId4"/>
          <a:stretch>
            <a:fillRect/>
          </a:stretch>
        </p:blipFill>
        <p:spPr>
          <a:xfrm>
            <a:off x="0" y="3438001"/>
            <a:ext cx="9101722" cy="3420000"/>
          </a:xfrm>
          <a:prstGeom prst="rect">
            <a:avLst/>
          </a:prstGeom>
        </p:spPr>
      </p:pic>
      <p:sp>
        <p:nvSpPr>
          <p:cNvPr id="6" name="TextBox 5">
            <a:extLst>
              <a:ext uri="{FF2B5EF4-FFF2-40B4-BE49-F238E27FC236}">
                <a16:creationId xmlns:a16="http://schemas.microsoft.com/office/drawing/2014/main" id="{409DC164-9EEA-42D2-BDEA-8DF81C4F210C}"/>
              </a:ext>
            </a:extLst>
          </p:cNvPr>
          <p:cNvSpPr txBox="1"/>
          <p:nvPr/>
        </p:nvSpPr>
        <p:spPr>
          <a:xfrm>
            <a:off x="1155700" y="509670"/>
            <a:ext cx="1768754" cy="1477328"/>
          </a:xfrm>
          <a:prstGeom prst="rect">
            <a:avLst/>
          </a:prstGeom>
          <a:noFill/>
        </p:spPr>
        <p:txBody>
          <a:bodyPr wrap="none" rtlCol="0">
            <a:spAutoFit/>
          </a:bodyPr>
          <a:lstStyle/>
          <a:p>
            <a:r>
              <a:rPr lang="en-US" altLang="zh-CN" dirty="0">
                <a:solidFill>
                  <a:srgbClr val="FF0000"/>
                </a:solidFill>
              </a:rPr>
              <a:t>Red: Geant4</a:t>
            </a:r>
          </a:p>
          <a:p>
            <a:r>
              <a:rPr lang="en-US" altLang="zh-CN" dirty="0">
                <a:solidFill>
                  <a:srgbClr val="0000FF"/>
                </a:solidFill>
              </a:rPr>
              <a:t>Blue: Oliver</a:t>
            </a:r>
          </a:p>
          <a:p>
            <a:r>
              <a:rPr lang="en-US" altLang="zh-CN" dirty="0">
                <a:solidFill>
                  <a:schemeClr val="accent6"/>
                </a:solidFill>
              </a:rPr>
              <a:t>Green: Oliver</a:t>
            </a:r>
          </a:p>
          <a:p>
            <a:r>
              <a:rPr lang="en-US" altLang="zh-CN" i="1" dirty="0"/>
              <a:t>E</a:t>
            </a:r>
            <a:r>
              <a:rPr lang="en-US" altLang="zh-CN" i="1" baseline="-25000" dirty="0"/>
              <a:t>x</a:t>
            </a:r>
            <a:r>
              <a:rPr lang="en-US" altLang="zh-CN" dirty="0"/>
              <a:t> = 1248.40 keV</a:t>
            </a:r>
          </a:p>
          <a:p>
            <a:r>
              <a:rPr lang="en-US" altLang="zh-CN" i="1" dirty="0"/>
              <a:t>τ</a:t>
            </a:r>
            <a:r>
              <a:rPr lang="en-US" altLang="zh-CN" dirty="0"/>
              <a:t> = infinity</a:t>
            </a:r>
            <a:endParaRPr lang="zh-CN" altLang="en-US" dirty="0"/>
          </a:p>
        </p:txBody>
      </p:sp>
      <p:sp>
        <p:nvSpPr>
          <p:cNvPr id="7" name="TextBox 6">
            <a:extLst>
              <a:ext uri="{FF2B5EF4-FFF2-40B4-BE49-F238E27FC236}">
                <a16:creationId xmlns:a16="http://schemas.microsoft.com/office/drawing/2014/main" id="{353D9972-D9CB-4069-8454-8497D7DBF188}"/>
              </a:ext>
            </a:extLst>
          </p:cNvPr>
          <p:cNvSpPr txBox="1"/>
          <p:nvPr/>
        </p:nvSpPr>
        <p:spPr>
          <a:xfrm>
            <a:off x="1155700" y="3947672"/>
            <a:ext cx="1741759" cy="1477328"/>
          </a:xfrm>
          <a:prstGeom prst="rect">
            <a:avLst/>
          </a:prstGeom>
          <a:noFill/>
        </p:spPr>
        <p:txBody>
          <a:bodyPr wrap="none" rtlCol="0">
            <a:spAutoFit/>
          </a:bodyPr>
          <a:lstStyle/>
          <a:p>
            <a:r>
              <a:rPr lang="en-US" altLang="zh-CN" dirty="0">
                <a:solidFill>
                  <a:srgbClr val="FF0000"/>
                </a:solidFill>
              </a:rPr>
              <a:t>Red: Geant4</a:t>
            </a:r>
          </a:p>
          <a:p>
            <a:r>
              <a:rPr lang="en-US" altLang="zh-CN" dirty="0">
                <a:solidFill>
                  <a:srgbClr val="0000FF"/>
                </a:solidFill>
              </a:rPr>
              <a:t>Blue: Oliver</a:t>
            </a:r>
          </a:p>
          <a:p>
            <a:r>
              <a:rPr lang="en-US" altLang="zh-CN" dirty="0">
                <a:solidFill>
                  <a:schemeClr val="accent6"/>
                </a:solidFill>
              </a:rPr>
              <a:t>Green: Oliver</a:t>
            </a:r>
          </a:p>
          <a:p>
            <a:r>
              <a:rPr lang="en-US" altLang="zh-CN" i="1" dirty="0"/>
              <a:t>E</a:t>
            </a:r>
            <a:r>
              <a:rPr lang="en-US" altLang="zh-CN" i="1" baseline="-25000" dirty="0"/>
              <a:t>x</a:t>
            </a:r>
            <a:r>
              <a:rPr lang="en-US" altLang="zh-CN" dirty="0"/>
              <a:t> = 1248.40 keV</a:t>
            </a:r>
          </a:p>
          <a:p>
            <a:r>
              <a:rPr lang="en-US" altLang="zh-CN" i="1" dirty="0"/>
              <a:t>τ</a:t>
            </a:r>
            <a:r>
              <a:rPr lang="en-US" altLang="zh-CN" dirty="0"/>
              <a:t> = infinity</a:t>
            </a:r>
            <a:endParaRPr lang="zh-CN" altLang="en-US" dirty="0"/>
          </a:p>
        </p:txBody>
      </p:sp>
      <p:sp>
        <p:nvSpPr>
          <p:cNvPr id="8" name="TextBox 7">
            <a:extLst>
              <a:ext uri="{FF2B5EF4-FFF2-40B4-BE49-F238E27FC236}">
                <a16:creationId xmlns:a16="http://schemas.microsoft.com/office/drawing/2014/main" id="{0DF8378E-DE9C-4E39-81DC-61E19BD84F7B}"/>
              </a:ext>
            </a:extLst>
          </p:cNvPr>
          <p:cNvSpPr txBox="1"/>
          <p:nvPr/>
        </p:nvSpPr>
        <p:spPr>
          <a:xfrm>
            <a:off x="5651500" y="895135"/>
            <a:ext cx="3276600" cy="923330"/>
          </a:xfrm>
          <a:prstGeom prst="rect">
            <a:avLst/>
          </a:prstGeom>
          <a:noFill/>
        </p:spPr>
        <p:txBody>
          <a:bodyPr wrap="square" rtlCol="0">
            <a:spAutoFit/>
          </a:bodyPr>
          <a:lstStyle/>
          <a:p>
            <a:r>
              <a:rPr lang="en-US" altLang="zh-CN" dirty="0"/>
              <a:t>EMG test</a:t>
            </a:r>
          </a:p>
          <a:p>
            <a:r>
              <a:rPr lang="en-US" altLang="zh-CN" dirty="0"/>
              <a:t>EMG function yields the same peak shape in both simulations</a:t>
            </a:r>
            <a:endParaRPr lang="zh-CN" altLang="en-US" dirty="0"/>
          </a:p>
        </p:txBody>
      </p:sp>
    </p:spTree>
    <p:extLst>
      <p:ext uri="{BB962C8B-B14F-4D97-AF65-F5344CB8AC3E}">
        <p14:creationId xmlns:p14="http://schemas.microsoft.com/office/powerpoint/2010/main" val="52307050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77C3D0F-6CF2-4372-BD18-1FA91728F870}"/>
              </a:ext>
            </a:extLst>
          </p:cNvPr>
          <p:cNvPicPr>
            <a:picLocks noChangeAspect="1"/>
          </p:cNvPicPr>
          <p:nvPr/>
        </p:nvPicPr>
        <p:blipFill>
          <a:blip r:embed="rId2"/>
          <a:stretch>
            <a:fillRect/>
          </a:stretch>
        </p:blipFill>
        <p:spPr>
          <a:xfrm>
            <a:off x="0" y="0"/>
            <a:ext cx="8294269" cy="3429000"/>
          </a:xfrm>
          <a:prstGeom prst="rect">
            <a:avLst/>
          </a:prstGeom>
        </p:spPr>
      </p:pic>
      <p:sp>
        <p:nvSpPr>
          <p:cNvPr id="4" name="TextBox 3">
            <a:extLst>
              <a:ext uri="{FF2B5EF4-FFF2-40B4-BE49-F238E27FC236}">
                <a16:creationId xmlns:a16="http://schemas.microsoft.com/office/drawing/2014/main" id="{C8E60D52-0EA3-4748-A3FD-E9D3DE39FF30}"/>
              </a:ext>
            </a:extLst>
          </p:cNvPr>
          <p:cNvSpPr txBox="1"/>
          <p:nvPr/>
        </p:nvSpPr>
        <p:spPr>
          <a:xfrm>
            <a:off x="1155700" y="509670"/>
            <a:ext cx="1741759" cy="1200329"/>
          </a:xfrm>
          <a:prstGeom prst="rect">
            <a:avLst/>
          </a:prstGeom>
          <a:noFill/>
        </p:spPr>
        <p:txBody>
          <a:bodyPr wrap="none" rtlCol="0">
            <a:spAutoFit/>
          </a:bodyPr>
          <a:lstStyle/>
          <a:p>
            <a:r>
              <a:rPr lang="en-US" altLang="zh-CN" dirty="0">
                <a:solidFill>
                  <a:srgbClr val="FF0000"/>
                </a:solidFill>
              </a:rPr>
              <a:t>Red: Geant4</a:t>
            </a:r>
          </a:p>
          <a:p>
            <a:r>
              <a:rPr lang="en-US" altLang="zh-CN" dirty="0">
                <a:solidFill>
                  <a:srgbClr val="0000FF"/>
                </a:solidFill>
              </a:rPr>
              <a:t>Blue: Oliver</a:t>
            </a:r>
          </a:p>
          <a:p>
            <a:r>
              <a:rPr lang="en-US" altLang="zh-CN" i="1" dirty="0"/>
              <a:t>E</a:t>
            </a:r>
            <a:r>
              <a:rPr lang="en-US" altLang="zh-CN" i="1" baseline="-25000" dirty="0"/>
              <a:t>x</a:t>
            </a:r>
            <a:r>
              <a:rPr lang="en-US" altLang="zh-CN" dirty="0"/>
              <a:t> = 1248.40 keV</a:t>
            </a:r>
          </a:p>
          <a:p>
            <a:r>
              <a:rPr lang="en-US" altLang="zh-CN" i="1" dirty="0"/>
              <a:t>τ</a:t>
            </a:r>
            <a:r>
              <a:rPr lang="en-US" altLang="zh-CN" dirty="0"/>
              <a:t> = infinity</a:t>
            </a:r>
            <a:endParaRPr lang="zh-CN" altLang="en-US" dirty="0"/>
          </a:p>
        </p:txBody>
      </p:sp>
      <p:sp>
        <p:nvSpPr>
          <p:cNvPr id="5" name="TextBox 4">
            <a:extLst>
              <a:ext uri="{FF2B5EF4-FFF2-40B4-BE49-F238E27FC236}">
                <a16:creationId xmlns:a16="http://schemas.microsoft.com/office/drawing/2014/main" id="{990A0499-CE5D-4BD5-8875-925CA690F324}"/>
              </a:ext>
            </a:extLst>
          </p:cNvPr>
          <p:cNvSpPr txBox="1"/>
          <p:nvPr/>
        </p:nvSpPr>
        <p:spPr>
          <a:xfrm>
            <a:off x="5651500" y="895135"/>
            <a:ext cx="3276600" cy="646331"/>
          </a:xfrm>
          <a:prstGeom prst="rect">
            <a:avLst/>
          </a:prstGeom>
          <a:noFill/>
        </p:spPr>
        <p:txBody>
          <a:bodyPr wrap="square" rtlCol="0">
            <a:spAutoFit/>
          </a:bodyPr>
          <a:lstStyle/>
          <a:p>
            <a:r>
              <a:rPr lang="en-US" altLang="zh-CN" dirty="0"/>
              <a:t>EMG test</a:t>
            </a:r>
          </a:p>
          <a:p>
            <a:r>
              <a:rPr lang="en-US" altLang="zh-CN" dirty="0"/>
              <a:t>EMG function was disabled</a:t>
            </a:r>
            <a:endParaRPr lang="zh-CN" altLang="en-US" dirty="0"/>
          </a:p>
        </p:txBody>
      </p:sp>
    </p:spTree>
    <p:extLst>
      <p:ext uri="{BB962C8B-B14F-4D97-AF65-F5344CB8AC3E}">
        <p14:creationId xmlns:p14="http://schemas.microsoft.com/office/powerpoint/2010/main" val="4097876121"/>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C51C940-4948-4229-8C0D-42809151983C}"/>
              </a:ext>
            </a:extLst>
          </p:cNvPr>
          <p:cNvPicPr>
            <a:picLocks noChangeAspect="1"/>
          </p:cNvPicPr>
          <p:nvPr/>
        </p:nvPicPr>
        <p:blipFill>
          <a:blip r:embed="rId2"/>
          <a:stretch>
            <a:fillRect/>
          </a:stretch>
        </p:blipFill>
        <p:spPr>
          <a:xfrm>
            <a:off x="0" y="0"/>
            <a:ext cx="9144000" cy="3780294"/>
          </a:xfrm>
          <a:prstGeom prst="rect">
            <a:avLst/>
          </a:prstGeom>
        </p:spPr>
      </p:pic>
      <p:sp>
        <p:nvSpPr>
          <p:cNvPr id="4" name="TextBox 3">
            <a:extLst>
              <a:ext uri="{FF2B5EF4-FFF2-40B4-BE49-F238E27FC236}">
                <a16:creationId xmlns:a16="http://schemas.microsoft.com/office/drawing/2014/main" id="{95A6CBC1-B26A-453E-9D8C-95108E1C3D1D}"/>
              </a:ext>
            </a:extLst>
          </p:cNvPr>
          <p:cNvSpPr txBox="1"/>
          <p:nvPr/>
        </p:nvSpPr>
        <p:spPr>
          <a:xfrm>
            <a:off x="1790700" y="509670"/>
            <a:ext cx="1741759" cy="1200329"/>
          </a:xfrm>
          <a:prstGeom prst="rect">
            <a:avLst/>
          </a:prstGeom>
          <a:noFill/>
        </p:spPr>
        <p:txBody>
          <a:bodyPr wrap="none" rtlCol="0">
            <a:spAutoFit/>
          </a:bodyPr>
          <a:lstStyle/>
          <a:p>
            <a:r>
              <a:rPr lang="en-US" altLang="zh-CN" dirty="0">
                <a:solidFill>
                  <a:srgbClr val="FF0000"/>
                </a:solidFill>
              </a:rPr>
              <a:t>Red: Geant4</a:t>
            </a:r>
          </a:p>
          <a:p>
            <a:r>
              <a:rPr lang="en-US" altLang="zh-CN" dirty="0">
                <a:solidFill>
                  <a:srgbClr val="0000FF"/>
                </a:solidFill>
              </a:rPr>
              <a:t>Blue: Oliver</a:t>
            </a:r>
          </a:p>
          <a:p>
            <a:r>
              <a:rPr lang="en-US" altLang="zh-CN" i="1" dirty="0"/>
              <a:t>E</a:t>
            </a:r>
            <a:r>
              <a:rPr lang="en-US" altLang="zh-CN" i="1" baseline="-25000" dirty="0"/>
              <a:t>x</a:t>
            </a:r>
            <a:r>
              <a:rPr lang="en-US" altLang="zh-CN" dirty="0"/>
              <a:t> = 1248.40 keV</a:t>
            </a:r>
          </a:p>
          <a:p>
            <a:r>
              <a:rPr lang="en-US" altLang="zh-CN" i="1" dirty="0"/>
              <a:t>τ</a:t>
            </a:r>
            <a:r>
              <a:rPr lang="en-US" altLang="zh-CN" dirty="0"/>
              <a:t> = 1 </a:t>
            </a:r>
            <a:r>
              <a:rPr lang="en-US" altLang="zh-CN" dirty="0" err="1"/>
              <a:t>ps</a:t>
            </a:r>
            <a:endParaRPr lang="zh-CN" altLang="en-US" dirty="0"/>
          </a:p>
        </p:txBody>
      </p:sp>
      <p:sp>
        <p:nvSpPr>
          <p:cNvPr id="6" name="TextBox 5">
            <a:extLst>
              <a:ext uri="{FF2B5EF4-FFF2-40B4-BE49-F238E27FC236}">
                <a16:creationId xmlns:a16="http://schemas.microsoft.com/office/drawing/2014/main" id="{36D6D568-7F14-414A-8FA7-16AAEEC2EA64}"/>
              </a:ext>
            </a:extLst>
          </p:cNvPr>
          <p:cNvSpPr txBox="1"/>
          <p:nvPr/>
        </p:nvSpPr>
        <p:spPr>
          <a:xfrm>
            <a:off x="0" y="4611231"/>
            <a:ext cx="4572000" cy="2246769"/>
          </a:xfrm>
          <a:prstGeom prst="rect">
            <a:avLst/>
          </a:prstGeom>
          <a:noFill/>
        </p:spPr>
        <p:txBody>
          <a:bodyPr wrap="square">
            <a:spAutoFit/>
          </a:bodyPr>
          <a:lstStyle/>
          <a:p>
            <a:r>
              <a:rPr lang="en-US" altLang="zh-CN" sz="2000" i="0" dirty="0" err="1">
                <a:solidFill>
                  <a:srgbClr val="000000"/>
                </a:solidFill>
                <a:effectLst/>
                <a:latin typeface="NimbusRomNo9L-Regu"/>
              </a:rPr>
              <a:t>i</a:t>
            </a:r>
            <a:r>
              <a:rPr lang="en-US" altLang="zh-CN" sz="2000" i="0" dirty="0">
                <a:solidFill>
                  <a:srgbClr val="000000"/>
                </a:solidFill>
                <a:effectLst/>
                <a:latin typeface="NimbusRomNo9L-Regu"/>
              </a:rPr>
              <a:t>) kinematic broadening</a:t>
            </a:r>
            <a:br>
              <a:rPr lang="en-US" altLang="zh-CN" sz="2000" i="0" dirty="0">
                <a:solidFill>
                  <a:srgbClr val="000000"/>
                </a:solidFill>
                <a:effectLst/>
                <a:latin typeface="NimbusRomNo9L-Regu"/>
              </a:rPr>
            </a:br>
            <a:r>
              <a:rPr lang="en-US" altLang="zh-CN" sz="2000" i="0" dirty="0">
                <a:solidFill>
                  <a:srgbClr val="000000"/>
                </a:solidFill>
                <a:effectLst/>
                <a:latin typeface="NimbusRomNo9L-Regu"/>
              </a:rPr>
              <a:t>ii) aberration</a:t>
            </a:r>
            <a:br>
              <a:rPr lang="en-US" altLang="zh-CN" sz="2000" i="0" dirty="0">
                <a:solidFill>
                  <a:srgbClr val="000000"/>
                </a:solidFill>
                <a:effectLst/>
                <a:latin typeface="NimbusRomNo9L-Regu"/>
              </a:rPr>
            </a:br>
            <a:r>
              <a:rPr lang="en-US" altLang="zh-CN" sz="2000" i="0" dirty="0">
                <a:solidFill>
                  <a:srgbClr val="000000"/>
                </a:solidFill>
                <a:effectLst/>
                <a:latin typeface="NimbusRomNo9L-Regu"/>
              </a:rPr>
              <a:t>iii) angular scattering of slowing ions</a:t>
            </a:r>
            <a:br>
              <a:rPr lang="en-US" altLang="zh-CN" sz="2000" i="0" dirty="0">
                <a:solidFill>
                  <a:srgbClr val="000000"/>
                </a:solidFill>
                <a:effectLst/>
                <a:latin typeface="NimbusRomNo9L-Regu"/>
              </a:rPr>
            </a:br>
            <a:r>
              <a:rPr lang="en-US" altLang="zh-CN" sz="2000" i="0" dirty="0">
                <a:solidFill>
                  <a:srgbClr val="000000"/>
                </a:solidFill>
                <a:effectLst/>
                <a:latin typeface="NimbusRomNo9L-Regu"/>
              </a:rPr>
              <a:t>iv) detector size and e</a:t>
            </a:r>
            <a:r>
              <a:rPr lang="en-US" altLang="zh-CN" sz="2000" i="0" dirty="0">
                <a:solidFill>
                  <a:srgbClr val="000000"/>
                </a:solidFill>
                <a:effectLst/>
                <a:latin typeface="rtxr"/>
              </a:rPr>
              <a:t>ffi</a:t>
            </a:r>
            <a:r>
              <a:rPr lang="en-US" altLang="zh-CN" sz="2000" i="0" dirty="0">
                <a:solidFill>
                  <a:srgbClr val="000000"/>
                </a:solidFill>
                <a:effectLst/>
                <a:latin typeface="NimbusRomNo9L-Regu"/>
              </a:rPr>
              <a:t>ciency</a:t>
            </a:r>
            <a:br>
              <a:rPr lang="en-US" altLang="zh-CN" sz="2000" i="0" dirty="0">
                <a:solidFill>
                  <a:srgbClr val="000000"/>
                </a:solidFill>
                <a:effectLst/>
                <a:latin typeface="NimbusRomNo9L-Regu"/>
              </a:rPr>
            </a:br>
            <a:r>
              <a:rPr lang="en-US" altLang="zh-CN" sz="2000" i="0" dirty="0">
                <a:solidFill>
                  <a:srgbClr val="000000"/>
                </a:solidFill>
                <a:effectLst/>
                <a:latin typeface="NimbusRomNo9L-Regu"/>
              </a:rPr>
              <a:t>v) intrinsic detector response</a:t>
            </a:r>
            <a:br>
              <a:rPr lang="en-US" altLang="zh-CN" sz="2000" i="0" dirty="0">
                <a:solidFill>
                  <a:srgbClr val="000000"/>
                </a:solidFill>
                <a:effectLst/>
                <a:latin typeface="NimbusRomNo9L-Regu"/>
              </a:rPr>
            </a:br>
            <a:r>
              <a:rPr lang="en-US" altLang="zh-CN" sz="2000" i="0" dirty="0">
                <a:solidFill>
                  <a:srgbClr val="000000"/>
                </a:solidFill>
                <a:effectLst/>
                <a:latin typeface="NimbusRomNo9L-Regu"/>
              </a:rPr>
              <a:t>vi) </a:t>
            </a:r>
            <a:r>
              <a:rPr lang="en-US" altLang="zh-CN" sz="2000" i="0" dirty="0">
                <a:solidFill>
                  <a:srgbClr val="000000"/>
                </a:solidFill>
                <a:effectLst/>
                <a:latin typeface="rtxmi"/>
              </a:rPr>
              <a:t>γ </a:t>
            </a:r>
            <a:r>
              <a:rPr lang="en-US" altLang="zh-CN" sz="2000" i="0" dirty="0">
                <a:solidFill>
                  <a:srgbClr val="000000"/>
                </a:solidFill>
                <a:effectLst/>
                <a:latin typeface="NimbusRomNo9L-Regu"/>
              </a:rPr>
              <a:t>ray and recoil angular correlation</a:t>
            </a:r>
            <a:br>
              <a:rPr lang="en-US" altLang="zh-CN" sz="2000" i="0" dirty="0">
                <a:solidFill>
                  <a:srgbClr val="000000"/>
                </a:solidFill>
                <a:effectLst/>
                <a:latin typeface="NimbusRomNo9L-Regu"/>
              </a:rPr>
            </a:br>
            <a:r>
              <a:rPr lang="en-US" altLang="zh-CN" sz="2000" i="0" dirty="0">
                <a:solidFill>
                  <a:srgbClr val="000000"/>
                </a:solidFill>
                <a:effectLst/>
                <a:latin typeface="NimbusRomNo9L-Regu"/>
              </a:rPr>
              <a:t>vii) feeding from higher levels</a:t>
            </a:r>
            <a:endParaRPr lang="zh-CN" altLang="en-US" sz="2000" dirty="0"/>
          </a:p>
        </p:txBody>
      </p:sp>
    </p:spTree>
    <p:extLst>
      <p:ext uri="{BB962C8B-B14F-4D97-AF65-F5344CB8AC3E}">
        <p14:creationId xmlns:p14="http://schemas.microsoft.com/office/powerpoint/2010/main" val="3490278476"/>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B7EB7E-5E95-4666-84F2-0CEABC490D33}"/>
              </a:ext>
            </a:extLst>
          </p:cNvPr>
          <p:cNvPicPr>
            <a:picLocks noChangeAspect="1"/>
          </p:cNvPicPr>
          <p:nvPr/>
        </p:nvPicPr>
        <p:blipFill>
          <a:blip r:embed="rId2"/>
          <a:stretch>
            <a:fillRect/>
          </a:stretch>
        </p:blipFill>
        <p:spPr>
          <a:xfrm>
            <a:off x="0" y="0"/>
            <a:ext cx="9144000" cy="4001037"/>
          </a:xfrm>
          <a:prstGeom prst="rect">
            <a:avLst/>
          </a:prstGeom>
        </p:spPr>
      </p:pic>
      <p:pic>
        <p:nvPicPr>
          <p:cNvPr id="4" name="Picture 3">
            <a:extLst>
              <a:ext uri="{FF2B5EF4-FFF2-40B4-BE49-F238E27FC236}">
                <a16:creationId xmlns:a16="http://schemas.microsoft.com/office/drawing/2014/main" id="{307FD9AF-64F4-4E0D-B358-A3C69E088B21}"/>
              </a:ext>
            </a:extLst>
          </p:cNvPr>
          <p:cNvPicPr>
            <a:picLocks noChangeAspect="1"/>
          </p:cNvPicPr>
          <p:nvPr/>
        </p:nvPicPr>
        <p:blipFill>
          <a:blip r:embed="rId3"/>
          <a:stretch>
            <a:fillRect/>
          </a:stretch>
        </p:blipFill>
        <p:spPr>
          <a:xfrm>
            <a:off x="99882" y="4610100"/>
            <a:ext cx="2105025" cy="2247900"/>
          </a:xfrm>
          <a:prstGeom prst="rect">
            <a:avLst/>
          </a:prstGeom>
        </p:spPr>
      </p:pic>
    </p:spTree>
    <p:extLst>
      <p:ext uri="{BB962C8B-B14F-4D97-AF65-F5344CB8AC3E}">
        <p14:creationId xmlns:p14="http://schemas.microsoft.com/office/powerpoint/2010/main" val="497246756"/>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EF098940-0512-442A-B023-9597050EA901}"/>
              </a:ext>
            </a:extLst>
          </p:cNvPr>
          <p:cNvPicPr>
            <a:picLocks noChangeAspect="1"/>
          </p:cNvPicPr>
          <p:nvPr/>
        </p:nvPicPr>
        <p:blipFill>
          <a:blip r:embed="rId2"/>
          <a:stretch>
            <a:fillRect/>
          </a:stretch>
        </p:blipFill>
        <p:spPr>
          <a:xfrm>
            <a:off x="0" y="0"/>
            <a:ext cx="9144000" cy="3453734"/>
          </a:xfrm>
          <a:prstGeom prst="rect">
            <a:avLst/>
          </a:prstGeom>
        </p:spPr>
      </p:pic>
      <p:sp>
        <p:nvSpPr>
          <p:cNvPr id="3" name="TextBox 2">
            <a:extLst>
              <a:ext uri="{FF2B5EF4-FFF2-40B4-BE49-F238E27FC236}">
                <a16:creationId xmlns:a16="http://schemas.microsoft.com/office/drawing/2014/main" id="{6AD458FD-E574-41CE-9E36-A8D328782F73}"/>
              </a:ext>
            </a:extLst>
          </p:cNvPr>
          <p:cNvSpPr txBox="1"/>
          <p:nvPr/>
        </p:nvSpPr>
        <p:spPr>
          <a:xfrm>
            <a:off x="462338" y="277401"/>
            <a:ext cx="1636987" cy="1200329"/>
          </a:xfrm>
          <a:prstGeom prst="rect">
            <a:avLst/>
          </a:prstGeom>
          <a:noFill/>
        </p:spPr>
        <p:txBody>
          <a:bodyPr wrap="none" rtlCol="0">
            <a:spAutoFit/>
          </a:bodyPr>
          <a:lstStyle/>
          <a:p>
            <a:r>
              <a:rPr lang="en-US" altLang="zh-CN" i="1" dirty="0">
                <a:solidFill>
                  <a:srgbClr val="FF0000"/>
                </a:solidFill>
                <a:latin typeface="Cambria" panose="02040503050406030204" pitchFamily="18" charset="0"/>
                <a:ea typeface="Cambria" panose="02040503050406030204" pitchFamily="18" charset="0"/>
              </a:rPr>
              <a:t>E</a:t>
            </a:r>
            <a:r>
              <a:rPr lang="en-US" altLang="zh-CN" i="1" baseline="-25000" dirty="0">
                <a:solidFill>
                  <a:srgbClr val="FF0000"/>
                </a:solidFill>
                <a:latin typeface="Cambria" panose="02040503050406030204" pitchFamily="18" charset="0"/>
                <a:ea typeface="Cambria" panose="02040503050406030204" pitchFamily="18" charset="0"/>
              </a:rPr>
              <a:t>α</a:t>
            </a:r>
            <a:r>
              <a:rPr lang="en-US" altLang="zh-CN" dirty="0">
                <a:solidFill>
                  <a:srgbClr val="FF0000"/>
                </a:solidFill>
                <a:latin typeface="Cambria" panose="02040503050406030204" pitchFamily="18" charset="0"/>
                <a:ea typeface="Cambria" panose="02040503050406030204" pitchFamily="18" charset="0"/>
              </a:rPr>
              <a:t> = 49±1 MeV</a:t>
            </a:r>
          </a:p>
          <a:p>
            <a:r>
              <a:rPr lang="en-US" altLang="zh-CN" i="1" dirty="0">
                <a:latin typeface="Cambria" panose="02040503050406030204" pitchFamily="18" charset="0"/>
                <a:ea typeface="Cambria" panose="02040503050406030204" pitchFamily="18" charset="0"/>
              </a:rPr>
              <a:t>E</a:t>
            </a:r>
            <a:r>
              <a:rPr lang="en-US" altLang="zh-CN" i="1" baseline="-25000" dirty="0">
                <a:latin typeface="Cambria" panose="02040503050406030204" pitchFamily="18" charset="0"/>
                <a:ea typeface="Cambria" panose="02040503050406030204" pitchFamily="18" charset="0"/>
              </a:rPr>
              <a:t>α</a:t>
            </a:r>
            <a:r>
              <a:rPr lang="en-US" altLang="zh-CN" dirty="0">
                <a:latin typeface="Cambria" panose="02040503050406030204" pitchFamily="18" charset="0"/>
                <a:ea typeface="Cambria" panose="02040503050406030204" pitchFamily="18" charset="0"/>
              </a:rPr>
              <a:t> = 50±1 MeV</a:t>
            </a:r>
          </a:p>
          <a:p>
            <a:r>
              <a:rPr lang="en-US" altLang="zh-CN" i="1" dirty="0">
                <a:solidFill>
                  <a:srgbClr val="33CC33"/>
                </a:solidFill>
                <a:latin typeface="Cambria" panose="02040503050406030204" pitchFamily="18" charset="0"/>
                <a:ea typeface="Cambria" panose="02040503050406030204" pitchFamily="18" charset="0"/>
              </a:rPr>
              <a:t>E</a:t>
            </a:r>
            <a:r>
              <a:rPr lang="en-US" altLang="zh-CN" i="1" baseline="-25000" dirty="0">
                <a:solidFill>
                  <a:srgbClr val="33CC33"/>
                </a:solidFill>
                <a:latin typeface="Cambria" panose="02040503050406030204" pitchFamily="18" charset="0"/>
                <a:ea typeface="Cambria" panose="02040503050406030204" pitchFamily="18" charset="0"/>
              </a:rPr>
              <a:t>α</a:t>
            </a:r>
            <a:r>
              <a:rPr lang="en-US" altLang="zh-CN" dirty="0">
                <a:solidFill>
                  <a:srgbClr val="33CC33"/>
                </a:solidFill>
                <a:latin typeface="Cambria" panose="02040503050406030204" pitchFamily="18" charset="0"/>
                <a:ea typeface="Cambria" panose="02040503050406030204" pitchFamily="18" charset="0"/>
              </a:rPr>
              <a:t> = 48±1 MeV</a:t>
            </a:r>
          </a:p>
          <a:p>
            <a:r>
              <a:rPr lang="en-US" altLang="zh-CN" i="1" dirty="0">
                <a:solidFill>
                  <a:srgbClr val="0000FF"/>
                </a:solidFill>
                <a:latin typeface="Cambria" panose="02040503050406030204" pitchFamily="18" charset="0"/>
                <a:ea typeface="Cambria" panose="02040503050406030204" pitchFamily="18" charset="0"/>
              </a:rPr>
              <a:t>E</a:t>
            </a:r>
            <a:r>
              <a:rPr lang="en-US" altLang="zh-CN" i="1" baseline="-25000" dirty="0">
                <a:solidFill>
                  <a:srgbClr val="0000FF"/>
                </a:solidFill>
                <a:latin typeface="Cambria" panose="02040503050406030204" pitchFamily="18" charset="0"/>
                <a:ea typeface="Cambria" panose="02040503050406030204" pitchFamily="18" charset="0"/>
              </a:rPr>
              <a:t>α</a:t>
            </a:r>
            <a:r>
              <a:rPr lang="en-US" altLang="zh-CN" dirty="0">
                <a:solidFill>
                  <a:srgbClr val="0000FF"/>
                </a:solidFill>
                <a:latin typeface="Cambria" panose="02040503050406030204" pitchFamily="18" charset="0"/>
                <a:ea typeface="Cambria" panose="02040503050406030204" pitchFamily="18" charset="0"/>
              </a:rPr>
              <a:t> = 47±1 MeV</a:t>
            </a:r>
          </a:p>
        </p:txBody>
      </p:sp>
      <p:sp>
        <p:nvSpPr>
          <p:cNvPr id="4" name="TextBox 3">
            <a:extLst>
              <a:ext uri="{FF2B5EF4-FFF2-40B4-BE49-F238E27FC236}">
                <a16:creationId xmlns:a16="http://schemas.microsoft.com/office/drawing/2014/main" id="{6EDE1483-246E-4AB4-9DBD-BDEC3777AF24}"/>
              </a:ext>
            </a:extLst>
          </p:cNvPr>
          <p:cNvSpPr txBox="1"/>
          <p:nvPr/>
        </p:nvSpPr>
        <p:spPr>
          <a:xfrm>
            <a:off x="3378865" y="404401"/>
            <a:ext cx="1554465" cy="646331"/>
          </a:xfrm>
          <a:prstGeom prst="rect">
            <a:avLst/>
          </a:prstGeom>
          <a:noFill/>
        </p:spPr>
        <p:txBody>
          <a:bodyPr wrap="none" rtlCol="0">
            <a:spAutoFit/>
          </a:bodyPr>
          <a:lstStyle/>
          <a:p>
            <a:r>
              <a:rPr lang="en-US" altLang="zh-CN" i="1" dirty="0">
                <a:solidFill>
                  <a:srgbClr val="FF0000"/>
                </a:solidFill>
                <a:latin typeface="Cambria" panose="02040503050406030204" pitchFamily="18" charset="0"/>
                <a:ea typeface="Cambria" panose="02040503050406030204" pitchFamily="18" charset="0"/>
              </a:rPr>
              <a:t>E</a:t>
            </a:r>
            <a:r>
              <a:rPr lang="en-US" altLang="zh-CN" i="1" baseline="-25000" dirty="0">
                <a:solidFill>
                  <a:srgbClr val="FF0000"/>
                </a:solidFill>
                <a:latin typeface="Cambria" panose="02040503050406030204" pitchFamily="18" charset="0"/>
                <a:ea typeface="Cambria" panose="02040503050406030204" pitchFamily="18" charset="0"/>
              </a:rPr>
              <a:t>x</a:t>
            </a:r>
            <a:r>
              <a:rPr lang="en-US" altLang="zh-CN" dirty="0">
                <a:solidFill>
                  <a:srgbClr val="FF0000"/>
                </a:solidFill>
                <a:latin typeface="Cambria" panose="02040503050406030204" pitchFamily="18" charset="0"/>
                <a:ea typeface="Cambria" panose="02040503050406030204" pitchFamily="18" charset="0"/>
              </a:rPr>
              <a:t> = 1248 keV</a:t>
            </a:r>
            <a:endParaRPr lang="en-US" altLang="zh-CN" i="1" dirty="0">
              <a:solidFill>
                <a:srgbClr val="FF0000"/>
              </a:solidFill>
              <a:latin typeface="Cambria" panose="02040503050406030204" pitchFamily="18" charset="0"/>
              <a:ea typeface="Cambria" panose="02040503050406030204" pitchFamily="18" charset="0"/>
            </a:endParaRPr>
          </a:p>
          <a:p>
            <a:r>
              <a:rPr lang="en-US" altLang="zh-CN" i="1" dirty="0">
                <a:solidFill>
                  <a:srgbClr val="FF0000"/>
                </a:solidFill>
                <a:latin typeface="Cambria" panose="02040503050406030204" pitchFamily="18" charset="0"/>
                <a:ea typeface="Cambria" panose="02040503050406030204" pitchFamily="18" charset="0"/>
              </a:rPr>
              <a:t>E</a:t>
            </a:r>
            <a:r>
              <a:rPr lang="en-US" altLang="zh-CN" i="1" baseline="-25000" dirty="0">
                <a:solidFill>
                  <a:srgbClr val="FF0000"/>
                </a:solidFill>
                <a:latin typeface="Cambria" panose="02040503050406030204" pitchFamily="18" charset="0"/>
                <a:ea typeface="Cambria" panose="02040503050406030204" pitchFamily="18" charset="0"/>
              </a:rPr>
              <a:t>γ</a:t>
            </a:r>
            <a:r>
              <a:rPr lang="en-US" altLang="zh-CN" dirty="0">
                <a:solidFill>
                  <a:srgbClr val="FF0000"/>
                </a:solidFill>
                <a:latin typeface="Cambria" panose="02040503050406030204" pitchFamily="18" charset="0"/>
                <a:ea typeface="Cambria" panose="02040503050406030204" pitchFamily="18" charset="0"/>
              </a:rPr>
              <a:t> = 1248 keV</a:t>
            </a:r>
            <a:endParaRPr lang="zh-CN" altLang="en-US" dirty="0"/>
          </a:p>
        </p:txBody>
      </p:sp>
      <p:sp>
        <p:nvSpPr>
          <p:cNvPr id="5" name="TextBox 4">
            <a:extLst>
              <a:ext uri="{FF2B5EF4-FFF2-40B4-BE49-F238E27FC236}">
                <a16:creationId xmlns:a16="http://schemas.microsoft.com/office/drawing/2014/main" id="{6174FD05-6D2F-47BF-A604-05686C360F71}"/>
              </a:ext>
            </a:extLst>
          </p:cNvPr>
          <p:cNvSpPr txBox="1"/>
          <p:nvPr/>
        </p:nvSpPr>
        <p:spPr>
          <a:xfrm>
            <a:off x="4933330" y="1270467"/>
            <a:ext cx="3874907" cy="369332"/>
          </a:xfrm>
          <a:prstGeom prst="rect">
            <a:avLst/>
          </a:prstGeom>
          <a:noFill/>
        </p:spPr>
        <p:txBody>
          <a:bodyPr wrap="none" rtlCol="0">
            <a:spAutoFit/>
          </a:bodyPr>
          <a:lstStyle/>
          <a:p>
            <a:r>
              <a:rPr lang="en-US" altLang="zh-CN" i="1" dirty="0"/>
              <a:t>γ</a:t>
            </a:r>
            <a:r>
              <a:rPr lang="en-US" altLang="zh-CN" dirty="0"/>
              <a:t>-ray spectra gated on different </a:t>
            </a:r>
            <a:r>
              <a:rPr lang="en-US" altLang="zh-CN" i="1" dirty="0"/>
              <a:t>α</a:t>
            </a:r>
            <a:r>
              <a:rPr lang="en-US" altLang="zh-CN" dirty="0"/>
              <a:t> gates</a:t>
            </a:r>
            <a:endParaRPr lang="zh-CN" altLang="en-US" dirty="0"/>
          </a:p>
        </p:txBody>
      </p:sp>
      <p:pic>
        <p:nvPicPr>
          <p:cNvPr id="7" name="Picture 6">
            <a:extLst>
              <a:ext uri="{FF2B5EF4-FFF2-40B4-BE49-F238E27FC236}">
                <a16:creationId xmlns:a16="http://schemas.microsoft.com/office/drawing/2014/main" id="{FC3A691D-7DB7-4AD6-8CF6-DD9D8D1062E1}"/>
              </a:ext>
            </a:extLst>
          </p:cNvPr>
          <p:cNvPicPr>
            <a:picLocks noChangeAspect="1"/>
          </p:cNvPicPr>
          <p:nvPr/>
        </p:nvPicPr>
        <p:blipFill>
          <a:blip r:embed="rId3"/>
          <a:stretch>
            <a:fillRect/>
          </a:stretch>
        </p:blipFill>
        <p:spPr>
          <a:xfrm>
            <a:off x="1179513" y="3417525"/>
            <a:ext cx="4941888" cy="3417525"/>
          </a:xfrm>
          <a:prstGeom prst="rect">
            <a:avLst/>
          </a:prstGeom>
        </p:spPr>
      </p:pic>
    </p:spTree>
    <p:extLst>
      <p:ext uri="{BB962C8B-B14F-4D97-AF65-F5344CB8AC3E}">
        <p14:creationId xmlns:p14="http://schemas.microsoft.com/office/powerpoint/2010/main" val="144143467"/>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ABFF48C-6182-4E5C-B9A9-8C8A6020EC6F}"/>
              </a:ext>
            </a:extLst>
          </p:cNvPr>
          <p:cNvPicPr>
            <a:picLocks noChangeAspect="1"/>
          </p:cNvPicPr>
          <p:nvPr/>
        </p:nvPicPr>
        <p:blipFill>
          <a:blip r:embed="rId2"/>
          <a:stretch>
            <a:fillRect/>
          </a:stretch>
        </p:blipFill>
        <p:spPr>
          <a:xfrm>
            <a:off x="0" y="0"/>
            <a:ext cx="4572000" cy="3124748"/>
          </a:xfrm>
          <a:prstGeom prst="rect">
            <a:avLst/>
          </a:prstGeom>
        </p:spPr>
      </p:pic>
      <p:pic>
        <p:nvPicPr>
          <p:cNvPr id="4" name="Picture 3">
            <a:extLst>
              <a:ext uri="{FF2B5EF4-FFF2-40B4-BE49-F238E27FC236}">
                <a16:creationId xmlns:a16="http://schemas.microsoft.com/office/drawing/2014/main" id="{4E61D599-8CBC-4F96-A7F3-C5C6E2894537}"/>
              </a:ext>
            </a:extLst>
          </p:cNvPr>
          <p:cNvPicPr>
            <a:picLocks noChangeAspect="1"/>
          </p:cNvPicPr>
          <p:nvPr/>
        </p:nvPicPr>
        <p:blipFill>
          <a:blip r:embed="rId3"/>
          <a:stretch>
            <a:fillRect/>
          </a:stretch>
        </p:blipFill>
        <p:spPr>
          <a:xfrm>
            <a:off x="0" y="3645396"/>
            <a:ext cx="4722312" cy="3212603"/>
          </a:xfrm>
          <a:prstGeom prst="rect">
            <a:avLst/>
          </a:prstGeom>
        </p:spPr>
      </p:pic>
      <p:sp>
        <p:nvSpPr>
          <p:cNvPr id="5" name="TextBox 4">
            <a:extLst>
              <a:ext uri="{FF2B5EF4-FFF2-40B4-BE49-F238E27FC236}">
                <a16:creationId xmlns:a16="http://schemas.microsoft.com/office/drawing/2014/main" id="{EB0E1F66-F88F-402A-8448-131265137C14}"/>
              </a:ext>
            </a:extLst>
          </p:cNvPr>
          <p:cNvSpPr txBox="1"/>
          <p:nvPr/>
        </p:nvSpPr>
        <p:spPr>
          <a:xfrm>
            <a:off x="1980065" y="4045907"/>
            <a:ext cx="2146742" cy="923330"/>
          </a:xfrm>
          <a:prstGeom prst="rect">
            <a:avLst/>
          </a:prstGeom>
          <a:noFill/>
        </p:spPr>
        <p:txBody>
          <a:bodyPr wrap="none" rtlCol="0">
            <a:spAutoFit/>
          </a:bodyPr>
          <a:lstStyle/>
          <a:p>
            <a:r>
              <a:rPr lang="en-US" altLang="zh-CN" dirty="0">
                <a:solidFill>
                  <a:srgbClr val="0000FF"/>
                </a:solidFill>
                <a:latin typeface="Cambria" panose="02040503050406030204" pitchFamily="18" charset="0"/>
                <a:ea typeface="Cambria" panose="02040503050406030204" pitchFamily="18" charset="0"/>
                <a:cs typeface="Arial" panose="020B0604020202020204" pitchFamily="34" charset="0"/>
              </a:rPr>
              <a:t>Blue: 700 fs</a:t>
            </a:r>
          </a:p>
          <a:p>
            <a:r>
              <a:rPr lang="en-US" altLang="zh-CN" dirty="0">
                <a:solidFill>
                  <a:srgbClr val="FF0000"/>
                </a:solidFill>
                <a:latin typeface="Cambria" panose="02040503050406030204" pitchFamily="18" charset="0"/>
                <a:ea typeface="Cambria" panose="02040503050406030204" pitchFamily="18" charset="0"/>
                <a:cs typeface="Arial" panose="020B0604020202020204" pitchFamily="34" charset="0"/>
              </a:rPr>
              <a:t>Red: 1200 fs</a:t>
            </a:r>
          </a:p>
          <a:p>
            <a:r>
              <a:rPr lang="en-US" altLang="zh-CN" sz="1800" i="1" dirty="0">
                <a:latin typeface="Cambria" panose="02040503050406030204" pitchFamily="18" charset="0"/>
                <a:ea typeface="Cambria" panose="02040503050406030204" pitchFamily="18" charset="0"/>
                <a:cs typeface="Arial" panose="020B0604020202020204" pitchFamily="34" charset="0"/>
              </a:rPr>
              <a:t>E</a:t>
            </a:r>
            <a:r>
              <a:rPr lang="en-US" altLang="zh-CN" sz="1800" baseline="-25000" dirty="0">
                <a:latin typeface="Cambria" panose="02040503050406030204" pitchFamily="18" charset="0"/>
                <a:ea typeface="Cambria" panose="02040503050406030204" pitchFamily="18" charset="0"/>
                <a:cs typeface="Arial" panose="020B0604020202020204" pitchFamily="34" charset="0"/>
              </a:rPr>
              <a:t>31S</a:t>
            </a:r>
            <a:r>
              <a:rPr lang="en-US" altLang="zh-CN" sz="1800" dirty="0">
                <a:latin typeface="Cambria" panose="02040503050406030204" pitchFamily="18" charset="0"/>
                <a:ea typeface="Cambria" panose="02040503050406030204" pitchFamily="18" charset="0"/>
                <a:cs typeface="Arial" panose="020B0604020202020204" pitchFamily="34" charset="0"/>
              </a:rPr>
              <a:t>: 77.5–83.7 MeV</a:t>
            </a:r>
          </a:p>
        </p:txBody>
      </p:sp>
      <p:pic>
        <p:nvPicPr>
          <p:cNvPr id="7" name="Picture 6">
            <a:extLst>
              <a:ext uri="{FF2B5EF4-FFF2-40B4-BE49-F238E27FC236}">
                <a16:creationId xmlns:a16="http://schemas.microsoft.com/office/drawing/2014/main" id="{4BF7B52D-9214-497E-A962-298D6A3DFE09}"/>
              </a:ext>
            </a:extLst>
          </p:cNvPr>
          <p:cNvPicPr>
            <a:picLocks noChangeAspect="1"/>
          </p:cNvPicPr>
          <p:nvPr/>
        </p:nvPicPr>
        <p:blipFill>
          <a:blip r:embed="rId4"/>
          <a:stretch>
            <a:fillRect/>
          </a:stretch>
        </p:blipFill>
        <p:spPr>
          <a:xfrm>
            <a:off x="4421688" y="3580413"/>
            <a:ext cx="4722312" cy="3277586"/>
          </a:xfrm>
          <a:prstGeom prst="rect">
            <a:avLst/>
          </a:prstGeom>
        </p:spPr>
      </p:pic>
      <p:sp>
        <p:nvSpPr>
          <p:cNvPr id="8" name="TextBox 7">
            <a:extLst>
              <a:ext uri="{FF2B5EF4-FFF2-40B4-BE49-F238E27FC236}">
                <a16:creationId xmlns:a16="http://schemas.microsoft.com/office/drawing/2014/main" id="{9208FA5F-4D19-4468-B1B0-5F8185001505}"/>
              </a:ext>
            </a:extLst>
          </p:cNvPr>
          <p:cNvSpPr txBox="1"/>
          <p:nvPr/>
        </p:nvSpPr>
        <p:spPr>
          <a:xfrm>
            <a:off x="5694974" y="4045907"/>
            <a:ext cx="2273379" cy="923330"/>
          </a:xfrm>
          <a:prstGeom prst="rect">
            <a:avLst/>
          </a:prstGeom>
          <a:noFill/>
        </p:spPr>
        <p:txBody>
          <a:bodyPr wrap="none" rtlCol="0">
            <a:spAutoFit/>
          </a:bodyPr>
          <a:lstStyle/>
          <a:p>
            <a:r>
              <a:rPr lang="en-US" altLang="zh-CN" sz="1800" dirty="0">
                <a:solidFill>
                  <a:srgbClr val="0000FF"/>
                </a:solidFill>
                <a:latin typeface="Cambria" panose="02040503050406030204" pitchFamily="18" charset="0"/>
                <a:ea typeface="Cambria" panose="02040503050406030204" pitchFamily="18" charset="0"/>
                <a:cs typeface="Arial" panose="020B0604020202020204" pitchFamily="34" charset="0"/>
              </a:rPr>
              <a:t>Blue: </a:t>
            </a:r>
            <a:r>
              <a:rPr lang="en-US" altLang="zh-CN" sz="1800" i="1" dirty="0">
                <a:solidFill>
                  <a:srgbClr val="0000FF"/>
                </a:solidFill>
                <a:latin typeface="Cambria" panose="02040503050406030204" pitchFamily="18" charset="0"/>
                <a:ea typeface="Cambria" panose="02040503050406030204" pitchFamily="18" charset="0"/>
                <a:cs typeface="Arial" panose="020B0604020202020204" pitchFamily="34" charset="0"/>
              </a:rPr>
              <a:t>E</a:t>
            </a:r>
            <a:r>
              <a:rPr lang="en-US" altLang="zh-CN" sz="1800" baseline="-25000" dirty="0">
                <a:solidFill>
                  <a:srgbClr val="0000FF"/>
                </a:solidFill>
                <a:latin typeface="Cambria" panose="02040503050406030204" pitchFamily="18" charset="0"/>
                <a:ea typeface="Cambria" panose="02040503050406030204" pitchFamily="18" charset="0"/>
                <a:cs typeface="Arial" panose="020B0604020202020204" pitchFamily="34" charset="0"/>
              </a:rPr>
              <a:t>31S</a:t>
            </a:r>
            <a:r>
              <a:rPr lang="en-US" altLang="zh-CN" dirty="0">
                <a:solidFill>
                  <a:srgbClr val="0000FF"/>
                </a:solidFill>
                <a:latin typeface="Cambria" panose="02040503050406030204" pitchFamily="18" charset="0"/>
                <a:ea typeface="Cambria" panose="02040503050406030204" pitchFamily="18" charset="0"/>
                <a:cs typeface="Arial" panose="020B0604020202020204" pitchFamily="34" charset="0"/>
              </a:rPr>
              <a:t> = 83.7 MeV</a:t>
            </a:r>
          </a:p>
          <a:p>
            <a:r>
              <a:rPr lang="en-US" altLang="zh-CN" sz="1800" dirty="0">
                <a:solidFill>
                  <a:srgbClr val="FF0000"/>
                </a:solidFill>
                <a:latin typeface="Cambria" panose="02040503050406030204" pitchFamily="18" charset="0"/>
                <a:ea typeface="Cambria" panose="02040503050406030204" pitchFamily="18" charset="0"/>
                <a:cs typeface="Arial" panose="020B0604020202020204" pitchFamily="34" charset="0"/>
              </a:rPr>
              <a:t>Red: </a:t>
            </a:r>
            <a:r>
              <a:rPr lang="en-US" altLang="zh-CN" sz="1800" i="1" dirty="0">
                <a:solidFill>
                  <a:srgbClr val="FF0000"/>
                </a:solidFill>
                <a:latin typeface="Cambria" panose="02040503050406030204" pitchFamily="18" charset="0"/>
                <a:ea typeface="Cambria" panose="02040503050406030204" pitchFamily="18" charset="0"/>
                <a:cs typeface="Arial" panose="020B0604020202020204" pitchFamily="34" charset="0"/>
              </a:rPr>
              <a:t>E</a:t>
            </a:r>
            <a:r>
              <a:rPr lang="en-US" altLang="zh-CN" sz="1800" baseline="-25000" dirty="0">
                <a:solidFill>
                  <a:srgbClr val="FF0000"/>
                </a:solidFill>
                <a:latin typeface="Cambria" panose="02040503050406030204" pitchFamily="18" charset="0"/>
                <a:ea typeface="Cambria" panose="02040503050406030204" pitchFamily="18" charset="0"/>
                <a:cs typeface="Arial" panose="020B0604020202020204" pitchFamily="34" charset="0"/>
              </a:rPr>
              <a:t>31S</a:t>
            </a:r>
            <a:r>
              <a:rPr lang="en-US" altLang="zh-CN" sz="1800" dirty="0">
                <a:solidFill>
                  <a:srgbClr val="FF0000"/>
                </a:solidFill>
                <a:latin typeface="Cambria" panose="02040503050406030204" pitchFamily="18" charset="0"/>
                <a:ea typeface="Cambria" panose="02040503050406030204" pitchFamily="18" charset="0"/>
                <a:cs typeface="Arial" panose="020B0604020202020204" pitchFamily="34" charset="0"/>
              </a:rPr>
              <a:t> </a:t>
            </a:r>
            <a:r>
              <a:rPr lang="en-US" altLang="zh-CN" dirty="0">
                <a:solidFill>
                  <a:srgbClr val="FF0000"/>
                </a:solidFill>
                <a:latin typeface="Cambria" panose="02040503050406030204" pitchFamily="18" charset="0"/>
                <a:ea typeface="Cambria" panose="02040503050406030204" pitchFamily="18" charset="0"/>
                <a:cs typeface="Arial" panose="020B0604020202020204" pitchFamily="34" charset="0"/>
              </a:rPr>
              <a:t>= 77.5 MeV</a:t>
            </a:r>
          </a:p>
          <a:p>
            <a:r>
              <a:rPr lang="en-US" altLang="zh-CN" i="1" dirty="0">
                <a:latin typeface="Cambria" panose="02040503050406030204" pitchFamily="18" charset="0"/>
                <a:ea typeface="Cambria" panose="02040503050406030204" pitchFamily="18" charset="0"/>
                <a:cs typeface="Arial" panose="020B0604020202020204" pitchFamily="34" charset="0"/>
              </a:rPr>
              <a:t>τ</a:t>
            </a:r>
            <a:r>
              <a:rPr lang="en-US" altLang="zh-CN" sz="1800" dirty="0">
                <a:latin typeface="Cambria" panose="02040503050406030204" pitchFamily="18" charset="0"/>
                <a:ea typeface="Cambria" panose="02040503050406030204" pitchFamily="18" charset="0"/>
                <a:cs typeface="Arial" panose="020B0604020202020204" pitchFamily="34" charset="0"/>
              </a:rPr>
              <a:t>: </a:t>
            </a:r>
            <a:r>
              <a:rPr lang="en-US" altLang="zh-CN" dirty="0">
                <a:latin typeface="Cambria" panose="02040503050406030204" pitchFamily="18" charset="0"/>
                <a:ea typeface="Cambria" panose="02040503050406030204" pitchFamily="18" charset="0"/>
                <a:cs typeface="Arial" panose="020B0604020202020204" pitchFamily="34" charset="0"/>
              </a:rPr>
              <a:t>700 fs</a:t>
            </a:r>
            <a:endParaRPr lang="en-US" altLang="zh-CN" sz="1800" dirty="0">
              <a:latin typeface="Cambria" panose="02040503050406030204" pitchFamily="18" charset="0"/>
              <a:ea typeface="Cambria" panose="02040503050406030204" pitchFamily="18" charset="0"/>
              <a:cs typeface="Arial" panose="020B0604020202020204" pitchFamily="34" charset="0"/>
            </a:endParaRPr>
          </a:p>
        </p:txBody>
      </p:sp>
      <p:pic>
        <p:nvPicPr>
          <p:cNvPr id="10" name="Picture 9">
            <a:extLst>
              <a:ext uri="{FF2B5EF4-FFF2-40B4-BE49-F238E27FC236}">
                <a16:creationId xmlns:a16="http://schemas.microsoft.com/office/drawing/2014/main" id="{2C611D50-B153-44C6-A005-53741F9940B7}"/>
              </a:ext>
            </a:extLst>
          </p:cNvPr>
          <p:cNvPicPr>
            <a:picLocks noChangeAspect="1"/>
          </p:cNvPicPr>
          <p:nvPr/>
        </p:nvPicPr>
        <p:blipFill>
          <a:blip r:embed="rId5"/>
          <a:stretch>
            <a:fillRect/>
          </a:stretch>
        </p:blipFill>
        <p:spPr>
          <a:xfrm>
            <a:off x="4420800" y="1587"/>
            <a:ext cx="4723200" cy="3276000"/>
          </a:xfrm>
          <a:prstGeom prst="rect">
            <a:avLst/>
          </a:prstGeom>
        </p:spPr>
      </p:pic>
      <p:sp>
        <p:nvSpPr>
          <p:cNvPr id="11" name="TextBox 10">
            <a:extLst>
              <a:ext uri="{FF2B5EF4-FFF2-40B4-BE49-F238E27FC236}">
                <a16:creationId xmlns:a16="http://schemas.microsoft.com/office/drawing/2014/main" id="{D304FEF5-D388-48A6-A980-6BE032BDA15D}"/>
              </a:ext>
            </a:extLst>
          </p:cNvPr>
          <p:cNvSpPr txBox="1"/>
          <p:nvPr/>
        </p:nvSpPr>
        <p:spPr>
          <a:xfrm>
            <a:off x="5694974" y="776613"/>
            <a:ext cx="3037819" cy="1200329"/>
          </a:xfrm>
          <a:prstGeom prst="rect">
            <a:avLst/>
          </a:prstGeom>
          <a:noFill/>
        </p:spPr>
        <p:txBody>
          <a:bodyPr wrap="none" rtlCol="0">
            <a:spAutoFit/>
          </a:bodyPr>
          <a:lstStyle/>
          <a:p>
            <a:r>
              <a:rPr lang="en-US" altLang="zh-CN" sz="1800" dirty="0">
                <a:solidFill>
                  <a:srgbClr val="0000FF"/>
                </a:solidFill>
                <a:latin typeface="Cambria" panose="02040503050406030204" pitchFamily="18" charset="0"/>
                <a:ea typeface="Cambria" panose="02040503050406030204" pitchFamily="18" charset="0"/>
                <a:cs typeface="Arial" panose="020B0604020202020204" pitchFamily="34" charset="0"/>
              </a:rPr>
              <a:t>Blue: unidirectional cos </a:t>
            </a:r>
            <a:r>
              <a:rPr lang="en-US" altLang="zh-CN" sz="1800" i="1" dirty="0">
                <a:solidFill>
                  <a:srgbClr val="0000FF"/>
                </a:solidFill>
                <a:latin typeface="Cambria" panose="02040503050406030204" pitchFamily="18" charset="0"/>
                <a:ea typeface="Cambria" panose="02040503050406030204" pitchFamily="18" charset="0"/>
                <a:cs typeface="Arial" panose="020B0604020202020204" pitchFamily="34" charset="0"/>
              </a:rPr>
              <a:t>θ</a:t>
            </a:r>
            <a:r>
              <a:rPr lang="en-US" altLang="zh-CN" sz="1800" dirty="0">
                <a:solidFill>
                  <a:srgbClr val="0000FF"/>
                </a:solidFill>
                <a:latin typeface="Cambria" panose="02040503050406030204" pitchFamily="18" charset="0"/>
                <a:ea typeface="Cambria" panose="02040503050406030204" pitchFamily="18" charset="0"/>
                <a:cs typeface="Arial" panose="020B0604020202020204" pitchFamily="34" charset="0"/>
              </a:rPr>
              <a:t> = 1</a:t>
            </a:r>
            <a:endParaRPr lang="en-US" altLang="zh-CN" dirty="0">
              <a:solidFill>
                <a:srgbClr val="0000FF"/>
              </a:solidFill>
              <a:latin typeface="Cambria" panose="02040503050406030204" pitchFamily="18" charset="0"/>
              <a:ea typeface="Cambria" panose="02040503050406030204" pitchFamily="18" charset="0"/>
              <a:cs typeface="Arial" panose="020B0604020202020204" pitchFamily="34" charset="0"/>
            </a:endParaRPr>
          </a:p>
          <a:p>
            <a:r>
              <a:rPr lang="en-US" altLang="zh-CN" sz="1800" dirty="0">
                <a:solidFill>
                  <a:srgbClr val="FF0000"/>
                </a:solidFill>
                <a:latin typeface="Cambria" panose="02040503050406030204" pitchFamily="18" charset="0"/>
                <a:ea typeface="Cambria" panose="02040503050406030204" pitchFamily="18" charset="0"/>
                <a:cs typeface="Arial" panose="020B0604020202020204" pitchFamily="34" charset="0"/>
              </a:rPr>
              <a:t>Red: beam 0.8 &lt; cos </a:t>
            </a:r>
            <a:r>
              <a:rPr lang="en-US" altLang="zh-CN" sz="1800" i="1" dirty="0">
                <a:solidFill>
                  <a:srgbClr val="FF0000"/>
                </a:solidFill>
                <a:latin typeface="Cambria" panose="02040503050406030204" pitchFamily="18" charset="0"/>
                <a:ea typeface="Cambria" panose="02040503050406030204" pitchFamily="18" charset="0"/>
                <a:cs typeface="Arial" panose="020B0604020202020204" pitchFamily="34" charset="0"/>
              </a:rPr>
              <a:t>θ</a:t>
            </a:r>
            <a:r>
              <a:rPr lang="en-US" altLang="zh-CN" sz="1800" dirty="0">
                <a:solidFill>
                  <a:srgbClr val="FF0000"/>
                </a:solidFill>
                <a:latin typeface="Cambria" panose="02040503050406030204" pitchFamily="18" charset="0"/>
                <a:ea typeface="Cambria" panose="02040503050406030204" pitchFamily="18" charset="0"/>
                <a:cs typeface="Arial" panose="020B0604020202020204" pitchFamily="34" charset="0"/>
              </a:rPr>
              <a:t> &lt;1</a:t>
            </a:r>
          </a:p>
          <a:p>
            <a:r>
              <a:rPr lang="en-US" altLang="zh-CN" i="1" dirty="0">
                <a:latin typeface="Cambria" panose="02040503050406030204" pitchFamily="18" charset="0"/>
                <a:ea typeface="Cambria" panose="02040503050406030204" pitchFamily="18" charset="0"/>
                <a:cs typeface="Arial" panose="020B0604020202020204" pitchFamily="34" charset="0"/>
              </a:rPr>
              <a:t>τ</a:t>
            </a:r>
            <a:r>
              <a:rPr lang="en-US" altLang="zh-CN" sz="1800" dirty="0">
                <a:latin typeface="Cambria" panose="02040503050406030204" pitchFamily="18" charset="0"/>
                <a:ea typeface="Cambria" panose="02040503050406030204" pitchFamily="18" charset="0"/>
                <a:cs typeface="Arial" panose="020B0604020202020204" pitchFamily="34" charset="0"/>
              </a:rPr>
              <a:t>: </a:t>
            </a:r>
            <a:r>
              <a:rPr lang="en-US" altLang="zh-CN" dirty="0">
                <a:latin typeface="Cambria" panose="02040503050406030204" pitchFamily="18" charset="0"/>
                <a:ea typeface="Cambria" panose="02040503050406030204" pitchFamily="18" charset="0"/>
                <a:cs typeface="Arial" panose="020B0604020202020204" pitchFamily="34" charset="0"/>
              </a:rPr>
              <a:t>700 fs</a:t>
            </a:r>
          </a:p>
          <a:p>
            <a:r>
              <a:rPr lang="en-US" altLang="zh-CN" sz="1800" i="1" dirty="0">
                <a:latin typeface="Cambria" panose="02040503050406030204" pitchFamily="18" charset="0"/>
                <a:ea typeface="Cambria" panose="02040503050406030204" pitchFamily="18" charset="0"/>
                <a:cs typeface="Arial" panose="020B0604020202020204" pitchFamily="34" charset="0"/>
              </a:rPr>
              <a:t>E</a:t>
            </a:r>
            <a:r>
              <a:rPr lang="en-US" altLang="zh-CN" sz="1800" baseline="-25000" dirty="0">
                <a:latin typeface="Cambria" panose="02040503050406030204" pitchFamily="18" charset="0"/>
                <a:ea typeface="Cambria" panose="02040503050406030204" pitchFamily="18" charset="0"/>
                <a:cs typeface="Arial" panose="020B0604020202020204" pitchFamily="34" charset="0"/>
              </a:rPr>
              <a:t>31S</a:t>
            </a:r>
            <a:r>
              <a:rPr lang="en-US" altLang="zh-CN" dirty="0">
                <a:latin typeface="Cambria" panose="02040503050406030204" pitchFamily="18" charset="0"/>
                <a:ea typeface="Cambria" panose="02040503050406030204" pitchFamily="18" charset="0"/>
                <a:cs typeface="Arial" panose="020B0604020202020204" pitchFamily="34" charset="0"/>
              </a:rPr>
              <a:t> = 83.7 MeV</a:t>
            </a:r>
            <a:endParaRPr lang="en-US" altLang="zh-CN" sz="1800" dirty="0">
              <a:latin typeface="Cambria" panose="02040503050406030204" pitchFamily="18" charset="0"/>
              <a:ea typeface="Cambria" panose="02040503050406030204" pitchFamily="18" charset="0"/>
              <a:cs typeface="Arial" panose="020B0604020202020204" pitchFamily="34" charset="0"/>
            </a:endParaRPr>
          </a:p>
        </p:txBody>
      </p:sp>
      <p:sp>
        <p:nvSpPr>
          <p:cNvPr id="2" name="TextBox 1">
            <a:extLst>
              <a:ext uri="{FF2B5EF4-FFF2-40B4-BE49-F238E27FC236}">
                <a16:creationId xmlns:a16="http://schemas.microsoft.com/office/drawing/2014/main" id="{8B28FF20-32C8-4304-98A8-1A03126F9188}"/>
              </a:ext>
            </a:extLst>
          </p:cNvPr>
          <p:cNvSpPr txBox="1"/>
          <p:nvPr/>
        </p:nvSpPr>
        <p:spPr>
          <a:xfrm>
            <a:off x="1476145" y="776613"/>
            <a:ext cx="2650662" cy="369332"/>
          </a:xfrm>
          <a:prstGeom prst="rect">
            <a:avLst/>
          </a:prstGeom>
          <a:noFill/>
        </p:spPr>
        <p:txBody>
          <a:bodyPr wrap="none" rtlCol="0">
            <a:spAutoFit/>
          </a:bodyPr>
          <a:lstStyle/>
          <a:p>
            <a:r>
              <a:rPr lang="en-US" altLang="zh-CN" dirty="0"/>
              <a:t>Doppler shift from Geant4</a:t>
            </a:r>
            <a:endParaRPr lang="zh-CN" altLang="en-US" dirty="0"/>
          </a:p>
        </p:txBody>
      </p:sp>
    </p:spTree>
    <p:extLst>
      <p:ext uri="{BB962C8B-B14F-4D97-AF65-F5344CB8AC3E}">
        <p14:creationId xmlns:p14="http://schemas.microsoft.com/office/powerpoint/2010/main" val="879385284"/>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C2DF5D9-3AC9-4818-8991-2BB04619F9F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1766304131"/>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D9BE187-ABD9-40CE-90A2-B1737ED7273E}"/>
              </a:ext>
            </a:extLst>
          </p:cNvPr>
          <p:cNvSpPr txBox="1"/>
          <p:nvPr/>
        </p:nvSpPr>
        <p:spPr>
          <a:xfrm>
            <a:off x="-1" y="0"/>
            <a:ext cx="5572897" cy="369332"/>
          </a:xfrm>
          <a:prstGeom prst="rect">
            <a:avLst/>
          </a:prstGeom>
          <a:noFill/>
        </p:spPr>
        <p:txBody>
          <a:bodyPr wrap="square">
            <a:spAutoFit/>
          </a:bodyPr>
          <a:lstStyle/>
          <a:p>
            <a:r>
              <a:rPr lang="en-US" altLang="zh-CN" dirty="0"/>
              <a:t>Modify Oliver's simulation input cards using </a:t>
            </a:r>
            <a:r>
              <a:rPr lang="en-US" altLang="zh-CN" dirty="0" err="1"/>
              <a:t>Geany</a:t>
            </a:r>
            <a:endParaRPr lang="zh-CN" altLang="en-US" dirty="0"/>
          </a:p>
        </p:txBody>
      </p:sp>
      <p:pic>
        <p:nvPicPr>
          <p:cNvPr id="7" name="Picture 6">
            <a:extLst>
              <a:ext uri="{FF2B5EF4-FFF2-40B4-BE49-F238E27FC236}">
                <a16:creationId xmlns:a16="http://schemas.microsoft.com/office/drawing/2014/main" id="{A766DF7F-2BEF-4635-B0E9-5089459E416D}"/>
              </a:ext>
            </a:extLst>
          </p:cNvPr>
          <p:cNvPicPr>
            <a:picLocks noChangeAspect="1"/>
          </p:cNvPicPr>
          <p:nvPr/>
        </p:nvPicPr>
        <p:blipFill>
          <a:blip r:embed="rId2"/>
          <a:stretch>
            <a:fillRect/>
          </a:stretch>
        </p:blipFill>
        <p:spPr>
          <a:xfrm>
            <a:off x="-1" y="6591300"/>
            <a:ext cx="2733675" cy="266700"/>
          </a:xfrm>
          <a:prstGeom prst="rect">
            <a:avLst/>
          </a:prstGeom>
        </p:spPr>
      </p:pic>
      <p:pic>
        <p:nvPicPr>
          <p:cNvPr id="9" name="Picture 8">
            <a:extLst>
              <a:ext uri="{FF2B5EF4-FFF2-40B4-BE49-F238E27FC236}">
                <a16:creationId xmlns:a16="http://schemas.microsoft.com/office/drawing/2014/main" id="{EFEE4833-7B13-4642-9A19-82D6C36A5295}"/>
              </a:ext>
            </a:extLst>
          </p:cNvPr>
          <p:cNvPicPr>
            <a:picLocks noChangeAspect="1"/>
          </p:cNvPicPr>
          <p:nvPr/>
        </p:nvPicPr>
        <p:blipFill>
          <a:blip r:embed="rId3"/>
          <a:stretch>
            <a:fillRect/>
          </a:stretch>
        </p:blipFill>
        <p:spPr>
          <a:xfrm>
            <a:off x="24197" y="5651027"/>
            <a:ext cx="2762250" cy="276225"/>
          </a:xfrm>
          <a:prstGeom prst="rect">
            <a:avLst/>
          </a:prstGeom>
        </p:spPr>
      </p:pic>
      <p:pic>
        <p:nvPicPr>
          <p:cNvPr id="11" name="Picture 10">
            <a:extLst>
              <a:ext uri="{FF2B5EF4-FFF2-40B4-BE49-F238E27FC236}">
                <a16:creationId xmlns:a16="http://schemas.microsoft.com/office/drawing/2014/main" id="{24BFA52C-91E4-475D-B867-D7F77CE70B86}"/>
              </a:ext>
            </a:extLst>
          </p:cNvPr>
          <p:cNvPicPr>
            <a:picLocks noChangeAspect="1"/>
          </p:cNvPicPr>
          <p:nvPr/>
        </p:nvPicPr>
        <p:blipFill>
          <a:blip r:embed="rId4"/>
          <a:stretch>
            <a:fillRect/>
          </a:stretch>
        </p:blipFill>
        <p:spPr>
          <a:xfrm>
            <a:off x="0" y="369332"/>
            <a:ext cx="6819900" cy="3343275"/>
          </a:xfrm>
          <a:prstGeom prst="rect">
            <a:avLst/>
          </a:prstGeom>
        </p:spPr>
      </p:pic>
      <p:sp>
        <p:nvSpPr>
          <p:cNvPr id="12" name="Oval 11">
            <a:extLst>
              <a:ext uri="{FF2B5EF4-FFF2-40B4-BE49-F238E27FC236}">
                <a16:creationId xmlns:a16="http://schemas.microsoft.com/office/drawing/2014/main" id="{50C2090B-6333-4770-803E-DBDB634EAA2E}"/>
              </a:ext>
            </a:extLst>
          </p:cNvPr>
          <p:cNvSpPr/>
          <p:nvPr/>
        </p:nvSpPr>
        <p:spPr>
          <a:xfrm>
            <a:off x="1890585" y="3419816"/>
            <a:ext cx="556054"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Oval 13">
            <a:extLst>
              <a:ext uri="{FF2B5EF4-FFF2-40B4-BE49-F238E27FC236}">
                <a16:creationId xmlns:a16="http://schemas.microsoft.com/office/drawing/2014/main" id="{0B1B8B99-596C-4228-98C8-4962D54B848F}"/>
              </a:ext>
            </a:extLst>
          </p:cNvPr>
          <p:cNvSpPr/>
          <p:nvPr/>
        </p:nvSpPr>
        <p:spPr>
          <a:xfrm>
            <a:off x="383060" y="2984157"/>
            <a:ext cx="543698"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Oval 15">
            <a:extLst>
              <a:ext uri="{FF2B5EF4-FFF2-40B4-BE49-F238E27FC236}">
                <a16:creationId xmlns:a16="http://schemas.microsoft.com/office/drawing/2014/main" id="{9AE45C03-9CFD-4878-9171-19184CE66354}"/>
              </a:ext>
            </a:extLst>
          </p:cNvPr>
          <p:cNvSpPr/>
          <p:nvPr/>
        </p:nvSpPr>
        <p:spPr>
          <a:xfrm>
            <a:off x="383059" y="2794814"/>
            <a:ext cx="827903"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8" name="Picture 17">
            <a:extLst>
              <a:ext uri="{FF2B5EF4-FFF2-40B4-BE49-F238E27FC236}">
                <a16:creationId xmlns:a16="http://schemas.microsoft.com/office/drawing/2014/main" id="{384EC7CB-48A6-460F-A46D-7DA15193DBEE}"/>
              </a:ext>
            </a:extLst>
          </p:cNvPr>
          <p:cNvPicPr>
            <a:picLocks noChangeAspect="1"/>
          </p:cNvPicPr>
          <p:nvPr/>
        </p:nvPicPr>
        <p:blipFill>
          <a:blip r:embed="rId5"/>
          <a:stretch>
            <a:fillRect/>
          </a:stretch>
        </p:blipFill>
        <p:spPr>
          <a:xfrm>
            <a:off x="-1" y="4010304"/>
            <a:ext cx="3686175" cy="447675"/>
          </a:xfrm>
          <a:prstGeom prst="rect">
            <a:avLst/>
          </a:prstGeom>
        </p:spPr>
      </p:pic>
      <p:sp>
        <p:nvSpPr>
          <p:cNvPr id="13" name="Oval 12">
            <a:extLst>
              <a:ext uri="{FF2B5EF4-FFF2-40B4-BE49-F238E27FC236}">
                <a16:creationId xmlns:a16="http://schemas.microsoft.com/office/drawing/2014/main" id="{0A0490E3-42C2-4332-9275-4AB15955AB4F}"/>
              </a:ext>
            </a:extLst>
          </p:cNvPr>
          <p:cNvSpPr/>
          <p:nvPr/>
        </p:nvSpPr>
        <p:spPr>
          <a:xfrm>
            <a:off x="333633" y="4227371"/>
            <a:ext cx="642551"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5" name="Oval 14">
            <a:extLst>
              <a:ext uri="{FF2B5EF4-FFF2-40B4-BE49-F238E27FC236}">
                <a16:creationId xmlns:a16="http://schemas.microsoft.com/office/drawing/2014/main" id="{A0A5B880-D724-49CB-BED0-8D04BC47AF89}"/>
              </a:ext>
            </a:extLst>
          </p:cNvPr>
          <p:cNvSpPr/>
          <p:nvPr/>
        </p:nvSpPr>
        <p:spPr>
          <a:xfrm>
            <a:off x="2594920" y="3419816"/>
            <a:ext cx="556054"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Picture 3">
            <a:extLst>
              <a:ext uri="{FF2B5EF4-FFF2-40B4-BE49-F238E27FC236}">
                <a16:creationId xmlns:a16="http://schemas.microsoft.com/office/drawing/2014/main" id="{2B39CAB3-E4DA-4D74-BCC3-87BCCC006745}"/>
              </a:ext>
            </a:extLst>
          </p:cNvPr>
          <p:cNvPicPr>
            <a:picLocks noChangeAspect="1"/>
          </p:cNvPicPr>
          <p:nvPr/>
        </p:nvPicPr>
        <p:blipFill>
          <a:blip r:embed="rId6"/>
          <a:stretch>
            <a:fillRect/>
          </a:stretch>
        </p:blipFill>
        <p:spPr>
          <a:xfrm>
            <a:off x="5640859" y="1179426"/>
            <a:ext cx="3124200" cy="1638300"/>
          </a:xfrm>
          <a:prstGeom prst="rect">
            <a:avLst/>
          </a:prstGeom>
        </p:spPr>
      </p:pic>
    </p:spTree>
    <p:extLst>
      <p:ext uri="{BB962C8B-B14F-4D97-AF65-F5344CB8AC3E}">
        <p14:creationId xmlns:p14="http://schemas.microsoft.com/office/powerpoint/2010/main" val="1474849998"/>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9438412-1F49-4D71-8BE3-611B267F449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3998421052"/>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77CF5D4-4223-4D16-AAA4-870D430C1794}"/>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3166156854"/>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EAE627D-7EA7-4EED-A6E7-2B847564960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1104720471"/>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74A2B8-14A9-496B-AED8-9FA4732DCA31}"/>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15408250"/>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D0824F0-D278-45B1-9065-BA1660CADC3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3858730108"/>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DB6D2C3-8DAC-48C0-BEF0-A96CCC98EA5B}"/>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3499532522"/>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4C95680D-0402-468A-BAF6-71DEF314DB0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860027908"/>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9254578-ABE2-40D6-AD17-F8A6F1DEB23A}"/>
              </a:ext>
            </a:extLst>
          </p:cNvPr>
          <p:cNvPicPr>
            <a:picLocks noChangeAspect="1"/>
          </p:cNvPicPr>
          <p:nvPr/>
        </p:nvPicPr>
        <p:blipFill>
          <a:blip r:embed="rId2"/>
          <a:stretch>
            <a:fillRect/>
          </a:stretch>
        </p:blipFill>
        <p:spPr>
          <a:xfrm>
            <a:off x="1" y="0"/>
            <a:ext cx="5943600" cy="4778688"/>
          </a:xfrm>
          <a:prstGeom prst="rect">
            <a:avLst/>
          </a:prstGeom>
        </p:spPr>
      </p:pic>
      <p:sp>
        <p:nvSpPr>
          <p:cNvPr id="5" name="TextBox 4">
            <a:extLst>
              <a:ext uri="{FF2B5EF4-FFF2-40B4-BE49-F238E27FC236}">
                <a16:creationId xmlns:a16="http://schemas.microsoft.com/office/drawing/2014/main" id="{17B1FEA1-31B4-470A-9EAE-27504DF6A289}"/>
              </a:ext>
            </a:extLst>
          </p:cNvPr>
          <p:cNvSpPr txBox="1"/>
          <p:nvPr/>
        </p:nvSpPr>
        <p:spPr>
          <a:xfrm>
            <a:off x="953590" y="4778688"/>
            <a:ext cx="4572000" cy="369332"/>
          </a:xfrm>
          <a:prstGeom prst="rect">
            <a:avLst/>
          </a:prstGeom>
          <a:noFill/>
        </p:spPr>
        <p:txBody>
          <a:bodyPr wrap="square">
            <a:spAutoFit/>
          </a:bodyPr>
          <a:lstStyle/>
          <a:p>
            <a:r>
              <a:rPr lang="en-US" altLang="zh-CN" sz="1800" dirty="0">
                <a:solidFill>
                  <a:schemeClr val="tx1"/>
                </a:solidFill>
                <a:latin typeface="Cambria Math" panose="02040503050406030204" pitchFamily="18" charset="0"/>
              </a:rPr>
              <a:t>Clemens </a:t>
            </a:r>
            <a:r>
              <a:rPr lang="en-US" altLang="zh-CN" sz="1800" dirty="0" err="1">
                <a:solidFill>
                  <a:schemeClr val="tx1"/>
                </a:solidFill>
                <a:latin typeface="Cambria Math" panose="02040503050406030204" pitchFamily="18" charset="0"/>
              </a:rPr>
              <a:t>Herlitzius</a:t>
            </a:r>
            <a:r>
              <a:rPr lang="en-US" altLang="zh-CN" sz="1800" dirty="0">
                <a:solidFill>
                  <a:schemeClr val="tx1"/>
                </a:solidFill>
                <a:latin typeface="Cambria Math" panose="02040503050406030204" pitchFamily="18" charset="0"/>
              </a:rPr>
              <a:t> Thesis 2013</a:t>
            </a:r>
            <a:endParaRPr lang="zh-CN" altLang="en-US" dirty="0"/>
          </a:p>
        </p:txBody>
      </p:sp>
      <p:cxnSp>
        <p:nvCxnSpPr>
          <p:cNvPr id="7" name="Straight Arrow Connector 6">
            <a:extLst>
              <a:ext uri="{FF2B5EF4-FFF2-40B4-BE49-F238E27FC236}">
                <a16:creationId xmlns:a16="http://schemas.microsoft.com/office/drawing/2014/main" id="{E7CE0E46-0813-49F7-9B31-F9BD18CD52A5}"/>
              </a:ext>
            </a:extLst>
          </p:cNvPr>
          <p:cNvCxnSpPr>
            <a:cxnSpLocks/>
          </p:cNvCxnSpPr>
          <p:nvPr/>
        </p:nvCxnSpPr>
        <p:spPr>
          <a:xfrm flipH="1">
            <a:off x="2828544" y="1987296"/>
            <a:ext cx="621792" cy="106070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50B833D6-2058-4B38-9A48-2101C45D0EB8}"/>
              </a:ext>
            </a:extLst>
          </p:cNvPr>
          <p:cNvSpPr txBox="1"/>
          <p:nvPr/>
        </p:nvSpPr>
        <p:spPr>
          <a:xfrm>
            <a:off x="3450336" y="1597152"/>
            <a:ext cx="5345631" cy="369332"/>
          </a:xfrm>
          <a:prstGeom prst="rect">
            <a:avLst/>
          </a:prstGeom>
          <a:noFill/>
        </p:spPr>
        <p:txBody>
          <a:bodyPr wrap="none" rtlCol="0">
            <a:spAutoFit/>
          </a:bodyPr>
          <a:lstStyle/>
          <a:p>
            <a:r>
              <a:rPr lang="en-US" altLang="zh-CN" dirty="0"/>
              <a:t>The shoulder couldn't be reproduced by the simulation</a:t>
            </a:r>
            <a:endParaRPr lang="zh-CN" altLang="en-US" dirty="0"/>
          </a:p>
        </p:txBody>
      </p:sp>
    </p:spTree>
    <p:extLst>
      <p:ext uri="{BB962C8B-B14F-4D97-AF65-F5344CB8AC3E}">
        <p14:creationId xmlns:p14="http://schemas.microsoft.com/office/powerpoint/2010/main" val="4021406953"/>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E637127-4384-439A-B8BF-E3E1CD464401}"/>
              </a:ext>
            </a:extLst>
          </p:cNvPr>
          <p:cNvPicPr>
            <a:picLocks noChangeAspect="1"/>
          </p:cNvPicPr>
          <p:nvPr/>
        </p:nvPicPr>
        <p:blipFill>
          <a:blip r:embed="rId3"/>
          <a:stretch>
            <a:fillRect/>
          </a:stretch>
        </p:blipFill>
        <p:spPr>
          <a:xfrm>
            <a:off x="0" y="0"/>
            <a:ext cx="4572000" cy="2922414"/>
          </a:xfrm>
          <a:prstGeom prst="rect">
            <a:avLst/>
          </a:prstGeom>
        </p:spPr>
      </p:pic>
      <mc:AlternateContent xmlns:mc="http://schemas.openxmlformats.org/markup-compatibility/2006" xmlns:a14="http://schemas.microsoft.com/office/drawing/2010/main">
        <mc:Choice Requires="a14">
          <p:graphicFrame>
            <p:nvGraphicFramePr>
              <p:cNvPr id="4" name="Table 3">
                <a:extLst>
                  <a:ext uri="{FF2B5EF4-FFF2-40B4-BE49-F238E27FC236}">
                    <a16:creationId xmlns:a16="http://schemas.microsoft.com/office/drawing/2014/main" id="{1E7FC0A4-42EF-4705-B449-8DC6C71D23E7}"/>
                  </a:ext>
                </a:extLst>
              </p:cNvPr>
              <p:cNvGraphicFramePr>
                <a:graphicFrameLocks noGrp="1"/>
              </p:cNvGraphicFramePr>
              <p:nvPr>
                <p:extLst>
                  <p:ext uri="{D42A27DB-BD31-4B8C-83A1-F6EECF244321}">
                    <p14:modId xmlns:p14="http://schemas.microsoft.com/office/powerpoint/2010/main" val="2788852886"/>
                  </p:ext>
                </p:extLst>
              </p:nvPr>
            </p:nvGraphicFramePr>
            <p:xfrm>
              <a:off x="66670" y="3682705"/>
              <a:ext cx="9001915" cy="2268093"/>
            </p:xfrm>
            <a:graphic>
              <a:graphicData uri="http://schemas.openxmlformats.org/drawingml/2006/table">
                <a:tbl>
                  <a:tblPr firstRow="1" bandRow="1">
                    <a:tableStyleId>{5C22544A-7EE6-4342-B048-85BDC9FD1C3A}</a:tableStyleId>
                  </a:tblPr>
                  <a:tblGrid>
                    <a:gridCol w="1408143">
                      <a:extLst>
                        <a:ext uri="{9D8B030D-6E8A-4147-A177-3AD203B41FA5}">
                          <a16:colId xmlns:a16="http://schemas.microsoft.com/office/drawing/2014/main" val="1234303437"/>
                        </a:ext>
                      </a:extLst>
                    </a:gridCol>
                    <a:gridCol w="1408143">
                      <a:extLst>
                        <a:ext uri="{9D8B030D-6E8A-4147-A177-3AD203B41FA5}">
                          <a16:colId xmlns:a16="http://schemas.microsoft.com/office/drawing/2014/main" val="2512654414"/>
                        </a:ext>
                      </a:extLst>
                    </a:gridCol>
                    <a:gridCol w="1462013">
                      <a:extLst>
                        <a:ext uri="{9D8B030D-6E8A-4147-A177-3AD203B41FA5}">
                          <a16:colId xmlns:a16="http://schemas.microsoft.com/office/drawing/2014/main" val="277297152"/>
                        </a:ext>
                      </a:extLst>
                    </a:gridCol>
                    <a:gridCol w="2361808">
                      <a:extLst>
                        <a:ext uri="{9D8B030D-6E8A-4147-A177-3AD203B41FA5}">
                          <a16:colId xmlns:a16="http://schemas.microsoft.com/office/drawing/2014/main" val="3094613352"/>
                        </a:ext>
                      </a:extLst>
                    </a:gridCol>
                    <a:gridCol w="2361808">
                      <a:extLst>
                        <a:ext uri="{9D8B030D-6E8A-4147-A177-3AD203B41FA5}">
                          <a16:colId xmlns:a16="http://schemas.microsoft.com/office/drawing/2014/main" val="2486647045"/>
                        </a:ext>
                      </a:extLst>
                    </a:gridCol>
                  </a:tblGrid>
                  <a:tr h="310666">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γ</a:t>
                          </a:r>
                          <a:r>
                            <a:rPr lang="en-US" altLang="zh-CN" sz="16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DSL</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1365321630"/>
                      </a:ext>
                    </a:extLst>
                  </a:tr>
                  <a:tr h="177523">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1248.40(20)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u="none" strike="noStrike" smtClean="0">
                                        <a:solidFill>
                                          <a:schemeClr val="tx1"/>
                                        </a:solidFill>
                                        <a:effectLst/>
                                        <a:latin typeface="Cambria Math" panose="02040503050406030204" pitchFamily="18" charset="0"/>
                                        <a:ea typeface="等线" panose="02010600030101010101" pitchFamily="2" charset="-122"/>
                                      </a:rPr>
                                    </m:ctrlPr>
                                  </m:sSubSupPr>
                                  <m:e>
                                    <m:r>
                                      <a:rPr lang="en-US" altLang="zh-CN" sz="1600" b="0" i="1" u="none" strike="noStrike" smtClean="0">
                                        <a:solidFill>
                                          <a:schemeClr val="tx1"/>
                                        </a:solidFill>
                                        <a:effectLst/>
                                        <a:latin typeface="Cambria Math" panose="02040503050406030204" pitchFamily="18" charset="0"/>
                                        <a:ea typeface="等线" panose="02010600030101010101" pitchFamily="2" charset="-122"/>
                                      </a:rPr>
                                      <m:t>1232</m:t>
                                    </m:r>
                                  </m:e>
                                  <m:sub>
                                    <m:r>
                                      <a:rPr lang="en-US" altLang="zh-CN" sz="1600" b="0" i="1" u="none" strike="noStrike" smtClean="0">
                                        <a:solidFill>
                                          <a:schemeClr val="tx1"/>
                                        </a:solidFill>
                                        <a:effectLst/>
                                        <a:latin typeface="Cambria Math" panose="02040503050406030204" pitchFamily="18" charset="0"/>
                                        <a:ea typeface="等线" panose="02010600030101010101" pitchFamily="2" charset="-122"/>
                                      </a:rPr>
                                      <m:t>−252</m:t>
                                    </m:r>
                                  </m:sub>
                                  <m:sup>
                                    <m:r>
                                      <a:rPr lang="en-US" altLang="zh-CN" sz="1600" b="0" i="1" u="none" strike="noStrike" smtClean="0">
                                        <a:solidFill>
                                          <a:schemeClr val="tx1"/>
                                        </a:solidFill>
                                        <a:effectLst/>
                                        <a:latin typeface="Cambria Math" panose="02040503050406030204" pitchFamily="18" charset="0"/>
                                        <a:ea typeface="等线" panose="02010600030101010101" pitchFamily="2" charset="-122"/>
                                      </a:rPr>
                                      <m:t>+508</m:t>
                                    </m:r>
                                  </m:sup>
                                </m:sSubSup>
                              </m:oMath>
                            </m:oMathPara>
                          </a14:m>
                          <a:endParaRPr lang="zh-CN" altLang="en-US" sz="1600" b="0" i="0" u="none" strike="noStrike" dirty="0">
                            <a:solidFill>
                              <a:srgbClr val="000000"/>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720±108±144</m:t>
                                </m:r>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latin typeface="Cambria" panose="02040503050406030204" pitchFamily="18" charset="0"/>
                              <a:ea typeface="Cambria" panose="02040503050406030204" pitchFamily="18" charset="0"/>
                            </a:rPr>
                            <a:t>Engmann_NPA1971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713755236"/>
                      </a:ext>
                    </a:extLst>
                  </a:tr>
                  <a:tr h="180975">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1200±700</m:t>
                                    </m:r>
                                  </m:e>
                                  <m:sub>
                                    <m:r>
                                      <a:rPr lang="en-US" altLang="zh-CN" sz="1600" b="0" i="1" smtClean="0">
                                        <a:solidFill>
                                          <a:schemeClr val="tx1"/>
                                        </a:solidFill>
                                        <a:latin typeface="Cambria Math" panose="02040503050406030204" pitchFamily="18" charset="0"/>
                                        <a:ea typeface="Cambria Math" panose="02040503050406030204" pitchFamily="18" charset="0"/>
                                      </a:rPr>
                                      <m:t>−900</m:t>
                                    </m:r>
                                  </m:sub>
                                  <m:sup>
                                    <m:r>
                                      <a:rPr lang="en-US" altLang="zh-CN" sz="1600" b="0" i="1" smtClean="0">
                                        <a:solidFill>
                                          <a:schemeClr val="tx1"/>
                                        </a:solidFill>
                                        <a:latin typeface="Cambria Math" panose="02040503050406030204" pitchFamily="18" charset="0"/>
                                        <a:ea typeface="Cambria Math" panose="02040503050406030204" pitchFamily="18" charset="0"/>
                                      </a:rPr>
                                      <m:t>+1300</m:t>
                                    </m:r>
                                  </m:sup>
                                </m:sSubSup>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21834054"/>
                      </a:ext>
                    </a:extLst>
                  </a:tr>
                  <a:tr h="17752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3200±4800±5200</m:t>
                                </m:r>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11862174"/>
                      </a:ext>
                    </a:extLst>
                  </a:tr>
                  <a:tr h="17752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624±24±62</m:t>
                                </m:r>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latin typeface="Cambria" panose="02040503050406030204" pitchFamily="18" charset="0"/>
                              <a:ea typeface="Cambria" panose="02040503050406030204" pitchFamily="18" charset="0"/>
                            </a:rPr>
                            <a:t>Tonev_JPConf2011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42541487"/>
                      </a:ext>
                    </a:extLst>
                  </a:tr>
                  <a:tr h="180883">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964±19</m:t>
                                    </m:r>
                                  </m:e>
                                  <m:sub>
                                    <m:r>
                                      <a:rPr lang="en-US" altLang="zh-CN" sz="1600" b="0" i="1" smtClean="0">
                                        <a:solidFill>
                                          <a:schemeClr val="tx1"/>
                                        </a:solidFill>
                                        <a:latin typeface="Cambria Math" panose="02040503050406030204" pitchFamily="18" charset="0"/>
                                        <a:ea typeface="Cambria Math" panose="02040503050406030204" pitchFamily="18" charset="0"/>
                                      </a:rPr>
                                      <m:t>−89</m:t>
                                    </m:r>
                                  </m:sub>
                                  <m:sup>
                                    <m:r>
                                      <a:rPr lang="en-US" altLang="zh-CN" sz="1600" b="0" i="1" smtClean="0">
                                        <a:solidFill>
                                          <a:schemeClr val="tx1"/>
                                        </a:solidFill>
                                        <a:latin typeface="Cambria Math" panose="02040503050406030204" pitchFamily="18" charset="0"/>
                                        <a:ea typeface="Cambria Math" panose="02040503050406030204" pitchFamily="18" charset="0"/>
                                      </a:rPr>
                                      <m:t>+311</m:t>
                                    </m:r>
                                  </m:sup>
                                </m:sSubSup>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latin typeface="Cambria" panose="02040503050406030204" pitchFamily="18" charset="0"/>
                              <a:ea typeface="Cambria" panose="02040503050406030204" pitchFamily="18" charset="0"/>
                            </a:rPr>
                            <a:t>Herlitzius_Thesis2013</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408142501"/>
                      </a:ext>
                    </a:extLst>
                  </a:tr>
                </a:tbl>
              </a:graphicData>
            </a:graphic>
          </p:graphicFrame>
        </mc:Choice>
        <mc:Fallback xmlns="">
          <p:graphicFrame>
            <p:nvGraphicFramePr>
              <p:cNvPr id="4" name="Table 3">
                <a:extLst>
                  <a:ext uri="{FF2B5EF4-FFF2-40B4-BE49-F238E27FC236}">
                    <a16:creationId xmlns:a16="http://schemas.microsoft.com/office/drawing/2014/main" id="{1E7FC0A4-42EF-4705-B449-8DC6C71D23E7}"/>
                  </a:ext>
                </a:extLst>
              </p:cNvPr>
              <p:cNvGraphicFramePr>
                <a:graphicFrameLocks noGrp="1"/>
              </p:cNvGraphicFramePr>
              <p:nvPr>
                <p:extLst>
                  <p:ext uri="{D42A27DB-BD31-4B8C-83A1-F6EECF244321}">
                    <p14:modId xmlns:p14="http://schemas.microsoft.com/office/powerpoint/2010/main" val="2788852886"/>
                  </p:ext>
                </p:extLst>
              </p:nvPr>
            </p:nvGraphicFramePr>
            <p:xfrm>
              <a:off x="66670" y="3682705"/>
              <a:ext cx="9001915" cy="2268093"/>
            </p:xfrm>
            <a:graphic>
              <a:graphicData uri="http://schemas.openxmlformats.org/drawingml/2006/table">
                <a:tbl>
                  <a:tblPr firstRow="1" bandRow="1">
                    <a:tableStyleId>{5C22544A-7EE6-4342-B048-85BDC9FD1C3A}</a:tableStyleId>
                  </a:tblPr>
                  <a:tblGrid>
                    <a:gridCol w="1408143">
                      <a:extLst>
                        <a:ext uri="{9D8B030D-6E8A-4147-A177-3AD203B41FA5}">
                          <a16:colId xmlns:a16="http://schemas.microsoft.com/office/drawing/2014/main" val="1234303437"/>
                        </a:ext>
                      </a:extLst>
                    </a:gridCol>
                    <a:gridCol w="1408143">
                      <a:extLst>
                        <a:ext uri="{9D8B030D-6E8A-4147-A177-3AD203B41FA5}">
                          <a16:colId xmlns:a16="http://schemas.microsoft.com/office/drawing/2014/main" val="2512654414"/>
                        </a:ext>
                      </a:extLst>
                    </a:gridCol>
                    <a:gridCol w="1462013">
                      <a:extLst>
                        <a:ext uri="{9D8B030D-6E8A-4147-A177-3AD203B41FA5}">
                          <a16:colId xmlns:a16="http://schemas.microsoft.com/office/drawing/2014/main" val="277297152"/>
                        </a:ext>
                      </a:extLst>
                    </a:gridCol>
                    <a:gridCol w="2361808">
                      <a:extLst>
                        <a:ext uri="{9D8B030D-6E8A-4147-A177-3AD203B41FA5}">
                          <a16:colId xmlns:a16="http://schemas.microsoft.com/office/drawing/2014/main" val="3094613352"/>
                        </a:ext>
                      </a:extLst>
                    </a:gridCol>
                    <a:gridCol w="2361808">
                      <a:extLst>
                        <a:ext uri="{9D8B030D-6E8A-4147-A177-3AD203B41FA5}">
                          <a16:colId xmlns:a16="http://schemas.microsoft.com/office/drawing/2014/main" val="2486647045"/>
                        </a:ext>
                      </a:extLst>
                    </a:gridCol>
                  </a:tblGrid>
                  <a:tr h="579120">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γ</a:t>
                          </a:r>
                          <a:r>
                            <a:rPr lang="en-US" altLang="zh-CN" sz="16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DSL</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1365321630"/>
                      </a:ext>
                    </a:extLst>
                  </a:tr>
                  <a:tr h="335280">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1248.40(20)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192917" t="-35612" r="-324167" b="-3957"/>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blipFill>
                          <a:blip r:embed="rId4"/>
                          <a:stretch>
                            <a:fillRect l="-181186" t="-180000" r="-100515" b="-425455"/>
                          </a:stretch>
                        </a:blipFill>
                      </a:tcPr>
                    </a:tc>
                    <a:tc>
                      <a:txBody>
                        <a:bodyPr/>
                        <a:lstStyle/>
                        <a:p>
                          <a:pPr algn="ctr"/>
                          <a:r>
                            <a:rPr lang="en-US" altLang="zh-CN" sz="1600" dirty="0">
                              <a:latin typeface="Cambria" panose="02040503050406030204" pitchFamily="18" charset="0"/>
                              <a:ea typeface="Cambria" panose="02040503050406030204" pitchFamily="18" charset="0"/>
                            </a:rPr>
                            <a:t>Engmann_NPA1971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713755236"/>
                      </a:ext>
                    </a:extLst>
                  </a:tr>
                  <a:tr h="34163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4"/>
                          <a:stretch>
                            <a:fillRect l="-181186" t="-270175" r="-100515" b="-310526"/>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21834054"/>
                      </a:ext>
                    </a:extLst>
                  </a:tr>
                  <a:tr h="33528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4"/>
                          <a:stretch>
                            <a:fillRect l="-181186" t="-383636" r="-100515" b="-221818"/>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11862174"/>
                      </a:ext>
                    </a:extLst>
                  </a:tr>
                  <a:tr h="33528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4"/>
                          <a:stretch>
                            <a:fillRect l="-181186" t="-483636" r="-100515" b="-121818"/>
                          </a:stretch>
                        </a:blipFill>
                      </a:tcPr>
                    </a:tc>
                    <a:tc>
                      <a:txBody>
                        <a:bodyPr/>
                        <a:lstStyle/>
                        <a:p>
                          <a:pPr algn="ctr"/>
                          <a:r>
                            <a:rPr lang="en-US" altLang="zh-CN" sz="1600" dirty="0">
                              <a:latin typeface="Cambria" panose="02040503050406030204" pitchFamily="18" charset="0"/>
                              <a:ea typeface="Cambria" panose="02040503050406030204" pitchFamily="18" charset="0"/>
                            </a:rPr>
                            <a:t>Tonev_JPConf2011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42541487"/>
                      </a:ext>
                    </a:extLst>
                  </a:tr>
                  <a:tr h="341503">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4"/>
                          <a:stretch>
                            <a:fillRect l="-181186" t="-573214" r="-100515" b="-19643"/>
                          </a:stretch>
                        </a:blipFill>
                      </a:tcPr>
                    </a:tc>
                    <a:tc>
                      <a:txBody>
                        <a:bodyPr/>
                        <a:lstStyle/>
                        <a:p>
                          <a:pPr algn="ctr"/>
                          <a:r>
                            <a:rPr lang="en-US" altLang="zh-CN" sz="1600" dirty="0">
                              <a:latin typeface="Cambria" panose="02040503050406030204" pitchFamily="18" charset="0"/>
                              <a:ea typeface="Cambria" panose="02040503050406030204" pitchFamily="18" charset="0"/>
                            </a:rPr>
                            <a:t>Herlitzius_Thesis2013</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408142501"/>
                      </a:ext>
                    </a:extLst>
                  </a:tr>
                </a:tbl>
              </a:graphicData>
            </a:graphic>
          </p:graphicFrame>
        </mc:Fallback>
      </mc:AlternateContent>
      <p:pic>
        <p:nvPicPr>
          <p:cNvPr id="5" name="Picture 4">
            <a:extLst>
              <a:ext uri="{FF2B5EF4-FFF2-40B4-BE49-F238E27FC236}">
                <a16:creationId xmlns:a16="http://schemas.microsoft.com/office/drawing/2014/main" id="{8CD37B8C-8B8D-42D0-B1FC-E7AD3EE6840D}"/>
              </a:ext>
            </a:extLst>
          </p:cNvPr>
          <p:cNvPicPr>
            <a:picLocks noChangeAspect="1"/>
          </p:cNvPicPr>
          <p:nvPr/>
        </p:nvPicPr>
        <p:blipFill>
          <a:blip r:embed="rId5"/>
          <a:stretch>
            <a:fillRect/>
          </a:stretch>
        </p:blipFill>
        <p:spPr>
          <a:xfrm>
            <a:off x="4567627" y="0"/>
            <a:ext cx="4572000" cy="2922414"/>
          </a:xfrm>
          <a:prstGeom prst="rect">
            <a:avLst/>
          </a:prstGeom>
        </p:spPr>
      </p:pic>
    </p:spTree>
    <p:extLst>
      <p:ext uri="{BB962C8B-B14F-4D97-AF65-F5344CB8AC3E}">
        <p14:creationId xmlns:p14="http://schemas.microsoft.com/office/powerpoint/2010/main" val="1886237525"/>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92C0F780-98F7-4293-AB71-E412DBBA66B8}"/>
              </a:ext>
            </a:extLst>
          </p:cNvPr>
          <p:cNvGraphicFramePr>
            <a:graphicFrameLocks noGrp="1"/>
          </p:cNvGraphicFramePr>
          <p:nvPr>
            <p:extLst>
              <p:ext uri="{D42A27DB-BD31-4B8C-83A1-F6EECF244321}">
                <p14:modId xmlns:p14="http://schemas.microsoft.com/office/powerpoint/2010/main" val="3373862622"/>
              </p:ext>
            </p:extLst>
          </p:nvPr>
        </p:nvGraphicFramePr>
        <p:xfrm>
          <a:off x="189738" y="240665"/>
          <a:ext cx="6950582" cy="1840575"/>
        </p:xfrm>
        <a:graphic>
          <a:graphicData uri="http://schemas.openxmlformats.org/drawingml/2006/table">
            <a:tbl>
              <a:tblPr firstRow="1" bandRow="1">
                <a:tableStyleId>{5C22544A-7EE6-4342-B048-85BDC9FD1C3A}</a:tableStyleId>
              </a:tblPr>
              <a:tblGrid>
                <a:gridCol w="2176278">
                  <a:extLst>
                    <a:ext uri="{9D8B030D-6E8A-4147-A177-3AD203B41FA5}">
                      <a16:colId xmlns:a16="http://schemas.microsoft.com/office/drawing/2014/main" val="933180425"/>
                    </a:ext>
                  </a:extLst>
                </a:gridCol>
                <a:gridCol w="2387152">
                  <a:extLst>
                    <a:ext uri="{9D8B030D-6E8A-4147-A177-3AD203B41FA5}">
                      <a16:colId xmlns:a16="http://schemas.microsoft.com/office/drawing/2014/main" val="2602929409"/>
                    </a:ext>
                  </a:extLst>
                </a:gridCol>
                <a:gridCol w="2387152">
                  <a:extLst>
                    <a:ext uri="{9D8B030D-6E8A-4147-A177-3AD203B41FA5}">
                      <a16:colId xmlns:a16="http://schemas.microsoft.com/office/drawing/2014/main" val="3394476248"/>
                    </a:ext>
                  </a:extLst>
                </a:gridCol>
              </a:tblGrid>
              <a:tr h="430645">
                <a:tc>
                  <a:txBody>
                    <a:bodyPr/>
                    <a:lstStyle/>
                    <a:p>
                      <a:pPr algn="ctr"/>
                      <a:r>
                        <a:rPr lang="en-US" altLang="zh-CN" sz="1800" b="0" dirty="0">
                          <a:solidFill>
                            <a:schemeClr val="tx1"/>
                          </a:solidFill>
                          <a:latin typeface="Times New Roman" panose="02020603050405020304" pitchFamily="18" charset="0"/>
                          <a:cs typeface="Times New Roman" panose="02020603050405020304" pitchFamily="18" charset="0"/>
                        </a:rPr>
                        <a:t>Beam / Projectile / Incident particle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b="0" baseline="0" dirty="0">
                          <a:solidFill>
                            <a:schemeClr val="tx1"/>
                          </a:solidFill>
                          <a:latin typeface="Times New Roman" panose="02020603050405020304" pitchFamily="18" charset="0"/>
                          <a:cs typeface="Times New Roman" panose="02020603050405020304" pitchFamily="18" charset="0"/>
                        </a:rPr>
                        <a:t>M</a:t>
                      </a:r>
                      <a:r>
                        <a:rPr lang="en-US" altLang="zh-CN" sz="1800" b="0" baseline="-25000" dirty="0">
                          <a:solidFill>
                            <a:schemeClr val="tx1"/>
                          </a:solidFill>
                          <a:latin typeface="Times New Roman" panose="02020603050405020304" pitchFamily="18" charset="0"/>
                          <a:cs typeface="Times New Roman" panose="02020603050405020304" pitchFamily="18" charset="0"/>
                        </a:rPr>
                        <a:t>1</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b="0" baseline="30000" dirty="0">
                          <a:solidFill>
                            <a:schemeClr val="tx1"/>
                          </a:solidFill>
                          <a:latin typeface="Times New Roman" panose="02020603050405020304" pitchFamily="18" charset="0"/>
                          <a:cs typeface="Times New Roman" panose="02020603050405020304" pitchFamily="18" charset="0"/>
                        </a:rPr>
                        <a:t>32</a:t>
                      </a:r>
                      <a:r>
                        <a:rPr lang="en-US" altLang="zh-CN" sz="1800" b="0" baseline="0" dirty="0">
                          <a:solidFill>
                            <a:schemeClr val="tx1"/>
                          </a:solidFill>
                          <a:latin typeface="Times New Roman" panose="02020603050405020304" pitchFamily="18" charset="0"/>
                          <a:cs typeface="Times New Roman" panose="02020603050405020304" pitchFamily="18" charset="0"/>
                        </a:rPr>
                        <a:t>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04439270"/>
                  </a:ext>
                </a:extLst>
              </a:tr>
              <a:tr h="430645">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Times New Roman" panose="02020603050405020304" pitchFamily="18" charset="0"/>
                          <a:cs typeface="Times New Roman" panose="02020603050405020304" pitchFamily="18" charset="0"/>
                        </a:rPr>
                        <a:t>Target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Times New Roman" panose="02020603050405020304" pitchFamily="18" charset="0"/>
                          <a:cs typeface="Times New Roman" panose="02020603050405020304" pitchFamily="18" charset="0"/>
                        </a:rPr>
                        <a:t>m</a:t>
                      </a:r>
                      <a:r>
                        <a:rPr lang="en-US" altLang="zh-CN" sz="1800" b="0" baseline="-25000" dirty="0">
                          <a:solidFill>
                            <a:schemeClr val="tx1"/>
                          </a:solidFill>
                          <a:latin typeface="Times New Roman" panose="02020603050405020304" pitchFamily="18" charset="0"/>
                          <a:cs typeface="Times New Roman" panose="02020603050405020304" pitchFamily="18" charset="0"/>
                        </a:rPr>
                        <a:t>2</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baseline="30000" dirty="0">
                          <a:solidFill>
                            <a:schemeClr val="tx1"/>
                          </a:solidFill>
                          <a:latin typeface="Times New Roman" panose="02020603050405020304" pitchFamily="18" charset="0"/>
                          <a:cs typeface="Times New Roman" panose="02020603050405020304" pitchFamily="18" charset="0"/>
                        </a:rPr>
                        <a:t>3</a:t>
                      </a:r>
                      <a:r>
                        <a:rPr lang="en-US" altLang="zh-CN" sz="1800" b="0" baseline="0" dirty="0">
                          <a:solidFill>
                            <a:schemeClr val="tx1"/>
                          </a:solidFill>
                          <a:latin typeface="Times New Roman" panose="02020603050405020304" pitchFamily="18" charset="0"/>
                          <a:cs typeface="Times New Roman" panose="02020603050405020304" pitchFamily="18" charset="0"/>
                        </a:rPr>
                        <a:t>He</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7196943"/>
                  </a:ext>
                </a:extLst>
              </a:tr>
              <a:tr h="430645">
                <a:tc>
                  <a:txBody>
                    <a:bodyPr/>
                    <a:lstStyle/>
                    <a:p>
                      <a:pPr algn="ctr"/>
                      <a:r>
                        <a:rPr lang="en-US" altLang="zh-CN" sz="1800" b="0" i="0" baseline="0" dirty="0" err="1">
                          <a:solidFill>
                            <a:schemeClr val="tx1"/>
                          </a:solidFill>
                          <a:latin typeface="Times New Roman" panose="02020603050405020304" pitchFamily="18" charset="0"/>
                          <a:cs typeface="Times New Roman" panose="02020603050405020304" pitchFamily="18" charset="0"/>
                        </a:rPr>
                        <a:t>Ejectile</a:t>
                      </a:r>
                      <a:r>
                        <a:rPr lang="en-US" altLang="zh-CN" sz="1800" b="0" i="0" baseline="0" dirty="0">
                          <a:solidFill>
                            <a:schemeClr val="tx1"/>
                          </a:solidFill>
                          <a:latin typeface="Times New Roman" panose="02020603050405020304" pitchFamily="18" charset="0"/>
                          <a:cs typeface="Times New Roman" panose="02020603050405020304" pitchFamily="18" charset="0"/>
                        </a:rPr>
                        <a:t> / Fragment</a:t>
                      </a:r>
                      <a:endParaRPr lang="en-US" sz="1800" b="0" i="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i="0" baseline="0" dirty="0">
                          <a:solidFill>
                            <a:schemeClr val="tx1"/>
                          </a:solidFill>
                          <a:latin typeface="Times New Roman" panose="02020603050405020304" pitchFamily="18" charset="0"/>
                          <a:cs typeface="Times New Roman" panose="02020603050405020304" pitchFamily="18" charset="0"/>
                        </a:rPr>
                        <a:t>m</a:t>
                      </a:r>
                      <a:r>
                        <a:rPr lang="en-US" sz="1800" b="0" i="0" baseline="-25000" dirty="0">
                          <a:solidFill>
                            <a:schemeClr val="tx1"/>
                          </a:solidFill>
                          <a:latin typeface="Times New Roman" panose="02020603050405020304" pitchFamily="18" charset="0"/>
                          <a:cs typeface="Times New Roman" panose="02020603050405020304" pitchFamily="18" charset="0"/>
                        </a:rPr>
                        <a:t>3</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l-GR" altLang="zh-CN" sz="1800" b="0" i="0" baseline="0" dirty="0">
                          <a:solidFill>
                            <a:schemeClr val="tx1"/>
                          </a:solidFill>
                          <a:latin typeface="Times New Roman" panose="02020603050405020304" pitchFamily="18" charset="0"/>
                          <a:cs typeface="Times New Roman" panose="02020603050405020304" pitchFamily="18" charset="0"/>
                        </a:rPr>
                        <a:t>α</a:t>
                      </a:r>
                      <a:endParaRPr lang="en-US" sz="1800" b="0" i="0" baseline="0" dirty="0">
                        <a:solidFill>
                          <a:schemeClr val="tx1"/>
                        </a:solidFill>
                        <a:latin typeface="Times New Roman" panose="02020603050405020304" pitchFamily="18" charset="0"/>
                        <a:cs typeface="Times New Roman" panose="02020603050405020304" pitchFamily="18" charset="0"/>
                      </a:endParaRP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0271574"/>
                  </a:ext>
                </a:extLst>
              </a:tr>
              <a:tr h="430645">
                <a:tc>
                  <a:txBody>
                    <a:bodyPr/>
                    <a:lstStyle/>
                    <a:p>
                      <a:pPr algn="ctr"/>
                      <a:r>
                        <a:rPr lang="en-US" sz="1800" b="0" i="0" baseline="0" dirty="0">
                          <a:solidFill>
                            <a:schemeClr val="tx1"/>
                          </a:solidFill>
                          <a:latin typeface="Times New Roman" panose="02020603050405020304" pitchFamily="18" charset="0"/>
                          <a:cs typeface="Times New Roman" panose="02020603050405020304" pitchFamily="18" charset="0"/>
                        </a:rPr>
                        <a:t>Recoil / Residual</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i="0" baseline="0" dirty="0">
                          <a:solidFill>
                            <a:schemeClr val="tx1"/>
                          </a:solidFill>
                          <a:latin typeface="Times New Roman" panose="02020603050405020304" pitchFamily="18" charset="0"/>
                          <a:cs typeface="Times New Roman" panose="02020603050405020304" pitchFamily="18" charset="0"/>
                        </a:rPr>
                        <a:t>M</a:t>
                      </a:r>
                      <a:r>
                        <a:rPr lang="en-US" sz="1800" b="0" i="0" baseline="-25000" dirty="0">
                          <a:solidFill>
                            <a:schemeClr val="tx1"/>
                          </a:solidFill>
                          <a:latin typeface="Times New Roman" panose="02020603050405020304" pitchFamily="18" charset="0"/>
                          <a:cs typeface="Times New Roman" panose="02020603050405020304" pitchFamily="18" charset="0"/>
                        </a:rPr>
                        <a:t>4</a:t>
                      </a:r>
                      <a:r>
                        <a:rPr lang="en-US" sz="1800" b="0" i="0" baseline="0" dirty="0">
                          <a:solidFill>
                            <a:schemeClr val="tx1"/>
                          </a:solidFill>
                          <a:latin typeface="Times New Roman" panose="02020603050405020304" pitchFamily="18" charset="0"/>
                          <a:cs typeface="Times New Roman" panose="02020603050405020304" pitchFamily="18" charset="0"/>
                        </a:rPr>
                        <a:t>*</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800" b="0" i="0" baseline="30000" dirty="0">
                          <a:solidFill>
                            <a:schemeClr val="tx1"/>
                          </a:solidFill>
                          <a:latin typeface="Times New Roman" panose="02020603050405020304" pitchFamily="18" charset="0"/>
                          <a:cs typeface="Times New Roman" panose="02020603050405020304" pitchFamily="18" charset="0"/>
                        </a:rPr>
                        <a:t>31</a:t>
                      </a:r>
                      <a:r>
                        <a:rPr lang="en-US" sz="1800" b="0" i="0" baseline="0" dirty="0">
                          <a:solidFill>
                            <a:schemeClr val="tx1"/>
                          </a:solidFill>
                          <a:latin typeface="Times New Roman" panose="02020603050405020304" pitchFamily="18" charset="0"/>
                          <a:cs typeface="Times New Roman" panose="02020603050405020304" pitchFamily="18" charset="0"/>
                        </a:rPr>
                        <a:t>S</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6174752"/>
                  </a:ext>
                </a:extLst>
              </a:tr>
            </a:tbl>
          </a:graphicData>
        </a:graphic>
      </p:graphicFrame>
      <p:sp>
        <p:nvSpPr>
          <p:cNvPr id="4" name="TextBox 3">
            <a:extLst>
              <a:ext uri="{FF2B5EF4-FFF2-40B4-BE49-F238E27FC236}">
                <a16:creationId xmlns:a16="http://schemas.microsoft.com/office/drawing/2014/main" id="{B843F6F5-AC79-41A4-946C-393EE1679905}"/>
              </a:ext>
            </a:extLst>
          </p:cNvPr>
          <p:cNvSpPr txBox="1"/>
          <p:nvPr/>
        </p:nvSpPr>
        <p:spPr>
          <a:xfrm>
            <a:off x="2822448" y="2228671"/>
            <a:ext cx="4572000" cy="646331"/>
          </a:xfrm>
          <a:prstGeom prst="rect">
            <a:avLst/>
          </a:prstGeom>
          <a:noFill/>
        </p:spPr>
        <p:txBody>
          <a:bodyPr wrap="square">
            <a:spAutoFit/>
          </a:bodyPr>
          <a:lstStyle/>
          <a:p>
            <a:r>
              <a:rPr lang="en-US" altLang="zh-CN" sz="1800" i="0" dirty="0">
                <a:solidFill>
                  <a:srgbClr val="000000"/>
                </a:solidFill>
                <a:effectLst/>
                <a:latin typeface="NimbusRomNo9L-Regu"/>
              </a:rPr>
              <a:t>bombard a lighter target with a heavier beam so that </a:t>
            </a:r>
            <a:r>
              <a:rPr lang="en-US" altLang="zh-CN" sz="1800" i="1" dirty="0">
                <a:solidFill>
                  <a:srgbClr val="000000"/>
                </a:solidFill>
                <a:effectLst/>
                <a:latin typeface="NimbusRomNo9L-ReguItal"/>
              </a:rPr>
              <a:t>m</a:t>
            </a:r>
            <a:r>
              <a:rPr lang="en-US" altLang="zh-CN" sz="1100" i="0" dirty="0">
                <a:solidFill>
                  <a:srgbClr val="000000"/>
                </a:solidFill>
                <a:effectLst/>
                <a:latin typeface="NimbusRomNo9L-Regu"/>
              </a:rPr>
              <a:t>1 </a:t>
            </a:r>
            <a:r>
              <a:rPr lang="en-US" altLang="zh-CN" sz="1800" i="0" dirty="0">
                <a:solidFill>
                  <a:srgbClr val="000000"/>
                </a:solidFill>
                <a:effectLst/>
                <a:latin typeface="txsy"/>
              </a:rPr>
              <a:t> &gt;&gt; </a:t>
            </a:r>
            <a:r>
              <a:rPr lang="en-US" altLang="zh-CN" sz="1800" i="1" dirty="0">
                <a:solidFill>
                  <a:srgbClr val="000000"/>
                </a:solidFill>
                <a:effectLst/>
                <a:latin typeface="NimbusRomNo9L-ReguItal"/>
              </a:rPr>
              <a:t>M</a:t>
            </a:r>
            <a:r>
              <a:rPr lang="en-US" altLang="zh-CN" sz="1100" i="0" dirty="0">
                <a:solidFill>
                  <a:srgbClr val="000000"/>
                </a:solidFill>
                <a:effectLst/>
                <a:latin typeface="NimbusRomNo9L-Regu"/>
              </a:rPr>
              <a:t>2</a:t>
            </a:r>
            <a:r>
              <a:rPr lang="en-US" altLang="zh-CN" sz="1800" i="0" dirty="0">
                <a:solidFill>
                  <a:srgbClr val="000000"/>
                </a:solidFill>
                <a:effectLst/>
                <a:latin typeface="NimbusRomNo9L-Regu"/>
              </a:rPr>
              <a:t>. </a:t>
            </a:r>
            <a:endParaRPr lang="zh-CN" altLang="en-US" dirty="0"/>
          </a:p>
        </p:txBody>
      </p:sp>
      <p:pic>
        <p:nvPicPr>
          <p:cNvPr id="6" name="Picture 5">
            <a:extLst>
              <a:ext uri="{FF2B5EF4-FFF2-40B4-BE49-F238E27FC236}">
                <a16:creationId xmlns:a16="http://schemas.microsoft.com/office/drawing/2014/main" id="{AFB4798F-FF65-4F57-B2FC-EAF2A5265BB8}"/>
              </a:ext>
            </a:extLst>
          </p:cNvPr>
          <p:cNvPicPr>
            <a:picLocks noChangeAspect="1"/>
          </p:cNvPicPr>
          <p:nvPr/>
        </p:nvPicPr>
        <p:blipFill>
          <a:blip r:embed="rId2"/>
          <a:stretch>
            <a:fillRect/>
          </a:stretch>
        </p:blipFill>
        <p:spPr>
          <a:xfrm>
            <a:off x="0" y="3209925"/>
            <a:ext cx="6867525" cy="3648075"/>
          </a:xfrm>
          <a:prstGeom prst="rect">
            <a:avLst/>
          </a:prstGeom>
        </p:spPr>
      </p:pic>
    </p:spTree>
    <p:extLst>
      <p:ext uri="{BB962C8B-B14F-4D97-AF65-F5344CB8AC3E}">
        <p14:creationId xmlns:p14="http://schemas.microsoft.com/office/powerpoint/2010/main" val="6030948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AB08A78-B6D7-4248-B2B0-BEC2A00DEBE4}"/>
              </a:ext>
            </a:extLst>
          </p:cNvPr>
          <p:cNvSpPr txBox="1"/>
          <p:nvPr/>
        </p:nvSpPr>
        <p:spPr>
          <a:xfrm>
            <a:off x="0" y="0"/>
            <a:ext cx="9144000" cy="5028556"/>
          </a:xfrm>
          <a:prstGeom prst="rect">
            <a:avLst/>
          </a:prstGeom>
          <a:noFill/>
        </p:spPr>
        <p:txBody>
          <a:bodyPr wrap="square">
            <a:spAutoFit/>
          </a:bodyPr>
          <a:lstStyle/>
          <a:p>
            <a:pPr>
              <a:lnSpc>
                <a:spcPct val="150000"/>
              </a:lnSpc>
            </a:pPr>
            <a:r>
              <a:rPr lang="en-US" altLang="zh-CN" dirty="0">
                <a:latin typeface="Times New Roman" panose="02020603050405020304" pitchFamily="18" charset="0"/>
                <a:cs typeface="Times New Roman" panose="02020603050405020304" pitchFamily="18" charset="0"/>
              </a:rPr>
              <a:t>Geant4 Simulation Scaling </a:t>
            </a:r>
            <a:r>
              <a:rPr lang="en-US" dirty="0">
                <a:latin typeface="Times New Roman" panose="02020603050405020304" pitchFamily="18" charset="0"/>
                <a:cs typeface="Times New Roman" panose="02020603050405020304" pitchFamily="18" charset="0"/>
              </a:rPr>
              <a:t>for EEC proposal:</a:t>
            </a:r>
          </a:p>
          <a:p>
            <a:pPr>
              <a:lnSpc>
                <a:spcPct val="150000"/>
              </a:lnSpc>
            </a:pPr>
            <a:endParaRPr lang="en-US" altLang="zh-CN" dirty="0">
              <a:latin typeface="Times New Roman" panose="02020603050405020304" pitchFamily="18" charset="0"/>
              <a:cs typeface="Times New Roman" panose="02020603050405020304" pitchFamily="18" charset="0"/>
            </a:endParaRPr>
          </a:p>
          <a:p>
            <a:pPr>
              <a:lnSpc>
                <a:spcPct val="150000"/>
              </a:lnSpc>
            </a:pPr>
            <a:r>
              <a:rPr lang="en-US" altLang="zh-CN" dirty="0">
                <a:latin typeface="Times New Roman" panose="02020603050405020304" pitchFamily="18" charset="0"/>
                <a:cs typeface="Times New Roman" panose="02020603050405020304" pitchFamily="18" charset="0"/>
              </a:rPr>
              <a:t>Change to ROOT5</a:t>
            </a:r>
          </a:p>
          <a:p>
            <a:pPr>
              <a:lnSpc>
                <a:spcPct val="150000"/>
              </a:lnSpc>
            </a:pPr>
            <a:r>
              <a:rPr lang="en-US" altLang="zh-CN" b="1" dirty="0">
                <a:latin typeface="Times New Roman" panose="02020603050405020304" pitchFamily="18" charset="0"/>
                <a:cs typeface="Times New Roman" panose="02020603050405020304" pitchFamily="18" charset="0"/>
              </a:rPr>
              <a:t>Comparison_DSL2.C</a:t>
            </a:r>
          </a:p>
          <a:p>
            <a:pPr>
              <a:lnSpc>
                <a:spcPct val="150000"/>
              </a:lnSpc>
            </a:pPr>
            <a:r>
              <a:rPr lang="en-US" altLang="zh-CN" dirty="0">
                <a:latin typeface="Times New Roman" panose="02020603050405020304" pitchFamily="18" charset="0"/>
                <a:cs typeface="Times New Roman" panose="02020603050405020304" pitchFamily="18" charset="0"/>
              </a:rPr>
              <a:t>output</a:t>
            </a:r>
          </a:p>
          <a:p>
            <a:pPr>
              <a:lnSpc>
                <a:spcPct val="150000"/>
              </a:lnSpc>
            </a:pPr>
            <a:r>
              <a:rPr lang="en-US" dirty="0">
                <a:latin typeface="Times New Roman" panose="02020603050405020304" pitchFamily="18" charset="0"/>
                <a:cs typeface="Times New Roman" panose="02020603050405020304" pitchFamily="18" charset="0"/>
              </a:rPr>
              <a:t>DSL_31S4156_model_parameter_values.dat </a:t>
            </a:r>
            <a:r>
              <a:rPr lang="zh-CN" altLang="en-US"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DSL_31S4156_model_parameter_values.csv</a:t>
            </a:r>
            <a:endParaRPr lang="en-US" dirty="0">
              <a:latin typeface="Times New Roman" panose="02020603050405020304" pitchFamily="18" charset="0"/>
              <a:cs typeface="Times New Roman" panose="02020603050405020304" pitchFamily="18" charset="0"/>
            </a:endParaRPr>
          </a:p>
          <a:p>
            <a:pPr>
              <a:lnSpc>
                <a:spcPct val="150000"/>
              </a:lnSpc>
            </a:pPr>
            <a:r>
              <a:rPr lang="es-ES" dirty="0">
                <a:latin typeface="Times New Roman" panose="02020603050405020304" pitchFamily="18" charset="0"/>
                <a:cs typeface="Times New Roman" panose="02020603050405020304" pitchFamily="18" charset="0"/>
              </a:rPr>
              <a:t>DSL_31S4156_model_y_values</a:t>
            </a:r>
            <a:r>
              <a:rPr lang="en-US" dirty="0">
                <a:latin typeface="Times New Roman" panose="02020603050405020304" pitchFamily="18" charset="0"/>
                <a:cs typeface="Times New Roman" panose="02020603050405020304" pitchFamily="18" charset="0"/>
              </a:rPr>
              <a:t>.</a:t>
            </a:r>
            <a:r>
              <a:rPr lang="en-US" dirty="0" err="1">
                <a:latin typeface="Times New Roman" panose="02020603050405020304" pitchFamily="18" charset="0"/>
                <a:cs typeface="Times New Roman" panose="02020603050405020304" pitchFamily="18" charset="0"/>
              </a:rPr>
              <a:t>dat</a:t>
            </a:r>
            <a:r>
              <a:rPr lang="en-US" dirty="0">
                <a:latin typeface="Times New Roman" panose="02020603050405020304" pitchFamily="18" charset="0"/>
                <a:cs typeface="Times New Roman" panose="02020603050405020304" pitchFamily="18" charset="0"/>
              </a:rPr>
              <a:t> </a:t>
            </a:r>
            <a:r>
              <a:rPr lang="zh-CN" altLang="en-US"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DSL_31S4156_model_y_values.csv</a:t>
            </a:r>
            <a:endParaRPr lang="en-US" dirty="0">
              <a:latin typeface="Times New Roman" panose="02020603050405020304" pitchFamily="18" charset="0"/>
              <a:cs typeface="Times New Roman" panose="02020603050405020304" pitchFamily="18" charset="0"/>
            </a:endParaRPr>
          </a:p>
          <a:p>
            <a:pPr>
              <a:lnSpc>
                <a:spcPct val="150000"/>
              </a:lnSpc>
            </a:pPr>
            <a:r>
              <a:rPr lang="es-ES" dirty="0">
                <a:latin typeface="Times New Roman" panose="02020603050405020304" pitchFamily="18" charset="0"/>
                <a:cs typeface="Times New Roman" panose="02020603050405020304" pitchFamily="18" charset="0"/>
              </a:rPr>
              <a:t>DSL_31S4156_model_y_values_var</a:t>
            </a:r>
            <a:r>
              <a:rPr lang="en-US" dirty="0">
                <a:latin typeface="Times New Roman" panose="02020603050405020304" pitchFamily="18" charset="0"/>
                <a:cs typeface="Times New Roman" panose="02020603050405020304" pitchFamily="18" charset="0"/>
              </a:rPr>
              <a:t>.dat </a:t>
            </a:r>
            <a:r>
              <a:rPr lang="zh-CN" altLang="en-US" dirty="0">
                <a:latin typeface="Times New Roman" panose="02020603050405020304" pitchFamily="18" charset="0"/>
                <a:cs typeface="Times New Roman" panose="02020603050405020304" pitchFamily="18" charset="0"/>
              </a:rPr>
              <a:t>→ </a:t>
            </a:r>
            <a:r>
              <a:rPr lang="es-ES" altLang="zh-CN" dirty="0">
                <a:latin typeface="Times New Roman" panose="02020603050405020304" pitchFamily="18" charset="0"/>
                <a:cs typeface="Times New Roman" panose="02020603050405020304" pitchFamily="18" charset="0"/>
              </a:rPr>
              <a:t>DSL_31S4156_model_y_values_var</a:t>
            </a:r>
            <a:r>
              <a:rPr lang="en-US" altLang="zh-CN" dirty="0">
                <a:latin typeface="Times New Roman" panose="02020603050405020304" pitchFamily="18" charset="0"/>
                <a:cs typeface="Times New Roman" panose="02020603050405020304" pitchFamily="18" charset="0"/>
              </a:rPr>
              <a:t>.csv</a:t>
            </a:r>
          </a:p>
          <a:p>
            <a:pPr>
              <a:lnSpc>
                <a:spcPct val="150000"/>
              </a:lnSpc>
            </a:pPr>
            <a:endParaRPr lang="en-US" dirty="0">
              <a:latin typeface="Times New Roman" panose="02020603050405020304" pitchFamily="18" charset="0"/>
              <a:cs typeface="Times New Roman" panose="02020603050405020304" pitchFamily="18" charset="0"/>
            </a:endParaRPr>
          </a:p>
          <a:p>
            <a:pPr>
              <a:lnSpc>
                <a:spcPct val="150000"/>
              </a:lnSpc>
            </a:pPr>
            <a:r>
              <a:rPr lang="en-US" altLang="zh-CN" dirty="0">
                <a:latin typeface="Times New Roman" panose="02020603050405020304" pitchFamily="18" charset="0"/>
                <a:cs typeface="Times New Roman" panose="02020603050405020304" pitchFamily="18" charset="0"/>
              </a:rPr>
              <a:t>Bayesian_DSL.py</a:t>
            </a:r>
          </a:p>
          <a:p>
            <a:pPr>
              <a:lnSpc>
                <a:spcPct val="150000"/>
              </a:lnSpc>
            </a:pPr>
            <a:r>
              <a:rPr lang="en-US" strike="sngStrike" dirty="0" err="1">
                <a:latin typeface="Times New Roman" panose="02020603050405020304" pitchFamily="18" charset="0"/>
                <a:cs typeface="Times New Roman" panose="02020603050405020304" pitchFamily="18" charset="0"/>
              </a:rPr>
              <a:t>Fill_histogram_from_txt_byFill.C</a:t>
            </a:r>
            <a:r>
              <a:rPr lang="en-US" strike="sngStrike" dirty="0">
                <a:latin typeface="Times New Roman" panose="02020603050405020304" pitchFamily="18" charset="0"/>
                <a:cs typeface="Times New Roman" panose="02020603050405020304" pitchFamily="18" charset="0"/>
              </a:rPr>
              <a:t> to get a root file for posterior samples, and obtain the mode values from the histogram.</a:t>
            </a:r>
          </a:p>
        </p:txBody>
      </p:sp>
    </p:spTree>
    <p:extLst>
      <p:ext uri="{BB962C8B-B14F-4D97-AF65-F5344CB8AC3E}">
        <p14:creationId xmlns:p14="http://schemas.microsoft.com/office/powerpoint/2010/main" val="400460276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0B285EE-2C1C-44F9-AA0F-C40D731C4966}"/>
              </a:ext>
            </a:extLst>
          </p:cNvPr>
          <p:cNvPicPr>
            <a:picLocks noChangeAspect="1"/>
          </p:cNvPicPr>
          <p:nvPr/>
        </p:nvPicPr>
        <p:blipFill>
          <a:blip r:embed="rId2"/>
          <a:stretch>
            <a:fillRect/>
          </a:stretch>
        </p:blipFill>
        <p:spPr>
          <a:xfrm>
            <a:off x="0" y="1202570"/>
            <a:ext cx="9144000" cy="4452860"/>
          </a:xfrm>
          <a:prstGeom prst="rect">
            <a:avLst/>
          </a:prstGeom>
        </p:spPr>
      </p:pic>
      <p:sp>
        <p:nvSpPr>
          <p:cNvPr id="5" name="Oval 4">
            <a:extLst>
              <a:ext uri="{FF2B5EF4-FFF2-40B4-BE49-F238E27FC236}">
                <a16:creationId xmlns:a16="http://schemas.microsoft.com/office/drawing/2014/main" id="{5D05B0ED-20FA-4AE8-A7CF-263873E42B9A}"/>
              </a:ext>
            </a:extLst>
          </p:cNvPr>
          <p:cNvSpPr/>
          <p:nvPr/>
        </p:nvSpPr>
        <p:spPr>
          <a:xfrm>
            <a:off x="5774721" y="2663008"/>
            <a:ext cx="1383959"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Oval 5">
            <a:extLst>
              <a:ext uri="{FF2B5EF4-FFF2-40B4-BE49-F238E27FC236}">
                <a16:creationId xmlns:a16="http://schemas.microsoft.com/office/drawing/2014/main" id="{66CA76CE-4B67-4487-B4F3-423966C83273}"/>
              </a:ext>
            </a:extLst>
          </p:cNvPr>
          <p:cNvSpPr/>
          <p:nvPr/>
        </p:nvSpPr>
        <p:spPr>
          <a:xfrm>
            <a:off x="7199869" y="2663009"/>
            <a:ext cx="518983"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Oval 7">
            <a:extLst>
              <a:ext uri="{FF2B5EF4-FFF2-40B4-BE49-F238E27FC236}">
                <a16:creationId xmlns:a16="http://schemas.microsoft.com/office/drawing/2014/main" id="{D82295DF-2659-4388-913A-64AE1F21A83A}"/>
              </a:ext>
            </a:extLst>
          </p:cNvPr>
          <p:cNvSpPr/>
          <p:nvPr/>
        </p:nvSpPr>
        <p:spPr>
          <a:xfrm>
            <a:off x="5774721" y="2992521"/>
            <a:ext cx="1383959"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Oval 8">
            <a:extLst>
              <a:ext uri="{FF2B5EF4-FFF2-40B4-BE49-F238E27FC236}">
                <a16:creationId xmlns:a16="http://schemas.microsoft.com/office/drawing/2014/main" id="{ACA0A864-7975-4F1C-B676-41523A35DFF3}"/>
              </a:ext>
            </a:extLst>
          </p:cNvPr>
          <p:cNvSpPr/>
          <p:nvPr/>
        </p:nvSpPr>
        <p:spPr>
          <a:xfrm>
            <a:off x="7199869" y="2992522"/>
            <a:ext cx="518983"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Oval 10">
            <a:extLst>
              <a:ext uri="{FF2B5EF4-FFF2-40B4-BE49-F238E27FC236}">
                <a16:creationId xmlns:a16="http://schemas.microsoft.com/office/drawing/2014/main" id="{773F8779-9018-4F3A-878E-90FF239C630A}"/>
              </a:ext>
            </a:extLst>
          </p:cNvPr>
          <p:cNvSpPr/>
          <p:nvPr/>
        </p:nvSpPr>
        <p:spPr>
          <a:xfrm>
            <a:off x="5774721" y="3319590"/>
            <a:ext cx="1383959"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Oval 11">
            <a:extLst>
              <a:ext uri="{FF2B5EF4-FFF2-40B4-BE49-F238E27FC236}">
                <a16:creationId xmlns:a16="http://schemas.microsoft.com/office/drawing/2014/main" id="{FFF605E0-E61F-4BA7-8FDC-4B3B2F5DFABF}"/>
              </a:ext>
            </a:extLst>
          </p:cNvPr>
          <p:cNvSpPr/>
          <p:nvPr/>
        </p:nvSpPr>
        <p:spPr>
          <a:xfrm>
            <a:off x="7199869" y="3319591"/>
            <a:ext cx="518983"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Oval 13">
            <a:extLst>
              <a:ext uri="{FF2B5EF4-FFF2-40B4-BE49-F238E27FC236}">
                <a16:creationId xmlns:a16="http://schemas.microsoft.com/office/drawing/2014/main" id="{40EFF5F6-4564-4A86-9724-40BC1F542C78}"/>
              </a:ext>
            </a:extLst>
          </p:cNvPr>
          <p:cNvSpPr/>
          <p:nvPr/>
        </p:nvSpPr>
        <p:spPr>
          <a:xfrm>
            <a:off x="5774721" y="3642539"/>
            <a:ext cx="1383959"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Oval 14">
            <a:extLst>
              <a:ext uri="{FF2B5EF4-FFF2-40B4-BE49-F238E27FC236}">
                <a16:creationId xmlns:a16="http://schemas.microsoft.com/office/drawing/2014/main" id="{CBFA09E7-339F-4DBB-BDB9-5927AFEB71F6}"/>
              </a:ext>
            </a:extLst>
          </p:cNvPr>
          <p:cNvSpPr/>
          <p:nvPr/>
        </p:nvSpPr>
        <p:spPr>
          <a:xfrm>
            <a:off x="7199869" y="3642540"/>
            <a:ext cx="518983"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Oval 16">
            <a:extLst>
              <a:ext uri="{FF2B5EF4-FFF2-40B4-BE49-F238E27FC236}">
                <a16:creationId xmlns:a16="http://schemas.microsoft.com/office/drawing/2014/main" id="{BAABBCB8-C08E-4A13-ABF5-9F23AFBAB3D3}"/>
              </a:ext>
            </a:extLst>
          </p:cNvPr>
          <p:cNvSpPr/>
          <p:nvPr/>
        </p:nvSpPr>
        <p:spPr>
          <a:xfrm>
            <a:off x="5774721" y="3972052"/>
            <a:ext cx="1383959"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Oval 17">
            <a:extLst>
              <a:ext uri="{FF2B5EF4-FFF2-40B4-BE49-F238E27FC236}">
                <a16:creationId xmlns:a16="http://schemas.microsoft.com/office/drawing/2014/main" id="{3177E0F4-BD11-4BB5-8E95-50EEC70C163E}"/>
              </a:ext>
            </a:extLst>
          </p:cNvPr>
          <p:cNvSpPr/>
          <p:nvPr/>
        </p:nvSpPr>
        <p:spPr>
          <a:xfrm>
            <a:off x="7199869" y="3972053"/>
            <a:ext cx="518983"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Oval 19">
            <a:extLst>
              <a:ext uri="{FF2B5EF4-FFF2-40B4-BE49-F238E27FC236}">
                <a16:creationId xmlns:a16="http://schemas.microsoft.com/office/drawing/2014/main" id="{95D478F6-D66A-4B0C-9560-6B4A0B9FFBF3}"/>
              </a:ext>
            </a:extLst>
          </p:cNvPr>
          <p:cNvSpPr/>
          <p:nvPr/>
        </p:nvSpPr>
        <p:spPr>
          <a:xfrm>
            <a:off x="5774721" y="4299121"/>
            <a:ext cx="1383959"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Oval 20">
            <a:extLst>
              <a:ext uri="{FF2B5EF4-FFF2-40B4-BE49-F238E27FC236}">
                <a16:creationId xmlns:a16="http://schemas.microsoft.com/office/drawing/2014/main" id="{9FCCBF33-B7A0-4FE4-A06B-2DEC5ADE9AAF}"/>
              </a:ext>
            </a:extLst>
          </p:cNvPr>
          <p:cNvSpPr/>
          <p:nvPr/>
        </p:nvSpPr>
        <p:spPr>
          <a:xfrm>
            <a:off x="7199869" y="4299122"/>
            <a:ext cx="518983"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Oval 22">
            <a:extLst>
              <a:ext uri="{FF2B5EF4-FFF2-40B4-BE49-F238E27FC236}">
                <a16:creationId xmlns:a16="http://schemas.microsoft.com/office/drawing/2014/main" id="{55A8C9C8-C38F-4368-A805-BA7692121D2B}"/>
              </a:ext>
            </a:extLst>
          </p:cNvPr>
          <p:cNvSpPr/>
          <p:nvPr/>
        </p:nvSpPr>
        <p:spPr>
          <a:xfrm>
            <a:off x="5774721" y="4619881"/>
            <a:ext cx="1383959"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Oval 23">
            <a:extLst>
              <a:ext uri="{FF2B5EF4-FFF2-40B4-BE49-F238E27FC236}">
                <a16:creationId xmlns:a16="http://schemas.microsoft.com/office/drawing/2014/main" id="{0A99E4FE-7E3F-481B-9EC7-04147B0C99BC}"/>
              </a:ext>
            </a:extLst>
          </p:cNvPr>
          <p:cNvSpPr/>
          <p:nvPr/>
        </p:nvSpPr>
        <p:spPr>
          <a:xfrm>
            <a:off x="7199869" y="4619882"/>
            <a:ext cx="518983"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Oval 25">
            <a:extLst>
              <a:ext uri="{FF2B5EF4-FFF2-40B4-BE49-F238E27FC236}">
                <a16:creationId xmlns:a16="http://schemas.microsoft.com/office/drawing/2014/main" id="{04CEC42C-64E2-4058-AF42-6AB999AE8EFC}"/>
              </a:ext>
            </a:extLst>
          </p:cNvPr>
          <p:cNvSpPr/>
          <p:nvPr/>
        </p:nvSpPr>
        <p:spPr>
          <a:xfrm>
            <a:off x="5774721" y="4949394"/>
            <a:ext cx="1383959"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Oval 26">
            <a:extLst>
              <a:ext uri="{FF2B5EF4-FFF2-40B4-BE49-F238E27FC236}">
                <a16:creationId xmlns:a16="http://schemas.microsoft.com/office/drawing/2014/main" id="{9789761C-6416-402F-B05B-E7857E88BA2B}"/>
              </a:ext>
            </a:extLst>
          </p:cNvPr>
          <p:cNvSpPr/>
          <p:nvPr/>
        </p:nvSpPr>
        <p:spPr>
          <a:xfrm>
            <a:off x="7199869" y="4949395"/>
            <a:ext cx="518983"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Oval 28">
            <a:extLst>
              <a:ext uri="{FF2B5EF4-FFF2-40B4-BE49-F238E27FC236}">
                <a16:creationId xmlns:a16="http://schemas.microsoft.com/office/drawing/2014/main" id="{99E02FC1-AAF8-4482-95EB-A72892DEC186}"/>
              </a:ext>
            </a:extLst>
          </p:cNvPr>
          <p:cNvSpPr/>
          <p:nvPr/>
        </p:nvSpPr>
        <p:spPr>
          <a:xfrm>
            <a:off x="5774721" y="5276463"/>
            <a:ext cx="1383959"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Oval 29">
            <a:extLst>
              <a:ext uri="{FF2B5EF4-FFF2-40B4-BE49-F238E27FC236}">
                <a16:creationId xmlns:a16="http://schemas.microsoft.com/office/drawing/2014/main" id="{0BDB776E-97A6-49AD-B322-2C0F0210B21E}"/>
              </a:ext>
            </a:extLst>
          </p:cNvPr>
          <p:cNvSpPr/>
          <p:nvPr/>
        </p:nvSpPr>
        <p:spPr>
          <a:xfrm>
            <a:off x="7199869" y="5276464"/>
            <a:ext cx="518983" cy="27622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572391952"/>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4EDF764-8F17-4373-9F75-97084AA87854}"/>
              </a:ext>
            </a:extLst>
          </p:cNvPr>
          <p:cNvPicPr>
            <a:picLocks noChangeAspect="1"/>
          </p:cNvPicPr>
          <p:nvPr/>
        </p:nvPicPr>
        <p:blipFill>
          <a:blip r:embed="rId2"/>
          <a:stretch>
            <a:fillRect/>
          </a:stretch>
        </p:blipFill>
        <p:spPr>
          <a:xfrm>
            <a:off x="0" y="0"/>
            <a:ext cx="6810375" cy="2581275"/>
          </a:xfrm>
          <a:prstGeom prst="rect">
            <a:avLst/>
          </a:prstGeom>
        </p:spPr>
      </p:pic>
      <p:pic>
        <p:nvPicPr>
          <p:cNvPr id="5" name="Picture 4">
            <a:extLst>
              <a:ext uri="{FF2B5EF4-FFF2-40B4-BE49-F238E27FC236}">
                <a16:creationId xmlns:a16="http://schemas.microsoft.com/office/drawing/2014/main" id="{2C5B202D-A10E-495F-BA0A-50BD99B625EA}"/>
              </a:ext>
            </a:extLst>
          </p:cNvPr>
          <p:cNvPicPr>
            <a:picLocks noChangeAspect="1"/>
          </p:cNvPicPr>
          <p:nvPr/>
        </p:nvPicPr>
        <p:blipFill>
          <a:blip r:embed="rId3"/>
          <a:stretch>
            <a:fillRect/>
          </a:stretch>
        </p:blipFill>
        <p:spPr>
          <a:xfrm>
            <a:off x="0" y="2647950"/>
            <a:ext cx="8439150" cy="4210050"/>
          </a:xfrm>
          <a:prstGeom prst="rect">
            <a:avLst/>
          </a:prstGeom>
        </p:spPr>
      </p:pic>
    </p:spTree>
    <p:extLst>
      <p:ext uri="{BB962C8B-B14F-4D97-AF65-F5344CB8AC3E}">
        <p14:creationId xmlns:p14="http://schemas.microsoft.com/office/powerpoint/2010/main" val="3966501006"/>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B21D431-2741-4CE5-9D96-7177540082E2}"/>
              </a:ext>
            </a:extLst>
          </p:cNvPr>
          <p:cNvPicPr>
            <a:picLocks noChangeAspect="1"/>
          </p:cNvPicPr>
          <p:nvPr/>
        </p:nvPicPr>
        <p:blipFill>
          <a:blip r:embed="rId2"/>
          <a:stretch>
            <a:fillRect/>
          </a:stretch>
        </p:blipFill>
        <p:spPr>
          <a:xfrm>
            <a:off x="0" y="0"/>
            <a:ext cx="9144000" cy="4920507"/>
          </a:xfrm>
          <a:prstGeom prst="rect">
            <a:avLst/>
          </a:prstGeom>
        </p:spPr>
      </p:pic>
      <p:sp>
        <p:nvSpPr>
          <p:cNvPr id="2" name="TextBox 1">
            <a:extLst>
              <a:ext uri="{FF2B5EF4-FFF2-40B4-BE49-F238E27FC236}">
                <a16:creationId xmlns:a16="http://schemas.microsoft.com/office/drawing/2014/main" id="{26446118-D25A-4CED-B0C1-502037ED465A}"/>
              </a:ext>
            </a:extLst>
          </p:cNvPr>
          <p:cNvSpPr txBox="1"/>
          <p:nvPr/>
        </p:nvSpPr>
        <p:spPr>
          <a:xfrm>
            <a:off x="0" y="5474208"/>
            <a:ext cx="4937760" cy="369332"/>
          </a:xfrm>
          <a:prstGeom prst="rect">
            <a:avLst/>
          </a:prstGeom>
          <a:noFill/>
        </p:spPr>
        <p:txBody>
          <a:bodyPr wrap="square" rtlCol="0">
            <a:spAutoFit/>
          </a:bodyPr>
          <a:lstStyle/>
          <a:p>
            <a:r>
              <a:rPr lang="en-US" altLang="zh-CN" dirty="0"/>
              <a:t>128 MeV 32S traverse 0.17 μm Au loses 1.9 MeV</a:t>
            </a:r>
          </a:p>
        </p:txBody>
      </p:sp>
    </p:spTree>
    <p:extLst>
      <p:ext uri="{BB962C8B-B14F-4D97-AF65-F5344CB8AC3E}">
        <p14:creationId xmlns:p14="http://schemas.microsoft.com/office/powerpoint/2010/main" val="3654533490"/>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A49E3B9-63AA-4670-BFD1-BAD40802179B}"/>
              </a:ext>
            </a:extLst>
          </p:cNvPr>
          <p:cNvPicPr>
            <a:picLocks noChangeAspect="1"/>
          </p:cNvPicPr>
          <p:nvPr/>
        </p:nvPicPr>
        <p:blipFill>
          <a:blip r:embed="rId2"/>
          <a:stretch>
            <a:fillRect/>
          </a:stretch>
        </p:blipFill>
        <p:spPr>
          <a:xfrm>
            <a:off x="1" y="0"/>
            <a:ext cx="5145024" cy="3502010"/>
          </a:xfrm>
          <a:prstGeom prst="rect">
            <a:avLst/>
          </a:prstGeom>
        </p:spPr>
      </p:pic>
      <p:sp>
        <p:nvSpPr>
          <p:cNvPr id="7" name="TextBox 6">
            <a:extLst>
              <a:ext uri="{FF2B5EF4-FFF2-40B4-BE49-F238E27FC236}">
                <a16:creationId xmlns:a16="http://schemas.microsoft.com/office/drawing/2014/main" id="{C151C8DE-86B3-4F89-A35C-38DDC64B2659}"/>
              </a:ext>
            </a:extLst>
          </p:cNvPr>
          <p:cNvSpPr txBox="1"/>
          <p:nvPr/>
        </p:nvSpPr>
        <p:spPr>
          <a:xfrm>
            <a:off x="3271451" y="3637526"/>
            <a:ext cx="2636363" cy="369332"/>
          </a:xfrm>
          <a:prstGeom prst="rect">
            <a:avLst/>
          </a:prstGeom>
          <a:noFill/>
        </p:spPr>
        <p:txBody>
          <a:bodyPr wrap="none" anchor="ctr" anchorCtr="0">
            <a:spAutoFit/>
          </a:bodyPr>
          <a:lstStyle/>
          <a:p>
            <a:r>
              <a:rPr lang="en-US" altLang="zh-CN" dirty="0"/>
              <a:t>Fully Doppler shifted peak</a:t>
            </a:r>
            <a:endParaRPr lang="zh-CN" altLang="en-US" dirty="0"/>
          </a:p>
        </p:txBody>
      </p:sp>
      <p:sp>
        <p:nvSpPr>
          <p:cNvPr id="8" name="TextBox 7">
            <a:extLst>
              <a:ext uri="{FF2B5EF4-FFF2-40B4-BE49-F238E27FC236}">
                <a16:creationId xmlns:a16="http://schemas.microsoft.com/office/drawing/2014/main" id="{0A3305BE-551F-4021-9597-0A04C3DEDE76}"/>
              </a:ext>
            </a:extLst>
          </p:cNvPr>
          <p:cNvSpPr txBox="1"/>
          <p:nvPr/>
        </p:nvSpPr>
        <p:spPr>
          <a:xfrm>
            <a:off x="296603" y="3637526"/>
            <a:ext cx="1472839" cy="369332"/>
          </a:xfrm>
          <a:prstGeom prst="rect">
            <a:avLst/>
          </a:prstGeom>
          <a:noFill/>
        </p:spPr>
        <p:txBody>
          <a:bodyPr wrap="none" anchor="ctr" anchorCtr="0">
            <a:spAutoFit/>
          </a:bodyPr>
          <a:lstStyle/>
          <a:p>
            <a:r>
              <a:rPr lang="en-US" altLang="zh-CN" dirty="0"/>
              <a:t>Stopped peak</a:t>
            </a:r>
            <a:endParaRPr lang="zh-CN" altLang="en-US" dirty="0"/>
          </a:p>
        </p:txBody>
      </p:sp>
    </p:spTree>
    <p:extLst>
      <p:ext uri="{BB962C8B-B14F-4D97-AF65-F5344CB8AC3E}">
        <p14:creationId xmlns:p14="http://schemas.microsoft.com/office/powerpoint/2010/main" val="3542614595"/>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079A18F-0510-4722-86EF-B71E6494C49C}"/>
              </a:ext>
            </a:extLst>
          </p:cNvPr>
          <p:cNvPicPr>
            <a:picLocks noChangeAspect="1"/>
          </p:cNvPicPr>
          <p:nvPr/>
        </p:nvPicPr>
        <p:blipFill>
          <a:blip r:embed="rId2"/>
          <a:stretch>
            <a:fillRect/>
          </a:stretch>
        </p:blipFill>
        <p:spPr>
          <a:xfrm>
            <a:off x="0" y="341296"/>
            <a:ext cx="9144000" cy="6175407"/>
          </a:xfrm>
          <a:prstGeom prst="rect">
            <a:avLst/>
          </a:prstGeom>
        </p:spPr>
      </p:pic>
      <p:cxnSp>
        <p:nvCxnSpPr>
          <p:cNvPr id="4" name="Straight Arrow Connector 3">
            <a:extLst>
              <a:ext uri="{FF2B5EF4-FFF2-40B4-BE49-F238E27FC236}">
                <a16:creationId xmlns:a16="http://schemas.microsoft.com/office/drawing/2014/main" id="{C7786F4B-CD47-47F7-A976-F57670F718CE}"/>
              </a:ext>
            </a:extLst>
          </p:cNvPr>
          <p:cNvCxnSpPr>
            <a:cxnSpLocks/>
          </p:cNvCxnSpPr>
          <p:nvPr/>
        </p:nvCxnSpPr>
        <p:spPr>
          <a:xfrm>
            <a:off x="2794000" y="3175000"/>
            <a:ext cx="0" cy="5588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6BDCCE8-6CF9-4C31-9965-90797A5D8CF0}"/>
              </a:ext>
            </a:extLst>
          </p:cNvPr>
          <p:cNvSpPr txBox="1"/>
          <p:nvPr/>
        </p:nvSpPr>
        <p:spPr>
          <a:xfrm>
            <a:off x="2362200" y="2805668"/>
            <a:ext cx="1562223" cy="369332"/>
          </a:xfrm>
          <a:prstGeom prst="rect">
            <a:avLst/>
          </a:prstGeom>
          <a:noFill/>
        </p:spPr>
        <p:txBody>
          <a:bodyPr wrap="none" rtlCol="0">
            <a:spAutoFit/>
          </a:bodyPr>
          <a:lstStyle/>
          <a:p>
            <a:r>
              <a:rPr lang="en-US" altLang="zh-CN" dirty="0"/>
              <a:t>1264 keV a dip</a:t>
            </a:r>
            <a:endParaRPr lang="zh-CN" altLang="en-US" dirty="0"/>
          </a:p>
        </p:txBody>
      </p:sp>
      <p:sp>
        <p:nvSpPr>
          <p:cNvPr id="7" name="TextBox 6">
            <a:extLst>
              <a:ext uri="{FF2B5EF4-FFF2-40B4-BE49-F238E27FC236}">
                <a16:creationId xmlns:a16="http://schemas.microsoft.com/office/drawing/2014/main" id="{5C3006BC-C015-4DBE-A677-757E6FA353AE}"/>
              </a:ext>
            </a:extLst>
          </p:cNvPr>
          <p:cNvSpPr txBox="1"/>
          <p:nvPr/>
        </p:nvSpPr>
        <p:spPr>
          <a:xfrm>
            <a:off x="2362200" y="2245836"/>
            <a:ext cx="4658135" cy="369332"/>
          </a:xfrm>
          <a:prstGeom prst="rect">
            <a:avLst/>
          </a:prstGeom>
          <a:noFill/>
        </p:spPr>
        <p:txBody>
          <a:bodyPr wrap="none" rtlCol="0">
            <a:spAutoFit/>
          </a:bodyPr>
          <a:lstStyle/>
          <a:p>
            <a:r>
              <a:rPr lang="en-US" altLang="zh-CN" dirty="0"/>
              <a:t>Ex(</a:t>
            </a:r>
            <a:r>
              <a:rPr lang="en-US" altLang="zh-CN" baseline="30000" dirty="0"/>
              <a:t>31</a:t>
            </a:r>
            <a:r>
              <a:rPr lang="en-US" altLang="zh-CN" dirty="0"/>
              <a:t>S) &gt; 8.1 MeV could populate this </a:t>
            </a:r>
            <a:r>
              <a:rPr lang="en-US" altLang="zh-CN" baseline="30000" dirty="0"/>
              <a:t>30</a:t>
            </a:r>
            <a:r>
              <a:rPr lang="en-US" altLang="zh-CN" dirty="0"/>
              <a:t>P state</a:t>
            </a:r>
            <a:endParaRPr lang="zh-CN" altLang="en-US" dirty="0"/>
          </a:p>
        </p:txBody>
      </p:sp>
      <p:sp>
        <p:nvSpPr>
          <p:cNvPr id="8" name="TextBox 7">
            <a:extLst>
              <a:ext uri="{FF2B5EF4-FFF2-40B4-BE49-F238E27FC236}">
                <a16:creationId xmlns:a16="http://schemas.microsoft.com/office/drawing/2014/main" id="{41B60EEF-A25B-448B-8A37-2192426CD789}"/>
              </a:ext>
            </a:extLst>
          </p:cNvPr>
          <p:cNvSpPr txBox="1"/>
          <p:nvPr/>
        </p:nvSpPr>
        <p:spPr>
          <a:xfrm>
            <a:off x="0" y="0"/>
            <a:ext cx="1685077" cy="369332"/>
          </a:xfrm>
          <a:prstGeom prst="rect">
            <a:avLst/>
          </a:prstGeom>
          <a:noFill/>
        </p:spPr>
        <p:txBody>
          <a:bodyPr wrap="none" rtlCol="0">
            <a:spAutoFit/>
          </a:bodyPr>
          <a:lstStyle/>
          <a:p>
            <a:r>
              <a:rPr lang="en-US" altLang="zh-CN" dirty="0"/>
              <a:t>Eα = 36-50 MeV</a:t>
            </a:r>
            <a:endParaRPr lang="zh-CN" altLang="en-US" dirty="0"/>
          </a:p>
        </p:txBody>
      </p:sp>
    </p:spTree>
    <p:extLst>
      <p:ext uri="{BB962C8B-B14F-4D97-AF65-F5344CB8AC3E}">
        <p14:creationId xmlns:p14="http://schemas.microsoft.com/office/powerpoint/2010/main" val="2147526931"/>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DF97920-4033-4748-A241-6107D5328089}"/>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2217089087"/>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D8560DE6-0889-4DAC-A890-A09B3DE7EAB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3944160705"/>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221C29C-05BD-42E5-A66E-25BA5362B11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1362050996"/>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7EE7A33-8461-4056-83A0-283A1BE8903A}"/>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686431609"/>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675ECD6-C8CA-45E6-80D7-F5C2C2A342F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
        <p:nvSpPr>
          <p:cNvPr id="5" name="TextBox 4">
            <a:extLst>
              <a:ext uri="{FF2B5EF4-FFF2-40B4-BE49-F238E27FC236}">
                <a16:creationId xmlns:a16="http://schemas.microsoft.com/office/drawing/2014/main" id="{D47100C1-C7EB-4B64-BDE1-24073E29E3C2}"/>
              </a:ext>
            </a:extLst>
          </p:cNvPr>
          <p:cNvSpPr txBox="1"/>
          <p:nvPr/>
        </p:nvSpPr>
        <p:spPr>
          <a:xfrm>
            <a:off x="2667001" y="889000"/>
            <a:ext cx="6095999" cy="2062103"/>
          </a:xfrm>
          <a:prstGeom prst="rect">
            <a:avLst/>
          </a:prstGeom>
          <a:noFill/>
        </p:spPr>
        <p:txBody>
          <a:bodyPr wrap="square" rtlCol="0">
            <a:spAutoFit/>
          </a:bodyPr>
          <a:lstStyle/>
          <a:p>
            <a:pPr marL="342900" indent="-342900">
              <a:buFont typeface="+mj-lt"/>
              <a:buAutoNum type="alphaLcParenR"/>
            </a:pPr>
            <a:r>
              <a:rPr lang="en-US" altLang="zh-CN" sz="1600" dirty="0"/>
              <a:t>1248-keV γ ray from the 31S first excited state</a:t>
            </a:r>
          </a:p>
          <a:p>
            <a:pPr marL="342900" indent="-342900">
              <a:buFont typeface="+mj-lt"/>
              <a:buAutoNum type="alphaLcParenR"/>
            </a:pPr>
            <a:r>
              <a:rPr lang="en-US" altLang="zh-CN" sz="1600" dirty="0"/>
              <a:t>The simulated spectrum was generated by a new Geant4 DSL simulation.</a:t>
            </a:r>
          </a:p>
          <a:p>
            <a:pPr marL="342900" indent="-342900">
              <a:buFont typeface="+mj-lt"/>
              <a:buAutoNum type="alphaLcParenR"/>
            </a:pPr>
            <a:r>
              <a:rPr lang="en-US" altLang="zh-CN" sz="1600" dirty="0"/>
              <a:t>Adding two artificial bumps (1254 and 1283) in the simulated spectrum could reproduce the data well.</a:t>
            </a:r>
          </a:p>
          <a:p>
            <a:pPr marL="342900" indent="-342900">
              <a:buFont typeface="+mj-lt"/>
              <a:buAutoNum type="alphaLcParenR"/>
            </a:pPr>
            <a:r>
              <a:rPr lang="en-US" altLang="zh-CN" sz="1600" dirty="0"/>
              <a:t>1254 might be an inaccurate simulation issue as well.</a:t>
            </a:r>
          </a:p>
          <a:p>
            <a:pPr marL="342900" indent="-342900">
              <a:buFont typeface="+mj-lt"/>
              <a:buAutoNum type="alphaLcParenR"/>
            </a:pPr>
            <a:r>
              <a:rPr lang="en-US" altLang="zh-CN" sz="1600" dirty="0"/>
              <a:t>At 1251 and 1265, there are another two strong components in the ungated spectrum.</a:t>
            </a:r>
          </a:p>
        </p:txBody>
      </p:sp>
    </p:spTree>
    <p:extLst>
      <p:ext uri="{BB962C8B-B14F-4D97-AF65-F5344CB8AC3E}">
        <p14:creationId xmlns:p14="http://schemas.microsoft.com/office/powerpoint/2010/main" val="862843334"/>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0094DA8-919D-43FE-97C4-376AB489653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pic>
        <p:nvPicPr>
          <p:cNvPr id="4" name="Picture 3">
            <a:extLst>
              <a:ext uri="{FF2B5EF4-FFF2-40B4-BE49-F238E27FC236}">
                <a16:creationId xmlns:a16="http://schemas.microsoft.com/office/drawing/2014/main" id="{B773723C-1AA7-48C2-A0D1-36E222467B01}"/>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2120900" y="819102"/>
            <a:ext cx="3644900" cy="2182860"/>
          </a:xfrm>
          <a:prstGeom prst="rect">
            <a:avLst/>
          </a:prstGeom>
          <a:noFill/>
          <a:ln>
            <a:noFill/>
          </a:ln>
        </p:spPr>
      </p:pic>
      <p:cxnSp>
        <p:nvCxnSpPr>
          <p:cNvPr id="5" name="Straight Arrow Connector 4">
            <a:extLst>
              <a:ext uri="{FF2B5EF4-FFF2-40B4-BE49-F238E27FC236}">
                <a16:creationId xmlns:a16="http://schemas.microsoft.com/office/drawing/2014/main" id="{3927BAE9-DE6B-4CF6-8B4A-588630D6E6A7}"/>
              </a:ext>
            </a:extLst>
          </p:cNvPr>
          <p:cNvCxnSpPr/>
          <p:nvPr/>
        </p:nvCxnSpPr>
        <p:spPr>
          <a:xfrm flipV="1">
            <a:off x="2286000" y="2387600"/>
            <a:ext cx="1625600" cy="148590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80484A7E-AC1F-4D61-8B3E-C05AEFAFB17E}"/>
              </a:ext>
            </a:extLst>
          </p:cNvPr>
          <p:cNvSpPr txBox="1"/>
          <p:nvPr/>
        </p:nvSpPr>
        <p:spPr>
          <a:xfrm>
            <a:off x="5513294" y="1464270"/>
            <a:ext cx="3101788" cy="1477328"/>
          </a:xfrm>
          <a:prstGeom prst="rect">
            <a:avLst/>
          </a:prstGeom>
          <a:noFill/>
        </p:spPr>
        <p:txBody>
          <a:bodyPr wrap="square" rtlCol="0">
            <a:spAutoFit/>
          </a:bodyPr>
          <a:lstStyle/>
          <a:p>
            <a:r>
              <a:rPr lang="en-US" altLang="zh-CN" dirty="0"/>
              <a:t>1248-keV γ ray from the 31S first excited state</a:t>
            </a:r>
          </a:p>
          <a:p>
            <a:r>
              <a:rPr lang="en-US" altLang="zh-CN" dirty="0"/>
              <a:t>Adding two artificial bumps in the simulated spectrum could reproduce the data well.</a:t>
            </a:r>
            <a:endParaRPr lang="zh-CN" altLang="en-US" dirty="0"/>
          </a:p>
        </p:txBody>
      </p:sp>
    </p:spTree>
    <p:extLst>
      <p:ext uri="{BB962C8B-B14F-4D97-AF65-F5344CB8AC3E}">
        <p14:creationId xmlns:p14="http://schemas.microsoft.com/office/powerpoint/2010/main" val="212218167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C228518-B44D-4105-8ED5-CC1AC489F942}"/>
              </a:ext>
            </a:extLst>
          </p:cNvPr>
          <p:cNvPicPr>
            <a:picLocks noChangeAspect="1"/>
          </p:cNvPicPr>
          <p:nvPr/>
        </p:nvPicPr>
        <p:blipFill>
          <a:blip r:embed="rId2"/>
          <a:stretch>
            <a:fillRect/>
          </a:stretch>
        </p:blipFill>
        <p:spPr>
          <a:xfrm>
            <a:off x="423862" y="98596"/>
            <a:ext cx="8296275" cy="3448050"/>
          </a:xfrm>
          <a:prstGeom prst="rect">
            <a:avLst/>
          </a:prstGeom>
        </p:spPr>
      </p:pic>
      <p:pic>
        <p:nvPicPr>
          <p:cNvPr id="6" name="Picture 5">
            <a:extLst>
              <a:ext uri="{FF2B5EF4-FFF2-40B4-BE49-F238E27FC236}">
                <a16:creationId xmlns:a16="http://schemas.microsoft.com/office/drawing/2014/main" id="{9415AAF5-08A1-424B-B5BB-2235E4F5E032}"/>
              </a:ext>
            </a:extLst>
          </p:cNvPr>
          <p:cNvPicPr>
            <a:picLocks noChangeAspect="1"/>
          </p:cNvPicPr>
          <p:nvPr/>
        </p:nvPicPr>
        <p:blipFill>
          <a:blip r:embed="rId3"/>
          <a:stretch>
            <a:fillRect/>
          </a:stretch>
        </p:blipFill>
        <p:spPr>
          <a:xfrm>
            <a:off x="123824" y="3638550"/>
            <a:ext cx="8896350" cy="3219450"/>
          </a:xfrm>
          <a:prstGeom prst="rect">
            <a:avLst/>
          </a:prstGeom>
        </p:spPr>
      </p:pic>
      <p:sp>
        <p:nvSpPr>
          <p:cNvPr id="7" name="Arrow: Right 6">
            <a:extLst>
              <a:ext uri="{FF2B5EF4-FFF2-40B4-BE49-F238E27FC236}">
                <a16:creationId xmlns:a16="http://schemas.microsoft.com/office/drawing/2014/main" id="{F14BBFE9-7415-445B-AAAB-0DC63797792B}"/>
              </a:ext>
            </a:extLst>
          </p:cNvPr>
          <p:cNvSpPr/>
          <p:nvPr/>
        </p:nvSpPr>
        <p:spPr>
          <a:xfrm>
            <a:off x="3435178" y="2372497"/>
            <a:ext cx="1977081" cy="2965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Arrow: Right 7">
            <a:extLst>
              <a:ext uri="{FF2B5EF4-FFF2-40B4-BE49-F238E27FC236}">
                <a16:creationId xmlns:a16="http://schemas.microsoft.com/office/drawing/2014/main" id="{D184D682-A6AE-429A-A74E-2C84E451C828}"/>
              </a:ext>
            </a:extLst>
          </p:cNvPr>
          <p:cNvSpPr/>
          <p:nvPr/>
        </p:nvSpPr>
        <p:spPr>
          <a:xfrm rot="10800000">
            <a:off x="3583458" y="4942960"/>
            <a:ext cx="1977081" cy="29656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836271001"/>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76FD71D-BEFF-461F-9084-266EC2C51656}"/>
              </a:ext>
            </a:extLst>
          </p:cNvPr>
          <p:cNvPicPr>
            <a:picLocks noChangeAspect="1"/>
          </p:cNvPicPr>
          <p:nvPr/>
        </p:nvPicPr>
        <p:blipFill>
          <a:blip r:embed="rId2"/>
          <a:stretch>
            <a:fillRect/>
          </a:stretch>
        </p:blipFill>
        <p:spPr>
          <a:xfrm>
            <a:off x="0" y="0"/>
            <a:ext cx="4572000" cy="2922414"/>
          </a:xfrm>
          <a:prstGeom prst="rect">
            <a:avLst/>
          </a:prstGeom>
        </p:spPr>
      </p:pic>
      <p:pic>
        <p:nvPicPr>
          <p:cNvPr id="7" name="Picture 6">
            <a:extLst>
              <a:ext uri="{FF2B5EF4-FFF2-40B4-BE49-F238E27FC236}">
                <a16:creationId xmlns:a16="http://schemas.microsoft.com/office/drawing/2014/main" id="{883E3230-A95B-4EE6-A70F-DAE15782ED53}"/>
              </a:ext>
            </a:extLst>
          </p:cNvPr>
          <p:cNvPicPr>
            <a:picLocks noChangeAspect="1"/>
          </p:cNvPicPr>
          <p:nvPr/>
        </p:nvPicPr>
        <p:blipFill>
          <a:blip r:embed="rId3"/>
          <a:stretch>
            <a:fillRect/>
          </a:stretch>
        </p:blipFill>
        <p:spPr>
          <a:xfrm>
            <a:off x="4572000" y="0"/>
            <a:ext cx="4572000" cy="2922414"/>
          </a:xfrm>
          <a:prstGeom prst="rect">
            <a:avLst/>
          </a:prstGeom>
        </p:spPr>
      </p:pic>
      <p:pic>
        <p:nvPicPr>
          <p:cNvPr id="9" name="Picture 8">
            <a:extLst>
              <a:ext uri="{FF2B5EF4-FFF2-40B4-BE49-F238E27FC236}">
                <a16:creationId xmlns:a16="http://schemas.microsoft.com/office/drawing/2014/main" id="{D71EB79F-BAB0-49F0-91B5-152F74C10922}"/>
              </a:ext>
            </a:extLst>
          </p:cNvPr>
          <p:cNvPicPr>
            <a:picLocks noChangeAspect="1"/>
          </p:cNvPicPr>
          <p:nvPr/>
        </p:nvPicPr>
        <p:blipFill>
          <a:blip r:embed="rId4"/>
          <a:stretch>
            <a:fillRect/>
          </a:stretch>
        </p:blipFill>
        <p:spPr>
          <a:xfrm>
            <a:off x="0" y="2922414"/>
            <a:ext cx="4572000" cy="2922414"/>
          </a:xfrm>
          <a:prstGeom prst="rect">
            <a:avLst/>
          </a:prstGeom>
        </p:spPr>
      </p:pic>
    </p:spTree>
    <p:extLst>
      <p:ext uri="{BB962C8B-B14F-4D97-AF65-F5344CB8AC3E}">
        <p14:creationId xmlns:p14="http://schemas.microsoft.com/office/powerpoint/2010/main" val="4141111678"/>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B78C829-E1EC-4D0A-B366-4AA3431551C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000" y="371736"/>
            <a:ext cx="9072000" cy="6114528"/>
          </a:xfrm>
          <a:prstGeom prst="rect">
            <a:avLst/>
          </a:prstGeom>
        </p:spPr>
      </p:pic>
    </p:spTree>
    <p:extLst>
      <p:ext uri="{BB962C8B-B14F-4D97-AF65-F5344CB8AC3E}">
        <p14:creationId xmlns:p14="http://schemas.microsoft.com/office/powerpoint/2010/main" val="4259794850"/>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50C2516-B6B2-4174-9D37-AC383A0C5E5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 y="0"/>
            <a:ext cx="5118100" cy="3456512"/>
          </a:xfrm>
          <a:prstGeom prst="rect">
            <a:avLst/>
          </a:prstGeom>
        </p:spPr>
      </p:pic>
      <p:pic>
        <p:nvPicPr>
          <p:cNvPr id="6" name="Picture 5">
            <a:extLst>
              <a:ext uri="{FF2B5EF4-FFF2-40B4-BE49-F238E27FC236}">
                <a16:creationId xmlns:a16="http://schemas.microsoft.com/office/drawing/2014/main" id="{635605EB-F6A9-4E9E-A73D-83D6E880D0F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56512"/>
            <a:ext cx="5118101" cy="3456513"/>
          </a:xfrm>
          <a:prstGeom prst="rect">
            <a:avLst/>
          </a:prstGeom>
        </p:spPr>
      </p:pic>
      <p:sp>
        <p:nvSpPr>
          <p:cNvPr id="7" name="TextBox 6">
            <a:extLst>
              <a:ext uri="{FF2B5EF4-FFF2-40B4-BE49-F238E27FC236}">
                <a16:creationId xmlns:a16="http://schemas.microsoft.com/office/drawing/2014/main" id="{574560EA-A0C5-4A46-BB76-C226B8CB013F}"/>
              </a:ext>
            </a:extLst>
          </p:cNvPr>
          <p:cNvSpPr txBox="1"/>
          <p:nvPr/>
        </p:nvSpPr>
        <p:spPr>
          <a:xfrm>
            <a:off x="546100" y="330200"/>
            <a:ext cx="753220" cy="369332"/>
          </a:xfrm>
          <a:prstGeom prst="rect">
            <a:avLst/>
          </a:prstGeom>
          <a:noFill/>
        </p:spPr>
        <p:txBody>
          <a:bodyPr wrap="none" rtlCol="0">
            <a:spAutoFit/>
          </a:bodyPr>
          <a:lstStyle/>
          <a:p>
            <a:r>
              <a:rPr lang="en-US" altLang="zh-CN" dirty="0">
                <a:solidFill>
                  <a:srgbClr val="FF0000"/>
                </a:solidFill>
              </a:rPr>
              <a:t>Geant</a:t>
            </a:r>
            <a:endParaRPr lang="zh-CN" altLang="en-US" dirty="0">
              <a:solidFill>
                <a:srgbClr val="FF0000"/>
              </a:solidFill>
            </a:endParaRPr>
          </a:p>
        </p:txBody>
      </p:sp>
      <p:sp>
        <p:nvSpPr>
          <p:cNvPr id="8" name="TextBox 7">
            <a:extLst>
              <a:ext uri="{FF2B5EF4-FFF2-40B4-BE49-F238E27FC236}">
                <a16:creationId xmlns:a16="http://schemas.microsoft.com/office/drawing/2014/main" id="{AD53CBAA-4E82-4B6C-8763-148928A6BADA}"/>
              </a:ext>
            </a:extLst>
          </p:cNvPr>
          <p:cNvSpPr txBox="1"/>
          <p:nvPr/>
        </p:nvSpPr>
        <p:spPr>
          <a:xfrm>
            <a:off x="546100" y="3786712"/>
            <a:ext cx="740267" cy="369332"/>
          </a:xfrm>
          <a:prstGeom prst="rect">
            <a:avLst/>
          </a:prstGeom>
          <a:noFill/>
        </p:spPr>
        <p:txBody>
          <a:bodyPr wrap="none" rtlCol="0">
            <a:spAutoFit/>
          </a:bodyPr>
          <a:lstStyle/>
          <a:p>
            <a:r>
              <a:rPr lang="en-US" altLang="zh-CN" dirty="0">
                <a:solidFill>
                  <a:srgbClr val="FF0000"/>
                </a:solidFill>
              </a:rPr>
              <a:t>Oliver</a:t>
            </a:r>
            <a:endParaRPr lang="zh-CN" altLang="en-US" dirty="0">
              <a:solidFill>
                <a:srgbClr val="FF0000"/>
              </a:solidFill>
            </a:endParaRPr>
          </a:p>
        </p:txBody>
      </p:sp>
      <p:pic>
        <p:nvPicPr>
          <p:cNvPr id="10" name="Picture 9">
            <a:extLst>
              <a:ext uri="{FF2B5EF4-FFF2-40B4-BE49-F238E27FC236}">
                <a16:creationId xmlns:a16="http://schemas.microsoft.com/office/drawing/2014/main" id="{E35DFB64-D335-46D2-8987-369C1F23AD51}"/>
              </a:ext>
            </a:extLst>
          </p:cNvPr>
          <p:cNvPicPr>
            <a:picLocks noChangeAspect="1"/>
          </p:cNvPicPr>
          <p:nvPr/>
        </p:nvPicPr>
        <p:blipFill>
          <a:blip r:embed="rId4"/>
          <a:stretch>
            <a:fillRect/>
          </a:stretch>
        </p:blipFill>
        <p:spPr>
          <a:xfrm>
            <a:off x="4794249" y="2245300"/>
            <a:ext cx="4349750" cy="3395611"/>
          </a:xfrm>
          <a:prstGeom prst="rect">
            <a:avLst/>
          </a:prstGeom>
        </p:spPr>
      </p:pic>
      <p:sp>
        <p:nvSpPr>
          <p:cNvPr id="11" name="TextBox 10">
            <a:extLst>
              <a:ext uri="{FF2B5EF4-FFF2-40B4-BE49-F238E27FC236}">
                <a16:creationId xmlns:a16="http://schemas.microsoft.com/office/drawing/2014/main" id="{726C53A0-C5A6-41B9-B04E-0CADAA00BA30}"/>
              </a:ext>
            </a:extLst>
          </p:cNvPr>
          <p:cNvSpPr txBox="1"/>
          <p:nvPr/>
        </p:nvSpPr>
        <p:spPr>
          <a:xfrm>
            <a:off x="5118101" y="2752383"/>
            <a:ext cx="753220" cy="646331"/>
          </a:xfrm>
          <a:prstGeom prst="rect">
            <a:avLst/>
          </a:prstGeom>
          <a:noFill/>
        </p:spPr>
        <p:txBody>
          <a:bodyPr wrap="none" rtlCol="0">
            <a:spAutoFit/>
          </a:bodyPr>
          <a:lstStyle/>
          <a:p>
            <a:r>
              <a:rPr lang="en-US" altLang="zh-CN" dirty="0">
                <a:solidFill>
                  <a:srgbClr val="FF0000"/>
                </a:solidFill>
              </a:rPr>
              <a:t>Geant</a:t>
            </a:r>
          </a:p>
          <a:p>
            <a:r>
              <a:rPr lang="en-US" altLang="zh-CN" dirty="0">
                <a:solidFill>
                  <a:srgbClr val="0000FF"/>
                </a:solidFill>
              </a:rPr>
              <a:t>Oliver</a:t>
            </a:r>
            <a:endParaRPr lang="zh-CN" altLang="en-US" dirty="0">
              <a:solidFill>
                <a:srgbClr val="0000FF"/>
              </a:solidFill>
            </a:endParaRPr>
          </a:p>
        </p:txBody>
      </p:sp>
    </p:spTree>
    <p:extLst>
      <p:ext uri="{BB962C8B-B14F-4D97-AF65-F5344CB8AC3E}">
        <p14:creationId xmlns:p14="http://schemas.microsoft.com/office/powerpoint/2010/main" val="3951905329"/>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10D0ADA-6D45-4941-9E91-FA34E8B75943}"/>
              </a:ext>
            </a:extLst>
          </p:cNvPr>
          <p:cNvPicPr>
            <a:picLocks noChangeAspect="1"/>
          </p:cNvPicPr>
          <p:nvPr/>
        </p:nvPicPr>
        <p:blipFill>
          <a:blip r:embed="rId2"/>
          <a:stretch>
            <a:fillRect/>
          </a:stretch>
        </p:blipFill>
        <p:spPr>
          <a:xfrm>
            <a:off x="1" y="0"/>
            <a:ext cx="4965700" cy="3426712"/>
          </a:xfrm>
          <a:prstGeom prst="rect">
            <a:avLst/>
          </a:prstGeom>
        </p:spPr>
      </p:pic>
      <p:pic>
        <p:nvPicPr>
          <p:cNvPr id="7" name="Picture 6">
            <a:extLst>
              <a:ext uri="{FF2B5EF4-FFF2-40B4-BE49-F238E27FC236}">
                <a16:creationId xmlns:a16="http://schemas.microsoft.com/office/drawing/2014/main" id="{1C33F106-3718-470C-AAE8-721D763AE763}"/>
              </a:ext>
            </a:extLst>
          </p:cNvPr>
          <p:cNvPicPr>
            <a:picLocks noChangeAspect="1"/>
          </p:cNvPicPr>
          <p:nvPr/>
        </p:nvPicPr>
        <p:blipFill>
          <a:blip r:embed="rId3"/>
          <a:stretch>
            <a:fillRect/>
          </a:stretch>
        </p:blipFill>
        <p:spPr>
          <a:xfrm>
            <a:off x="0" y="3441233"/>
            <a:ext cx="4965701" cy="3416767"/>
          </a:xfrm>
          <a:prstGeom prst="rect">
            <a:avLst/>
          </a:prstGeom>
        </p:spPr>
      </p:pic>
      <p:pic>
        <p:nvPicPr>
          <p:cNvPr id="9" name="Picture 8">
            <a:extLst>
              <a:ext uri="{FF2B5EF4-FFF2-40B4-BE49-F238E27FC236}">
                <a16:creationId xmlns:a16="http://schemas.microsoft.com/office/drawing/2014/main" id="{21CF0AC7-CB36-48FD-B8AE-1991A06C9DD2}"/>
              </a:ext>
            </a:extLst>
          </p:cNvPr>
          <p:cNvPicPr>
            <a:picLocks noChangeAspect="1"/>
          </p:cNvPicPr>
          <p:nvPr/>
        </p:nvPicPr>
        <p:blipFill>
          <a:blip r:embed="rId4"/>
          <a:stretch>
            <a:fillRect/>
          </a:stretch>
        </p:blipFill>
        <p:spPr>
          <a:xfrm>
            <a:off x="4187388" y="3441232"/>
            <a:ext cx="4956612" cy="3416768"/>
          </a:xfrm>
          <a:prstGeom prst="rect">
            <a:avLst/>
          </a:prstGeom>
        </p:spPr>
      </p:pic>
      <p:sp>
        <p:nvSpPr>
          <p:cNvPr id="13" name="TextBox 12">
            <a:extLst>
              <a:ext uri="{FF2B5EF4-FFF2-40B4-BE49-F238E27FC236}">
                <a16:creationId xmlns:a16="http://schemas.microsoft.com/office/drawing/2014/main" id="{B655D622-EE4E-4336-8DB3-4B936351BFF5}"/>
              </a:ext>
            </a:extLst>
          </p:cNvPr>
          <p:cNvSpPr txBox="1"/>
          <p:nvPr/>
        </p:nvSpPr>
        <p:spPr>
          <a:xfrm>
            <a:off x="4572000" y="3815834"/>
            <a:ext cx="1842107" cy="369332"/>
          </a:xfrm>
          <a:prstGeom prst="rect">
            <a:avLst/>
          </a:prstGeom>
          <a:noFill/>
        </p:spPr>
        <p:txBody>
          <a:bodyPr wrap="none">
            <a:spAutoFit/>
          </a:bodyPr>
          <a:lstStyle/>
          <a:p>
            <a:r>
              <a:rPr lang="en-US" altLang="zh-CN" dirty="0"/>
              <a:t>G4UniformRand()</a:t>
            </a:r>
            <a:endParaRPr lang="zh-CN" altLang="en-US" dirty="0"/>
          </a:p>
        </p:txBody>
      </p:sp>
      <p:sp>
        <p:nvSpPr>
          <p:cNvPr id="14" name="TextBox 13">
            <a:extLst>
              <a:ext uri="{FF2B5EF4-FFF2-40B4-BE49-F238E27FC236}">
                <a16:creationId xmlns:a16="http://schemas.microsoft.com/office/drawing/2014/main" id="{67338077-9FBD-41A2-9FA4-93CF9810071A}"/>
              </a:ext>
            </a:extLst>
          </p:cNvPr>
          <p:cNvSpPr txBox="1"/>
          <p:nvPr/>
        </p:nvSpPr>
        <p:spPr>
          <a:xfrm>
            <a:off x="393701" y="3815834"/>
            <a:ext cx="2418739" cy="369332"/>
          </a:xfrm>
          <a:prstGeom prst="rect">
            <a:avLst/>
          </a:prstGeom>
          <a:noFill/>
        </p:spPr>
        <p:txBody>
          <a:bodyPr wrap="none">
            <a:spAutoFit/>
          </a:bodyPr>
          <a:lstStyle/>
          <a:p>
            <a:r>
              <a:rPr lang="en-US" altLang="zh-CN" dirty="0"/>
              <a:t>G4RandFlat::shoot(0,1)</a:t>
            </a:r>
            <a:endParaRPr lang="zh-CN" altLang="en-US" dirty="0"/>
          </a:p>
        </p:txBody>
      </p:sp>
      <p:sp>
        <p:nvSpPr>
          <p:cNvPr id="15" name="TextBox 14">
            <a:extLst>
              <a:ext uri="{FF2B5EF4-FFF2-40B4-BE49-F238E27FC236}">
                <a16:creationId xmlns:a16="http://schemas.microsoft.com/office/drawing/2014/main" id="{B380E9AC-6779-4541-AB66-A1AF170C2BB6}"/>
              </a:ext>
            </a:extLst>
          </p:cNvPr>
          <p:cNvSpPr txBox="1"/>
          <p:nvPr/>
        </p:nvSpPr>
        <p:spPr>
          <a:xfrm>
            <a:off x="393701" y="412799"/>
            <a:ext cx="963725" cy="369332"/>
          </a:xfrm>
          <a:prstGeom prst="rect">
            <a:avLst/>
          </a:prstGeom>
          <a:noFill/>
        </p:spPr>
        <p:txBody>
          <a:bodyPr wrap="none" rtlCol="0">
            <a:spAutoFit/>
          </a:bodyPr>
          <a:lstStyle/>
          <a:p>
            <a:r>
              <a:rPr lang="en-US" altLang="zh-CN" dirty="0"/>
              <a:t>No EMG</a:t>
            </a:r>
            <a:endParaRPr lang="zh-CN" altLang="en-US" dirty="0"/>
          </a:p>
        </p:txBody>
      </p:sp>
    </p:spTree>
    <p:extLst>
      <p:ext uri="{BB962C8B-B14F-4D97-AF65-F5344CB8AC3E}">
        <p14:creationId xmlns:p14="http://schemas.microsoft.com/office/powerpoint/2010/main" val="4108345531"/>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A165DEAE-6E84-40CE-B1A5-34B83FDAD430}"/>
              </a:ext>
            </a:extLst>
          </p:cNvPr>
          <p:cNvSpPr txBox="1"/>
          <p:nvPr/>
        </p:nvSpPr>
        <p:spPr>
          <a:xfrm>
            <a:off x="0" y="4292600"/>
            <a:ext cx="5042021" cy="923330"/>
          </a:xfrm>
          <a:prstGeom prst="rect">
            <a:avLst/>
          </a:prstGeom>
          <a:noFill/>
        </p:spPr>
        <p:txBody>
          <a:bodyPr wrap="none" rtlCol="0">
            <a:spAutoFit/>
          </a:bodyPr>
          <a:lstStyle/>
          <a:p>
            <a:r>
              <a:rPr lang="en-US" altLang="zh-CN" dirty="0"/>
              <a:t>Red: sampling from EMG(E–50,E+50)</a:t>
            </a:r>
          </a:p>
          <a:p>
            <a:r>
              <a:rPr lang="en-US" altLang="zh-CN" dirty="0"/>
              <a:t>Blue/Black: sampling from EMG(0,8000)</a:t>
            </a:r>
          </a:p>
          <a:p>
            <a:r>
              <a:rPr lang="en-US" altLang="zh-CN" dirty="0"/>
              <a:t>Green: EMG(2950,3050) in </a:t>
            </a:r>
            <a:r>
              <a:rPr lang="en-US" altLang="zh-CN" dirty="0" err="1"/>
              <a:t>PrimaryGeneratorAction</a:t>
            </a:r>
            <a:endParaRPr lang="en-US" altLang="zh-CN" dirty="0"/>
          </a:p>
        </p:txBody>
      </p:sp>
      <p:pic>
        <p:nvPicPr>
          <p:cNvPr id="8" name="Picture 7">
            <a:extLst>
              <a:ext uri="{FF2B5EF4-FFF2-40B4-BE49-F238E27FC236}">
                <a16:creationId xmlns:a16="http://schemas.microsoft.com/office/drawing/2014/main" id="{168CF604-C604-4CEC-9CBB-AE0C53CA3B3A}"/>
              </a:ext>
            </a:extLst>
          </p:cNvPr>
          <p:cNvPicPr>
            <a:picLocks noChangeAspect="1"/>
          </p:cNvPicPr>
          <p:nvPr/>
        </p:nvPicPr>
        <p:blipFill>
          <a:blip r:embed="rId2"/>
          <a:stretch>
            <a:fillRect/>
          </a:stretch>
        </p:blipFill>
        <p:spPr>
          <a:xfrm>
            <a:off x="0" y="0"/>
            <a:ext cx="6257925" cy="4305300"/>
          </a:xfrm>
          <a:prstGeom prst="rect">
            <a:avLst/>
          </a:prstGeom>
        </p:spPr>
      </p:pic>
      <p:pic>
        <p:nvPicPr>
          <p:cNvPr id="5" name="Picture 4">
            <a:extLst>
              <a:ext uri="{FF2B5EF4-FFF2-40B4-BE49-F238E27FC236}">
                <a16:creationId xmlns:a16="http://schemas.microsoft.com/office/drawing/2014/main" id="{AFD7B495-5521-4FF2-BD0A-18BF1EBC008B}"/>
              </a:ext>
            </a:extLst>
          </p:cNvPr>
          <p:cNvPicPr>
            <a:picLocks noChangeAspect="1"/>
          </p:cNvPicPr>
          <p:nvPr/>
        </p:nvPicPr>
        <p:blipFill>
          <a:blip r:embed="rId3"/>
          <a:stretch>
            <a:fillRect/>
          </a:stretch>
        </p:blipFill>
        <p:spPr>
          <a:xfrm>
            <a:off x="5778279" y="1077176"/>
            <a:ext cx="3365721" cy="2351824"/>
          </a:xfrm>
          <a:prstGeom prst="rect">
            <a:avLst/>
          </a:prstGeom>
        </p:spPr>
      </p:pic>
    </p:spTree>
    <p:extLst>
      <p:ext uri="{BB962C8B-B14F-4D97-AF65-F5344CB8AC3E}">
        <p14:creationId xmlns:p14="http://schemas.microsoft.com/office/powerpoint/2010/main" val="3004531876"/>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7E08B3E2-5F61-4781-946D-E4AD4D248574}"/>
              </a:ext>
            </a:extLst>
          </p:cNvPr>
          <p:cNvPicPr>
            <a:picLocks noChangeAspect="1"/>
          </p:cNvPicPr>
          <p:nvPr/>
        </p:nvPicPr>
        <p:blipFill>
          <a:blip r:embed="rId3"/>
          <a:stretch>
            <a:fillRect/>
          </a:stretch>
        </p:blipFill>
        <p:spPr>
          <a:xfrm>
            <a:off x="4572000" y="3429000"/>
            <a:ext cx="4572000" cy="3274828"/>
          </a:xfrm>
          <a:prstGeom prst="rect">
            <a:avLst/>
          </a:prstGeom>
        </p:spPr>
      </p:pic>
      <p:pic>
        <p:nvPicPr>
          <p:cNvPr id="4" name="Picture 3">
            <a:extLst>
              <a:ext uri="{FF2B5EF4-FFF2-40B4-BE49-F238E27FC236}">
                <a16:creationId xmlns:a16="http://schemas.microsoft.com/office/drawing/2014/main" id="{7C30E282-AC9B-4B85-8499-DC93AA4DC6E6}"/>
              </a:ext>
            </a:extLst>
          </p:cNvPr>
          <p:cNvPicPr>
            <a:picLocks noChangeAspect="1"/>
          </p:cNvPicPr>
          <p:nvPr/>
        </p:nvPicPr>
        <p:blipFill>
          <a:blip r:embed="rId4"/>
          <a:stretch>
            <a:fillRect/>
          </a:stretch>
        </p:blipFill>
        <p:spPr>
          <a:xfrm>
            <a:off x="0" y="1"/>
            <a:ext cx="4572000" cy="3066417"/>
          </a:xfrm>
          <a:prstGeom prst="rect">
            <a:avLst/>
          </a:prstGeom>
        </p:spPr>
      </p:pic>
      <p:sp>
        <p:nvSpPr>
          <p:cNvPr id="2" name="TextBox 1">
            <a:extLst>
              <a:ext uri="{FF2B5EF4-FFF2-40B4-BE49-F238E27FC236}">
                <a16:creationId xmlns:a16="http://schemas.microsoft.com/office/drawing/2014/main" id="{0068DFAF-8C76-444A-883D-54D852BC1287}"/>
              </a:ext>
            </a:extLst>
          </p:cNvPr>
          <p:cNvSpPr txBox="1"/>
          <p:nvPr/>
        </p:nvSpPr>
        <p:spPr>
          <a:xfrm>
            <a:off x="-1" y="3227706"/>
            <a:ext cx="5221705" cy="3373359"/>
          </a:xfrm>
          <a:prstGeom prst="rect">
            <a:avLst/>
          </a:prstGeom>
          <a:noFill/>
        </p:spPr>
        <p:txBody>
          <a:bodyPr wrap="square" rtlCol="0">
            <a:spAutoFit/>
          </a:bodyPr>
          <a:lstStyle/>
          <a:p>
            <a:pPr>
              <a:lnSpc>
                <a:spcPct val="150000"/>
              </a:lnSpc>
            </a:pPr>
            <a:r>
              <a:rPr lang="en-US" altLang="zh-CN" dirty="0"/>
              <a:t>G4 generated 200,000,000 events</a:t>
            </a:r>
          </a:p>
          <a:p>
            <a:pPr>
              <a:lnSpc>
                <a:spcPct val="150000"/>
              </a:lnSpc>
            </a:pPr>
            <a:r>
              <a:rPr lang="en-US" altLang="zh-CN" dirty="0"/>
              <a:t>ΔE-E detected 1,935,633 α events</a:t>
            </a:r>
          </a:p>
          <a:p>
            <a:pPr>
              <a:lnSpc>
                <a:spcPct val="150000"/>
              </a:lnSpc>
            </a:pPr>
            <a:r>
              <a:rPr lang="en-US" altLang="zh-CN" dirty="0"/>
              <a:t>ΔE-E detected 1,261,275 α events within 49±1 MeV</a:t>
            </a:r>
          </a:p>
          <a:p>
            <a:pPr>
              <a:lnSpc>
                <a:spcPct val="150000"/>
              </a:lnSpc>
            </a:pPr>
            <a:r>
              <a:rPr lang="en-US" altLang="zh-CN" dirty="0"/>
              <a:t>Clover detected 143,411 γ events</a:t>
            </a:r>
          </a:p>
          <a:p>
            <a:pPr>
              <a:lnSpc>
                <a:spcPct val="150000"/>
              </a:lnSpc>
            </a:pPr>
            <a:endParaRPr lang="en-US" altLang="zh-CN" dirty="0"/>
          </a:p>
          <a:p>
            <a:pPr>
              <a:lnSpc>
                <a:spcPct val="150000"/>
              </a:lnSpc>
            </a:pPr>
            <a:r>
              <a:rPr lang="en-US" altLang="zh-CN" dirty="0"/>
              <a:t>Coincidence: 1.43%*12.6%=0.18%</a:t>
            </a:r>
          </a:p>
          <a:p>
            <a:pPr>
              <a:lnSpc>
                <a:spcPct val="150000"/>
              </a:lnSpc>
            </a:pPr>
            <a:r>
              <a:rPr lang="en-US" altLang="zh-CN" dirty="0"/>
              <a:t>A total of 18,359  α-γ coincidences</a:t>
            </a:r>
          </a:p>
          <a:p>
            <a:pPr>
              <a:lnSpc>
                <a:spcPct val="150000"/>
              </a:lnSpc>
            </a:pPr>
            <a:r>
              <a:rPr lang="en-US" altLang="zh-CN" dirty="0"/>
              <a:t>82 hours</a:t>
            </a:r>
          </a:p>
        </p:txBody>
      </p:sp>
      <p:pic>
        <p:nvPicPr>
          <p:cNvPr id="6" name="Picture 5">
            <a:extLst>
              <a:ext uri="{FF2B5EF4-FFF2-40B4-BE49-F238E27FC236}">
                <a16:creationId xmlns:a16="http://schemas.microsoft.com/office/drawing/2014/main" id="{7E039FA2-6608-40BC-B4C5-AA83F90B48EE}"/>
              </a:ext>
            </a:extLst>
          </p:cNvPr>
          <p:cNvPicPr>
            <a:picLocks noChangeAspect="1"/>
          </p:cNvPicPr>
          <p:nvPr/>
        </p:nvPicPr>
        <p:blipFill>
          <a:blip r:embed="rId5"/>
          <a:stretch>
            <a:fillRect/>
          </a:stretch>
        </p:blipFill>
        <p:spPr>
          <a:xfrm>
            <a:off x="4572000" y="0"/>
            <a:ext cx="4572000" cy="3227706"/>
          </a:xfrm>
          <a:prstGeom prst="rect">
            <a:avLst/>
          </a:prstGeom>
        </p:spPr>
      </p:pic>
    </p:spTree>
    <p:extLst>
      <p:ext uri="{BB962C8B-B14F-4D97-AF65-F5344CB8AC3E}">
        <p14:creationId xmlns:p14="http://schemas.microsoft.com/office/powerpoint/2010/main" val="1189281301"/>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0A3FD0-A474-4761-8C41-04F15DDE06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3819114587"/>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EFAE19-D4F3-4540-BB75-CC5715670AE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3071755964"/>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5F5F007-A773-4ACC-9C9C-217DB2CBF06F}"/>
              </a:ext>
            </a:extLst>
          </p:cNvPr>
          <p:cNvPicPr>
            <a:picLocks noChangeAspect="1"/>
          </p:cNvPicPr>
          <p:nvPr/>
        </p:nvPicPr>
        <p:blipFill>
          <a:blip r:embed="rId2"/>
          <a:stretch>
            <a:fillRect/>
          </a:stretch>
        </p:blipFill>
        <p:spPr>
          <a:xfrm>
            <a:off x="0" y="0"/>
            <a:ext cx="6515100" cy="5219700"/>
          </a:xfrm>
          <a:prstGeom prst="rect">
            <a:avLst/>
          </a:prstGeom>
        </p:spPr>
      </p:pic>
      <p:sp>
        <p:nvSpPr>
          <p:cNvPr id="4" name="TextBox 3">
            <a:extLst>
              <a:ext uri="{FF2B5EF4-FFF2-40B4-BE49-F238E27FC236}">
                <a16:creationId xmlns:a16="http://schemas.microsoft.com/office/drawing/2014/main" id="{29050929-BB32-4009-A0EC-4AC5DE15F3BB}"/>
              </a:ext>
            </a:extLst>
          </p:cNvPr>
          <p:cNvSpPr txBox="1"/>
          <p:nvPr/>
        </p:nvSpPr>
        <p:spPr>
          <a:xfrm>
            <a:off x="2246811" y="796834"/>
            <a:ext cx="2659318" cy="646331"/>
          </a:xfrm>
          <a:prstGeom prst="rect">
            <a:avLst/>
          </a:prstGeom>
          <a:noFill/>
        </p:spPr>
        <p:txBody>
          <a:bodyPr wrap="none" rtlCol="0">
            <a:spAutoFit/>
          </a:bodyPr>
          <a:lstStyle/>
          <a:p>
            <a:r>
              <a:rPr lang="en-US" altLang="zh-CN" dirty="0">
                <a:solidFill>
                  <a:srgbClr val="FF0000"/>
                </a:solidFill>
              </a:rPr>
              <a:t>Red: Stopping power *1.1</a:t>
            </a:r>
          </a:p>
          <a:p>
            <a:r>
              <a:rPr lang="en-US" altLang="zh-CN" dirty="0">
                <a:solidFill>
                  <a:srgbClr val="0000FF"/>
                </a:solidFill>
              </a:rPr>
              <a:t>Blue: Stopping power *0.9</a:t>
            </a:r>
            <a:endParaRPr lang="zh-CN" altLang="en-US" dirty="0">
              <a:solidFill>
                <a:srgbClr val="0000FF"/>
              </a:solidFill>
            </a:endParaRPr>
          </a:p>
        </p:txBody>
      </p:sp>
    </p:spTree>
    <p:extLst>
      <p:ext uri="{BB962C8B-B14F-4D97-AF65-F5344CB8AC3E}">
        <p14:creationId xmlns:p14="http://schemas.microsoft.com/office/powerpoint/2010/main" val="3362329318"/>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34FE875-A172-4A83-90F5-4FE140B3C0E2}"/>
              </a:ext>
            </a:extLst>
          </p:cNvPr>
          <p:cNvPicPr>
            <a:picLocks noChangeAspect="1"/>
          </p:cNvPicPr>
          <p:nvPr/>
        </p:nvPicPr>
        <p:blipFill>
          <a:blip r:embed="rId3"/>
          <a:stretch>
            <a:fillRect/>
          </a:stretch>
        </p:blipFill>
        <p:spPr>
          <a:xfrm>
            <a:off x="-1" y="-4"/>
            <a:ext cx="4572000" cy="2922413"/>
          </a:xfrm>
          <a:prstGeom prst="rect">
            <a:avLst/>
          </a:prstGeom>
        </p:spPr>
      </p:pic>
      <p:pic>
        <p:nvPicPr>
          <p:cNvPr id="6" name="Picture 5">
            <a:extLst>
              <a:ext uri="{FF2B5EF4-FFF2-40B4-BE49-F238E27FC236}">
                <a16:creationId xmlns:a16="http://schemas.microsoft.com/office/drawing/2014/main" id="{2E2C752A-9D88-4595-89BC-9418EC8741FA}"/>
              </a:ext>
            </a:extLst>
          </p:cNvPr>
          <p:cNvPicPr>
            <a:picLocks noChangeAspect="1"/>
          </p:cNvPicPr>
          <p:nvPr/>
        </p:nvPicPr>
        <p:blipFill>
          <a:blip r:embed="rId4"/>
          <a:stretch>
            <a:fillRect/>
          </a:stretch>
        </p:blipFill>
        <p:spPr>
          <a:xfrm>
            <a:off x="4571997" y="0"/>
            <a:ext cx="4572000" cy="2922414"/>
          </a:xfrm>
          <a:prstGeom prst="rect">
            <a:avLst/>
          </a:prstGeom>
        </p:spPr>
      </p:pic>
      <p:pic>
        <p:nvPicPr>
          <p:cNvPr id="8" name="Picture 7">
            <a:extLst>
              <a:ext uri="{FF2B5EF4-FFF2-40B4-BE49-F238E27FC236}">
                <a16:creationId xmlns:a16="http://schemas.microsoft.com/office/drawing/2014/main" id="{23F27EB2-DC45-4B57-98CC-22020A9E2AE3}"/>
              </a:ext>
            </a:extLst>
          </p:cNvPr>
          <p:cNvPicPr>
            <a:picLocks noChangeAspect="1"/>
          </p:cNvPicPr>
          <p:nvPr/>
        </p:nvPicPr>
        <p:blipFill>
          <a:blip r:embed="rId5"/>
          <a:stretch>
            <a:fillRect/>
          </a:stretch>
        </p:blipFill>
        <p:spPr>
          <a:xfrm>
            <a:off x="4571996" y="0"/>
            <a:ext cx="4572001" cy="2922415"/>
          </a:xfrm>
          <a:prstGeom prst="rect">
            <a:avLst/>
          </a:prstGeom>
        </p:spPr>
      </p:pic>
      <p:pic>
        <p:nvPicPr>
          <p:cNvPr id="10" name="Picture 9">
            <a:extLst>
              <a:ext uri="{FF2B5EF4-FFF2-40B4-BE49-F238E27FC236}">
                <a16:creationId xmlns:a16="http://schemas.microsoft.com/office/drawing/2014/main" id="{6ABD8DFC-61C1-469E-AC79-E24B0777252B}"/>
              </a:ext>
            </a:extLst>
          </p:cNvPr>
          <p:cNvPicPr>
            <a:picLocks noChangeAspect="1"/>
          </p:cNvPicPr>
          <p:nvPr/>
        </p:nvPicPr>
        <p:blipFill>
          <a:blip r:embed="rId6"/>
          <a:stretch>
            <a:fillRect/>
          </a:stretch>
        </p:blipFill>
        <p:spPr>
          <a:xfrm>
            <a:off x="4571995" y="-10"/>
            <a:ext cx="4572000" cy="2922414"/>
          </a:xfrm>
          <a:prstGeom prst="rect">
            <a:avLst/>
          </a:prstGeom>
        </p:spPr>
      </p:pic>
    </p:spTree>
    <p:extLst>
      <p:ext uri="{BB962C8B-B14F-4D97-AF65-F5344CB8AC3E}">
        <p14:creationId xmlns:p14="http://schemas.microsoft.com/office/powerpoint/2010/main" val="106064331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387CFAC-7809-4854-B56C-7E719D59C869}"/>
              </a:ext>
            </a:extLst>
          </p:cNvPr>
          <p:cNvPicPr>
            <a:picLocks noChangeAspect="1"/>
          </p:cNvPicPr>
          <p:nvPr/>
        </p:nvPicPr>
        <p:blipFill>
          <a:blip r:embed="rId2"/>
          <a:stretch>
            <a:fillRect/>
          </a:stretch>
        </p:blipFill>
        <p:spPr>
          <a:xfrm>
            <a:off x="0" y="0"/>
            <a:ext cx="5610225" cy="6496050"/>
          </a:xfrm>
          <a:prstGeom prst="rect">
            <a:avLst/>
          </a:prstGeom>
        </p:spPr>
      </p:pic>
      <p:sp>
        <p:nvSpPr>
          <p:cNvPr id="4" name="TextBox 3">
            <a:extLst>
              <a:ext uri="{FF2B5EF4-FFF2-40B4-BE49-F238E27FC236}">
                <a16:creationId xmlns:a16="http://schemas.microsoft.com/office/drawing/2014/main" id="{BBF0D42B-60D2-4E45-9D2D-A9C72FACE590}"/>
              </a:ext>
            </a:extLst>
          </p:cNvPr>
          <p:cNvSpPr txBox="1"/>
          <p:nvPr/>
        </p:nvSpPr>
        <p:spPr>
          <a:xfrm>
            <a:off x="1767840" y="914400"/>
            <a:ext cx="1702710" cy="369332"/>
          </a:xfrm>
          <a:prstGeom prst="rect">
            <a:avLst/>
          </a:prstGeom>
          <a:noFill/>
        </p:spPr>
        <p:txBody>
          <a:bodyPr wrap="none" rtlCol="0">
            <a:spAutoFit/>
          </a:bodyPr>
          <a:lstStyle/>
          <a:p>
            <a:r>
              <a:rPr lang="en-US" altLang="zh-CN" dirty="0"/>
              <a:t>All run0000 files</a:t>
            </a:r>
            <a:endParaRPr lang="zh-CN" altLang="en-US" dirty="0"/>
          </a:p>
        </p:txBody>
      </p:sp>
    </p:spTree>
    <p:extLst>
      <p:ext uri="{BB962C8B-B14F-4D97-AF65-F5344CB8AC3E}">
        <p14:creationId xmlns:p14="http://schemas.microsoft.com/office/powerpoint/2010/main" val="2101382748"/>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4F5C53CF-2E7A-4C07-8447-CDA5906156D9}"/>
              </a:ext>
            </a:extLst>
          </p:cNvPr>
          <p:cNvSpPr/>
          <p:nvPr/>
        </p:nvSpPr>
        <p:spPr>
          <a:xfrm>
            <a:off x="4575136" y="1876585"/>
            <a:ext cx="45719" cy="2370675"/>
          </a:xfrm>
          <a:prstGeom prst="rect">
            <a:avLst/>
          </a:prstGeom>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endParaRPr lang="zh-CN" altLang="en-US" dirty="0"/>
          </a:p>
        </p:txBody>
      </p:sp>
      <p:sp>
        <p:nvSpPr>
          <p:cNvPr id="15" name="Right Triangle 14">
            <a:extLst>
              <a:ext uri="{FF2B5EF4-FFF2-40B4-BE49-F238E27FC236}">
                <a16:creationId xmlns:a16="http://schemas.microsoft.com/office/drawing/2014/main" id="{04235EAE-54F0-46CA-A6F0-8A20E6F017E6}"/>
              </a:ext>
            </a:extLst>
          </p:cNvPr>
          <p:cNvSpPr/>
          <p:nvPr/>
        </p:nvSpPr>
        <p:spPr>
          <a:xfrm>
            <a:off x="1876230" y="1876586"/>
            <a:ext cx="2725540" cy="1185337"/>
          </a:xfrm>
          <a:prstGeom prst="rtTriangl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latin typeface="Cambria" panose="02040503050406030204" pitchFamily="18" charset="0"/>
            </a:endParaRPr>
          </a:p>
        </p:txBody>
      </p:sp>
      <p:sp>
        <p:nvSpPr>
          <p:cNvPr id="16" name="Right Triangle 15">
            <a:extLst>
              <a:ext uri="{FF2B5EF4-FFF2-40B4-BE49-F238E27FC236}">
                <a16:creationId xmlns:a16="http://schemas.microsoft.com/office/drawing/2014/main" id="{386DB894-40C4-4C4E-A72C-29DCB33C48AC}"/>
              </a:ext>
            </a:extLst>
          </p:cNvPr>
          <p:cNvSpPr/>
          <p:nvPr/>
        </p:nvSpPr>
        <p:spPr>
          <a:xfrm flipV="1">
            <a:off x="1876230" y="3061923"/>
            <a:ext cx="2725540" cy="1185337"/>
          </a:xfrm>
          <a:prstGeom prst="rtTriangle">
            <a:avLst/>
          </a:pr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7" name="Rectangle 16">
            <a:extLst>
              <a:ext uri="{FF2B5EF4-FFF2-40B4-BE49-F238E27FC236}">
                <a16:creationId xmlns:a16="http://schemas.microsoft.com/office/drawing/2014/main" id="{B7E378BF-2CAE-4DEA-83D9-D2DA95CA45AF}"/>
              </a:ext>
            </a:extLst>
          </p:cNvPr>
          <p:cNvSpPr/>
          <p:nvPr/>
        </p:nvSpPr>
        <p:spPr>
          <a:xfrm>
            <a:off x="1876230" y="446910"/>
            <a:ext cx="111096" cy="1429676"/>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sz="2000">
              <a:latin typeface="Cambria" panose="02040503050406030204" pitchFamily="18" charset="0"/>
            </a:endParaRPr>
          </a:p>
        </p:txBody>
      </p:sp>
      <p:sp>
        <p:nvSpPr>
          <p:cNvPr id="18" name="Rectangle 17">
            <a:extLst>
              <a:ext uri="{FF2B5EF4-FFF2-40B4-BE49-F238E27FC236}">
                <a16:creationId xmlns:a16="http://schemas.microsoft.com/office/drawing/2014/main" id="{003B936C-F6DA-4F44-B4A5-CBBE32C0CE7D}"/>
              </a:ext>
            </a:extLst>
          </p:cNvPr>
          <p:cNvSpPr/>
          <p:nvPr/>
        </p:nvSpPr>
        <p:spPr>
          <a:xfrm>
            <a:off x="1876230" y="4247260"/>
            <a:ext cx="111096" cy="1429676"/>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zh-CN" altLang="en-US"/>
          </a:p>
        </p:txBody>
      </p:sp>
      <p:sp>
        <p:nvSpPr>
          <p:cNvPr id="19" name="Rectangle 18">
            <a:extLst>
              <a:ext uri="{FF2B5EF4-FFF2-40B4-BE49-F238E27FC236}">
                <a16:creationId xmlns:a16="http://schemas.microsoft.com/office/drawing/2014/main" id="{489E4C50-2727-4B1B-9921-BE7460EA3DD8}"/>
              </a:ext>
            </a:extLst>
          </p:cNvPr>
          <p:cNvSpPr/>
          <p:nvPr/>
        </p:nvSpPr>
        <p:spPr>
          <a:xfrm>
            <a:off x="1132745" y="446909"/>
            <a:ext cx="307649" cy="52300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Rectangle 19">
            <a:extLst>
              <a:ext uri="{FF2B5EF4-FFF2-40B4-BE49-F238E27FC236}">
                <a16:creationId xmlns:a16="http://schemas.microsoft.com/office/drawing/2014/main" id="{5D5BB538-4F52-4755-9192-E5FBC10BE633}"/>
              </a:ext>
            </a:extLst>
          </p:cNvPr>
          <p:cNvSpPr/>
          <p:nvPr/>
        </p:nvSpPr>
        <p:spPr>
          <a:xfrm>
            <a:off x="209800" y="446909"/>
            <a:ext cx="551203" cy="523002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TextBox 21">
            <a:extLst>
              <a:ext uri="{FF2B5EF4-FFF2-40B4-BE49-F238E27FC236}">
                <a16:creationId xmlns:a16="http://schemas.microsoft.com/office/drawing/2014/main" id="{BC4829E7-C14B-41CB-9973-8B042E7809D9}"/>
              </a:ext>
            </a:extLst>
          </p:cNvPr>
          <p:cNvSpPr txBox="1"/>
          <p:nvPr/>
        </p:nvSpPr>
        <p:spPr>
          <a:xfrm>
            <a:off x="1056711" y="80806"/>
            <a:ext cx="482824" cy="400110"/>
          </a:xfrm>
          <a:prstGeom prst="rect">
            <a:avLst/>
          </a:prstGeom>
          <a:noFill/>
        </p:spPr>
        <p:txBody>
          <a:bodyPr wrap="none" rtlCol="0">
            <a:spAutoFit/>
          </a:bodyPr>
          <a:lstStyle/>
          <a:p>
            <a:r>
              <a:rPr lang="en-US" altLang="zh-CN" sz="2000" dirty="0">
                <a:latin typeface="Cambria" panose="02040503050406030204" pitchFamily="18" charset="0"/>
                <a:ea typeface="Cambria" panose="02040503050406030204" pitchFamily="18" charset="0"/>
              </a:rPr>
              <a:t>Δ</a:t>
            </a:r>
            <a:r>
              <a:rPr lang="en-US" altLang="zh-CN" sz="2000" i="1" dirty="0">
                <a:latin typeface="Cambria" panose="02040503050406030204" pitchFamily="18" charset="0"/>
                <a:ea typeface="Cambria" panose="02040503050406030204" pitchFamily="18" charset="0"/>
              </a:rPr>
              <a:t>E</a:t>
            </a:r>
            <a:endParaRPr lang="zh-CN" altLang="en-US" sz="2000" i="1" dirty="0">
              <a:latin typeface="Cambria" panose="02040503050406030204" pitchFamily="18" charset="0"/>
            </a:endParaRPr>
          </a:p>
        </p:txBody>
      </p:sp>
      <p:sp>
        <p:nvSpPr>
          <p:cNvPr id="23" name="TextBox 22">
            <a:extLst>
              <a:ext uri="{FF2B5EF4-FFF2-40B4-BE49-F238E27FC236}">
                <a16:creationId xmlns:a16="http://schemas.microsoft.com/office/drawing/2014/main" id="{6ADC7A8D-2852-42D2-A212-C1513289B3FC}"/>
              </a:ext>
            </a:extLst>
          </p:cNvPr>
          <p:cNvSpPr txBox="1"/>
          <p:nvPr/>
        </p:nvSpPr>
        <p:spPr>
          <a:xfrm>
            <a:off x="320465" y="80806"/>
            <a:ext cx="330540"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endParaRPr lang="zh-CN" altLang="en-US" sz="2000" i="1" dirty="0">
              <a:latin typeface="Cambria" panose="02040503050406030204" pitchFamily="18" charset="0"/>
            </a:endParaRPr>
          </a:p>
        </p:txBody>
      </p:sp>
      <p:sp>
        <p:nvSpPr>
          <p:cNvPr id="24" name="TextBox 23">
            <a:extLst>
              <a:ext uri="{FF2B5EF4-FFF2-40B4-BE49-F238E27FC236}">
                <a16:creationId xmlns:a16="http://schemas.microsoft.com/office/drawing/2014/main" id="{72C58640-B6D5-4CF5-A45D-584075D3D879}"/>
              </a:ext>
            </a:extLst>
          </p:cNvPr>
          <p:cNvSpPr txBox="1"/>
          <p:nvPr/>
        </p:nvSpPr>
        <p:spPr>
          <a:xfrm>
            <a:off x="1660592" y="80806"/>
            <a:ext cx="1338187" cy="400110"/>
          </a:xfrm>
          <a:prstGeom prst="rect">
            <a:avLst/>
          </a:prstGeom>
          <a:noFill/>
        </p:spPr>
        <p:txBody>
          <a:bodyPr wrap="none" rtlCol="0">
            <a:spAutoFit/>
          </a:bodyPr>
          <a:lstStyle/>
          <a:p>
            <a:r>
              <a:rPr lang="en-US" altLang="zh-CN" sz="2000" dirty="0">
                <a:latin typeface="Cambria" panose="02040503050406030204" pitchFamily="18" charset="0"/>
                <a:ea typeface="Cambria" panose="02040503050406030204" pitchFamily="18" charset="0"/>
              </a:rPr>
              <a:t>Collimator</a:t>
            </a:r>
            <a:endParaRPr lang="zh-CN" altLang="en-US" sz="2000" dirty="0">
              <a:latin typeface="Cambria" panose="02040503050406030204" pitchFamily="18" charset="0"/>
            </a:endParaRPr>
          </a:p>
        </p:txBody>
      </p:sp>
      <p:sp>
        <p:nvSpPr>
          <p:cNvPr id="25" name="TextBox 24">
            <a:extLst>
              <a:ext uri="{FF2B5EF4-FFF2-40B4-BE49-F238E27FC236}">
                <a16:creationId xmlns:a16="http://schemas.microsoft.com/office/drawing/2014/main" id="{E625F6EE-2BFB-40C8-9CD6-B67667872BA9}"/>
              </a:ext>
            </a:extLst>
          </p:cNvPr>
          <p:cNvSpPr txBox="1"/>
          <p:nvPr/>
        </p:nvSpPr>
        <p:spPr>
          <a:xfrm>
            <a:off x="4155887" y="1476476"/>
            <a:ext cx="884216" cy="400110"/>
          </a:xfrm>
          <a:prstGeom prst="rect">
            <a:avLst/>
          </a:prstGeom>
          <a:noFill/>
        </p:spPr>
        <p:txBody>
          <a:bodyPr wrap="none" rtlCol="0">
            <a:spAutoFit/>
          </a:bodyPr>
          <a:lstStyle/>
          <a:p>
            <a:r>
              <a:rPr lang="en-US" altLang="zh-CN" sz="2000" dirty="0">
                <a:latin typeface="Cambria" panose="02040503050406030204" pitchFamily="18" charset="0"/>
                <a:ea typeface="Cambria" panose="02040503050406030204" pitchFamily="18" charset="0"/>
              </a:rPr>
              <a:t>Target</a:t>
            </a:r>
            <a:endParaRPr lang="zh-CN" altLang="en-US" sz="2000" dirty="0">
              <a:latin typeface="Cambria" panose="02040503050406030204" pitchFamily="18" charset="0"/>
            </a:endParaRPr>
          </a:p>
        </p:txBody>
      </p:sp>
      <p:cxnSp>
        <p:nvCxnSpPr>
          <p:cNvPr id="26" name="Straight Connector 25">
            <a:extLst>
              <a:ext uri="{FF2B5EF4-FFF2-40B4-BE49-F238E27FC236}">
                <a16:creationId xmlns:a16="http://schemas.microsoft.com/office/drawing/2014/main" id="{6AB98749-2563-41F8-A694-C78FAAC0C6BE}"/>
              </a:ext>
            </a:extLst>
          </p:cNvPr>
          <p:cNvCxnSpPr>
            <a:cxnSpLocks/>
            <a:stCxn id="15" idx="0"/>
          </p:cNvCxnSpPr>
          <p:nvPr/>
        </p:nvCxnSpPr>
        <p:spPr>
          <a:xfrm flipH="1" flipV="1">
            <a:off x="757872" y="1391764"/>
            <a:ext cx="1118358" cy="484822"/>
          </a:xfrm>
          <a:prstGeom prst="line">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F1E18CC0-DCD1-4103-9F26-24FFC18D8016}"/>
              </a:ext>
            </a:extLst>
          </p:cNvPr>
          <p:cNvCxnSpPr>
            <a:cxnSpLocks/>
            <a:endCxn id="16" idx="0"/>
          </p:cNvCxnSpPr>
          <p:nvPr/>
        </p:nvCxnSpPr>
        <p:spPr>
          <a:xfrm flipV="1">
            <a:off x="752693" y="4247260"/>
            <a:ext cx="1123537" cy="480062"/>
          </a:xfrm>
          <a:prstGeom prst="line">
            <a:avLst/>
          </a:prstGeom>
          <a:ln>
            <a:solidFill>
              <a:srgbClr val="0000FF"/>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8" name="Arc 27">
            <a:extLst>
              <a:ext uri="{FF2B5EF4-FFF2-40B4-BE49-F238E27FC236}">
                <a16:creationId xmlns:a16="http://schemas.microsoft.com/office/drawing/2014/main" id="{9C320A80-AAF7-4DA4-9577-E208A0657C0A}"/>
              </a:ext>
            </a:extLst>
          </p:cNvPr>
          <p:cNvSpPr/>
          <p:nvPr/>
        </p:nvSpPr>
        <p:spPr>
          <a:xfrm rot="13933179">
            <a:off x="3460041" y="2580017"/>
            <a:ext cx="587509" cy="587509"/>
          </a:xfrm>
          <a:prstGeom prst="arc">
            <a:avLst/>
          </a:prstGeom>
          <a:ln>
            <a:solidFill>
              <a:srgbClr val="008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sz="2000">
              <a:solidFill>
                <a:srgbClr val="008000"/>
              </a:solidFill>
              <a:latin typeface="Cambria" panose="02040503050406030204" pitchFamily="18" charset="0"/>
            </a:endParaRPr>
          </a:p>
        </p:txBody>
      </p:sp>
      <p:sp>
        <p:nvSpPr>
          <p:cNvPr id="29" name="TextBox 28">
            <a:extLst>
              <a:ext uri="{FF2B5EF4-FFF2-40B4-BE49-F238E27FC236}">
                <a16:creationId xmlns:a16="http://schemas.microsoft.com/office/drawing/2014/main" id="{50CE7950-0D4A-4848-A3C8-853B90B596C1}"/>
              </a:ext>
            </a:extLst>
          </p:cNvPr>
          <p:cNvSpPr txBox="1"/>
          <p:nvPr/>
        </p:nvSpPr>
        <p:spPr>
          <a:xfrm>
            <a:off x="2550073" y="2581861"/>
            <a:ext cx="960519" cy="400110"/>
          </a:xfrm>
          <a:prstGeom prst="rect">
            <a:avLst/>
          </a:prstGeom>
          <a:noFill/>
        </p:spPr>
        <p:txBody>
          <a:bodyPr wrap="none" rtlCol="0">
            <a:spAutoFit/>
          </a:bodyPr>
          <a:lstStyle/>
          <a:p>
            <a:r>
              <a:rPr lang="en-US" altLang="zh-CN" sz="2000" i="1" dirty="0">
                <a:solidFill>
                  <a:srgbClr val="008000"/>
                </a:solidFill>
                <a:latin typeface="Cambria" panose="02040503050406030204" pitchFamily="18" charset="0"/>
                <a:ea typeface="Cambria" panose="02040503050406030204" pitchFamily="18" charset="0"/>
                <a:cs typeface="Arial" panose="020B0604020202020204" pitchFamily="34" charset="0"/>
              </a:rPr>
              <a:t>θ</a:t>
            </a:r>
            <a:r>
              <a:rPr lang="en-US" altLang="zh-CN" sz="2000" dirty="0">
                <a:solidFill>
                  <a:srgbClr val="008000"/>
                </a:solidFill>
                <a:latin typeface="Cambria" panose="02040503050406030204" pitchFamily="18" charset="0"/>
                <a:ea typeface="Cambria" panose="02040503050406030204" pitchFamily="18" charset="0"/>
                <a:cs typeface="Arial" panose="020B0604020202020204" pitchFamily="34" charset="0"/>
              </a:rPr>
              <a:t> </a:t>
            </a:r>
            <a:r>
              <a:rPr lang="zh-CN" altLang="en-US" sz="2000" dirty="0">
                <a:solidFill>
                  <a:srgbClr val="008000"/>
                </a:solidFill>
                <a:latin typeface="Cambria" panose="02040503050406030204" pitchFamily="18" charset="0"/>
                <a:ea typeface="Cambria" panose="02040503050406030204" pitchFamily="18" charset="0"/>
                <a:cs typeface="Arial" panose="020B0604020202020204" pitchFamily="34" charset="0"/>
              </a:rPr>
              <a:t>≈ </a:t>
            </a:r>
            <a:r>
              <a:rPr lang="en-US" altLang="zh-CN" sz="2000" dirty="0">
                <a:solidFill>
                  <a:srgbClr val="008000"/>
                </a:solidFill>
                <a:latin typeface="Cambria" panose="02040503050406030204" pitchFamily="18" charset="0"/>
                <a:ea typeface="Cambria" panose="02040503050406030204" pitchFamily="18" charset="0"/>
                <a:cs typeface="Arial" panose="020B0604020202020204" pitchFamily="34" charset="0"/>
              </a:rPr>
              <a:t>12°</a:t>
            </a:r>
            <a:endParaRPr lang="zh-CN" altLang="en-US" sz="2000" i="1" dirty="0">
              <a:solidFill>
                <a:srgbClr val="008000"/>
              </a:solidFill>
              <a:latin typeface="Cambria" panose="02040503050406030204" pitchFamily="18" charset="0"/>
              <a:cs typeface="Arial" panose="020B0604020202020204" pitchFamily="34" charset="0"/>
            </a:endParaRPr>
          </a:p>
        </p:txBody>
      </p:sp>
      <p:cxnSp>
        <p:nvCxnSpPr>
          <p:cNvPr id="31" name="Straight Arrow Connector 30">
            <a:extLst>
              <a:ext uri="{FF2B5EF4-FFF2-40B4-BE49-F238E27FC236}">
                <a16:creationId xmlns:a16="http://schemas.microsoft.com/office/drawing/2014/main" id="{4C24EA09-B776-4C78-8710-BC66CAB5C6C8}"/>
              </a:ext>
            </a:extLst>
          </p:cNvPr>
          <p:cNvCxnSpPr>
            <a:cxnSpLocks/>
            <a:stCxn id="15" idx="4"/>
          </p:cNvCxnSpPr>
          <p:nvPr/>
        </p:nvCxnSpPr>
        <p:spPr>
          <a:xfrm flipH="1" flipV="1">
            <a:off x="3510592" y="953640"/>
            <a:ext cx="1091178" cy="2108283"/>
          </a:xfrm>
          <a:prstGeom prst="straightConnector1">
            <a:avLst/>
          </a:prstGeom>
          <a:ln>
            <a:solidFill>
              <a:srgbClr val="FF0000"/>
            </a:solidFill>
            <a:tailEnd type="triangle"/>
          </a:ln>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3498969003"/>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AFCD5B58-B08C-4ADD-BA04-AF2C8A71F658}"/>
              </a:ext>
            </a:extLst>
          </p:cNvPr>
          <p:cNvPicPr>
            <a:picLocks noChangeAspect="1"/>
          </p:cNvPicPr>
          <p:nvPr/>
        </p:nvPicPr>
        <p:blipFill>
          <a:blip r:embed="rId3"/>
          <a:stretch>
            <a:fillRect/>
          </a:stretch>
        </p:blipFill>
        <p:spPr>
          <a:xfrm>
            <a:off x="-1" y="0"/>
            <a:ext cx="5387023" cy="3637047"/>
          </a:xfrm>
          <a:prstGeom prst="rect">
            <a:avLst/>
          </a:prstGeom>
        </p:spPr>
      </p:pic>
      <p:sp>
        <p:nvSpPr>
          <p:cNvPr id="7" name="TextBox 6">
            <a:extLst>
              <a:ext uri="{FF2B5EF4-FFF2-40B4-BE49-F238E27FC236}">
                <a16:creationId xmlns:a16="http://schemas.microsoft.com/office/drawing/2014/main" id="{31C0F6EB-AEFF-40C5-AA65-520B79862F51}"/>
              </a:ext>
            </a:extLst>
          </p:cNvPr>
          <p:cNvSpPr txBox="1"/>
          <p:nvPr/>
        </p:nvSpPr>
        <p:spPr>
          <a:xfrm>
            <a:off x="6358523" y="3236006"/>
            <a:ext cx="909160" cy="369332"/>
          </a:xfrm>
          <a:prstGeom prst="rect">
            <a:avLst/>
          </a:prstGeom>
          <a:noFill/>
        </p:spPr>
        <p:txBody>
          <a:bodyPr wrap="none" rtlCol="0">
            <a:spAutoFit/>
          </a:bodyPr>
          <a:lstStyle/>
          <a:p>
            <a:r>
              <a:rPr lang="en-US" altLang="zh-CN" i="1" dirty="0">
                <a:solidFill>
                  <a:srgbClr val="FF0000"/>
                </a:solidFill>
                <a:latin typeface="Cambria" panose="02040503050406030204" pitchFamily="18" charset="0"/>
                <a:ea typeface="Cambria" panose="02040503050406030204" pitchFamily="18" charset="0"/>
              </a:rPr>
              <a:t>α</a:t>
            </a:r>
            <a:r>
              <a:rPr lang="en-US" altLang="zh-CN" dirty="0">
                <a:solidFill>
                  <a:srgbClr val="FF0000"/>
                </a:solidFill>
                <a:latin typeface="Cambria" panose="02040503050406030204" pitchFamily="18" charset="0"/>
                <a:ea typeface="Cambria" panose="02040503050406030204" pitchFamily="18" charset="0"/>
              </a:rPr>
              <a:t> gated</a:t>
            </a:r>
            <a:endParaRPr lang="zh-CN" altLang="en-US" dirty="0">
              <a:solidFill>
                <a:srgbClr val="FF0000"/>
              </a:solidFill>
              <a:latin typeface="Cambria" panose="02040503050406030204" pitchFamily="18" charset="0"/>
            </a:endParaRPr>
          </a:p>
        </p:txBody>
      </p:sp>
      <p:sp>
        <p:nvSpPr>
          <p:cNvPr id="9" name="TextBox 8">
            <a:extLst>
              <a:ext uri="{FF2B5EF4-FFF2-40B4-BE49-F238E27FC236}">
                <a16:creationId xmlns:a16="http://schemas.microsoft.com/office/drawing/2014/main" id="{3F16F770-CD7B-4EE0-B96C-6395442CA59A}"/>
              </a:ext>
            </a:extLst>
          </p:cNvPr>
          <p:cNvSpPr txBox="1"/>
          <p:nvPr/>
        </p:nvSpPr>
        <p:spPr>
          <a:xfrm>
            <a:off x="6382588" y="3236006"/>
            <a:ext cx="909160" cy="369332"/>
          </a:xfrm>
          <a:prstGeom prst="rect">
            <a:avLst/>
          </a:prstGeom>
          <a:noFill/>
        </p:spPr>
        <p:txBody>
          <a:bodyPr wrap="none" rtlCol="0">
            <a:spAutoFit/>
          </a:bodyPr>
          <a:lstStyle/>
          <a:p>
            <a:r>
              <a:rPr lang="en-US" altLang="zh-CN" i="1" dirty="0">
                <a:solidFill>
                  <a:srgbClr val="0000FF"/>
                </a:solidFill>
                <a:latin typeface="Cambria" panose="02040503050406030204" pitchFamily="18" charset="0"/>
                <a:ea typeface="Cambria" panose="02040503050406030204" pitchFamily="18" charset="0"/>
              </a:rPr>
              <a:t>α</a:t>
            </a:r>
            <a:r>
              <a:rPr lang="en-US" altLang="zh-CN" dirty="0">
                <a:solidFill>
                  <a:srgbClr val="0000FF"/>
                </a:solidFill>
                <a:latin typeface="Cambria" panose="02040503050406030204" pitchFamily="18" charset="0"/>
                <a:ea typeface="Cambria" panose="02040503050406030204" pitchFamily="18" charset="0"/>
              </a:rPr>
              <a:t> gated</a:t>
            </a:r>
            <a:endParaRPr lang="zh-CN" altLang="en-US" dirty="0">
              <a:solidFill>
                <a:srgbClr val="0000FF"/>
              </a:solidFill>
              <a:latin typeface="Cambria" panose="02040503050406030204" pitchFamily="18" charset="0"/>
            </a:endParaRPr>
          </a:p>
        </p:txBody>
      </p:sp>
      <p:sp>
        <p:nvSpPr>
          <p:cNvPr id="11" name="TextBox 10">
            <a:extLst>
              <a:ext uri="{FF2B5EF4-FFF2-40B4-BE49-F238E27FC236}">
                <a16:creationId xmlns:a16="http://schemas.microsoft.com/office/drawing/2014/main" id="{80B9DD13-B5F6-42AF-B45D-67B1CC18DDEE}"/>
              </a:ext>
            </a:extLst>
          </p:cNvPr>
          <p:cNvSpPr txBox="1"/>
          <p:nvPr/>
        </p:nvSpPr>
        <p:spPr>
          <a:xfrm>
            <a:off x="4015370" y="5996226"/>
            <a:ext cx="5128630" cy="861774"/>
          </a:xfrm>
          <a:prstGeom prst="rect">
            <a:avLst/>
          </a:prstGeom>
          <a:noFill/>
        </p:spPr>
        <p:txBody>
          <a:bodyPr wrap="square">
            <a:spAutoFit/>
          </a:bodyPr>
          <a:lstStyle/>
          <a:p>
            <a:r>
              <a:rPr lang="en-US" altLang="zh-CN" sz="1600" dirty="0">
                <a:latin typeface="Arial" panose="020B0604020202020204" pitchFamily="34" charset="0"/>
              </a:rPr>
              <a:t>Oliver</a:t>
            </a:r>
          </a:p>
          <a:p>
            <a:r>
              <a:rPr lang="en-US" altLang="zh-CN" sz="1600" dirty="0" err="1">
                <a:latin typeface="Arial" panose="020B0604020202020204" pitchFamily="34" charset="0"/>
              </a:rPr>
              <a:t>thetaMaxAlpha</a:t>
            </a:r>
            <a:r>
              <a:rPr lang="en-US" altLang="zh-CN" sz="1600" dirty="0">
                <a:latin typeface="Arial" panose="020B0604020202020204" pitchFamily="34" charset="0"/>
              </a:rPr>
              <a:t> = </a:t>
            </a:r>
            <a:r>
              <a:rPr lang="en-US" altLang="zh-CN" sz="1600" dirty="0" err="1">
                <a:latin typeface="Arial" panose="020B0604020202020204" pitchFamily="34" charset="0"/>
              </a:rPr>
              <a:t>maxAlphaAngleDetected</a:t>
            </a:r>
            <a:r>
              <a:rPr lang="en-US" altLang="zh-CN" sz="1600" dirty="0">
                <a:latin typeface="Arial" panose="020B0604020202020204" pitchFamily="34" charset="0"/>
              </a:rPr>
              <a:t> + 3.0;</a:t>
            </a:r>
          </a:p>
          <a:p>
            <a:r>
              <a:rPr lang="en-US" altLang="zh-CN" sz="1600" dirty="0" err="1">
                <a:latin typeface="Arial" panose="020B0604020202020204" pitchFamily="34" charset="0"/>
              </a:rPr>
              <a:t>thetaMaxGamma</a:t>
            </a:r>
            <a:r>
              <a:rPr lang="en-US" altLang="zh-CN" sz="1600" dirty="0">
                <a:latin typeface="Arial" panose="020B0604020202020204" pitchFamily="34" charset="0"/>
              </a:rPr>
              <a:t> = </a:t>
            </a:r>
            <a:r>
              <a:rPr lang="en-US" altLang="zh-CN" sz="1600" dirty="0" err="1">
                <a:latin typeface="Arial" panose="020B0604020202020204" pitchFamily="34" charset="0"/>
              </a:rPr>
              <a:t>maxGammaAngleDetected</a:t>
            </a:r>
            <a:r>
              <a:rPr lang="en-US" altLang="zh-CN" sz="1600" dirty="0">
                <a:latin typeface="Arial" panose="020B0604020202020204" pitchFamily="34" charset="0"/>
              </a:rPr>
              <a:t> + 5.0;</a:t>
            </a:r>
          </a:p>
        </p:txBody>
      </p:sp>
      <p:sp>
        <p:nvSpPr>
          <p:cNvPr id="8" name="TextBox 7">
            <a:extLst>
              <a:ext uri="{FF2B5EF4-FFF2-40B4-BE49-F238E27FC236}">
                <a16:creationId xmlns:a16="http://schemas.microsoft.com/office/drawing/2014/main" id="{7D83D661-3BF3-433A-B4A7-6FB3ACB9E834}"/>
              </a:ext>
            </a:extLst>
          </p:cNvPr>
          <p:cNvSpPr txBox="1"/>
          <p:nvPr/>
        </p:nvSpPr>
        <p:spPr>
          <a:xfrm>
            <a:off x="3292966" y="1922138"/>
            <a:ext cx="1870705" cy="1200329"/>
          </a:xfrm>
          <a:prstGeom prst="rect">
            <a:avLst/>
          </a:prstGeom>
          <a:noFill/>
        </p:spPr>
        <p:txBody>
          <a:bodyPr wrap="none" rtlCol="0">
            <a:spAutoFit/>
          </a:bodyPr>
          <a:lstStyle/>
          <a:p>
            <a:r>
              <a:rPr lang="en-US" altLang="zh-CN" i="1" dirty="0">
                <a:solidFill>
                  <a:srgbClr val="FF0000"/>
                </a:solidFill>
                <a:latin typeface="Cambria" panose="02040503050406030204" pitchFamily="18" charset="0"/>
                <a:ea typeface="Cambria" panose="02040503050406030204" pitchFamily="18" charset="0"/>
              </a:rPr>
              <a:t>θ</a:t>
            </a:r>
            <a:r>
              <a:rPr lang="en-US" altLang="zh-CN" i="1" baseline="-25000" dirty="0">
                <a:solidFill>
                  <a:srgbClr val="FF0000"/>
                </a:solidFill>
                <a:latin typeface="Cambria" panose="02040503050406030204" pitchFamily="18" charset="0"/>
                <a:ea typeface="Cambria" panose="02040503050406030204" pitchFamily="18" charset="0"/>
              </a:rPr>
              <a:t>α</a:t>
            </a:r>
            <a:r>
              <a:rPr lang="en-US" altLang="zh-CN" dirty="0">
                <a:solidFill>
                  <a:srgbClr val="FF0000"/>
                </a:solidFill>
                <a:latin typeface="Cambria" panose="02040503050406030204" pitchFamily="18" charset="0"/>
                <a:ea typeface="Cambria" panose="02040503050406030204" pitchFamily="18" charset="0"/>
              </a:rPr>
              <a:t> &lt; 14 deg</a:t>
            </a:r>
          </a:p>
          <a:p>
            <a:r>
              <a:rPr lang="en-US" altLang="zh-CN" dirty="0">
                <a:solidFill>
                  <a:srgbClr val="FF0000"/>
                </a:solidFill>
                <a:latin typeface="Cambria" panose="02040503050406030204" pitchFamily="18" charset="0"/>
                <a:ea typeface="Cambria" panose="02040503050406030204" pitchFamily="18" charset="0"/>
              </a:rPr>
              <a:t>3,000,000 events</a:t>
            </a:r>
          </a:p>
          <a:p>
            <a:r>
              <a:rPr lang="en-US" altLang="zh-CN" dirty="0">
                <a:solidFill>
                  <a:srgbClr val="FF0000"/>
                </a:solidFill>
                <a:latin typeface="Cambria" panose="02040503050406030204" pitchFamily="18" charset="0"/>
                <a:ea typeface="Cambria" panose="02040503050406030204" pitchFamily="18" charset="0"/>
              </a:rPr>
              <a:t>1 hour</a:t>
            </a:r>
          </a:p>
          <a:p>
            <a:r>
              <a:rPr lang="en-US" altLang="zh-CN" dirty="0" err="1">
                <a:solidFill>
                  <a:srgbClr val="FF0000"/>
                </a:solidFill>
                <a:latin typeface="Cambria" panose="02040503050406030204" pitchFamily="18" charset="0"/>
                <a:ea typeface="Cambria" panose="02040503050406030204" pitchFamily="18" charset="0"/>
              </a:rPr>
              <a:t>cos</a:t>
            </a:r>
            <a:r>
              <a:rPr lang="en-US" altLang="zh-CN" i="1" dirty="0" err="1">
                <a:solidFill>
                  <a:srgbClr val="FF0000"/>
                </a:solidFill>
                <a:latin typeface="Cambria" panose="02040503050406030204" pitchFamily="18" charset="0"/>
                <a:ea typeface="Cambria" panose="02040503050406030204" pitchFamily="18" charset="0"/>
              </a:rPr>
              <a:t>θ</a:t>
            </a:r>
            <a:r>
              <a:rPr lang="en-US" altLang="zh-CN" i="1" dirty="0">
                <a:solidFill>
                  <a:srgbClr val="FF0000"/>
                </a:solidFill>
                <a:latin typeface="Cambria" panose="02040503050406030204" pitchFamily="18" charset="0"/>
                <a:ea typeface="Cambria" panose="02040503050406030204" pitchFamily="18" charset="0"/>
              </a:rPr>
              <a:t> </a:t>
            </a:r>
            <a:r>
              <a:rPr lang="en-US" altLang="zh-CN" dirty="0">
                <a:solidFill>
                  <a:srgbClr val="FF0000"/>
                </a:solidFill>
                <a:latin typeface="Cambria" panose="02040503050406030204" pitchFamily="18" charset="0"/>
                <a:ea typeface="Cambria" panose="02040503050406030204" pitchFamily="18" charset="0"/>
              </a:rPr>
              <a:t>~ (0.97–1) </a:t>
            </a:r>
          </a:p>
        </p:txBody>
      </p:sp>
      <p:sp>
        <p:nvSpPr>
          <p:cNvPr id="6" name="TextBox 5">
            <a:extLst>
              <a:ext uri="{FF2B5EF4-FFF2-40B4-BE49-F238E27FC236}">
                <a16:creationId xmlns:a16="http://schemas.microsoft.com/office/drawing/2014/main" id="{FBFB2477-46C2-41C8-A0B5-5336476CC14D}"/>
              </a:ext>
            </a:extLst>
          </p:cNvPr>
          <p:cNvSpPr txBox="1"/>
          <p:nvPr/>
        </p:nvSpPr>
        <p:spPr>
          <a:xfrm>
            <a:off x="694565" y="1583361"/>
            <a:ext cx="1998945" cy="1200329"/>
          </a:xfrm>
          <a:prstGeom prst="rect">
            <a:avLst/>
          </a:prstGeom>
          <a:noFill/>
        </p:spPr>
        <p:txBody>
          <a:bodyPr wrap="none" rtlCol="0">
            <a:spAutoFit/>
          </a:bodyPr>
          <a:lstStyle/>
          <a:p>
            <a:r>
              <a:rPr lang="en-US" altLang="zh-CN" i="1" dirty="0">
                <a:solidFill>
                  <a:srgbClr val="0000FF"/>
                </a:solidFill>
                <a:latin typeface="Cambria" panose="02040503050406030204" pitchFamily="18" charset="0"/>
                <a:ea typeface="Cambria" panose="02040503050406030204" pitchFamily="18" charset="0"/>
              </a:rPr>
              <a:t>θ</a:t>
            </a:r>
            <a:r>
              <a:rPr lang="en-US" altLang="zh-CN" i="1" baseline="-25000" dirty="0">
                <a:solidFill>
                  <a:srgbClr val="0000FF"/>
                </a:solidFill>
                <a:latin typeface="Cambria" panose="02040503050406030204" pitchFamily="18" charset="0"/>
                <a:ea typeface="Cambria" panose="02040503050406030204" pitchFamily="18" charset="0"/>
              </a:rPr>
              <a:t>α</a:t>
            </a:r>
            <a:r>
              <a:rPr lang="en-US" altLang="zh-CN" dirty="0">
                <a:solidFill>
                  <a:srgbClr val="0000FF"/>
                </a:solidFill>
                <a:latin typeface="Cambria" panose="02040503050406030204" pitchFamily="18" charset="0"/>
                <a:ea typeface="Cambria" panose="02040503050406030204" pitchFamily="18" charset="0"/>
              </a:rPr>
              <a:t> &lt; 26 deg</a:t>
            </a:r>
          </a:p>
          <a:p>
            <a:r>
              <a:rPr lang="en-US" altLang="zh-CN" dirty="0">
                <a:solidFill>
                  <a:srgbClr val="0000FF"/>
                </a:solidFill>
                <a:latin typeface="Cambria" panose="02040503050406030204" pitchFamily="18" charset="0"/>
                <a:ea typeface="Cambria" panose="02040503050406030204" pitchFamily="18" charset="0"/>
              </a:rPr>
              <a:t>10,000,000 events</a:t>
            </a:r>
          </a:p>
          <a:p>
            <a:r>
              <a:rPr lang="en-US" altLang="zh-CN" dirty="0">
                <a:solidFill>
                  <a:srgbClr val="0000FF"/>
                </a:solidFill>
                <a:latin typeface="Cambria" panose="02040503050406030204" pitchFamily="18" charset="0"/>
                <a:ea typeface="Cambria" panose="02040503050406030204" pitchFamily="18" charset="0"/>
              </a:rPr>
              <a:t>3.3 hours</a:t>
            </a:r>
          </a:p>
          <a:p>
            <a:r>
              <a:rPr lang="en-US" altLang="zh-CN" dirty="0" err="1">
                <a:solidFill>
                  <a:srgbClr val="0000FF"/>
                </a:solidFill>
                <a:latin typeface="Cambria" panose="02040503050406030204" pitchFamily="18" charset="0"/>
                <a:ea typeface="Cambria" panose="02040503050406030204" pitchFamily="18" charset="0"/>
              </a:rPr>
              <a:t>cos</a:t>
            </a:r>
            <a:r>
              <a:rPr lang="en-US" altLang="zh-CN" i="1" dirty="0" err="1">
                <a:solidFill>
                  <a:srgbClr val="0000FF"/>
                </a:solidFill>
                <a:latin typeface="Cambria" panose="02040503050406030204" pitchFamily="18" charset="0"/>
                <a:ea typeface="Cambria" panose="02040503050406030204" pitchFamily="18" charset="0"/>
              </a:rPr>
              <a:t>θ</a:t>
            </a:r>
            <a:r>
              <a:rPr lang="en-US" altLang="zh-CN" i="1" dirty="0">
                <a:solidFill>
                  <a:srgbClr val="0000FF"/>
                </a:solidFill>
                <a:latin typeface="Cambria" panose="02040503050406030204" pitchFamily="18" charset="0"/>
                <a:ea typeface="Cambria" panose="02040503050406030204" pitchFamily="18" charset="0"/>
              </a:rPr>
              <a:t> </a:t>
            </a:r>
            <a:r>
              <a:rPr lang="en-US" altLang="zh-CN" dirty="0">
                <a:solidFill>
                  <a:srgbClr val="0000FF"/>
                </a:solidFill>
                <a:latin typeface="Cambria" panose="02040503050406030204" pitchFamily="18" charset="0"/>
                <a:ea typeface="Cambria" panose="02040503050406030204" pitchFamily="18" charset="0"/>
              </a:rPr>
              <a:t>~ (0.9–1) </a:t>
            </a:r>
          </a:p>
        </p:txBody>
      </p:sp>
      <p:sp>
        <p:nvSpPr>
          <p:cNvPr id="14" name="TextBox 13">
            <a:extLst>
              <a:ext uri="{FF2B5EF4-FFF2-40B4-BE49-F238E27FC236}">
                <a16:creationId xmlns:a16="http://schemas.microsoft.com/office/drawing/2014/main" id="{7911771E-B732-426B-904A-ABE1FCBD1DBB}"/>
              </a:ext>
            </a:extLst>
          </p:cNvPr>
          <p:cNvSpPr txBox="1"/>
          <p:nvPr/>
        </p:nvSpPr>
        <p:spPr>
          <a:xfrm>
            <a:off x="1085144" y="336865"/>
            <a:ext cx="1998945" cy="1200329"/>
          </a:xfrm>
          <a:prstGeom prst="rect">
            <a:avLst/>
          </a:prstGeom>
          <a:noFill/>
        </p:spPr>
        <p:txBody>
          <a:bodyPr wrap="none" rtlCol="0">
            <a:spAutoFit/>
          </a:bodyPr>
          <a:lstStyle/>
          <a:p>
            <a:r>
              <a:rPr lang="en-US" altLang="zh-CN" i="1" dirty="0">
                <a:solidFill>
                  <a:srgbClr val="00FF00"/>
                </a:solidFill>
                <a:latin typeface="Cambria" panose="02040503050406030204" pitchFamily="18" charset="0"/>
                <a:ea typeface="Cambria" panose="02040503050406030204" pitchFamily="18" charset="0"/>
              </a:rPr>
              <a:t>θ</a:t>
            </a:r>
            <a:r>
              <a:rPr lang="en-US" altLang="zh-CN" i="1" baseline="-25000" dirty="0">
                <a:solidFill>
                  <a:srgbClr val="00FF00"/>
                </a:solidFill>
                <a:latin typeface="Cambria" panose="02040503050406030204" pitchFamily="18" charset="0"/>
                <a:ea typeface="Cambria" panose="02040503050406030204" pitchFamily="18" charset="0"/>
              </a:rPr>
              <a:t>α</a:t>
            </a:r>
            <a:r>
              <a:rPr lang="en-US" altLang="zh-CN" dirty="0">
                <a:solidFill>
                  <a:srgbClr val="00FF00"/>
                </a:solidFill>
                <a:latin typeface="Cambria" panose="02040503050406030204" pitchFamily="18" charset="0"/>
                <a:ea typeface="Cambria" panose="02040503050406030204" pitchFamily="18" charset="0"/>
              </a:rPr>
              <a:t> &lt; 46 deg</a:t>
            </a:r>
          </a:p>
          <a:p>
            <a:r>
              <a:rPr lang="en-US" altLang="zh-CN" dirty="0" err="1">
                <a:solidFill>
                  <a:srgbClr val="00FF00"/>
                </a:solidFill>
                <a:latin typeface="Cambria" panose="02040503050406030204" pitchFamily="18" charset="0"/>
                <a:ea typeface="Cambria" panose="02040503050406030204" pitchFamily="18" charset="0"/>
              </a:rPr>
              <a:t>cos</a:t>
            </a:r>
            <a:r>
              <a:rPr lang="en-US" altLang="zh-CN" i="1" dirty="0" err="1">
                <a:solidFill>
                  <a:srgbClr val="00FF00"/>
                </a:solidFill>
                <a:latin typeface="Cambria" panose="02040503050406030204" pitchFamily="18" charset="0"/>
                <a:ea typeface="Cambria" panose="02040503050406030204" pitchFamily="18" charset="0"/>
              </a:rPr>
              <a:t>θ</a:t>
            </a:r>
            <a:r>
              <a:rPr lang="en-US" altLang="zh-CN" i="1" dirty="0">
                <a:solidFill>
                  <a:srgbClr val="00FF00"/>
                </a:solidFill>
                <a:latin typeface="Cambria" panose="02040503050406030204" pitchFamily="18" charset="0"/>
                <a:ea typeface="Cambria" panose="02040503050406030204" pitchFamily="18" charset="0"/>
              </a:rPr>
              <a:t> </a:t>
            </a:r>
            <a:r>
              <a:rPr lang="en-US" altLang="zh-CN" dirty="0">
                <a:solidFill>
                  <a:srgbClr val="00FF00"/>
                </a:solidFill>
                <a:latin typeface="Cambria" panose="02040503050406030204" pitchFamily="18" charset="0"/>
                <a:ea typeface="Cambria" panose="02040503050406030204" pitchFamily="18" charset="0"/>
              </a:rPr>
              <a:t>~ (0.7–1) </a:t>
            </a:r>
          </a:p>
          <a:p>
            <a:r>
              <a:rPr lang="en-US" altLang="zh-CN" dirty="0">
                <a:solidFill>
                  <a:srgbClr val="00FF00"/>
                </a:solidFill>
                <a:latin typeface="Cambria" panose="02040503050406030204" pitchFamily="18" charset="0"/>
                <a:ea typeface="Cambria" panose="02040503050406030204" pitchFamily="18" charset="0"/>
              </a:rPr>
              <a:t>30,100,000 events</a:t>
            </a:r>
          </a:p>
          <a:p>
            <a:r>
              <a:rPr lang="en-US" altLang="zh-CN" dirty="0">
                <a:solidFill>
                  <a:srgbClr val="00FF00"/>
                </a:solidFill>
                <a:latin typeface="Cambria" panose="02040503050406030204" pitchFamily="18" charset="0"/>
                <a:ea typeface="Cambria" panose="02040503050406030204" pitchFamily="18" charset="0"/>
              </a:rPr>
              <a:t>10.0 hours</a:t>
            </a:r>
            <a:endParaRPr lang="zh-CN" altLang="en-US" dirty="0">
              <a:solidFill>
                <a:srgbClr val="00FF00"/>
              </a:solidFill>
              <a:latin typeface="Cambria" panose="02040503050406030204" pitchFamily="18" charset="0"/>
            </a:endParaRPr>
          </a:p>
        </p:txBody>
      </p:sp>
      <p:sp>
        <p:nvSpPr>
          <p:cNvPr id="15" name="TextBox 14">
            <a:extLst>
              <a:ext uri="{FF2B5EF4-FFF2-40B4-BE49-F238E27FC236}">
                <a16:creationId xmlns:a16="http://schemas.microsoft.com/office/drawing/2014/main" id="{223EFA4E-EA9F-49A0-A3D8-677B488479DA}"/>
              </a:ext>
            </a:extLst>
          </p:cNvPr>
          <p:cNvSpPr txBox="1"/>
          <p:nvPr/>
        </p:nvSpPr>
        <p:spPr>
          <a:xfrm>
            <a:off x="6406653" y="3236006"/>
            <a:ext cx="909160" cy="369332"/>
          </a:xfrm>
          <a:prstGeom prst="rect">
            <a:avLst/>
          </a:prstGeom>
          <a:noFill/>
        </p:spPr>
        <p:txBody>
          <a:bodyPr wrap="none" rtlCol="0">
            <a:spAutoFit/>
          </a:bodyPr>
          <a:lstStyle/>
          <a:p>
            <a:r>
              <a:rPr lang="en-US" altLang="zh-CN" i="1" dirty="0">
                <a:solidFill>
                  <a:srgbClr val="00FF00"/>
                </a:solidFill>
                <a:latin typeface="Cambria" panose="02040503050406030204" pitchFamily="18" charset="0"/>
                <a:ea typeface="Cambria" panose="02040503050406030204" pitchFamily="18" charset="0"/>
              </a:rPr>
              <a:t>α</a:t>
            </a:r>
            <a:r>
              <a:rPr lang="en-US" altLang="zh-CN" dirty="0">
                <a:solidFill>
                  <a:srgbClr val="00FF00"/>
                </a:solidFill>
                <a:latin typeface="Cambria" panose="02040503050406030204" pitchFamily="18" charset="0"/>
                <a:ea typeface="Cambria" panose="02040503050406030204" pitchFamily="18" charset="0"/>
              </a:rPr>
              <a:t> gated</a:t>
            </a:r>
            <a:endParaRPr lang="zh-CN" altLang="en-US" dirty="0">
              <a:solidFill>
                <a:srgbClr val="00FF00"/>
              </a:solidFill>
              <a:latin typeface="Cambria" panose="02040503050406030204" pitchFamily="18" charset="0"/>
            </a:endParaRPr>
          </a:p>
        </p:txBody>
      </p:sp>
      <p:pic>
        <p:nvPicPr>
          <p:cNvPr id="17" name="Picture 16">
            <a:extLst>
              <a:ext uri="{FF2B5EF4-FFF2-40B4-BE49-F238E27FC236}">
                <a16:creationId xmlns:a16="http://schemas.microsoft.com/office/drawing/2014/main" id="{25E48A0F-DAA7-4ABD-B366-4B2FCE88E00A}"/>
              </a:ext>
            </a:extLst>
          </p:cNvPr>
          <p:cNvPicPr>
            <a:picLocks noChangeAspect="1"/>
          </p:cNvPicPr>
          <p:nvPr/>
        </p:nvPicPr>
        <p:blipFill>
          <a:blip r:embed="rId4"/>
          <a:stretch>
            <a:fillRect/>
          </a:stretch>
        </p:blipFill>
        <p:spPr>
          <a:xfrm>
            <a:off x="5823650" y="749260"/>
            <a:ext cx="2439743" cy="2507857"/>
          </a:xfrm>
          <a:prstGeom prst="rect">
            <a:avLst/>
          </a:prstGeom>
        </p:spPr>
      </p:pic>
      <p:sp>
        <p:nvSpPr>
          <p:cNvPr id="40" name="TextBox 39">
            <a:extLst>
              <a:ext uri="{FF2B5EF4-FFF2-40B4-BE49-F238E27FC236}">
                <a16:creationId xmlns:a16="http://schemas.microsoft.com/office/drawing/2014/main" id="{5D4ED000-BD26-4E8F-ACD5-FAFF74F094EB}"/>
              </a:ext>
            </a:extLst>
          </p:cNvPr>
          <p:cNvSpPr txBox="1"/>
          <p:nvPr/>
        </p:nvSpPr>
        <p:spPr>
          <a:xfrm>
            <a:off x="266329" y="3637047"/>
            <a:ext cx="4611134" cy="646331"/>
          </a:xfrm>
          <a:prstGeom prst="rect">
            <a:avLst/>
          </a:prstGeom>
          <a:noFill/>
        </p:spPr>
        <p:txBody>
          <a:bodyPr wrap="none" rtlCol="0">
            <a:spAutoFit/>
          </a:bodyPr>
          <a:lstStyle/>
          <a:p>
            <a:r>
              <a:rPr lang="en-US" altLang="zh-CN" dirty="0">
                <a:latin typeface="Cambria" panose="02040503050406030204" pitchFamily="18" charset="0"/>
                <a:ea typeface="Cambria" panose="02040503050406030204" pitchFamily="18" charset="0"/>
              </a:rPr>
              <a:t>Ungated </a:t>
            </a:r>
            <a:r>
              <a:rPr lang="en-US" altLang="zh-CN" i="1"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 rays</a:t>
            </a:r>
          </a:p>
          <a:p>
            <a:r>
              <a:rPr lang="en-US" altLang="zh-CN" dirty="0">
                <a:latin typeface="Cambria" panose="02040503050406030204" pitchFamily="18" charset="0"/>
                <a:ea typeface="Cambria" panose="02040503050406030204" pitchFamily="18" charset="0"/>
              </a:rPr>
              <a:t>With different emission angles for </a:t>
            </a:r>
            <a:r>
              <a:rPr lang="en-US" altLang="zh-CN" i="1" dirty="0">
                <a:latin typeface="Cambria" panose="02040503050406030204" pitchFamily="18" charset="0"/>
                <a:ea typeface="Cambria" panose="02040503050406030204" pitchFamily="18" charset="0"/>
              </a:rPr>
              <a:t>α</a:t>
            </a:r>
            <a:r>
              <a:rPr lang="en-US" altLang="zh-CN" dirty="0">
                <a:latin typeface="Cambria" panose="02040503050406030204" pitchFamily="18" charset="0"/>
                <a:ea typeface="Cambria" panose="02040503050406030204" pitchFamily="18" charset="0"/>
              </a:rPr>
              <a:t> particles</a:t>
            </a:r>
            <a:endParaRPr lang="zh-CN" altLang="en-US" dirty="0">
              <a:latin typeface="Cambria" panose="02040503050406030204" pitchFamily="18" charset="0"/>
            </a:endParaRPr>
          </a:p>
        </p:txBody>
      </p:sp>
      <p:sp>
        <p:nvSpPr>
          <p:cNvPr id="42" name="TextBox 41">
            <a:extLst>
              <a:ext uri="{FF2B5EF4-FFF2-40B4-BE49-F238E27FC236}">
                <a16:creationId xmlns:a16="http://schemas.microsoft.com/office/drawing/2014/main" id="{F99CB0DF-F030-45B2-8271-DD6937E42588}"/>
              </a:ext>
            </a:extLst>
          </p:cNvPr>
          <p:cNvSpPr txBox="1"/>
          <p:nvPr/>
        </p:nvSpPr>
        <p:spPr>
          <a:xfrm>
            <a:off x="7267683" y="3231552"/>
            <a:ext cx="802420" cy="369332"/>
          </a:xfrm>
          <a:prstGeom prst="rect">
            <a:avLst/>
          </a:prstGeom>
          <a:noFill/>
        </p:spPr>
        <p:txBody>
          <a:bodyPr wrap="square">
            <a:spAutoFit/>
          </a:bodyPr>
          <a:lstStyle/>
          <a:p>
            <a:r>
              <a:rPr lang="en-US" altLang="zh-CN" i="1"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 rays</a:t>
            </a:r>
            <a:endParaRPr lang="zh-CN" altLang="en-US" dirty="0"/>
          </a:p>
        </p:txBody>
      </p:sp>
      <p:cxnSp>
        <p:nvCxnSpPr>
          <p:cNvPr id="45" name="Straight Arrow Connector 44">
            <a:extLst>
              <a:ext uri="{FF2B5EF4-FFF2-40B4-BE49-F238E27FC236}">
                <a16:creationId xmlns:a16="http://schemas.microsoft.com/office/drawing/2014/main" id="{02924C96-385A-4F5F-9B92-5306D1792DC4}"/>
              </a:ext>
            </a:extLst>
          </p:cNvPr>
          <p:cNvCxnSpPr>
            <a:cxnSpLocks/>
          </p:cNvCxnSpPr>
          <p:nvPr/>
        </p:nvCxnSpPr>
        <p:spPr>
          <a:xfrm flipV="1">
            <a:off x="2729606" y="3043990"/>
            <a:ext cx="2997427" cy="19959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48778605"/>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03CBB44-4E54-47B7-90A9-D735D7DC8C87}"/>
              </a:ext>
            </a:extLst>
          </p:cNvPr>
          <p:cNvPicPr>
            <a:picLocks noChangeAspect="1"/>
          </p:cNvPicPr>
          <p:nvPr/>
        </p:nvPicPr>
        <p:blipFill>
          <a:blip r:embed="rId2"/>
          <a:stretch>
            <a:fillRect/>
          </a:stretch>
        </p:blipFill>
        <p:spPr>
          <a:xfrm>
            <a:off x="0" y="12"/>
            <a:ext cx="4572000" cy="2922417"/>
          </a:xfrm>
          <a:prstGeom prst="rect">
            <a:avLst/>
          </a:prstGeom>
        </p:spPr>
      </p:pic>
      <p:pic>
        <p:nvPicPr>
          <p:cNvPr id="5" name="Picture 4">
            <a:extLst>
              <a:ext uri="{FF2B5EF4-FFF2-40B4-BE49-F238E27FC236}">
                <a16:creationId xmlns:a16="http://schemas.microsoft.com/office/drawing/2014/main" id="{10D05B89-7F7E-4C4C-BEB2-E5BEF85EDC0A}"/>
              </a:ext>
            </a:extLst>
          </p:cNvPr>
          <p:cNvPicPr>
            <a:picLocks noChangeAspect="1"/>
          </p:cNvPicPr>
          <p:nvPr/>
        </p:nvPicPr>
        <p:blipFill>
          <a:blip r:embed="rId3"/>
          <a:stretch>
            <a:fillRect/>
          </a:stretch>
        </p:blipFill>
        <p:spPr>
          <a:xfrm>
            <a:off x="4572000" y="12"/>
            <a:ext cx="4572000" cy="2922417"/>
          </a:xfrm>
          <a:prstGeom prst="rect">
            <a:avLst/>
          </a:prstGeom>
        </p:spPr>
      </p:pic>
      <p:pic>
        <p:nvPicPr>
          <p:cNvPr id="7" name="Picture 6">
            <a:extLst>
              <a:ext uri="{FF2B5EF4-FFF2-40B4-BE49-F238E27FC236}">
                <a16:creationId xmlns:a16="http://schemas.microsoft.com/office/drawing/2014/main" id="{011A774A-C953-4E22-9876-0FEB33244120}"/>
              </a:ext>
            </a:extLst>
          </p:cNvPr>
          <p:cNvPicPr>
            <a:picLocks noChangeAspect="1"/>
          </p:cNvPicPr>
          <p:nvPr/>
        </p:nvPicPr>
        <p:blipFill>
          <a:blip r:embed="rId4"/>
          <a:stretch>
            <a:fillRect/>
          </a:stretch>
        </p:blipFill>
        <p:spPr>
          <a:xfrm>
            <a:off x="4572000" y="2922429"/>
            <a:ext cx="4572000" cy="2922414"/>
          </a:xfrm>
          <a:prstGeom prst="rect">
            <a:avLst/>
          </a:prstGeom>
        </p:spPr>
      </p:pic>
      <p:sp>
        <p:nvSpPr>
          <p:cNvPr id="8" name="TextBox 7">
            <a:extLst>
              <a:ext uri="{FF2B5EF4-FFF2-40B4-BE49-F238E27FC236}">
                <a16:creationId xmlns:a16="http://schemas.microsoft.com/office/drawing/2014/main" id="{C54E3732-A729-4708-8154-334873B1EDD2}"/>
              </a:ext>
            </a:extLst>
          </p:cNvPr>
          <p:cNvSpPr txBox="1"/>
          <p:nvPr/>
        </p:nvSpPr>
        <p:spPr>
          <a:xfrm>
            <a:off x="1554480" y="1851196"/>
            <a:ext cx="1859035" cy="369332"/>
          </a:xfrm>
          <a:prstGeom prst="rect">
            <a:avLst/>
          </a:prstGeom>
          <a:noFill/>
        </p:spPr>
        <p:txBody>
          <a:bodyPr wrap="none" rtlCol="0">
            <a:spAutoFit/>
          </a:bodyPr>
          <a:lstStyle/>
          <a:p>
            <a:r>
              <a:rPr lang="en-US" altLang="zh-CN" i="1" dirty="0">
                <a:latin typeface="Cambria" panose="02040503050406030204" pitchFamily="18" charset="0"/>
                <a:ea typeface="Cambria" panose="02040503050406030204" pitchFamily="18" charset="0"/>
              </a:rPr>
              <a:t>E</a:t>
            </a:r>
            <a:r>
              <a:rPr lang="en-US" altLang="zh-CN" i="1" baseline="-25000"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 = 1248.40 keV</a:t>
            </a:r>
            <a:endParaRPr lang="zh-CN" altLang="en-US" dirty="0">
              <a:latin typeface="Cambria" panose="02040503050406030204" pitchFamily="18" charset="0"/>
            </a:endParaRPr>
          </a:p>
        </p:txBody>
      </p:sp>
      <p:sp>
        <p:nvSpPr>
          <p:cNvPr id="9" name="TextBox 8">
            <a:extLst>
              <a:ext uri="{FF2B5EF4-FFF2-40B4-BE49-F238E27FC236}">
                <a16:creationId xmlns:a16="http://schemas.microsoft.com/office/drawing/2014/main" id="{640DEAC2-703B-43BE-8BA8-705166903172}"/>
              </a:ext>
            </a:extLst>
          </p:cNvPr>
          <p:cNvSpPr txBox="1"/>
          <p:nvPr/>
        </p:nvSpPr>
        <p:spPr>
          <a:xfrm>
            <a:off x="6126480" y="1851275"/>
            <a:ext cx="1859035" cy="369332"/>
          </a:xfrm>
          <a:prstGeom prst="rect">
            <a:avLst/>
          </a:prstGeom>
          <a:noFill/>
        </p:spPr>
        <p:txBody>
          <a:bodyPr wrap="none" rtlCol="0">
            <a:spAutoFit/>
          </a:bodyPr>
          <a:lstStyle/>
          <a:p>
            <a:r>
              <a:rPr lang="en-US" altLang="zh-CN" i="1" dirty="0">
                <a:latin typeface="Cambria" panose="02040503050406030204" pitchFamily="18" charset="0"/>
                <a:ea typeface="Cambria" panose="02040503050406030204" pitchFamily="18" charset="0"/>
              </a:rPr>
              <a:t>E</a:t>
            </a:r>
            <a:r>
              <a:rPr lang="en-US" altLang="zh-CN" i="1" baseline="-25000"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 = 1248.20 keV</a:t>
            </a:r>
            <a:endParaRPr lang="zh-CN" altLang="en-US" dirty="0">
              <a:latin typeface="Cambria" panose="02040503050406030204" pitchFamily="18" charset="0"/>
            </a:endParaRPr>
          </a:p>
        </p:txBody>
      </p:sp>
      <p:sp>
        <p:nvSpPr>
          <p:cNvPr id="10" name="TextBox 9">
            <a:extLst>
              <a:ext uri="{FF2B5EF4-FFF2-40B4-BE49-F238E27FC236}">
                <a16:creationId xmlns:a16="http://schemas.microsoft.com/office/drawing/2014/main" id="{C9E5E911-F0BE-40BD-BE71-71FF05C19758}"/>
              </a:ext>
            </a:extLst>
          </p:cNvPr>
          <p:cNvSpPr txBox="1"/>
          <p:nvPr/>
        </p:nvSpPr>
        <p:spPr>
          <a:xfrm>
            <a:off x="6126479" y="4773692"/>
            <a:ext cx="1859035" cy="369332"/>
          </a:xfrm>
          <a:prstGeom prst="rect">
            <a:avLst/>
          </a:prstGeom>
          <a:noFill/>
        </p:spPr>
        <p:txBody>
          <a:bodyPr wrap="none" rtlCol="0">
            <a:spAutoFit/>
          </a:bodyPr>
          <a:lstStyle/>
          <a:p>
            <a:r>
              <a:rPr lang="en-US" altLang="zh-CN" i="1" dirty="0">
                <a:latin typeface="Cambria" panose="02040503050406030204" pitchFamily="18" charset="0"/>
                <a:ea typeface="Cambria" panose="02040503050406030204" pitchFamily="18" charset="0"/>
              </a:rPr>
              <a:t>E</a:t>
            </a:r>
            <a:r>
              <a:rPr lang="en-US" altLang="zh-CN" i="1" baseline="-25000"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 = 1248.60 keV</a:t>
            </a:r>
            <a:endParaRPr lang="zh-CN" altLang="en-US" dirty="0">
              <a:latin typeface="Cambria" panose="02040503050406030204" pitchFamily="18" charset="0"/>
            </a:endParaRPr>
          </a:p>
        </p:txBody>
      </p:sp>
      <p:cxnSp>
        <p:nvCxnSpPr>
          <p:cNvPr id="12" name="Straight Connector 11">
            <a:extLst>
              <a:ext uri="{FF2B5EF4-FFF2-40B4-BE49-F238E27FC236}">
                <a16:creationId xmlns:a16="http://schemas.microsoft.com/office/drawing/2014/main" id="{8E60A8D8-6AEA-4029-9064-5F5131388F1B}"/>
              </a:ext>
            </a:extLst>
          </p:cNvPr>
          <p:cNvCxnSpPr>
            <a:cxnSpLocks/>
          </p:cNvCxnSpPr>
          <p:nvPr/>
        </p:nvCxnSpPr>
        <p:spPr>
          <a:xfrm>
            <a:off x="0" y="0"/>
            <a:ext cx="9144000" cy="6857988"/>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34486672"/>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4150E36-C9B1-42A2-963E-AC36F030F0C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7472"/>
            <a:ext cx="9144000" cy="6163056"/>
          </a:xfrm>
          <a:prstGeom prst="rect">
            <a:avLst/>
          </a:prstGeom>
        </p:spPr>
      </p:pic>
    </p:spTree>
    <p:extLst>
      <p:ext uri="{BB962C8B-B14F-4D97-AF65-F5344CB8AC3E}">
        <p14:creationId xmlns:p14="http://schemas.microsoft.com/office/powerpoint/2010/main" val="3185008874"/>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2347CA-B708-4DF6-99F2-37B110F0904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7472"/>
            <a:ext cx="9144000" cy="6163056"/>
          </a:xfrm>
          <a:prstGeom prst="rect">
            <a:avLst/>
          </a:prstGeom>
        </p:spPr>
      </p:pic>
    </p:spTree>
    <p:extLst>
      <p:ext uri="{BB962C8B-B14F-4D97-AF65-F5344CB8AC3E}">
        <p14:creationId xmlns:p14="http://schemas.microsoft.com/office/powerpoint/2010/main" val="3806819293"/>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A320CBB-E1DB-4F3D-9F39-F0281100DE0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663492D7-22A7-472A-8FCE-A953A233A492}"/>
              </a:ext>
            </a:extLst>
          </p:cNvPr>
          <p:cNvSpPr txBox="1"/>
          <p:nvPr/>
        </p:nvSpPr>
        <p:spPr>
          <a:xfrm>
            <a:off x="2090057" y="783772"/>
            <a:ext cx="1782283" cy="400110"/>
          </a:xfrm>
          <a:prstGeom prst="rect">
            <a:avLst/>
          </a:prstGeom>
          <a:noFill/>
        </p:spPr>
        <p:txBody>
          <a:bodyPr wrap="none" rtlCol="0">
            <a:spAutoFit/>
          </a:bodyPr>
          <a:lstStyle/>
          <a:p>
            <a:r>
              <a:rPr lang="en-US" altLang="zh-CN" sz="2000" dirty="0">
                <a:solidFill>
                  <a:srgbClr val="C00000"/>
                </a:solidFill>
              </a:rPr>
              <a:t>p-value = 0.963</a:t>
            </a:r>
            <a:endParaRPr lang="zh-CN" altLang="en-US" sz="2000" dirty="0">
              <a:solidFill>
                <a:srgbClr val="C00000"/>
              </a:solidFill>
            </a:endParaRPr>
          </a:p>
        </p:txBody>
      </p:sp>
    </p:spTree>
    <p:extLst>
      <p:ext uri="{BB962C8B-B14F-4D97-AF65-F5344CB8AC3E}">
        <p14:creationId xmlns:p14="http://schemas.microsoft.com/office/powerpoint/2010/main" val="1877287616"/>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C01830BE-B7A0-429F-A740-60349F81C2D4}"/>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876E4827-1B1C-44AA-A1C7-F7FF0867D0C6}"/>
              </a:ext>
            </a:extLst>
          </p:cNvPr>
          <p:cNvSpPr txBox="1"/>
          <p:nvPr/>
        </p:nvSpPr>
        <p:spPr>
          <a:xfrm>
            <a:off x="2090057" y="783772"/>
            <a:ext cx="1782283" cy="400110"/>
          </a:xfrm>
          <a:prstGeom prst="rect">
            <a:avLst/>
          </a:prstGeom>
          <a:noFill/>
        </p:spPr>
        <p:txBody>
          <a:bodyPr wrap="none" rtlCol="0">
            <a:spAutoFit/>
          </a:bodyPr>
          <a:lstStyle/>
          <a:p>
            <a:r>
              <a:rPr lang="en-US" altLang="zh-CN" sz="2000" dirty="0">
                <a:solidFill>
                  <a:srgbClr val="C00000"/>
                </a:solidFill>
              </a:rPr>
              <a:t>p-value = 0.376</a:t>
            </a:r>
            <a:endParaRPr lang="zh-CN" altLang="en-US" sz="2000" dirty="0">
              <a:solidFill>
                <a:srgbClr val="C00000"/>
              </a:solidFill>
            </a:endParaRPr>
          </a:p>
        </p:txBody>
      </p:sp>
    </p:spTree>
    <p:extLst>
      <p:ext uri="{BB962C8B-B14F-4D97-AF65-F5344CB8AC3E}">
        <p14:creationId xmlns:p14="http://schemas.microsoft.com/office/powerpoint/2010/main" val="2498437644"/>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8478338-4395-4B8B-B8E4-24C49B74EB52}"/>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BFCA7E48-8A11-441C-82BF-E9266A4FFBB2}"/>
              </a:ext>
            </a:extLst>
          </p:cNvPr>
          <p:cNvSpPr txBox="1"/>
          <p:nvPr/>
        </p:nvSpPr>
        <p:spPr>
          <a:xfrm>
            <a:off x="2103120" y="1097280"/>
            <a:ext cx="1099788" cy="369332"/>
          </a:xfrm>
          <a:prstGeom prst="rect">
            <a:avLst/>
          </a:prstGeom>
          <a:noFill/>
        </p:spPr>
        <p:txBody>
          <a:bodyPr wrap="none" rtlCol="0">
            <a:spAutoFit/>
          </a:bodyPr>
          <a:lstStyle/>
          <a:p>
            <a:r>
              <a:rPr lang="en-US" altLang="zh-CN" dirty="0"/>
              <a:t>p-value = </a:t>
            </a:r>
            <a:endParaRPr lang="zh-CN" altLang="en-US" dirty="0"/>
          </a:p>
        </p:txBody>
      </p:sp>
    </p:spTree>
    <p:extLst>
      <p:ext uri="{BB962C8B-B14F-4D97-AF65-F5344CB8AC3E}">
        <p14:creationId xmlns:p14="http://schemas.microsoft.com/office/powerpoint/2010/main" val="250631566"/>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B63CDCF-529F-4C5D-A06B-D850147C1BBC}"/>
              </a:ext>
            </a:extLst>
          </p:cNvPr>
          <p:cNvPicPr>
            <a:picLocks noChangeAspect="1"/>
          </p:cNvPicPr>
          <p:nvPr/>
        </p:nvPicPr>
        <p:blipFill>
          <a:blip r:embed="rId2"/>
          <a:stretch>
            <a:fillRect/>
          </a:stretch>
        </p:blipFill>
        <p:spPr>
          <a:xfrm>
            <a:off x="0" y="341296"/>
            <a:ext cx="9144000" cy="6175407"/>
          </a:xfrm>
          <a:prstGeom prst="rect">
            <a:avLst/>
          </a:prstGeom>
        </p:spPr>
      </p:pic>
      <p:pic>
        <p:nvPicPr>
          <p:cNvPr id="9" name="Picture 8">
            <a:extLst>
              <a:ext uri="{FF2B5EF4-FFF2-40B4-BE49-F238E27FC236}">
                <a16:creationId xmlns:a16="http://schemas.microsoft.com/office/drawing/2014/main" id="{B7A11146-7569-4EB2-8334-C0909CF1551F}"/>
              </a:ext>
            </a:extLst>
          </p:cNvPr>
          <p:cNvPicPr>
            <a:picLocks noChangeAspect="1"/>
          </p:cNvPicPr>
          <p:nvPr/>
        </p:nvPicPr>
        <p:blipFill>
          <a:blip r:embed="rId3"/>
          <a:stretch>
            <a:fillRect/>
          </a:stretch>
        </p:blipFill>
        <p:spPr>
          <a:xfrm>
            <a:off x="0" y="341296"/>
            <a:ext cx="9144000" cy="6175407"/>
          </a:xfrm>
          <a:prstGeom prst="rect">
            <a:avLst/>
          </a:prstGeom>
        </p:spPr>
      </p:pic>
    </p:spTree>
    <p:extLst>
      <p:ext uri="{BB962C8B-B14F-4D97-AF65-F5344CB8AC3E}">
        <p14:creationId xmlns:p14="http://schemas.microsoft.com/office/powerpoint/2010/main" val="2328975326"/>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7FA75D7-3F93-48D8-B3E0-017A7C3615FA}"/>
              </a:ext>
            </a:extLst>
          </p:cNvPr>
          <p:cNvPicPr>
            <a:picLocks noChangeAspect="1"/>
          </p:cNvPicPr>
          <p:nvPr/>
        </p:nvPicPr>
        <p:blipFill>
          <a:blip r:embed="rId2"/>
          <a:stretch>
            <a:fillRect/>
          </a:stretch>
        </p:blipFill>
        <p:spPr>
          <a:xfrm>
            <a:off x="652462" y="323850"/>
            <a:ext cx="7839075" cy="6210300"/>
          </a:xfrm>
          <a:prstGeom prst="rect">
            <a:avLst/>
          </a:prstGeom>
        </p:spPr>
      </p:pic>
      <p:sp>
        <p:nvSpPr>
          <p:cNvPr id="5" name="TextBox 4">
            <a:extLst>
              <a:ext uri="{FF2B5EF4-FFF2-40B4-BE49-F238E27FC236}">
                <a16:creationId xmlns:a16="http://schemas.microsoft.com/office/drawing/2014/main" id="{F79B90CF-334D-4784-AEBF-6A4BF1E0E213}"/>
              </a:ext>
            </a:extLst>
          </p:cNvPr>
          <p:cNvSpPr txBox="1"/>
          <p:nvPr/>
        </p:nvSpPr>
        <p:spPr>
          <a:xfrm>
            <a:off x="5003075" y="612168"/>
            <a:ext cx="3200400" cy="369332"/>
          </a:xfrm>
          <a:prstGeom prst="rect">
            <a:avLst/>
          </a:prstGeom>
          <a:noFill/>
        </p:spPr>
        <p:txBody>
          <a:bodyPr wrap="square">
            <a:spAutoFit/>
          </a:bodyPr>
          <a:lstStyle/>
          <a:p>
            <a:r>
              <a:rPr lang="zh-CN" altLang="en-US" dirty="0"/>
              <a:t>Clemens Herlitzius Thesis 2013</a:t>
            </a:r>
          </a:p>
        </p:txBody>
      </p:sp>
    </p:spTree>
    <p:extLst>
      <p:ext uri="{BB962C8B-B14F-4D97-AF65-F5344CB8AC3E}">
        <p14:creationId xmlns:p14="http://schemas.microsoft.com/office/powerpoint/2010/main" val="408189216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0CFD3CB-BBA5-4339-90E0-C97004C99774}"/>
              </a:ext>
            </a:extLst>
          </p:cNvPr>
          <p:cNvPicPr>
            <a:picLocks noChangeAspect="1"/>
          </p:cNvPicPr>
          <p:nvPr/>
        </p:nvPicPr>
        <p:blipFill rotWithShape="1">
          <a:blip r:embed="rId2"/>
          <a:srcRect r="2690"/>
          <a:stretch/>
        </p:blipFill>
        <p:spPr>
          <a:xfrm>
            <a:off x="0" y="0"/>
            <a:ext cx="6988629" cy="4305300"/>
          </a:xfrm>
          <a:prstGeom prst="rect">
            <a:avLst/>
          </a:prstGeom>
        </p:spPr>
      </p:pic>
    </p:spTree>
    <p:extLst>
      <p:ext uri="{BB962C8B-B14F-4D97-AF65-F5344CB8AC3E}">
        <p14:creationId xmlns:p14="http://schemas.microsoft.com/office/powerpoint/2010/main" val="1294094933"/>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5529EDBA-7602-4128-ADB8-2D5BED82E984}"/>
              </a:ext>
            </a:extLst>
          </p:cNvPr>
          <p:cNvGraphicFramePr>
            <a:graphicFrameLocks/>
          </p:cNvGraphicFramePr>
          <p:nvPr>
            <p:extLst>
              <p:ext uri="{D42A27DB-BD31-4B8C-83A1-F6EECF244321}">
                <p14:modId xmlns:p14="http://schemas.microsoft.com/office/powerpoint/2010/main" val="1375299361"/>
              </p:ext>
            </p:extLst>
          </p:nvPr>
        </p:nvGraphicFramePr>
        <p:xfrm>
          <a:off x="0" y="3429000"/>
          <a:ext cx="9144000" cy="3429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a:extLst>
              <a:ext uri="{FF2B5EF4-FFF2-40B4-BE49-F238E27FC236}">
                <a16:creationId xmlns:a16="http://schemas.microsoft.com/office/drawing/2014/main" id="{3CEE0C70-FA22-4CB3-9718-CBBC9FF74D19}"/>
              </a:ext>
            </a:extLst>
          </p:cNvPr>
          <p:cNvGraphicFramePr>
            <a:graphicFrameLocks/>
          </p:cNvGraphicFramePr>
          <p:nvPr>
            <p:extLst>
              <p:ext uri="{D42A27DB-BD31-4B8C-83A1-F6EECF244321}">
                <p14:modId xmlns:p14="http://schemas.microsoft.com/office/powerpoint/2010/main" val="3683313954"/>
              </p:ext>
            </p:extLst>
          </p:nvPr>
        </p:nvGraphicFramePr>
        <p:xfrm>
          <a:off x="-1" y="-1"/>
          <a:ext cx="9143999" cy="342899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27580826"/>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7EB2A8DD-B177-4572-A3D6-1A3744844874}"/>
              </a:ext>
            </a:extLst>
          </p:cNvPr>
          <p:cNvGraphicFramePr>
            <a:graphicFrameLocks/>
          </p:cNvGraphicFramePr>
          <p:nvPr>
            <p:extLst>
              <p:ext uri="{D42A27DB-BD31-4B8C-83A1-F6EECF244321}">
                <p14:modId xmlns:p14="http://schemas.microsoft.com/office/powerpoint/2010/main" val="2080788117"/>
              </p:ext>
            </p:extLst>
          </p:nvPr>
        </p:nvGraphicFramePr>
        <p:xfrm>
          <a:off x="0" y="3429000"/>
          <a:ext cx="9144000" cy="3429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a:extLst>
              <a:ext uri="{FF2B5EF4-FFF2-40B4-BE49-F238E27FC236}">
                <a16:creationId xmlns:a16="http://schemas.microsoft.com/office/drawing/2014/main" id="{9FCB82FF-3EAF-4BB4-BE86-38219A307D99}"/>
              </a:ext>
            </a:extLst>
          </p:cNvPr>
          <p:cNvGraphicFramePr>
            <a:graphicFrameLocks/>
          </p:cNvGraphicFramePr>
          <p:nvPr>
            <p:extLst>
              <p:ext uri="{D42A27DB-BD31-4B8C-83A1-F6EECF244321}">
                <p14:modId xmlns:p14="http://schemas.microsoft.com/office/powerpoint/2010/main" val="3654361212"/>
              </p:ext>
            </p:extLst>
          </p:nvPr>
        </p:nvGraphicFramePr>
        <p:xfrm>
          <a:off x="-1" y="-1"/>
          <a:ext cx="9143999" cy="342899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45030788"/>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AF1F068-9D55-4D88-A1BB-92AC0ECA9228}"/>
              </a:ext>
            </a:extLst>
          </p:cNvPr>
          <p:cNvPicPr>
            <a:picLocks noChangeAspect="1"/>
          </p:cNvPicPr>
          <p:nvPr/>
        </p:nvPicPr>
        <p:blipFill>
          <a:blip r:embed="rId2"/>
          <a:stretch>
            <a:fillRect/>
          </a:stretch>
        </p:blipFill>
        <p:spPr>
          <a:xfrm>
            <a:off x="0" y="0"/>
            <a:ext cx="6200775" cy="4267200"/>
          </a:xfrm>
          <a:prstGeom prst="rect">
            <a:avLst/>
          </a:prstGeom>
        </p:spPr>
      </p:pic>
      <p:pic>
        <p:nvPicPr>
          <p:cNvPr id="10" name="Picture 9">
            <a:extLst>
              <a:ext uri="{FF2B5EF4-FFF2-40B4-BE49-F238E27FC236}">
                <a16:creationId xmlns:a16="http://schemas.microsoft.com/office/drawing/2014/main" id="{5F1AD401-C0EF-4E8E-81D0-A92296BBC257}"/>
              </a:ext>
            </a:extLst>
          </p:cNvPr>
          <p:cNvPicPr>
            <a:picLocks noChangeAspect="1"/>
          </p:cNvPicPr>
          <p:nvPr/>
        </p:nvPicPr>
        <p:blipFill>
          <a:blip r:embed="rId3"/>
          <a:stretch>
            <a:fillRect/>
          </a:stretch>
        </p:blipFill>
        <p:spPr>
          <a:xfrm>
            <a:off x="5222966" y="1068950"/>
            <a:ext cx="2590800" cy="4114800"/>
          </a:xfrm>
          <a:prstGeom prst="rect">
            <a:avLst/>
          </a:prstGeom>
        </p:spPr>
      </p:pic>
      <p:sp>
        <p:nvSpPr>
          <p:cNvPr id="5" name="TextBox 4">
            <a:extLst>
              <a:ext uri="{FF2B5EF4-FFF2-40B4-BE49-F238E27FC236}">
                <a16:creationId xmlns:a16="http://schemas.microsoft.com/office/drawing/2014/main" id="{9B883253-22C0-4805-9532-81B8DF90FF36}"/>
              </a:ext>
            </a:extLst>
          </p:cNvPr>
          <p:cNvSpPr txBox="1"/>
          <p:nvPr/>
        </p:nvSpPr>
        <p:spPr>
          <a:xfrm>
            <a:off x="0" y="5675362"/>
            <a:ext cx="9127506" cy="1154675"/>
          </a:xfrm>
          <a:prstGeom prst="rect">
            <a:avLst/>
          </a:prstGeom>
          <a:noFill/>
        </p:spPr>
        <p:txBody>
          <a:bodyPr wrap="square">
            <a:spAutoFit/>
          </a:bodyPr>
          <a:lstStyle/>
          <a:p>
            <a:pPr algn="l">
              <a:lnSpc>
                <a:spcPct val="150000"/>
              </a:lnSpc>
            </a:pPr>
            <a:r>
              <a:rPr lang="en-US" altLang="zh-CN" sz="1600" kern="50" dirty="0">
                <a:effectLst/>
                <a:latin typeface="Arial" panose="020B0604020202020204" pitchFamily="34" charset="0"/>
                <a:ea typeface="宋体" panose="02010600030101010101" pitchFamily="2" charset="-122"/>
                <a:cs typeface="Arial" panose="020B0604020202020204" pitchFamily="34" charset="0"/>
              </a:rPr>
              <a:t>ICRU 73 stopping data sets are included as data files in the </a:t>
            </a:r>
            <a:r>
              <a:rPr lang="en-US" altLang="zh-CN" sz="1600" kern="50" dirty="0" err="1">
                <a:effectLst/>
                <a:latin typeface="Arial" panose="020B0604020202020204" pitchFamily="34" charset="0"/>
                <a:ea typeface="宋体" panose="02010600030101010101" pitchFamily="2" charset="-122"/>
                <a:cs typeface="Arial" panose="020B0604020202020204" pitchFamily="34" charset="0"/>
              </a:rPr>
              <a:t>ion_stopping_data</a:t>
            </a:r>
            <a:r>
              <a:rPr lang="en-US" altLang="zh-CN" sz="1600" kern="50" dirty="0">
                <a:effectLst/>
                <a:latin typeface="Arial" panose="020B0604020202020204" pitchFamily="34" charset="0"/>
                <a:ea typeface="宋体" panose="02010600030101010101" pitchFamily="2" charset="-122"/>
                <a:cs typeface="Arial" panose="020B0604020202020204" pitchFamily="34" charset="0"/>
              </a:rPr>
              <a:t>/icru73:</a:t>
            </a:r>
            <a:endParaRPr lang="zh-CN" altLang="zh-CN" sz="1600" kern="50" dirty="0">
              <a:effectLst/>
              <a:latin typeface="Arial" panose="020B0604020202020204" pitchFamily="34" charset="0"/>
              <a:ea typeface="宋体" panose="02010600030101010101" pitchFamily="2" charset="-122"/>
              <a:cs typeface="Arial" panose="020B0604020202020204" pitchFamily="34" charset="0"/>
            </a:endParaRPr>
          </a:p>
          <a:p>
            <a:pPr algn="l">
              <a:lnSpc>
                <a:spcPct val="150000"/>
              </a:lnSpc>
            </a:pPr>
            <a:r>
              <a:rPr lang="en-US" altLang="zh-CN" sz="1600" kern="50" dirty="0">
                <a:effectLst/>
                <a:latin typeface="Arial" panose="020B0604020202020204" pitchFamily="34" charset="0"/>
                <a:ea typeface="宋体" panose="02010600030101010101" pitchFamily="2" charset="-122"/>
                <a:cs typeface="Arial" panose="020B0604020202020204" pitchFamily="34" charset="0"/>
              </a:rPr>
              <a:t>/home/sun/app/geant4.10.02-install/share/Geant4-10.2.3/data/G4EMLOW6.48/</a:t>
            </a:r>
            <a:r>
              <a:rPr lang="en-US" altLang="zh-CN" sz="1600" kern="50" dirty="0" err="1">
                <a:effectLst/>
                <a:latin typeface="Arial" panose="020B0604020202020204" pitchFamily="34" charset="0"/>
                <a:ea typeface="宋体" panose="02010600030101010101" pitchFamily="2" charset="-122"/>
                <a:cs typeface="Arial" panose="020B0604020202020204" pitchFamily="34" charset="0"/>
              </a:rPr>
              <a:t>ion_stopping_data</a:t>
            </a:r>
            <a:r>
              <a:rPr lang="en-US" altLang="zh-CN" sz="1600" kern="50" dirty="0">
                <a:effectLst/>
                <a:latin typeface="Arial" panose="020B0604020202020204" pitchFamily="34" charset="0"/>
                <a:ea typeface="宋体" panose="02010600030101010101" pitchFamily="2" charset="-122"/>
                <a:cs typeface="Arial" panose="020B0604020202020204" pitchFamily="34" charset="0"/>
              </a:rPr>
              <a:t>/icru73/</a:t>
            </a:r>
            <a:endParaRPr lang="zh-CN" altLang="zh-CN" sz="1600" kern="50" dirty="0">
              <a:effectLst/>
              <a:latin typeface="Arial" panose="020B0604020202020204" pitchFamily="34" charset="0"/>
              <a:ea typeface="宋体" panose="02010600030101010101" pitchFamily="2" charset="-122"/>
              <a:cs typeface="Arial" panose="020B0604020202020204" pitchFamily="34" charset="0"/>
            </a:endParaRPr>
          </a:p>
        </p:txBody>
      </p:sp>
      <p:sp>
        <p:nvSpPr>
          <p:cNvPr id="6" name="TextBox 5">
            <a:extLst>
              <a:ext uri="{FF2B5EF4-FFF2-40B4-BE49-F238E27FC236}">
                <a16:creationId xmlns:a16="http://schemas.microsoft.com/office/drawing/2014/main" id="{D2008091-39E2-41C7-8F21-C79DADE256C9}"/>
              </a:ext>
            </a:extLst>
          </p:cNvPr>
          <p:cNvSpPr txBox="1"/>
          <p:nvPr/>
        </p:nvSpPr>
        <p:spPr>
          <a:xfrm>
            <a:off x="2246811" y="796834"/>
            <a:ext cx="2619435" cy="923330"/>
          </a:xfrm>
          <a:prstGeom prst="rect">
            <a:avLst/>
          </a:prstGeom>
          <a:noFill/>
        </p:spPr>
        <p:txBody>
          <a:bodyPr wrap="none" rtlCol="0">
            <a:spAutoFit/>
          </a:bodyPr>
          <a:lstStyle/>
          <a:p>
            <a:r>
              <a:rPr lang="en-US" altLang="zh-CN" dirty="0">
                <a:solidFill>
                  <a:srgbClr val="FF0000"/>
                </a:solidFill>
              </a:rPr>
              <a:t>Red: Stopping power *1</a:t>
            </a:r>
          </a:p>
          <a:p>
            <a:r>
              <a:rPr lang="en-US" altLang="zh-CN" dirty="0">
                <a:solidFill>
                  <a:srgbClr val="0000FF"/>
                </a:solidFill>
              </a:rPr>
              <a:t>Blue: Stopping power *2</a:t>
            </a:r>
            <a:endParaRPr lang="zh-CN" altLang="en-US" dirty="0">
              <a:solidFill>
                <a:srgbClr val="0000FF"/>
              </a:solidFill>
            </a:endParaRPr>
          </a:p>
          <a:p>
            <a:r>
              <a:rPr lang="en-US" altLang="zh-CN" dirty="0">
                <a:solidFill>
                  <a:srgbClr val="00FF00"/>
                </a:solidFill>
              </a:rPr>
              <a:t>Green: Stopping power /2</a:t>
            </a:r>
            <a:endParaRPr lang="zh-CN" altLang="en-US" dirty="0">
              <a:solidFill>
                <a:srgbClr val="00FF00"/>
              </a:solidFill>
            </a:endParaRPr>
          </a:p>
        </p:txBody>
      </p:sp>
      <p:pic>
        <p:nvPicPr>
          <p:cNvPr id="8" name="Picture 7">
            <a:extLst>
              <a:ext uri="{FF2B5EF4-FFF2-40B4-BE49-F238E27FC236}">
                <a16:creationId xmlns:a16="http://schemas.microsoft.com/office/drawing/2014/main" id="{48F63F70-E2DB-4233-B780-81CA10AEAEC5}"/>
              </a:ext>
            </a:extLst>
          </p:cNvPr>
          <p:cNvPicPr>
            <a:picLocks noChangeAspect="1"/>
          </p:cNvPicPr>
          <p:nvPr/>
        </p:nvPicPr>
        <p:blipFill>
          <a:blip r:embed="rId4"/>
          <a:stretch>
            <a:fillRect/>
          </a:stretch>
        </p:blipFill>
        <p:spPr>
          <a:xfrm>
            <a:off x="6638925" y="1792010"/>
            <a:ext cx="2505075" cy="1971675"/>
          </a:xfrm>
          <a:prstGeom prst="rect">
            <a:avLst/>
          </a:prstGeom>
        </p:spPr>
      </p:pic>
    </p:spTree>
    <p:extLst>
      <p:ext uri="{BB962C8B-B14F-4D97-AF65-F5344CB8AC3E}">
        <p14:creationId xmlns:p14="http://schemas.microsoft.com/office/powerpoint/2010/main" val="1559689704"/>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4E8AE4D-C0B6-4DA4-829D-4C925A0E4DDC}"/>
              </a:ext>
            </a:extLst>
          </p:cNvPr>
          <p:cNvSpPr txBox="1"/>
          <p:nvPr/>
        </p:nvSpPr>
        <p:spPr>
          <a:xfrm>
            <a:off x="0" y="0"/>
            <a:ext cx="9144000" cy="3416320"/>
          </a:xfrm>
          <a:prstGeom prst="rect">
            <a:avLst/>
          </a:prstGeom>
          <a:noFill/>
        </p:spPr>
        <p:txBody>
          <a:bodyPr wrap="square">
            <a:spAutoFit/>
          </a:bodyPr>
          <a:lstStyle/>
          <a:p>
            <a:pPr algn="just">
              <a:spcAft>
                <a:spcPts val="0"/>
              </a:spcAft>
            </a:pPr>
            <a:r>
              <a:rPr lang="en-US" altLang="zh-CN" sz="1800" dirty="0">
                <a:effectLst/>
                <a:latin typeface="Helvetica" panose="020B0604020202020204" pitchFamily="34" charset="0"/>
                <a:ea typeface="SimSun" panose="02010600030101010101" pitchFamily="2" charset="-122"/>
                <a:cs typeface="Times New Roman" panose="02020603050405020304" pitchFamily="18" charset="0"/>
              </a:rPr>
              <a:t>International Commission on Radiation Units and Measurements (ICRU)</a:t>
            </a:r>
            <a:endParaRPr lang="zh-CN" altLang="zh-CN" sz="1800" dirty="0">
              <a:effectLst/>
              <a:latin typeface="Calibri" panose="020F0502020204030204" pitchFamily="34" charset="0"/>
              <a:ea typeface="SimSun" panose="02010600030101010101" pitchFamily="2" charset="-122"/>
              <a:cs typeface="Times New Roman" panose="02020603050405020304" pitchFamily="18" charset="0"/>
            </a:endParaRPr>
          </a:p>
          <a:p>
            <a:pPr algn="just">
              <a:spcAft>
                <a:spcPts val="0"/>
              </a:spcAft>
            </a:pPr>
            <a:r>
              <a:rPr lang="en-US" altLang="zh-CN" sz="1800" dirty="0">
                <a:effectLst/>
                <a:latin typeface="Calibri" panose="020F0502020204030204" pitchFamily="34" charset="0"/>
                <a:ea typeface="SimSun" panose="02010600030101010101" pitchFamily="2" charset="-122"/>
                <a:cs typeface="Times New Roman" panose="02020603050405020304" pitchFamily="18" charset="0"/>
              </a:rPr>
              <a:t>Comparisons between predictions of codes based either on theory or empirical interpolation were performed for a large number of ion-target combinations. </a:t>
            </a:r>
            <a:r>
              <a:rPr lang="en-US" altLang="zh-CN" sz="1800" dirty="0">
                <a:solidFill>
                  <a:srgbClr val="9900FF"/>
                </a:solidFill>
                <a:effectLst/>
                <a:latin typeface="Calibri" panose="020F0502020204030204" pitchFamily="34" charset="0"/>
                <a:ea typeface="SimSun" panose="02010600030101010101" pitchFamily="2" charset="-122"/>
                <a:cs typeface="Times New Roman" panose="02020603050405020304" pitchFamily="18" charset="0"/>
              </a:rPr>
              <a:t>An overall agreement of about 10 pct</a:t>
            </a:r>
            <a:r>
              <a:rPr lang="en-US" altLang="zh-CN" sz="1800" dirty="0">
                <a:effectLst/>
                <a:latin typeface="Calibri" panose="020F0502020204030204" pitchFamily="34" charset="0"/>
                <a:ea typeface="SimSun" panose="02010600030101010101" pitchFamily="2" charset="-122"/>
                <a:cs typeface="Times New Roman" panose="02020603050405020304" pitchFamily="18" charset="0"/>
              </a:rPr>
              <a:t>. is found for the best available codes of both kinds.</a:t>
            </a:r>
            <a:endParaRPr lang="zh-CN" altLang="zh-CN" sz="1800" dirty="0">
              <a:effectLst/>
              <a:latin typeface="Calibri" panose="020F0502020204030204" pitchFamily="34" charset="0"/>
              <a:ea typeface="SimSun" panose="02010600030101010101" pitchFamily="2" charset="-122"/>
              <a:cs typeface="Times New Roman" panose="02020603050405020304" pitchFamily="18" charset="0"/>
            </a:endParaRPr>
          </a:p>
          <a:p>
            <a:endParaRPr lang="en-US" altLang="zh-CN" sz="1800" i="0" dirty="0">
              <a:solidFill>
                <a:srgbClr val="231F20"/>
              </a:solidFill>
              <a:effectLst/>
            </a:endParaRPr>
          </a:p>
          <a:p>
            <a:r>
              <a:rPr lang="en-US" altLang="zh-CN" sz="1800" i="0" dirty="0">
                <a:solidFill>
                  <a:srgbClr val="231F20"/>
                </a:solidFill>
                <a:effectLst/>
              </a:rPr>
              <a:t>Somewhat higher accuracy is generally found in the energy range above 10 MeV/u, while at energies below 0.1 MeV/u, uncertainties increase due to increasing scatter of experimental data, increasing deficiencies in available theory and breakdown of simple scaling relationships.</a:t>
            </a:r>
          </a:p>
          <a:p>
            <a:endParaRPr lang="en-US" altLang="zh-CN" dirty="0">
              <a:solidFill>
                <a:srgbClr val="231F20"/>
              </a:solidFill>
            </a:endParaRPr>
          </a:p>
          <a:p>
            <a:r>
              <a:rPr lang="en-US" altLang="zh-CN" sz="1800" i="0" dirty="0">
                <a:solidFill>
                  <a:srgbClr val="231F20"/>
                </a:solidFill>
                <a:effectLst/>
              </a:rPr>
              <a:t>Tables of stopping forces listed in this report were computed by the PASS code [Sigmund and Schinner, 2002b] based on the binary stopping theory of Sigmund and Schinner [2000]. The tabulated energy range goes from 25 keV/u to 1 GeV/u.</a:t>
            </a:r>
            <a:endParaRPr lang="zh-CN" altLang="en-US" dirty="0"/>
          </a:p>
        </p:txBody>
      </p:sp>
      <p:pic>
        <p:nvPicPr>
          <p:cNvPr id="5" name="Picture 4">
            <a:extLst>
              <a:ext uri="{FF2B5EF4-FFF2-40B4-BE49-F238E27FC236}">
                <a16:creationId xmlns:a16="http://schemas.microsoft.com/office/drawing/2014/main" id="{F03D2419-CCF5-4492-A3AB-41014DDED352}"/>
              </a:ext>
            </a:extLst>
          </p:cNvPr>
          <p:cNvPicPr>
            <a:picLocks noChangeAspect="1"/>
          </p:cNvPicPr>
          <p:nvPr/>
        </p:nvPicPr>
        <p:blipFill>
          <a:blip r:embed="rId2"/>
          <a:stretch>
            <a:fillRect/>
          </a:stretch>
        </p:blipFill>
        <p:spPr>
          <a:xfrm>
            <a:off x="0" y="5439897"/>
            <a:ext cx="9144000" cy="1418103"/>
          </a:xfrm>
          <a:prstGeom prst="rect">
            <a:avLst/>
          </a:prstGeom>
        </p:spPr>
      </p:pic>
    </p:spTree>
    <p:extLst>
      <p:ext uri="{BB962C8B-B14F-4D97-AF65-F5344CB8AC3E}">
        <p14:creationId xmlns:p14="http://schemas.microsoft.com/office/powerpoint/2010/main" val="2947112953"/>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4CD15D0-1FF0-422D-AE7B-21EB66D2D053}"/>
              </a:ext>
            </a:extLst>
          </p:cNvPr>
          <p:cNvSpPr txBox="1"/>
          <p:nvPr/>
        </p:nvSpPr>
        <p:spPr>
          <a:xfrm>
            <a:off x="0" y="0"/>
            <a:ext cx="9144000" cy="3139321"/>
          </a:xfrm>
          <a:prstGeom prst="rect">
            <a:avLst/>
          </a:prstGeom>
          <a:noFill/>
        </p:spPr>
        <p:txBody>
          <a:bodyPr wrap="square">
            <a:spAutoFit/>
          </a:bodyPr>
          <a:lstStyle/>
          <a:p>
            <a:pPr algn="just"/>
            <a:r>
              <a:rPr lang="en-US" altLang="zh-CN" dirty="0"/>
              <a:t>The ICRU 73 [eal05] report contains stopping power tables for ions with atomic numbers 3–18 and 26, covering a range of different elemental and compound target materials. The stopping powers derive from calculations with the PASS code [SS02], which implements the binary stopping theory described in [SS02][SS00]. Tables in ICRU 73 extend over an energy range up to 1 GeV/nucleon. All stopping powers were incorporated into Geant4 and are available through a </a:t>
            </a:r>
            <a:r>
              <a:rPr lang="en-US" altLang="zh-CN" dirty="0" err="1"/>
              <a:t>parameterisation</a:t>
            </a:r>
            <a:r>
              <a:rPr lang="en-US" altLang="zh-CN" dirty="0"/>
              <a:t> model (G4IonParametrisedLossModel).</a:t>
            </a:r>
          </a:p>
          <a:p>
            <a:endParaRPr lang="en-US" altLang="zh-CN" dirty="0"/>
          </a:p>
          <a:p>
            <a:pPr algn="just"/>
            <a:r>
              <a:rPr lang="en-US" altLang="zh-CN" dirty="0"/>
              <a:t>Nuclear stopping due to elastic ion-ion scattering since Geant4 v9.3 can be simulated with the continuous process G4NuclearStopping. By default this correction is active and the ICRU’49 </a:t>
            </a:r>
            <a:r>
              <a:rPr lang="en-US" altLang="zh-CN" dirty="0" err="1"/>
              <a:t>parameterisation</a:t>
            </a:r>
            <a:r>
              <a:rPr lang="en-US" altLang="zh-CN" dirty="0"/>
              <a:t> [BIA+93] is used, which is implemented in the model class G4ICRU49NuclearStoppingModel.</a:t>
            </a:r>
            <a:endParaRPr lang="zh-CN" altLang="en-US" dirty="0"/>
          </a:p>
        </p:txBody>
      </p:sp>
    </p:spTree>
    <p:extLst>
      <p:ext uri="{BB962C8B-B14F-4D97-AF65-F5344CB8AC3E}">
        <p14:creationId xmlns:p14="http://schemas.microsoft.com/office/powerpoint/2010/main" val="1776104544"/>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95B84A7-BA31-4796-AFFE-A52926387E9C}"/>
              </a:ext>
            </a:extLst>
          </p:cNvPr>
          <p:cNvSpPr txBox="1"/>
          <p:nvPr/>
        </p:nvSpPr>
        <p:spPr>
          <a:xfrm>
            <a:off x="0" y="0"/>
            <a:ext cx="9144000" cy="5940088"/>
          </a:xfrm>
          <a:prstGeom prst="rect">
            <a:avLst/>
          </a:prstGeom>
          <a:noFill/>
        </p:spPr>
        <p:txBody>
          <a:bodyPr wrap="square">
            <a:spAutoFit/>
          </a:bodyPr>
          <a:lstStyle/>
          <a:p>
            <a:r>
              <a:rPr lang="en-US" sz="1600" dirty="0"/>
              <a:t>*** Ion processes ***</a:t>
            </a:r>
          </a:p>
          <a:p>
            <a:endParaRPr lang="en-US" sz="1600" dirty="0"/>
          </a:p>
          <a:p>
            <a:r>
              <a:rPr lang="en-US" sz="1600" dirty="0"/>
              <a:t>ionization (</a:t>
            </a:r>
            <a:r>
              <a:rPr lang="en-US" sz="1600" dirty="0" err="1"/>
              <a:t>ion_stopping_data</a:t>
            </a:r>
            <a:r>
              <a:rPr lang="en-US" sz="1600" dirty="0"/>
              <a:t>/icru73):</a:t>
            </a:r>
          </a:p>
          <a:p>
            <a:r>
              <a:rPr lang="en-US" sz="1600" dirty="0"/>
              <a:t> </a:t>
            </a:r>
          </a:p>
          <a:p>
            <a:r>
              <a:rPr lang="en-US" sz="1600" dirty="0"/>
              <a:t>   zZZ_MAT.dat       = mass stopping powers from ICRU 73 tables and revised</a:t>
            </a:r>
          </a:p>
          <a:p>
            <a:r>
              <a:rPr lang="en-US" sz="1600" dirty="0"/>
              <a:t>                       tables provided by P. Sigmund/Univ. of Southern Denmark</a:t>
            </a:r>
          </a:p>
          <a:p>
            <a:r>
              <a:rPr lang="en-US" sz="1600" dirty="0"/>
              <a:t>                       (revised tables are: G4_WATER (all considered ions), </a:t>
            </a:r>
          </a:p>
          <a:p>
            <a:r>
              <a:rPr lang="en-US" sz="1600" dirty="0"/>
              <a:t>                       G4_WATER_VAPOR (all considered ions), G4NYLON-6-6</a:t>
            </a:r>
          </a:p>
          <a:p>
            <a:r>
              <a:rPr lang="en-US" sz="1600" dirty="0"/>
              <a:t>                       (F ions), G4_Cu (all considered ions))</a:t>
            </a:r>
          </a:p>
          <a:p>
            <a:endParaRPr lang="en-US" sz="1600" dirty="0"/>
          </a:p>
          <a:p>
            <a:r>
              <a:rPr lang="en-US" sz="1600" dirty="0"/>
              <a:t>                       File name definition:</a:t>
            </a:r>
          </a:p>
          <a:p>
            <a:r>
              <a:rPr lang="en-US" sz="1600" dirty="0"/>
              <a:t>                         * Elemental targets: zZZ_YY.dat</a:t>
            </a:r>
          </a:p>
          <a:p>
            <a:r>
              <a:rPr lang="en-US" sz="1600" dirty="0"/>
              <a:t>                                               ZZ = ion atomic number</a:t>
            </a:r>
          </a:p>
          <a:p>
            <a:r>
              <a:rPr lang="en-US" sz="1600" dirty="0"/>
              <a:t>                                               YY = atomic number of material</a:t>
            </a:r>
          </a:p>
          <a:p>
            <a:r>
              <a:rPr lang="en-US" sz="1600" dirty="0"/>
              <a:t>                         * Compound materials: zZZ_NAME.dat</a:t>
            </a:r>
          </a:p>
          <a:p>
            <a:r>
              <a:rPr lang="en-US" sz="1600" dirty="0"/>
              <a:t>                                               ZZ = ion atomic number</a:t>
            </a:r>
          </a:p>
          <a:p>
            <a:r>
              <a:rPr lang="en-US" sz="1600" dirty="0"/>
              <a:t>                                               YY = material name </a:t>
            </a:r>
          </a:p>
          <a:p>
            <a:endParaRPr lang="en-US" sz="1600" dirty="0"/>
          </a:p>
          <a:p>
            <a:r>
              <a:rPr lang="en-US" sz="1600" dirty="0"/>
              <a:t>                       File content:</a:t>
            </a:r>
          </a:p>
          <a:p>
            <a:r>
              <a:rPr lang="en-US" sz="1600" dirty="0"/>
              <a:t>                         Format readable by G4LPhysicsFreeVector, data in</a:t>
            </a:r>
          </a:p>
          <a:p>
            <a:r>
              <a:rPr lang="en-US" sz="1600" dirty="0"/>
              <a:t>                         ICRU 73 units:</a:t>
            </a:r>
          </a:p>
          <a:p>
            <a:r>
              <a:rPr lang="en-US" sz="1600" dirty="0"/>
              <a:t>                           1st column: Energy per nucleon in MeV</a:t>
            </a:r>
          </a:p>
          <a:p>
            <a:r>
              <a:rPr lang="en-US" sz="1600" dirty="0"/>
              <a:t>                           2nd column: Mass stopping power in MeV*cm2/(mg)</a:t>
            </a:r>
          </a:p>
        </p:txBody>
      </p:sp>
      <p:pic>
        <p:nvPicPr>
          <p:cNvPr id="5" name="Picture 4">
            <a:extLst>
              <a:ext uri="{FF2B5EF4-FFF2-40B4-BE49-F238E27FC236}">
                <a16:creationId xmlns:a16="http://schemas.microsoft.com/office/drawing/2014/main" id="{8395BB68-BC6A-45A7-81D6-32ADC7E9B28F}"/>
              </a:ext>
            </a:extLst>
          </p:cNvPr>
          <p:cNvPicPr>
            <a:picLocks noChangeAspect="1"/>
          </p:cNvPicPr>
          <p:nvPr/>
        </p:nvPicPr>
        <p:blipFill rotWithShape="1">
          <a:blip r:embed="rId2"/>
          <a:srcRect r="6223"/>
          <a:stretch/>
        </p:blipFill>
        <p:spPr>
          <a:xfrm>
            <a:off x="4981575" y="2452687"/>
            <a:ext cx="4162425" cy="1952625"/>
          </a:xfrm>
          <a:prstGeom prst="rect">
            <a:avLst/>
          </a:prstGeom>
        </p:spPr>
      </p:pic>
    </p:spTree>
    <p:extLst>
      <p:ext uri="{BB962C8B-B14F-4D97-AF65-F5344CB8AC3E}">
        <p14:creationId xmlns:p14="http://schemas.microsoft.com/office/powerpoint/2010/main" val="2338222510"/>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1B311D1-F56B-404D-A61F-FAECBBA619BF}"/>
              </a:ext>
            </a:extLst>
          </p:cNvPr>
          <p:cNvPicPr>
            <a:picLocks noChangeAspect="1"/>
          </p:cNvPicPr>
          <p:nvPr/>
        </p:nvPicPr>
        <p:blipFill>
          <a:blip r:embed="rId2"/>
          <a:stretch>
            <a:fillRect/>
          </a:stretch>
        </p:blipFill>
        <p:spPr>
          <a:xfrm>
            <a:off x="4572000" y="2922414"/>
            <a:ext cx="4572000" cy="2922414"/>
          </a:xfrm>
          <a:prstGeom prst="rect">
            <a:avLst/>
          </a:prstGeom>
        </p:spPr>
      </p:pic>
      <p:pic>
        <p:nvPicPr>
          <p:cNvPr id="5" name="Picture 4">
            <a:extLst>
              <a:ext uri="{FF2B5EF4-FFF2-40B4-BE49-F238E27FC236}">
                <a16:creationId xmlns:a16="http://schemas.microsoft.com/office/drawing/2014/main" id="{6DA8C354-30C4-4D6F-8A6F-22ADFB00D84B}"/>
              </a:ext>
            </a:extLst>
          </p:cNvPr>
          <p:cNvPicPr>
            <a:picLocks noChangeAspect="1"/>
          </p:cNvPicPr>
          <p:nvPr/>
        </p:nvPicPr>
        <p:blipFill>
          <a:blip r:embed="rId3"/>
          <a:stretch>
            <a:fillRect/>
          </a:stretch>
        </p:blipFill>
        <p:spPr>
          <a:xfrm>
            <a:off x="4572000" y="-1"/>
            <a:ext cx="4572000" cy="2922415"/>
          </a:xfrm>
          <a:prstGeom prst="rect">
            <a:avLst/>
          </a:prstGeom>
        </p:spPr>
      </p:pic>
      <p:pic>
        <p:nvPicPr>
          <p:cNvPr id="7" name="Picture 6">
            <a:extLst>
              <a:ext uri="{FF2B5EF4-FFF2-40B4-BE49-F238E27FC236}">
                <a16:creationId xmlns:a16="http://schemas.microsoft.com/office/drawing/2014/main" id="{0620889B-6E81-4BDC-B414-85C6E3165496}"/>
              </a:ext>
            </a:extLst>
          </p:cNvPr>
          <p:cNvPicPr>
            <a:picLocks noChangeAspect="1"/>
          </p:cNvPicPr>
          <p:nvPr/>
        </p:nvPicPr>
        <p:blipFill>
          <a:blip r:embed="rId4"/>
          <a:stretch>
            <a:fillRect/>
          </a:stretch>
        </p:blipFill>
        <p:spPr>
          <a:xfrm>
            <a:off x="0" y="0"/>
            <a:ext cx="4572000" cy="2922414"/>
          </a:xfrm>
          <a:prstGeom prst="rect">
            <a:avLst/>
          </a:prstGeom>
        </p:spPr>
      </p:pic>
      <p:pic>
        <p:nvPicPr>
          <p:cNvPr id="12" name="Picture 11">
            <a:extLst>
              <a:ext uri="{FF2B5EF4-FFF2-40B4-BE49-F238E27FC236}">
                <a16:creationId xmlns:a16="http://schemas.microsoft.com/office/drawing/2014/main" id="{C960968F-B7AC-41AE-B0C8-FF73E8053FFE}"/>
              </a:ext>
            </a:extLst>
          </p:cNvPr>
          <p:cNvPicPr>
            <a:picLocks noChangeAspect="1"/>
          </p:cNvPicPr>
          <p:nvPr/>
        </p:nvPicPr>
        <p:blipFill>
          <a:blip r:embed="rId5"/>
          <a:stretch>
            <a:fillRect/>
          </a:stretch>
        </p:blipFill>
        <p:spPr>
          <a:xfrm>
            <a:off x="0" y="2922414"/>
            <a:ext cx="4572000" cy="2922414"/>
          </a:xfrm>
          <a:prstGeom prst="rect">
            <a:avLst/>
          </a:prstGeom>
        </p:spPr>
      </p:pic>
      <p:sp>
        <p:nvSpPr>
          <p:cNvPr id="13" name="TextBox 12">
            <a:extLst>
              <a:ext uri="{FF2B5EF4-FFF2-40B4-BE49-F238E27FC236}">
                <a16:creationId xmlns:a16="http://schemas.microsoft.com/office/drawing/2014/main" id="{2E734A20-5089-4241-801A-9BFDD6A98289}"/>
              </a:ext>
            </a:extLst>
          </p:cNvPr>
          <p:cNvSpPr txBox="1"/>
          <p:nvPr/>
        </p:nvSpPr>
        <p:spPr>
          <a:xfrm>
            <a:off x="2505400" y="3300242"/>
            <a:ext cx="1929311" cy="830997"/>
          </a:xfrm>
          <a:prstGeom prst="rect">
            <a:avLst/>
          </a:prstGeom>
          <a:solidFill>
            <a:schemeClr val="bg1"/>
          </a:solidFill>
        </p:spPr>
        <p:txBody>
          <a:bodyPr wrap="none" rtlCol="0">
            <a:spAutoFit/>
          </a:bodyPr>
          <a:lstStyle/>
          <a:p>
            <a:r>
              <a:rPr lang="en-US" altLang="zh-CN" sz="1600" i="1" dirty="0">
                <a:latin typeface="Cambria" panose="02040503050406030204" pitchFamily="18" charset="0"/>
                <a:ea typeface="Cambria" panose="02040503050406030204" pitchFamily="18" charset="0"/>
              </a:rPr>
              <a:t>E</a:t>
            </a:r>
            <a:r>
              <a:rPr lang="en-US" altLang="zh-CN" sz="1600" i="1" baseline="-25000" dirty="0">
                <a:latin typeface="Cambria" panose="02040503050406030204" pitchFamily="18" charset="0"/>
                <a:ea typeface="Cambria" panose="02040503050406030204" pitchFamily="18" charset="0"/>
              </a:rPr>
              <a:t>γ</a:t>
            </a:r>
            <a:r>
              <a:rPr lang="en-US" altLang="zh-CN" sz="1600" dirty="0">
                <a:latin typeface="Cambria" panose="02040503050406030204" pitchFamily="18" charset="0"/>
                <a:ea typeface="Cambria" panose="02040503050406030204" pitchFamily="18" charset="0"/>
              </a:rPr>
              <a:t> = 1248.40 keV</a:t>
            </a:r>
          </a:p>
          <a:p>
            <a:r>
              <a:rPr lang="en-US" altLang="zh-CN" sz="1600" dirty="0">
                <a:latin typeface="Cambria" panose="02040503050406030204" pitchFamily="18" charset="0"/>
                <a:ea typeface="Cambria" panose="02040503050406030204" pitchFamily="18" charset="0"/>
              </a:rPr>
              <a:t>Without two bumps</a:t>
            </a:r>
          </a:p>
          <a:p>
            <a:r>
              <a:rPr lang="en-US" altLang="zh-CN" sz="1600" dirty="0">
                <a:latin typeface="Cambria" panose="02040503050406030204" pitchFamily="18" charset="0"/>
                <a:ea typeface="Cambria" panose="02040503050406030204" pitchFamily="18" charset="0"/>
              </a:rPr>
              <a:t>Normal background</a:t>
            </a:r>
            <a:endParaRPr lang="zh-CN" altLang="en-US" sz="1600" dirty="0">
              <a:latin typeface="Cambria" panose="02040503050406030204" pitchFamily="18" charset="0"/>
            </a:endParaRPr>
          </a:p>
        </p:txBody>
      </p:sp>
      <p:sp>
        <p:nvSpPr>
          <p:cNvPr id="14" name="TextBox 13">
            <a:extLst>
              <a:ext uri="{FF2B5EF4-FFF2-40B4-BE49-F238E27FC236}">
                <a16:creationId xmlns:a16="http://schemas.microsoft.com/office/drawing/2014/main" id="{A74ADAE5-AEA0-4394-AB6A-A81919790298}"/>
              </a:ext>
            </a:extLst>
          </p:cNvPr>
          <p:cNvSpPr txBox="1"/>
          <p:nvPr/>
        </p:nvSpPr>
        <p:spPr>
          <a:xfrm>
            <a:off x="2723152" y="353211"/>
            <a:ext cx="1711559" cy="738664"/>
          </a:xfrm>
          <a:prstGeom prst="rect">
            <a:avLst/>
          </a:prstGeom>
          <a:solidFill>
            <a:schemeClr val="bg1"/>
          </a:solidFill>
        </p:spPr>
        <p:txBody>
          <a:bodyPr wrap="none" rtlCol="0">
            <a:spAutoFit/>
          </a:bodyPr>
          <a:lstStyle/>
          <a:p>
            <a:r>
              <a:rPr lang="en-US" altLang="zh-CN" sz="1400" i="1" dirty="0">
                <a:latin typeface="Cambria" panose="02040503050406030204" pitchFamily="18" charset="0"/>
                <a:ea typeface="Cambria" panose="02040503050406030204" pitchFamily="18" charset="0"/>
              </a:rPr>
              <a:t>E</a:t>
            </a:r>
            <a:r>
              <a:rPr lang="en-US" altLang="zh-CN" sz="1400" i="1" baseline="-25000" dirty="0">
                <a:latin typeface="Cambria" panose="02040503050406030204" pitchFamily="18" charset="0"/>
                <a:ea typeface="Cambria" panose="02040503050406030204" pitchFamily="18" charset="0"/>
              </a:rPr>
              <a:t>γ</a:t>
            </a:r>
            <a:r>
              <a:rPr lang="en-US" altLang="zh-CN" sz="1400" dirty="0">
                <a:latin typeface="Cambria" panose="02040503050406030204" pitchFamily="18" charset="0"/>
                <a:ea typeface="Cambria" panose="02040503050406030204" pitchFamily="18" charset="0"/>
              </a:rPr>
              <a:t> = 1248.40 keV</a:t>
            </a:r>
          </a:p>
          <a:p>
            <a:r>
              <a:rPr lang="en-US" altLang="zh-CN" sz="1400" dirty="0">
                <a:latin typeface="Cambria" panose="02040503050406030204" pitchFamily="18" charset="0"/>
                <a:ea typeface="Cambria" panose="02040503050406030204" pitchFamily="18" charset="0"/>
              </a:rPr>
              <a:t>With two bumps</a:t>
            </a:r>
          </a:p>
          <a:p>
            <a:r>
              <a:rPr lang="en-US" altLang="zh-CN" sz="1400" dirty="0">
                <a:latin typeface="Cambria" panose="02040503050406030204" pitchFamily="18" charset="0"/>
                <a:ea typeface="Cambria" panose="02040503050406030204" pitchFamily="18" charset="0"/>
              </a:rPr>
              <a:t>Normal background</a:t>
            </a:r>
            <a:endParaRPr lang="zh-CN" altLang="en-US" sz="1400" dirty="0">
              <a:latin typeface="Cambria" panose="02040503050406030204" pitchFamily="18" charset="0"/>
            </a:endParaRPr>
          </a:p>
        </p:txBody>
      </p:sp>
      <p:sp>
        <p:nvSpPr>
          <p:cNvPr id="15" name="TextBox 14">
            <a:extLst>
              <a:ext uri="{FF2B5EF4-FFF2-40B4-BE49-F238E27FC236}">
                <a16:creationId xmlns:a16="http://schemas.microsoft.com/office/drawing/2014/main" id="{F035A097-37D7-4C62-BD9F-3AA5CCCC9C7E}"/>
              </a:ext>
            </a:extLst>
          </p:cNvPr>
          <p:cNvSpPr txBox="1"/>
          <p:nvPr/>
        </p:nvSpPr>
        <p:spPr>
          <a:xfrm>
            <a:off x="7295152" y="353211"/>
            <a:ext cx="1711559" cy="738664"/>
          </a:xfrm>
          <a:prstGeom prst="rect">
            <a:avLst/>
          </a:prstGeom>
          <a:solidFill>
            <a:schemeClr val="bg1"/>
          </a:solidFill>
        </p:spPr>
        <p:txBody>
          <a:bodyPr wrap="none" rtlCol="0">
            <a:spAutoFit/>
          </a:bodyPr>
          <a:lstStyle/>
          <a:p>
            <a:r>
              <a:rPr lang="en-US" altLang="zh-CN" sz="1400" i="1" dirty="0">
                <a:latin typeface="Cambria" panose="02040503050406030204" pitchFamily="18" charset="0"/>
                <a:ea typeface="Cambria" panose="02040503050406030204" pitchFamily="18" charset="0"/>
              </a:rPr>
              <a:t>E</a:t>
            </a:r>
            <a:r>
              <a:rPr lang="en-US" altLang="zh-CN" sz="1400" i="1" baseline="-25000" dirty="0">
                <a:latin typeface="Cambria" panose="02040503050406030204" pitchFamily="18" charset="0"/>
                <a:ea typeface="Cambria" panose="02040503050406030204" pitchFamily="18" charset="0"/>
              </a:rPr>
              <a:t>γ</a:t>
            </a:r>
            <a:r>
              <a:rPr lang="en-US" altLang="zh-CN" sz="1400" dirty="0">
                <a:latin typeface="Cambria" panose="02040503050406030204" pitchFamily="18" charset="0"/>
                <a:ea typeface="Cambria" panose="02040503050406030204" pitchFamily="18" charset="0"/>
              </a:rPr>
              <a:t> = 1248.20 keV</a:t>
            </a:r>
          </a:p>
          <a:p>
            <a:r>
              <a:rPr lang="en-US" altLang="zh-CN" sz="1400" dirty="0">
                <a:latin typeface="Cambria" panose="02040503050406030204" pitchFamily="18" charset="0"/>
                <a:ea typeface="Cambria" panose="02040503050406030204" pitchFamily="18" charset="0"/>
              </a:rPr>
              <a:t>With two bumps</a:t>
            </a:r>
          </a:p>
          <a:p>
            <a:r>
              <a:rPr lang="en-US" altLang="zh-CN" sz="1400" dirty="0">
                <a:latin typeface="Cambria" panose="02040503050406030204" pitchFamily="18" charset="0"/>
                <a:ea typeface="Cambria" panose="02040503050406030204" pitchFamily="18" charset="0"/>
              </a:rPr>
              <a:t>Normal background</a:t>
            </a:r>
            <a:endParaRPr lang="zh-CN" altLang="en-US" sz="1400" dirty="0">
              <a:latin typeface="Cambria" panose="02040503050406030204" pitchFamily="18" charset="0"/>
            </a:endParaRPr>
          </a:p>
        </p:txBody>
      </p:sp>
      <p:sp>
        <p:nvSpPr>
          <p:cNvPr id="16" name="TextBox 15">
            <a:extLst>
              <a:ext uri="{FF2B5EF4-FFF2-40B4-BE49-F238E27FC236}">
                <a16:creationId xmlns:a16="http://schemas.microsoft.com/office/drawing/2014/main" id="{51082F94-C730-4E2F-ADD1-B85C022B14A6}"/>
              </a:ext>
            </a:extLst>
          </p:cNvPr>
          <p:cNvSpPr txBox="1"/>
          <p:nvPr/>
        </p:nvSpPr>
        <p:spPr>
          <a:xfrm>
            <a:off x="7295151" y="3346330"/>
            <a:ext cx="1711559" cy="738664"/>
          </a:xfrm>
          <a:prstGeom prst="rect">
            <a:avLst/>
          </a:prstGeom>
          <a:solidFill>
            <a:schemeClr val="bg1"/>
          </a:solidFill>
        </p:spPr>
        <p:txBody>
          <a:bodyPr wrap="none" rtlCol="0">
            <a:spAutoFit/>
          </a:bodyPr>
          <a:lstStyle/>
          <a:p>
            <a:r>
              <a:rPr lang="en-US" altLang="zh-CN" sz="1400" i="1" dirty="0">
                <a:latin typeface="Cambria" panose="02040503050406030204" pitchFamily="18" charset="0"/>
                <a:ea typeface="Cambria" panose="02040503050406030204" pitchFamily="18" charset="0"/>
              </a:rPr>
              <a:t>E</a:t>
            </a:r>
            <a:r>
              <a:rPr lang="en-US" altLang="zh-CN" sz="1400" i="1" baseline="-25000" dirty="0">
                <a:latin typeface="Cambria" panose="02040503050406030204" pitchFamily="18" charset="0"/>
                <a:ea typeface="Cambria" panose="02040503050406030204" pitchFamily="18" charset="0"/>
              </a:rPr>
              <a:t>γ</a:t>
            </a:r>
            <a:r>
              <a:rPr lang="en-US" altLang="zh-CN" sz="1400" dirty="0">
                <a:latin typeface="Cambria" panose="02040503050406030204" pitchFamily="18" charset="0"/>
                <a:ea typeface="Cambria" panose="02040503050406030204" pitchFamily="18" charset="0"/>
              </a:rPr>
              <a:t> = 1248.60 keV</a:t>
            </a:r>
          </a:p>
          <a:p>
            <a:r>
              <a:rPr lang="en-US" altLang="zh-CN" sz="1400" dirty="0">
                <a:latin typeface="Cambria" panose="02040503050406030204" pitchFamily="18" charset="0"/>
                <a:ea typeface="Cambria" panose="02040503050406030204" pitchFamily="18" charset="0"/>
              </a:rPr>
              <a:t>With two bumps</a:t>
            </a:r>
          </a:p>
          <a:p>
            <a:r>
              <a:rPr lang="en-US" altLang="zh-CN" sz="1400" dirty="0">
                <a:latin typeface="Cambria" panose="02040503050406030204" pitchFamily="18" charset="0"/>
                <a:ea typeface="Cambria" panose="02040503050406030204" pitchFamily="18" charset="0"/>
              </a:rPr>
              <a:t>Normal background</a:t>
            </a:r>
            <a:endParaRPr lang="zh-CN" altLang="en-US" sz="1400" dirty="0">
              <a:latin typeface="Cambria" panose="02040503050406030204" pitchFamily="18" charset="0"/>
            </a:endParaRPr>
          </a:p>
        </p:txBody>
      </p:sp>
    </p:spTree>
    <p:extLst>
      <p:ext uri="{BB962C8B-B14F-4D97-AF65-F5344CB8AC3E}">
        <p14:creationId xmlns:p14="http://schemas.microsoft.com/office/powerpoint/2010/main" val="1252417079"/>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C8EF0747-C81A-4E7C-A101-3824E597CF55}"/>
              </a:ext>
            </a:extLst>
          </p:cNvPr>
          <p:cNvPicPr>
            <a:picLocks noChangeAspect="1"/>
          </p:cNvPicPr>
          <p:nvPr/>
        </p:nvPicPr>
        <p:blipFill>
          <a:blip r:embed="rId2"/>
          <a:stretch>
            <a:fillRect/>
          </a:stretch>
        </p:blipFill>
        <p:spPr>
          <a:xfrm>
            <a:off x="4571999" y="0"/>
            <a:ext cx="4572000" cy="2922414"/>
          </a:xfrm>
          <a:prstGeom prst="rect">
            <a:avLst/>
          </a:prstGeom>
        </p:spPr>
      </p:pic>
      <p:pic>
        <p:nvPicPr>
          <p:cNvPr id="11" name="Picture 10">
            <a:extLst>
              <a:ext uri="{FF2B5EF4-FFF2-40B4-BE49-F238E27FC236}">
                <a16:creationId xmlns:a16="http://schemas.microsoft.com/office/drawing/2014/main" id="{861177CA-1EF2-469F-BA4C-6B24C4EC8274}"/>
              </a:ext>
            </a:extLst>
          </p:cNvPr>
          <p:cNvPicPr>
            <a:picLocks noChangeAspect="1"/>
          </p:cNvPicPr>
          <p:nvPr/>
        </p:nvPicPr>
        <p:blipFill>
          <a:blip r:embed="rId3"/>
          <a:stretch>
            <a:fillRect/>
          </a:stretch>
        </p:blipFill>
        <p:spPr>
          <a:xfrm>
            <a:off x="-1" y="0"/>
            <a:ext cx="4572000" cy="2922414"/>
          </a:xfrm>
          <a:prstGeom prst="rect">
            <a:avLst/>
          </a:prstGeom>
        </p:spPr>
      </p:pic>
      <p:sp>
        <p:nvSpPr>
          <p:cNvPr id="8" name="TextBox 7">
            <a:extLst>
              <a:ext uri="{FF2B5EF4-FFF2-40B4-BE49-F238E27FC236}">
                <a16:creationId xmlns:a16="http://schemas.microsoft.com/office/drawing/2014/main" id="{250364D4-FE09-4DC7-A129-FF2DAA314964}"/>
              </a:ext>
            </a:extLst>
          </p:cNvPr>
          <p:cNvSpPr txBox="1"/>
          <p:nvPr/>
        </p:nvSpPr>
        <p:spPr>
          <a:xfrm>
            <a:off x="2737859" y="1772140"/>
            <a:ext cx="1667123" cy="830997"/>
          </a:xfrm>
          <a:prstGeom prst="rect">
            <a:avLst/>
          </a:prstGeom>
          <a:solidFill>
            <a:schemeClr val="bg1"/>
          </a:solidFill>
        </p:spPr>
        <p:txBody>
          <a:bodyPr wrap="none" rtlCol="0">
            <a:spAutoFit/>
          </a:bodyPr>
          <a:lstStyle/>
          <a:p>
            <a:r>
              <a:rPr lang="en-US" altLang="zh-CN" sz="1600" i="1" dirty="0">
                <a:latin typeface="Cambria" panose="02040503050406030204" pitchFamily="18" charset="0"/>
                <a:ea typeface="Cambria" panose="02040503050406030204" pitchFamily="18" charset="0"/>
              </a:rPr>
              <a:t>E</a:t>
            </a:r>
            <a:r>
              <a:rPr lang="en-US" altLang="zh-CN" sz="1600" i="1" baseline="-25000" dirty="0">
                <a:latin typeface="Cambria" panose="02040503050406030204" pitchFamily="18" charset="0"/>
                <a:ea typeface="Cambria" panose="02040503050406030204" pitchFamily="18" charset="0"/>
              </a:rPr>
              <a:t>γ</a:t>
            </a:r>
            <a:r>
              <a:rPr lang="en-US" altLang="zh-CN" sz="1600" dirty="0">
                <a:latin typeface="Cambria" panose="02040503050406030204" pitchFamily="18" charset="0"/>
                <a:ea typeface="Cambria" panose="02040503050406030204" pitchFamily="18" charset="0"/>
              </a:rPr>
              <a:t> = 1248.40 keV</a:t>
            </a:r>
          </a:p>
          <a:p>
            <a:r>
              <a:rPr lang="en-US" altLang="zh-CN" sz="1600" dirty="0">
                <a:latin typeface="Cambria" panose="02040503050406030204" pitchFamily="18" charset="0"/>
                <a:ea typeface="Cambria" panose="02040503050406030204" pitchFamily="18" charset="0"/>
              </a:rPr>
              <a:t>With two bumps</a:t>
            </a:r>
          </a:p>
          <a:p>
            <a:r>
              <a:rPr lang="en-US" altLang="zh-CN" sz="1600" dirty="0">
                <a:latin typeface="Cambria" panose="02040503050406030204" pitchFamily="18" charset="0"/>
                <a:ea typeface="Cambria" panose="02040503050406030204" pitchFamily="18" charset="0"/>
              </a:rPr>
              <a:t>Low background</a:t>
            </a:r>
            <a:endParaRPr lang="zh-CN" altLang="en-US" sz="1600" dirty="0">
              <a:latin typeface="Cambria" panose="02040503050406030204" pitchFamily="18" charset="0"/>
            </a:endParaRPr>
          </a:p>
        </p:txBody>
      </p:sp>
      <p:sp>
        <p:nvSpPr>
          <p:cNvPr id="9" name="TextBox 8">
            <a:extLst>
              <a:ext uri="{FF2B5EF4-FFF2-40B4-BE49-F238E27FC236}">
                <a16:creationId xmlns:a16="http://schemas.microsoft.com/office/drawing/2014/main" id="{173D0DD3-6A3F-4A90-A29D-2FEB4F22B468}"/>
              </a:ext>
            </a:extLst>
          </p:cNvPr>
          <p:cNvSpPr txBox="1"/>
          <p:nvPr/>
        </p:nvSpPr>
        <p:spPr>
          <a:xfrm>
            <a:off x="7283226" y="325080"/>
            <a:ext cx="1683987" cy="830997"/>
          </a:xfrm>
          <a:prstGeom prst="rect">
            <a:avLst/>
          </a:prstGeom>
          <a:solidFill>
            <a:schemeClr val="bg1"/>
          </a:solidFill>
        </p:spPr>
        <p:txBody>
          <a:bodyPr wrap="none" rtlCol="0">
            <a:spAutoFit/>
          </a:bodyPr>
          <a:lstStyle/>
          <a:p>
            <a:r>
              <a:rPr lang="en-US" altLang="zh-CN" sz="1600" i="1" dirty="0">
                <a:latin typeface="Cambria" panose="02040503050406030204" pitchFamily="18" charset="0"/>
                <a:ea typeface="Cambria" panose="02040503050406030204" pitchFamily="18" charset="0"/>
              </a:rPr>
              <a:t>E</a:t>
            </a:r>
            <a:r>
              <a:rPr lang="en-US" altLang="zh-CN" sz="1600" i="1" baseline="-25000" dirty="0">
                <a:latin typeface="Cambria" panose="02040503050406030204" pitchFamily="18" charset="0"/>
                <a:ea typeface="Cambria" panose="02040503050406030204" pitchFamily="18" charset="0"/>
              </a:rPr>
              <a:t>γ</a:t>
            </a:r>
            <a:r>
              <a:rPr lang="en-US" altLang="zh-CN" sz="1600" dirty="0">
                <a:latin typeface="Cambria" panose="02040503050406030204" pitchFamily="18" charset="0"/>
                <a:ea typeface="Cambria" panose="02040503050406030204" pitchFamily="18" charset="0"/>
              </a:rPr>
              <a:t> = 1248.40 keV</a:t>
            </a:r>
          </a:p>
          <a:p>
            <a:r>
              <a:rPr lang="en-US" altLang="zh-CN" sz="1600" dirty="0">
                <a:latin typeface="Cambria" panose="02040503050406030204" pitchFamily="18" charset="0"/>
                <a:ea typeface="Cambria" panose="02040503050406030204" pitchFamily="18" charset="0"/>
              </a:rPr>
              <a:t>With two bumps</a:t>
            </a:r>
          </a:p>
          <a:p>
            <a:r>
              <a:rPr lang="en-US" altLang="zh-CN" sz="1600" dirty="0">
                <a:latin typeface="Cambria" panose="02040503050406030204" pitchFamily="18" charset="0"/>
                <a:ea typeface="Cambria" panose="02040503050406030204" pitchFamily="18" charset="0"/>
              </a:rPr>
              <a:t>High background</a:t>
            </a:r>
            <a:endParaRPr lang="zh-CN" altLang="en-US" sz="1600" dirty="0">
              <a:latin typeface="Cambria" panose="02040503050406030204" pitchFamily="18" charset="0"/>
            </a:endParaRPr>
          </a:p>
        </p:txBody>
      </p:sp>
      <p:graphicFrame>
        <p:nvGraphicFramePr>
          <p:cNvPr id="16" name="Table 2">
            <a:extLst>
              <a:ext uri="{FF2B5EF4-FFF2-40B4-BE49-F238E27FC236}">
                <a16:creationId xmlns:a16="http://schemas.microsoft.com/office/drawing/2014/main" id="{4A2E80AA-3D56-482B-B4F4-6F67481C446F}"/>
              </a:ext>
            </a:extLst>
          </p:cNvPr>
          <p:cNvGraphicFramePr>
            <a:graphicFrameLocks noGrp="1"/>
          </p:cNvGraphicFramePr>
          <p:nvPr>
            <p:extLst>
              <p:ext uri="{D42A27DB-BD31-4B8C-83A1-F6EECF244321}">
                <p14:modId xmlns:p14="http://schemas.microsoft.com/office/powerpoint/2010/main" val="2241842108"/>
              </p:ext>
            </p:extLst>
          </p:nvPr>
        </p:nvGraphicFramePr>
        <p:xfrm>
          <a:off x="200993" y="3145449"/>
          <a:ext cx="7407170" cy="3657600"/>
        </p:xfrm>
        <a:graphic>
          <a:graphicData uri="http://schemas.openxmlformats.org/drawingml/2006/table">
            <a:tbl>
              <a:tblPr firstRow="1" bandRow="1">
                <a:tableStyleId>{3B4B98B0-60AC-42C2-AFA5-B58CD77FA1E5}</a:tableStyleId>
              </a:tblPr>
              <a:tblGrid>
                <a:gridCol w="1208739">
                  <a:extLst>
                    <a:ext uri="{9D8B030D-6E8A-4147-A177-3AD203B41FA5}">
                      <a16:colId xmlns:a16="http://schemas.microsoft.com/office/drawing/2014/main" val="1032623650"/>
                    </a:ext>
                  </a:extLst>
                </a:gridCol>
                <a:gridCol w="309937">
                  <a:extLst>
                    <a:ext uri="{9D8B030D-6E8A-4147-A177-3AD203B41FA5}">
                      <a16:colId xmlns:a16="http://schemas.microsoft.com/office/drawing/2014/main" val="3467753583"/>
                    </a:ext>
                  </a:extLst>
                </a:gridCol>
                <a:gridCol w="1147033">
                  <a:extLst>
                    <a:ext uri="{9D8B030D-6E8A-4147-A177-3AD203B41FA5}">
                      <a16:colId xmlns:a16="http://schemas.microsoft.com/office/drawing/2014/main" val="3916296886"/>
                    </a:ext>
                  </a:extLst>
                </a:gridCol>
                <a:gridCol w="318391">
                  <a:extLst>
                    <a:ext uri="{9D8B030D-6E8A-4147-A177-3AD203B41FA5}">
                      <a16:colId xmlns:a16="http://schemas.microsoft.com/office/drawing/2014/main" val="833195724"/>
                    </a:ext>
                  </a:extLst>
                </a:gridCol>
                <a:gridCol w="1170609">
                  <a:extLst>
                    <a:ext uri="{9D8B030D-6E8A-4147-A177-3AD203B41FA5}">
                      <a16:colId xmlns:a16="http://schemas.microsoft.com/office/drawing/2014/main" val="2400947852"/>
                    </a:ext>
                  </a:extLst>
                </a:gridCol>
                <a:gridCol w="3252461">
                  <a:extLst>
                    <a:ext uri="{9D8B030D-6E8A-4147-A177-3AD203B41FA5}">
                      <a16:colId xmlns:a16="http://schemas.microsoft.com/office/drawing/2014/main" val="667146404"/>
                    </a:ext>
                  </a:extLst>
                </a:gridCol>
              </a:tblGrid>
              <a:tr h="253201">
                <a:tc>
                  <a:txBody>
                    <a:bodyPr/>
                    <a:lstStyle/>
                    <a:p>
                      <a:pPr algn="ctr" fontAlgn="ctr"/>
                      <a:r>
                        <a:rPr lang="en-US" altLang="zh-CN" sz="1800" b="0" i="0" u="none" strike="noStrike" dirty="0">
                          <a:solidFill>
                            <a:srgbClr val="FF0000"/>
                          </a:solidFill>
                          <a:effectLst/>
                          <a:latin typeface="Cambria Math" panose="02040503050406030204" pitchFamily="18" charset="0"/>
                          <a:ea typeface="Cambria Math" panose="02040503050406030204" pitchFamily="18" charset="0"/>
                        </a:rPr>
                        <a:t>551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zh-CN" sz="1800" b="0" u="none" strike="noStrike" dirty="0">
                          <a:solidFill>
                            <a:srgbClr val="FF0000"/>
                          </a:solidFill>
                          <a:effectLst/>
                          <a:latin typeface="Cambria Math" panose="02040503050406030204" pitchFamily="18" charset="0"/>
                          <a:ea typeface="Cambria Math" panose="02040503050406030204" pitchFamily="18" charset="0"/>
                        </a:rPr>
                        <a:t>–</a:t>
                      </a:r>
                      <a:endParaRPr lang="en-US" altLang="zh-CN" sz="1800" b="0" i="0" u="none" strike="noStrike" dirty="0">
                        <a:solidFill>
                          <a:srgbClr val="FF0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zh-CN" sz="1800" b="0" i="0" u="none" strike="noStrike" dirty="0">
                          <a:solidFill>
                            <a:srgbClr val="FF0000"/>
                          </a:solidFill>
                          <a:effectLst/>
                          <a:latin typeface="Cambria Math" panose="02040503050406030204" pitchFamily="18" charset="0"/>
                          <a:ea typeface="Cambria Math" panose="02040503050406030204" pitchFamily="18" charset="0"/>
                        </a:rPr>
                        <a:t>57</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zh-CN" sz="1800" b="0" u="none" strike="noStrike" dirty="0">
                          <a:solidFill>
                            <a:srgbClr val="FF0000"/>
                          </a:solidFill>
                          <a:effectLst/>
                          <a:latin typeface="Cambria Math" panose="02040503050406030204" pitchFamily="18" charset="0"/>
                          <a:ea typeface="Cambria Math" panose="02040503050406030204" pitchFamily="18" charset="0"/>
                        </a:rPr>
                        <a:t>+</a:t>
                      </a:r>
                      <a:endParaRPr lang="en-US" altLang="zh-CN" sz="1800" b="0" i="0" u="none" strike="noStrike" dirty="0">
                        <a:solidFill>
                          <a:srgbClr val="FF0000"/>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zh-CN" sz="1800" b="0" i="0" u="none" strike="noStrike" dirty="0">
                          <a:solidFill>
                            <a:srgbClr val="FF0000"/>
                          </a:solidFill>
                          <a:effectLst/>
                          <a:latin typeface="Cambria Math" panose="02040503050406030204" pitchFamily="18" charset="0"/>
                          <a:ea typeface="Cambria Math" panose="02040503050406030204" pitchFamily="18" charset="0"/>
                        </a:rPr>
                        <a:t>69</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altLang="zh-CN" sz="1800" b="0" dirty="0">
                          <a:solidFill>
                            <a:srgbClr val="FF0000"/>
                          </a:solidFill>
                          <a:latin typeface="Cambria Math" panose="02040503050406030204" pitchFamily="18" charset="0"/>
                          <a:ea typeface="Cambria Math" panose="02040503050406030204" pitchFamily="18" charset="0"/>
                        </a:rPr>
                        <a:t>Statistical</a:t>
                      </a:r>
                      <a:endParaRPr lang="zh-CN" altLang="en-US" sz="1800" b="0" dirty="0">
                        <a:solidFill>
                          <a:srgbClr val="FF0000"/>
                        </a:solidFill>
                        <a:latin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304844871"/>
                  </a:ext>
                </a:extLst>
              </a:tr>
              <a:tr h="253201">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solidFill>
                      <a:schemeClr val="accent4">
                        <a:lumMod val="20000"/>
                        <a:lumOff val="80000"/>
                      </a:schemeClr>
                    </a:solidFill>
                  </a:tcPr>
                </a:tc>
                <a:tc>
                  <a:txBody>
                    <a:bodyPr/>
                    <a:lstStyle/>
                    <a:p>
                      <a:pPr algn="ctr" fontAlgn="ctr"/>
                      <a:r>
                        <a:rPr lang="en-US" altLang="zh-CN" sz="18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solidFill>
                      <a:schemeClr val="accent4">
                        <a:lumMod val="20000"/>
                        <a:lumOff val="80000"/>
                      </a:schemeClr>
                    </a:solidFill>
                  </a:tcPr>
                </a:tc>
                <a:tc>
                  <a:txBody>
                    <a:bodyPr/>
                    <a:lstStyle/>
                    <a:p>
                      <a:pPr algn="ctr" fontAlgn="ctr"/>
                      <a:r>
                        <a:rPr lang="en-US" altLang="zh-CN" sz="1800" b="0" i="0" u="none" strike="noStrike" dirty="0">
                          <a:solidFill>
                            <a:srgbClr val="0000FF"/>
                          </a:solidFill>
                          <a:effectLst/>
                          <a:latin typeface="Cambria Math" panose="02040503050406030204" pitchFamily="18" charset="0"/>
                          <a:ea typeface="Cambria Math" panose="02040503050406030204" pitchFamily="18" charset="0"/>
                        </a:rPr>
                        <a:t>89</a:t>
                      </a:r>
                    </a:p>
                  </a:txBody>
                  <a:tcPr marL="9525" marR="9525" marT="9525" marB="0" anchor="ctr">
                    <a:lnT w="12700" cap="flat" cmpd="sng" algn="ctr">
                      <a:solidFill>
                        <a:schemeClr val="tx1"/>
                      </a:solidFill>
                      <a:prstDash val="solid"/>
                      <a:round/>
                      <a:headEnd type="none" w="med" len="med"/>
                      <a:tailEnd type="none" w="med" len="med"/>
                    </a:lnT>
                    <a:solidFill>
                      <a:schemeClr val="accent4">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solidFill>
                      <a:schemeClr val="accent4">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solidFill>
                      <a:schemeClr val="accent4">
                        <a:lumMod val="20000"/>
                        <a:lumOff val="80000"/>
                      </a:schemeClr>
                    </a:solidFill>
                  </a:tcPr>
                </a:tc>
                <a:tc>
                  <a:txBody>
                    <a:bodyPr/>
                    <a:lstStyle/>
                    <a:p>
                      <a:pPr algn="ctr"/>
                      <a:r>
                        <a:rPr lang="en-US" altLang="zh-CN" sz="1800" b="0" dirty="0">
                          <a:solidFill>
                            <a:srgbClr val="0000FF"/>
                          </a:solidFill>
                          <a:latin typeface="Cambria Math" panose="02040503050406030204" pitchFamily="18" charset="0"/>
                          <a:ea typeface="Cambria Math" panose="02040503050406030204" pitchFamily="18" charset="0"/>
                        </a:rPr>
                        <a:t>Low background</a:t>
                      </a:r>
                      <a:endParaRPr lang="zh-CN" altLang="en-US" sz="1800" b="0" dirty="0">
                        <a:solidFill>
                          <a:srgbClr val="0000FF"/>
                        </a:solidFill>
                        <a:latin typeface="Cambria Math" panose="02040503050406030204" pitchFamily="18" charset="0"/>
                      </a:endParaRPr>
                    </a:p>
                  </a:txBody>
                  <a:tcPr>
                    <a:lnT w="12700" cap="flat" cmpd="sng" algn="ctr">
                      <a:solidFill>
                        <a:schemeClr val="tx1"/>
                      </a:solidFill>
                      <a:prstDash val="solid"/>
                      <a:round/>
                      <a:headEnd type="none" w="med" len="med"/>
                      <a:tailEnd type="none" w="med" len="med"/>
                    </a:lnT>
                    <a:solidFill>
                      <a:schemeClr val="accent4">
                        <a:lumMod val="20000"/>
                        <a:lumOff val="80000"/>
                      </a:schemeClr>
                    </a:solidFill>
                  </a:tcPr>
                </a:tc>
                <a:extLst>
                  <a:ext uri="{0D108BD9-81ED-4DB2-BD59-A6C34878D82A}">
                    <a16:rowId xmlns:a16="http://schemas.microsoft.com/office/drawing/2014/main" val="1654184487"/>
                  </a:ext>
                </a:extLst>
              </a:tr>
              <a:tr h="253201">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4">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4">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4">
                        <a:lumMod val="20000"/>
                        <a:lumOff val="80000"/>
                      </a:schemeClr>
                    </a:solidFill>
                  </a:tcPr>
                </a:tc>
                <a:tc>
                  <a:txBody>
                    <a:bodyPr/>
                    <a:lstStyle/>
                    <a:p>
                      <a:pPr algn="ctr" fontAlgn="ctr"/>
                      <a:r>
                        <a:rPr lang="en-US" altLang="zh-CN" sz="18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4">
                        <a:lumMod val="20000"/>
                        <a:lumOff val="80000"/>
                      </a:schemeClr>
                    </a:solidFill>
                  </a:tcPr>
                </a:tc>
                <a:tc>
                  <a:txBody>
                    <a:bodyPr/>
                    <a:lstStyle/>
                    <a:p>
                      <a:pPr algn="ctr" fontAlgn="ctr"/>
                      <a:r>
                        <a:rPr lang="en-US" altLang="zh-CN" sz="1800" b="0" i="0" u="none" strike="noStrike" dirty="0">
                          <a:solidFill>
                            <a:srgbClr val="0000FF"/>
                          </a:solidFill>
                          <a:effectLst/>
                          <a:latin typeface="Cambria Math" panose="02040503050406030204" pitchFamily="18" charset="0"/>
                          <a:ea typeface="Cambria Math" panose="02040503050406030204" pitchFamily="18" charset="0"/>
                        </a:rPr>
                        <a:t>243</a:t>
                      </a:r>
                    </a:p>
                  </a:txBody>
                  <a:tcPr marL="9525" marR="9525" marT="9525" marB="0" anchor="ctr">
                    <a:solidFill>
                      <a:schemeClr val="accent4">
                        <a:lumMod val="20000"/>
                        <a:lumOff val="80000"/>
                      </a:schemeClr>
                    </a:solidFill>
                  </a:tcPr>
                </a:tc>
                <a:tc>
                  <a:txBody>
                    <a:bodyPr/>
                    <a:lstStyle/>
                    <a:p>
                      <a:pPr algn="ctr"/>
                      <a:r>
                        <a:rPr lang="en-US" altLang="zh-CN" sz="1800" b="0" dirty="0">
                          <a:solidFill>
                            <a:srgbClr val="0000FF"/>
                          </a:solidFill>
                          <a:latin typeface="Cambria Math" panose="02040503050406030204" pitchFamily="18" charset="0"/>
                          <a:ea typeface="Cambria Math" panose="02040503050406030204" pitchFamily="18" charset="0"/>
                        </a:rPr>
                        <a:t>High background</a:t>
                      </a:r>
                      <a:endParaRPr lang="zh-CN" altLang="en-US" sz="1800" b="0" dirty="0">
                        <a:solidFill>
                          <a:srgbClr val="0000FF"/>
                        </a:solidFill>
                        <a:latin typeface="Cambria Math" panose="02040503050406030204" pitchFamily="18" charset="0"/>
                      </a:endParaRPr>
                    </a:p>
                  </a:txBody>
                  <a:tcPr>
                    <a:solidFill>
                      <a:schemeClr val="accent4">
                        <a:lumMod val="20000"/>
                        <a:lumOff val="80000"/>
                      </a:schemeClr>
                    </a:solidFill>
                  </a:tcPr>
                </a:tc>
                <a:extLst>
                  <a:ext uri="{0D108BD9-81ED-4DB2-BD59-A6C34878D82A}">
                    <a16:rowId xmlns:a16="http://schemas.microsoft.com/office/drawing/2014/main" val="482759499"/>
                  </a:ext>
                </a:extLst>
              </a:tr>
              <a:tr h="253201">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6">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6">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6">
                        <a:lumMod val="20000"/>
                        <a:lumOff val="80000"/>
                      </a:schemeClr>
                    </a:solidFill>
                  </a:tcPr>
                </a:tc>
                <a:tc>
                  <a:txBody>
                    <a:bodyPr/>
                    <a:lstStyle/>
                    <a:p>
                      <a:pPr algn="ctr" fontAlgn="ctr"/>
                      <a:r>
                        <a:rPr lang="en-US" altLang="zh-CN" sz="18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6">
                        <a:lumMod val="20000"/>
                        <a:lumOff val="80000"/>
                      </a:schemeClr>
                    </a:solidFill>
                  </a:tcPr>
                </a:tc>
                <a:tc>
                  <a:txBody>
                    <a:bodyPr/>
                    <a:lstStyle/>
                    <a:p>
                      <a:pPr algn="ctr" fontAlgn="ctr"/>
                      <a:r>
                        <a:rPr lang="en-US" altLang="zh-CN" sz="1800" b="0" i="0" u="none" strike="noStrike" dirty="0">
                          <a:solidFill>
                            <a:srgbClr val="0000FF"/>
                          </a:solidFill>
                          <a:effectLst/>
                          <a:latin typeface="Cambria Math" panose="02040503050406030204" pitchFamily="18" charset="0"/>
                          <a:ea typeface="Cambria Math" panose="02040503050406030204" pitchFamily="18" charset="0"/>
                        </a:rPr>
                        <a:t>14</a:t>
                      </a:r>
                    </a:p>
                  </a:txBody>
                  <a:tcPr marL="9525" marR="9525" marT="9525" marB="0" anchor="ctr">
                    <a:solidFill>
                      <a:schemeClr val="accent6">
                        <a:lumMod val="20000"/>
                        <a:lumOff val="80000"/>
                      </a:schemeClr>
                    </a:solidFill>
                  </a:tcPr>
                </a:tc>
                <a:tc>
                  <a:txBody>
                    <a:bodyPr/>
                    <a:lstStyle/>
                    <a:p>
                      <a:pPr algn="ctr"/>
                      <a:r>
                        <a:rPr lang="en-US" altLang="zh-CN" sz="1800" b="0" dirty="0">
                          <a:solidFill>
                            <a:srgbClr val="0000FF"/>
                          </a:solidFill>
                          <a:latin typeface="Cambria Math" panose="02040503050406030204" pitchFamily="18" charset="0"/>
                          <a:ea typeface="Cambria Math" panose="02040503050406030204" pitchFamily="18" charset="0"/>
                        </a:rPr>
                        <a:t>Stopping power –10%</a:t>
                      </a:r>
                      <a:endParaRPr lang="zh-CN" altLang="en-US" sz="1800" b="0" dirty="0">
                        <a:solidFill>
                          <a:srgbClr val="0000FF"/>
                        </a:solidFill>
                        <a:latin typeface="Cambria Math" panose="02040503050406030204" pitchFamily="18" charset="0"/>
                      </a:endParaRPr>
                    </a:p>
                  </a:txBody>
                  <a:tcPr>
                    <a:solidFill>
                      <a:schemeClr val="accent6">
                        <a:lumMod val="20000"/>
                        <a:lumOff val="80000"/>
                      </a:schemeClr>
                    </a:solidFill>
                  </a:tcPr>
                </a:tc>
                <a:extLst>
                  <a:ext uri="{0D108BD9-81ED-4DB2-BD59-A6C34878D82A}">
                    <a16:rowId xmlns:a16="http://schemas.microsoft.com/office/drawing/2014/main" val="729404455"/>
                  </a:ext>
                </a:extLst>
              </a:tr>
              <a:tr h="253201">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6">
                        <a:lumMod val="20000"/>
                        <a:lumOff val="80000"/>
                      </a:schemeClr>
                    </a:solidFill>
                  </a:tcPr>
                </a:tc>
                <a:tc>
                  <a:txBody>
                    <a:bodyPr/>
                    <a:lstStyle/>
                    <a:p>
                      <a:pPr algn="ctr" fontAlgn="ctr"/>
                      <a:r>
                        <a:rPr lang="en-US" altLang="zh-CN" sz="18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6">
                        <a:lumMod val="20000"/>
                        <a:lumOff val="80000"/>
                      </a:schemeClr>
                    </a:solidFill>
                  </a:tcPr>
                </a:tc>
                <a:tc>
                  <a:txBody>
                    <a:bodyPr/>
                    <a:lstStyle/>
                    <a:p>
                      <a:pPr algn="ctr" fontAlgn="ctr"/>
                      <a:r>
                        <a:rPr lang="en-US" altLang="zh-CN" sz="1800" b="0" i="0" u="none" strike="noStrike" dirty="0">
                          <a:solidFill>
                            <a:srgbClr val="0000FF"/>
                          </a:solidFill>
                          <a:effectLst/>
                          <a:latin typeface="Cambria Math" panose="02040503050406030204" pitchFamily="18" charset="0"/>
                          <a:ea typeface="Cambria Math" panose="02040503050406030204" pitchFamily="18" charset="0"/>
                        </a:rPr>
                        <a:t>24</a:t>
                      </a:r>
                    </a:p>
                  </a:txBody>
                  <a:tcPr marL="9525" marR="9525" marT="9525" marB="0" anchor="ctr">
                    <a:solidFill>
                      <a:schemeClr val="accent6">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6">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6">
                        <a:lumMod val="20000"/>
                        <a:lumOff val="80000"/>
                      </a:schemeClr>
                    </a:solidFill>
                  </a:tcPr>
                </a:tc>
                <a:tc>
                  <a:txBody>
                    <a:bodyPr/>
                    <a:lstStyle/>
                    <a:p>
                      <a:pPr algn="ctr"/>
                      <a:r>
                        <a:rPr lang="en-US" altLang="zh-CN" sz="1800" b="0" dirty="0">
                          <a:solidFill>
                            <a:srgbClr val="0000FF"/>
                          </a:solidFill>
                          <a:latin typeface="Cambria Math" panose="02040503050406030204" pitchFamily="18" charset="0"/>
                          <a:ea typeface="Cambria Math" panose="02040503050406030204" pitchFamily="18" charset="0"/>
                        </a:rPr>
                        <a:t>Stopping power +10%</a:t>
                      </a:r>
                      <a:endParaRPr lang="zh-CN" altLang="en-US" sz="1800" b="0" dirty="0">
                        <a:solidFill>
                          <a:srgbClr val="0000FF"/>
                        </a:solidFill>
                        <a:latin typeface="Cambria Math" panose="02040503050406030204" pitchFamily="18" charset="0"/>
                      </a:endParaRPr>
                    </a:p>
                  </a:txBody>
                  <a:tcPr>
                    <a:solidFill>
                      <a:schemeClr val="accent6">
                        <a:lumMod val="20000"/>
                        <a:lumOff val="80000"/>
                      </a:schemeClr>
                    </a:solidFill>
                  </a:tcPr>
                </a:tc>
                <a:extLst>
                  <a:ext uri="{0D108BD9-81ED-4DB2-BD59-A6C34878D82A}">
                    <a16:rowId xmlns:a16="http://schemas.microsoft.com/office/drawing/2014/main" val="3547012255"/>
                  </a:ext>
                </a:extLst>
              </a:tr>
              <a:tr h="253201">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rgbClr val="0000FF"/>
                          </a:solidFill>
                          <a:effectLst/>
                          <a:uLnTx/>
                          <a:uFillTx/>
                          <a:latin typeface="Cambria Math" panose="02040503050406030204" pitchFamily="18" charset="0"/>
                          <a:ea typeface="Cambria Math" panose="02040503050406030204" pitchFamily="18" charset="0"/>
                          <a:cs typeface="+mn-cs"/>
                        </a:rPr>
                        <a:t>–</a:t>
                      </a:r>
                      <a:endParaRPr kumimoji="0" lang="en-US" altLang="zh-CN" sz="1800" b="0" i="0" u="none" strike="noStrike" kern="1200" cap="none" spc="0" normalizeH="0" baseline="0" noProof="0" dirty="0">
                        <a:ln>
                          <a:noFill/>
                        </a:ln>
                        <a:solidFill>
                          <a:srgbClr val="0000FF"/>
                        </a:solidFill>
                        <a:effectLst/>
                        <a:uLnTx/>
                        <a:uFillTx/>
                        <a:latin typeface="Cambria Math" panose="02040503050406030204" pitchFamily="18" charset="0"/>
                        <a:ea typeface="Cambria Math" panose="02040503050406030204" pitchFamily="18" charset="0"/>
                        <a:cs typeface="+mn-cs"/>
                      </a:endParaRPr>
                    </a:p>
                  </a:txBody>
                  <a:tcPr marL="9525" marR="9525" marT="9525" marB="0" anchor="ctr">
                    <a:solidFill>
                      <a:schemeClr val="accent1">
                        <a:lumMod val="20000"/>
                        <a:lumOff val="80000"/>
                      </a:schemeClr>
                    </a:solidFill>
                  </a:tcPr>
                </a:tc>
                <a:tc>
                  <a:txBody>
                    <a:bodyPr/>
                    <a:lstStyle/>
                    <a:p>
                      <a:pPr algn="ctr" fontAlgn="ctr"/>
                      <a:r>
                        <a:rPr lang="en-US" altLang="zh-CN" sz="1800" b="0" i="0" u="none" strike="noStrike" dirty="0">
                          <a:solidFill>
                            <a:srgbClr val="0000FF"/>
                          </a:solidFill>
                          <a:effectLst/>
                          <a:latin typeface="Cambria Math" panose="02040503050406030204" pitchFamily="18" charset="0"/>
                          <a:ea typeface="Cambria Math" panose="02040503050406030204" pitchFamily="18" charset="0"/>
                        </a:rPr>
                        <a:t>15</a:t>
                      </a:r>
                    </a:p>
                  </a:txBody>
                  <a:tcPr marL="9525" marR="9525" marT="9525" marB="0" anchor="ctr">
                    <a:solidFill>
                      <a:schemeClr val="accent1">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algn="ctr"/>
                      <a:r>
                        <a:rPr lang="en-US" altLang="zh-CN" sz="1800" b="0" dirty="0">
                          <a:solidFill>
                            <a:srgbClr val="0000FF"/>
                          </a:solidFill>
                          <a:latin typeface="Cambria Math" panose="02040503050406030204" pitchFamily="18" charset="0"/>
                        </a:rPr>
                        <a:t>Low </a:t>
                      </a:r>
                      <a:r>
                        <a:rPr lang="en-US" altLang="zh-CN" sz="1800" b="0" i="1" dirty="0">
                          <a:solidFill>
                            <a:srgbClr val="0000FF"/>
                          </a:solidFill>
                          <a:latin typeface="Cambria Math" panose="02040503050406030204" pitchFamily="18" charset="0"/>
                        </a:rPr>
                        <a:t>γ</a:t>
                      </a:r>
                      <a:r>
                        <a:rPr lang="en-US" altLang="zh-CN" sz="1800" b="0" dirty="0">
                          <a:solidFill>
                            <a:srgbClr val="0000FF"/>
                          </a:solidFill>
                          <a:latin typeface="Cambria Math" panose="02040503050406030204" pitchFamily="18" charset="0"/>
                        </a:rPr>
                        <a:t>-ray energy</a:t>
                      </a:r>
                      <a:endParaRPr lang="zh-CN" altLang="en-US" sz="1800" b="0" dirty="0">
                        <a:solidFill>
                          <a:srgbClr val="0000FF"/>
                        </a:solidFill>
                        <a:latin typeface="Cambria Math" panose="02040503050406030204" pitchFamily="18" charset="0"/>
                      </a:endParaRPr>
                    </a:p>
                  </a:txBody>
                  <a:tcPr>
                    <a:solidFill>
                      <a:schemeClr val="accent1">
                        <a:lumMod val="20000"/>
                        <a:lumOff val="80000"/>
                      </a:schemeClr>
                    </a:solidFill>
                  </a:tcPr>
                </a:tc>
                <a:extLst>
                  <a:ext uri="{0D108BD9-81ED-4DB2-BD59-A6C34878D82A}">
                    <a16:rowId xmlns:a16="http://schemas.microsoft.com/office/drawing/2014/main" val="31469768"/>
                  </a:ext>
                </a:extLst>
              </a:tr>
              <a:tr h="253201">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0000FF"/>
                          </a:solidFill>
                          <a:effectLst/>
                          <a:uLnTx/>
                          <a:uFillTx/>
                          <a:latin typeface="Cambria Math" panose="02040503050406030204" pitchFamily="18" charset="0"/>
                          <a:ea typeface="Cambria Math" panose="02040503050406030204" pitchFamily="18" charset="0"/>
                          <a:cs typeface="+mn-cs"/>
                        </a:rPr>
                        <a:t>–</a:t>
                      </a:r>
                    </a:p>
                  </a:txBody>
                  <a:tcPr marL="9525" marR="9525" marT="9525" marB="0" anchor="ctr">
                    <a:solidFill>
                      <a:schemeClr val="accent1">
                        <a:lumMod val="20000"/>
                        <a:lumOff val="80000"/>
                      </a:schemeClr>
                    </a:solidFill>
                  </a:tcPr>
                </a:tc>
                <a:tc>
                  <a:txBody>
                    <a:bodyPr/>
                    <a:lstStyle/>
                    <a:p>
                      <a:pPr algn="ctr" fontAlgn="ctr"/>
                      <a:r>
                        <a:rPr lang="en-US" altLang="zh-CN" sz="1800" b="0" i="0" u="none" strike="noStrike" dirty="0">
                          <a:solidFill>
                            <a:srgbClr val="0000FF"/>
                          </a:solidFill>
                          <a:effectLst/>
                          <a:latin typeface="Cambria Math" panose="02040503050406030204" pitchFamily="18" charset="0"/>
                          <a:ea typeface="Cambria Math" panose="02040503050406030204" pitchFamily="18" charset="0"/>
                        </a:rPr>
                        <a:t>23</a:t>
                      </a:r>
                    </a:p>
                  </a:txBody>
                  <a:tcPr marL="9525" marR="9525" marT="9525" marB="0" anchor="ctr">
                    <a:solidFill>
                      <a:schemeClr val="accent1">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dirty="0">
                          <a:solidFill>
                            <a:srgbClr val="0000FF"/>
                          </a:solidFill>
                          <a:latin typeface="Cambria Math" panose="02040503050406030204" pitchFamily="18" charset="0"/>
                        </a:rPr>
                        <a:t>High </a:t>
                      </a:r>
                      <a:r>
                        <a:rPr lang="en-US" altLang="zh-CN" sz="1800" b="0" i="1" dirty="0">
                          <a:solidFill>
                            <a:srgbClr val="0000FF"/>
                          </a:solidFill>
                          <a:latin typeface="Cambria Math" panose="02040503050406030204" pitchFamily="18" charset="0"/>
                        </a:rPr>
                        <a:t>γ</a:t>
                      </a:r>
                      <a:r>
                        <a:rPr lang="en-US" altLang="zh-CN" sz="1800" b="0" dirty="0">
                          <a:solidFill>
                            <a:srgbClr val="0000FF"/>
                          </a:solidFill>
                          <a:latin typeface="Cambria Math" panose="02040503050406030204" pitchFamily="18" charset="0"/>
                        </a:rPr>
                        <a:t>-ray energy</a:t>
                      </a:r>
                      <a:endParaRPr lang="zh-CN" altLang="en-US" sz="1800" b="0" dirty="0">
                        <a:solidFill>
                          <a:srgbClr val="0000FF"/>
                        </a:solidFill>
                        <a:latin typeface="Cambria Math" panose="02040503050406030204" pitchFamily="18" charset="0"/>
                      </a:endParaRPr>
                    </a:p>
                  </a:txBody>
                  <a:tcPr>
                    <a:solidFill>
                      <a:schemeClr val="accent1">
                        <a:lumMod val="20000"/>
                        <a:lumOff val="80000"/>
                      </a:schemeClr>
                    </a:solidFill>
                  </a:tcPr>
                </a:tc>
                <a:extLst>
                  <a:ext uri="{0D108BD9-81ED-4DB2-BD59-A6C34878D82A}">
                    <a16:rowId xmlns:a16="http://schemas.microsoft.com/office/drawing/2014/main" val="1071311035"/>
                  </a:ext>
                </a:extLst>
              </a:tr>
              <a:tr h="253201">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u="none" strike="noStrike" dirty="0">
                          <a:solidFill>
                            <a:srgbClr val="0000FF"/>
                          </a:solidFill>
                          <a:effectLst/>
                          <a:latin typeface="Cambria Math" panose="02040503050406030204" pitchFamily="18" charset="0"/>
                          <a:ea typeface="Cambria Math" panose="02040503050406030204" pitchFamily="18" charset="0"/>
                        </a:rPr>
                        <a:t>–</a:t>
                      </a: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r>
                        <a:rPr lang="en-US" altLang="zh-CN" sz="1800" b="0" i="0" u="none" strike="noStrike" dirty="0">
                          <a:solidFill>
                            <a:srgbClr val="0000FF"/>
                          </a:solidFill>
                          <a:effectLst/>
                          <a:latin typeface="Cambria Math" panose="02040503050406030204" pitchFamily="18" charset="0"/>
                          <a:ea typeface="Cambria Math" panose="02040503050406030204" pitchFamily="18" charset="0"/>
                        </a:rPr>
                        <a:t>20</a:t>
                      </a:r>
                    </a:p>
                  </a:txBody>
                  <a:tcPr marL="9525" marR="9525" marT="9525"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endParaRPr lang="en-US" altLang="zh-CN" sz="1800" b="0" i="0" u="none" strike="noStrike" dirty="0">
                        <a:solidFill>
                          <a:srgbClr val="0000FF"/>
                        </a:solidFill>
                        <a:effectLst/>
                        <a:latin typeface="Cambria Math" panose="02040503050406030204" pitchFamily="18" charset="0"/>
                        <a:ea typeface="Cambria Math" panose="02040503050406030204" pitchFamily="18" charset="0"/>
                      </a:endParaRPr>
                    </a:p>
                  </a:txBody>
                  <a:tcPr marL="9525" marR="9525" marT="9525" marB="0" anchor="ctr">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800" b="0" dirty="0">
                          <a:solidFill>
                            <a:srgbClr val="0000FF"/>
                          </a:solidFill>
                          <a:latin typeface="Cambria Math" panose="02040503050406030204" pitchFamily="18" charset="0"/>
                          <a:ea typeface="Cambria Math" panose="02040503050406030204" pitchFamily="18" charset="0"/>
                        </a:rPr>
                        <a:t>Contaminant bumps</a:t>
                      </a:r>
                      <a:endParaRPr lang="zh-CN" altLang="en-US" sz="1800" b="0" dirty="0">
                        <a:solidFill>
                          <a:srgbClr val="0000FF"/>
                        </a:solidFill>
                        <a:latin typeface="Cambria Math" panose="02040503050406030204" pitchFamily="18" charset="0"/>
                      </a:endParaRPr>
                    </a:p>
                  </a:txBody>
                  <a:tcPr>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681722524"/>
                  </a:ext>
                </a:extLst>
              </a:tr>
              <a:tr h="253201">
                <a:tc>
                  <a:txBody>
                    <a:bodyPr/>
                    <a:lstStyle/>
                    <a:p>
                      <a:pPr algn="ctr" fontAlgn="ctr"/>
                      <a:r>
                        <a:rPr lang="en-US" altLang="zh-CN" sz="1800" b="0" i="0" u="none" strike="noStrike" dirty="0">
                          <a:solidFill>
                            <a:srgbClr val="9900FF"/>
                          </a:solidFill>
                          <a:effectLst/>
                          <a:latin typeface="Cambria Math" panose="02040503050406030204" pitchFamily="18" charset="0"/>
                          <a:ea typeface="Cambria Math" panose="02040503050406030204" pitchFamily="18" charset="0"/>
                        </a:rPr>
                        <a:t>551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u="none" strike="noStrike" dirty="0">
                          <a:solidFill>
                            <a:srgbClr val="9900FF"/>
                          </a:solidFill>
                          <a:effectLst/>
                          <a:latin typeface="Cambria Math" panose="02040503050406030204" pitchFamily="18" charset="0"/>
                          <a:ea typeface="Cambria Math" panose="02040503050406030204" pitchFamily="18" charset="0"/>
                        </a:rPr>
                        <a:t>–</a:t>
                      </a:r>
                      <a:endParaRPr lang="en-US" altLang="zh-CN" sz="1800" b="0" i="0" u="none" strike="noStrike" dirty="0">
                        <a:solidFill>
                          <a:srgbClr val="9900FF"/>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9900FF"/>
                          </a:solidFill>
                          <a:effectLst/>
                          <a:latin typeface="Cambria Math" panose="02040503050406030204" pitchFamily="18" charset="0"/>
                          <a:ea typeface="Cambria Math" panose="02040503050406030204" pitchFamily="18" charset="0"/>
                        </a:rPr>
                        <a:t>113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u="none" strike="noStrike" dirty="0">
                          <a:solidFill>
                            <a:srgbClr val="9900FF"/>
                          </a:solidFill>
                          <a:effectLst/>
                          <a:latin typeface="Cambria Math" panose="02040503050406030204" pitchFamily="18" charset="0"/>
                          <a:ea typeface="Cambria Math" panose="02040503050406030204" pitchFamily="18" charset="0"/>
                        </a:rPr>
                        <a:t>+</a:t>
                      </a:r>
                      <a:endParaRPr lang="en-US" altLang="zh-CN" sz="1800" b="0" i="0" u="none" strike="noStrike" dirty="0">
                        <a:solidFill>
                          <a:srgbClr val="9900FF"/>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9900FF"/>
                          </a:solidFill>
                          <a:effectLst/>
                          <a:latin typeface="Cambria Math" panose="02040503050406030204" pitchFamily="18" charset="0"/>
                          <a:ea typeface="Cambria Math" panose="02040503050406030204" pitchFamily="18" charset="0"/>
                        </a:rPr>
                        <a:t>253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b="0" dirty="0">
                          <a:solidFill>
                            <a:srgbClr val="9900FF"/>
                          </a:solidFill>
                          <a:latin typeface="Cambria Math" panose="02040503050406030204" pitchFamily="18" charset="0"/>
                        </a:rPr>
                        <a:t>Total</a:t>
                      </a:r>
                      <a:endParaRPr lang="zh-CN" altLang="en-US" sz="1800" b="0" dirty="0">
                        <a:solidFill>
                          <a:srgbClr val="9900FF"/>
                        </a:solidFill>
                        <a:latin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85715876"/>
                  </a:ext>
                </a:extLst>
              </a:tr>
              <a:tr h="253201">
                <a:tc>
                  <a:txBody>
                    <a:bodyPr/>
                    <a:lstStyle/>
                    <a:p>
                      <a:pPr algn="ctr" fontAlgn="ctr"/>
                      <a:r>
                        <a:rPr lang="en-US" altLang="zh-CN" sz="1800" b="0" i="0" u="none" strike="noStrike" dirty="0">
                          <a:solidFill>
                            <a:srgbClr val="9900FF"/>
                          </a:solidFill>
                          <a:effectLst/>
                          <a:latin typeface="Cambria Math" panose="02040503050406030204" pitchFamily="18" charset="0"/>
                          <a:ea typeface="Cambria Math" panose="02040503050406030204" pitchFamily="18" charset="0"/>
                        </a:rPr>
                        <a:t>551</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u="none" strike="noStrike" dirty="0">
                          <a:solidFill>
                            <a:srgbClr val="9900FF"/>
                          </a:solidFill>
                          <a:effectLst/>
                          <a:latin typeface="Cambria Math" panose="02040503050406030204" pitchFamily="18" charset="0"/>
                          <a:ea typeface="Cambria Math" panose="02040503050406030204" pitchFamily="18" charset="0"/>
                        </a:rPr>
                        <a:t>–</a:t>
                      </a:r>
                      <a:endParaRPr lang="en-US" altLang="zh-CN" sz="1800" b="0" i="0" u="none" strike="noStrike" dirty="0">
                        <a:solidFill>
                          <a:srgbClr val="9900FF"/>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9900FF"/>
                          </a:solidFill>
                          <a:effectLst/>
                          <a:latin typeface="Cambria Math" panose="02040503050406030204" pitchFamily="18" charset="0"/>
                          <a:ea typeface="Cambria Math" panose="02040503050406030204" pitchFamily="18" charset="0"/>
                        </a:rPr>
                        <a:t>114</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u="none" strike="noStrike" dirty="0">
                          <a:solidFill>
                            <a:srgbClr val="9900FF"/>
                          </a:solidFill>
                          <a:effectLst/>
                          <a:latin typeface="Cambria Math" panose="02040503050406030204" pitchFamily="18" charset="0"/>
                          <a:ea typeface="Cambria Math" panose="02040503050406030204" pitchFamily="18" charset="0"/>
                        </a:rPr>
                        <a:t>+</a:t>
                      </a:r>
                      <a:endParaRPr lang="en-US" altLang="zh-CN" sz="1800" b="0" i="0" u="none" strike="noStrike" dirty="0">
                        <a:solidFill>
                          <a:srgbClr val="9900FF"/>
                        </a:solidFill>
                        <a:effectLst/>
                        <a:latin typeface="Cambria Math" panose="02040503050406030204" pitchFamily="18" charset="0"/>
                        <a:ea typeface="Cambria Math" panose="02040503050406030204" pitchFamily="18" charset="0"/>
                      </a:endParaRP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9900FF"/>
                          </a:solidFill>
                          <a:effectLst/>
                          <a:latin typeface="Cambria Math" panose="02040503050406030204" pitchFamily="18" charset="0"/>
                          <a:ea typeface="Cambria Math" panose="02040503050406030204" pitchFamily="18" charset="0"/>
                        </a:rPr>
                        <a:t>253</a:t>
                      </a:r>
                    </a:p>
                  </a:txBody>
                  <a:tcPr marL="9525" marR="9525" marT="952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b="0" dirty="0">
                          <a:solidFill>
                            <a:srgbClr val="9900FF"/>
                          </a:solidFill>
                          <a:latin typeface="Cambria Math" panose="02040503050406030204" pitchFamily="18" charset="0"/>
                        </a:rPr>
                        <a:t>Total</a:t>
                      </a:r>
                      <a:endParaRPr lang="zh-CN" altLang="en-US" sz="1800" b="0" dirty="0">
                        <a:solidFill>
                          <a:srgbClr val="9900FF"/>
                        </a:solidFill>
                        <a:latin typeface="Cambria Math" panose="02040503050406030204" pitchFamily="18" charset="0"/>
                      </a:endParaRPr>
                    </a:p>
                  </a:txBody>
                  <a:tcP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80468169"/>
                  </a:ext>
                </a:extLst>
              </a:tr>
            </a:tbl>
          </a:graphicData>
        </a:graphic>
      </p:graphicFrame>
    </p:spTree>
    <p:extLst>
      <p:ext uri="{BB962C8B-B14F-4D97-AF65-F5344CB8AC3E}">
        <p14:creationId xmlns:p14="http://schemas.microsoft.com/office/powerpoint/2010/main" val="4088620626"/>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1166CBA-6523-4013-A80A-CBF9DA735066}"/>
              </a:ext>
            </a:extLst>
          </p:cNvPr>
          <p:cNvPicPr>
            <a:picLocks noChangeAspect="1"/>
          </p:cNvPicPr>
          <p:nvPr/>
        </p:nvPicPr>
        <p:blipFill>
          <a:blip r:embed="rId2"/>
          <a:stretch>
            <a:fillRect/>
          </a:stretch>
        </p:blipFill>
        <p:spPr>
          <a:xfrm>
            <a:off x="0" y="0"/>
            <a:ext cx="4572000" cy="2922414"/>
          </a:xfrm>
          <a:prstGeom prst="rect">
            <a:avLst/>
          </a:prstGeom>
        </p:spPr>
      </p:pic>
      <p:pic>
        <p:nvPicPr>
          <p:cNvPr id="5" name="Picture 4">
            <a:extLst>
              <a:ext uri="{FF2B5EF4-FFF2-40B4-BE49-F238E27FC236}">
                <a16:creationId xmlns:a16="http://schemas.microsoft.com/office/drawing/2014/main" id="{88F40E05-1A20-4D94-95E3-3E2D2C8A065C}"/>
              </a:ext>
            </a:extLst>
          </p:cNvPr>
          <p:cNvPicPr>
            <a:picLocks noChangeAspect="1"/>
          </p:cNvPicPr>
          <p:nvPr/>
        </p:nvPicPr>
        <p:blipFill>
          <a:blip r:embed="rId3"/>
          <a:stretch>
            <a:fillRect/>
          </a:stretch>
        </p:blipFill>
        <p:spPr>
          <a:xfrm>
            <a:off x="0" y="2922414"/>
            <a:ext cx="4572000" cy="2922414"/>
          </a:xfrm>
          <a:prstGeom prst="rect">
            <a:avLst/>
          </a:prstGeom>
        </p:spPr>
      </p:pic>
      <p:pic>
        <p:nvPicPr>
          <p:cNvPr id="6" name="Picture 5">
            <a:extLst>
              <a:ext uri="{FF2B5EF4-FFF2-40B4-BE49-F238E27FC236}">
                <a16:creationId xmlns:a16="http://schemas.microsoft.com/office/drawing/2014/main" id="{23FC5B49-9F4F-4F1B-AD5C-10B6483D15BC}"/>
              </a:ext>
            </a:extLst>
          </p:cNvPr>
          <p:cNvPicPr>
            <a:picLocks noChangeAspect="1"/>
          </p:cNvPicPr>
          <p:nvPr/>
        </p:nvPicPr>
        <p:blipFill>
          <a:blip r:embed="rId4"/>
          <a:stretch>
            <a:fillRect/>
          </a:stretch>
        </p:blipFill>
        <p:spPr>
          <a:xfrm>
            <a:off x="4572000" y="0"/>
            <a:ext cx="4572000" cy="2922414"/>
          </a:xfrm>
          <a:prstGeom prst="rect">
            <a:avLst/>
          </a:prstGeom>
        </p:spPr>
      </p:pic>
      <p:pic>
        <p:nvPicPr>
          <p:cNvPr id="8" name="Picture 7">
            <a:extLst>
              <a:ext uri="{FF2B5EF4-FFF2-40B4-BE49-F238E27FC236}">
                <a16:creationId xmlns:a16="http://schemas.microsoft.com/office/drawing/2014/main" id="{12A9A149-604D-4B2D-987C-93E283C66F65}"/>
              </a:ext>
            </a:extLst>
          </p:cNvPr>
          <p:cNvPicPr>
            <a:picLocks noChangeAspect="1"/>
          </p:cNvPicPr>
          <p:nvPr/>
        </p:nvPicPr>
        <p:blipFill>
          <a:blip r:embed="rId5"/>
          <a:stretch>
            <a:fillRect/>
          </a:stretch>
        </p:blipFill>
        <p:spPr>
          <a:xfrm>
            <a:off x="4572000" y="2922414"/>
            <a:ext cx="4572000" cy="2922414"/>
          </a:xfrm>
          <a:prstGeom prst="rect">
            <a:avLst/>
          </a:prstGeom>
        </p:spPr>
      </p:pic>
      <p:sp>
        <p:nvSpPr>
          <p:cNvPr id="2" name="TextBox 1">
            <a:extLst>
              <a:ext uri="{FF2B5EF4-FFF2-40B4-BE49-F238E27FC236}">
                <a16:creationId xmlns:a16="http://schemas.microsoft.com/office/drawing/2014/main" id="{DE1E4AEE-965B-48D5-8013-B6F7DEF3E9A3}"/>
              </a:ext>
            </a:extLst>
          </p:cNvPr>
          <p:cNvSpPr txBox="1"/>
          <p:nvPr/>
        </p:nvSpPr>
        <p:spPr>
          <a:xfrm>
            <a:off x="409433" y="6264322"/>
            <a:ext cx="2617063" cy="369332"/>
          </a:xfrm>
          <a:prstGeom prst="rect">
            <a:avLst/>
          </a:prstGeom>
          <a:noFill/>
        </p:spPr>
        <p:txBody>
          <a:bodyPr wrap="none" rtlCol="0">
            <a:spAutoFit/>
          </a:bodyPr>
          <a:lstStyle/>
          <a:p>
            <a:r>
              <a:rPr lang="en-US" altLang="zh-CN" dirty="0"/>
              <a:t>Latest frequentist analysis</a:t>
            </a:r>
            <a:endParaRPr lang="zh-CN" altLang="en-US" dirty="0"/>
          </a:p>
        </p:txBody>
      </p:sp>
    </p:spTree>
    <p:extLst>
      <p:ext uri="{BB962C8B-B14F-4D97-AF65-F5344CB8AC3E}">
        <p14:creationId xmlns:p14="http://schemas.microsoft.com/office/powerpoint/2010/main" val="92458734"/>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8D9BD14-F3A6-4707-A2F8-F9002136B490}"/>
              </a:ext>
            </a:extLst>
          </p:cNvPr>
          <p:cNvPicPr>
            <a:picLocks noChangeAspect="1"/>
          </p:cNvPicPr>
          <p:nvPr/>
        </p:nvPicPr>
        <p:blipFill>
          <a:blip r:embed="rId2"/>
          <a:stretch>
            <a:fillRect/>
          </a:stretch>
        </p:blipFill>
        <p:spPr>
          <a:xfrm>
            <a:off x="0" y="0"/>
            <a:ext cx="4572000" cy="2922414"/>
          </a:xfrm>
          <a:prstGeom prst="rect">
            <a:avLst/>
          </a:prstGeom>
        </p:spPr>
      </p:pic>
      <p:pic>
        <p:nvPicPr>
          <p:cNvPr id="5" name="Picture 4">
            <a:extLst>
              <a:ext uri="{FF2B5EF4-FFF2-40B4-BE49-F238E27FC236}">
                <a16:creationId xmlns:a16="http://schemas.microsoft.com/office/drawing/2014/main" id="{8B3F64BA-03C4-4A63-A9F8-FF72068F5909}"/>
              </a:ext>
            </a:extLst>
          </p:cNvPr>
          <p:cNvPicPr>
            <a:picLocks noChangeAspect="1"/>
          </p:cNvPicPr>
          <p:nvPr/>
        </p:nvPicPr>
        <p:blipFill>
          <a:blip r:embed="rId3"/>
          <a:stretch>
            <a:fillRect/>
          </a:stretch>
        </p:blipFill>
        <p:spPr>
          <a:xfrm>
            <a:off x="4572000" y="0"/>
            <a:ext cx="4572000" cy="2922414"/>
          </a:xfrm>
          <a:prstGeom prst="rect">
            <a:avLst/>
          </a:prstGeom>
        </p:spPr>
      </p:pic>
      <p:pic>
        <p:nvPicPr>
          <p:cNvPr id="7" name="Picture 6">
            <a:extLst>
              <a:ext uri="{FF2B5EF4-FFF2-40B4-BE49-F238E27FC236}">
                <a16:creationId xmlns:a16="http://schemas.microsoft.com/office/drawing/2014/main" id="{9547BF5F-629E-4F86-992D-53120324F2E5}"/>
              </a:ext>
            </a:extLst>
          </p:cNvPr>
          <p:cNvPicPr>
            <a:picLocks noChangeAspect="1"/>
          </p:cNvPicPr>
          <p:nvPr/>
        </p:nvPicPr>
        <p:blipFill>
          <a:blip r:embed="rId4"/>
          <a:stretch>
            <a:fillRect/>
          </a:stretch>
        </p:blipFill>
        <p:spPr>
          <a:xfrm>
            <a:off x="1" y="2922414"/>
            <a:ext cx="4572000" cy="2922414"/>
          </a:xfrm>
          <a:prstGeom prst="rect">
            <a:avLst/>
          </a:prstGeom>
        </p:spPr>
      </p:pic>
      <p:pic>
        <p:nvPicPr>
          <p:cNvPr id="9" name="Picture 8">
            <a:extLst>
              <a:ext uri="{FF2B5EF4-FFF2-40B4-BE49-F238E27FC236}">
                <a16:creationId xmlns:a16="http://schemas.microsoft.com/office/drawing/2014/main" id="{8F9D876C-D228-4C1C-9005-EB63AB212F66}"/>
              </a:ext>
            </a:extLst>
          </p:cNvPr>
          <p:cNvPicPr>
            <a:picLocks noChangeAspect="1"/>
          </p:cNvPicPr>
          <p:nvPr/>
        </p:nvPicPr>
        <p:blipFill>
          <a:blip r:embed="rId5"/>
          <a:stretch>
            <a:fillRect/>
          </a:stretch>
        </p:blipFill>
        <p:spPr>
          <a:xfrm>
            <a:off x="4572001" y="2922414"/>
            <a:ext cx="4571999" cy="2922414"/>
          </a:xfrm>
          <a:prstGeom prst="rect">
            <a:avLst/>
          </a:prstGeom>
        </p:spPr>
      </p:pic>
    </p:spTree>
    <p:extLst>
      <p:ext uri="{BB962C8B-B14F-4D97-AF65-F5344CB8AC3E}">
        <p14:creationId xmlns:p14="http://schemas.microsoft.com/office/powerpoint/2010/main" val="236521478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6AB7C0B-973C-4FBD-B7E0-86EEF2710A51}"/>
              </a:ext>
            </a:extLst>
          </p:cNvPr>
          <p:cNvPicPr>
            <a:picLocks noChangeAspect="1"/>
          </p:cNvPicPr>
          <p:nvPr/>
        </p:nvPicPr>
        <p:blipFill>
          <a:blip r:embed="rId2"/>
          <a:stretch>
            <a:fillRect/>
          </a:stretch>
        </p:blipFill>
        <p:spPr>
          <a:xfrm>
            <a:off x="0" y="0"/>
            <a:ext cx="6383867" cy="6858000"/>
          </a:xfrm>
          <a:prstGeom prst="rect">
            <a:avLst/>
          </a:prstGeom>
        </p:spPr>
      </p:pic>
      <p:pic>
        <p:nvPicPr>
          <p:cNvPr id="5" name="Picture 4">
            <a:extLst>
              <a:ext uri="{FF2B5EF4-FFF2-40B4-BE49-F238E27FC236}">
                <a16:creationId xmlns:a16="http://schemas.microsoft.com/office/drawing/2014/main" id="{98524844-0E6C-4914-8E14-0C37B63D02CD}"/>
              </a:ext>
            </a:extLst>
          </p:cNvPr>
          <p:cNvPicPr>
            <a:picLocks noChangeAspect="1"/>
          </p:cNvPicPr>
          <p:nvPr/>
        </p:nvPicPr>
        <p:blipFill>
          <a:blip r:embed="rId3"/>
          <a:stretch>
            <a:fillRect/>
          </a:stretch>
        </p:blipFill>
        <p:spPr>
          <a:xfrm>
            <a:off x="3110240" y="0"/>
            <a:ext cx="6033760" cy="6858000"/>
          </a:xfrm>
          <a:prstGeom prst="rect">
            <a:avLst/>
          </a:prstGeom>
        </p:spPr>
      </p:pic>
    </p:spTree>
    <p:extLst>
      <p:ext uri="{BB962C8B-B14F-4D97-AF65-F5344CB8AC3E}">
        <p14:creationId xmlns:p14="http://schemas.microsoft.com/office/powerpoint/2010/main" val="1035354625"/>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A105A905-7B98-486B-8F4A-FFBC2D8AE275}"/>
                  </a:ext>
                </a:extLst>
              </p:cNvPr>
              <p:cNvGraphicFramePr>
                <a:graphicFrameLocks noGrp="1"/>
              </p:cNvGraphicFramePr>
              <p:nvPr>
                <p:extLst>
                  <p:ext uri="{D42A27DB-BD31-4B8C-83A1-F6EECF244321}">
                    <p14:modId xmlns:p14="http://schemas.microsoft.com/office/powerpoint/2010/main" val="1198359770"/>
                  </p:ext>
                </p:extLst>
              </p:nvPr>
            </p:nvGraphicFramePr>
            <p:xfrm>
              <a:off x="0" y="4322097"/>
              <a:ext cx="9144000" cy="2451684"/>
            </p:xfrm>
            <a:graphic>
              <a:graphicData uri="http://schemas.openxmlformats.org/drawingml/2006/table">
                <a:tbl>
                  <a:tblPr firstRow="1" bandRow="1">
                    <a:tableStyleId>{5C22544A-7EE6-4342-B048-85BDC9FD1C3A}</a:tableStyleId>
                  </a:tblPr>
                  <a:tblGrid>
                    <a:gridCol w="1337683">
                      <a:extLst>
                        <a:ext uri="{9D8B030D-6E8A-4147-A177-3AD203B41FA5}">
                          <a16:colId xmlns:a16="http://schemas.microsoft.com/office/drawing/2014/main" val="1234303437"/>
                        </a:ext>
                      </a:extLst>
                    </a:gridCol>
                    <a:gridCol w="1052256">
                      <a:extLst>
                        <a:ext uri="{9D8B030D-6E8A-4147-A177-3AD203B41FA5}">
                          <a16:colId xmlns:a16="http://schemas.microsoft.com/office/drawing/2014/main" val="277297152"/>
                        </a:ext>
                      </a:extLst>
                    </a:gridCol>
                    <a:gridCol w="2123434">
                      <a:extLst>
                        <a:ext uri="{9D8B030D-6E8A-4147-A177-3AD203B41FA5}">
                          <a16:colId xmlns:a16="http://schemas.microsoft.com/office/drawing/2014/main" val="3094613352"/>
                        </a:ext>
                      </a:extLst>
                    </a:gridCol>
                    <a:gridCol w="2366405">
                      <a:extLst>
                        <a:ext uri="{9D8B030D-6E8A-4147-A177-3AD203B41FA5}">
                          <a16:colId xmlns:a16="http://schemas.microsoft.com/office/drawing/2014/main" val="2486647045"/>
                        </a:ext>
                      </a:extLst>
                    </a:gridCol>
                    <a:gridCol w="1337683">
                      <a:extLst>
                        <a:ext uri="{9D8B030D-6E8A-4147-A177-3AD203B41FA5}">
                          <a16:colId xmlns:a16="http://schemas.microsoft.com/office/drawing/2014/main" val="2007445272"/>
                        </a:ext>
                      </a:extLst>
                    </a:gridCol>
                    <a:gridCol w="926539">
                      <a:extLst>
                        <a:ext uri="{9D8B030D-6E8A-4147-A177-3AD203B41FA5}">
                          <a16:colId xmlns:a16="http://schemas.microsoft.com/office/drawing/2014/main" val="877126049"/>
                        </a:ext>
                      </a:extLst>
                    </a:gridCol>
                  </a:tblGrid>
                  <a:tr h="406076">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DSL</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E</a:t>
                          </a:r>
                          <a:r>
                            <a:rPr kumimoji="0" lang="en-US" altLang="zh-CN" sz="1600" b="0" i="1" u="none" strike="noStrike" kern="1200" cap="none" spc="0" normalizeH="0" baseline="-25000" noProof="0" dirty="0">
                              <a:ln>
                                <a:noFill/>
                              </a:ln>
                              <a:solidFill>
                                <a:prstClr val="black"/>
                              </a:solidFill>
                              <a:effectLst/>
                              <a:uLnTx/>
                              <a:uFillTx/>
                              <a:latin typeface="Cambria" panose="02040503050406030204" pitchFamily="18" charset="0"/>
                              <a:ea typeface="Cambria" panose="02040503050406030204" pitchFamily="18" charset="0"/>
                              <a:cs typeface="+mn-cs"/>
                            </a:rPr>
                            <a:t>x</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(keV) </a:t>
                          </a:r>
                          <a:r>
                            <a:rPr kumimoji="0" lang="en-US" altLang="zh-CN" sz="1600" b="0" i="0" u="none" strike="noStrike" kern="1200" cap="none" spc="0" normalizeH="0" baseline="30000" noProof="0" dirty="0">
                              <a:ln>
                                <a:noFill/>
                              </a:ln>
                              <a:solidFill>
                                <a:prstClr val="black"/>
                              </a:solidFill>
                              <a:effectLst/>
                              <a:uLnTx/>
                              <a:uFillTx/>
                              <a:latin typeface="Cambria" panose="02040503050406030204" pitchFamily="18" charset="0"/>
                              <a:ea typeface="Cambria" panose="02040503050406030204" pitchFamily="18" charset="0"/>
                              <a:cs typeface="+mn-cs"/>
                            </a:rPr>
                            <a:t>31</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P</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65321630"/>
                      </a:ext>
                    </a:extLst>
                  </a:tr>
                  <a:tr h="406076">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u="none" strike="noStrike" smtClean="0">
                                        <a:solidFill>
                                          <a:srgbClr val="FF0000"/>
                                        </a:solidFill>
                                        <a:effectLst/>
                                        <a:latin typeface="Cambria Math" panose="02040503050406030204" pitchFamily="18" charset="0"/>
                                        <a:ea typeface="等线" panose="02010600030101010101" pitchFamily="2" charset="-122"/>
                                      </a:rPr>
                                    </m:ctrlPr>
                                  </m:sSubSupPr>
                                  <m:e>
                                    <m:r>
                                      <a:rPr lang="en-US" altLang="zh-CN" sz="1600" b="0" i="1" u="none" strike="noStrike" smtClean="0">
                                        <a:solidFill>
                                          <a:srgbClr val="FF0000"/>
                                        </a:solidFill>
                                        <a:effectLst/>
                                        <a:latin typeface="Cambria Math" panose="02040503050406030204" pitchFamily="18" charset="0"/>
                                        <a:ea typeface="等线" panose="02010600030101010101" pitchFamily="2" charset="-122"/>
                                      </a:rPr>
                                      <m:t>551</m:t>
                                    </m:r>
                                  </m:e>
                                  <m:sub>
                                    <m:r>
                                      <a:rPr lang="en-US" altLang="zh-CN" sz="1600" b="0" i="1" u="none" strike="noStrike" smtClean="0">
                                        <a:solidFill>
                                          <a:srgbClr val="FF0000"/>
                                        </a:solidFill>
                                        <a:effectLst/>
                                        <a:latin typeface="Cambria Math" panose="02040503050406030204" pitchFamily="18" charset="0"/>
                                        <a:ea typeface="等线" panose="02010600030101010101" pitchFamily="2" charset="-122"/>
                                      </a:rPr>
                                      <m:t>−114</m:t>
                                    </m:r>
                                  </m:sub>
                                  <m:sup>
                                    <m:r>
                                      <a:rPr lang="en-US" altLang="zh-CN" sz="1600" b="0" i="1" u="none" strike="noStrike" smtClean="0">
                                        <a:solidFill>
                                          <a:srgbClr val="FF0000"/>
                                        </a:solidFill>
                                        <a:effectLst/>
                                        <a:latin typeface="Cambria Math" panose="02040503050406030204" pitchFamily="18" charset="0"/>
                                        <a:ea typeface="等线" panose="02010600030101010101" pitchFamily="2" charset="-122"/>
                                      </a:rPr>
                                      <m:t>+253</m:t>
                                    </m:r>
                                  </m:sup>
                                </m:sSubSup>
                              </m:oMath>
                            </m:oMathPara>
                          </a14:m>
                          <a:endParaRPr lang="zh-CN" altLang="en-US" sz="1600" b="0" i="0" u="none" strike="noStrike" dirty="0">
                            <a:solidFill>
                              <a:srgbClr val="000000"/>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720±108±144</m:t>
                                </m:r>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latin typeface="Cambria" panose="02040503050406030204" pitchFamily="18" charset="0"/>
                              <a:ea typeface="Cambria" panose="02040503050406030204" pitchFamily="18" charset="0"/>
                            </a:rPr>
                            <a:t>Engmann_NPA1971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1266.13(12)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523(18)</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713755236"/>
                      </a:ext>
                    </a:extLst>
                  </a:tr>
                  <a:tr h="413767">
                    <a:tc vMerge="1">
                      <a:txBody>
                        <a:bodyPr/>
                        <a:lstStyle/>
                        <a:p>
                          <a:endParaRPr lang="zh-CN" altLang="en-US"/>
                        </a:p>
                      </a:txBody>
                      <a:tcPr/>
                    </a:tc>
                    <a:tc v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1200±700</m:t>
                                    </m:r>
                                  </m:e>
                                  <m:sub>
                                    <m:r>
                                      <a:rPr lang="en-US" altLang="zh-CN" sz="1600" b="0" i="1" smtClean="0">
                                        <a:solidFill>
                                          <a:schemeClr val="tx1"/>
                                        </a:solidFill>
                                        <a:latin typeface="Cambria Math" panose="02040503050406030204" pitchFamily="18" charset="0"/>
                                        <a:ea typeface="Cambria Math" panose="02040503050406030204" pitchFamily="18" charset="0"/>
                                      </a:rPr>
                                      <m:t>−900</m:t>
                                    </m:r>
                                  </m:sub>
                                  <m:sup>
                                    <m:r>
                                      <a:rPr lang="en-US" altLang="zh-CN" sz="1600" b="0" i="1" smtClean="0">
                                        <a:solidFill>
                                          <a:schemeClr val="tx1"/>
                                        </a:solidFill>
                                        <a:latin typeface="Cambria Math" panose="02040503050406030204" pitchFamily="18" charset="0"/>
                                        <a:ea typeface="Cambria Math" panose="02040503050406030204" pitchFamily="18" charset="0"/>
                                      </a:rPr>
                                      <m:t>+1300</m:t>
                                    </m:r>
                                  </m:sup>
                                </m:sSubSup>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21834054"/>
                      </a:ext>
                    </a:extLst>
                  </a:tr>
                  <a:tr h="406076">
                    <a:tc vMerge="1">
                      <a:txBody>
                        <a:bodyPr/>
                        <a:lstStyle/>
                        <a:p>
                          <a:endParaRPr lang="zh-CN" altLang="en-US"/>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3200±4800±5200</m:t>
                                </m:r>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11862174"/>
                      </a:ext>
                    </a:extLst>
                  </a:tr>
                  <a:tr h="406076">
                    <a:tc vMerge="1">
                      <a:txBody>
                        <a:bodyPr/>
                        <a:lstStyle/>
                        <a:p>
                          <a:endParaRPr lang="zh-CN" altLang="en-US"/>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624±24±62</m:t>
                                </m:r>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latin typeface="Cambria" panose="02040503050406030204" pitchFamily="18" charset="0"/>
                              <a:ea typeface="Cambria" panose="02040503050406030204" pitchFamily="18" charset="0"/>
                            </a:rPr>
                            <a:t>Tonev_JPConf2011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42541487"/>
                      </a:ext>
                    </a:extLst>
                  </a:tr>
                  <a:tr h="413613">
                    <a:tc vMerge="1">
                      <a:txBody>
                        <a:bodyPr/>
                        <a:lstStyle/>
                        <a:p>
                          <a:endParaRPr lang="zh-CN" altLang="en-US"/>
                        </a:p>
                      </a:txBody>
                      <a:tcPr/>
                    </a:tc>
                    <a:tc vMerge="1">
                      <a:txBody>
                        <a:bodyPr/>
                        <a:lstStyle/>
                        <a:p>
                          <a:endParaRPr lang="zh-CN" altLang="en-US" dirty="0"/>
                        </a:p>
                      </a:txBody>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964±19</m:t>
                                    </m:r>
                                  </m:e>
                                  <m:sub>
                                    <m:r>
                                      <a:rPr lang="en-US" altLang="zh-CN" sz="1600" b="0" i="1" smtClean="0">
                                        <a:solidFill>
                                          <a:schemeClr val="tx1"/>
                                        </a:solidFill>
                                        <a:latin typeface="Cambria Math" panose="02040503050406030204" pitchFamily="18" charset="0"/>
                                        <a:ea typeface="Cambria Math" panose="02040503050406030204" pitchFamily="18" charset="0"/>
                                      </a:rPr>
                                      <m:t>−89</m:t>
                                    </m:r>
                                  </m:sub>
                                  <m:sup>
                                    <m:r>
                                      <a:rPr lang="en-US" altLang="zh-CN" sz="1600" b="0" i="1" smtClean="0">
                                        <a:solidFill>
                                          <a:schemeClr val="tx1"/>
                                        </a:solidFill>
                                        <a:latin typeface="Cambria Math" panose="02040503050406030204" pitchFamily="18" charset="0"/>
                                        <a:ea typeface="Cambria Math" panose="02040503050406030204" pitchFamily="18" charset="0"/>
                                      </a:rPr>
                                      <m:t>+311</m:t>
                                    </m:r>
                                  </m:sup>
                                </m:sSubSup>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latin typeface="Cambria" panose="02040503050406030204" pitchFamily="18" charset="0"/>
                              <a:ea typeface="Cambria" panose="02040503050406030204" pitchFamily="18" charset="0"/>
                            </a:rPr>
                            <a:t>Herlitzius_Thesis2013</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408142501"/>
                      </a:ext>
                    </a:extLst>
                  </a:tr>
                </a:tbl>
              </a:graphicData>
            </a:graphic>
          </p:graphicFrame>
        </mc:Choice>
        <mc:Fallback xmlns="">
          <p:graphicFrame>
            <p:nvGraphicFramePr>
              <p:cNvPr id="2" name="Table 1">
                <a:extLst>
                  <a:ext uri="{FF2B5EF4-FFF2-40B4-BE49-F238E27FC236}">
                    <a16:creationId xmlns:a16="http://schemas.microsoft.com/office/drawing/2014/main" id="{A105A905-7B98-486B-8F4A-FFBC2D8AE275}"/>
                  </a:ext>
                </a:extLst>
              </p:cNvPr>
              <p:cNvGraphicFramePr>
                <a:graphicFrameLocks noGrp="1"/>
              </p:cNvGraphicFramePr>
              <p:nvPr>
                <p:extLst>
                  <p:ext uri="{D42A27DB-BD31-4B8C-83A1-F6EECF244321}">
                    <p14:modId xmlns:p14="http://schemas.microsoft.com/office/powerpoint/2010/main" val="1198359770"/>
                  </p:ext>
                </p:extLst>
              </p:nvPr>
            </p:nvGraphicFramePr>
            <p:xfrm>
              <a:off x="0" y="4322097"/>
              <a:ext cx="9144000" cy="2451684"/>
            </p:xfrm>
            <a:graphic>
              <a:graphicData uri="http://schemas.openxmlformats.org/drawingml/2006/table">
                <a:tbl>
                  <a:tblPr firstRow="1" bandRow="1">
                    <a:tableStyleId>{5C22544A-7EE6-4342-B048-85BDC9FD1C3A}</a:tableStyleId>
                  </a:tblPr>
                  <a:tblGrid>
                    <a:gridCol w="1337683">
                      <a:extLst>
                        <a:ext uri="{9D8B030D-6E8A-4147-A177-3AD203B41FA5}">
                          <a16:colId xmlns:a16="http://schemas.microsoft.com/office/drawing/2014/main" val="1234303437"/>
                        </a:ext>
                      </a:extLst>
                    </a:gridCol>
                    <a:gridCol w="1052256">
                      <a:extLst>
                        <a:ext uri="{9D8B030D-6E8A-4147-A177-3AD203B41FA5}">
                          <a16:colId xmlns:a16="http://schemas.microsoft.com/office/drawing/2014/main" val="277297152"/>
                        </a:ext>
                      </a:extLst>
                    </a:gridCol>
                    <a:gridCol w="2123434">
                      <a:extLst>
                        <a:ext uri="{9D8B030D-6E8A-4147-A177-3AD203B41FA5}">
                          <a16:colId xmlns:a16="http://schemas.microsoft.com/office/drawing/2014/main" val="3094613352"/>
                        </a:ext>
                      </a:extLst>
                    </a:gridCol>
                    <a:gridCol w="2366405">
                      <a:extLst>
                        <a:ext uri="{9D8B030D-6E8A-4147-A177-3AD203B41FA5}">
                          <a16:colId xmlns:a16="http://schemas.microsoft.com/office/drawing/2014/main" val="2486647045"/>
                        </a:ext>
                      </a:extLst>
                    </a:gridCol>
                    <a:gridCol w="1337683">
                      <a:extLst>
                        <a:ext uri="{9D8B030D-6E8A-4147-A177-3AD203B41FA5}">
                          <a16:colId xmlns:a16="http://schemas.microsoft.com/office/drawing/2014/main" val="2007445272"/>
                        </a:ext>
                      </a:extLst>
                    </a:gridCol>
                    <a:gridCol w="926539">
                      <a:extLst>
                        <a:ext uri="{9D8B030D-6E8A-4147-A177-3AD203B41FA5}">
                          <a16:colId xmlns:a16="http://schemas.microsoft.com/office/drawing/2014/main" val="877126049"/>
                        </a:ext>
                      </a:extLst>
                    </a:gridCol>
                  </a:tblGrid>
                  <a:tr h="406076">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DSL</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E</a:t>
                          </a:r>
                          <a:r>
                            <a:rPr kumimoji="0" lang="en-US" altLang="zh-CN" sz="1600" b="0" i="1" u="none" strike="noStrike" kern="1200" cap="none" spc="0" normalizeH="0" baseline="-25000" noProof="0" dirty="0">
                              <a:ln>
                                <a:noFill/>
                              </a:ln>
                              <a:solidFill>
                                <a:prstClr val="black"/>
                              </a:solidFill>
                              <a:effectLst/>
                              <a:uLnTx/>
                              <a:uFillTx/>
                              <a:latin typeface="Cambria" panose="02040503050406030204" pitchFamily="18" charset="0"/>
                              <a:ea typeface="Cambria" panose="02040503050406030204" pitchFamily="18" charset="0"/>
                              <a:cs typeface="+mn-cs"/>
                            </a:rPr>
                            <a:t>x</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(keV) </a:t>
                          </a:r>
                          <a:r>
                            <a:rPr kumimoji="0" lang="en-US" altLang="zh-CN" sz="1600" b="0" i="0" u="none" strike="noStrike" kern="1200" cap="none" spc="0" normalizeH="0" baseline="30000" noProof="0" dirty="0">
                              <a:ln>
                                <a:noFill/>
                              </a:ln>
                              <a:solidFill>
                                <a:prstClr val="black"/>
                              </a:solidFill>
                              <a:effectLst/>
                              <a:uLnTx/>
                              <a:uFillTx/>
                              <a:latin typeface="Cambria" panose="02040503050406030204" pitchFamily="18" charset="0"/>
                              <a:ea typeface="Cambria" panose="02040503050406030204" pitchFamily="18" charset="0"/>
                              <a:cs typeface="+mn-cs"/>
                            </a:rPr>
                            <a:t>31</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P</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65321630"/>
                      </a:ext>
                    </a:extLst>
                  </a:tr>
                  <a:tr h="406076">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127746" t="-20536" r="-642197" b="-1488"/>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blipFill>
                          <a:blip r:embed="rId2"/>
                          <a:stretch>
                            <a:fillRect l="-113218" t="-104545" r="-219253" b="-416667"/>
                          </a:stretch>
                        </a:blipFill>
                      </a:tcPr>
                    </a:tc>
                    <a:tc>
                      <a:txBody>
                        <a:bodyPr/>
                        <a:lstStyle/>
                        <a:p>
                          <a:pPr algn="ctr"/>
                          <a:r>
                            <a:rPr lang="en-US" altLang="zh-CN" sz="1600" dirty="0">
                              <a:latin typeface="Cambria" panose="02040503050406030204" pitchFamily="18" charset="0"/>
                              <a:ea typeface="Cambria" panose="02040503050406030204" pitchFamily="18" charset="0"/>
                            </a:rPr>
                            <a:t>Engmann_NPA1971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1266.13(12)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523(18)</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713755236"/>
                      </a:ext>
                    </a:extLst>
                  </a:tr>
                  <a:tr h="413767">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2"/>
                          <a:stretch>
                            <a:fillRect l="-113218" t="-195652" r="-219253" b="-298551"/>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21834054"/>
                      </a:ext>
                    </a:extLst>
                  </a:tr>
                  <a:tr h="406076">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2"/>
                          <a:stretch>
                            <a:fillRect l="-113218" t="-309091" r="-219253" b="-212121"/>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11862174"/>
                      </a:ext>
                    </a:extLst>
                  </a:tr>
                  <a:tr h="406076">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2"/>
                          <a:stretch>
                            <a:fillRect l="-113218" t="-402985" r="-219253" b="-108955"/>
                          </a:stretch>
                        </a:blipFill>
                      </a:tcPr>
                    </a:tc>
                    <a:tc>
                      <a:txBody>
                        <a:bodyPr/>
                        <a:lstStyle/>
                        <a:p>
                          <a:pPr algn="ctr"/>
                          <a:r>
                            <a:rPr lang="en-US" altLang="zh-CN" sz="1600" dirty="0">
                              <a:latin typeface="Cambria" panose="02040503050406030204" pitchFamily="18" charset="0"/>
                              <a:ea typeface="Cambria" panose="02040503050406030204" pitchFamily="18" charset="0"/>
                            </a:rPr>
                            <a:t>Tonev_JPConf2011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42541487"/>
                      </a:ext>
                    </a:extLst>
                  </a:tr>
                  <a:tr h="413613">
                    <a:tc vMerge="1">
                      <a:txBody>
                        <a:bodyPr/>
                        <a:lstStyle/>
                        <a:p>
                          <a:endParaRPr lang="zh-CN" altLang="en-US"/>
                        </a:p>
                      </a:txBody>
                      <a:tcPr/>
                    </a:tc>
                    <a:tc vMerge="1">
                      <a:txBody>
                        <a:bodyPr/>
                        <a:lstStyle/>
                        <a:p>
                          <a:endParaRPr lang="zh-CN" altLang="en-US" dirty="0"/>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113218" t="-495588" r="-219253" b="-7353"/>
                          </a:stretch>
                        </a:blipFill>
                      </a:tcPr>
                    </a:tc>
                    <a:tc>
                      <a:txBody>
                        <a:bodyPr/>
                        <a:lstStyle/>
                        <a:p>
                          <a:pPr algn="ctr"/>
                          <a:r>
                            <a:rPr lang="en-US" altLang="zh-CN" sz="1600" dirty="0">
                              <a:latin typeface="Cambria" panose="02040503050406030204" pitchFamily="18" charset="0"/>
                              <a:ea typeface="Cambria" panose="02040503050406030204" pitchFamily="18" charset="0"/>
                            </a:rPr>
                            <a:t>Herlitzius_Thesis2013</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408142501"/>
                      </a:ext>
                    </a:extLst>
                  </a:tr>
                </a:tbl>
              </a:graphicData>
            </a:graphic>
          </p:graphicFrame>
        </mc:Fallback>
      </mc:AlternateContent>
      <p:pic>
        <p:nvPicPr>
          <p:cNvPr id="4" name="Picture 3">
            <a:extLst>
              <a:ext uri="{FF2B5EF4-FFF2-40B4-BE49-F238E27FC236}">
                <a16:creationId xmlns:a16="http://schemas.microsoft.com/office/drawing/2014/main" id="{BF0BE5D3-D323-4E8B-A8CA-292E0481B40B}"/>
              </a:ext>
            </a:extLst>
          </p:cNvPr>
          <p:cNvPicPr>
            <a:picLocks noChangeAspect="1"/>
          </p:cNvPicPr>
          <p:nvPr/>
        </p:nvPicPr>
        <p:blipFill>
          <a:blip r:embed="rId3"/>
          <a:stretch>
            <a:fillRect/>
          </a:stretch>
        </p:blipFill>
        <p:spPr>
          <a:xfrm>
            <a:off x="0" y="1"/>
            <a:ext cx="5577840" cy="4186806"/>
          </a:xfrm>
          <a:prstGeom prst="rect">
            <a:avLst/>
          </a:prstGeom>
        </p:spPr>
      </p:pic>
      <p:pic>
        <p:nvPicPr>
          <p:cNvPr id="6" name="Picture 5">
            <a:extLst>
              <a:ext uri="{FF2B5EF4-FFF2-40B4-BE49-F238E27FC236}">
                <a16:creationId xmlns:a16="http://schemas.microsoft.com/office/drawing/2014/main" id="{9BD13F4B-B95F-403F-B76F-CFBFEED3F8EF}"/>
              </a:ext>
            </a:extLst>
          </p:cNvPr>
          <p:cNvPicPr>
            <a:picLocks noChangeAspect="1"/>
          </p:cNvPicPr>
          <p:nvPr/>
        </p:nvPicPr>
        <p:blipFill>
          <a:blip r:embed="rId4"/>
          <a:stretch>
            <a:fillRect/>
          </a:stretch>
        </p:blipFill>
        <p:spPr>
          <a:xfrm>
            <a:off x="1779542" y="1940715"/>
            <a:ext cx="131734" cy="374400"/>
          </a:xfrm>
          <a:prstGeom prst="rect">
            <a:avLst/>
          </a:prstGeom>
        </p:spPr>
      </p:pic>
      <p:pic>
        <p:nvPicPr>
          <p:cNvPr id="8" name="Picture 7">
            <a:extLst>
              <a:ext uri="{FF2B5EF4-FFF2-40B4-BE49-F238E27FC236}">
                <a16:creationId xmlns:a16="http://schemas.microsoft.com/office/drawing/2014/main" id="{277EBE26-7879-4DF8-BC84-90B496A8B1B5}"/>
              </a:ext>
            </a:extLst>
          </p:cNvPr>
          <p:cNvPicPr>
            <a:picLocks noChangeAspect="1"/>
          </p:cNvPicPr>
          <p:nvPr/>
        </p:nvPicPr>
        <p:blipFill>
          <a:blip r:embed="rId5"/>
          <a:stretch>
            <a:fillRect/>
          </a:stretch>
        </p:blipFill>
        <p:spPr>
          <a:xfrm>
            <a:off x="4256085" y="2255323"/>
            <a:ext cx="100800" cy="114240"/>
          </a:xfrm>
          <a:prstGeom prst="rect">
            <a:avLst/>
          </a:prstGeom>
        </p:spPr>
      </p:pic>
    </p:spTree>
    <p:extLst>
      <p:ext uri="{BB962C8B-B14F-4D97-AF65-F5344CB8AC3E}">
        <p14:creationId xmlns:p14="http://schemas.microsoft.com/office/powerpoint/2010/main" val="1238300180"/>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0DC7731-957F-4760-880D-4986E614C372}"/>
              </a:ext>
            </a:extLst>
          </p:cNvPr>
          <p:cNvPicPr>
            <a:picLocks noChangeAspect="1"/>
          </p:cNvPicPr>
          <p:nvPr/>
        </p:nvPicPr>
        <p:blipFill>
          <a:blip r:embed="rId2"/>
          <a:stretch>
            <a:fillRect/>
          </a:stretch>
        </p:blipFill>
        <p:spPr>
          <a:xfrm>
            <a:off x="1" y="0"/>
            <a:ext cx="6244045" cy="4726871"/>
          </a:xfrm>
          <a:prstGeom prst="rect">
            <a:avLst/>
          </a:prstGeom>
        </p:spPr>
      </p:pic>
      <mc:AlternateContent xmlns:mc="http://schemas.openxmlformats.org/markup-compatibility/2006" xmlns:a14="http://schemas.microsoft.com/office/drawing/2010/main">
        <mc:Choice Requires="a14">
          <p:graphicFrame>
            <p:nvGraphicFramePr>
              <p:cNvPr id="4" name="Table 3">
                <a:extLst>
                  <a:ext uri="{FF2B5EF4-FFF2-40B4-BE49-F238E27FC236}">
                    <a16:creationId xmlns:a16="http://schemas.microsoft.com/office/drawing/2014/main" id="{637F5B66-5265-4E1D-8A48-1F54C53B688E}"/>
                  </a:ext>
                </a:extLst>
              </p:cNvPr>
              <p:cNvGraphicFramePr>
                <a:graphicFrameLocks noGrp="1"/>
              </p:cNvGraphicFramePr>
              <p:nvPr>
                <p:extLst>
                  <p:ext uri="{D42A27DB-BD31-4B8C-83A1-F6EECF244321}">
                    <p14:modId xmlns:p14="http://schemas.microsoft.com/office/powerpoint/2010/main" val="2122156196"/>
                  </p:ext>
                </p:extLst>
              </p:nvPr>
            </p:nvGraphicFramePr>
            <p:xfrm>
              <a:off x="0" y="4322097"/>
              <a:ext cx="9144000" cy="2451684"/>
            </p:xfrm>
            <a:graphic>
              <a:graphicData uri="http://schemas.openxmlformats.org/drawingml/2006/table">
                <a:tbl>
                  <a:tblPr firstRow="1" bandRow="1">
                    <a:tableStyleId>{5C22544A-7EE6-4342-B048-85BDC9FD1C3A}</a:tableStyleId>
                  </a:tblPr>
                  <a:tblGrid>
                    <a:gridCol w="1337683">
                      <a:extLst>
                        <a:ext uri="{9D8B030D-6E8A-4147-A177-3AD203B41FA5}">
                          <a16:colId xmlns:a16="http://schemas.microsoft.com/office/drawing/2014/main" val="1234303437"/>
                        </a:ext>
                      </a:extLst>
                    </a:gridCol>
                    <a:gridCol w="1052256">
                      <a:extLst>
                        <a:ext uri="{9D8B030D-6E8A-4147-A177-3AD203B41FA5}">
                          <a16:colId xmlns:a16="http://schemas.microsoft.com/office/drawing/2014/main" val="277297152"/>
                        </a:ext>
                      </a:extLst>
                    </a:gridCol>
                    <a:gridCol w="2123434">
                      <a:extLst>
                        <a:ext uri="{9D8B030D-6E8A-4147-A177-3AD203B41FA5}">
                          <a16:colId xmlns:a16="http://schemas.microsoft.com/office/drawing/2014/main" val="3094613352"/>
                        </a:ext>
                      </a:extLst>
                    </a:gridCol>
                    <a:gridCol w="2366405">
                      <a:extLst>
                        <a:ext uri="{9D8B030D-6E8A-4147-A177-3AD203B41FA5}">
                          <a16:colId xmlns:a16="http://schemas.microsoft.com/office/drawing/2014/main" val="2486647045"/>
                        </a:ext>
                      </a:extLst>
                    </a:gridCol>
                    <a:gridCol w="1337683">
                      <a:extLst>
                        <a:ext uri="{9D8B030D-6E8A-4147-A177-3AD203B41FA5}">
                          <a16:colId xmlns:a16="http://schemas.microsoft.com/office/drawing/2014/main" val="2007445272"/>
                        </a:ext>
                      </a:extLst>
                    </a:gridCol>
                    <a:gridCol w="926539">
                      <a:extLst>
                        <a:ext uri="{9D8B030D-6E8A-4147-A177-3AD203B41FA5}">
                          <a16:colId xmlns:a16="http://schemas.microsoft.com/office/drawing/2014/main" val="877126049"/>
                        </a:ext>
                      </a:extLst>
                    </a:gridCol>
                  </a:tblGrid>
                  <a:tr h="406076">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DSL</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E</a:t>
                          </a:r>
                          <a:r>
                            <a:rPr kumimoji="0" lang="en-US" altLang="zh-CN" sz="1600" b="0" i="1" u="none" strike="noStrike" kern="1200" cap="none" spc="0" normalizeH="0" baseline="-25000" noProof="0" dirty="0">
                              <a:ln>
                                <a:noFill/>
                              </a:ln>
                              <a:solidFill>
                                <a:prstClr val="black"/>
                              </a:solidFill>
                              <a:effectLst/>
                              <a:uLnTx/>
                              <a:uFillTx/>
                              <a:latin typeface="Cambria" panose="02040503050406030204" pitchFamily="18" charset="0"/>
                              <a:ea typeface="Cambria" panose="02040503050406030204" pitchFamily="18" charset="0"/>
                              <a:cs typeface="+mn-cs"/>
                            </a:rPr>
                            <a:t>x</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(keV) </a:t>
                          </a:r>
                          <a:r>
                            <a:rPr kumimoji="0" lang="en-US" altLang="zh-CN" sz="1600" b="0" i="0" u="none" strike="noStrike" kern="1200" cap="none" spc="0" normalizeH="0" baseline="30000" noProof="0" dirty="0">
                              <a:ln>
                                <a:noFill/>
                              </a:ln>
                              <a:solidFill>
                                <a:prstClr val="black"/>
                              </a:solidFill>
                              <a:effectLst/>
                              <a:uLnTx/>
                              <a:uFillTx/>
                              <a:latin typeface="Cambria" panose="02040503050406030204" pitchFamily="18" charset="0"/>
                              <a:ea typeface="Cambria" panose="02040503050406030204" pitchFamily="18" charset="0"/>
                              <a:cs typeface="+mn-cs"/>
                            </a:rPr>
                            <a:t>31</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P</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65321630"/>
                      </a:ext>
                    </a:extLst>
                  </a:tr>
                  <a:tr h="406076">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u="none" strike="noStrike" smtClean="0">
                                        <a:solidFill>
                                          <a:srgbClr val="FF0000"/>
                                        </a:solidFill>
                                        <a:effectLst/>
                                        <a:latin typeface="Cambria Math" panose="02040503050406030204" pitchFamily="18" charset="0"/>
                                        <a:ea typeface="等线" panose="02010600030101010101" pitchFamily="2" charset="-122"/>
                                      </a:rPr>
                                    </m:ctrlPr>
                                  </m:sSubSupPr>
                                  <m:e>
                                    <m:r>
                                      <a:rPr lang="en-US" altLang="zh-CN" sz="1600" b="0" i="1" u="none" strike="noStrike" smtClean="0">
                                        <a:solidFill>
                                          <a:srgbClr val="FF0000"/>
                                        </a:solidFill>
                                        <a:effectLst/>
                                        <a:latin typeface="Cambria Math" panose="02040503050406030204" pitchFamily="18" charset="0"/>
                                        <a:ea typeface="等线" panose="02010600030101010101" pitchFamily="2" charset="-122"/>
                                      </a:rPr>
                                      <m:t>551</m:t>
                                    </m:r>
                                  </m:e>
                                  <m:sub>
                                    <m:r>
                                      <a:rPr lang="en-US" altLang="zh-CN" sz="1600" b="0" i="1" u="none" strike="noStrike" smtClean="0">
                                        <a:solidFill>
                                          <a:srgbClr val="FF0000"/>
                                        </a:solidFill>
                                        <a:effectLst/>
                                        <a:latin typeface="Cambria Math" panose="02040503050406030204" pitchFamily="18" charset="0"/>
                                        <a:ea typeface="等线" panose="02010600030101010101" pitchFamily="2" charset="-122"/>
                                      </a:rPr>
                                      <m:t>−114</m:t>
                                    </m:r>
                                  </m:sub>
                                  <m:sup>
                                    <m:r>
                                      <a:rPr lang="en-US" altLang="zh-CN" sz="1600" b="0" i="1" u="none" strike="noStrike" smtClean="0">
                                        <a:solidFill>
                                          <a:srgbClr val="FF0000"/>
                                        </a:solidFill>
                                        <a:effectLst/>
                                        <a:latin typeface="Cambria Math" panose="02040503050406030204" pitchFamily="18" charset="0"/>
                                        <a:ea typeface="等线" panose="02010600030101010101" pitchFamily="2" charset="-122"/>
                                      </a:rPr>
                                      <m:t>+253</m:t>
                                    </m:r>
                                  </m:sup>
                                </m:sSubSup>
                              </m:oMath>
                            </m:oMathPara>
                          </a14:m>
                          <a:endParaRPr lang="zh-CN" altLang="en-US" sz="1600" b="0" i="0" u="none" strike="noStrike" dirty="0">
                            <a:solidFill>
                              <a:srgbClr val="000000"/>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720±108±144</m:t>
                                </m:r>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latin typeface="Cambria" panose="02040503050406030204" pitchFamily="18" charset="0"/>
                              <a:ea typeface="Cambria" panose="02040503050406030204" pitchFamily="18" charset="0"/>
                            </a:rPr>
                            <a:t>Engmann_NPA1971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1266.13(12)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523(18)</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713755236"/>
                      </a:ext>
                    </a:extLst>
                  </a:tr>
                  <a:tr h="413767">
                    <a:tc vMerge="1">
                      <a:txBody>
                        <a:bodyPr/>
                        <a:lstStyle/>
                        <a:p>
                          <a:endParaRPr lang="zh-CN" altLang="en-US"/>
                        </a:p>
                      </a:txBody>
                      <a:tcPr/>
                    </a:tc>
                    <a:tc v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1200±700</m:t>
                                    </m:r>
                                  </m:e>
                                  <m:sub>
                                    <m:r>
                                      <a:rPr lang="en-US" altLang="zh-CN" sz="1600" b="0" i="1" smtClean="0">
                                        <a:solidFill>
                                          <a:schemeClr val="tx1"/>
                                        </a:solidFill>
                                        <a:latin typeface="Cambria Math" panose="02040503050406030204" pitchFamily="18" charset="0"/>
                                        <a:ea typeface="Cambria Math" panose="02040503050406030204" pitchFamily="18" charset="0"/>
                                      </a:rPr>
                                      <m:t>−900</m:t>
                                    </m:r>
                                  </m:sub>
                                  <m:sup>
                                    <m:r>
                                      <a:rPr lang="en-US" altLang="zh-CN" sz="1600" b="0" i="1" smtClean="0">
                                        <a:solidFill>
                                          <a:schemeClr val="tx1"/>
                                        </a:solidFill>
                                        <a:latin typeface="Cambria Math" panose="02040503050406030204" pitchFamily="18" charset="0"/>
                                        <a:ea typeface="Cambria Math" panose="02040503050406030204" pitchFamily="18" charset="0"/>
                                      </a:rPr>
                                      <m:t>+1300</m:t>
                                    </m:r>
                                  </m:sup>
                                </m:sSubSup>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21834054"/>
                      </a:ext>
                    </a:extLst>
                  </a:tr>
                  <a:tr h="406076">
                    <a:tc vMerge="1">
                      <a:txBody>
                        <a:bodyPr/>
                        <a:lstStyle/>
                        <a:p>
                          <a:endParaRPr lang="zh-CN" altLang="en-US"/>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3200±4800±5200</m:t>
                                </m:r>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11862174"/>
                      </a:ext>
                    </a:extLst>
                  </a:tr>
                  <a:tr h="406076">
                    <a:tc vMerge="1">
                      <a:txBody>
                        <a:bodyPr/>
                        <a:lstStyle/>
                        <a:p>
                          <a:endParaRPr lang="zh-CN" altLang="en-US"/>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624±24±62</m:t>
                                </m:r>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latin typeface="Cambria" panose="02040503050406030204" pitchFamily="18" charset="0"/>
                              <a:ea typeface="Cambria" panose="02040503050406030204" pitchFamily="18" charset="0"/>
                            </a:rPr>
                            <a:t>Tonev_JPConf2011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42541487"/>
                      </a:ext>
                    </a:extLst>
                  </a:tr>
                  <a:tr h="413613">
                    <a:tc vMerge="1">
                      <a:txBody>
                        <a:bodyPr/>
                        <a:lstStyle/>
                        <a:p>
                          <a:endParaRPr lang="zh-CN" altLang="en-US"/>
                        </a:p>
                      </a:txBody>
                      <a:tcPr/>
                    </a:tc>
                    <a:tc vMerge="1">
                      <a:txBody>
                        <a:bodyPr/>
                        <a:lstStyle/>
                        <a:p>
                          <a:endParaRPr lang="zh-CN" altLang="en-US" dirty="0"/>
                        </a:p>
                      </a:txBody>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964±19</m:t>
                                    </m:r>
                                  </m:e>
                                  <m:sub>
                                    <m:r>
                                      <a:rPr lang="en-US" altLang="zh-CN" sz="1600" b="0" i="1" smtClean="0">
                                        <a:solidFill>
                                          <a:schemeClr val="tx1"/>
                                        </a:solidFill>
                                        <a:latin typeface="Cambria Math" panose="02040503050406030204" pitchFamily="18" charset="0"/>
                                        <a:ea typeface="Cambria Math" panose="02040503050406030204" pitchFamily="18" charset="0"/>
                                      </a:rPr>
                                      <m:t>−89</m:t>
                                    </m:r>
                                  </m:sub>
                                  <m:sup>
                                    <m:r>
                                      <a:rPr lang="en-US" altLang="zh-CN" sz="1600" b="0" i="1" smtClean="0">
                                        <a:solidFill>
                                          <a:schemeClr val="tx1"/>
                                        </a:solidFill>
                                        <a:latin typeface="Cambria Math" panose="02040503050406030204" pitchFamily="18" charset="0"/>
                                        <a:ea typeface="Cambria Math" panose="02040503050406030204" pitchFamily="18" charset="0"/>
                                      </a:rPr>
                                      <m:t>+311</m:t>
                                    </m:r>
                                  </m:sup>
                                </m:sSubSup>
                              </m:oMath>
                            </m:oMathPara>
                          </a14:m>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latin typeface="Cambria" panose="02040503050406030204" pitchFamily="18" charset="0"/>
                              <a:ea typeface="Cambria" panose="02040503050406030204" pitchFamily="18" charset="0"/>
                            </a:rPr>
                            <a:t>Herlitzius_Thesis2013</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408142501"/>
                      </a:ext>
                    </a:extLst>
                  </a:tr>
                </a:tbl>
              </a:graphicData>
            </a:graphic>
          </p:graphicFrame>
        </mc:Choice>
        <mc:Fallback xmlns="">
          <p:graphicFrame>
            <p:nvGraphicFramePr>
              <p:cNvPr id="4" name="Table 3">
                <a:extLst>
                  <a:ext uri="{FF2B5EF4-FFF2-40B4-BE49-F238E27FC236}">
                    <a16:creationId xmlns:a16="http://schemas.microsoft.com/office/drawing/2014/main" id="{637F5B66-5265-4E1D-8A48-1F54C53B688E}"/>
                  </a:ext>
                </a:extLst>
              </p:cNvPr>
              <p:cNvGraphicFramePr>
                <a:graphicFrameLocks noGrp="1"/>
              </p:cNvGraphicFramePr>
              <p:nvPr>
                <p:extLst>
                  <p:ext uri="{D42A27DB-BD31-4B8C-83A1-F6EECF244321}">
                    <p14:modId xmlns:p14="http://schemas.microsoft.com/office/powerpoint/2010/main" val="2122156196"/>
                  </p:ext>
                </p:extLst>
              </p:nvPr>
            </p:nvGraphicFramePr>
            <p:xfrm>
              <a:off x="0" y="4322097"/>
              <a:ext cx="9144000" cy="2451684"/>
            </p:xfrm>
            <a:graphic>
              <a:graphicData uri="http://schemas.openxmlformats.org/drawingml/2006/table">
                <a:tbl>
                  <a:tblPr firstRow="1" bandRow="1">
                    <a:tableStyleId>{5C22544A-7EE6-4342-B048-85BDC9FD1C3A}</a:tableStyleId>
                  </a:tblPr>
                  <a:tblGrid>
                    <a:gridCol w="1337683">
                      <a:extLst>
                        <a:ext uri="{9D8B030D-6E8A-4147-A177-3AD203B41FA5}">
                          <a16:colId xmlns:a16="http://schemas.microsoft.com/office/drawing/2014/main" val="1234303437"/>
                        </a:ext>
                      </a:extLst>
                    </a:gridCol>
                    <a:gridCol w="1052256">
                      <a:extLst>
                        <a:ext uri="{9D8B030D-6E8A-4147-A177-3AD203B41FA5}">
                          <a16:colId xmlns:a16="http://schemas.microsoft.com/office/drawing/2014/main" val="277297152"/>
                        </a:ext>
                      </a:extLst>
                    </a:gridCol>
                    <a:gridCol w="2123434">
                      <a:extLst>
                        <a:ext uri="{9D8B030D-6E8A-4147-A177-3AD203B41FA5}">
                          <a16:colId xmlns:a16="http://schemas.microsoft.com/office/drawing/2014/main" val="3094613352"/>
                        </a:ext>
                      </a:extLst>
                    </a:gridCol>
                    <a:gridCol w="2366405">
                      <a:extLst>
                        <a:ext uri="{9D8B030D-6E8A-4147-A177-3AD203B41FA5}">
                          <a16:colId xmlns:a16="http://schemas.microsoft.com/office/drawing/2014/main" val="2486647045"/>
                        </a:ext>
                      </a:extLst>
                    </a:gridCol>
                    <a:gridCol w="1337683">
                      <a:extLst>
                        <a:ext uri="{9D8B030D-6E8A-4147-A177-3AD203B41FA5}">
                          <a16:colId xmlns:a16="http://schemas.microsoft.com/office/drawing/2014/main" val="2007445272"/>
                        </a:ext>
                      </a:extLst>
                    </a:gridCol>
                    <a:gridCol w="926539">
                      <a:extLst>
                        <a:ext uri="{9D8B030D-6E8A-4147-A177-3AD203B41FA5}">
                          <a16:colId xmlns:a16="http://schemas.microsoft.com/office/drawing/2014/main" val="877126049"/>
                        </a:ext>
                      </a:extLst>
                    </a:gridCol>
                  </a:tblGrid>
                  <a:tr h="406076">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DSL</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E</a:t>
                          </a:r>
                          <a:r>
                            <a:rPr kumimoji="0" lang="en-US" altLang="zh-CN" sz="1600" b="0" i="1" u="none" strike="noStrike" kern="1200" cap="none" spc="0" normalizeH="0" baseline="-25000" noProof="0" dirty="0">
                              <a:ln>
                                <a:noFill/>
                              </a:ln>
                              <a:solidFill>
                                <a:prstClr val="black"/>
                              </a:solidFill>
                              <a:effectLst/>
                              <a:uLnTx/>
                              <a:uFillTx/>
                              <a:latin typeface="Cambria" panose="02040503050406030204" pitchFamily="18" charset="0"/>
                              <a:ea typeface="Cambria" panose="02040503050406030204" pitchFamily="18" charset="0"/>
                              <a:cs typeface="+mn-cs"/>
                            </a:rPr>
                            <a:t>x</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(keV) </a:t>
                          </a:r>
                          <a:r>
                            <a:rPr kumimoji="0" lang="en-US" altLang="zh-CN" sz="1600" b="0" i="0" u="none" strike="noStrike" kern="1200" cap="none" spc="0" normalizeH="0" baseline="30000" noProof="0" dirty="0">
                              <a:ln>
                                <a:noFill/>
                              </a:ln>
                              <a:solidFill>
                                <a:prstClr val="black"/>
                              </a:solidFill>
                              <a:effectLst/>
                              <a:uLnTx/>
                              <a:uFillTx/>
                              <a:latin typeface="Cambria" panose="02040503050406030204" pitchFamily="18" charset="0"/>
                              <a:ea typeface="Cambria" panose="02040503050406030204" pitchFamily="18" charset="0"/>
                              <a:cs typeface="+mn-cs"/>
                            </a:rPr>
                            <a:t>31</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P</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65321630"/>
                      </a:ext>
                    </a:extLst>
                  </a:tr>
                  <a:tr h="406076">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27746" t="-20536" r="-642197" b="-1488"/>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blipFill>
                          <a:blip r:embed="rId3"/>
                          <a:stretch>
                            <a:fillRect l="-113218" t="-104545" r="-219253" b="-416667"/>
                          </a:stretch>
                        </a:blipFill>
                      </a:tcPr>
                    </a:tc>
                    <a:tc>
                      <a:txBody>
                        <a:bodyPr/>
                        <a:lstStyle/>
                        <a:p>
                          <a:pPr algn="ctr"/>
                          <a:r>
                            <a:rPr lang="en-US" altLang="zh-CN" sz="1600" dirty="0">
                              <a:latin typeface="Cambria" panose="02040503050406030204" pitchFamily="18" charset="0"/>
                              <a:ea typeface="Cambria" panose="02040503050406030204" pitchFamily="18" charset="0"/>
                            </a:rPr>
                            <a:t>Engmann_NPA1971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1266.13(12)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523(18)</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713755236"/>
                      </a:ext>
                    </a:extLst>
                  </a:tr>
                  <a:tr h="413767">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3"/>
                          <a:stretch>
                            <a:fillRect l="-113218" t="-195652" r="-219253" b="-298551"/>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21834054"/>
                      </a:ext>
                    </a:extLst>
                  </a:tr>
                  <a:tr h="406076">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3"/>
                          <a:stretch>
                            <a:fillRect l="-113218" t="-309091" r="-219253" b="-212121"/>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Doornenbal_NIMA2010</a:t>
                          </a:r>
                          <a:endParaRPr lang="zh-CN" altLang="en-US" sz="1600" b="0" baseline="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11862174"/>
                      </a:ext>
                    </a:extLst>
                  </a:tr>
                  <a:tr h="406076">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3"/>
                          <a:stretch>
                            <a:fillRect l="-113218" t="-402985" r="-219253" b="-108955"/>
                          </a:stretch>
                        </a:blipFill>
                      </a:tcPr>
                    </a:tc>
                    <a:tc>
                      <a:txBody>
                        <a:bodyPr/>
                        <a:lstStyle/>
                        <a:p>
                          <a:pPr algn="ctr"/>
                          <a:r>
                            <a:rPr lang="en-US" altLang="zh-CN" sz="1600" dirty="0">
                              <a:latin typeface="Cambria" panose="02040503050406030204" pitchFamily="18" charset="0"/>
                              <a:ea typeface="Cambria" panose="02040503050406030204" pitchFamily="18" charset="0"/>
                            </a:rPr>
                            <a:t>Tonev_JPConf2011</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4242541487"/>
                      </a:ext>
                    </a:extLst>
                  </a:tr>
                  <a:tr h="413613">
                    <a:tc vMerge="1">
                      <a:txBody>
                        <a:bodyPr/>
                        <a:lstStyle/>
                        <a:p>
                          <a:endParaRPr lang="zh-CN" altLang="en-US"/>
                        </a:p>
                      </a:txBody>
                      <a:tcPr/>
                    </a:tc>
                    <a:tc vMerge="1">
                      <a:txBody>
                        <a:bodyPr/>
                        <a:lstStyle/>
                        <a:p>
                          <a:endParaRPr lang="zh-CN" altLang="en-US" dirty="0"/>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13218" t="-495588" r="-219253" b="-7353"/>
                          </a:stretch>
                        </a:blipFill>
                      </a:tcPr>
                    </a:tc>
                    <a:tc>
                      <a:txBody>
                        <a:bodyPr/>
                        <a:lstStyle/>
                        <a:p>
                          <a:pPr algn="ctr"/>
                          <a:r>
                            <a:rPr lang="en-US" altLang="zh-CN" sz="1600" dirty="0">
                              <a:latin typeface="Cambria" panose="02040503050406030204" pitchFamily="18" charset="0"/>
                              <a:ea typeface="Cambria" panose="02040503050406030204" pitchFamily="18" charset="0"/>
                            </a:rPr>
                            <a:t>Herlitzius_Thesis2013</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endParaRPr lang="zh-CN" altLang="en-US"/>
                        </a:p>
                      </a:txBody>
                      <a:tcP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3408142501"/>
                      </a:ext>
                    </a:extLst>
                  </a:tr>
                </a:tbl>
              </a:graphicData>
            </a:graphic>
          </p:graphicFrame>
        </mc:Fallback>
      </mc:AlternateContent>
    </p:spTree>
    <p:extLst>
      <p:ext uri="{BB962C8B-B14F-4D97-AF65-F5344CB8AC3E}">
        <p14:creationId xmlns:p14="http://schemas.microsoft.com/office/powerpoint/2010/main" val="4283762395"/>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8889A97-E9C3-49BF-A10F-42420FA53624}"/>
              </a:ext>
            </a:extLst>
          </p:cNvPr>
          <p:cNvPicPr>
            <a:picLocks noChangeAspect="1"/>
          </p:cNvPicPr>
          <p:nvPr/>
        </p:nvPicPr>
        <p:blipFill>
          <a:blip r:embed="rId2"/>
          <a:stretch>
            <a:fillRect/>
          </a:stretch>
        </p:blipFill>
        <p:spPr>
          <a:xfrm>
            <a:off x="0" y="0"/>
            <a:ext cx="4572000" cy="2922414"/>
          </a:xfrm>
          <a:prstGeom prst="rect">
            <a:avLst/>
          </a:prstGeom>
        </p:spPr>
      </p:pic>
      <p:pic>
        <p:nvPicPr>
          <p:cNvPr id="6" name="Picture 5">
            <a:extLst>
              <a:ext uri="{FF2B5EF4-FFF2-40B4-BE49-F238E27FC236}">
                <a16:creationId xmlns:a16="http://schemas.microsoft.com/office/drawing/2014/main" id="{06ECF4A0-6A33-40E3-9FDD-E025B9681957}"/>
              </a:ext>
            </a:extLst>
          </p:cNvPr>
          <p:cNvPicPr>
            <a:picLocks noChangeAspect="1"/>
          </p:cNvPicPr>
          <p:nvPr/>
        </p:nvPicPr>
        <p:blipFill>
          <a:blip r:embed="rId3"/>
          <a:stretch>
            <a:fillRect/>
          </a:stretch>
        </p:blipFill>
        <p:spPr>
          <a:xfrm>
            <a:off x="4572000" y="0"/>
            <a:ext cx="4572000" cy="2922414"/>
          </a:xfrm>
          <a:prstGeom prst="rect">
            <a:avLst/>
          </a:prstGeom>
        </p:spPr>
      </p:pic>
      <p:sp>
        <p:nvSpPr>
          <p:cNvPr id="4" name="TextBox 3">
            <a:extLst>
              <a:ext uri="{FF2B5EF4-FFF2-40B4-BE49-F238E27FC236}">
                <a16:creationId xmlns:a16="http://schemas.microsoft.com/office/drawing/2014/main" id="{44DE5CCC-22AD-498F-9466-E4E456DAE087}"/>
              </a:ext>
            </a:extLst>
          </p:cNvPr>
          <p:cNvSpPr txBox="1"/>
          <p:nvPr/>
        </p:nvSpPr>
        <p:spPr>
          <a:xfrm>
            <a:off x="2579210" y="217660"/>
            <a:ext cx="1992790" cy="1077218"/>
          </a:xfrm>
          <a:prstGeom prst="rect">
            <a:avLst/>
          </a:prstGeom>
          <a:solidFill>
            <a:schemeClr val="bg1"/>
          </a:solidFill>
        </p:spPr>
        <p:txBody>
          <a:bodyPr wrap="none" rtlCol="0">
            <a:spAutoFit/>
          </a:bodyPr>
          <a:lstStyle/>
          <a:p>
            <a:r>
              <a:rPr lang="en-US" altLang="zh-CN" sz="1600" i="1" dirty="0">
                <a:latin typeface="Cambria" panose="02040503050406030204" pitchFamily="18" charset="0"/>
                <a:ea typeface="Cambria" panose="02040503050406030204" pitchFamily="18" charset="0"/>
              </a:rPr>
              <a:t>E</a:t>
            </a:r>
            <a:r>
              <a:rPr lang="en-US" altLang="zh-CN" sz="1600" i="1" baseline="-25000" dirty="0">
                <a:latin typeface="Cambria" panose="02040503050406030204" pitchFamily="18" charset="0"/>
                <a:ea typeface="Cambria" panose="02040503050406030204" pitchFamily="18" charset="0"/>
              </a:rPr>
              <a:t>γ</a:t>
            </a:r>
            <a:r>
              <a:rPr lang="en-US" altLang="zh-CN" sz="1600" dirty="0">
                <a:latin typeface="Cambria" panose="02040503050406030204" pitchFamily="18" charset="0"/>
                <a:ea typeface="Cambria" panose="02040503050406030204" pitchFamily="18" charset="0"/>
              </a:rPr>
              <a:t> = 1248.40 keV</a:t>
            </a:r>
          </a:p>
          <a:p>
            <a:r>
              <a:rPr lang="en-US" altLang="zh-CN" sz="1600" dirty="0">
                <a:latin typeface="Cambria" panose="02040503050406030204" pitchFamily="18" charset="0"/>
                <a:ea typeface="Cambria" panose="02040503050406030204" pitchFamily="18" charset="0"/>
              </a:rPr>
              <a:t>With two bumps</a:t>
            </a:r>
          </a:p>
          <a:p>
            <a:r>
              <a:rPr lang="en-US" altLang="zh-CN" sz="1600" dirty="0">
                <a:latin typeface="Cambria" panose="02040503050406030204" pitchFamily="18" charset="0"/>
                <a:ea typeface="Cambria" panose="02040503050406030204" pitchFamily="18" charset="0"/>
              </a:rPr>
              <a:t>Normal background</a:t>
            </a:r>
          </a:p>
          <a:p>
            <a:r>
              <a:rPr lang="en-US" altLang="zh-CN" sz="1600" dirty="0">
                <a:latin typeface="Cambria" panose="02040503050406030204" pitchFamily="18" charset="0"/>
                <a:ea typeface="Cambria" panose="02040503050406030204" pitchFamily="18" charset="0"/>
              </a:rPr>
              <a:t>Low Stopping power</a:t>
            </a:r>
            <a:endParaRPr lang="zh-CN" altLang="en-US" sz="1600" dirty="0">
              <a:latin typeface="Cambria" panose="02040503050406030204" pitchFamily="18" charset="0"/>
            </a:endParaRPr>
          </a:p>
        </p:txBody>
      </p:sp>
      <p:sp>
        <p:nvSpPr>
          <p:cNvPr id="7" name="TextBox 6">
            <a:extLst>
              <a:ext uri="{FF2B5EF4-FFF2-40B4-BE49-F238E27FC236}">
                <a16:creationId xmlns:a16="http://schemas.microsoft.com/office/drawing/2014/main" id="{F9240795-0B36-4D55-9EE2-6ADE60D13F07}"/>
              </a:ext>
            </a:extLst>
          </p:cNvPr>
          <p:cNvSpPr txBox="1"/>
          <p:nvPr/>
        </p:nvSpPr>
        <p:spPr>
          <a:xfrm>
            <a:off x="7072833" y="217660"/>
            <a:ext cx="2027671" cy="1077218"/>
          </a:xfrm>
          <a:prstGeom prst="rect">
            <a:avLst/>
          </a:prstGeom>
          <a:solidFill>
            <a:schemeClr val="bg1"/>
          </a:solidFill>
        </p:spPr>
        <p:txBody>
          <a:bodyPr wrap="none" rtlCol="0">
            <a:spAutoFit/>
          </a:bodyPr>
          <a:lstStyle/>
          <a:p>
            <a:r>
              <a:rPr lang="en-US" altLang="zh-CN" sz="1600" i="1" dirty="0">
                <a:latin typeface="Cambria" panose="02040503050406030204" pitchFamily="18" charset="0"/>
                <a:ea typeface="Cambria" panose="02040503050406030204" pitchFamily="18" charset="0"/>
              </a:rPr>
              <a:t>E</a:t>
            </a:r>
            <a:r>
              <a:rPr lang="en-US" altLang="zh-CN" sz="1600" i="1" baseline="-25000" dirty="0">
                <a:latin typeface="Cambria" panose="02040503050406030204" pitchFamily="18" charset="0"/>
                <a:ea typeface="Cambria" panose="02040503050406030204" pitchFamily="18" charset="0"/>
              </a:rPr>
              <a:t>γ</a:t>
            </a:r>
            <a:r>
              <a:rPr lang="en-US" altLang="zh-CN" sz="1600" dirty="0">
                <a:latin typeface="Cambria" panose="02040503050406030204" pitchFamily="18" charset="0"/>
                <a:ea typeface="Cambria" panose="02040503050406030204" pitchFamily="18" charset="0"/>
              </a:rPr>
              <a:t> = 1248.40 keV</a:t>
            </a:r>
          </a:p>
          <a:p>
            <a:r>
              <a:rPr lang="en-US" altLang="zh-CN" sz="1600" dirty="0">
                <a:latin typeface="Cambria" panose="02040503050406030204" pitchFamily="18" charset="0"/>
                <a:ea typeface="Cambria" panose="02040503050406030204" pitchFamily="18" charset="0"/>
              </a:rPr>
              <a:t>With two bumps</a:t>
            </a:r>
          </a:p>
          <a:p>
            <a:r>
              <a:rPr lang="en-US" altLang="zh-CN" sz="1600" dirty="0">
                <a:latin typeface="Cambria" panose="02040503050406030204" pitchFamily="18" charset="0"/>
                <a:ea typeface="Cambria" panose="02040503050406030204" pitchFamily="18" charset="0"/>
              </a:rPr>
              <a:t>Normal background</a:t>
            </a:r>
          </a:p>
          <a:p>
            <a:r>
              <a:rPr lang="en-US" altLang="zh-CN" sz="1600" dirty="0">
                <a:latin typeface="Cambria" panose="02040503050406030204" pitchFamily="18" charset="0"/>
                <a:ea typeface="Cambria" panose="02040503050406030204" pitchFamily="18" charset="0"/>
              </a:rPr>
              <a:t>High Stopping power</a:t>
            </a:r>
            <a:endParaRPr lang="zh-CN" altLang="en-US" sz="1600" dirty="0">
              <a:latin typeface="Cambria" panose="02040503050406030204" pitchFamily="18" charset="0"/>
            </a:endParaRPr>
          </a:p>
        </p:txBody>
      </p:sp>
    </p:spTree>
    <p:extLst>
      <p:ext uri="{BB962C8B-B14F-4D97-AF65-F5344CB8AC3E}">
        <p14:creationId xmlns:p14="http://schemas.microsoft.com/office/powerpoint/2010/main" val="1938304205"/>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1858C220-77EE-4725-B4DB-51573D2DB1D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5"/>
            <a:ext cx="9144000" cy="6175407"/>
          </a:xfrm>
          <a:prstGeom prst="rect">
            <a:avLst/>
          </a:prstGeom>
        </p:spPr>
      </p:pic>
      <p:pic>
        <p:nvPicPr>
          <p:cNvPr id="3" name="Picture 2">
            <a:extLst>
              <a:ext uri="{FF2B5EF4-FFF2-40B4-BE49-F238E27FC236}">
                <a16:creationId xmlns:a16="http://schemas.microsoft.com/office/drawing/2014/main" id="{D24338B9-38C8-44AC-9B34-C01540DD5A4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Tree>
    <p:extLst>
      <p:ext uri="{BB962C8B-B14F-4D97-AF65-F5344CB8AC3E}">
        <p14:creationId xmlns:p14="http://schemas.microsoft.com/office/powerpoint/2010/main" val="439866126"/>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40F0AA6-4D66-4579-BC96-87FB072F99D5}"/>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665629998"/>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D3A0D16-1EC1-4604-B106-A2E718ACEDFB}"/>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2212233817"/>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74EA953-0A94-4E60-B880-85C0B374090E}"/>
              </a:ext>
            </a:extLst>
          </p:cNvPr>
          <p:cNvPicPr>
            <a:picLocks noChangeAspect="1"/>
          </p:cNvPicPr>
          <p:nvPr/>
        </p:nvPicPr>
        <p:blipFill>
          <a:blip r:embed="rId2"/>
          <a:stretch>
            <a:fillRect/>
          </a:stretch>
        </p:blipFill>
        <p:spPr>
          <a:xfrm>
            <a:off x="0" y="1"/>
            <a:ext cx="5951524" cy="3456000"/>
          </a:xfrm>
          <a:prstGeom prst="rect">
            <a:avLst/>
          </a:prstGeom>
        </p:spPr>
      </p:pic>
      <p:pic>
        <p:nvPicPr>
          <p:cNvPr id="7" name="Picture 6">
            <a:extLst>
              <a:ext uri="{FF2B5EF4-FFF2-40B4-BE49-F238E27FC236}">
                <a16:creationId xmlns:a16="http://schemas.microsoft.com/office/drawing/2014/main" id="{66B6DC7E-8A48-4A13-B6D2-F99391EF73C3}"/>
              </a:ext>
            </a:extLst>
          </p:cNvPr>
          <p:cNvPicPr>
            <a:picLocks noChangeAspect="1"/>
          </p:cNvPicPr>
          <p:nvPr/>
        </p:nvPicPr>
        <p:blipFill>
          <a:blip r:embed="rId3"/>
          <a:stretch>
            <a:fillRect/>
          </a:stretch>
        </p:blipFill>
        <p:spPr>
          <a:xfrm>
            <a:off x="0" y="3402000"/>
            <a:ext cx="5951524" cy="3456000"/>
          </a:xfrm>
          <a:prstGeom prst="rect">
            <a:avLst/>
          </a:prstGeom>
        </p:spPr>
      </p:pic>
      <p:cxnSp>
        <p:nvCxnSpPr>
          <p:cNvPr id="4" name="Straight Connector 3">
            <a:extLst>
              <a:ext uri="{FF2B5EF4-FFF2-40B4-BE49-F238E27FC236}">
                <a16:creationId xmlns:a16="http://schemas.microsoft.com/office/drawing/2014/main" id="{E818FB3E-B054-47FC-A1A5-B037DB193717}"/>
              </a:ext>
            </a:extLst>
          </p:cNvPr>
          <p:cNvCxnSpPr>
            <a:cxnSpLocks/>
          </p:cNvCxnSpPr>
          <p:nvPr/>
        </p:nvCxnSpPr>
        <p:spPr>
          <a:xfrm>
            <a:off x="593725" y="5876925"/>
            <a:ext cx="2438400" cy="626820"/>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324374CD-07C3-44D3-9CAF-6AEB557FBAEB}"/>
              </a:ext>
            </a:extLst>
          </p:cNvPr>
          <p:cNvSpPr txBox="1"/>
          <p:nvPr/>
        </p:nvSpPr>
        <p:spPr>
          <a:xfrm>
            <a:off x="5362575" y="4833835"/>
            <a:ext cx="3781425" cy="923330"/>
          </a:xfrm>
          <a:prstGeom prst="rect">
            <a:avLst/>
          </a:prstGeom>
          <a:noFill/>
        </p:spPr>
        <p:txBody>
          <a:bodyPr wrap="square" rtlCol="0">
            <a:spAutoFit/>
          </a:bodyPr>
          <a:lstStyle/>
          <a:p>
            <a:r>
              <a:rPr lang="en-US" altLang="zh-CN" dirty="0"/>
              <a:t>Remove the Compton background</a:t>
            </a:r>
          </a:p>
          <a:p>
            <a:r>
              <a:rPr lang="en-US" altLang="zh-CN" dirty="0"/>
              <a:t>Then compare the background-free spectrum with the data.</a:t>
            </a:r>
            <a:endParaRPr lang="zh-CN" altLang="en-US" dirty="0"/>
          </a:p>
        </p:txBody>
      </p:sp>
    </p:spTree>
    <p:extLst>
      <p:ext uri="{BB962C8B-B14F-4D97-AF65-F5344CB8AC3E}">
        <p14:creationId xmlns:p14="http://schemas.microsoft.com/office/powerpoint/2010/main" val="3265129160"/>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8399921-ABAD-4C9D-B4AC-218F13E451BB}"/>
              </a:ext>
            </a:extLst>
          </p:cNvPr>
          <p:cNvPicPr>
            <a:picLocks noChangeAspect="1"/>
          </p:cNvPicPr>
          <p:nvPr/>
        </p:nvPicPr>
        <p:blipFill>
          <a:blip r:embed="rId2"/>
          <a:stretch>
            <a:fillRect/>
          </a:stretch>
        </p:blipFill>
        <p:spPr>
          <a:xfrm>
            <a:off x="114300" y="0"/>
            <a:ext cx="8915400" cy="4943475"/>
          </a:xfrm>
          <a:prstGeom prst="rect">
            <a:avLst/>
          </a:prstGeom>
        </p:spPr>
      </p:pic>
      <p:cxnSp>
        <p:nvCxnSpPr>
          <p:cNvPr id="5" name="Straight Connector 4">
            <a:extLst>
              <a:ext uri="{FF2B5EF4-FFF2-40B4-BE49-F238E27FC236}">
                <a16:creationId xmlns:a16="http://schemas.microsoft.com/office/drawing/2014/main" id="{38BBDF6A-C34C-4B47-9561-F5AF86320A06}"/>
              </a:ext>
            </a:extLst>
          </p:cNvPr>
          <p:cNvCxnSpPr>
            <a:cxnSpLocks/>
          </p:cNvCxnSpPr>
          <p:nvPr/>
        </p:nvCxnSpPr>
        <p:spPr>
          <a:xfrm>
            <a:off x="1062038" y="4248150"/>
            <a:ext cx="5272087" cy="204788"/>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70935205"/>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268D1BD-0F85-4C75-B42B-9F2A39FD1D7A}"/>
              </a:ext>
            </a:extLst>
          </p:cNvPr>
          <p:cNvSpPr txBox="1"/>
          <p:nvPr/>
        </p:nvSpPr>
        <p:spPr>
          <a:xfrm>
            <a:off x="1" y="0"/>
            <a:ext cx="4571998" cy="3539430"/>
          </a:xfrm>
          <a:prstGeom prst="rect">
            <a:avLst/>
          </a:prstGeom>
          <a:noFill/>
        </p:spPr>
        <p:txBody>
          <a:bodyPr wrap="square">
            <a:spAutoFit/>
          </a:bodyPr>
          <a:lstStyle/>
          <a:p>
            <a:r>
              <a:rPr lang="en-US" altLang="zh-CN" sz="1600" dirty="0">
                <a:solidFill>
                  <a:srgbClr val="008000"/>
                </a:solidFill>
                <a:latin typeface="Arial" panose="020B0604020202020204" pitchFamily="34" charset="0"/>
              </a:rPr>
              <a:t>Nugget=0.001; Scale=1</a:t>
            </a:r>
            <a:endParaRPr lang="en-US" altLang="zh-CN" sz="1600" dirty="0"/>
          </a:p>
          <a:p>
            <a:r>
              <a:rPr lang="zh-CN" altLang="en-US" sz="1600" dirty="0"/>
              <a:t>16%</a:t>
            </a:r>
            <a:r>
              <a:rPr lang="en-US" altLang="zh-CN" sz="1600" dirty="0"/>
              <a:t>L</a:t>
            </a:r>
            <a:r>
              <a:rPr lang="zh-CN" altLang="en-US" sz="1600" dirty="0"/>
              <a:t>=  5</a:t>
            </a:r>
            <a:r>
              <a:rPr lang="en-US" altLang="zh-CN" sz="1600" dirty="0"/>
              <a:t>01.9</a:t>
            </a:r>
            <a:r>
              <a:rPr lang="zh-CN" altLang="en-US" sz="1600" dirty="0"/>
              <a:t>   50%</a:t>
            </a:r>
            <a:r>
              <a:rPr lang="en-US" altLang="zh-CN" sz="1600" dirty="0"/>
              <a:t>M</a:t>
            </a:r>
            <a:r>
              <a:rPr lang="zh-CN" altLang="en-US" sz="1600" dirty="0"/>
              <a:t>=  6</a:t>
            </a:r>
            <a:r>
              <a:rPr lang="en-US" altLang="zh-CN" sz="1600" dirty="0"/>
              <a:t>13.7</a:t>
            </a:r>
            <a:r>
              <a:rPr lang="zh-CN" altLang="en-US" sz="1600" dirty="0"/>
              <a:t>   84%U=  7</a:t>
            </a:r>
            <a:r>
              <a:rPr lang="en-US" altLang="zh-CN" sz="1600" dirty="0"/>
              <a:t>22.9</a:t>
            </a:r>
          </a:p>
          <a:p>
            <a:endParaRPr lang="en-US" altLang="zh-CN" sz="1600" dirty="0"/>
          </a:p>
          <a:p>
            <a:r>
              <a:rPr lang="en-US" altLang="zh-CN" sz="1600" dirty="0">
                <a:solidFill>
                  <a:srgbClr val="008000"/>
                </a:solidFill>
                <a:latin typeface="Arial" panose="020B0604020202020204" pitchFamily="34" charset="0"/>
              </a:rPr>
              <a:t>Nugget=0.0001; Scale=1</a:t>
            </a:r>
            <a:endParaRPr lang="en-US" altLang="zh-CN" sz="1600" dirty="0"/>
          </a:p>
          <a:p>
            <a:r>
              <a:rPr lang="pl-PL" altLang="zh-CN" sz="1600" dirty="0"/>
              <a:t>16%L=  508.</a:t>
            </a:r>
            <a:r>
              <a:rPr lang="en-US" altLang="zh-CN" sz="1600" dirty="0"/>
              <a:t>3</a:t>
            </a:r>
            <a:r>
              <a:rPr lang="pl-PL" altLang="zh-CN" sz="1600" dirty="0"/>
              <a:t> </a:t>
            </a:r>
            <a:r>
              <a:rPr lang="en-US" altLang="zh-CN" sz="1600" dirty="0"/>
              <a:t> </a:t>
            </a:r>
            <a:r>
              <a:rPr lang="pl-PL" altLang="zh-CN" sz="1600" dirty="0"/>
              <a:t> 50%</a:t>
            </a:r>
            <a:r>
              <a:rPr lang="en-US" altLang="zh-CN" sz="1600" dirty="0"/>
              <a:t>M</a:t>
            </a:r>
            <a:r>
              <a:rPr lang="pl-PL" altLang="zh-CN" sz="1600" dirty="0"/>
              <a:t>=  615.</a:t>
            </a:r>
            <a:r>
              <a:rPr lang="en-US" altLang="zh-CN" sz="1600" dirty="0"/>
              <a:t>6</a:t>
            </a:r>
            <a:r>
              <a:rPr lang="pl-PL" altLang="zh-CN" sz="1600" dirty="0"/>
              <a:t>  </a:t>
            </a:r>
            <a:r>
              <a:rPr lang="en-US" altLang="zh-CN" sz="1600" dirty="0"/>
              <a:t> </a:t>
            </a:r>
            <a:r>
              <a:rPr lang="pl-PL" altLang="zh-CN" sz="1600" dirty="0"/>
              <a:t>84%</a:t>
            </a:r>
            <a:r>
              <a:rPr lang="en-US" altLang="zh-CN" sz="1600" dirty="0"/>
              <a:t>U</a:t>
            </a:r>
            <a:r>
              <a:rPr lang="pl-PL" altLang="zh-CN" sz="1600" dirty="0"/>
              <a:t>=  727.</a:t>
            </a:r>
            <a:r>
              <a:rPr lang="en-US" altLang="zh-CN" sz="1600" dirty="0"/>
              <a:t>5</a:t>
            </a:r>
          </a:p>
          <a:p>
            <a:endParaRPr lang="en-US" altLang="zh-CN" sz="1600" dirty="0"/>
          </a:p>
          <a:p>
            <a:r>
              <a:rPr lang="en-US" altLang="zh-CN" sz="1600" dirty="0">
                <a:solidFill>
                  <a:srgbClr val="008000"/>
                </a:solidFill>
                <a:latin typeface="Arial" panose="020B0604020202020204" pitchFamily="34" charset="0"/>
              </a:rPr>
              <a:t>Nugget=0.01; Scale=1</a:t>
            </a:r>
            <a:endParaRPr lang="en-US" altLang="zh-CN" sz="1600" dirty="0"/>
          </a:p>
          <a:p>
            <a:r>
              <a:rPr lang="zh-CN" altLang="en-US" sz="1600" dirty="0"/>
              <a:t>16%</a:t>
            </a:r>
            <a:r>
              <a:rPr lang="en-US" altLang="zh-CN" sz="1600" dirty="0"/>
              <a:t>L</a:t>
            </a:r>
            <a:r>
              <a:rPr lang="zh-CN" altLang="en-US" sz="1600" dirty="0"/>
              <a:t>=  5</a:t>
            </a:r>
            <a:r>
              <a:rPr lang="en-US" altLang="zh-CN" sz="1600" dirty="0"/>
              <a:t>0</a:t>
            </a:r>
            <a:r>
              <a:rPr lang="zh-CN" altLang="en-US" sz="1600" dirty="0"/>
              <a:t>6.1   50%</a:t>
            </a:r>
            <a:r>
              <a:rPr lang="en-US" altLang="zh-CN" sz="1600" dirty="0"/>
              <a:t>M</a:t>
            </a:r>
            <a:r>
              <a:rPr lang="zh-CN" altLang="en-US" sz="1600" dirty="0"/>
              <a:t>=  6</a:t>
            </a:r>
            <a:r>
              <a:rPr lang="en-US" altLang="zh-CN" sz="1600" dirty="0"/>
              <a:t>13</a:t>
            </a:r>
            <a:r>
              <a:rPr lang="zh-CN" altLang="en-US" sz="1600" dirty="0"/>
              <a:t>.</a:t>
            </a:r>
            <a:r>
              <a:rPr lang="en-US" altLang="zh-CN" sz="1600" dirty="0"/>
              <a:t>3</a:t>
            </a:r>
            <a:r>
              <a:rPr lang="zh-CN" altLang="en-US" sz="1600" dirty="0"/>
              <a:t>   84%U=  7</a:t>
            </a:r>
            <a:r>
              <a:rPr lang="en-US" altLang="zh-CN" sz="1600" dirty="0"/>
              <a:t>32</a:t>
            </a:r>
            <a:r>
              <a:rPr lang="zh-CN" altLang="en-US" sz="1600" dirty="0"/>
              <a:t>.</a:t>
            </a:r>
            <a:r>
              <a:rPr lang="en-US" altLang="zh-CN" sz="1600" dirty="0"/>
              <a:t>3</a:t>
            </a:r>
            <a:endParaRPr lang="zh-CN" altLang="en-US" sz="1600" dirty="0"/>
          </a:p>
          <a:p>
            <a:endParaRPr lang="en-US" altLang="zh-CN" sz="1600" dirty="0"/>
          </a:p>
          <a:p>
            <a:r>
              <a:rPr lang="en-US" altLang="zh-CN" sz="1600" dirty="0">
                <a:solidFill>
                  <a:srgbClr val="008000"/>
                </a:solidFill>
                <a:latin typeface="Arial" panose="020B0604020202020204" pitchFamily="34" charset="0"/>
              </a:rPr>
              <a:t>Nugget=0.001; Scale=0.1</a:t>
            </a:r>
            <a:endParaRPr lang="en-US" altLang="zh-CN" sz="1600" dirty="0"/>
          </a:p>
          <a:p>
            <a:r>
              <a:rPr lang="zh-CN" altLang="en-US" sz="1600" dirty="0"/>
              <a:t>16%</a:t>
            </a:r>
            <a:r>
              <a:rPr lang="en-US" altLang="zh-CN" sz="1600" dirty="0"/>
              <a:t>L</a:t>
            </a:r>
            <a:r>
              <a:rPr lang="zh-CN" altLang="en-US" sz="1600" dirty="0"/>
              <a:t>=  5</a:t>
            </a:r>
            <a:r>
              <a:rPr lang="en-US" altLang="zh-CN" sz="1600" dirty="0"/>
              <a:t>07</a:t>
            </a:r>
            <a:r>
              <a:rPr lang="zh-CN" altLang="en-US" sz="1600" dirty="0"/>
              <a:t>.1   50%</a:t>
            </a:r>
            <a:r>
              <a:rPr lang="en-US" altLang="zh-CN" sz="1600" dirty="0"/>
              <a:t>M</a:t>
            </a:r>
            <a:r>
              <a:rPr lang="zh-CN" altLang="en-US" sz="1600" dirty="0"/>
              <a:t>=  61</a:t>
            </a:r>
            <a:r>
              <a:rPr lang="en-US" altLang="zh-CN" sz="1600" dirty="0"/>
              <a:t>3</a:t>
            </a:r>
            <a:r>
              <a:rPr lang="zh-CN" altLang="en-US" sz="1600" dirty="0"/>
              <a:t>.</a:t>
            </a:r>
            <a:r>
              <a:rPr lang="en-US" altLang="zh-CN" sz="1600" dirty="0"/>
              <a:t>9</a:t>
            </a:r>
            <a:r>
              <a:rPr lang="zh-CN" altLang="en-US" sz="1600" dirty="0"/>
              <a:t>   84%U=  7</a:t>
            </a:r>
            <a:r>
              <a:rPr lang="en-US" altLang="zh-CN" sz="1600" dirty="0"/>
              <a:t>29.7</a:t>
            </a:r>
            <a:endParaRPr lang="zh-CN" altLang="en-US" sz="1600" dirty="0"/>
          </a:p>
          <a:p>
            <a:endParaRPr lang="en-US" altLang="zh-CN" sz="1600" dirty="0"/>
          </a:p>
          <a:p>
            <a:r>
              <a:rPr lang="en-US" altLang="zh-CN" sz="1600" dirty="0">
                <a:solidFill>
                  <a:srgbClr val="008000"/>
                </a:solidFill>
                <a:latin typeface="Arial" panose="020B0604020202020204" pitchFamily="34" charset="0"/>
              </a:rPr>
              <a:t>Nugget=0.001; Scale=10</a:t>
            </a:r>
          </a:p>
          <a:p>
            <a:r>
              <a:rPr lang="zh-CN" altLang="en-US" sz="1600" dirty="0"/>
              <a:t>16%</a:t>
            </a:r>
            <a:r>
              <a:rPr lang="en-US" altLang="zh-CN" sz="1600" dirty="0"/>
              <a:t>L</a:t>
            </a:r>
            <a:r>
              <a:rPr lang="zh-CN" altLang="en-US" sz="1600" dirty="0"/>
              <a:t>=  5</a:t>
            </a:r>
            <a:r>
              <a:rPr lang="en-US" altLang="zh-CN" sz="1600" dirty="0"/>
              <a:t>08</a:t>
            </a:r>
            <a:r>
              <a:rPr lang="zh-CN" altLang="en-US" sz="1600" dirty="0"/>
              <a:t>.</a:t>
            </a:r>
            <a:r>
              <a:rPr lang="en-US" altLang="zh-CN" sz="1600" dirty="0"/>
              <a:t>3</a:t>
            </a:r>
            <a:r>
              <a:rPr lang="zh-CN" altLang="en-US" sz="1600" dirty="0"/>
              <a:t>   50%</a:t>
            </a:r>
            <a:r>
              <a:rPr lang="en-US" altLang="zh-CN" sz="1600" dirty="0"/>
              <a:t>M</a:t>
            </a:r>
            <a:r>
              <a:rPr lang="zh-CN" altLang="en-US" sz="1600" dirty="0"/>
              <a:t>=  61</a:t>
            </a:r>
            <a:r>
              <a:rPr lang="en-US" altLang="zh-CN" sz="1600" dirty="0"/>
              <a:t>4</a:t>
            </a:r>
            <a:r>
              <a:rPr lang="zh-CN" altLang="en-US" sz="1600" dirty="0"/>
              <a:t>.</a:t>
            </a:r>
            <a:r>
              <a:rPr lang="en-US" altLang="zh-CN" sz="1600" dirty="0"/>
              <a:t>3</a:t>
            </a:r>
            <a:r>
              <a:rPr lang="zh-CN" altLang="en-US" sz="1600" dirty="0"/>
              <a:t>   84%U=  7</a:t>
            </a:r>
            <a:r>
              <a:rPr lang="en-US" altLang="zh-CN" sz="1600" dirty="0"/>
              <a:t>26.7</a:t>
            </a:r>
            <a:endParaRPr lang="zh-CN" altLang="en-US" sz="1600" dirty="0"/>
          </a:p>
        </p:txBody>
      </p:sp>
      <p:sp>
        <p:nvSpPr>
          <p:cNvPr id="3" name="TextBox 2">
            <a:extLst>
              <a:ext uri="{FF2B5EF4-FFF2-40B4-BE49-F238E27FC236}">
                <a16:creationId xmlns:a16="http://schemas.microsoft.com/office/drawing/2014/main" id="{7DCD0D40-426B-4036-83F4-EC951D771F25}"/>
              </a:ext>
            </a:extLst>
          </p:cNvPr>
          <p:cNvSpPr txBox="1"/>
          <p:nvPr/>
        </p:nvSpPr>
        <p:spPr>
          <a:xfrm>
            <a:off x="4571999" y="0"/>
            <a:ext cx="4572000" cy="4278094"/>
          </a:xfrm>
          <a:prstGeom prst="rect">
            <a:avLst/>
          </a:prstGeom>
          <a:noFill/>
        </p:spPr>
        <p:txBody>
          <a:bodyPr wrap="square">
            <a:spAutoFit/>
          </a:bodyPr>
          <a:lstStyle/>
          <a:p>
            <a:r>
              <a:rPr lang="en-US" altLang="zh-CN" sz="1600" dirty="0">
                <a:solidFill>
                  <a:srgbClr val="008000"/>
                </a:solidFill>
                <a:latin typeface="Arial" panose="020B0604020202020204" pitchFamily="34" charset="0"/>
              </a:rPr>
              <a:t>Nugget=0.001; Scale=1</a:t>
            </a:r>
            <a:endParaRPr lang="en-US" altLang="zh-CN" sz="1600" dirty="0"/>
          </a:p>
          <a:p>
            <a:r>
              <a:rPr lang="pl-PL" altLang="zh-CN" sz="1600" dirty="0"/>
              <a:t>16</a:t>
            </a:r>
            <a:r>
              <a:rPr lang="en-US" altLang="zh-CN" sz="1600" dirty="0"/>
              <a:t>%</a:t>
            </a:r>
            <a:r>
              <a:rPr lang="pl-PL" altLang="zh-CN" sz="1600" dirty="0"/>
              <a:t>L=  192.</a:t>
            </a:r>
            <a:r>
              <a:rPr lang="en-US" altLang="zh-CN" sz="1600" dirty="0"/>
              <a:t>2</a:t>
            </a:r>
            <a:r>
              <a:rPr lang="pl-PL" altLang="zh-CN" sz="1600" dirty="0"/>
              <a:t>  50%M=  26</a:t>
            </a:r>
            <a:r>
              <a:rPr lang="en-US" altLang="zh-CN" sz="1600" dirty="0"/>
              <a:t>2.0</a:t>
            </a:r>
            <a:r>
              <a:rPr lang="pl-PL" altLang="zh-CN" sz="1600" dirty="0"/>
              <a:t>  84%U=  337.</a:t>
            </a:r>
            <a:r>
              <a:rPr lang="en-US" altLang="zh-CN" sz="1600" dirty="0"/>
              <a:t>4</a:t>
            </a:r>
          </a:p>
          <a:p>
            <a:endParaRPr lang="en-US" altLang="zh-CN" sz="1600" dirty="0"/>
          </a:p>
          <a:p>
            <a:r>
              <a:rPr lang="en-US" altLang="zh-CN" sz="1600" dirty="0">
                <a:solidFill>
                  <a:srgbClr val="008000"/>
                </a:solidFill>
                <a:latin typeface="Arial" panose="020B0604020202020204" pitchFamily="34" charset="0"/>
              </a:rPr>
              <a:t>Nugget=0.0001; Scale=1</a:t>
            </a:r>
            <a:endParaRPr lang="en-US" altLang="zh-CN" sz="1600" dirty="0"/>
          </a:p>
          <a:p>
            <a:r>
              <a:rPr lang="pl-PL" altLang="zh-CN" sz="1600" dirty="0"/>
              <a:t>16%L=  189.</a:t>
            </a:r>
            <a:r>
              <a:rPr lang="en-US" altLang="zh-CN" sz="1600" dirty="0"/>
              <a:t>8</a:t>
            </a:r>
            <a:r>
              <a:rPr lang="pl-PL" altLang="zh-CN" sz="1600" dirty="0"/>
              <a:t>  50%M=  259.</a:t>
            </a:r>
            <a:r>
              <a:rPr lang="en-US" altLang="zh-CN" sz="1600" dirty="0"/>
              <a:t>9</a:t>
            </a:r>
            <a:r>
              <a:rPr lang="pl-PL" altLang="zh-CN" sz="1600" dirty="0"/>
              <a:t>  84%U=  337.</a:t>
            </a:r>
            <a:r>
              <a:rPr lang="en-US" altLang="zh-CN" sz="1600" dirty="0"/>
              <a:t>9</a:t>
            </a:r>
            <a:endParaRPr lang="zh-CN" altLang="en-US" sz="1600" dirty="0"/>
          </a:p>
          <a:p>
            <a:endParaRPr lang="en-US" altLang="zh-CN" sz="1600" dirty="0"/>
          </a:p>
          <a:p>
            <a:r>
              <a:rPr lang="en-US" altLang="zh-CN" sz="1600" dirty="0">
                <a:solidFill>
                  <a:srgbClr val="008000"/>
                </a:solidFill>
                <a:latin typeface="Arial" panose="020B0604020202020204" pitchFamily="34" charset="0"/>
              </a:rPr>
              <a:t>Nugget=0.01; Scale=1</a:t>
            </a:r>
            <a:endParaRPr lang="en-US" altLang="zh-CN" sz="1600" dirty="0"/>
          </a:p>
          <a:p>
            <a:r>
              <a:rPr lang="pl-PL" altLang="zh-CN" sz="1600" dirty="0"/>
              <a:t>16%L=  191.</a:t>
            </a:r>
            <a:r>
              <a:rPr lang="en-US" altLang="zh-CN" sz="1600" dirty="0"/>
              <a:t>2</a:t>
            </a:r>
            <a:r>
              <a:rPr lang="pl-PL" altLang="zh-CN" sz="1600" dirty="0"/>
              <a:t>  50%M=  261.</a:t>
            </a:r>
            <a:r>
              <a:rPr lang="en-US" altLang="zh-CN" sz="1600" dirty="0"/>
              <a:t>8</a:t>
            </a:r>
            <a:r>
              <a:rPr lang="pl-PL" altLang="zh-CN" sz="1600" dirty="0"/>
              <a:t>  84%U=  335.</a:t>
            </a:r>
            <a:r>
              <a:rPr lang="en-US" altLang="zh-CN" sz="1600" dirty="0"/>
              <a:t>8</a:t>
            </a:r>
          </a:p>
          <a:p>
            <a:endParaRPr lang="en-US" altLang="zh-CN" sz="1600" dirty="0"/>
          </a:p>
          <a:p>
            <a:r>
              <a:rPr lang="en-US" altLang="zh-CN" sz="1600" dirty="0">
                <a:solidFill>
                  <a:srgbClr val="008000"/>
                </a:solidFill>
                <a:latin typeface="Arial" panose="020B0604020202020204" pitchFamily="34" charset="0"/>
              </a:rPr>
              <a:t>Nugget=0.001; Scale=0.1</a:t>
            </a:r>
            <a:endParaRPr lang="en-US" altLang="zh-CN" sz="1600" dirty="0"/>
          </a:p>
          <a:p>
            <a:r>
              <a:rPr lang="pl-PL" altLang="zh-CN" sz="1600" dirty="0"/>
              <a:t>16%L=  185.</a:t>
            </a:r>
            <a:r>
              <a:rPr lang="en-US" altLang="zh-CN" sz="1600" dirty="0"/>
              <a:t>1</a:t>
            </a:r>
            <a:r>
              <a:rPr lang="pl-PL" altLang="zh-CN" sz="1600" dirty="0"/>
              <a:t>  50%M=  257.</a:t>
            </a:r>
            <a:r>
              <a:rPr lang="en-US" altLang="zh-CN" sz="1600" dirty="0"/>
              <a:t>6</a:t>
            </a:r>
            <a:r>
              <a:rPr lang="pl-PL" altLang="zh-CN" sz="1600" dirty="0"/>
              <a:t>  84%U=  333.</a:t>
            </a:r>
            <a:r>
              <a:rPr lang="en-US" altLang="zh-CN" sz="1600" dirty="0"/>
              <a:t>1</a:t>
            </a:r>
            <a:endParaRPr lang="zh-CN" altLang="en-US" sz="1600" dirty="0"/>
          </a:p>
          <a:p>
            <a:endParaRPr lang="en-US" altLang="zh-CN" sz="1600" dirty="0"/>
          </a:p>
          <a:p>
            <a:r>
              <a:rPr lang="en-US" altLang="zh-CN" sz="1600" dirty="0">
                <a:solidFill>
                  <a:srgbClr val="008000"/>
                </a:solidFill>
                <a:latin typeface="Arial" panose="020B0604020202020204" pitchFamily="34" charset="0"/>
              </a:rPr>
              <a:t>Nugget=0.001; Scale=10</a:t>
            </a:r>
          </a:p>
          <a:p>
            <a:r>
              <a:rPr lang="pl-PL" altLang="zh-CN" sz="1600" dirty="0"/>
              <a:t>16%L=  191.</a:t>
            </a:r>
            <a:r>
              <a:rPr lang="en-US" altLang="zh-CN" sz="1600" dirty="0"/>
              <a:t>1</a:t>
            </a:r>
            <a:r>
              <a:rPr lang="pl-PL" altLang="zh-CN" sz="1600" dirty="0"/>
              <a:t>  50%M=  265.</a:t>
            </a:r>
            <a:r>
              <a:rPr lang="en-US" altLang="zh-CN" sz="1600" dirty="0"/>
              <a:t>2</a:t>
            </a:r>
            <a:r>
              <a:rPr lang="pl-PL" altLang="zh-CN" sz="1600" dirty="0"/>
              <a:t> </a:t>
            </a:r>
            <a:r>
              <a:rPr lang="en-US" altLang="zh-CN" sz="1600" dirty="0"/>
              <a:t> </a:t>
            </a:r>
            <a:r>
              <a:rPr lang="pl-PL" altLang="zh-CN" sz="1600" dirty="0"/>
              <a:t>84%U=  344.</a:t>
            </a:r>
            <a:r>
              <a:rPr lang="en-US" altLang="zh-CN" sz="1600" dirty="0"/>
              <a:t>7</a:t>
            </a:r>
          </a:p>
          <a:p>
            <a:endParaRPr lang="en-US" altLang="zh-CN" sz="1600" dirty="0"/>
          </a:p>
          <a:p>
            <a:r>
              <a:rPr lang="en-US" altLang="zh-CN" sz="1600" dirty="0">
                <a:solidFill>
                  <a:srgbClr val="008000"/>
                </a:solidFill>
                <a:latin typeface="Arial" panose="020B0604020202020204" pitchFamily="34" charset="0"/>
              </a:rPr>
              <a:t>Nugget=0.001; Scale=1;</a:t>
            </a:r>
            <a:r>
              <a:rPr lang="zh-CN" altLang="en-US" sz="1600" dirty="0">
                <a:solidFill>
                  <a:srgbClr val="008000"/>
                </a:solidFill>
                <a:latin typeface="Arial" panose="020B0604020202020204" pitchFamily="34" charset="0"/>
              </a:rPr>
              <a:t> </a:t>
            </a:r>
            <a:r>
              <a:rPr lang="en-US" altLang="zh-CN" sz="1600" dirty="0">
                <a:solidFill>
                  <a:srgbClr val="008000"/>
                </a:solidFill>
                <a:latin typeface="Arial" panose="020B0604020202020204" pitchFamily="34" charset="0"/>
              </a:rPr>
              <a:t>with G4 bkg</a:t>
            </a:r>
            <a:endParaRPr lang="en-US" altLang="zh-CN" sz="1600" dirty="0"/>
          </a:p>
          <a:p>
            <a:r>
              <a:rPr lang="pl-PL" altLang="zh-CN" sz="1600" dirty="0"/>
              <a:t>16%L=  193.</a:t>
            </a:r>
            <a:r>
              <a:rPr lang="en-US" altLang="zh-CN" sz="1600" dirty="0"/>
              <a:t>2</a:t>
            </a:r>
            <a:r>
              <a:rPr lang="pl-PL" altLang="zh-CN" sz="1600" dirty="0"/>
              <a:t>  50%M=  268.</a:t>
            </a:r>
            <a:r>
              <a:rPr lang="en-US" altLang="zh-CN" sz="1600" dirty="0"/>
              <a:t>8</a:t>
            </a:r>
            <a:r>
              <a:rPr lang="pl-PL" altLang="zh-CN" sz="1600" dirty="0"/>
              <a:t>  84%U=  352.</a:t>
            </a:r>
            <a:r>
              <a:rPr lang="en-US" altLang="zh-CN" sz="1600" dirty="0"/>
              <a:t>7</a:t>
            </a:r>
          </a:p>
        </p:txBody>
      </p:sp>
    </p:spTree>
    <p:extLst>
      <p:ext uri="{BB962C8B-B14F-4D97-AF65-F5344CB8AC3E}">
        <p14:creationId xmlns:p14="http://schemas.microsoft.com/office/powerpoint/2010/main" val="2265198868"/>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8720F21D-B4BF-48BB-82A2-2F7136C25DD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1925" y="0"/>
            <a:ext cx="8071090" cy="6858000"/>
          </a:xfrm>
          <a:prstGeom prst="rect">
            <a:avLst/>
          </a:prstGeom>
        </p:spPr>
      </p:pic>
      <p:sp>
        <p:nvSpPr>
          <p:cNvPr id="4" name="TextBox 3">
            <a:extLst>
              <a:ext uri="{FF2B5EF4-FFF2-40B4-BE49-F238E27FC236}">
                <a16:creationId xmlns:a16="http://schemas.microsoft.com/office/drawing/2014/main" id="{ADE09FF3-E299-4DA1-8A18-7628C59F8C35}"/>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1248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1248 keV</a:t>
            </a:r>
            <a:endParaRPr lang="zh-CN" altLang="en-US" dirty="0">
              <a:latin typeface="Cambria" panose="02040503050406030204" pitchFamily="18" charset="0"/>
            </a:endParaRPr>
          </a:p>
        </p:txBody>
      </p:sp>
      <p:sp>
        <p:nvSpPr>
          <p:cNvPr id="5" name="TextBox 4">
            <a:extLst>
              <a:ext uri="{FF2B5EF4-FFF2-40B4-BE49-F238E27FC236}">
                <a16:creationId xmlns:a16="http://schemas.microsoft.com/office/drawing/2014/main" id="{E5488174-546C-405C-83D9-075FFF3E4360}"/>
              </a:ext>
            </a:extLst>
          </p:cNvPr>
          <p:cNvSpPr txBox="1"/>
          <p:nvPr/>
        </p:nvSpPr>
        <p:spPr>
          <a:xfrm>
            <a:off x="2200034" y="96984"/>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552EA301-8DFB-46BB-8611-19A6DE6A8680}"/>
              </a:ext>
            </a:extLst>
          </p:cNvPr>
          <p:cNvSpPr txBox="1"/>
          <p:nvPr/>
        </p:nvSpPr>
        <p:spPr>
          <a:xfrm>
            <a:off x="3741697" y="1439797"/>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F5923332-2288-4AA1-A824-4733DE84A26B}"/>
              </a:ext>
            </a:extLst>
          </p:cNvPr>
          <p:cNvSpPr txBox="1"/>
          <p:nvPr/>
        </p:nvSpPr>
        <p:spPr>
          <a:xfrm>
            <a:off x="5172785" y="2810363"/>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964E95FF-7BC9-403B-BB3D-A0725E8284FF}"/>
              </a:ext>
            </a:extLst>
          </p:cNvPr>
          <p:cNvSpPr txBox="1"/>
          <p:nvPr/>
        </p:nvSpPr>
        <p:spPr>
          <a:xfrm>
            <a:off x="6019228" y="4190296"/>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353878D5-1A13-4A94-8442-A04EE1B6DEFA}"/>
              </a:ext>
            </a:extLst>
          </p:cNvPr>
          <p:cNvSpPr txBox="1"/>
          <p:nvPr/>
        </p:nvSpPr>
        <p:spPr>
          <a:xfrm>
            <a:off x="7694721" y="5548038"/>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pic>
        <p:nvPicPr>
          <p:cNvPr id="12" name="Picture 11">
            <a:extLst>
              <a:ext uri="{FF2B5EF4-FFF2-40B4-BE49-F238E27FC236}">
                <a16:creationId xmlns:a16="http://schemas.microsoft.com/office/drawing/2014/main" id="{D01BBDF7-43F0-4FC2-AAF3-BA115B4F4689}"/>
              </a:ext>
            </a:extLst>
          </p:cNvPr>
          <p:cNvPicPr>
            <a:picLocks noChangeAspect="1"/>
          </p:cNvPicPr>
          <p:nvPr/>
        </p:nvPicPr>
        <p:blipFill>
          <a:blip r:embed="rId4"/>
          <a:stretch>
            <a:fillRect/>
          </a:stretch>
        </p:blipFill>
        <p:spPr>
          <a:xfrm>
            <a:off x="5170014" y="0"/>
            <a:ext cx="3919034" cy="2772000"/>
          </a:xfrm>
          <a:prstGeom prst="rect">
            <a:avLst/>
          </a:prstGeom>
        </p:spPr>
      </p:pic>
      <p:cxnSp>
        <p:nvCxnSpPr>
          <p:cNvPr id="15" name="Straight Arrow Connector 14">
            <a:extLst>
              <a:ext uri="{FF2B5EF4-FFF2-40B4-BE49-F238E27FC236}">
                <a16:creationId xmlns:a16="http://schemas.microsoft.com/office/drawing/2014/main" id="{E8E16734-F220-4A9B-AC8E-8789194DDBFB}"/>
              </a:ext>
            </a:extLst>
          </p:cNvPr>
          <p:cNvCxnSpPr/>
          <p:nvPr/>
        </p:nvCxnSpPr>
        <p:spPr>
          <a:xfrm>
            <a:off x="2233749" y="646331"/>
            <a:ext cx="418399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3626412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6AF0C5C-78A9-41CC-A5E6-981E8DA6BBA9}"/>
              </a:ext>
            </a:extLst>
          </p:cNvPr>
          <p:cNvPicPr>
            <a:picLocks noChangeAspect="1"/>
          </p:cNvPicPr>
          <p:nvPr/>
        </p:nvPicPr>
        <p:blipFill>
          <a:blip r:embed="rId2"/>
          <a:stretch>
            <a:fillRect/>
          </a:stretch>
        </p:blipFill>
        <p:spPr>
          <a:xfrm>
            <a:off x="0" y="0"/>
            <a:ext cx="6981825" cy="6743700"/>
          </a:xfrm>
          <a:prstGeom prst="rect">
            <a:avLst/>
          </a:prstGeom>
        </p:spPr>
      </p:pic>
      <p:pic>
        <p:nvPicPr>
          <p:cNvPr id="5" name="Picture 4">
            <a:extLst>
              <a:ext uri="{FF2B5EF4-FFF2-40B4-BE49-F238E27FC236}">
                <a16:creationId xmlns:a16="http://schemas.microsoft.com/office/drawing/2014/main" id="{DBBE55E8-8491-4254-A96B-B160CBE1E524}"/>
              </a:ext>
            </a:extLst>
          </p:cNvPr>
          <p:cNvPicPr>
            <a:picLocks noChangeAspect="1"/>
          </p:cNvPicPr>
          <p:nvPr/>
        </p:nvPicPr>
        <p:blipFill>
          <a:blip r:embed="rId3"/>
          <a:stretch>
            <a:fillRect/>
          </a:stretch>
        </p:blipFill>
        <p:spPr>
          <a:xfrm>
            <a:off x="2500312" y="2967037"/>
            <a:ext cx="8963025" cy="809625"/>
          </a:xfrm>
          <a:prstGeom prst="rect">
            <a:avLst/>
          </a:prstGeom>
        </p:spPr>
      </p:pic>
      <p:pic>
        <p:nvPicPr>
          <p:cNvPr id="7" name="Picture 6">
            <a:extLst>
              <a:ext uri="{FF2B5EF4-FFF2-40B4-BE49-F238E27FC236}">
                <a16:creationId xmlns:a16="http://schemas.microsoft.com/office/drawing/2014/main" id="{1103D6B8-C10F-492B-B460-B44A81714D4D}"/>
              </a:ext>
            </a:extLst>
          </p:cNvPr>
          <p:cNvPicPr>
            <a:picLocks noChangeAspect="1"/>
          </p:cNvPicPr>
          <p:nvPr/>
        </p:nvPicPr>
        <p:blipFill>
          <a:blip r:embed="rId4"/>
          <a:stretch>
            <a:fillRect/>
          </a:stretch>
        </p:blipFill>
        <p:spPr>
          <a:xfrm>
            <a:off x="1855838" y="4853602"/>
            <a:ext cx="8991600" cy="762000"/>
          </a:xfrm>
          <a:prstGeom prst="rect">
            <a:avLst/>
          </a:prstGeom>
        </p:spPr>
      </p:pic>
    </p:spTree>
    <p:extLst>
      <p:ext uri="{BB962C8B-B14F-4D97-AF65-F5344CB8AC3E}">
        <p14:creationId xmlns:p14="http://schemas.microsoft.com/office/powerpoint/2010/main" val="4221933213"/>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27319F6-D29F-4C80-ACF2-0B52B839E12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2910" y="0"/>
            <a:ext cx="8071090" cy="6858000"/>
          </a:xfrm>
          <a:prstGeom prst="rect">
            <a:avLst/>
          </a:prstGeom>
        </p:spPr>
      </p:pic>
      <p:pic>
        <p:nvPicPr>
          <p:cNvPr id="3" name="Picture 2">
            <a:extLst>
              <a:ext uri="{FF2B5EF4-FFF2-40B4-BE49-F238E27FC236}">
                <a16:creationId xmlns:a16="http://schemas.microsoft.com/office/drawing/2014/main" id="{9B56B180-E37E-4C4A-B4AF-4A729D06976C}"/>
              </a:ext>
            </a:extLst>
          </p:cNvPr>
          <p:cNvPicPr>
            <a:picLocks noChangeAspect="1"/>
          </p:cNvPicPr>
          <p:nvPr/>
        </p:nvPicPr>
        <p:blipFill>
          <a:blip r:embed="rId4"/>
          <a:stretch>
            <a:fillRect/>
          </a:stretch>
        </p:blipFill>
        <p:spPr>
          <a:xfrm>
            <a:off x="5099050" y="0"/>
            <a:ext cx="4044950" cy="2781300"/>
          </a:xfrm>
          <a:prstGeom prst="rect">
            <a:avLst/>
          </a:prstGeom>
        </p:spPr>
      </p:pic>
      <p:sp>
        <p:nvSpPr>
          <p:cNvPr id="6" name="TextBox 5">
            <a:extLst>
              <a:ext uri="{FF2B5EF4-FFF2-40B4-BE49-F238E27FC236}">
                <a16:creationId xmlns:a16="http://schemas.microsoft.com/office/drawing/2014/main" id="{0004C16A-0089-4CAD-8892-C1CC1135E4EE}"/>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1248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1248 keV</a:t>
            </a:r>
            <a:endParaRPr lang="zh-CN" altLang="en-US" dirty="0">
              <a:latin typeface="Cambria" panose="02040503050406030204" pitchFamily="18" charset="0"/>
            </a:endParaRPr>
          </a:p>
        </p:txBody>
      </p:sp>
      <p:sp>
        <p:nvSpPr>
          <p:cNvPr id="7" name="TextBox 6">
            <a:extLst>
              <a:ext uri="{FF2B5EF4-FFF2-40B4-BE49-F238E27FC236}">
                <a16:creationId xmlns:a16="http://schemas.microsoft.com/office/drawing/2014/main" id="{DDC20DC0-9D5E-4C4E-8932-A5A153D8F629}"/>
              </a:ext>
            </a:extLst>
          </p:cNvPr>
          <p:cNvSpPr txBox="1"/>
          <p:nvPr/>
        </p:nvSpPr>
        <p:spPr>
          <a:xfrm>
            <a:off x="2200034" y="96984"/>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cxnSp>
        <p:nvCxnSpPr>
          <p:cNvPr id="8" name="Straight Arrow Connector 7">
            <a:extLst>
              <a:ext uri="{FF2B5EF4-FFF2-40B4-BE49-F238E27FC236}">
                <a16:creationId xmlns:a16="http://schemas.microsoft.com/office/drawing/2014/main" id="{4A38F56D-16B8-43AA-B5A4-EE45265C7186}"/>
              </a:ext>
            </a:extLst>
          </p:cNvPr>
          <p:cNvCxnSpPr/>
          <p:nvPr/>
        </p:nvCxnSpPr>
        <p:spPr>
          <a:xfrm>
            <a:off x="2233749" y="646331"/>
            <a:ext cx="4183991"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D3622F1C-B075-459F-A885-AD0B7ADE7A9E}"/>
              </a:ext>
            </a:extLst>
          </p:cNvPr>
          <p:cNvSpPr txBox="1"/>
          <p:nvPr/>
        </p:nvSpPr>
        <p:spPr>
          <a:xfrm>
            <a:off x="3741697" y="1439797"/>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BAE4383B-5DED-4E6A-90EA-8DC135F527BB}"/>
              </a:ext>
            </a:extLst>
          </p:cNvPr>
          <p:cNvSpPr txBox="1"/>
          <p:nvPr/>
        </p:nvSpPr>
        <p:spPr>
          <a:xfrm>
            <a:off x="5172785" y="2810363"/>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792090BE-1207-4FF3-ACBC-FD5F931AD0F4}"/>
              </a:ext>
            </a:extLst>
          </p:cNvPr>
          <p:cNvSpPr txBox="1"/>
          <p:nvPr/>
        </p:nvSpPr>
        <p:spPr>
          <a:xfrm>
            <a:off x="6019228" y="4190296"/>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2" name="TextBox 11">
            <a:extLst>
              <a:ext uri="{FF2B5EF4-FFF2-40B4-BE49-F238E27FC236}">
                <a16:creationId xmlns:a16="http://schemas.microsoft.com/office/drawing/2014/main" id="{642691D2-DBED-4051-B8CC-D0348BD09DE0}"/>
              </a:ext>
            </a:extLst>
          </p:cNvPr>
          <p:cNvSpPr txBox="1"/>
          <p:nvPr/>
        </p:nvSpPr>
        <p:spPr>
          <a:xfrm>
            <a:off x="7694721" y="5548038"/>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Tree>
    <p:extLst>
      <p:ext uri="{BB962C8B-B14F-4D97-AF65-F5344CB8AC3E}">
        <p14:creationId xmlns:p14="http://schemas.microsoft.com/office/powerpoint/2010/main" val="3060077425"/>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7E919719-16B5-40BA-A4AA-57414DFFA61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24404" y="0"/>
            <a:ext cx="7319596" cy="6858000"/>
          </a:xfrm>
          <a:prstGeom prst="rect">
            <a:avLst/>
          </a:prstGeom>
        </p:spPr>
      </p:pic>
      <p:sp>
        <p:nvSpPr>
          <p:cNvPr id="2" name="TextBox 1">
            <a:extLst>
              <a:ext uri="{FF2B5EF4-FFF2-40B4-BE49-F238E27FC236}">
                <a16:creationId xmlns:a16="http://schemas.microsoft.com/office/drawing/2014/main" id="{3D3460B2-036A-48A2-9D27-AE5B904FD247}"/>
              </a:ext>
            </a:extLst>
          </p:cNvPr>
          <p:cNvSpPr txBox="1"/>
          <p:nvPr/>
        </p:nvSpPr>
        <p:spPr>
          <a:xfrm>
            <a:off x="0" y="0"/>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2234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2234 keV</a:t>
            </a:r>
            <a:endParaRPr lang="zh-CN" altLang="en-US" dirty="0">
              <a:latin typeface="Cambria" panose="02040503050406030204" pitchFamily="18" charset="0"/>
            </a:endParaRPr>
          </a:p>
        </p:txBody>
      </p:sp>
      <p:sp>
        <p:nvSpPr>
          <p:cNvPr id="3" name="TextBox 2">
            <a:extLst>
              <a:ext uri="{FF2B5EF4-FFF2-40B4-BE49-F238E27FC236}">
                <a16:creationId xmlns:a16="http://schemas.microsoft.com/office/drawing/2014/main" id="{E3B5D070-5E13-4762-8F02-CF6511A19261}"/>
              </a:ext>
            </a:extLst>
          </p:cNvPr>
          <p:cNvSpPr txBox="1"/>
          <p:nvPr/>
        </p:nvSpPr>
        <p:spPr>
          <a:xfrm>
            <a:off x="2574636" y="96984"/>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4" name="TextBox 3">
            <a:extLst>
              <a:ext uri="{FF2B5EF4-FFF2-40B4-BE49-F238E27FC236}">
                <a16:creationId xmlns:a16="http://schemas.microsoft.com/office/drawing/2014/main" id="{8B715658-E2BB-475F-A77E-9468C3C17CA1}"/>
              </a:ext>
            </a:extLst>
          </p:cNvPr>
          <p:cNvSpPr txBox="1"/>
          <p:nvPr/>
        </p:nvSpPr>
        <p:spPr>
          <a:xfrm>
            <a:off x="4159708" y="1456962"/>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5" name="TextBox 4">
            <a:extLst>
              <a:ext uri="{FF2B5EF4-FFF2-40B4-BE49-F238E27FC236}">
                <a16:creationId xmlns:a16="http://schemas.microsoft.com/office/drawing/2014/main" id="{D7A21153-41EE-48CF-8B31-38E34422DF3C}"/>
              </a:ext>
            </a:extLst>
          </p:cNvPr>
          <p:cNvSpPr txBox="1"/>
          <p:nvPr/>
        </p:nvSpPr>
        <p:spPr>
          <a:xfrm>
            <a:off x="5484202" y="2828834"/>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6" name="TextBox 5">
            <a:extLst>
              <a:ext uri="{FF2B5EF4-FFF2-40B4-BE49-F238E27FC236}">
                <a16:creationId xmlns:a16="http://schemas.microsoft.com/office/drawing/2014/main" id="{8347F60E-1347-4D68-BCD0-B3AF4068EA8E}"/>
              </a:ext>
            </a:extLst>
          </p:cNvPr>
          <p:cNvSpPr txBox="1"/>
          <p:nvPr/>
        </p:nvSpPr>
        <p:spPr>
          <a:xfrm>
            <a:off x="6369684" y="4190296"/>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3D679B9C-392D-4456-99A6-BDF76588E99C}"/>
              </a:ext>
            </a:extLst>
          </p:cNvPr>
          <p:cNvSpPr txBox="1"/>
          <p:nvPr/>
        </p:nvSpPr>
        <p:spPr>
          <a:xfrm>
            <a:off x="7769010" y="5494337"/>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pic>
        <p:nvPicPr>
          <p:cNvPr id="10" name="Picture 9">
            <a:extLst>
              <a:ext uri="{FF2B5EF4-FFF2-40B4-BE49-F238E27FC236}">
                <a16:creationId xmlns:a16="http://schemas.microsoft.com/office/drawing/2014/main" id="{87D84C93-B762-413B-B586-F0B498B9AEDB}"/>
              </a:ext>
            </a:extLst>
          </p:cNvPr>
          <p:cNvPicPr>
            <a:picLocks noChangeAspect="1"/>
          </p:cNvPicPr>
          <p:nvPr/>
        </p:nvPicPr>
        <p:blipFill>
          <a:blip r:embed="rId4"/>
          <a:stretch>
            <a:fillRect/>
          </a:stretch>
        </p:blipFill>
        <p:spPr>
          <a:xfrm>
            <a:off x="4694959" y="0"/>
            <a:ext cx="4454483" cy="2667703"/>
          </a:xfrm>
          <a:prstGeom prst="rect">
            <a:avLst/>
          </a:prstGeom>
        </p:spPr>
      </p:pic>
      <p:cxnSp>
        <p:nvCxnSpPr>
          <p:cNvPr id="8" name="Straight Arrow Connector 7">
            <a:extLst>
              <a:ext uri="{FF2B5EF4-FFF2-40B4-BE49-F238E27FC236}">
                <a16:creationId xmlns:a16="http://schemas.microsoft.com/office/drawing/2014/main" id="{B2083543-E8B8-4A77-BF9F-004950ED211B}"/>
              </a:ext>
            </a:extLst>
          </p:cNvPr>
          <p:cNvCxnSpPr>
            <a:cxnSpLocks/>
          </p:cNvCxnSpPr>
          <p:nvPr/>
        </p:nvCxnSpPr>
        <p:spPr>
          <a:xfrm>
            <a:off x="3043646" y="362354"/>
            <a:ext cx="2941518" cy="28397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169150"/>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556348B-2D2D-498E-B17D-ED43C0779D86}"/>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912683"/>
            <a:ext cx="9144000" cy="5032634"/>
          </a:xfrm>
          <a:prstGeom prst="rect">
            <a:avLst/>
          </a:prstGeom>
        </p:spPr>
      </p:pic>
    </p:spTree>
    <p:extLst>
      <p:ext uri="{BB962C8B-B14F-4D97-AF65-F5344CB8AC3E}">
        <p14:creationId xmlns:p14="http://schemas.microsoft.com/office/powerpoint/2010/main" val="2274693442"/>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FBA0A92-3C7F-493E-89EA-A6FF73C949A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912683"/>
            <a:ext cx="9144000" cy="5032634"/>
          </a:xfrm>
          <a:prstGeom prst="rect">
            <a:avLst/>
          </a:prstGeom>
        </p:spPr>
      </p:pic>
    </p:spTree>
    <p:extLst>
      <p:ext uri="{BB962C8B-B14F-4D97-AF65-F5344CB8AC3E}">
        <p14:creationId xmlns:p14="http://schemas.microsoft.com/office/powerpoint/2010/main" val="2782723544"/>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0485470-5003-4750-ADBA-B70AAD7AC41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4000" cy="2949453"/>
          </a:xfrm>
          <a:prstGeom prst="rect">
            <a:avLst/>
          </a:prstGeom>
        </p:spPr>
      </p:pic>
      <p:sp>
        <p:nvSpPr>
          <p:cNvPr id="4" name="TextBox 3">
            <a:extLst>
              <a:ext uri="{FF2B5EF4-FFF2-40B4-BE49-F238E27FC236}">
                <a16:creationId xmlns:a16="http://schemas.microsoft.com/office/drawing/2014/main" id="{3A3B2E3E-7198-4F47-A79D-FA04D391619F}"/>
              </a:ext>
            </a:extLst>
          </p:cNvPr>
          <p:cNvSpPr txBox="1"/>
          <p:nvPr/>
        </p:nvSpPr>
        <p:spPr>
          <a:xfrm>
            <a:off x="2" y="3318570"/>
            <a:ext cx="4571998" cy="3539430"/>
          </a:xfrm>
          <a:prstGeom prst="rect">
            <a:avLst/>
          </a:prstGeom>
          <a:noFill/>
        </p:spPr>
        <p:txBody>
          <a:bodyPr wrap="square">
            <a:spAutoFit/>
          </a:bodyPr>
          <a:lstStyle/>
          <a:p>
            <a:r>
              <a:rPr lang="en-US" altLang="zh-CN" sz="1600" dirty="0">
                <a:solidFill>
                  <a:srgbClr val="008000"/>
                </a:solidFill>
                <a:latin typeface="Arial" panose="020B0604020202020204" pitchFamily="34" charset="0"/>
              </a:rPr>
              <a:t>Nugget=0.001; Scale=1</a:t>
            </a:r>
          </a:p>
          <a:p>
            <a:r>
              <a:rPr lang="en-US" altLang="zh-CN" sz="1600" dirty="0"/>
              <a:t>Loglikelihood = -17.9407(1.2913)</a:t>
            </a:r>
          </a:p>
          <a:p>
            <a:endParaRPr lang="en-US" altLang="zh-CN" sz="1600" dirty="0">
              <a:solidFill>
                <a:srgbClr val="008000"/>
              </a:solidFill>
              <a:latin typeface="Arial" panose="020B0604020202020204" pitchFamily="34" charset="0"/>
            </a:endParaRPr>
          </a:p>
          <a:p>
            <a:r>
              <a:rPr lang="en-US" altLang="zh-CN" sz="1600" dirty="0">
                <a:solidFill>
                  <a:srgbClr val="008000"/>
                </a:solidFill>
                <a:latin typeface="Arial" panose="020B0604020202020204" pitchFamily="34" charset="0"/>
              </a:rPr>
              <a:t>Nugget=0.001; Scale=100</a:t>
            </a:r>
            <a:endParaRPr lang="en-US" altLang="zh-CN" sz="1600" dirty="0"/>
          </a:p>
          <a:p>
            <a:r>
              <a:rPr lang="en-US" altLang="zh-CN" sz="1600" dirty="0"/>
              <a:t>Loglikelihood = -17.9573(1.3378)</a:t>
            </a:r>
          </a:p>
          <a:p>
            <a:endParaRPr lang="en-US" altLang="zh-CN" sz="1600" dirty="0"/>
          </a:p>
          <a:p>
            <a:r>
              <a:rPr lang="en-US" altLang="zh-CN" sz="1600" dirty="0">
                <a:solidFill>
                  <a:srgbClr val="008000"/>
                </a:solidFill>
                <a:latin typeface="Arial" panose="020B0604020202020204" pitchFamily="34" charset="0"/>
              </a:rPr>
              <a:t>Nugget=0.001; Scale=0.01</a:t>
            </a:r>
            <a:endParaRPr lang="en-US" altLang="zh-CN" sz="1600" dirty="0"/>
          </a:p>
          <a:p>
            <a:r>
              <a:rPr lang="en-US" altLang="zh-CN" sz="1600" dirty="0"/>
              <a:t>Loglikelihood = -17.9952(1.3439)</a:t>
            </a:r>
          </a:p>
          <a:p>
            <a:endParaRPr lang="en-US" altLang="zh-CN" sz="1600" dirty="0"/>
          </a:p>
          <a:p>
            <a:r>
              <a:rPr lang="en-US" altLang="zh-CN" sz="1600" dirty="0">
                <a:solidFill>
                  <a:srgbClr val="008000"/>
                </a:solidFill>
                <a:latin typeface="Arial" panose="020B0604020202020204" pitchFamily="34" charset="0"/>
              </a:rPr>
              <a:t>Nugget=0.00001; Scale=1</a:t>
            </a:r>
            <a:endParaRPr lang="en-US" altLang="zh-CN" sz="1600" dirty="0"/>
          </a:p>
          <a:p>
            <a:r>
              <a:rPr lang="en-US" altLang="zh-CN" sz="1600" dirty="0"/>
              <a:t>Loglikelihood = -17.9963(1.4102)</a:t>
            </a:r>
          </a:p>
          <a:p>
            <a:endParaRPr lang="en-US" altLang="zh-CN" sz="1600" dirty="0">
              <a:solidFill>
                <a:srgbClr val="008000"/>
              </a:solidFill>
              <a:latin typeface="Arial" panose="020B0604020202020204" pitchFamily="34" charset="0"/>
            </a:endParaRPr>
          </a:p>
          <a:p>
            <a:r>
              <a:rPr lang="en-US" altLang="zh-CN" sz="1600" dirty="0">
                <a:solidFill>
                  <a:srgbClr val="008000"/>
                </a:solidFill>
                <a:latin typeface="Arial" panose="020B0604020202020204" pitchFamily="34" charset="0"/>
              </a:rPr>
              <a:t>Nugget=0.1; Scale=1</a:t>
            </a:r>
            <a:endParaRPr lang="en-US" altLang="zh-CN" sz="1600" dirty="0"/>
          </a:p>
          <a:p>
            <a:r>
              <a:rPr lang="en-US" altLang="zh-CN" sz="1600" dirty="0"/>
              <a:t>Loglikelihood = -17.9823(1.3902)</a:t>
            </a:r>
          </a:p>
        </p:txBody>
      </p:sp>
    </p:spTree>
    <p:extLst>
      <p:ext uri="{BB962C8B-B14F-4D97-AF65-F5344CB8AC3E}">
        <p14:creationId xmlns:p14="http://schemas.microsoft.com/office/powerpoint/2010/main" val="1827881131"/>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D88DAB0F-C41C-41E4-9953-E96099C91FB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098311"/>
            <a:ext cx="9072000" cy="4624674"/>
          </a:xfrm>
          <a:prstGeom prst="rect">
            <a:avLst/>
          </a:prstGeom>
        </p:spPr>
      </p:pic>
      <p:sp>
        <p:nvSpPr>
          <p:cNvPr id="3" name="TextBox 2">
            <a:extLst>
              <a:ext uri="{FF2B5EF4-FFF2-40B4-BE49-F238E27FC236}">
                <a16:creationId xmlns:a16="http://schemas.microsoft.com/office/drawing/2014/main" id="{29C7B313-4FD7-4C89-B3D8-4C47759A270D}"/>
              </a:ext>
            </a:extLst>
          </p:cNvPr>
          <p:cNvSpPr txBox="1"/>
          <p:nvPr/>
        </p:nvSpPr>
        <p:spPr>
          <a:xfrm>
            <a:off x="300446" y="5874998"/>
            <a:ext cx="1533561" cy="369332"/>
          </a:xfrm>
          <a:prstGeom prst="rect">
            <a:avLst/>
          </a:prstGeom>
          <a:noFill/>
        </p:spPr>
        <p:txBody>
          <a:bodyPr wrap="none" rtlCol="0">
            <a:spAutoFit/>
          </a:bodyPr>
          <a:lstStyle/>
          <a:p>
            <a:r>
              <a:rPr lang="en-US" altLang="zh-CN" dirty="0">
                <a:solidFill>
                  <a:srgbClr val="FF0000"/>
                </a:solidFill>
              </a:rPr>
              <a:t>Red band: DSL</a:t>
            </a:r>
            <a:endParaRPr lang="zh-CN" altLang="en-US" dirty="0">
              <a:solidFill>
                <a:srgbClr val="FF0000"/>
              </a:solidFill>
            </a:endParaRPr>
          </a:p>
        </p:txBody>
      </p:sp>
    </p:spTree>
    <p:extLst>
      <p:ext uri="{BB962C8B-B14F-4D97-AF65-F5344CB8AC3E}">
        <p14:creationId xmlns:p14="http://schemas.microsoft.com/office/powerpoint/2010/main" val="181421540"/>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797BF80-1511-4534-95C5-6CD7A28CEFC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076588"/>
            <a:ext cx="9072000" cy="4667780"/>
          </a:xfrm>
          <a:prstGeom prst="rect">
            <a:avLst/>
          </a:prstGeom>
        </p:spPr>
      </p:pic>
      <p:sp>
        <p:nvSpPr>
          <p:cNvPr id="2" name="TextBox 1">
            <a:extLst>
              <a:ext uri="{FF2B5EF4-FFF2-40B4-BE49-F238E27FC236}">
                <a16:creationId xmlns:a16="http://schemas.microsoft.com/office/drawing/2014/main" id="{C709A782-5519-4912-A68C-BBE5E407CB17}"/>
              </a:ext>
            </a:extLst>
          </p:cNvPr>
          <p:cNvSpPr txBox="1"/>
          <p:nvPr/>
        </p:nvSpPr>
        <p:spPr>
          <a:xfrm>
            <a:off x="300446" y="5874998"/>
            <a:ext cx="1533561" cy="369332"/>
          </a:xfrm>
          <a:prstGeom prst="rect">
            <a:avLst/>
          </a:prstGeom>
          <a:noFill/>
        </p:spPr>
        <p:txBody>
          <a:bodyPr wrap="none" rtlCol="0">
            <a:spAutoFit/>
          </a:bodyPr>
          <a:lstStyle/>
          <a:p>
            <a:r>
              <a:rPr lang="en-US" altLang="zh-CN" dirty="0">
                <a:solidFill>
                  <a:srgbClr val="FF0000"/>
                </a:solidFill>
              </a:rPr>
              <a:t>Red band: DSL</a:t>
            </a:r>
            <a:endParaRPr lang="zh-CN" altLang="en-US" dirty="0">
              <a:solidFill>
                <a:srgbClr val="FF0000"/>
              </a:solidFill>
            </a:endParaRPr>
          </a:p>
        </p:txBody>
      </p:sp>
    </p:spTree>
    <p:extLst>
      <p:ext uri="{BB962C8B-B14F-4D97-AF65-F5344CB8AC3E}">
        <p14:creationId xmlns:p14="http://schemas.microsoft.com/office/powerpoint/2010/main" val="3140179027"/>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4CA4AF3B-1CCD-435A-91B4-FB4B7C7126AF}"/>
              </a:ext>
            </a:extLst>
          </p:cNvPr>
          <p:cNvPicPr>
            <a:picLocks noChangeAspect="1"/>
          </p:cNvPicPr>
          <p:nvPr/>
        </p:nvPicPr>
        <p:blipFill>
          <a:blip r:embed="rId2"/>
          <a:stretch>
            <a:fillRect/>
          </a:stretch>
        </p:blipFill>
        <p:spPr>
          <a:xfrm>
            <a:off x="4720286" y="0"/>
            <a:ext cx="4423714" cy="5590903"/>
          </a:xfrm>
          <a:prstGeom prst="rect">
            <a:avLst/>
          </a:prstGeom>
        </p:spPr>
      </p:pic>
      <p:pic>
        <p:nvPicPr>
          <p:cNvPr id="3" name="Picture 2">
            <a:extLst>
              <a:ext uri="{FF2B5EF4-FFF2-40B4-BE49-F238E27FC236}">
                <a16:creationId xmlns:a16="http://schemas.microsoft.com/office/drawing/2014/main" id="{47760598-0346-410B-AE4C-78962AF0F2B9}"/>
              </a:ext>
            </a:extLst>
          </p:cNvPr>
          <p:cNvPicPr>
            <a:picLocks noChangeAspect="1"/>
          </p:cNvPicPr>
          <p:nvPr/>
        </p:nvPicPr>
        <p:blipFill>
          <a:blip r:embed="rId3"/>
          <a:stretch>
            <a:fillRect/>
          </a:stretch>
        </p:blipFill>
        <p:spPr>
          <a:xfrm>
            <a:off x="0" y="0"/>
            <a:ext cx="4976949" cy="6303647"/>
          </a:xfrm>
          <a:prstGeom prst="rect">
            <a:avLst/>
          </a:prstGeom>
        </p:spPr>
      </p:pic>
    </p:spTree>
    <p:extLst>
      <p:ext uri="{BB962C8B-B14F-4D97-AF65-F5344CB8AC3E}">
        <p14:creationId xmlns:p14="http://schemas.microsoft.com/office/powerpoint/2010/main" val="610157227"/>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7E0A04C9-2AFE-4957-B7FE-18F58751BE09}"/>
              </a:ext>
            </a:extLst>
          </p:cNvPr>
          <p:cNvPicPr>
            <a:picLocks noChangeAspect="1"/>
          </p:cNvPicPr>
          <p:nvPr/>
        </p:nvPicPr>
        <p:blipFill>
          <a:blip r:embed="rId3"/>
          <a:stretch>
            <a:fillRect/>
          </a:stretch>
        </p:blipFill>
        <p:spPr>
          <a:xfrm>
            <a:off x="90487" y="1019175"/>
            <a:ext cx="8963025" cy="4819650"/>
          </a:xfrm>
          <a:prstGeom prst="rect">
            <a:avLst/>
          </a:prstGeom>
        </p:spPr>
      </p:pic>
      <p:sp>
        <p:nvSpPr>
          <p:cNvPr id="10" name="TextBox 9">
            <a:extLst>
              <a:ext uri="{FF2B5EF4-FFF2-40B4-BE49-F238E27FC236}">
                <a16:creationId xmlns:a16="http://schemas.microsoft.com/office/drawing/2014/main" id="{2FB1BE52-2EF7-47B4-B2B4-57DA76347C32}"/>
              </a:ext>
            </a:extLst>
          </p:cNvPr>
          <p:cNvSpPr txBox="1"/>
          <p:nvPr/>
        </p:nvSpPr>
        <p:spPr>
          <a:xfrm>
            <a:off x="6300000" y="1296000"/>
            <a:ext cx="2833083" cy="2308324"/>
          </a:xfrm>
          <a:prstGeom prst="rect">
            <a:avLst/>
          </a:prstGeom>
          <a:noFill/>
        </p:spPr>
        <p:txBody>
          <a:bodyPr wrap="none" rtlCol="0">
            <a:spAutoFit/>
          </a:bodyPr>
          <a:lstStyle/>
          <a:p>
            <a:r>
              <a:rPr lang="en-US" altLang="zh-CN" sz="2400" i="1" dirty="0">
                <a:latin typeface="Cambria" panose="02040503050406030204" pitchFamily="18" charset="0"/>
                <a:ea typeface="Cambria" panose="02040503050406030204" pitchFamily="18" charset="0"/>
              </a:rPr>
              <a:t>τ</a:t>
            </a:r>
            <a:r>
              <a:rPr lang="en-US" altLang="zh-CN" sz="2400" dirty="0">
                <a:latin typeface="Cambria" panose="02040503050406030204" pitchFamily="18" charset="0"/>
                <a:ea typeface="Cambria" panose="02040503050406030204" pitchFamily="18" charset="0"/>
              </a:rPr>
              <a:t> = 715.0 fs</a:t>
            </a:r>
          </a:p>
          <a:p>
            <a:r>
              <a:rPr lang="en-US" altLang="zh-CN" sz="2400" i="1" dirty="0">
                <a:latin typeface="Cambria" panose="02040503050406030204" pitchFamily="18" charset="0"/>
                <a:ea typeface="Cambria" panose="02040503050406030204" pitchFamily="18" charset="0"/>
              </a:rPr>
              <a:t>E</a:t>
            </a:r>
            <a:r>
              <a:rPr lang="en-US" altLang="zh-CN" sz="2400" i="1" baseline="-25000" dirty="0">
                <a:latin typeface="Cambria" panose="02040503050406030204" pitchFamily="18" charset="0"/>
                <a:ea typeface="Cambria" panose="02040503050406030204" pitchFamily="18" charset="0"/>
              </a:rPr>
              <a:t>γ</a:t>
            </a:r>
            <a:r>
              <a:rPr lang="en-US" altLang="zh-CN" sz="2400" dirty="0">
                <a:latin typeface="Cambria" panose="02040503050406030204" pitchFamily="18" charset="0"/>
                <a:ea typeface="Cambria" panose="02040503050406030204" pitchFamily="18" charset="0"/>
              </a:rPr>
              <a:t> = 1248.5 keV</a:t>
            </a:r>
          </a:p>
          <a:p>
            <a:r>
              <a:rPr lang="en-US" altLang="zh-CN" sz="2400" i="1" dirty="0">
                <a:latin typeface="Cambria" panose="02040503050406030204" pitchFamily="18" charset="0"/>
                <a:ea typeface="Cambria" panose="02040503050406030204" pitchFamily="18" charset="0"/>
              </a:rPr>
              <a:t>bkg</a:t>
            </a:r>
            <a:r>
              <a:rPr lang="en-US" altLang="zh-CN" sz="2400" dirty="0">
                <a:latin typeface="Cambria" panose="02040503050406030204" pitchFamily="18" charset="0"/>
                <a:ea typeface="Cambria" panose="02040503050406030204" pitchFamily="18" charset="0"/>
              </a:rPr>
              <a:t> = 0.96</a:t>
            </a:r>
          </a:p>
          <a:p>
            <a:r>
              <a:rPr lang="en-US" altLang="zh-CN" sz="2400" i="1" dirty="0">
                <a:latin typeface="Cambria" panose="02040503050406030204" pitchFamily="18" charset="0"/>
                <a:ea typeface="Cambria" panose="02040503050406030204" pitchFamily="18" charset="0"/>
              </a:rPr>
              <a:t>SP</a:t>
            </a:r>
            <a:r>
              <a:rPr lang="en-US" altLang="zh-CN" sz="2400" dirty="0">
                <a:latin typeface="Cambria" panose="02040503050406030204" pitchFamily="18" charset="0"/>
                <a:ea typeface="Cambria" panose="02040503050406030204" pitchFamily="18" charset="0"/>
              </a:rPr>
              <a:t> = 0.97</a:t>
            </a:r>
          </a:p>
          <a:p>
            <a:r>
              <a:rPr lang="en-US" altLang="zh-CN" sz="2400" i="1" dirty="0">
                <a:latin typeface="Cambria" panose="02040503050406030204" pitchFamily="18" charset="0"/>
                <a:ea typeface="Cambria" panose="02040503050406030204" pitchFamily="18" charset="0"/>
              </a:rPr>
              <a:t>AC</a:t>
            </a:r>
            <a:r>
              <a:rPr lang="en-US" altLang="zh-CN" sz="2400" dirty="0">
                <a:latin typeface="Cambria" panose="02040503050406030204" pitchFamily="18" charset="0"/>
                <a:ea typeface="Cambria" panose="02040503050406030204" pitchFamily="18" charset="0"/>
              </a:rPr>
              <a:t> = 0.0</a:t>
            </a:r>
          </a:p>
          <a:p>
            <a:r>
              <a:rPr lang="en-US" altLang="zh-CN" sz="2400" dirty="0">
                <a:solidFill>
                  <a:srgbClr val="0000FF"/>
                </a:solidFill>
                <a:latin typeface="Cambria" panose="02040503050406030204" pitchFamily="18" charset="0"/>
                <a:ea typeface="Cambria" panose="02040503050406030204" pitchFamily="18" charset="0"/>
              </a:rPr>
              <a:t>MCMC random walk</a:t>
            </a:r>
            <a:endParaRPr lang="zh-CN" altLang="en-US" sz="2400" dirty="0">
              <a:solidFill>
                <a:srgbClr val="0000FF"/>
              </a:solidFill>
              <a:latin typeface="Cambria" panose="02040503050406030204" pitchFamily="18" charset="0"/>
            </a:endParaRPr>
          </a:p>
        </p:txBody>
      </p:sp>
    </p:spTree>
    <p:extLst>
      <p:ext uri="{BB962C8B-B14F-4D97-AF65-F5344CB8AC3E}">
        <p14:creationId xmlns:p14="http://schemas.microsoft.com/office/powerpoint/2010/main" val="3159642263"/>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91655BAE-DD91-4814-87A3-3EF8443F8F8F}"/>
              </a:ext>
            </a:extLst>
          </p:cNvPr>
          <p:cNvPicPr>
            <a:picLocks noChangeAspect="1"/>
          </p:cNvPicPr>
          <p:nvPr/>
        </p:nvPicPr>
        <p:blipFill>
          <a:blip r:embed="rId3"/>
          <a:stretch>
            <a:fillRect/>
          </a:stretch>
        </p:blipFill>
        <p:spPr>
          <a:xfrm>
            <a:off x="0" y="890530"/>
            <a:ext cx="9144000" cy="5076940"/>
          </a:xfrm>
          <a:prstGeom prst="rect">
            <a:avLst/>
          </a:prstGeom>
        </p:spPr>
      </p:pic>
      <p:sp>
        <p:nvSpPr>
          <p:cNvPr id="4" name="TextBox 3">
            <a:extLst>
              <a:ext uri="{FF2B5EF4-FFF2-40B4-BE49-F238E27FC236}">
                <a16:creationId xmlns:a16="http://schemas.microsoft.com/office/drawing/2014/main" id="{E535F855-71E2-4AF8-B368-6A860495ADA6}"/>
              </a:ext>
            </a:extLst>
          </p:cNvPr>
          <p:cNvSpPr txBox="1"/>
          <p:nvPr/>
        </p:nvSpPr>
        <p:spPr>
          <a:xfrm>
            <a:off x="6300000" y="1296000"/>
            <a:ext cx="2234458" cy="2308324"/>
          </a:xfrm>
          <a:prstGeom prst="rect">
            <a:avLst/>
          </a:prstGeom>
          <a:noFill/>
        </p:spPr>
        <p:txBody>
          <a:bodyPr wrap="none" rtlCol="0">
            <a:spAutoFit/>
          </a:bodyPr>
          <a:lstStyle/>
          <a:p>
            <a:r>
              <a:rPr lang="en-US" altLang="zh-CN" sz="2400" i="1" dirty="0">
                <a:latin typeface="Cambria" panose="02040503050406030204" pitchFamily="18" charset="0"/>
                <a:ea typeface="Cambria" panose="02040503050406030204" pitchFamily="18" charset="0"/>
              </a:rPr>
              <a:t>τ</a:t>
            </a:r>
            <a:r>
              <a:rPr lang="en-US" altLang="zh-CN" sz="2400" dirty="0">
                <a:latin typeface="Cambria" panose="02040503050406030204" pitchFamily="18" charset="0"/>
                <a:ea typeface="Cambria" panose="02040503050406030204" pitchFamily="18" charset="0"/>
              </a:rPr>
              <a:t> = 715.0 fs</a:t>
            </a:r>
          </a:p>
          <a:p>
            <a:r>
              <a:rPr lang="en-US" altLang="zh-CN" sz="2400" i="1" dirty="0">
                <a:latin typeface="Cambria" panose="02040503050406030204" pitchFamily="18" charset="0"/>
                <a:ea typeface="Cambria" panose="02040503050406030204" pitchFamily="18" charset="0"/>
              </a:rPr>
              <a:t>E</a:t>
            </a:r>
            <a:r>
              <a:rPr lang="en-US" altLang="zh-CN" sz="2400" i="1" baseline="-25000" dirty="0">
                <a:latin typeface="Cambria" panose="02040503050406030204" pitchFamily="18" charset="0"/>
                <a:ea typeface="Cambria" panose="02040503050406030204" pitchFamily="18" charset="0"/>
              </a:rPr>
              <a:t>γ</a:t>
            </a:r>
            <a:r>
              <a:rPr lang="en-US" altLang="zh-CN" sz="2400" dirty="0">
                <a:latin typeface="Cambria" panose="02040503050406030204" pitchFamily="18" charset="0"/>
                <a:ea typeface="Cambria" panose="02040503050406030204" pitchFamily="18" charset="0"/>
              </a:rPr>
              <a:t> = 1248.5 keV</a:t>
            </a:r>
          </a:p>
          <a:p>
            <a:r>
              <a:rPr lang="en-US" altLang="zh-CN" sz="2400" i="1" dirty="0">
                <a:latin typeface="Cambria" panose="02040503050406030204" pitchFamily="18" charset="0"/>
                <a:ea typeface="Cambria" panose="02040503050406030204" pitchFamily="18" charset="0"/>
              </a:rPr>
              <a:t>bkg</a:t>
            </a:r>
            <a:r>
              <a:rPr lang="en-US" altLang="zh-CN" sz="2400" dirty="0">
                <a:latin typeface="Cambria" panose="02040503050406030204" pitchFamily="18" charset="0"/>
                <a:ea typeface="Cambria" panose="02040503050406030204" pitchFamily="18" charset="0"/>
              </a:rPr>
              <a:t> = 0.96</a:t>
            </a:r>
          </a:p>
          <a:p>
            <a:r>
              <a:rPr lang="en-US" altLang="zh-CN" sz="2400" i="1" dirty="0">
                <a:latin typeface="Cambria" panose="02040503050406030204" pitchFamily="18" charset="0"/>
                <a:ea typeface="Cambria" panose="02040503050406030204" pitchFamily="18" charset="0"/>
              </a:rPr>
              <a:t>SP</a:t>
            </a:r>
            <a:r>
              <a:rPr lang="en-US" altLang="zh-CN" sz="2400" dirty="0">
                <a:latin typeface="Cambria" panose="02040503050406030204" pitchFamily="18" charset="0"/>
                <a:ea typeface="Cambria" panose="02040503050406030204" pitchFamily="18" charset="0"/>
              </a:rPr>
              <a:t> = 0.97</a:t>
            </a:r>
          </a:p>
          <a:p>
            <a:r>
              <a:rPr lang="en-US" altLang="zh-CN" sz="2400" i="1" dirty="0">
                <a:latin typeface="Cambria" panose="02040503050406030204" pitchFamily="18" charset="0"/>
                <a:ea typeface="Cambria" panose="02040503050406030204" pitchFamily="18" charset="0"/>
              </a:rPr>
              <a:t>AC</a:t>
            </a:r>
            <a:r>
              <a:rPr lang="en-US" altLang="zh-CN" sz="2400" dirty="0">
                <a:latin typeface="Cambria" panose="02040503050406030204" pitchFamily="18" charset="0"/>
                <a:ea typeface="Cambria" panose="02040503050406030204" pitchFamily="18" charset="0"/>
              </a:rPr>
              <a:t> = 0.0</a:t>
            </a:r>
          </a:p>
          <a:p>
            <a:r>
              <a:rPr lang="en-US" altLang="zh-CN" sz="2400" dirty="0">
                <a:solidFill>
                  <a:srgbClr val="FF0000"/>
                </a:solidFill>
                <a:latin typeface="Cambria" panose="02040503050406030204" pitchFamily="18" charset="0"/>
                <a:ea typeface="Cambria" panose="02040503050406030204" pitchFamily="18" charset="0"/>
              </a:rPr>
              <a:t>Model</a:t>
            </a:r>
            <a:endParaRPr lang="zh-CN" altLang="en-US" sz="2400" dirty="0">
              <a:solidFill>
                <a:srgbClr val="FF0000"/>
              </a:solidFill>
              <a:latin typeface="Cambria" panose="02040503050406030204" pitchFamily="18" charset="0"/>
            </a:endParaRPr>
          </a:p>
        </p:txBody>
      </p:sp>
    </p:spTree>
    <p:extLst>
      <p:ext uri="{BB962C8B-B14F-4D97-AF65-F5344CB8AC3E}">
        <p14:creationId xmlns:p14="http://schemas.microsoft.com/office/powerpoint/2010/main" val="27027270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D366A87-4319-4E9D-9EAB-191B18C9916C}"/>
              </a:ext>
            </a:extLst>
          </p:cNvPr>
          <p:cNvPicPr>
            <a:picLocks noChangeAspect="1"/>
          </p:cNvPicPr>
          <p:nvPr/>
        </p:nvPicPr>
        <p:blipFill>
          <a:blip r:embed="rId2"/>
          <a:stretch>
            <a:fillRect/>
          </a:stretch>
        </p:blipFill>
        <p:spPr>
          <a:xfrm>
            <a:off x="0" y="0"/>
            <a:ext cx="6477000" cy="6143625"/>
          </a:xfrm>
          <a:prstGeom prst="rect">
            <a:avLst/>
          </a:prstGeom>
        </p:spPr>
      </p:pic>
      <p:sp>
        <p:nvSpPr>
          <p:cNvPr id="4" name="TextBox 3">
            <a:extLst>
              <a:ext uri="{FF2B5EF4-FFF2-40B4-BE49-F238E27FC236}">
                <a16:creationId xmlns:a16="http://schemas.microsoft.com/office/drawing/2014/main" id="{5794289E-D478-46A6-899F-3D3B7AB67BAA}"/>
              </a:ext>
            </a:extLst>
          </p:cNvPr>
          <p:cNvSpPr txBox="1"/>
          <p:nvPr/>
        </p:nvSpPr>
        <p:spPr>
          <a:xfrm>
            <a:off x="0" y="6143625"/>
            <a:ext cx="9144000" cy="769441"/>
          </a:xfrm>
          <a:prstGeom prst="rect">
            <a:avLst/>
          </a:prstGeom>
          <a:noFill/>
        </p:spPr>
        <p:txBody>
          <a:bodyPr wrap="square">
            <a:spAutoFit/>
          </a:bodyPr>
          <a:lstStyle/>
          <a:p>
            <a:r>
              <a:rPr lang="en-US" altLang="zh-CN" sz="1100" dirty="0">
                <a:effectLst/>
                <a:latin typeface="Calibri" panose="020F0502020204030204" pitchFamily="34" charset="0"/>
                <a:ea typeface="宋体" panose="02010600030101010101" pitchFamily="2" charset="-122"/>
              </a:rPr>
              <a:t>/</a:t>
            </a:r>
            <a:r>
              <a:rPr lang="en-US" altLang="zh-CN" sz="1100" dirty="0" err="1">
                <a:effectLst/>
                <a:latin typeface="Calibri" panose="020F0502020204030204" pitchFamily="34" charset="0"/>
                <a:ea typeface="宋体" panose="02010600030101010101" pitchFamily="2" charset="-122"/>
              </a:rPr>
              <a:t>usr</a:t>
            </a:r>
            <a:r>
              <a:rPr lang="en-US" altLang="zh-CN" sz="1100" dirty="0">
                <a:effectLst/>
                <a:latin typeface="Calibri" panose="020F0502020204030204" pitchFamily="34" charset="0"/>
                <a:ea typeface="宋体" panose="02010600030101010101" pitchFamily="2" charset="-122"/>
              </a:rPr>
              <a:t>/bin/</a:t>
            </a:r>
            <a:r>
              <a:rPr lang="en-US" altLang="zh-CN" sz="1100" dirty="0" err="1">
                <a:effectLst/>
                <a:latin typeface="Calibri" panose="020F0502020204030204" pitchFamily="34" charset="0"/>
                <a:ea typeface="宋体" panose="02010600030101010101" pitchFamily="2" charset="-122"/>
              </a:rPr>
              <a:t>ld</a:t>
            </a:r>
            <a:r>
              <a:rPr lang="en-US" altLang="zh-CN" sz="1100" dirty="0">
                <a:effectLst/>
                <a:latin typeface="Calibri" panose="020F0502020204030204" pitchFamily="34" charset="0"/>
                <a:ea typeface="宋体" panose="02010600030101010101" pitchFamily="2" charset="-122"/>
              </a:rPr>
              <a:t>: warning: libssl.so.1.0.0, needed by /</a:t>
            </a:r>
            <a:r>
              <a:rPr lang="en-US" altLang="zh-CN" sz="1100" dirty="0" err="1">
                <a:effectLst/>
                <a:latin typeface="Calibri" panose="020F0502020204030204" pitchFamily="34" charset="0"/>
                <a:ea typeface="宋体" panose="02010600030101010101" pitchFamily="2" charset="-122"/>
              </a:rPr>
              <a:t>mnt</a:t>
            </a:r>
            <a:r>
              <a:rPr lang="en-US" altLang="zh-CN" sz="1100" dirty="0">
                <a:effectLst/>
                <a:latin typeface="Calibri" panose="020F0502020204030204" pitchFamily="34" charset="0"/>
                <a:ea typeface="宋体" panose="02010600030101010101" pitchFamily="2" charset="-122"/>
              </a:rPr>
              <a:t>/</a:t>
            </a:r>
            <a:r>
              <a:rPr lang="en-US" altLang="zh-CN" sz="1100" dirty="0" err="1">
                <a:effectLst/>
                <a:latin typeface="Calibri" panose="020F0502020204030204" pitchFamily="34" charset="0"/>
                <a:ea typeface="宋体" panose="02010600030101010101" pitchFamily="2" charset="-122"/>
              </a:rPr>
              <a:t>misc</a:t>
            </a:r>
            <a:r>
              <a:rPr lang="en-US" altLang="zh-CN" sz="1100" dirty="0">
                <a:effectLst/>
                <a:latin typeface="Calibri" panose="020F0502020204030204" pitchFamily="34" charset="0"/>
                <a:ea typeface="宋体" panose="02010600030101010101" pitchFamily="2" charset="-122"/>
              </a:rPr>
              <a:t>/</a:t>
            </a:r>
            <a:r>
              <a:rPr lang="en-US" altLang="zh-CN" sz="1100" dirty="0" err="1">
                <a:effectLst/>
                <a:latin typeface="Calibri" panose="020F0502020204030204" pitchFamily="34" charset="0"/>
                <a:ea typeface="宋体" panose="02010600030101010101" pitchFamily="2" charset="-122"/>
              </a:rPr>
              <a:t>sw</a:t>
            </a:r>
            <a:r>
              <a:rPr lang="en-US" altLang="zh-CN" sz="1100" dirty="0">
                <a:effectLst/>
                <a:latin typeface="Calibri" panose="020F0502020204030204" pitchFamily="34" charset="0"/>
                <a:ea typeface="宋体" panose="02010600030101010101" pitchFamily="2" charset="-122"/>
              </a:rPr>
              <a:t>/x86_64/Debian/8/root/gnu/5.34.32/lib/libNet.so, not found (try using -</a:t>
            </a:r>
            <a:r>
              <a:rPr lang="en-US" altLang="zh-CN" sz="1100" dirty="0" err="1">
                <a:effectLst/>
                <a:latin typeface="Calibri" panose="020F0502020204030204" pitchFamily="34" charset="0"/>
                <a:ea typeface="宋体" panose="02010600030101010101" pitchFamily="2" charset="-122"/>
              </a:rPr>
              <a:t>rpath</a:t>
            </a:r>
            <a:r>
              <a:rPr lang="en-US" altLang="zh-CN" sz="1100" dirty="0">
                <a:effectLst/>
                <a:latin typeface="Calibri" panose="020F0502020204030204" pitchFamily="34" charset="0"/>
                <a:ea typeface="宋体" panose="02010600030101010101" pitchFamily="2" charset="-122"/>
              </a:rPr>
              <a:t> or -</a:t>
            </a:r>
            <a:r>
              <a:rPr lang="en-US" altLang="zh-CN" sz="1100" dirty="0" err="1">
                <a:effectLst/>
                <a:latin typeface="Calibri" panose="020F0502020204030204" pitchFamily="34" charset="0"/>
                <a:ea typeface="宋体" panose="02010600030101010101" pitchFamily="2" charset="-122"/>
              </a:rPr>
              <a:t>rpath</a:t>
            </a:r>
            <a:r>
              <a:rPr lang="en-US" altLang="zh-CN" sz="1100" dirty="0">
                <a:effectLst/>
                <a:latin typeface="Calibri" panose="020F0502020204030204" pitchFamily="34" charset="0"/>
                <a:ea typeface="宋体" panose="02010600030101010101" pitchFamily="2" charset="-122"/>
              </a:rPr>
              <a:t>-link)</a:t>
            </a:r>
            <a:endParaRPr lang="zh-CN" altLang="zh-CN" sz="1100" dirty="0">
              <a:effectLst/>
              <a:latin typeface="Calibri" panose="020F0502020204030204" pitchFamily="34" charset="0"/>
              <a:ea typeface="宋体" panose="02010600030101010101" pitchFamily="2" charset="-122"/>
            </a:endParaRPr>
          </a:p>
          <a:p>
            <a:r>
              <a:rPr lang="en-US" altLang="zh-CN" sz="1100" dirty="0">
                <a:effectLst/>
                <a:latin typeface="Calibri" panose="020F0502020204030204" pitchFamily="34" charset="0"/>
                <a:ea typeface="宋体" panose="02010600030101010101" pitchFamily="2" charset="-122"/>
              </a:rPr>
              <a:t>/</a:t>
            </a:r>
            <a:r>
              <a:rPr lang="en-US" altLang="zh-CN" sz="1100" dirty="0" err="1">
                <a:effectLst/>
                <a:latin typeface="Calibri" panose="020F0502020204030204" pitchFamily="34" charset="0"/>
                <a:ea typeface="宋体" panose="02010600030101010101" pitchFamily="2" charset="-122"/>
              </a:rPr>
              <a:t>usr</a:t>
            </a:r>
            <a:r>
              <a:rPr lang="en-US" altLang="zh-CN" sz="1100" dirty="0">
                <a:effectLst/>
                <a:latin typeface="Calibri" panose="020F0502020204030204" pitchFamily="34" charset="0"/>
                <a:ea typeface="宋体" panose="02010600030101010101" pitchFamily="2" charset="-122"/>
              </a:rPr>
              <a:t>/bin/</a:t>
            </a:r>
            <a:r>
              <a:rPr lang="en-US" altLang="zh-CN" sz="1100" dirty="0" err="1">
                <a:effectLst/>
                <a:latin typeface="Calibri" panose="020F0502020204030204" pitchFamily="34" charset="0"/>
                <a:ea typeface="宋体" panose="02010600030101010101" pitchFamily="2" charset="-122"/>
              </a:rPr>
              <a:t>ld</a:t>
            </a:r>
            <a:r>
              <a:rPr lang="en-US" altLang="zh-CN" sz="1100" dirty="0">
                <a:effectLst/>
                <a:latin typeface="Calibri" panose="020F0502020204030204" pitchFamily="34" charset="0"/>
                <a:ea typeface="宋体" panose="02010600030101010101" pitchFamily="2" charset="-122"/>
              </a:rPr>
              <a:t>: warning: libcrypto.so.1.0.0, needed by /</a:t>
            </a:r>
            <a:r>
              <a:rPr lang="en-US" altLang="zh-CN" sz="1100" dirty="0" err="1">
                <a:effectLst/>
                <a:latin typeface="Calibri" panose="020F0502020204030204" pitchFamily="34" charset="0"/>
                <a:ea typeface="宋体" panose="02010600030101010101" pitchFamily="2" charset="-122"/>
              </a:rPr>
              <a:t>mnt</a:t>
            </a:r>
            <a:r>
              <a:rPr lang="en-US" altLang="zh-CN" sz="1100" dirty="0">
                <a:effectLst/>
                <a:latin typeface="Calibri" panose="020F0502020204030204" pitchFamily="34" charset="0"/>
                <a:ea typeface="宋体" panose="02010600030101010101" pitchFamily="2" charset="-122"/>
              </a:rPr>
              <a:t>/</a:t>
            </a:r>
            <a:r>
              <a:rPr lang="en-US" altLang="zh-CN" sz="1100" dirty="0" err="1">
                <a:effectLst/>
                <a:latin typeface="Calibri" panose="020F0502020204030204" pitchFamily="34" charset="0"/>
                <a:ea typeface="宋体" panose="02010600030101010101" pitchFamily="2" charset="-122"/>
              </a:rPr>
              <a:t>misc</a:t>
            </a:r>
            <a:r>
              <a:rPr lang="en-US" altLang="zh-CN" sz="1100" dirty="0">
                <a:effectLst/>
                <a:latin typeface="Calibri" panose="020F0502020204030204" pitchFamily="34" charset="0"/>
                <a:ea typeface="宋体" panose="02010600030101010101" pitchFamily="2" charset="-122"/>
              </a:rPr>
              <a:t>/</a:t>
            </a:r>
            <a:r>
              <a:rPr lang="en-US" altLang="zh-CN" sz="1100" dirty="0" err="1">
                <a:effectLst/>
                <a:latin typeface="Calibri" panose="020F0502020204030204" pitchFamily="34" charset="0"/>
                <a:ea typeface="宋体" panose="02010600030101010101" pitchFamily="2" charset="-122"/>
              </a:rPr>
              <a:t>sw</a:t>
            </a:r>
            <a:r>
              <a:rPr lang="en-US" altLang="zh-CN" sz="1100" dirty="0">
                <a:effectLst/>
                <a:latin typeface="Calibri" panose="020F0502020204030204" pitchFamily="34" charset="0"/>
                <a:ea typeface="宋体" panose="02010600030101010101" pitchFamily="2" charset="-122"/>
              </a:rPr>
              <a:t>/x86_64/Debian/8/root/gnu/5.34.32/lib/libNet.so, not found (try using -</a:t>
            </a:r>
            <a:r>
              <a:rPr lang="en-US" altLang="zh-CN" sz="1100" dirty="0" err="1">
                <a:effectLst/>
                <a:latin typeface="Calibri" panose="020F0502020204030204" pitchFamily="34" charset="0"/>
                <a:ea typeface="宋体" panose="02010600030101010101" pitchFamily="2" charset="-122"/>
              </a:rPr>
              <a:t>rpath</a:t>
            </a:r>
            <a:r>
              <a:rPr lang="en-US" altLang="zh-CN" sz="1100" dirty="0">
                <a:effectLst/>
                <a:latin typeface="Calibri" panose="020F0502020204030204" pitchFamily="34" charset="0"/>
                <a:ea typeface="宋体" panose="02010600030101010101" pitchFamily="2" charset="-122"/>
              </a:rPr>
              <a:t> or -</a:t>
            </a:r>
            <a:r>
              <a:rPr lang="en-US" altLang="zh-CN" sz="1100" dirty="0" err="1">
                <a:effectLst/>
                <a:latin typeface="Calibri" panose="020F0502020204030204" pitchFamily="34" charset="0"/>
                <a:ea typeface="宋体" panose="02010600030101010101" pitchFamily="2" charset="-122"/>
              </a:rPr>
              <a:t>rpath</a:t>
            </a:r>
            <a:r>
              <a:rPr lang="en-US" altLang="zh-CN" sz="1100" dirty="0">
                <a:effectLst/>
                <a:latin typeface="Calibri" panose="020F0502020204030204" pitchFamily="34" charset="0"/>
                <a:ea typeface="宋体" panose="02010600030101010101" pitchFamily="2" charset="-122"/>
              </a:rPr>
              <a:t>-link)</a:t>
            </a:r>
          </a:p>
          <a:p>
            <a:r>
              <a:rPr lang="en-US" altLang="zh-CN" sz="1100" dirty="0">
                <a:solidFill>
                  <a:srgbClr val="000000"/>
                </a:solidFill>
                <a:effectLst/>
                <a:latin typeface="Calibri" panose="020F0502020204030204" pitchFamily="34" charset="0"/>
                <a:ea typeface="宋体" panose="02010600030101010101" pitchFamily="2" charset="-122"/>
                <a:cs typeface="宋体" panose="02010600030101010101" pitchFamily="2" charset="-122"/>
              </a:rPr>
              <a:t> I would suggest you try to switch to the container I am using.</a:t>
            </a:r>
            <a:endParaRPr lang="zh-CN" altLang="zh-CN" sz="1100" dirty="0">
              <a:effectLst/>
              <a:latin typeface="宋体" panose="02010600030101010101" pitchFamily="2" charset="-122"/>
              <a:ea typeface="宋体" panose="02010600030101010101" pitchFamily="2" charset="-122"/>
              <a:cs typeface="宋体" panose="02010600030101010101" pitchFamily="2" charset="-122"/>
            </a:endParaRPr>
          </a:p>
          <a:p>
            <a:r>
              <a:rPr lang="en-US" altLang="zh-CN" sz="1100" dirty="0">
                <a:solidFill>
                  <a:srgbClr val="000000"/>
                </a:solidFill>
                <a:effectLst/>
                <a:latin typeface="Calibri" panose="020F0502020204030204" pitchFamily="34" charset="0"/>
                <a:ea typeface="宋体" panose="02010600030101010101" pitchFamily="2" charset="-122"/>
                <a:cs typeface="宋体" panose="02010600030101010101" pitchFamily="2" charset="-122"/>
              </a:rPr>
              <a:t>/usr/opt/jessie.sh</a:t>
            </a:r>
            <a:endParaRPr lang="zh-CN" altLang="zh-CN" sz="1100" dirty="0">
              <a:effectLst/>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42966311"/>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9498586-8DE2-44D2-94D1-0FA60B8F9227}"/>
              </a:ext>
            </a:extLst>
          </p:cNvPr>
          <p:cNvPicPr>
            <a:picLocks noChangeAspect="1"/>
          </p:cNvPicPr>
          <p:nvPr/>
        </p:nvPicPr>
        <p:blipFill>
          <a:blip r:embed="rId3"/>
          <a:stretch>
            <a:fillRect/>
          </a:stretch>
        </p:blipFill>
        <p:spPr>
          <a:xfrm>
            <a:off x="90487" y="1019175"/>
            <a:ext cx="8963025" cy="4819650"/>
          </a:xfrm>
          <a:prstGeom prst="rect">
            <a:avLst/>
          </a:prstGeom>
        </p:spPr>
      </p:pic>
      <p:sp>
        <p:nvSpPr>
          <p:cNvPr id="5" name="TextBox 4">
            <a:extLst>
              <a:ext uri="{FF2B5EF4-FFF2-40B4-BE49-F238E27FC236}">
                <a16:creationId xmlns:a16="http://schemas.microsoft.com/office/drawing/2014/main" id="{5F7FB328-3465-4D8C-8B33-25D6D04A59A2}"/>
              </a:ext>
            </a:extLst>
          </p:cNvPr>
          <p:cNvSpPr txBox="1"/>
          <p:nvPr/>
        </p:nvSpPr>
        <p:spPr>
          <a:xfrm>
            <a:off x="6300000" y="1296000"/>
            <a:ext cx="2833083" cy="2677656"/>
          </a:xfrm>
          <a:prstGeom prst="rect">
            <a:avLst/>
          </a:prstGeom>
          <a:noFill/>
        </p:spPr>
        <p:txBody>
          <a:bodyPr wrap="none" rtlCol="0">
            <a:spAutoFit/>
          </a:bodyPr>
          <a:lstStyle/>
          <a:p>
            <a:r>
              <a:rPr lang="en-US" altLang="zh-CN" sz="2400" i="1" dirty="0">
                <a:latin typeface="Cambria" panose="02040503050406030204" pitchFamily="18" charset="0"/>
                <a:ea typeface="Cambria" panose="02040503050406030204" pitchFamily="18" charset="0"/>
              </a:rPr>
              <a:t>τ</a:t>
            </a:r>
            <a:r>
              <a:rPr lang="en-US" altLang="zh-CN" sz="2400" dirty="0">
                <a:latin typeface="Cambria" panose="02040503050406030204" pitchFamily="18" charset="0"/>
                <a:ea typeface="Cambria" panose="02040503050406030204" pitchFamily="18" charset="0"/>
              </a:rPr>
              <a:t> = 715.0 fs</a:t>
            </a:r>
          </a:p>
          <a:p>
            <a:r>
              <a:rPr lang="en-US" altLang="zh-CN" sz="2400" i="1" dirty="0">
                <a:latin typeface="Cambria" panose="02040503050406030204" pitchFamily="18" charset="0"/>
                <a:ea typeface="Cambria" panose="02040503050406030204" pitchFamily="18" charset="0"/>
              </a:rPr>
              <a:t>E</a:t>
            </a:r>
            <a:r>
              <a:rPr lang="en-US" altLang="zh-CN" sz="2400" i="1" baseline="-25000" dirty="0">
                <a:latin typeface="Cambria" panose="02040503050406030204" pitchFamily="18" charset="0"/>
                <a:ea typeface="Cambria" panose="02040503050406030204" pitchFamily="18" charset="0"/>
              </a:rPr>
              <a:t>γ</a:t>
            </a:r>
            <a:r>
              <a:rPr lang="en-US" altLang="zh-CN" sz="2400" dirty="0">
                <a:latin typeface="Cambria" panose="02040503050406030204" pitchFamily="18" charset="0"/>
                <a:ea typeface="Cambria" panose="02040503050406030204" pitchFamily="18" charset="0"/>
              </a:rPr>
              <a:t> = 1248.5 keV</a:t>
            </a:r>
          </a:p>
          <a:p>
            <a:r>
              <a:rPr lang="en-US" altLang="zh-CN" sz="2400" i="1" dirty="0">
                <a:latin typeface="Cambria" panose="02040503050406030204" pitchFamily="18" charset="0"/>
                <a:ea typeface="Cambria" panose="02040503050406030204" pitchFamily="18" charset="0"/>
              </a:rPr>
              <a:t>bkg</a:t>
            </a:r>
            <a:r>
              <a:rPr lang="en-US" altLang="zh-CN" sz="2400" dirty="0">
                <a:latin typeface="Cambria" panose="02040503050406030204" pitchFamily="18" charset="0"/>
                <a:ea typeface="Cambria" panose="02040503050406030204" pitchFamily="18" charset="0"/>
              </a:rPr>
              <a:t> = 0.96</a:t>
            </a:r>
          </a:p>
          <a:p>
            <a:r>
              <a:rPr lang="en-US" altLang="zh-CN" sz="2400" i="1" dirty="0">
                <a:latin typeface="Cambria" panose="02040503050406030204" pitchFamily="18" charset="0"/>
                <a:ea typeface="Cambria" panose="02040503050406030204" pitchFamily="18" charset="0"/>
              </a:rPr>
              <a:t>SP</a:t>
            </a:r>
            <a:r>
              <a:rPr lang="en-US" altLang="zh-CN" sz="2400" dirty="0">
                <a:latin typeface="Cambria" panose="02040503050406030204" pitchFamily="18" charset="0"/>
                <a:ea typeface="Cambria" panose="02040503050406030204" pitchFamily="18" charset="0"/>
              </a:rPr>
              <a:t> = 0.97</a:t>
            </a:r>
          </a:p>
          <a:p>
            <a:r>
              <a:rPr lang="en-US" altLang="zh-CN" sz="2400" i="1" dirty="0">
                <a:latin typeface="Cambria" panose="02040503050406030204" pitchFamily="18" charset="0"/>
                <a:ea typeface="Cambria" panose="02040503050406030204" pitchFamily="18" charset="0"/>
              </a:rPr>
              <a:t>AC</a:t>
            </a:r>
            <a:r>
              <a:rPr lang="en-US" altLang="zh-CN" sz="2400" dirty="0">
                <a:latin typeface="Cambria" panose="02040503050406030204" pitchFamily="18" charset="0"/>
                <a:ea typeface="Cambria" panose="02040503050406030204" pitchFamily="18" charset="0"/>
              </a:rPr>
              <a:t> = 0.0</a:t>
            </a:r>
          </a:p>
          <a:p>
            <a:r>
              <a:rPr lang="en-US" altLang="zh-CN" sz="2400" dirty="0">
                <a:solidFill>
                  <a:srgbClr val="FF0000"/>
                </a:solidFill>
                <a:latin typeface="Cambria" panose="02040503050406030204" pitchFamily="18" charset="0"/>
                <a:ea typeface="Cambria" panose="02040503050406030204" pitchFamily="18" charset="0"/>
              </a:rPr>
              <a:t>Model</a:t>
            </a:r>
          </a:p>
          <a:p>
            <a:r>
              <a:rPr lang="en-US" altLang="zh-CN" sz="2400" dirty="0">
                <a:solidFill>
                  <a:srgbClr val="0000FF"/>
                </a:solidFill>
                <a:latin typeface="Cambria" panose="02040503050406030204" pitchFamily="18" charset="0"/>
                <a:ea typeface="Cambria" panose="02040503050406030204" pitchFamily="18" charset="0"/>
              </a:rPr>
              <a:t>MCMC random walk</a:t>
            </a:r>
            <a:endParaRPr lang="zh-CN" altLang="en-US" sz="2400" dirty="0">
              <a:solidFill>
                <a:srgbClr val="0000FF"/>
              </a:solidFill>
              <a:latin typeface="Cambria" panose="02040503050406030204" pitchFamily="18" charset="0"/>
            </a:endParaRPr>
          </a:p>
        </p:txBody>
      </p:sp>
    </p:spTree>
    <p:extLst>
      <p:ext uri="{BB962C8B-B14F-4D97-AF65-F5344CB8AC3E}">
        <p14:creationId xmlns:p14="http://schemas.microsoft.com/office/powerpoint/2010/main" val="1464108968"/>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993C7E5-37F6-446A-9007-8594026EEA4F}"/>
              </a:ext>
            </a:extLst>
          </p:cNvPr>
          <p:cNvPicPr>
            <a:picLocks noChangeAspect="1"/>
          </p:cNvPicPr>
          <p:nvPr/>
        </p:nvPicPr>
        <p:blipFill>
          <a:blip r:embed="rId3"/>
          <a:stretch>
            <a:fillRect/>
          </a:stretch>
        </p:blipFill>
        <p:spPr>
          <a:xfrm>
            <a:off x="0" y="890530"/>
            <a:ext cx="9144000" cy="5076940"/>
          </a:xfrm>
          <a:prstGeom prst="rect">
            <a:avLst/>
          </a:prstGeom>
        </p:spPr>
      </p:pic>
      <p:sp>
        <p:nvSpPr>
          <p:cNvPr id="5" name="TextBox 4">
            <a:extLst>
              <a:ext uri="{FF2B5EF4-FFF2-40B4-BE49-F238E27FC236}">
                <a16:creationId xmlns:a16="http://schemas.microsoft.com/office/drawing/2014/main" id="{E9A36024-7EE3-4E4A-9D28-E60CA7E08CF0}"/>
              </a:ext>
            </a:extLst>
          </p:cNvPr>
          <p:cNvSpPr txBox="1"/>
          <p:nvPr/>
        </p:nvSpPr>
        <p:spPr>
          <a:xfrm>
            <a:off x="5715000" y="1340535"/>
            <a:ext cx="2959100" cy="523220"/>
          </a:xfrm>
          <a:prstGeom prst="rect">
            <a:avLst/>
          </a:prstGeom>
          <a:noFill/>
        </p:spPr>
        <p:txBody>
          <a:bodyPr wrap="square">
            <a:spAutoFit/>
          </a:bodyPr>
          <a:lstStyle/>
          <a:p>
            <a:r>
              <a:rPr lang="en-US" altLang="zh-CN" sz="2800" dirty="0">
                <a:solidFill>
                  <a:srgbClr val="FF0000"/>
                </a:solidFill>
                <a:latin typeface="Cambria" panose="02040503050406030204" pitchFamily="18" charset="0"/>
                <a:ea typeface="Cambria" panose="02040503050406030204" pitchFamily="18" charset="0"/>
              </a:rPr>
              <a:t>Model </a:t>
            </a:r>
            <a:r>
              <a:rPr lang="en-US" altLang="zh-CN" sz="2800" dirty="0">
                <a:latin typeface="Cambria" panose="02040503050406030204" pitchFamily="18" charset="0"/>
                <a:ea typeface="Cambria" panose="02040503050406030204" pitchFamily="18" charset="0"/>
              </a:rPr>
              <a:t>–</a:t>
            </a:r>
            <a:r>
              <a:rPr lang="en-US" altLang="zh-CN" sz="2800" dirty="0">
                <a:solidFill>
                  <a:srgbClr val="FF0000"/>
                </a:solidFill>
                <a:latin typeface="Cambria" panose="02040503050406030204" pitchFamily="18" charset="0"/>
                <a:ea typeface="Cambria" panose="02040503050406030204" pitchFamily="18" charset="0"/>
              </a:rPr>
              <a:t> </a:t>
            </a:r>
            <a:r>
              <a:rPr lang="en-US" altLang="zh-CN" sz="2800" dirty="0">
                <a:solidFill>
                  <a:srgbClr val="0000FF"/>
                </a:solidFill>
                <a:latin typeface="Cambria" panose="02040503050406030204" pitchFamily="18" charset="0"/>
                <a:ea typeface="Cambria" panose="02040503050406030204" pitchFamily="18" charset="0"/>
              </a:rPr>
              <a:t>MCMC</a:t>
            </a:r>
            <a:endParaRPr lang="zh-CN" altLang="en-US" sz="2800" dirty="0">
              <a:solidFill>
                <a:srgbClr val="0000FF"/>
              </a:solidFill>
              <a:latin typeface="Cambria" panose="02040503050406030204" pitchFamily="18" charset="0"/>
            </a:endParaRPr>
          </a:p>
        </p:txBody>
      </p:sp>
    </p:spTree>
    <p:extLst>
      <p:ext uri="{BB962C8B-B14F-4D97-AF65-F5344CB8AC3E}">
        <p14:creationId xmlns:p14="http://schemas.microsoft.com/office/powerpoint/2010/main" val="3743513234"/>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97CE94D-DC30-4F08-A19F-035E0E953539}"/>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88C48B96-E244-40FD-B1E3-2BED90FE463F}"/>
              </a:ext>
            </a:extLst>
          </p:cNvPr>
          <p:cNvSpPr txBox="1"/>
          <p:nvPr/>
        </p:nvSpPr>
        <p:spPr>
          <a:xfrm>
            <a:off x="6324600" y="1130300"/>
            <a:ext cx="2234458" cy="2308324"/>
          </a:xfrm>
          <a:prstGeom prst="rect">
            <a:avLst/>
          </a:prstGeom>
          <a:noFill/>
        </p:spPr>
        <p:txBody>
          <a:bodyPr wrap="none" rtlCol="0">
            <a:spAutoFit/>
          </a:bodyPr>
          <a:lstStyle/>
          <a:p>
            <a:r>
              <a:rPr lang="en-US" altLang="zh-CN" sz="2400" i="1" dirty="0">
                <a:latin typeface="Cambria" panose="02040503050406030204" pitchFamily="18" charset="0"/>
                <a:ea typeface="Cambria" panose="02040503050406030204" pitchFamily="18" charset="0"/>
              </a:rPr>
              <a:t>τ</a:t>
            </a:r>
            <a:r>
              <a:rPr lang="en-US" altLang="zh-CN" sz="2400" dirty="0">
                <a:latin typeface="Cambria" panose="02040503050406030204" pitchFamily="18" charset="0"/>
                <a:ea typeface="Cambria" panose="02040503050406030204" pitchFamily="18" charset="0"/>
              </a:rPr>
              <a:t> = 715.0 fs</a:t>
            </a:r>
          </a:p>
          <a:p>
            <a:r>
              <a:rPr lang="en-US" altLang="zh-CN" sz="2400" i="1" dirty="0">
                <a:latin typeface="Cambria" panose="02040503050406030204" pitchFamily="18" charset="0"/>
                <a:ea typeface="Cambria" panose="02040503050406030204" pitchFamily="18" charset="0"/>
              </a:rPr>
              <a:t>E</a:t>
            </a:r>
            <a:r>
              <a:rPr lang="en-US" altLang="zh-CN" sz="2400" i="1" baseline="-25000" dirty="0">
                <a:latin typeface="Cambria" panose="02040503050406030204" pitchFamily="18" charset="0"/>
                <a:ea typeface="Cambria" panose="02040503050406030204" pitchFamily="18" charset="0"/>
              </a:rPr>
              <a:t>γ</a:t>
            </a:r>
            <a:r>
              <a:rPr lang="en-US" altLang="zh-CN" sz="2400" dirty="0">
                <a:latin typeface="Cambria" panose="02040503050406030204" pitchFamily="18" charset="0"/>
                <a:ea typeface="Cambria" panose="02040503050406030204" pitchFamily="18" charset="0"/>
              </a:rPr>
              <a:t> = 1248.5 keV</a:t>
            </a:r>
          </a:p>
          <a:p>
            <a:r>
              <a:rPr lang="en-US" altLang="zh-CN" sz="2400" i="1" dirty="0">
                <a:latin typeface="Cambria" panose="02040503050406030204" pitchFamily="18" charset="0"/>
                <a:ea typeface="Cambria" panose="02040503050406030204" pitchFamily="18" charset="0"/>
              </a:rPr>
              <a:t>bkg</a:t>
            </a:r>
            <a:r>
              <a:rPr lang="en-US" altLang="zh-CN" sz="2400" dirty="0">
                <a:latin typeface="Cambria" panose="02040503050406030204" pitchFamily="18" charset="0"/>
                <a:ea typeface="Cambria" panose="02040503050406030204" pitchFamily="18" charset="0"/>
              </a:rPr>
              <a:t> = 0.96</a:t>
            </a:r>
          </a:p>
          <a:p>
            <a:r>
              <a:rPr lang="en-US" altLang="zh-CN" sz="2400" i="1" dirty="0">
                <a:latin typeface="Cambria" panose="02040503050406030204" pitchFamily="18" charset="0"/>
                <a:ea typeface="Cambria" panose="02040503050406030204" pitchFamily="18" charset="0"/>
              </a:rPr>
              <a:t>SP</a:t>
            </a:r>
            <a:r>
              <a:rPr lang="en-US" altLang="zh-CN" sz="2400" dirty="0">
                <a:latin typeface="Cambria" panose="02040503050406030204" pitchFamily="18" charset="0"/>
                <a:ea typeface="Cambria" panose="02040503050406030204" pitchFamily="18" charset="0"/>
              </a:rPr>
              <a:t> = 0.97</a:t>
            </a:r>
          </a:p>
          <a:p>
            <a:r>
              <a:rPr lang="en-US" altLang="zh-CN" sz="2400" i="1" dirty="0">
                <a:latin typeface="Cambria" panose="02040503050406030204" pitchFamily="18" charset="0"/>
                <a:ea typeface="Cambria" panose="02040503050406030204" pitchFamily="18" charset="0"/>
              </a:rPr>
              <a:t>AC</a:t>
            </a:r>
            <a:r>
              <a:rPr lang="en-US" altLang="zh-CN" sz="2400" dirty="0">
                <a:latin typeface="Cambria" panose="02040503050406030204" pitchFamily="18" charset="0"/>
                <a:ea typeface="Cambria" panose="02040503050406030204" pitchFamily="18" charset="0"/>
              </a:rPr>
              <a:t> = 0.0</a:t>
            </a:r>
          </a:p>
          <a:p>
            <a:r>
              <a:rPr lang="en-US" altLang="zh-CN" sz="2400" dirty="0">
                <a:solidFill>
                  <a:srgbClr val="FF0000"/>
                </a:solidFill>
                <a:latin typeface="Cambria" panose="02040503050406030204" pitchFamily="18" charset="0"/>
                <a:ea typeface="Cambria" panose="02040503050406030204" pitchFamily="18" charset="0"/>
              </a:rPr>
              <a:t>Model</a:t>
            </a:r>
            <a:endParaRPr lang="zh-CN" altLang="en-US" sz="2400" dirty="0">
              <a:latin typeface="Cambria" panose="02040503050406030204" pitchFamily="18" charset="0"/>
            </a:endParaRPr>
          </a:p>
        </p:txBody>
      </p:sp>
    </p:spTree>
    <p:extLst>
      <p:ext uri="{BB962C8B-B14F-4D97-AF65-F5344CB8AC3E}">
        <p14:creationId xmlns:p14="http://schemas.microsoft.com/office/powerpoint/2010/main" val="1313889915"/>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9DBF76E-80FE-4C61-A3BD-69A960F5A53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212651"/>
            <a:ext cx="9144000" cy="6432698"/>
          </a:xfrm>
          <a:prstGeom prst="rect">
            <a:avLst/>
          </a:prstGeom>
        </p:spPr>
      </p:pic>
      <p:sp>
        <p:nvSpPr>
          <p:cNvPr id="5" name="TextBox 4">
            <a:extLst>
              <a:ext uri="{FF2B5EF4-FFF2-40B4-BE49-F238E27FC236}">
                <a16:creationId xmlns:a16="http://schemas.microsoft.com/office/drawing/2014/main" id="{7DB4C3C4-A908-4B6E-B50D-A067FE9E5366}"/>
              </a:ext>
            </a:extLst>
          </p:cNvPr>
          <p:cNvSpPr txBox="1"/>
          <p:nvPr/>
        </p:nvSpPr>
        <p:spPr>
          <a:xfrm>
            <a:off x="4025900" y="687685"/>
            <a:ext cx="4813300" cy="954107"/>
          </a:xfrm>
          <a:prstGeom prst="rect">
            <a:avLst/>
          </a:prstGeom>
          <a:noFill/>
        </p:spPr>
        <p:txBody>
          <a:bodyPr wrap="square">
            <a:spAutoFit/>
          </a:bodyPr>
          <a:lstStyle/>
          <a:p>
            <a:r>
              <a:rPr lang="en-US" altLang="zh-CN" sz="2800" i="0" dirty="0">
                <a:solidFill>
                  <a:srgbClr val="000000"/>
                </a:solidFill>
                <a:effectLst/>
                <a:latin typeface="Arial" panose="020B0604020202020204" pitchFamily="34" charset="0"/>
                <a:cs typeface="Arial" panose="020B0604020202020204" pitchFamily="34" charset="0"/>
              </a:rPr>
              <a:t>50 random samples drawn from the posterior distribution</a:t>
            </a:r>
            <a:endParaRPr lang="zh-CN" altLang="en-US" sz="2800"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77244334"/>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C1762B66-A327-4F05-B944-CF8E5C0F47EB}"/>
                  </a:ext>
                </a:extLst>
              </p:cNvPr>
              <p:cNvGraphicFramePr>
                <a:graphicFrameLocks noGrp="1"/>
              </p:cNvGraphicFramePr>
              <p:nvPr>
                <p:extLst>
                  <p:ext uri="{D42A27DB-BD31-4B8C-83A1-F6EECF244321}">
                    <p14:modId xmlns:p14="http://schemas.microsoft.com/office/powerpoint/2010/main" val="134364604"/>
                  </p:ext>
                </p:extLst>
              </p:nvPr>
            </p:nvGraphicFramePr>
            <p:xfrm>
              <a:off x="-2" y="185352"/>
              <a:ext cx="9144000" cy="6336000"/>
            </p:xfrm>
            <a:graphic>
              <a:graphicData uri="http://schemas.openxmlformats.org/drawingml/2006/table">
                <a:tbl>
                  <a:tblPr/>
                  <a:tblGrid>
                    <a:gridCol w="1383645">
                      <a:extLst>
                        <a:ext uri="{9D8B030D-6E8A-4147-A177-3AD203B41FA5}">
                          <a16:colId xmlns:a16="http://schemas.microsoft.com/office/drawing/2014/main" val="4254222247"/>
                        </a:ext>
                      </a:extLst>
                    </a:gridCol>
                    <a:gridCol w="1154948">
                      <a:extLst>
                        <a:ext uri="{9D8B030D-6E8A-4147-A177-3AD203B41FA5}">
                          <a16:colId xmlns:a16="http://schemas.microsoft.com/office/drawing/2014/main" val="3160478638"/>
                        </a:ext>
                      </a:extLst>
                    </a:gridCol>
                    <a:gridCol w="1416367">
                      <a:extLst>
                        <a:ext uri="{9D8B030D-6E8A-4147-A177-3AD203B41FA5}">
                          <a16:colId xmlns:a16="http://schemas.microsoft.com/office/drawing/2014/main" val="1371633904"/>
                        </a:ext>
                      </a:extLst>
                    </a:gridCol>
                    <a:gridCol w="1416367">
                      <a:extLst>
                        <a:ext uri="{9D8B030D-6E8A-4147-A177-3AD203B41FA5}">
                          <a16:colId xmlns:a16="http://schemas.microsoft.com/office/drawing/2014/main" val="3269902326"/>
                        </a:ext>
                      </a:extLst>
                    </a:gridCol>
                    <a:gridCol w="1416367">
                      <a:extLst>
                        <a:ext uri="{9D8B030D-6E8A-4147-A177-3AD203B41FA5}">
                          <a16:colId xmlns:a16="http://schemas.microsoft.com/office/drawing/2014/main" val="144098123"/>
                        </a:ext>
                      </a:extLst>
                    </a:gridCol>
                    <a:gridCol w="1122321">
                      <a:extLst>
                        <a:ext uri="{9D8B030D-6E8A-4147-A177-3AD203B41FA5}">
                          <a16:colId xmlns:a16="http://schemas.microsoft.com/office/drawing/2014/main" val="746499532"/>
                        </a:ext>
                      </a:extLst>
                    </a:gridCol>
                    <a:gridCol w="1233985">
                      <a:extLst>
                        <a:ext uri="{9D8B030D-6E8A-4147-A177-3AD203B41FA5}">
                          <a16:colId xmlns:a16="http://schemas.microsoft.com/office/drawing/2014/main" val="211186256"/>
                        </a:ext>
                      </a:extLst>
                    </a:gridCol>
                  </a:tblGrid>
                  <a:tr h="396000">
                    <a:tc>
                      <a:txBody>
                        <a:bodyPr/>
                        <a:lstStyle/>
                        <a:p>
                          <a:pPr algn="ctr" fontAlgn="ctr"/>
                          <a:r>
                            <a:rPr lang="en-US" altLang="zh-CN" sz="1800" b="0" i="1" u="none" strike="noStrike" dirty="0">
                              <a:solidFill>
                                <a:schemeClr val="tx1"/>
                              </a:solidFill>
                              <a:effectLst/>
                              <a:latin typeface="Cambria" panose="02040503050406030204" pitchFamily="18" charset="0"/>
                              <a:ea typeface="Cambria" panose="02040503050406030204" pitchFamily="18" charset="0"/>
                            </a:rPr>
                            <a:t>E</a:t>
                          </a:r>
                          <a:r>
                            <a:rPr lang="en-US" altLang="zh-CN" sz="1800" b="0" i="1" u="none" strike="noStrike" baseline="-25000" dirty="0">
                              <a:solidFill>
                                <a:schemeClr val="tx1"/>
                              </a:solidFill>
                              <a:effectLst/>
                              <a:latin typeface="Cambria" panose="02040503050406030204" pitchFamily="18" charset="0"/>
                              <a:ea typeface="Cambria" panose="02040503050406030204" pitchFamily="18" charset="0"/>
                            </a:rPr>
                            <a:t>γ</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Prior (fs)</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1" u="none" strike="noStrike" dirty="0">
                              <a:solidFill>
                                <a:srgbClr val="000000"/>
                              </a:solidFill>
                              <a:effectLst/>
                              <a:latin typeface="Cambria" panose="02040503050406030204" pitchFamily="18" charset="0"/>
                              <a:ea typeface="Cambria" panose="02040503050406030204" pitchFamily="18" charset="0"/>
                            </a:rPr>
                            <a:t>τ</a:t>
                          </a:r>
                          <a:r>
                            <a:rPr lang="en-US" altLang="zh-CN" sz="1800" b="0" i="0" u="none" strike="noStrike" baseline="-25000" dirty="0">
                              <a:solidFill>
                                <a:srgbClr val="000000"/>
                              </a:solidFill>
                              <a:effectLst/>
                              <a:latin typeface="Cambria" panose="02040503050406030204" pitchFamily="18" charset="0"/>
                              <a:ea typeface="Cambria" panose="02040503050406030204" pitchFamily="18" charset="0"/>
                            </a:rPr>
                            <a:t>16%</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Cambria" panose="02040503050406030204" pitchFamily="18" charset="0"/>
                            </a:rPr>
                            <a:t>(fs)</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τ</a:t>
                          </a:r>
                          <a:r>
                            <a:rPr kumimoji="0" lang="en-US" altLang="zh-CN" sz="1800" b="0" i="0" u="none" strike="noStrike" kern="1200" cap="none" spc="0" normalizeH="0" baseline="-25000" noProof="0" dirty="0">
                              <a:ln>
                                <a:noFill/>
                              </a:ln>
                              <a:solidFill>
                                <a:srgbClr val="000000"/>
                              </a:solidFill>
                              <a:effectLst/>
                              <a:uLnTx/>
                              <a:uFillTx/>
                              <a:latin typeface="Cambria" panose="02040503050406030204" pitchFamily="18" charset="0"/>
                              <a:ea typeface="Cambria" panose="02040503050406030204" pitchFamily="18" charset="0"/>
                              <a:cs typeface="+mn-cs"/>
                            </a:rPr>
                            <a:t>50%</a:t>
                          </a:r>
                          <a:r>
                            <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rPr>
                            <a:t> </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(fs)</a:t>
                          </a:r>
                          <a:endPar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τ</a:t>
                          </a:r>
                          <a:r>
                            <a:rPr kumimoji="0" lang="en-US" altLang="zh-CN" sz="1800" b="0" i="0" u="none" strike="noStrike" kern="1200" cap="none" spc="0" normalizeH="0" baseline="-25000" noProof="0" dirty="0">
                              <a:ln>
                                <a:noFill/>
                              </a:ln>
                              <a:solidFill>
                                <a:srgbClr val="000000"/>
                              </a:solidFill>
                              <a:effectLst/>
                              <a:uLnTx/>
                              <a:uFillTx/>
                              <a:latin typeface="Cambria" panose="02040503050406030204" pitchFamily="18" charset="0"/>
                              <a:ea typeface="Cambria" panose="02040503050406030204" pitchFamily="18" charset="0"/>
                              <a:cs typeface="+mn-cs"/>
                            </a:rPr>
                            <a:t>84%</a:t>
                          </a:r>
                          <a:r>
                            <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rPr>
                            <a:t> </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(fs)</a:t>
                          </a:r>
                          <a:endPar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τ</a:t>
                          </a:r>
                          <a:r>
                            <a:rPr kumimoji="0" lang="en-US" altLang="zh-CN" sz="1800" b="0" i="0" u="none" strike="noStrike" kern="1200" cap="none" spc="0" normalizeH="0" baseline="-25000" noProof="0" dirty="0">
                              <a:ln>
                                <a:noFill/>
                              </a:ln>
                              <a:solidFill>
                                <a:srgbClr val="000000"/>
                              </a:solidFill>
                              <a:effectLst/>
                              <a:uLnTx/>
                              <a:uFillTx/>
                              <a:latin typeface="Cambria" panose="02040503050406030204" pitchFamily="18" charset="0"/>
                              <a:ea typeface="Cambria" panose="02040503050406030204" pitchFamily="18" charset="0"/>
                              <a:cs typeface="+mn-cs"/>
                            </a:rPr>
                            <a:t>90%</a:t>
                          </a:r>
                          <a:r>
                            <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rPr>
                            <a:t> </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(fs)</a:t>
                          </a:r>
                          <a:endPar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1" u="none" strike="noStrike" dirty="0">
                              <a:solidFill>
                                <a:srgbClr val="000000"/>
                              </a:solidFill>
                              <a:effectLst/>
                              <a:latin typeface="Cambria" panose="02040503050406030204" pitchFamily="18" charset="0"/>
                              <a:ea typeface="Cambria" panose="02040503050406030204" pitchFamily="18" charset="0"/>
                            </a:rPr>
                            <a:t>τ</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Cambria" panose="02040503050406030204" pitchFamily="18" charset="0"/>
                            </a:rPr>
                            <a:t>(fs)</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61501809"/>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1248</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200–1800</a:t>
                          </a:r>
                          <a:endParaRPr lang="zh-CN" altLang="en-US" sz="1800" b="0" i="0" u="none" strike="noStrike" dirty="0">
                            <a:solidFill>
                              <a:srgbClr val="C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513</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fontAlgn="ctr" latinLnBrk="0" hangingPunct="1"/>
                          <a:r>
                            <a:rPr lang="en-US" altLang="zh-CN" sz="1800" b="0" i="0" u="none" strike="noStrike" kern="1200">
                              <a:solidFill>
                                <a:srgbClr val="C00000"/>
                              </a:solidFill>
                              <a:effectLst/>
                              <a:latin typeface="Cambria" panose="02040503050406030204" pitchFamily="18" charset="0"/>
                              <a:ea typeface="Cambria" panose="02040503050406030204" pitchFamily="18" charset="0"/>
                              <a:cs typeface="+mn-cs"/>
                            </a:rPr>
                            <a:t>618</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738</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fontAlgn="ctr" latinLnBrk="0" hangingPunct="1"/>
                          <a:endPar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14:m>
                            <m:oMathPara xmlns:m="http://schemas.openxmlformats.org/officeDocument/2006/math">
                              <m:oMathParaPr>
                                <m:jc m:val="centerGroup"/>
                              </m:oMathParaPr>
                              <m:oMath xmlns:m="http://schemas.openxmlformats.org/officeDocument/2006/math">
                                <m:sSubSup>
                                  <m:sSubSupPr>
                                    <m:ctrlPr>
                                      <a:rPr lang="en-US" altLang="zh-CN" sz="1800" b="0" i="1" u="none" strike="noStrike" smtClean="0">
                                        <a:solidFill>
                                          <a:srgbClr val="C00000"/>
                                        </a:solidFill>
                                        <a:effectLst/>
                                        <a:latin typeface="Cambria Math" panose="02040503050406030204" pitchFamily="18" charset="0"/>
                                        <a:ea typeface="等线" panose="02010600030101010101" pitchFamily="2" charset="-122"/>
                                      </a:rPr>
                                    </m:ctrlPr>
                                  </m:sSubSupPr>
                                  <m:e>
                                    <m:r>
                                      <a:rPr lang="en-US" altLang="zh-CN" sz="1800" b="0" i="1" u="none" strike="noStrike" smtClean="0">
                                        <a:solidFill>
                                          <a:srgbClr val="C00000"/>
                                        </a:solidFill>
                                        <a:effectLst/>
                                        <a:latin typeface="Cambria Math" panose="02040503050406030204" pitchFamily="18" charset="0"/>
                                        <a:ea typeface="等线" panose="02010600030101010101" pitchFamily="2" charset="-122"/>
                                      </a:rPr>
                                      <m:t>618</m:t>
                                    </m:r>
                                  </m:e>
                                  <m:sub>
                                    <m:r>
                                      <a:rPr lang="en-US" altLang="zh-CN" sz="1800" b="0" i="1" u="none" strike="noStrike" smtClean="0">
                                        <a:solidFill>
                                          <a:srgbClr val="C00000"/>
                                        </a:solidFill>
                                        <a:effectLst/>
                                        <a:latin typeface="Cambria Math" panose="02040503050406030204" pitchFamily="18" charset="0"/>
                                        <a:ea typeface="等线" panose="02010600030101010101" pitchFamily="2" charset="-122"/>
                                      </a:rPr>
                                      <m:t>−105</m:t>
                                    </m:r>
                                  </m:sub>
                                  <m:sup>
                                    <m:r>
                                      <a:rPr lang="en-US" altLang="zh-CN" sz="1800" b="0" i="1" u="none" strike="noStrike" smtClean="0">
                                        <a:solidFill>
                                          <a:srgbClr val="C00000"/>
                                        </a:solidFill>
                                        <a:effectLst/>
                                        <a:latin typeface="Cambria Math" panose="02040503050406030204" pitchFamily="18" charset="0"/>
                                        <a:ea typeface="等线" panose="02010600030101010101" pitchFamily="2" charset="-122"/>
                                      </a:rPr>
                                      <m:t>+120</m:t>
                                    </m:r>
                                  </m:sup>
                                </m:sSubSup>
                              </m:oMath>
                            </m:oMathPara>
                          </a14:m>
                          <a:endParaRPr lang="zh-CN" altLang="en-US" sz="1800" b="0" i="0" u="none" strike="noStrike" dirty="0">
                            <a:solidFill>
                              <a:srgbClr val="C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143281291"/>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2234</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50–550</a:t>
                          </a:r>
                          <a:endParaRPr lang="zh-CN" altLang="en-US" sz="1800" b="0" i="0" u="none" strike="noStrike" dirty="0">
                            <a:solidFill>
                              <a:srgbClr val="C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192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a:solidFill>
                                <a:srgbClr val="C00000"/>
                              </a:solidFill>
                              <a:effectLst/>
                              <a:latin typeface="Cambria" panose="02040503050406030204" pitchFamily="18" charset="0"/>
                              <a:ea typeface="Cambria" panose="02040503050406030204" pitchFamily="18" charset="0"/>
                              <a:cs typeface="+mn-cs"/>
                            </a:rPr>
                            <a:t>262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337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endParaRP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14:m>
                            <m:oMathPara xmlns:m="http://schemas.openxmlformats.org/officeDocument/2006/math">
                              <m:oMathParaPr>
                                <m:jc m:val="centerGroup"/>
                              </m:oMathParaPr>
                              <m:oMath xmlns:m="http://schemas.openxmlformats.org/officeDocument/2006/math">
                                <m:sSubSup>
                                  <m:sSubSupPr>
                                    <m:ctrlPr>
                                      <a:rPr lang="en-US" altLang="zh-CN" sz="1800" b="0" i="1" u="none" strike="noStrike" smtClean="0">
                                        <a:solidFill>
                                          <a:srgbClr val="C00000"/>
                                        </a:solidFill>
                                        <a:effectLst/>
                                        <a:latin typeface="Cambria Math" panose="02040503050406030204" pitchFamily="18" charset="0"/>
                                        <a:ea typeface="等线" panose="02010600030101010101" pitchFamily="2" charset="-122"/>
                                      </a:rPr>
                                    </m:ctrlPr>
                                  </m:sSubSupPr>
                                  <m:e>
                                    <m:r>
                                      <a:rPr lang="en-US" altLang="zh-CN" sz="1800" b="0" i="1" u="none" strike="noStrike" smtClean="0">
                                        <a:solidFill>
                                          <a:srgbClr val="C00000"/>
                                        </a:solidFill>
                                        <a:effectLst/>
                                        <a:latin typeface="Cambria Math" panose="02040503050406030204" pitchFamily="18" charset="0"/>
                                        <a:ea typeface="等线" panose="02010600030101010101" pitchFamily="2" charset="-122"/>
                                      </a:rPr>
                                      <m:t>262</m:t>
                                    </m:r>
                                  </m:e>
                                  <m:sub>
                                    <m:r>
                                      <a:rPr lang="en-US" altLang="zh-CN" sz="1800" b="0" i="1" u="none" strike="noStrike" smtClean="0">
                                        <a:solidFill>
                                          <a:srgbClr val="C00000"/>
                                        </a:solidFill>
                                        <a:effectLst/>
                                        <a:latin typeface="Cambria Math" panose="02040503050406030204" pitchFamily="18" charset="0"/>
                                        <a:ea typeface="等线" panose="02010600030101010101" pitchFamily="2" charset="-122"/>
                                      </a:rPr>
                                      <m:t>−70</m:t>
                                    </m:r>
                                  </m:sub>
                                  <m:sup>
                                    <m:r>
                                      <a:rPr lang="en-US" altLang="zh-CN" sz="1800" b="0" i="1" u="none" strike="noStrike" smtClean="0">
                                        <a:solidFill>
                                          <a:srgbClr val="C00000"/>
                                        </a:solidFill>
                                        <a:effectLst/>
                                        <a:latin typeface="Cambria Math" panose="02040503050406030204" pitchFamily="18" charset="0"/>
                                        <a:ea typeface="等线" panose="02010600030101010101" pitchFamily="2" charset="-122"/>
                                      </a:rPr>
                                      <m:t>+75</m:t>
                                    </m:r>
                                  </m:sup>
                                </m:sSubSup>
                              </m:oMath>
                            </m:oMathPara>
                          </a14:m>
                          <a:endParaRPr lang="zh-CN" altLang="en-US" sz="1800" b="0" i="0" u="none" strike="noStrike" dirty="0">
                            <a:solidFill>
                              <a:srgbClr val="C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7339718"/>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3076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0–30</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4</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11</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4799586"/>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3435</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0–30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25</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9589492"/>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2186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0–30</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14</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8935198"/>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2838</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40</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76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85</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5009015"/>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4970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0–20</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a:solidFill>
                                <a:srgbClr val="C00000"/>
                              </a:solidFill>
                              <a:effectLst/>
                              <a:latin typeface="Cambria" panose="02040503050406030204" pitchFamily="18" charset="0"/>
                              <a:ea typeface="Cambria" panose="02040503050406030204" pitchFamily="18" charset="0"/>
                            </a:rPr>
                            <a:t>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&lt;7</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9849940"/>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5156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0–30</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5</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15</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66332077"/>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4270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66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79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8422517"/>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3541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等线" panose="02010600030101010101" pitchFamily="2" charset="-122"/>
                              <a:cs typeface="Times New Roman" panose="02020603050405020304" pitchFamily="18" charset="0"/>
                            </a:rPr>
                            <a:t>0–60</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17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23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rPr>
                            <a:t>&lt;23</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1462025"/>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5141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0–100</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chemeClr val="tx1"/>
                              </a:solidFill>
                              <a:effectLst/>
                              <a:latin typeface="Cambria" panose="02040503050406030204" pitchFamily="18" charset="0"/>
                              <a:ea typeface="Cambria" panose="02040503050406030204" pitchFamily="18" charset="0"/>
                              <a:cs typeface="+mn-cs"/>
                            </a:rPr>
                            <a:t>16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chemeClr val="tx1"/>
                              </a:solidFill>
                              <a:effectLst/>
                              <a:latin typeface="Cambria" panose="02040503050406030204" pitchFamily="18" charset="0"/>
                              <a:ea typeface="Cambria" panose="02040503050406030204" pitchFamily="18" charset="0"/>
                              <a:cs typeface="+mn-cs"/>
                            </a:rPr>
                            <a:t>49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chemeClr val="tx1"/>
                              </a:solidFill>
                              <a:effectLst/>
                              <a:latin typeface="Cambria" panose="02040503050406030204" pitchFamily="18" charset="0"/>
                              <a:ea typeface="Cambria" panose="02040503050406030204" pitchFamily="18" charset="0"/>
                              <a:cs typeface="+mn-cs"/>
                            </a:rPr>
                            <a:t>83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chemeClr val="tx1"/>
                              </a:solidFill>
                              <a:effectLst/>
                              <a:latin typeface="Cambria" panose="02040503050406030204" pitchFamily="18" charset="0"/>
                              <a:ea typeface="Cambria" panose="02040503050406030204" pitchFamily="18" charset="0"/>
                              <a:cs typeface="+mn-cs"/>
                            </a:rPr>
                            <a:t>89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204408"/>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4156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67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79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0014748"/>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5293</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41</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80</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87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0682324"/>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2186+3435</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0–30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14</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&lt;14</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62039225"/>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4156+5141</a:t>
                          </a: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8</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56</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72</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80544930"/>
                      </a:ext>
                    </a:extLst>
                  </a:tr>
                </a:tbl>
              </a:graphicData>
            </a:graphic>
          </p:graphicFrame>
        </mc:Choice>
        <mc:Fallback xmlns="">
          <p:graphicFrame>
            <p:nvGraphicFramePr>
              <p:cNvPr id="2" name="Table 1">
                <a:extLst>
                  <a:ext uri="{FF2B5EF4-FFF2-40B4-BE49-F238E27FC236}">
                    <a16:creationId xmlns:a16="http://schemas.microsoft.com/office/drawing/2014/main" id="{C1762B66-A327-4F05-B944-CF8E5C0F47EB}"/>
                  </a:ext>
                </a:extLst>
              </p:cNvPr>
              <p:cNvGraphicFramePr>
                <a:graphicFrameLocks noGrp="1"/>
              </p:cNvGraphicFramePr>
              <p:nvPr>
                <p:extLst>
                  <p:ext uri="{D42A27DB-BD31-4B8C-83A1-F6EECF244321}">
                    <p14:modId xmlns:p14="http://schemas.microsoft.com/office/powerpoint/2010/main" val="134364604"/>
                  </p:ext>
                </p:extLst>
              </p:nvPr>
            </p:nvGraphicFramePr>
            <p:xfrm>
              <a:off x="-2" y="185352"/>
              <a:ext cx="9144000" cy="6336000"/>
            </p:xfrm>
            <a:graphic>
              <a:graphicData uri="http://schemas.openxmlformats.org/drawingml/2006/table">
                <a:tbl>
                  <a:tblPr/>
                  <a:tblGrid>
                    <a:gridCol w="1383645">
                      <a:extLst>
                        <a:ext uri="{9D8B030D-6E8A-4147-A177-3AD203B41FA5}">
                          <a16:colId xmlns:a16="http://schemas.microsoft.com/office/drawing/2014/main" val="4254222247"/>
                        </a:ext>
                      </a:extLst>
                    </a:gridCol>
                    <a:gridCol w="1154948">
                      <a:extLst>
                        <a:ext uri="{9D8B030D-6E8A-4147-A177-3AD203B41FA5}">
                          <a16:colId xmlns:a16="http://schemas.microsoft.com/office/drawing/2014/main" val="3160478638"/>
                        </a:ext>
                      </a:extLst>
                    </a:gridCol>
                    <a:gridCol w="1416367">
                      <a:extLst>
                        <a:ext uri="{9D8B030D-6E8A-4147-A177-3AD203B41FA5}">
                          <a16:colId xmlns:a16="http://schemas.microsoft.com/office/drawing/2014/main" val="1371633904"/>
                        </a:ext>
                      </a:extLst>
                    </a:gridCol>
                    <a:gridCol w="1416367">
                      <a:extLst>
                        <a:ext uri="{9D8B030D-6E8A-4147-A177-3AD203B41FA5}">
                          <a16:colId xmlns:a16="http://schemas.microsoft.com/office/drawing/2014/main" val="3269902326"/>
                        </a:ext>
                      </a:extLst>
                    </a:gridCol>
                    <a:gridCol w="1416367">
                      <a:extLst>
                        <a:ext uri="{9D8B030D-6E8A-4147-A177-3AD203B41FA5}">
                          <a16:colId xmlns:a16="http://schemas.microsoft.com/office/drawing/2014/main" val="144098123"/>
                        </a:ext>
                      </a:extLst>
                    </a:gridCol>
                    <a:gridCol w="1122321">
                      <a:extLst>
                        <a:ext uri="{9D8B030D-6E8A-4147-A177-3AD203B41FA5}">
                          <a16:colId xmlns:a16="http://schemas.microsoft.com/office/drawing/2014/main" val="746499532"/>
                        </a:ext>
                      </a:extLst>
                    </a:gridCol>
                    <a:gridCol w="1233985">
                      <a:extLst>
                        <a:ext uri="{9D8B030D-6E8A-4147-A177-3AD203B41FA5}">
                          <a16:colId xmlns:a16="http://schemas.microsoft.com/office/drawing/2014/main" val="211186256"/>
                        </a:ext>
                      </a:extLst>
                    </a:gridCol>
                  </a:tblGrid>
                  <a:tr h="396000">
                    <a:tc>
                      <a:txBody>
                        <a:bodyPr/>
                        <a:lstStyle/>
                        <a:p>
                          <a:pPr algn="ctr" fontAlgn="ctr"/>
                          <a:r>
                            <a:rPr lang="en-US" altLang="zh-CN" sz="1800" b="0" i="1" u="none" strike="noStrike" dirty="0">
                              <a:solidFill>
                                <a:schemeClr val="tx1"/>
                              </a:solidFill>
                              <a:effectLst/>
                              <a:latin typeface="Cambria" panose="02040503050406030204" pitchFamily="18" charset="0"/>
                              <a:ea typeface="Cambria" panose="02040503050406030204" pitchFamily="18" charset="0"/>
                            </a:rPr>
                            <a:t>E</a:t>
                          </a:r>
                          <a:r>
                            <a:rPr lang="en-US" altLang="zh-CN" sz="1800" b="0" i="1" u="none" strike="noStrike" baseline="-25000" dirty="0">
                              <a:solidFill>
                                <a:schemeClr val="tx1"/>
                              </a:solidFill>
                              <a:effectLst/>
                              <a:latin typeface="Cambria" panose="02040503050406030204" pitchFamily="18" charset="0"/>
                              <a:ea typeface="Cambria" panose="02040503050406030204" pitchFamily="18" charset="0"/>
                            </a:rPr>
                            <a:t>γ</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Prior (fs)</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1" u="none" strike="noStrike" dirty="0">
                              <a:solidFill>
                                <a:srgbClr val="000000"/>
                              </a:solidFill>
                              <a:effectLst/>
                              <a:latin typeface="Cambria" panose="02040503050406030204" pitchFamily="18" charset="0"/>
                              <a:ea typeface="Cambria" panose="02040503050406030204" pitchFamily="18" charset="0"/>
                            </a:rPr>
                            <a:t>τ</a:t>
                          </a:r>
                          <a:r>
                            <a:rPr lang="en-US" altLang="zh-CN" sz="1800" b="0" i="0" u="none" strike="noStrike" baseline="-25000" dirty="0">
                              <a:solidFill>
                                <a:srgbClr val="000000"/>
                              </a:solidFill>
                              <a:effectLst/>
                              <a:latin typeface="Cambria" panose="02040503050406030204" pitchFamily="18" charset="0"/>
                              <a:ea typeface="Cambria" panose="02040503050406030204" pitchFamily="18" charset="0"/>
                            </a:rPr>
                            <a:t>16%</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Cambria" panose="02040503050406030204" pitchFamily="18" charset="0"/>
                            </a:rPr>
                            <a:t>(fs)</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τ</a:t>
                          </a:r>
                          <a:r>
                            <a:rPr kumimoji="0" lang="en-US" altLang="zh-CN" sz="1800" b="0" i="0" u="none" strike="noStrike" kern="1200" cap="none" spc="0" normalizeH="0" baseline="-25000" noProof="0" dirty="0">
                              <a:ln>
                                <a:noFill/>
                              </a:ln>
                              <a:solidFill>
                                <a:srgbClr val="000000"/>
                              </a:solidFill>
                              <a:effectLst/>
                              <a:uLnTx/>
                              <a:uFillTx/>
                              <a:latin typeface="Cambria" panose="02040503050406030204" pitchFamily="18" charset="0"/>
                              <a:ea typeface="Cambria" panose="02040503050406030204" pitchFamily="18" charset="0"/>
                              <a:cs typeface="+mn-cs"/>
                            </a:rPr>
                            <a:t>50%</a:t>
                          </a:r>
                          <a:r>
                            <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rPr>
                            <a:t> </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(fs)</a:t>
                          </a:r>
                          <a:endPar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τ</a:t>
                          </a:r>
                          <a:r>
                            <a:rPr kumimoji="0" lang="en-US" altLang="zh-CN" sz="1800" b="0" i="0" u="none" strike="noStrike" kern="1200" cap="none" spc="0" normalizeH="0" baseline="-25000" noProof="0" dirty="0">
                              <a:ln>
                                <a:noFill/>
                              </a:ln>
                              <a:solidFill>
                                <a:srgbClr val="000000"/>
                              </a:solidFill>
                              <a:effectLst/>
                              <a:uLnTx/>
                              <a:uFillTx/>
                              <a:latin typeface="Cambria" panose="02040503050406030204" pitchFamily="18" charset="0"/>
                              <a:ea typeface="Cambria" panose="02040503050406030204" pitchFamily="18" charset="0"/>
                              <a:cs typeface="+mn-cs"/>
                            </a:rPr>
                            <a:t>84%</a:t>
                          </a:r>
                          <a:r>
                            <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rPr>
                            <a:t> </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(fs)</a:t>
                          </a:r>
                          <a:endPar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τ</a:t>
                          </a:r>
                          <a:r>
                            <a:rPr kumimoji="0" lang="en-US" altLang="zh-CN" sz="1800" b="0" i="0" u="none" strike="noStrike" kern="1200" cap="none" spc="0" normalizeH="0" baseline="-25000" noProof="0" dirty="0">
                              <a:ln>
                                <a:noFill/>
                              </a:ln>
                              <a:solidFill>
                                <a:srgbClr val="000000"/>
                              </a:solidFill>
                              <a:effectLst/>
                              <a:uLnTx/>
                              <a:uFillTx/>
                              <a:latin typeface="Cambria" panose="02040503050406030204" pitchFamily="18" charset="0"/>
                              <a:ea typeface="Cambria" panose="02040503050406030204" pitchFamily="18" charset="0"/>
                              <a:cs typeface="+mn-cs"/>
                            </a:rPr>
                            <a:t>90%</a:t>
                          </a:r>
                          <a:r>
                            <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rPr>
                            <a:t> </a:t>
                          </a:r>
                          <a:r>
                            <a:rPr kumimoji="0" lang="en-US" altLang="zh-CN" sz="1800" b="0" i="0" u="none" strike="noStrike" kern="1200" cap="none" spc="0" normalizeH="0" baseline="0" noProof="0" dirty="0">
                              <a:ln>
                                <a:noFill/>
                              </a:ln>
                              <a:solidFill>
                                <a:srgbClr val="000000"/>
                              </a:solidFill>
                              <a:effectLst/>
                              <a:uLnTx/>
                              <a:uFillTx/>
                              <a:latin typeface="Cambria" panose="02040503050406030204" pitchFamily="18" charset="0"/>
                              <a:ea typeface="Cambria" panose="02040503050406030204" pitchFamily="18" charset="0"/>
                              <a:cs typeface="+mn-cs"/>
                            </a:rPr>
                            <a:t>(fs)</a:t>
                          </a:r>
                          <a:endParaRPr kumimoji="0" lang="zh-CN" altLang="en-US" sz="1800" b="0" i="0" u="none" strike="noStrike" kern="1200" cap="none" spc="0" normalizeH="0" baseline="0" noProof="0" dirty="0">
                            <a:ln>
                              <a:noFill/>
                            </a:ln>
                            <a:solidFill>
                              <a:srgbClr val="000000"/>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1" u="none" strike="noStrike" dirty="0">
                              <a:solidFill>
                                <a:srgbClr val="000000"/>
                              </a:solidFill>
                              <a:effectLst/>
                              <a:latin typeface="Cambria" panose="02040503050406030204" pitchFamily="18" charset="0"/>
                              <a:ea typeface="Cambria" panose="02040503050406030204" pitchFamily="18" charset="0"/>
                            </a:rPr>
                            <a:t>τ</a:t>
                          </a:r>
                          <a:r>
                            <a:rPr lang="zh-CN" altLang="en-US" sz="1800" b="0" i="0" u="none" strike="noStrike" dirty="0">
                              <a:solidFill>
                                <a:srgbClr val="000000"/>
                              </a:solidFill>
                              <a:effectLst/>
                              <a:latin typeface="Cambria" panose="02040503050406030204" pitchFamily="18" charset="0"/>
                              <a:ea typeface="等线" panose="02010600030101010101" pitchFamily="2" charset="-122"/>
                            </a:rPr>
                            <a:t> </a:t>
                          </a:r>
                          <a:r>
                            <a:rPr lang="en-US" altLang="zh-CN" sz="1800" b="0" i="0" u="none" strike="noStrike" dirty="0">
                              <a:solidFill>
                                <a:srgbClr val="000000"/>
                              </a:solidFill>
                              <a:effectLst/>
                              <a:latin typeface="Cambria" panose="02040503050406030204" pitchFamily="18" charset="0"/>
                              <a:ea typeface="Cambria" panose="02040503050406030204" pitchFamily="18" charset="0"/>
                            </a:rPr>
                            <a:t>(fs)</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61501809"/>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1248</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200–1800</a:t>
                          </a:r>
                          <a:endParaRPr lang="zh-CN" altLang="en-US" sz="1800" b="0" i="0" u="none" strike="noStrike" dirty="0">
                            <a:solidFill>
                              <a:srgbClr val="C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513</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fontAlgn="ctr" latinLnBrk="0" hangingPunct="1"/>
                          <a:r>
                            <a:rPr lang="en-US" altLang="zh-CN" sz="1800" b="0" i="0" u="none" strike="noStrike" kern="1200">
                              <a:solidFill>
                                <a:srgbClr val="C00000"/>
                              </a:solidFill>
                              <a:effectLst/>
                              <a:latin typeface="Cambria" panose="02040503050406030204" pitchFamily="18" charset="0"/>
                              <a:ea typeface="Cambria" panose="02040503050406030204" pitchFamily="18" charset="0"/>
                              <a:cs typeface="+mn-cs"/>
                            </a:rPr>
                            <a:t>618</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738</a:t>
                          </a: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ctr" defTabSz="914400" rtl="0" eaLnBrk="1" fontAlgn="ctr" latinLnBrk="0" hangingPunct="1"/>
                          <a:endPar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endParaRPr>
                        </a:p>
                      </a:txBody>
                      <a:tcPr marL="9525" marR="9525" marT="952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zh-CN"/>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blipFill>
                          <a:blip r:embed="rId3"/>
                          <a:stretch>
                            <a:fillRect l="-638916" t="-101538" r="-985" b="-1423077"/>
                          </a:stretch>
                        </a:blipFill>
                      </a:tcPr>
                    </a:tc>
                    <a:extLst>
                      <a:ext uri="{0D108BD9-81ED-4DB2-BD59-A6C34878D82A}">
                        <a16:rowId xmlns:a16="http://schemas.microsoft.com/office/drawing/2014/main" val="3143281291"/>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2234</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50–550</a:t>
                          </a:r>
                          <a:endParaRPr lang="zh-CN" altLang="en-US" sz="1800" b="0" i="0" u="none" strike="noStrike" dirty="0">
                            <a:solidFill>
                              <a:srgbClr val="C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192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a:solidFill>
                                <a:srgbClr val="C00000"/>
                              </a:solidFill>
                              <a:effectLst/>
                              <a:latin typeface="Cambria" panose="02040503050406030204" pitchFamily="18" charset="0"/>
                              <a:ea typeface="Cambria" panose="02040503050406030204" pitchFamily="18" charset="0"/>
                              <a:cs typeface="+mn-cs"/>
                            </a:rPr>
                            <a:t>262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337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endPar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endParaRP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638916" t="-201538" r="-985" b="-1323077"/>
                          </a:stretch>
                        </a:blipFill>
                      </a:tcPr>
                    </a:tc>
                    <a:extLst>
                      <a:ext uri="{0D108BD9-81ED-4DB2-BD59-A6C34878D82A}">
                        <a16:rowId xmlns:a16="http://schemas.microsoft.com/office/drawing/2014/main" val="1967339718"/>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3076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0–30</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4</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11</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4799586"/>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3435</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0–30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25</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9589492"/>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2186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0–30</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14</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78935198"/>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2838</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40</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76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85</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05009015"/>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4970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0–20</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a:solidFill>
                                <a:srgbClr val="C00000"/>
                              </a:solidFill>
                              <a:effectLst/>
                              <a:latin typeface="Cambria" panose="02040503050406030204" pitchFamily="18" charset="0"/>
                              <a:ea typeface="Cambria" panose="02040503050406030204" pitchFamily="18" charset="0"/>
                            </a:rPr>
                            <a:t>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&lt;7</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9849940"/>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5156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0–30</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5</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15</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66332077"/>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4270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66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79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8422517"/>
                      </a:ext>
                    </a:extLst>
                  </a:tr>
                  <a:tr h="396000">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rPr>
                            <a:t>3541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等线" panose="02010600030101010101" pitchFamily="2" charset="-122"/>
                              <a:cs typeface="Times New Roman" panose="02020603050405020304" pitchFamily="18" charset="0"/>
                            </a:rPr>
                            <a:t>0–60</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17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rgbClr val="C00000"/>
                              </a:solidFill>
                              <a:effectLst/>
                              <a:latin typeface="Cambria" panose="02040503050406030204" pitchFamily="18" charset="0"/>
                              <a:ea typeface="Cambria" panose="02040503050406030204" pitchFamily="18" charset="0"/>
                              <a:cs typeface="+mn-cs"/>
                            </a:rPr>
                            <a:t>23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rPr>
                            <a:t>&lt;23</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1462025"/>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5141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0–100</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chemeClr val="tx1"/>
                              </a:solidFill>
                              <a:effectLst/>
                              <a:latin typeface="Cambria" panose="02040503050406030204" pitchFamily="18" charset="0"/>
                              <a:ea typeface="Cambria" panose="02040503050406030204" pitchFamily="18" charset="0"/>
                              <a:cs typeface="+mn-cs"/>
                            </a:rPr>
                            <a:t>16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chemeClr val="tx1"/>
                              </a:solidFill>
                              <a:effectLst/>
                              <a:latin typeface="Cambria" panose="02040503050406030204" pitchFamily="18" charset="0"/>
                              <a:ea typeface="Cambria" panose="02040503050406030204" pitchFamily="18" charset="0"/>
                              <a:cs typeface="+mn-cs"/>
                            </a:rPr>
                            <a:t>49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chemeClr val="tx1"/>
                              </a:solidFill>
                              <a:effectLst/>
                              <a:latin typeface="Cambria" panose="02040503050406030204" pitchFamily="18" charset="0"/>
                              <a:ea typeface="Cambria" panose="02040503050406030204" pitchFamily="18" charset="0"/>
                              <a:cs typeface="+mn-cs"/>
                            </a:rPr>
                            <a:t>83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en-US" altLang="zh-CN" sz="1800" b="0" i="0" u="none" strike="noStrike" kern="1200" dirty="0">
                              <a:solidFill>
                                <a:schemeClr val="tx1"/>
                              </a:solidFill>
                              <a:effectLst/>
                              <a:latin typeface="Cambria" panose="02040503050406030204" pitchFamily="18" charset="0"/>
                              <a:ea typeface="Cambria" panose="02040503050406030204" pitchFamily="18" charset="0"/>
                              <a:cs typeface="+mn-cs"/>
                            </a:rPr>
                            <a:t>89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204408"/>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4156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3</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67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79</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0014748"/>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5293</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41</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80</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87</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0682324"/>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2186+3435</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0–30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6</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14</a:t>
                          </a:r>
                        </a:p>
                      </a:txBody>
                      <a:tcPr marL="9525" marR="9525" marT="952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&lt;14</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62039225"/>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4156+5141</a:t>
                          </a: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8</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56</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72</a:t>
                          </a:r>
                        </a:p>
                      </a:txBody>
                      <a:tcPr marL="9525" marR="9525" marT="952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80544930"/>
                      </a:ext>
                    </a:extLst>
                  </a:tr>
                </a:tbl>
              </a:graphicData>
            </a:graphic>
          </p:graphicFrame>
        </mc:Fallback>
      </mc:AlternateContent>
    </p:spTree>
    <p:extLst>
      <p:ext uri="{BB962C8B-B14F-4D97-AF65-F5344CB8AC3E}">
        <p14:creationId xmlns:p14="http://schemas.microsoft.com/office/powerpoint/2010/main" val="1986250809"/>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9868D9B-719C-4931-AC2C-A9A07AFFCEF6}"/>
              </a:ext>
            </a:extLst>
          </p:cNvPr>
          <p:cNvSpPr txBox="1"/>
          <p:nvPr/>
        </p:nvSpPr>
        <p:spPr>
          <a:xfrm>
            <a:off x="0" y="0"/>
            <a:ext cx="9144000" cy="6247864"/>
          </a:xfrm>
          <a:prstGeom prst="rect">
            <a:avLst/>
          </a:prstGeom>
          <a:noFill/>
        </p:spPr>
        <p:txBody>
          <a:bodyPr wrap="square">
            <a:spAutoFit/>
          </a:bodyPr>
          <a:lstStyle/>
          <a:p>
            <a:r>
              <a:rPr lang="en-US" altLang="zh-CN" sz="1600">
                <a:effectLst/>
                <a:ea typeface="宋体" panose="02010600030101010101" pitchFamily="2" charset="-122"/>
              </a:rPr>
              <a:t>1) The calculation does not include - parity states</a:t>
            </a:r>
            <a:br>
              <a:rPr lang="en-US" altLang="zh-CN" sz="1600">
                <a:effectLst/>
                <a:ea typeface="宋体" panose="02010600030101010101" pitchFamily="2" charset="-122"/>
              </a:rPr>
            </a:br>
            <a:r>
              <a:rPr lang="en-US" altLang="zh-CN" sz="1600">
                <a:effectLst/>
                <a:ea typeface="宋体" panose="02010600030101010101" pitchFamily="2" charset="-122"/>
              </a:rPr>
              <a:t>2) The probably energy match ups with the new USDC and USDI </a:t>
            </a:r>
            <a:br>
              <a:rPr lang="en-US" altLang="zh-CN" sz="1600">
                <a:effectLst/>
                <a:ea typeface="宋体" panose="02010600030101010101" pitchFamily="2" charset="-122"/>
              </a:rPr>
            </a:br>
            <a:r>
              <a:rPr lang="en-US" altLang="zh-CN" sz="1600">
                <a:effectLst/>
                <a:ea typeface="宋体" panose="02010600030101010101" pitchFamily="2" charset="-122"/>
              </a:rPr>
              <a:t>Hamiltonians is below (paper attached) </a:t>
            </a:r>
            <a:br>
              <a:rPr lang="en-US" altLang="zh-CN" sz="1600">
                <a:effectLst/>
                <a:ea typeface="宋体" panose="02010600030101010101" pitchFamily="2" charset="-122"/>
              </a:rPr>
            </a:br>
            <a:br>
              <a:rPr lang="en-US" altLang="zh-CN" sz="1600">
                <a:effectLst/>
                <a:ea typeface="宋体" panose="02010600030101010101" pitchFamily="2" charset="-122"/>
              </a:rPr>
            </a:br>
            <a:r>
              <a:rPr lang="en-US" altLang="zh-CN" sz="1600">
                <a:effectLst/>
                <a:ea typeface="宋体" panose="02010600030101010101" pitchFamily="2" charset="-122"/>
              </a:rPr>
              <a:t>1/2+</a:t>
            </a:r>
            <a:br>
              <a:rPr lang="en-US" altLang="zh-CN" sz="1600">
                <a:effectLst/>
                <a:ea typeface="宋体" panose="02010600030101010101" pitchFamily="2" charset="-122"/>
              </a:rPr>
            </a:br>
            <a:r>
              <a:rPr lang="en-US" altLang="zh-CN" sz="1600">
                <a:effectLst/>
                <a:ea typeface="宋体" panose="02010600030101010101" pitchFamily="2" charset="-122"/>
              </a:rPr>
              <a:t>2T   exp  usdc   usdi</a:t>
            </a:r>
            <a:br>
              <a:rPr lang="en-US" altLang="zh-CN" sz="1600">
                <a:effectLst/>
                <a:ea typeface="宋体" panose="02010600030101010101" pitchFamily="2" charset="-122"/>
              </a:rPr>
            </a:br>
            <a:r>
              <a:rPr lang="en-US" altLang="zh-CN" sz="1600">
                <a:effectLst/>
                <a:ea typeface="宋体" panose="02010600030101010101" pitchFamily="2" charset="-122"/>
              </a:rPr>
              <a:t>1  0.000  0.000  0.000</a:t>
            </a:r>
            <a:br>
              <a:rPr lang="en-US" altLang="zh-CN" sz="1600">
                <a:effectLst/>
                <a:ea typeface="宋体" panose="02010600030101010101" pitchFamily="2" charset="-122"/>
              </a:rPr>
            </a:br>
            <a:r>
              <a:rPr lang="en-US" altLang="zh-CN" sz="1600">
                <a:effectLst/>
                <a:ea typeface="宋体" panose="02010600030101010101" pitchFamily="2" charset="-122"/>
              </a:rPr>
              <a:t>1  3.076  3.272  3.290</a:t>
            </a:r>
            <a:br>
              <a:rPr lang="en-US" altLang="zh-CN" sz="1600">
                <a:effectLst/>
                <a:ea typeface="宋体" panose="02010600030101010101" pitchFamily="2" charset="-122"/>
              </a:rPr>
            </a:br>
            <a:r>
              <a:rPr lang="en-US" altLang="zh-CN" sz="1600">
                <a:effectLst/>
                <a:ea typeface="宋体" panose="02010600030101010101" pitchFamily="2" charset="-122"/>
              </a:rPr>
              <a:t>1  4.718  5.020  5.013</a:t>
            </a:r>
            <a:br>
              <a:rPr lang="en-US" altLang="zh-CN" sz="1600">
                <a:effectLst/>
                <a:ea typeface="宋体" panose="02010600030101010101" pitchFamily="2" charset="-122"/>
              </a:rPr>
            </a:br>
            <a:r>
              <a:rPr lang="en-US" altLang="zh-CN" sz="1600">
                <a:effectLst/>
                <a:ea typeface="宋体" panose="02010600030101010101" pitchFamily="2" charset="-122"/>
              </a:rPr>
              <a:t>1  5.156  5.571  5.551</a:t>
            </a:r>
            <a:br>
              <a:rPr lang="en-US" altLang="zh-CN" sz="1600">
                <a:effectLst/>
                <a:ea typeface="宋体" panose="02010600030101010101" pitchFamily="2" charset="-122"/>
              </a:rPr>
            </a:br>
            <a:r>
              <a:rPr lang="en-US" altLang="zh-CN" sz="1600">
                <a:effectLst/>
                <a:ea typeface="宋体" panose="02010600030101010101" pitchFamily="2" charset="-122"/>
              </a:rPr>
              <a:t>1  6.266  6.519  6.481</a:t>
            </a:r>
            <a:br>
              <a:rPr lang="en-US" altLang="zh-CN" sz="1600">
                <a:effectLst/>
                <a:ea typeface="宋体" panose="02010600030101010101" pitchFamily="2" charset="-122"/>
              </a:rPr>
            </a:br>
            <a:r>
              <a:rPr lang="en-US" altLang="zh-CN" sz="1600">
                <a:effectLst/>
                <a:ea typeface="宋体" panose="02010600030101010101" pitchFamily="2" charset="-122"/>
              </a:rPr>
              <a:t>1         7.273  7.269</a:t>
            </a:r>
            <a:br>
              <a:rPr lang="en-US" altLang="zh-CN" sz="1600">
                <a:effectLst/>
                <a:ea typeface="宋体" panose="02010600030101010101" pitchFamily="2" charset="-122"/>
              </a:rPr>
            </a:br>
            <a:br>
              <a:rPr lang="en-US" altLang="zh-CN" sz="1600">
                <a:effectLst/>
                <a:ea typeface="宋体" panose="02010600030101010101" pitchFamily="2" charset="-122"/>
              </a:rPr>
            </a:br>
            <a:r>
              <a:rPr lang="en-US" altLang="zh-CN" sz="1600">
                <a:effectLst/>
                <a:ea typeface="宋体" panose="02010600030101010101" pitchFamily="2" charset="-122"/>
              </a:rPr>
              <a:t>3/2+ </a:t>
            </a:r>
            <a:br>
              <a:rPr lang="en-US" altLang="zh-CN" sz="1600">
                <a:effectLst/>
                <a:ea typeface="宋体" panose="02010600030101010101" pitchFamily="2" charset="-122"/>
              </a:rPr>
            </a:br>
            <a:r>
              <a:rPr lang="en-US" altLang="zh-CN" sz="1600">
                <a:effectLst/>
                <a:ea typeface="宋体" panose="02010600030101010101" pitchFamily="2" charset="-122"/>
              </a:rPr>
              <a:t>2T   exp    usdc  usdi</a:t>
            </a:r>
            <a:br>
              <a:rPr lang="en-US" altLang="zh-CN" sz="1600">
                <a:effectLst/>
                <a:ea typeface="宋体" panose="02010600030101010101" pitchFamily="2" charset="-122"/>
              </a:rPr>
            </a:br>
            <a:r>
              <a:rPr lang="en-US" altLang="zh-CN" sz="1600">
                <a:effectLst/>
                <a:ea typeface="宋体" panose="02010600030101010101" pitchFamily="2" charset="-122"/>
              </a:rPr>
              <a:t>1  1.248   1.186  1.204</a:t>
            </a:r>
            <a:br>
              <a:rPr lang="en-US" altLang="zh-CN" sz="1600">
                <a:effectLst/>
                <a:ea typeface="宋体" panose="02010600030101010101" pitchFamily="2" charset="-122"/>
              </a:rPr>
            </a:br>
            <a:r>
              <a:rPr lang="en-US" altLang="zh-CN" sz="1600">
                <a:effectLst/>
                <a:ea typeface="宋体" panose="02010600030101010101" pitchFamily="2" charset="-122"/>
              </a:rPr>
              <a:t>1  3.435   3.645  3.713</a:t>
            </a:r>
            <a:br>
              <a:rPr lang="en-US" altLang="zh-CN" sz="1600">
                <a:effectLst/>
                <a:ea typeface="宋体" panose="02010600030101010101" pitchFamily="2" charset="-122"/>
              </a:rPr>
            </a:br>
            <a:r>
              <a:rPr lang="en-US" altLang="zh-CN" sz="1600">
                <a:effectLst/>
                <a:ea typeface="宋体" panose="02010600030101010101" pitchFamily="2" charset="-122"/>
              </a:rPr>
              <a:t>1  4.208   4.412  4.388</a:t>
            </a:r>
            <a:br>
              <a:rPr lang="en-US" altLang="zh-CN" sz="1600">
                <a:effectLst/>
                <a:ea typeface="宋体" panose="02010600030101010101" pitchFamily="2" charset="-122"/>
              </a:rPr>
            </a:br>
            <a:r>
              <a:rPr lang="en-US" altLang="zh-CN" sz="1600">
                <a:effectLst/>
                <a:ea typeface="宋体" panose="02010600030101010101" pitchFamily="2" charset="-122"/>
              </a:rPr>
              <a:t>1  4.520   4.698  4.707</a:t>
            </a:r>
            <a:br>
              <a:rPr lang="en-US" altLang="zh-CN" sz="1600">
                <a:effectLst/>
                <a:ea typeface="宋体" panose="02010600030101010101" pitchFamily="2" charset="-122"/>
              </a:rPr>
            </a:br>
            <a:r>
              <a:rPr lang="en-US" altLang="zh-CN" sz="1600">
                <a:effectLst/>
                <a:ea typeface="宋体" panose="02010600030101010101" pitchFamily="2" charset="-122"/>
              </a:rPr>
              <a:t>1  5.436   5.774  5.744</a:t>
            </a:r>
            <a:br>
              <a:rPr lang="en-US" altLang="zh-CN" sz="1600">
                <a:effectLst/>
                <a:ea typeface="宋体" panose="02010600030101010101" pitchFamily="2" charset="-122"/>
              </a:rPr>
            </a:br>
            <a:r>
              <a:rPr lang="en-US" altLang="zh-CN" sz="1600">
                <a:effectLst/>
                <a:ea typeface="宋体" panose="02010600030101010101" pitchFamily="2" charset="-122"/>
              </a:rPr>
              <a:t>1  5.890   6.220  6.226</a:t>
            </a:r>
            <a:br>
              <a:rPr lang="en-US" altLang="zh-CN" sz="1600">
                <a:effectLst/>
                <a:ea typeface="宋体" panose="02010600030101010101" pitchFamily="2" charset="-122"/>
              </a:rPr>
            </a:br>
            <a:r>
              <a:rPr lang="en-US" altLang="zh-CN" sz="1600">
                <a:effectLst/>
                <a:ea typeface="宋体" panose="02010600030101010101" pitchFamily="2" charset="-122"/>
              </a:rPr>
              <a:t>3  6.379   6.520  6.526</a:t>
            </a:r>
            <a:br>
              <a:rPr lang="en-US" altLang="zh-CN" sz="1600">
                <a:effectLst/>
                <a:ea typeface="宋体" panose="02010600030101010101" pitchFamily="2" charset="-122"/>
              </a:rPr>
            </a:br>
            <a:r>
              <a:rPr lang="en-US" altLang="zh-CN" sz="1600">
                <a:effectLst/>
                <a:ea typeface="宋体" panose="02010600030101010101" pitchFamily="2" charset="-122"/>
              </a:rPr>
              <a:t>1  </a:t>
            </a:r>
            <a:r>
              <a:rPr lang="en-US" altLang="zh-CN" sz="1600" b="1">
                <a:effectLst/>
                <a:ea typeface="宋体" panose="02010600030101010101" pitchFamily="2" charset="-122"/>
              </a:rPr>
              <a:t>6.390   6.450  6.456   </a:t>
            </a:r>
            <a:r>
              <a:rPr lang="en-US" altLang="zh-CN" sz="1600">
                <a:effectLst/>
                <a:ea typeface="宋体" panose="02010600030101010101" pitchFamily="2" charset="-122"/>
              </a:rPr>
              <a:t>state with large INC</a:t>
            </a:r>
            <a:br>
              <a:rPr lang="en-US" altLang="zh-CN" sz="1600">
                <a:effectLst/>
                <a:ea typeface="宋体" panose="02010600030101010101" pitchFamily="2" charset="-122"/>
              </a:rPr>
            </a:br>
            <a:r>
              <a:rPr lang="en-US" altLang="zh-CN" sz="1600">
                <a:effectLst/>
                <a:ea typeface="宋体" panose="02010600030101010101" pitchFamily="2" charset="-122"/>
              </a:rPr>
              <a:t>1          7.301  7.281</a:t>
            </a:r>
            <a:br>
              <a:rPr lang="en-US" altLang="zh-CN" sz="1600">
                <a:effectLst/>
                <a:ea typeface="宋体" panose="02010600030101010101" pitchFamily="2" charset="-122"/>
              </a:rPr>
            </a:br>
            <a:endParaRPr lang="zh-CN" altLang="en-US" sz="1600" dirty="0"/>
          </a:p>
        </p:txBody>
      </p:sp>
      <p:sp>
        <p:nvSpPr>
          <p:cNvPr id="4" name="TextBox 3">
            <a:extLst>
              <a:ext uri="{FF2B5EF4-FFF2-40B4-BE49-F238E27FC236}">
                <a16:creationId xmlns:a16="http://schemas.microsoft.com/office/drawing/2014/main" id="{3A9571EF-1D7D-48ED-83C8-CDF115DDCDF7}"/>
              </a:ext>
            </a:extLst>
          </p:cNvPr>
          <p:cNvSpPr txBox="1"/>
          <p:nvPr/>
        </p:nvSpPr>
        <p:spPr>
          <a:xfrm>
            <a:off x="4478965" y="1701405"/>
            <a:ext cx="4587948" cy="4247317"/>
          </a:xfrm>
          <a:prstGeom prst="rect">
            <a:avLst/>
          </a:prstGeom>
          <a:noFill/>
        </p:spPr>
        <p:txBody>
          <a:bodyPr wrap="square">
            <a:spAutoFit/>
          </a:bodyPr>
          <a:lstStyle/>
          <a:p>
            <a:br>
              <a:rPr lang="en-US" altLang="zh-CN" sz="1800" dirty="0">
                <a:effectLst/>
                <a:ea typeface="宋体" panose="02010600030101010101" pitchFamily="2" charset="-122"/>
              </a:rPr>
            </a:br>
            <a:r>
              <a:rPr lang="en-US" altLang="zh-CN" sz="1800" dirty="0">
                <a:effectLst/>
                <a:ea typeface="宋体" panose="02010600030101010101" pitchFamily="2" charset="-122"/>
              </a:rPr>
              <a:t>7/2+</a:t>
            </a:r>
            <a:br>
              <a:rPr lang="en-US" altLang="zh-CN" sz="1800" dirty="0">
                <a:effectLst/>
                <a:ea typeface="宋体" panose="02010600030101010101" pitchFamily="2" charset="-122"/>
              </a:rPr>
            </a:br>
            <a:r>
              <a:rPr lang="en-US" altLang="zh-CN" sz="1800" dirty="0">
                <a:effectLst/>
                <a:ea typeface="宋体" panose="02010600030101010101" pitchFamily="2" charset="-122"/>
              </a:rPr>
              <a:t>2T    exp   </a:t>
            </a:r>
            <a:r>
              <a:rPr lang="en-US" altLang="zh-CN" sz="1800" dirty="0" err="1">
                <a:effectLst/>
                <a:ea typeface="宋体" panose="02010600030101010101" pitchFamily="2" charset="-122"/>
              </a:rPr>
              <a:t>usdc</a:t>
            </a:r>
            <a:r>
              <a:rPr lang="en-US" altLang="zh-CN" sz="1800" dirty="0">
                <a:effectLst/>
                <a:ea typeface="宋体" panose="02010600030101010101" pitchFamily="2" charset="-122"/>
              </a:rPr>
              <a:t>   </a:t>
            </a:r>
            <a:r>
              <a:rPr lang="en-US" altLang="zh-CN" sz="1800" dirty="0" err="1">
                <a:effectLst/>
                <a:ea typeface="宋体" panose="02010600030101010101" pitchFamily="2" charset="-122"/>
              </a:rPr>
              <a:t>usdi</a:t>
            </a:r>
            <a:br>
              <a:rPr lang="en-US" altLang="zh-CN" sz="1800" dirty="0">
                <a:effectLst/>
                <a:ea typeface="宋体" panose="02010600030101010101" pitchFamily="2" charset="-122"/>
              </a:rPr>
            </a:br>
            <a:r>
              <a:rPr lang="en-US" altLang="zh-CN" sz="1800" dirty="0">
                <a:effectLst/>
                <a:ea typeface="宋体" panose="02010600030101010101" pitchFamily="2" charset="-122"/>
              </a:rPr>
              <a:t>1   3.351  3.466  3.470</a:t>
            </a:r>
            <a:br>
              <a:rPr lang="en-US" altLang="zh-CN" sz="1800" dirty="0">
                <a:effectLst/>
                <a:ea typeface="宋体" panose="02010600030101010101" pitchFamily="2" charset="-122"/>
              </a:rPr>
            </a:br>
            <a:r>
              <a:rPr lang="en-US" altLang="zh-CN" sz="1800" dirty="0">
                <a:effectLst/>
                <a:ea typeface="宋体" panose="02010600030101010101" pitchFamily="2" charset="-122"/>
              </a:rPr>
              <a:t>1   4.582? 4.806  4.781</a:t>
            </a:r>
            <a:br>
              <a:rPr lang="en-US" altLang="zh-CN" sz="1800" dirty="0">
                <a:effectLst/>
                <a:ea typeface="宋体" panose="02010600030101010101" pitchFamily="2" charset="-122"/>
              </a:rPr>
            </a:br>
            <a:r>
              <a:rPr lang="en-US" altLang="zh-CN" sz="1800" dirty="0">
                <a:effectLst/>
                <a:ea typeface="宋体" panose="02010600030101010101" pitchFamily="2" charset="-122"/>
              </a:rPr>
              <a:t>1          5.554  5.540</a:t>
            </a:r>
            <a:br>
              <a:rPr lang="en-US" altLang="zh-CN" sz="1800" dirty="0">
                <a:effectLst/>
                <a:ea typeface="宋体" panose="02010600030101010101" pitchFamily="2" charset="-122"/>
              </a:rPr>
            </a:br>
            <a:r>
              <a:rPr lang="en-US" altLang="zh-CN" sz="1800" dirty="0">
                <a:effectLst/>
                <a:ea typeface="宋体" panose="02010600030101010101" pitchFamily="2" charset="-122"/>
              </a:rPr>
              <a:t>1          5.816  5.795</a:t>
            </a:r>
            <a:br>
              <a:rPr lang="en-US" altLang="zh-CN" sz="1800" dirty="0">
                <a:effectLst/>
                <a:ea typeface="宋体" panose="02010600030101010101" pitchFamily="2" charset="-122"/>
              </a:rPr>
            </a:br>
            <a:r>
              <a:rPr lang="en-US" altLang="zh-CN" sz="1800" dirty="0">
                <a:effectLst/>
                <a:ea typeface="宋体" panose="02010600030101010101" pitchFamily="2" charset="-122"/>
              </a:rPr>
              <a:t>1   6.138? 6.026  6.012</a:t>
            </a:r>
            <a:br>
              <a:rPr lang="en-US" altLang="zh-CN" sz="1800" dirty="0">
                <a:effectLst/>
                <a:ea typeface="宋体" panose="02010600030101010101" pitchFamily="2" charset="-122"/>
              </a:rPr>
            </a:br>
            <a:r>
              <a:rPr lang="en-US" altLang="zh-CN" sz="1800" dirty="0">
                <a:effectLst/>
                <a:ea typeface="宋体" panose="02010600030101010101" pitchFamily="2" charset="-122"/>
              </a:rPr>
              <a:t>1   6.542? 6.542  6.545</a:t>
            </a:r>
            <a:br>
              <a:rPr lang="en-US" altLang="zh-CN" sz="1800" dirty="0">
                <a:effectLst/>
                <a:ea typeface="宋体" panose="02010600030101010101" pitchFamily="2" charset="-122"/>
              </a:rPr>
            </a:br>
            <a:r>
              <a:rPr lang="en-US" altLang="zh-CN" sz="1800" dirty="0">
                <a:effectLst/>
                <a:ea typeface="宋体" panose="02010600030101010101" pitchFamily="2" charset="-122"/>
              </a:rPr>
              <a:t>1          7.272  7.233</a:t>
            </a:r>
            <a:br>
              <a:rPr lang="en-US" altLang="zh-CN" sz="1800" dirty="0">
                <a:effectLst/>
                <a:ea typeface="宋体" panose="02010600030101010101" pitchFamily="2" charset="-122"/>
              </a:rPr>
            </a:br>
            <a:br>
              <a:rPr lang="en-US" altLang="zh-CN" sz="1800" dirty="0">
                <a:effectLst/>
                <a:ea typeface="宋体" panose="02010600030101010101" pitchFamily="2" charset="-122"/>
              </a:rPr>
            </a:br>
            <a:br>
              <a:rPr lang="en-US" altLang="zh-CN" sz="1800" dirty="0">
                <a:effectLst/>
                <a:ea typeface="宋体" panose="02010600030101010101" pitchFamily="2" charset="-122"/>
              </a:rPr>
            </a:br>
            <a:r>
              <a:rPr lang="en-US" altLang="zh-CN" sz="1800" dirty="0">
                <a:effectLst/>
                <a:ea typeface="宋体" panose="02010600030101010101" pitchFamily="2" charset="-122"/>
              </a:rPr>
              <a:t>For </a:t>
            </a:r>
            <a:r>
              <a:rPr lang="en-US" altLang="zh-CN" sz="1800" dirty="0" err="1">
                <a:effectLst/>
                <a:ea typeface="宋体" panose="02010600030101010101" pitchFamily="2" charset="-122"/>
              </a:rPr>
              <a:t>usdc</a:t>
            </a:r>
            <a:r>
              <a:rPr lang="en-US" altLang="zh-CN" sz="1800" dirty="0">
                <a:effectLst/>
                <a:ea typeface="宋体" panose="02010600030101010101" pitchFamily="2" charset="-122"/>
              </a:rPr>
              <a:t> M(M1) = 0.176</a:t>
            </a:r>
            <a:br>
              <a:rPr lang="en-US" altLang="zh-CN" sz="1800" dirty="0">
                <a:effectLst/>
                <a:ea typeface="宋体" panose="02010600030101010101" pitchFamily="2" charset="-122"/>
              </a:rPr>
            </a:br>
            <a:r>
              <a:rPr lang="en-US" altLang="zh-CN" sz="1800" dirty="0">
                <a:effectLst/>
                <a:ea typeface="宋体" panose="02010600030101010101" pitchFamily="2" charset="-122"/>
              </a:rPr>
              <a:t>For </a:t>
            </a:r>
            <a:r>
              <a:rPr lang="en-US" altLang="zh-CN" sz="1800" dirty="0" err="1">
                <a:effectLst/>
                <a:ea typeface="宋体" panose="02010600030101010101" pitchFamily="2" charset="-122"/>
              </a:rPr>
              <a:t>usdi</a:t>
            </a:r>
            <a:r>
              <a:rPr lang="en-US" altLang="zh-CN" sz="1800" dirty="0">
                <a:effectLst/>
                <a:ea typeface="宋体" panose="02010600030101010101" pitchFamily="2" charset="-122"/>
              </a:rPr>
              <a:t> M(M1) = 0.162</a:t>
            </a:r>
            <a:br>
              <a:rPr lang="en-US" altLang="zh-CN" sz="1800" dirty="0">
                <a:effectLst/>
                <a:ea typeface="宋体" panose="02010600030101010101" pitchFamily="2" charset="-122"/>
              </a:rPr>
            </a:br>
            <a:endParaRPr lang="zh-CN" altLang="en-US" sz="1800" dirty="0"/>
          </a:p>
        </p:txBody>
      </p:sp>
    </p:spTree>
    <p:extLst>
      <p:ext uri="{BB962C8B-B14F-4D97-AF65-F5344CB8AC3E}">
        <p14:creationId xmlns:p14="http://schemas.microsoft.com/office/powerpoint/2010/main" val="1159688424"/>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29E7E4F-C559-4732-908C-08253BA47529}"/>
              </a:ext>
            </a:extLst>
          </p:cNvPr>
          <p:cNvSpPr txBox="1"/>
          <p:nvPr/>
        </p:nvSpPr>
        <p:spPr>
          <a:xfrm>
            <a:off x="0" y="0"/>
            <a:ext cx="5006566" cy="6247864"/>
          </a:xfrm>
          <a:prstGeom prst="rect">
            <a:avLst/>
          </a:prstGeom>
          <a:noFill/>
        </p:spPr>
        <p:txBody>
          <a:bodyPr wrap="square">
            <a:spAutoFit/>
          </a:bodyPr>
          <a:lstStyle/>
          <a:p>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It is great to see you new data.</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Let me start with the lifetime of the 3/2+.</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You half-life is 0.428 </a:t>
            </a:r>
            <a:r>
              <a:rPr lang="en-US" altLang="zh-CN" sz="1600" dirty="0" err="1">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ps</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The calculation is a mixture of M1 and E2.</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For pure E2 the half-life is 6.0 ps.</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This implies your partial M1 half life is 0.46 ps.</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This gives a exp B(M1) = 0.044</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In this attached paper we compared to all M1 data in 2006.</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The quantity in Fig. 4 is M(M1) where B(M1) = M(M1)^2/(2J_i+1)</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The exp M(M1) = 0.419</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The </a:t>
            </a:r>
            <a:r>
              <a:rPr lang="en-US" altLang="zh-CN" sz="1600" dirty="0" err="1">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usdbpn</a:t>
            </a: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 M(M1) = 0.165</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I have included that point (red dot) </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as an update to Fig. 4 in the attached.</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That point is within the error band for exp-</a:t>
            </a:r>
            <a:r>
              <a:rPr lang="en-US" altLang="zh-CN" sz="1600" dirty="0" err="1">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th.</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The error for M(M1) is about 0.3 independent of the</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size of the M(M1). </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I attach the results for the most recent </a:t>
            </a:r>
            <a:r>
              <a:rPr lang="en-US" altLang="zh-CN" sz="1600" dirty="0" err="1">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Hamilonian</a:t>
            </a: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 USDC</a:t>
            </a:r>
            <a:b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br>
            <a:r>
              <a:rPr lang="en-US" altLang="zh-CN" sz="1600" dirty="0">
                <a:solidFill>
                  <a:srgbClr val="9900FF"/>
                </a:solidFill>
                <a:effectLst/>
                <a:latin typeface="Arial Narrow" panose="020B0606020202030204" pitchFamily="34" charset="0"/>
                <a:ea typeface="宋体" panose="02010600030101010101" pitchFamily="2" charset="-122"/>
                <a:cs typeface="Times New Roman" panose="02020603050405020304" pitchFamily="18" charset="0"/>
              </a:rPr>
              <a:t>(see attached)</a:t>
            </a:r>
          </a:p>
          <a:p>
            <a:endParaRPr lang="en-US" altLang="zh-CN" sz="1600" dirty="0">
              <a:solidFill>
                <a:srgbClr val="9900FF"/>
              </a:solidFill>
              <a:effectLst/>
              <a:latin typeface="Cambria" panose="02040503050406030204" pitchFamily="18" charset="0"/>
              <a:ea typeface="Cambria" panose="02040503050406030204" pitchFamily="18" charset="0"/>
              <a:cs typeface="Times New Roman" panose="02020603050405020304" pitchFamily="18" charset="0"/>
            </a:endParaRPr>
          </a:p>
          <a:p>
            <a:r>
              <a:rPr lang="en-US" altLang="zh-CN" sz="1600" dirty="0">
                <a:solidFill>
                  <a:srgbClr val="9900FF"/>
                </a:solidFill>
                <a:effectLst/>
                <a:latin typeface="Cambria" panose="02040503050406030204" pitchFamily="18" charset="0"/>
                <a:ea typeface="Cambria" panose="02040503050406030204" pitchFamily="18" charset="0"/>
                <a:cs typeface="Times New Roman" panose="02020603050405020304" pitchFamily="18" charset="0"/>
              </a:rPr>
              <a:t>Alex  10/19/2021</a:t>
            </a:r>
            <a:endParaRPr lang="zh-CN" altLang="en-US" sz="1600" dirty="0">
              <a:solidFill>
                <a:srgbClr val="9900FF"/>
              </a:solidFill>
              <a:latin typeface="Arial Narrow" panose="020B0606020202030204" pitchFamily="34" charset="0"/>
              <a:cs typeface="Times New Roman" panose="02020603050405020304" pitchFamily="18" charset="0"/>
            </a:endParaRPr>
          </a:p>
        </p:txBody>
      </p:sp>
      <p:sp>
        <p:nvSpPr>
          <p:cNvPr id="4" name="TextBox 3">
            <a:extLst>
              <a:ext uri="{FF2B5EF4-FFF2-40B4-BE49-F238E27FC236}">
                <a16:creationId xmlns:a16="http://schemas.microsoft.com/office/drawing/2014/main" id="{B24DA30E-EE51-452D-B9C6-578723134429}"/>
              </a:ext>
            </a:extLst>
          </p:cNvPr>
          <p:cNvSpPr txBox="1"/>
          <p:nvPr/>
        </p:nvSpPr>
        <p:spPr>
          <a:xfrm>
            <a:off x="4906978" y="1250989"/>
            <a:ext cx="4237022" cy="5262979"/>
          </a:xfrm>
          <a:prstGeom prst="rect">
            <a:avLst/>
          </a:prstGeom>
          <a:noFill/>
        </p:spPr>
        <p:txBody>
          <a:bodyPr wrap="square">
            <a:spAutoFit/>
          </a:bodyPr>
          <a:lstStyle/>
          <a:p>
            <a:r>
              <a:rPr lang="en-US" altLang="zh-CN" sz="1600" dirty="0">
                <a:solidFill>
                  <a:srgbClr val="9900FF"/>
                </a:solidFill>
                <a:effectLst/>
                <a:latin typeface="Arial Narrow" panose="020B0606020202030204" pitchFamily="34" charset="0"/>
                <a:ea typeface="宋体" panose="02010600030101010101" pitchFamily="2" charset="-122"/>
              </a:rPr>
              <a:t>The calculated gamma decay of the first 3/2+ state</a:t>
            </a:r>
            <a:br>
              <a:rPr lang="en-US" altLang="zh-CN" sz="1600" dirty="0">
                <a:solidFill>
                  <a:srgbClr val="9900FF"/>
                </a:solidFill>
                <a:effectLst/>
                <a:latin typeface="Arial Narrow" panose="020B0606020202030204" pitchFamily="34" charset="0"/>
                <a:ea typeface="宋体" panose="02010600030101010101" pitchFamily="2" charset="-122"/>
              </a:rPr>
            </a:br>
            <a:r>
              <a:rPr lang="en-US" altLang="zh-CN" sz="1600" dirty="0">
                <a:solidFill>
                  <a:srgbClr val="9900FF"/>
                </a:solidFill>
                <a:effectLst/>
                <a:latin typeface="Arial Narrow" panose="020B0606020202030204" pitchFamily="34" charset="0"/>
                <a:ea typeface="宋体" panose="02010600030101010101" pitchFamily="2" charset="-122"/>
              </a:rPr>
              <a:t>is dominated by M1.</a:t>
            </a:r>
          </a:p>
          <a:p>
            <a:endParaRPr lang="en-US" altLang="zh-CN" sz="1600" dirty="0">
              <a:solidFill>
                <a:srgbClr val="9900FF"/>
              </a:solidFill>
              <a:latin typeface="Arial Narrow" panose="020B0606020202030204" pitchFamily="34" charset="0"/>
              <a:ea typeface="宋体" panose="02010600030101010101" pitchFamily="2" charset="-122"/>
            </a:endParaRPr>
          </a:p>
          <a:p>
            <a:r>
              <a:rPr lang="en-US" altLang="zh-CN" sz="1600" dirty="0">
                <a:solidFill>
                  <a:srgbClr val="9900FF"/>
                </a:solidFill>
                <a:effectLst/>
                <a:latin typeface="Arial Narrow" panose="020B0606020202030204" pitchFamily="34" charset="0"/>
                <a:ea typeface="宋体" panose="02010600030101010101" pitchFamily="2" charset="-122"/>
              </a:rPr>
              <a:t>Correcting for the calculated partial half-life for E2 of 4.8 </a:t>
            </a:r>
            <a:r>
              <a:rPr lang="en-US" altLang="zh-CN" sz="1600" dirty="0" err="1">
                <a:solidFill>
                  <a:srgbClr val="9900FF"/>
                </a:solidFill>
                <a:effectLst/>
                <a:latin typeface="Arial Narrow" panose="020B0606020202030204" pitchFamily="34" charset="0"/>
                <a:ea typeface="宋体" panose="02010600030101010101" pitchFamily="2" charset="-122"/>
              </a:rPr>
              <a:t>ps</a:t>
            </a:r>
            <a:r>
              <a:rPr lang="en-US" altLang="zh-CN" sz="1600" dirty="0">
                <a:solidFill>
                  <a:srgbClr val="9900FF"/>
                </a:solidFill>
                <a:effectLst/>
                <a:latin typeface="Arial Narrow" panose="020B0606020202030204" pitchFamily="34" charset="0"/>
                <a:ea typeface="宋体" panose="02010600030101010101" pitchFamily="2" charset="-122"/>
              </a:rPr>
              <a:t>, the experimental</a:t>
            </a:r>
            <a:br>
              <a:rPr lang="en-US" altLang="zh-CN" sz="1600" dirty="0">
                <a:solidFill>
                  <a:srgbClr val="9900FF"/>
                </a:solidFill>
                <a:effectLst/>
                <a:latin typeface="Arial Narrow" panose="020B0606020202030204" pitchFamily="34" charset="0"/>
                <a:ea typeface="宋体" panose="02010600030101010101" pitchFamily="2" charset="-122"/>
              </a:rPr>
            </a:br>
            <a:r>
              <a:rPr lang="en-US" altLang="zh-CN" sz="1600" dirty="0">
                <a:solidFill>
                  <a:srgbClr val="9900FF"/>
                </a:solidFill>
                <a:effectLst/>
                <a:latin typeface="Arial Narrow" panose="020B0606020202030204" pitchFamily="34" charset="0"/>
                <a:ea typeface="宋体" panose="02010600030101010101" pitchFamily="2" charset="-122"/>
              </a:rPr>
              <a:t>partial half-life for M1 is 0.79(13) ps.</a:t>
            </a:r>
          </a:p>
          <a:p>
            <a:br>
              <a:rPr lang="en-US" altLang="zh-CN" sz="1600" dirty="0">
                <a:solidFill>
                  <a:srgbClr val="9900FF"/>
                </a:solidFill>
                <a:effectLst/>
                <a:latin typeface="Arial Narrow" panose="020B0606020202030204" pitchFamily="34" charset="0"/>
                <a:ea typeface="宋体" panose="02010600030101010101" pitchFamily="2" charset="-122"/>
              </a:rPr>
            </a:br>
            <a:r>
              <a:rPr lang="en-US" altLang="zh-CN" sz="1600" dirty="0">
                <a:solidFill>
                  <a:srgbClr val="9900FF"/>
                </a:solidFill>
                <a:effectLst/>
                <a:latin typeface="Arial Narrow" panose="020B0606020202030204" pitchFamily="34" charset="0"/>
                <a:ea typeface="宋体" panose="02010600030101010101" pitchFamily="2" charset="-122"/>
              </a:rPr>
              <a:t>This gives an experimental value of B(M1)_(exp) = 0.026(4) mu_N^2.</a:t>
            </a:r>
          </a:p>
          <a:p>
            <a:br>
              <a:rPr lang="en-US" altLang="zh-CN" sz="1600" dirty="0">
                <a:solidFill>
                  <a:srgbClr val="9900FF"/>
                </a:solidFill>
                <a:effectLst/>
                <a:latin typeface="Arial Narrow" panose="020B0606020202030204" pitchFamily="34" charset="0"/>
                <a:ea typeface="宋体" panose="02010600030101010101" pitchFamily="2" charset="-122"/>
              </a:rPr>
            </a:br>
            <a:r>
              <a:rPr lang="en-US" altLang="zh-CN" sz="1600" dirty="0">
                <a:solidFill>
                  <a:srgbClr val="9900FF"/>
                </a:solidFill>
                <a:effectLst/>
                <a:latin typeface="Arial Narrow" panose="020B0606020202030204" pitchFamily="34" charset="0"/>
                <a:ea typeface="宋体" panose="02010600030101010101" pitchFamily="2" charset="-122"/>
              </a:rPr>
              <a:t>With B(M1) = M(M1)^2/(2J_i+1), we have M(M1)_(exp) = 0.32(3) </a:t>
            </a:r>
            <a:r>
              <a:rPr lang="en-US" altLang="zh-CN" sz="1600" dirty="0" err="1">
                <a:solidFill>
                  <a:srgbClr val="9900FF"/>
                </a:solidFill>
                <a:effectLst/>
                <a:latin typeface="Arial Narrow" panose="020B0606020202030204" pitchFamily="34" charset="0"/>
                <a:ea typeface="宋体" panose="02010600030101010101" pitchFamily="2" charset="-122"/>
              </a:rPr>
              <a:t>mu_N</a:t>
            </a:r>
            <a:r>
              <a:rPr lang="en-US" altLang="zh-CN" sz="1600" dirty="0">
                <a:solidFill>
                  <a:srgbClr val="9900FF"/>
                </a:solidFill>
                <a:effectLst/>
                <a:latin typeface="Arial Narrow" panose="020B0606020202030204" pitchFamily="34" charset="0"/>
                <a:ea typeface="宋体" panose="02010600030101010101" pitchFamily="2" charset="-122"/>
              </a:rPr>
              <a:t> to be compared with, for example, </a:t>
            </a:r>
            <a:br>
              <a:rPr lang="en-US" altLang="zh-CN" sz="1600" dirty="0">
                <a:solidFill>
                  <a:srgbClr val="9900FF"/>
                </a:solidFill>
                <a:effectLst/>
                <a:latin typeface="Arial Narrow" panose="020B0606020202030204" pitchFamily="34" charset="0"/>
                <a:ea typeface="宋体" panose="02010600030101010101" pitchFamily="2" charset="-122"/>
              </a:rPr>
            </a:br>
            <a:r>
              <a:rPr lang="en-US" altLang="zh-CN" sz="1600" dirty="0">
                <a:solidFill>
                  <a:srgbClr val="9900FF"/>
                </a:solidFill>
                <a:effectLst/>
                <a:latin typeface="Arial Narrow" panose="020B0606020202030204" pitchFamily="34" charset="0"/>
                <a:ea typeface="宋体" panose="02010600030101010101" pitchFamily="2" charset="-122"/>
              </a:rPr>
              <a:t>M(M1)_(USBC) = 0.175 </a:t>
            </a:r>
            <a:r>
              <a:rPr lang="en-US" altLang="zh-CN" sz="1600" dirty="0" err="1">
                <a:solidFill>
                  <a:srgbClr val="9900FF"/>
                </a:solidFill>
                <a:effectLst/>
                <a:latin typeface="Arial Narrow" panose="020B0606020202030204" pitchFamily="34" charset="0"/>
                <a:ea typeface="宋体" panose="02010600030101010101" pitchFamily="2" charset="-122"/>
              </a:rPr>
              <a:t>mu_n</a:t>
            </a:r>
            <a:r>
              <a:rPr lang="en-US" altLang="zh-CN" sz="1600" dirty="0">
                <a:solidFill>
                  <a:srgbClr val="9900FF"/>
                </a:solidFill>
                <a:effectLst/>
                <a:latin typeface="Arial Narrow" panose="020B0606020202030204" pitchFamily="34" charset="0"/>
                <a:ea typeface="宋体" panose="02010600030101010101" pitchFamily="2" charset="-122"/>
              </a:rPr>
              <a:t>.</a:t>
            </a:r>
          </a:p>
          <a:p>
            <a:r>
              <a:rPr lang="en-US" altLang="zh-CN" sz="1600" dirty="0">
                <a:solidFill>
                  <a:srgbClr val="9900FF"/>
                </a:solidFill>
                <a:effectLst/>
                <a:latin typeface="Arial Narrow" panose="020B0606020202030204" pitchFamily="34" charset="0"/>
                <a:ea typeface="宋体" panose="02010600030101010101" pitchFamily="2" charset="-122"/>
              </a:rPr>
              <a:t>The comparison between theory and experiment for other M(M1) values in the </a:t>
            </a:r>
            <a:r>
              <a:rPr lang="en-US" altLang="zh-CN" sz="1600" dirty="0" err="1">
                <a:solidFill>
                  <a:srgbClr val="9900FF"/>
                </a:solidFill>
                <a:effectLst/>
                <a:latin typeface="Arial Narrow" panose="020B0606020202030204" pitchFamily="34" charset="0"/>
                <a:ea typeface="宋体" panose="02010600030101010101" pitchFamily="2" charset="-122"/>
              </a:rPr>
              <a:t>sd</a:t>
            </a:r>
            <a:r>
              <a:rPr lang="en-US" altLang="zh-CN" sz="1600" dirty="0">
                <a:solidFill>
                  <a:srgbClr val="9900FF"/>
                </a:solidFill>
                <a:effectLst/>
                <a:latin typeface="Arial Narrow" panose="020B0606020202030204" pitchFamily="34" charset="0"/>
                <a:ea typeface="宋体" panose="02010600030101010101" pitchFamily="2" charset="-122"/>
              </a:rPr>
              <a:t> shell is shown in Fig. 4 of [a]. It is observed that theory and experiment differ by about \pm 0.3 </a:t>
            </a:r>
            <a:r>
              <a:rPr lang="en-US" altLang="zh-CN" sz="1600" dirty="0" err="1">
                <a:solidFill>
                  <a:srgbClr val="9900FF"/>
                </a:solidFill>
                <a:effectLst/>
                <a:latin typeface="Arial Narrow" panose="020B0606020202030204" pitchFamily="34" charset="0"/>
                <a:ea typeface="宋体" panose="02010600030101010101" pitchFamily="2" charset="-122"/>
              </a:rPr>
              <a:t>mu_N</a:t>
            </a:r>
            <a:r>
              <a:rPr lang="en-US" altLang="zh-CN" sz="1600" dirty="0">
                <a:solidFill>
                  <a:srgbClr val="9900FF"/>
                </a:solidFill>
                <a:effectLst/>
                <a:latin typeface="Arial Narrow" panose="020B0606020202030204" pitchFamily="34" charset="0"/>
                <a:ea typeface="宋体" panose="02010600030101010101" pitchFamily="2" charset="-122"/>
              </a:rPr>
              <a:t> independent of the size of M(M1). The present results are consistent with this observation.</a:t>
            </a:r>
            <a:br>
              <a:rPr lang="en-US" altLang="zh-CN" sz="1600" dirty="0">
                <a:solidFill>
                  <a:srgbClr val="9900FF"/>
                </a:solidFill>
                <a:effectLst/>
                <a:latin typeface="Arial Narrow" panose="020B0606020202030204" pitchFamily="34" charset="0"/>
                <a:ea typeface="宋体" panose="02010600030101010101" pitchFamily="2" charset="-122"/>
              </a:rPr>
            </a:br>
            <a:endParaRPr lang="en-US" altLang="zh-CN" sz="1600" dirty="0">
              <a:solidFill>
                <a:srgbClr val="9900FF"/>
              </a:solidFill>
              <a:effectLst/>
              <a:latin typeface="Arial Narrow" panose="020B0606020202030204" pitchFamily="34" charset="0"/>
              <a:ea typeface="宋体" panose="02010600030101010101" pitchFamily="2" charset="-122"/>
            </a:endParaRPr>
          </a:p>
          <a:p>
            <a:r>
              <a:rPr lang="en-US" altLang="zh-CN" sz="1600" dirty="0">
                <a:solidFill>
                  <a:srgbClr val="9900FF"/>
                </a:solidFill>
                <a:latin typeface="Cambria" panose="02040503050406030204" pitchFamily="18" charset="0"/>
                <a:ea typeface="Cambria" panose="02040503050406030204" pitchFamily="18" charset="0"/>
                <a:cs typeface="Times New Roman" panose="02020603050405020304" pitchFamily="18" charset="0"/>
              </a:rPr>
              <a:t>Alex  3/8/2022</a:t>
            </a:r>
            <a:endParaRPr lang="zh-CN" altLang="en-US" sz="1600" dirty="0">
              <a:solidFill>
                <a:srgbClr val="9900FF"/>
              </a:solidFill>
              <a:latin typeface="Arial Narrow" panose="020B0606020202030204" pitchFamily="34" charset="0"/>
            </a:endParaRPr>
          </a:p>
        </p:txBody>
      </p:sp>
    </p:spTree>
    <p:extLst>
      <p:ext uri="{BB962C8B-B14F-4D97-AF65-F5344CB8AC3E}">
        <p14:creationId xmlns:p14="http://schemas.microsoft.com/office/powerpoint/2010/main" val="4087345426"/>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D1A7545F-A248-44D5-A404-4746E083399D}"/>
                  </a:ext>
                </a:extLst>
              </p:cNvPr>
              <p:cNvSpPr txBox="1"/>
              <p:nvPr/>
            </p:nvSpPr>
            <p:spPr>
              <a:xfrm>
                <a:off x="-1" y="0"/>
                <a:ext cx="5666510" cy="6382773"/>
              </a:xfrm>
              <a:prstGeom prst="rect">
                <a:avLst/>
              </a:prstGeom>
              <a:noFill/>
            </p:spPr>
            <p:txBody>
              <a:bodyPr wrap="square">
                <a:spAutoFit/>
              </a:bodyPr>
              <a:lstStyle/>
              <a:p>
                <a:r>
                  <a:rPr lang="en-US" altLang="zh-CN" sz="1800" dirty="0">
                    <a:solidFill>
                      <a:srgbClr val="9900FF"/>
                    </a:solidFill>
                    <a:effectLst/>
                    <a:latin typeface="Cambria" panose="02040503050406030204" pitchFamily="18" charset="0"/>
                    <a:ea typeface="Cambria" panose="02040503050406030204" pitchFamily="18" charset="0"/>
                    <a:cs typeface="Times New Roman" panose="02020603050405020304" pitchFamily="18" charset="0"/>
                  </a:rPr>
                  <a:t>The calculation is a mixture of M1 and E2.</a:t>
                </a:r>
                <a:br>
                  <a:rPr lang="en-US" altLang="zh-CN" sz="1800" dirty="0">
                    <a:solidFill>
                      <a:srgbClr val="9900FF"/>
                    </a:solidFill>
                    <a:effectLst/>
                    <a:latin typeface="Cambria" panose="02040503050406030204" pitchFamily="18" charset="0"/>
                    <a:ea typeface="Cambria" panose="02040503050406030204" pitchFamily="18" charset="0"/>
                    <a:cs typeface="Times New Roman" panose="02020603050405020304" pitchFamily="18" charset="0"/>
                  </a:rPr>
                </a:br>
                <a:r>
                  <a:rPr lang="en-US" altLang="zh-CN" sz="1800" dirty="0">
                    <a:solidFill>
                      <a:srgbClr val="9900FF"/>
                    </a:solidFill>
                    <a:effectLst/>
                    <a:latin typeface="Cambria" panose="02040503050406030204" pitchFamily="18" charset="0"/>
                    <a:ea typeface="Cambria" panose="02040503050406030204" pitchFamily="18" charset="0"/>
                    <a:cs typeface="Times New Roman" panose="02020603050405020304" pitchFamily="18" charset="0"/>
                  </a:rPr>
                  <a:t>For pure E2 the half-life is 6.0 ps. Alex  10/19/2021</a:t>
                </a:r>
              </a:p>
              <a:p>
                <a:r>
                  <a:rPr lang="en-US" altLang="zh-CN" i="1" dirty="0">
                    <a:solidFill>
                      <a:srgbClr val="9900FF"/>
                    </a:solidFill>
                    <a:latin typeface="Cambria" panose="02040503050406030204" pitchFamily="18" charset="0"/>
                    <a:ea typeface="Cambria" panose="02040503050406030204" pitchFamily="18" charset="0"/>
                    <a:cs typeface="Times New Roman" panose="02020603050405020304" pitchFamily="18" charset="0"/>
                  </a:rPr>
                  <a:t>T</a:t>
                </a:r>
                <a:r>
                  <a:rPr lang="en-US" altLang="zh-CN" i="1" baseline="-25000" dirty="0">
                    <a:solidFill>
                      <a:srgbClr val="9900FF"/>
                    </a:solidFill>
                    <a:latin typeface="Cambria" panose="02040503050406030204" pitchFamily="18" charset="0"/>
                    <a:ea typeface="Cambria" panose="02040503050406030204" pitchFamily="18" charset="0"/>
                    <a:cs typeface="Times New Roman" panose="02020603050405020304" pitchFamily="18" charset="0"/>
                  </a:rPr>
                  <a:t>E</a:t>
                </a:r>
                <a:r>
                  <a:rPr lang="en-US" altLang="zh-CN" baseline="-25000" dirty="0">
                    <a:solidFill>
                      <a:srgbClr val="9900FF"/>
                    </a:solidFill>
                    <a:latin typeface="Cambria" panose="02040503050406030204" pitchFamily="18" charset="0"/>
                    <a:ea typeface="Cambria" panose="02040503050406030204" pitchFamily="18" charset="0"/>
                    <a:cs typeface="Times New Roman" panose="02020603050405020304" pitchFamily="18" charset="0"/>
                  </a:rPr>
                  <a:t>2</a:t>
                </a:r>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 6.0 </a:t>
                </a:r>
                <a:r>
                  <a:rPr lang="en-US" altLang="zh-CN" dirty="0" err="1">
                    <a:solidFill>
                      <a:srgbClr val="9900FF"/>
                    </a:solidFill>
                    <a:latin typeface="Cambria" panose="02040503050406030204" pitchFamily="18" charset="0"/>
                    <a:ea typeface="Cambria" panose="02040503050406030204" pitchFamily="18" charset="0"/>
                    <a:cs typeface="Times New Roman" panose="02020603050405020304" pitchFamily="18" charset="0"/>
                  </a:rPr>
                  <a:t>ps</a:t>
                </a:r>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means </a:t>
                </a:r>
                <a14:m>
                  <m:oMath xmlns:m="http://schemas.openxmlformats.org/officeDocument/2006/math">
                    <m:sSub>
                      <m:sSubPr>
                        <m:ctrlPr>
                          <a:rPr lang="zh-CN" altLang="zh-CN" i="1" smtClean="0">
                            <a:solidFill>
                              <a:srgbClr val="9900FF"/>
                            </a:solidFill>
                            <a:latin typeface="Cambria Math" panose="02040503050406030204" pitchFamily="18" charset="0"/>
                            <a:ea typeface="Cambria Math" panose="02040503050406030204" pitchFamily="18" charset="0"/>
                          </a:rPr>
                        </m:ctrlPr>
                      </m:sSubPr>
                      <m:e>
                        <m:r>
                          <a:rPr lang="zh-CN" altLang="en-US" i="1" smtClean="0">
                            <a:solidFill>
                              <a:srgbClr val="9900FF"/>
                            </a:solidFill>
                            <a:latin typeface="Cambria Math" panose="02040503050406030204" pitchFamily="18" charset="0"/>
                            <a:cs typeface="Times New Roman" panose="02020603050405020304" pitchFamily="18" charset="0"/>
                          </a:rPr>
                          <m:t>𝜏</m:t>
                        </m:r>
                      </m:e>
                      <m:sub>
                        <m:r>
                          <a:rPr lang="en-US" altLang="zh-CN" b="0" i="1" smtClean="0">
                            <a:solidFill>
                              <a:srgbClr val="9900FF"/>
                            </a:solidFill>
                            <a:latin typeface="Cambria Math" panose="02040503050406030204" pitchFamily="18" charset="0"/>
                            <a:cs typeface="Times New Roman" panose="02020603050405020304" pitchFamily="18" charset="0"/>
                          </a:rPr>
                          <m:t>𝐸</m:t>
                        </m:r>
                        <m:r>
                          <a:rPr lang="en-US" altLang="zh-CN" b="0" i="1" smtClean="0">
                            <a:solidFill>
                              <a:srgbClr val="9900FF"/>
                            </a:solidFill>
                            <a:latin typeface="Cambria Math" panose="02040503050406030204" pitchFamily="18" charset="0"/>
                            <a:cs typeface="Times New Roman" panose="02020603050405020304" pitchFamily="18" charset="0"/>
                          </a:rPr>
                          <m:t>2</m:t>
                        </m:r>
                      </m:sub>
                    </m:sSub>
                  </m:oMath>
                </a14:m>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 8.6 </a:t>
                </a:r>
                <a:r>
                  <a:rPr lang="en-US" altLang="zh-CN" dirty="0" err="1">
                    <a:solidFill>
                      <a:srgbClr val="9900FF"/>
                    </a:solidFill>
                    <a:latin typeface="Cambria" panose="02040503050406030204" pitchFamily="18" charset="0"/>
                    <a:ea typeface="Cambria" panose="02040503050406030204" pitchFamily="18" charset="0"/>
                    <a:cs typeface="Times New Roman" panose="02020603050405020304" pitchFamily="18" charset="0"/>
                  </a:rPr>
                  <a:t>ps</a:t>
                </a:r>
                <a:endPar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endParaRPr>
              </a:p>
              <a:p>
                <a:endParaRPr lang="en-US" altLang="zh-CN" dirty="0">
                  <a:latin typeface="Cambria" panose="02040503050406030204" pitchFamily="18" charset="0"/>
                  <a:ea typeface="Cambria" panose="02040503050406030204" pitchFamily="18"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zh-CN" altLang="zh-CN" i="1" smtClean="0">
                              <a:solidFill>
                                <a:srgbClr val="000000"/>
                              </a:solidFill>
                              <a:effectLst/>
                              <a:latin typeface="Cambria Math" panose="02040503050406030204" pitchFamily="18" charset="0"/>
                              <a:ea typeface="Cambria Math" panose="02040503050406030204" pitchFamily="18" charset="0"/>
                            </a:rPr>
                          </m:ctrlPr>
                        </m:sSubPr>
                        <m:e>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𝛤</m:t>
                          </m:r>
                        </m:e>
                        <m:sub>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𝑀</m:t>
                          </m:r>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sub>
                      </m:sSub>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r>
                        <a:rPr lang="en-US" altLang="zh-CN" sz="1800" i="1" smtClean="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16×</m:t>
                      </m:r>
                      <m:sSup>
                        <m:sSupPr>
                          <m:ctrlPr>
                            <a:rPr lang="zh-CN" altLang="zh-CN" i="1" smtClean="0">
                              <a:solidFill>
                                <a:schemeClr val="tx1"/>
                              </a:solidFill>
                              <a:effectLst/>
                              <a:latin typeface="Cambria Math" panose="02040503050406030204" pitchFamily="18" charset="0"/>
                              <a:ea typeface="Cambria Math" panose="02040503050406030204" pitchFamily="18" charset="0"/>
                            </a:rPr>
                          </m:ctrlPr>
                        </m:s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10</m:t>
                          </m:r>
                        </m:e>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sup>
                      </m:sSup>
                      <m:sSubSup>
                        <m:sSubSupPr>
                          <m:ctrlPr>
                            <a:rPr lang="zh-CN" altLang="zh-CN" i="1">
                              <a:solidFill>
                                <a:schemeClr val="tx1"/>
                              </a:solidFill>
                              <a:effectLst/>
                              <a:latin typeface="Cambria Math" panose="02040503050406030204" pitchFamily="18" charset="0"/>
                              <a:ea typeface="Cambria Math" panose="02040503050406030204" pitchFamily="18" charset="0"/>
                            </a:rPr>
                          </m:ctrlPr>
                        </m:sSub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𝐸</m:t>
                          </m:r>
                        </m:e>
                        <m: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𝛾</m:t>
                          </m:r>
                        </m:sub>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3</m:t>
                          </m:r>
                        </m:sup>
                      </m:sSubSup>
                      <m:d>
                        <m:dPr>
                          <m:begChr m:val="["/>
                          <m:endChr m:val="]"/>
                          <m:ctrlP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ctrlPr>
                        </m:dPr>
                        <m:e>
                          <m:r>
                            <m:rPr>
                              <m:sty m:val="p"/>
                            </m:rPr>
                            <a:rPr lang="en-US" altLang="zh-CN" sz="1800">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MeV</m:t>
                          </m:r>
                        </m:e>
                      </m:d>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𝐵</m:t>
                      </m:r>
                      <m:d>
                        <m:dPr>
                          <m:ctrlPr>
                            <a:rPr lang="zh-CN" altLang="zh-CN" i="1">
                              <a:solidFill>
                                <a:schemeClr val="tx1"/>
                              </a:solidFill>
                              <a:effectLst/>
                              <a:latin typeface="Cambria Math" panose="02040503050406030204" pitchFamily="18" charset="0"/>
                              <a:ea typeface="Cambria Math" panose="02040503050406030204" pitchFamily="18" charset="0"/>
                            </a:rPr>
                          </m:ctrlPr>
                        </m:d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𝑀</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1</m:t>
                          </m:r>
                        </m:e>
                      </m:d>
                      <m:d>
                        <m:dPr>
                          <m:begChr m:val="["/>
                          <m:endChr m:val="]"/>
                          <m:ctrlP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ctrlPr>
                        </m:dPr>
                        <m:e>
                          <m:sSubSup>
                            <m:sSubSupPr>
                              <m:ctrlPr>
                                <a:rPr lang="zh-CN" altLang="zh-CN" i="1">
                                  <a:solidFill>
                                    <a:schemeClr val="tx1"/>
                                  </a:solidFill>
                                  <a:effectLst/>
                                  <a:latin typeface="Cambria Math" panose="02040503050406030204" pitchFamily="18" charset="0"/>
                                  <a:ea typeface="Cambria Math" panose="02040503050406030204" pitchFamily="18" charset="0"/>
                                </a:rPr>
                              </m:ctrlPr>
                            </m:sSub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𝜇</m:t>
                              </m:r>
                            </m:e>
                            <m: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𝑁</m:t>
                              </m:r>
                            </m:sub>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sup>
                          </m:sSubSup>
                        </m:e>
                      </m:d>
                      <m:r>
                        <a:rPr lang="en-US" altLang="zh-CN" sz="1800" b="0" i="1" smtClean="0">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=0.134 </m:t>
                      </m:r>
                      <m:r>
                        <m:rPr>
                          <m:sty m:val="p"/>
                        </m:rPr>
                        <a:rPr lang="en-US" altLang="zh-CN" i="1">
                          <a:solidFill>
                            <a:schemeClr val="tx1"/>
                          </a:solidFill>
                          <a:latin typeface="Cambria Math" panose="02040503050406030204" pitchFamily="18" charset="0"/>
                          <a:ea typeface="宋体" panose="02010600030101010101" pitchFamily="2" charset="-122"/>
                          <a:cs typeface="Times New Roman" panose="02020603050405020304" pitchFamily="18" charset="0"/>
                        </a:rPr>
                        <m:t>meV</m:t>
                      </m:r>
                    </m:oMath>
                  </m:oMathPara>
                </a14:m>
                <a:endParaRPr lang="en-US" altLang="zh-CN" dirty="0">
                  <a:solidFill>
                    <a:schemeClr val="tx1"/>
                  </a:solidFill>
                  <a:latin typeface="Cambria" panose="02040503050406030204" pitchFamily="18" charset="0"/>
                  <a:ea typeface="Cambria" panose="02040503050406030204" pitchFamily="18"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zh-CN" altLang="zh-CN" i="1">
                              <a:solidFill>
                                <a:schemeClr val="tx1"/>
                              </a:solidFill>
                              <a:latin typeface="Cambria Math" panose="02040503050406030204" pitchFamily="18" charset="0"/>
                              <a:ea typeface="Cambria Math" panose="02040503050406030204" pitchFamily="18" charset="0"/>
                            </a:rPr>
                          </m:ctrlPr>
                        </m:sSubPr>
                        <m:e>
                          <m:r>
                            <a:rPr lang="zh-CN" altLang="en-US" i="1" smtClean="0">
                              <a:solidFill>
                                <a:schemeClr val="tx1"/>
                              </a:solidFill>
                              <a:latin typeface="Cambria Math" panose="02040503050406030204" pitchFamily="18" charset="0"/>
                              <a:cs typeface="Times New Roman" panose="02020603050405020304" pitchFamily="18" charset="0"/>
                            </a:rPr>
                            <m:t>𝜏</m:t>
                          </m:r>
                        </m:e>
                        <m:sub>
                          <m:r>
                            <a:rPr lang="en-US" altLang="zh-CN" i="1">
                              <a:solidFill>
                                <a:schemeClr val="tx1"/>
                              </a:solidFill>
                              <a:latin typeface="Cambria Math" panose="02040503050406030204" pitchFamily="18" charset="0"/>
                              <a:cs typeface="Times New Roman" panose="02020603050405020304" pitchFamily="18" charset="0"/>
                            </a:rPr>
                            <m:t>𝑀</m:t>
                          </m:r>
                          <m:r>
                            <a:rPr lang="en-US" altLang="zh-CN" i="1">
                              <a:solidFill>
                                <a:schemeClr val="tx1"/>
                              </a:solidFill>
                              <a:latin typeface="Cambria Math" panose="02040503050406030204" pitchFamily="18" charset="0"/>
                              <a:cs typeface="Times New Roman" panose="02020603050405020304" pitchFamily="18" charset="0"/>
                            </a:rPr>
                            <m:t>1</m:t>
                          </m:r>
                        </m:sub>
                      </m:sSub>
                      <m:r>
                        <a:rPr lang="en-US" altLang="zh-CN" i="1">
                          <a:solidFill>
                            <a:schemeClr val="tx1"/>
                          </a:solidFill>
                          <a:latin typeface="Cambria Math" panose="02040503050406030204" pitchFamily="18" charset="0"/>
                          <a:ea typeface="Cambria" panose="02040503050406030204" pitchFamily="18" charset="0"/>
                          <a:cs typeface="Times New Roman" panose="02020603050405020304" pitchFamily="18" charset="0"/>
                        </a:rPr>
                        <m:t>=</m:t>
                      </m:r>
                      <m:f>
                        <m:fPr>
                          <m:ctrlPr>
                            <a:rPr lang="en-US" altLang="zh-CN" b="0" i="1" smtClean="0">
                              <a:solidFill>
                                <a:schemeClr val="tx1"/>
                              </a:solidFill>
                              <a:latin typeface="Cambria Math" panose="02040503050406030204" pitchFamily="18" charset="0"/>
                            </a:rPr>
                          </m:ctrlPr>
                        </m:fPr>
                        <m:num>
                          <m:r>
                            <a:rPr lang="en-US" altLang="zh-CN" i="1">
                              <a:solidFill>
                                <a:schemeClr val="tx1"/>
                              </a:solidFill>
                              <a:latin typeface="Cambria Math" panose="02040503050406030204" pitchFamily="18" charset="0"/>
                            </a:rPr>
                            <m:t>ℏ</m:t>
                          </m:r>
                        </m:num>
                        <m:den>
                          <m:sSub>
                            <m:sSubPr>
                              <m:ctrlPr>
                                <a:rPr lang="zh-CN" altLang="zh-CN" i="1">
                                  <a:solidFill>
                                    <a:schemeClr val="tx1"/>
                                  </a:solidFill>
                                  <a:latin typeface="Cambria Math" panose="02040503050406030204" pitchFamily="18" charset="0"/>
                                  <a:ea typeface="Cambria Math" panose="02040503050406030204" pitchFamily="18" charset="0"/>
                                </a:rPr>
                              </m:ctrlPr>
                            </m:sSubPr>
                            <m:e>
                              <m:r>
                                <a:rPr lang="en-US" altLang="zh-CN" i="1">
                                  <a:solidFill>
                                    <a:schemeClr val="tx1"/>
                                  </a:solidFill>
                                  <a:latin typeface="Cambria Math" panose="02040503050406030204" pitchFamily="18" charset="0"/>
                                  <a:cs typeface="Times New Roman" panose="02020603050405020304" pitchFamily="18" charset="0"/>
                                </a:rPr>
                                <m:t>𝛤</m:t>
                              </m:r>
                            </m:e>
                            <m:sub>
                              <m:r>
                                <a:rPr lang="en-US" altLang="zh-CN" i="1">
                                  <a:solidFill>
                                    <a:schemeClr val="tx1"/>
                                  </a:solidFill>
                                  <a:latin typeface="Cambria Math" panose="02040503050406030204" pitchFamily="18" charset="0"/>
                                  <a:cs typeface="Times New Roman" panose="02020603050405020304" pitchFamily="18" charset="0"/>
                                </a:rPr>
                                <m:t>𝑀</m:t>
                              </m:r>
                              <m:r>
                                <a:rPr lang="en-US" altLang="zh-CN" i="1">
                                  <a:solidFill>
                                    <a:schemeClr val="tx1"/>
                                  </a:solidFill>
                                  <a:latin typeface="Cambria Math" panose="02040503050406030204" pitchFamily="18" charset="0"/>
                                  <a:cs typeface="Times New Roman" panose="02020603050405020304" pitchFamily="18" charset="0"/>
                                </a:rPr>
                                <m:t>1</m:t>
                              </m:r>
                            </m:sub>
                          </m:sSub>
                        </m:den>
                      </m:f>
                      <m:r>
                        <a:rPr lang="en-US" altLang="zh-CN" b="0" i="1" smtClean="0">
                          <a:solidFill>
                            <a:schemeClr val="tx1"/>
                          </a:solidFill>
                          <a:latin typeface="Cambria Math" panose="02040503050406030204" pitchFamily="18" charset="0"/>
                          <a:cs typeface="Times New Roman" panose="02020603050405020304" pitchFamily="18" charset="0"/>
                        </a:rPr>
                        <m:t>=4.9 </m:t>
                      </m:r>
                      <m:r>
                        <m:rPr>
                          <m:sty m:val="p"/>
                        </m:rPr>
                        <a:rPr lang="en-US" altLang="zh-CN" i="1">
                          <a:solidFill>
                            <a:schemeClr val="tx1"/>
                          </a:solidFill>
                          <a:latin typeface="Cambria Math" panose="02040503050406030204" pitchFamily="18" charset="0"/>
                          <a:cs typeface="Times New Roman" panose="02020603050405020304" pitchFamily="18" charset="0"/>
                        </a:rPr>
                        <m:t>ps</m:t>
                      </m:r>
                    </m:oMath>
                  </m:oMathPara>
                </a14:m>
                <a:endParaRPr lang="en-US" altLang="zh-CN" dirty="0">
                  <a:solidFill>
                    <a:schemeClr val="tx1"/>
                  </a:solidFill>
                  <a:latin typeface="Cambria" panose="02040503050406030204" pitchFamily="18" charset="0"/>
                  <a:ea typeface="Cambria" panose="02040503050406030204" pitchFamily="18" charset="0"/>
                  <a:cs typeface="Times New Roman" panose="02020603050405020304" pitchFamily="18" charset="0"/>
                </a:endParaRPr>
              </a:p>
              <a:p>
                <a:endParaRPr lang="en-US" altLang="zh-CN" dirty="0">
                  <a:solidFill>
                    <a:schemeClr val="tx1"/>
                  </a:solidFill>
                  <a:latin typeface="Cambria" panose="02040503050406030204" pitchFamily="18" charset="0"/>
                  <a:ea typeface="Cambria" panose="02040503050406030204" pitchFamily="18"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zh-CN" altLang="zh-CN" i="1" smtClean="0">
                              <a:solidFill>
                                <a:schemeClr val="tx1"/>
                              </a:solidFill>
                              <a:effectLst/>
                              <a:latin typeface="Cambria Math" panose="02040503050406030204" pitchFamily="18" charset="0"/>
                              <a:ea typeface="Cambria Math" panose="02040503050406030204" pitchFamily="18" charset="0"/>
                            </a:rPr>
                          </m:ctrlPr>
                        </m:sSub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𝛤</m:t>
                          </m:r>
                        </m:e>
                        <m: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𝐸</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sub>
                      </m:s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=8.13×</m:t>
                      </m:r>
                      <m:sSup>
                        <m:sSupPr>
                          <m:ctrlPr>
                            <a:rPr lang="zh-CN" altLang="zh-CN" i="1">
                              <a:solidFill>
                                <a:schemeClr val="tx1"/>
                              </a:solidFill>
                              <a:effectLst/>
                              <a:latin typeface="Cambria Math" panose="02040503050406030204" pitchFamily="18" charset="0"/>
                              <a:ea typeface="Cambria Math" panose="02040503050406030204" pitchFamily="18" charset="0"/>
                            </a:rPr>
                          </m:ctrlPr>
                        </m:s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10</m:t>
                          </m:r>
                        </m:e>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−7</m:t>
                          </m:r>
                        </m:sup>
                      </m:sSup>
                      <m:sSubSup>
                        <m:sSubSupPr>
                          <m:ctrlPr>
                            <a:rPr lang="zh-CN" altLang="zh-CN" i="1">
                              <a:solidFill>
                                <a:schemeClr val="tx1"/>
                              </a:solidFill>
                              <a:effectLst/>
                              <a:latin typeface="Cambria Math" panose="02040503050406030204" pitchFamily="18" charset="0"/>
                              <a:ea typeface="Cambria Math" panose="02040503050406030204" pitchFamily="18" charset="0"/>
                            </a:rPr>
                          </m:ctrlPr>
                        </m:sSub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𝐸</m:t>
                          </m:r>
                        </m:e>
                        <m: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𝛾</m:t>
                          </m:r>
                        </m:sub>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5</m:t>
                          </m:r>
                        </m:sup>
                      </m:sSub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t>
                      </m:r>
                      <m:r>
                        <m:rPr>
                          <m:sty m:val="p"/>
                        </m:rPr>
                        <a:rPr lang="en-US" altLang="zh-CN" sz="1800">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MeV</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𝐵</m:t>
                      </m:r>
                      <m:d>
                        <m:dPr>
                          <m:ctrlPr>
                            <a:rPr lang="zh-CN" altLang="zh-CN" i="1">
                              <a:solidFill>
                                <a:schemeClr val="tx1"/>
                              </a:solidFill>
                              <a:effectLst/>
                              <a:latin typeface="Cambria Math" panose="02040503050406030204" pitchFamily="18" charset="0"/>
                              <a:ea typeface="Cambria Math" panose="02040503050406030204" pitchFamily="18" charset="0"/>
                            </a:rPr>
                          </m:ctrlPr>
                        </m:d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𝐸</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e>
                      </m:d>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t>
                      </m:r>
                      <m:sSup>
                        <m:sSupPr>
                          <m:ctrlPr>
                            <a:rPr lang="zh-CN" altLang="zh-CN" i="1">
                              <a:solidFill>
                                <a:schemeClr val="tx1"/>
                              </a:solidFill>
                              <a:effectLst/>
                              <a:latin typeface="Cambria Math" panose="02040503050406030204" pitchFamily="18" charset="0"/>
                              <a:ea typeface="Cambria Math" panose="02040503050406030204" pitchFamily="18" charset="0"/>
                            </a:rPr>
                          </m:ctrlPr>
                        </m:s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𝑒</m:t>
                          </m:r>
                        </m:e>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sup>
                      </m:sSup>
                      <m:sSup>
                        <m:sSupPr>
                          <m:ctrlPr>
                            <a:rPr lang="zh-CN" altLang="zh-CN" i="1">
                              <a:solidFill>
                                <a:srgbClr val="000000"/>
                              </a:solidFill>
                              <a:effectLst/>
                              <a:latin typeface="Cambria Math" panose="02040503050406030204" pitchFamily="18" charset="0"/>
                              <a:ea typeface="Cambria Math" panose="02040503050406030204" pitchFamily="18" charset="0"/>
                            </a:rPr>
                          </m:ctrlPr>
                        </m:sSupPr>
                        <m:e>
                          <m:r>
                            <m:rPr>
                              <m:sty m:val="p"/>
                            </m:rPr>
                            <a:rPr lang="en-US" altLang="zh-CN" sz="18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fm</m:t>
                          </m:r>
                        </m:e>
                        <m:sup>
                          <m:r>
                            <a:rPr lang="en-US" altLang="zh-CN" sz="18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4</m:t>
                          </m:r>
                        </m:sup>
                      </m:sSup>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r>
                        <a:rPr lang="en-US" altLang="zh-CN" i="1">
                          <a:solidFill>
                            <a:srgbClr val="000000"/>
                          </a:solidFill>
                          <a:latin typeface="Cambria Math" panose="02040503050406030204" pitchFamily="18" charset="0"/>
                          <a:ea typeface="宋体" panose="02010600030101010101" pitchFamily="2" charset="-122"/>
                          <a:cs typeface="Times New Roman" panose="02020603050405020304" pitchFamily="18" charset="0"/>
                        </a:rPr>
                        <m:t>=</m:t>
                      </m:r>
                      <m:r>
                        <m:rPr>
                          <m:nor/>
                        </m:rPr>
                        <a:rPr lang="en-US" altLang="zh-CN" dirty="0">
                          <a:latin typeface="Cambria" panose="02040503050406030204" pitchFamily="18" charset="0"/>
                          <a:ea typeface="Cambria" panose="02040503050406030204" pitchFamily="18" charset="0"/>
                          <a:cs typeface="Times New Roman" panose="02020603050405020304" pitchFamily="18" charset="0"/>
                        </a:rPr>
                        <m:t>0.07</m:t>
                      </m:r>
                      <m:r>
                        <m:rPr>
                          <m:nor/>
                        </m:rPr>
                        <a:rPr lang="en-US" altLang="zh-CN" b="0" i="0" dirty="0" smtClean="0">
                          <a:latin typeface="Cambria" panose="02040503050406030204" pitchFamily="18" charset="0"/>
                          <a:ea typeface="Cambria" panose="02040503050406030204" pitchFamily="18" charset="0"/>
                          <a:cs typeface="Times New Roman" panose="02020603050405020304" pitchFamily="18" charset="0"/>
                        </a:rPr>
                        <m:t>7</m:t>
                      </m:r>
                      <m:r>
                        <m:rPr>
                          <m:nor/>
                        </m:rPr>
                        <a:rPr lang="en-US" altLang="zh-CN" dirty="0">
                          <a:latin typeface="Cambria" panose="02040503050406030204" pitchFamily="18" charset="0"/>
                          <a:ea typeface="Cambria" panose="02040503050406030204" pitchFamily="18" charset="0"/>
                          <a:cs typeface="Times New Roman" panose="02020603050405020304" pitchFamily="18" charset="0"/>
                        </a:rPr>
                        <m:t> </m:t>
                      </m:r>
                      <m:r>
                        <m:rPr>
                          <m:nor/>
                        </m:rPr>
                        <a:rPr lang="en-US" altLang="zh-CN" dirty="0">
                          <a:latin typeface="Cambria" panose="02040503050406030204" pitchFamily="18" charset="0"/>
                          <a:ea typeface="Cambria" panose="02040503050406030204" pitchFamily="18" charset="0"/>
                          <a:cs typeface="Times New Roman" panose="02020603050405020304" pitchFamily="18" charset="0"/>
                        </a:rPr>
                        <m:t>meV</m:t>
                      </m:r>
                    </m:oMath>
                  </m:oMathPara>
                </a14:m>
                <a:endParaRPr lang="en-US" altLang="zh-CN" sz="1800" dirty="0">
                  <a:effectLst/>
                  <a:latin typeface="Cambria" panose="02040503050406030204" pitchFamily="18" charset="0"/>
                  <a:ea typeface="Cambria" panose="02040503050406030204" pitchFamily="18"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zh-CN" altLang="zh-CN" i="1" smtClean="0">
                              <a:solidFill>
                                <a:srgbClr val="000000"/>
                              </a:solidFill>
                              <a:latin typeface="Cambria Math" panose="02040503050406030204" pitchFamily="18" charset="0"/>
                              <a:ea typeface="Cambria Math" panose="02040503050406030204" pitchFamily="18" charset="0"/>
                            </a:rPr>
                          </m:ctrlPr>
                        </m:sSubPr>
                        <m:e>
                          <m:r>
                            <a:rPr lang="zh-CN" altLang="en-US" i="1" smtClean="0">
                              <a:solidFill>
                                <a:srgbClr val="000000"/>
                              </a:solidFill>
                              <a:latin typeface="Cambria Math" panose="02040503050406030204" pitchFamily="18" charset="0"/>
                              <a:cs typeface="Times New Roman" panose="02020603050405020304" pitchFamily="18" charset="0"/>
                            </a:rPr>
                            <m:t>𝜏</m:t>
                          </m:r>
                        </m:e>
                        <m:sub>
                          <m:r>
                            <a:rPr lang="en-US" altLang="zh-CN" b="0" i="1" smtClean="0">
                              <a:solidFill>
                                <a:srgbClr val="000000"/>
                              </a:solidFill>
                              <a:latin typeface="Cambria Math" panose="02040503050406030204" pitchFamily="18" charset="0"/>
                              <a:cs typeface="Times New Roman" panose="02020603050405020304" pitchFamily="18" charset="0"/>
                            </a:rPr>
                            <m:t>𝐸</m:t>
                          </m:r>
                          <m:r>
                            <a:rPr lang="en-US" altLang="zh-CN" b="0" i="1" smtClean="0">
                              <a:solidFill>
                                <a:srgbClr val="000000"/>
                              </a:solidFill>
                              <a:latin typeface="Cambria Math" panose="02040503050406030204" pitchFamily="18" charset="0"/>
                              <a:cs typeface="Times New Roman" panose="02020603050405020304" pitchFamily="18" charset="0"/>
                            </a:rPr>
                            <m:t>2</m:t>
                          </m:r>
                        </m:sub>
                      </m:sSub>
                      <m:r>
                        <a:rPr lang="en-US" altLang="zh-CN" i="1">
                          <a:latin typeface="Cambria Math" panose="02040503050406030204" pitchFamily="18" charset="0"/>
                          <a:ea typeface="Cambria" panose="02040503050406030204" pitchFamily="18" charset="0"/>
                          <a:cs typeface="Times New Roman" panose="02020603050405020304" pitchFamily="18" charset="0"/>
                        </a:rPr>
                        <m:t>=</m:t>
                      </m:r>
                      <m:f>
                        <m:fPr>
                          <m:ctrlPr>
                            <a:rPr lang="en-US" altLang="zh-CN" b="0" i="1" smtClean="0">
                              <a:latin typeface="Cambria Math" panose="02040503050406030204" pitchFamily="18" charset="0"/>
                            </a:rPr>
                          </m:ctrlPr>
                        </m:fPr>
                        <m:num>
                          <m:r>
                            <a:rPr lang="en-US" altLang="zh-CN" i="1">
                              <a:latin typeface="Cambria Math" panose="02040503050406030204" pitchFamily="18" charset="0"/>
                            </a:rPr>
                            <m:t>ℏ</m:t>
                          </m:r>
                        </m:num>
                        <m:den>
                          <m:sSub>
                            <m:sSubPr>
                              <m:ctrlPr>
                                <a:rPr lang="zh-CN" altLang="zh-CN" i="1">
                                  <a:solidFill>
                                    <a:srgbClr val="000000"/>
                                  </a:solidFill>
                                  <a:latin typeface="Cambria Math" panose="02040503050406030204" pitchFamily="18" charset="0"/>
                                  <a:ea typeface="Cambria Math" panose="02040503050406030204" pitchFamily="18" charset="0"/>
                                </a:rPr>
                              </m:ctrlPr>
                            </m:sSubPr>
                            <m:e>
                              <m:r>
                                <a:rPr lang="en-US" altLang="zh-CN" i="1">
                                  <a:solidFill>
                                    <a:srgbClr val="000000"/>
                                  </a:solidFill>
                                  <a:latin typeface="Cambria Math" panose="02040503050406030204" pitchFamily="18" charset="0"/>
                                  <a:cs typeface="Times New Roman" panose="02020603050405020304" pitchFamily="18" charset="0"/>
                                </a:rPr>
                                <m:t>𝛤</m:t>
                              </m:r>
                            </m:e>
                            <m:sub>
                              <m:r>
                                <a:rPr lang="en-US" altLang="zh-CN" b="0" i="1" smtClean="0">
                                  <a:solidFill>
                                    <a:srgbClr val="000000"/>
                                  </a:solidFill>
                                  <a:latin typeface="Cambria Math" panose="02040503050406030204" pitchFamily="18" charset="0"/>
                                  <a:cs typeface="Times New Roman" panose="02020603050405020304" pitchFamily="18" charset="0"/>
                                </a:rPr>
                                <m:t>𝐸</m:t>
                              </m:r>
                              <m:r>
                                <a:rPr lang="en-US" altLang="zh-CN" b="0" i="1" smtClean="0">
                                  <a:solidFill>
                                    <a:srgbClr val="000000"/>
                                  </a:solidFill>
                                  <a:latin typeface="Cambria Math" panose="02040503050406030204" pitchFamily="18" charset="0"/>
                                  <a:cs typeface="Times New Roman" panose="02020603050405020304" pitchFamily="18" charset="0"/>
                                </a:rPr>
                                <m:t>2</m:t>
                              </m:r>
                            </m:sub>
                          </m:sSub>
                        </m:den>
                      </m:f>
                      <m:r>
                        <a:rPr lang="en-US" altLang="zh-CN" b="0" i="1" smtClean="0">
                          <a:solidFill>
                            <a:srgbClr val="000000"/>
                          </a:solidFill>
                          <a:latin typeface="Cambria Math" panose="02040503050406030204" pitchFamily="18" charset="0"/>
                          <a:cs typeface="Times New Roman" panose="02020603050405020304" pitchFamily="18" charset="0"/>
                        </a:rPr>
                        <m:t>=8.6 </m:t>
                      </m:r>
                      <m:r>
                        <m:rPr>
                          <m:sty m:val="p"/>
                        </m:rPr>
                        <a:rPr lang="en-US" altLang="zh-CN" i="1">
                          <a:solidFill>
                            <a:srgbClr val="000000"/>
                          </a:solidFill>
                          <a:latin typeface="Cambria Math" panose="02040503050406030204" pitchFamily="18" charset="0"/>
                          <a:cs typeface="Times New Roman" panose="02020603050405020304" pitchFamily="18" charset="0"/>
                        </a:rPr>
                        <m:t>ps</m:t>
                      </m:r>
                    </m:oMath>
                  </m:oMathPara>
                </a14:m>
                <a:endParaRPr lang="en-US" altLang="zh-CN" sz="1800" dirty="0">
                  <a:effectLst/>
                  <a:latin typeface="Cambria" panose="02040503050406030204" pitchFamily="18" charset="0"/>
                  <a:ea typeface="Cambria" panose="02040503050406030204" pitchFamily="18" charset="0"/>
                  <a:cs typeface="Times New Roman" panose="02020603050405020304" pitchFamily="18" charset="0"/>
                </a:endParaRPr>
              </a:p>
              <a:p>
                <a:endPar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endParaRPr>
              </a:p>
              <a:p>
                <a:r>
                  <a:rPr lang="en-US" altLang="zh-CN" sz="1800" dirty="0">
                    <a:solidFill>
                      <a:srgbClr val="9900FF"/>
                    </a:solidFill>
                    <a:effectLst/>
                    <a:latin typeface="Cambria" panose="02040503050406030204" pitchFamily="18" charset="0"/>
                    <a:ea typeface="Cambria" panose="02040503050406030204" pitchFamily="18" charset="0"/>
                  </a:rPr>
                  <a:t>the calculated partial half-life for E2 of 4.8 </a:t>
                </a:r>
                <a:r>
                  <a:rPr lang="en-US" altLang="zh-CN" sz="1800" dirty="0" err="1">
                    <a:solidFill>
                      <a:srgbClr val="9900FF"/>
                    </a:solidFill>
                    <a:effectLst/>
                    <a:latin typeface="Cambria" panose="02040503050406030204" pitchFamily="18" charset="0"/>
                    <a:ea typeface="Cambria" panose="02040503050406030204" pitchFamily="18" charset="0"/>
                  </a:rPr>
                  <a:t>ps</a:t>
                </a:r>
                <a:endParaRPr lang="en-US" altLang="zh-CN" sz="1800" dirty="0">
                  <a:solidFill>
                    <a:srgbClr val="9900FF"/>
                  </a:solidFill>
                  <a:effectLst/>
                  <a:latin typeface="Cambria" panose="02040503050406030204" pitchFamily="18" charset="0"/>
                  <a:ea typeface="Cambria" panose="02040503050406030204" pitchFamily="18" charset="0"/>
                </a:endParaRPr>
              </a:p>
              <a:p>
                <a:r>
                  <a:rPr lang="en-US" altLang="zh-CN" i="1" dirty="0">
                    <a:solidFill>
                      <a:srgbClr val="9900FF"/>
                    </a:solidFill>
                    <a:latin typeface="Cambria" panose="02040503050406030204" pitchFamily="18" charset="0"/>
                    <a:ea typeface="Cambria" panose="02040503050406030204" pitchFamily="18" charset="0"/>
                    <a:cs typeface="Times New Roman" panose="02020603050405020304" pitchFamily="18" charset="0"/>
                  </a:rPr>
                  <a:t>T</a:t>
                </a:r>
                <a:r>
                  <a:rPr lang="en-US" altLang="zh-CN" i="1" baseline="-25000" dirty="0">
                    <a:solidFill>
                      <a:srgbClr val="9900FF"/>
                    </a:solidFill>
                    <a:latin typeface="Cambria" panose="02040503050406030204" pitchFamily="18" charset="0"/>
                    <a:ea typeface="Cambria" panose="02040503050406030204" pitchFamily="18" charset="0"/>
                    <a:cs typeface="Times New Roman" panose="02020603050405020304" pitchFamily="18" charset="0"/>
                  </a:rPr>
                  <a:t>E</a:t>
                </a:r>
                <a:r>
                  <a:rPr lang="en-US" altLang="zh-CN" baseline="-25000" dirty="0">
                    <a:solidFill>
                      <a:srgbClr val="9900FF"/>
                    </a:solidFill>
                    <a:latin typeface="Cambria" panose="02040503050406030204" pitchFamily="18" charset="0"/>
                    <a:ea typeface="Cambria" panose="02040503050406030204" pitchFamily="18" charset="0"/>
                    <a:cs typeface="Times New Roman" panose="02020603050405020304" pitchFamily="18" charset="0"/>
                  </a:rPr>
                  <a:t>2</a:t>
                </a:r>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 4.8 </a:t>
                </a:r>
                <a:r>
                  <a:rPr lang="en-US" altLang="zh-CN" dirty="0" err="1">
                    <a:solidFill>
                      <a:srgbClr val="9900FF"/>
                    </a:solidFill>
                    <a:latin typeface="Cambria" panose="02040503050406030204" pitchFamily="18" charset="0"/>
                    <a:ea typeface="Cambria" panose="02040503050406030204" pitchFamily="18" charset="0"/>
                    <a:cs typeface="Times New Roman" panose="02020603050405020304" pitchFamily="18" charset="0"/>
                  </a:rPr>
                  <a:t>ps</a:t>
                </a:r>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means </a:t>
                </a:r>
                <a14:m>
                  <m:oMath xmlns:m="http://schemas.openxmlformats.org/officeDocument/2006/math">
                    <m:sSub>
                      <m:sSubPr>
                        <m:ctrlPr>
                          <a:rPr lang="zh-CN" altLang="zh-CN" i="1" smtClean="0">
                            <a:solidFill>
                              <a:srgbClr val="9900FF"/>
                            </a:solidFill>
                            <a:latin typeface="Cambria Math" panose="02040503050406030204" pitchFamily="18" charset="0"/>
                            <a:ea typeface="Cambria Math" panose="02040503050406030204" pitchFamily="18" charset="0"/>
                          </a:rPr>
                        </m:ctrlPr>
                      </m:sSubPr>
                      <m:e>
                        <m:r>
                          <a:rPr lang="zh-CN" altLang="en-US" i="1" smtClean="0">
                            <a:solidFill>
                              <a:srgbClr val="9900FF"/>
                            </a:solidFill>
                            <a:latin typeface="Cambria Math" panose="02040503050406030204" pitchFamily="18" charset="0"/>
                            <a:cs typeface="Times New Roman" panose="02020603050405020304" pitchFamily="18" charset="0"/>
                          </a:rPr>
                          <m:t>𝜏</m:t>
                        </m:r>
                      </m:e>
                      <m:sub>
                        <m:r>
                          <a:rPr lang="en-US" altLang="zh-CN" b="0" i="1" smtClean="0">
                            <a:solidFill>
                              <a:srgbClr val="9900FF"/>
                            </a:solidFill>
                            <a:latin typeface="Cambria Math" panose="02040503050406030204" pitchFamily="18" charset="0"/>
                            <a:cs typeface="Times New Roman" panose="02020603050405020304" pitchFamily="18" charset="0"/>
                          </a:rPr>
                          <m:t>𝐸</m:t>
                        </m:r>
                        <m:r>
                          <a:rPr lang="en-US" altLang="zh-CN" b="0" i="1" smtClean="0">
                            <a:solidFill>
                              <a:srgbClr val="9900FF"/>
                            </a:solidFill>
                            <a:latin typeface="Cambria Math" panose="02040503050406030204" pitchFamily="18" charset="0"/>
                            <a:cs typeface="Times New Roman" panose="02020603050405020304" pitchFamily="18" charset="0"/>
                          </a:rPr>
                          <m:t>2</m:t>
                        </m:r>
                      </m:sub>
                    </m:sSub>
                  </m:oMath>
                </a14:m>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 6.9 </a:t>
                </a:r>
                <a:r>
                  <a:rPr lang="en-US" altLang="zh-CN" dirty="0" err="1">
                    <a:solidFill>
                      <a:srgbClr val="9900FF"/>
                    </a:solidFill>
                    <a:latin typeface="Cambria" panose="02040503050406030204" pitchFamily="18" charset="0"/>
                    <a:ea typeface="Cambria" panose="02040503050406030204" pitchFamily="18" charset="0"/>
                    <a:cs typeface="Times New Roman" panose="02020603050405020304" pitchFamily="18" charset="0"/>
                  </a:rPr>
                  <a:t>ps</a:t>
                </a:r>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Alex  3/8/2022</a:t>
                </a:r>
                <a:endParaRPr lang="en-US" altLang="zh-CN" sz="1800" dirty="0">
                  <a:solidFill>
                    <a:srgbClr val="9900FF"/>
                  </a:solidFill>
                  <a:effectLst/>
                  <a:latin typeface="Cambria" panose="02040503050406030204" pitchFamily="18" charset="0"/>
                  <a:ea typeface="Cambria" panose="02040503050406030204" pitchFamily="18" charset="0"/>
                </a:endParaRPr>
              </a:p>
              <a:p>
                <a:pPr/>
                <a:br>
                  <a:rPr lang="en-US" altLang="zh-CN" sz="1800" dirty="0">
                    <a:effectLst/>
                    <a:latin typeface="Cambria" panose="02040503050406030204" pitchFamily="18" charset="0"/>
                    <a:ea typeface="Cambria" panose="02040503050406030204" pitchFamily="18" charset="0"/>
                    <a:cs typeface="Times New Roman" panose="02020603050405020304" pitchFamily="18" charset="0"/>
                  </a:rPr>
                </a:br>
                <a14:m>
                  <m:oMathPara xmlns:m="http://schemas.openxmlformats.org/officeDocument/2006/math">
                    <m:oMathParaPr>
                      <m:jc m:val="left"/>
                    </m:oMathParaPr>
                    <m:oMath xmlns:m="http://schemas.openxmlformats.org/officeDocument/2006/math">
                      <m:sSub>
                        <m:sSubPr>
                          <m:ctrlPr>
                            <a:rPr lang="zh-CN" altLang="zh-CN" i="1" smtClean="0">
                              <a:solidFill>
                                <a:srgbClr val="000000"/>
                              </a:solidFill>
                              <a:effectLst/>
                              <a:latin typeface="Cambria Math" panose="02040503050406030204" pitchFamily="18" charset="0"/>
                              <a:ea typeface="Cambria Math" panose="02040503050406030204" pitchFamily="18" charset="0"/>
                            </a:rPr>
                          </m:ctrlPr>
                        </m:sSubPr>
                        <m:e>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𝛤</m:t>
                          </m:r>
                        </m:e>
                        <m:sub>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𝑀</m:t>
                          </m:r>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sub>
                      </m:sSub>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r>
                        <a:rPr lang="en-US" altLang="zh-CN" sz="1800" i="1" smtClean="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16×</m:t>
                      </m:r>
                      <m:sSup>
                        <m:sSupPr>
                          <m:ctrlPr>
                            <a:rPr lang="zh-CN" altLang="zh-CN" i="1" smtClean="0">
                              <a:solidFill>
                                <a:schemeClr val="tx1"/>
                              </a:solidFill>
                              <a:effectLst/>
                              <a:latin typeface="Cambria Math" panose="02040503050406030204" pitchFamily="18" charset="0"/>
                              <a:ea typeface="Cambria Math" panose="02040503050406030204" pitchFamily="18" charset="0"/>
                            </a:rPr>
                          </m:ctrlPr>
                        </m:s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10</m:t>
                          </m:r>
                        </m:e>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sup>
                      </m:sSup>
                      <m:sSubSup>
                        <m:sSubSupPr>
                          <m:ctrlPr>
                            <a:rPr lang="zh-CN" altLang="zh-CN" i="1">
                              <a:solidFill>
                                <a:schemeClr val="tx1"/>
                              </a:solidFill>
                              <a:effectLst/>
                              <a:latin typeface="Cambria Math" panose="02040503050406030204" pitchFamily="18" charset="0"/>
                              <a:ea typeface="Cambria Math" panose="02040503050406030204" pitchFamily="18" charset="0"/>
                            </a:rPr>
                          </m:ctrlPr>
                        </m:sSub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𝐸</m:t>
                          </m:r>
                        </m:e>
                        <m: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𝛾</m:t>
                          </m:r>
                        </m:sub>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3</m:t>
                          </m:r>
                        </m:sup>
                      </m:sSubSup>
                      <m:d>
                        <m:dPr>
                          <m:begChr m:val="["/>
                          <m:endChr m:val="]"/>
                          <m:ctrlP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ctrlPr>
                        </m:dPr>
                        <m:e>
                          <m:r>
                            <m:rPr>
                              <m:sty m:val="p"/>
                            </m:rPr>
                            <a:rPr lang="en-US" altLang="zh-CN" sz="1800">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MeV</m:t>
                          </m:r>
                        </m:e>
                      </m:d>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𝐵</m:t>
                      </m:r>
                      <m:d>
                        <m:dPr>
                          <m:ctrlPr>
                            <a:rPr lang="zh-CN" altLang="zh-CN" i="1">
                              <a:solidFill>
                                <a:schemeClr val="tx1"/>
                              </a:solidFill>
                              <a:effectLst/>
                              <a:latin typeface="Cambria Math" panose="02040503050406030204" pitchFamily="18" charset="0"/>
                              <a:ea typeface="Cambria Math" panose="02040503050406030204" pitchFamily="18" charset="0"/>
                            </a:rPr>
                          </m:ctrlPr>
                        </m:d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𝑀</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1</m:t>
                          </m:r>
                        </m:e>
                      </m:d>
                      <m:d>
                        <m:dPr>
                          <m:begChr m:val="["/>
                          <m:endChr m:val="]"/>
                          <m:ctrlP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ctrlPr>
                        </m:dPr>
                        <m:e>
                          <m:sSubSup>
                            <m:sSubSupPr>
                              <m:ctrlPr>
                                <a:rPr lang="zh-CN" altLang="zh-CN" i="1">
                                  <a:solidFill>
                                    <a:schemeClr val="tx1"/>
                                  </a:solidFill>
                                  <a:effectLst/>
                                  <a:latin typeface="Cambria Math" panose="02040503050406030204" pitchFamily="18" charset="0"/>
                                  <a:ea typeface="Cambria Math" panose="02040503050406030204" pitchFamily="18" charset="0"/>
                                </a:rPr>
                              </m:ctrlPr>
                            </m:sSub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𝜇</m:t>
                              </m:r>
                            </m:e>
                            <m: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𝑁</m:t>
                              </m:r>
                            </m:sub>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sup>
                          </m:sSubSup>
                        </m:e>
                      </m:d>
                      <m:r>
                        <a:rPr lang="en-US" altLang="zh-CN" sz="1800" b="0" i="1" smtClean="0">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=0.154 </m:t>
                      </m:r>
                      <m:r>
                        <m:rPr>
                          <m:sty m:val="p"/>
                        </m:rPr>
                        <a:rPr lang="en-US" altLang="zh-CN" i="1">
                          <a:solidFill>
                            <a:schemeClr val="tx1"/>
                          </a:solidFill>
                          <a:latin typeface="Cambria Math" panose="02040503050406030204" pitchFamily="18" charset="0"/>
                          <a:ea typeface="宋体" panose="02010600030101010101" pitchFamily="2" charset="-122"/>
                          <a:cs typeface="Times New Roman" panose="02020603050405020304" pitchFamily="18" charset="0"/>
                        </a:rPr>
                        <m:t>meV</m:t>
                      </m:r>
                    </m:oMath>
                  </m:oMathPara>
                </a14:m>
                <a:endParaRPr lang="en-US" altLang="zh-CN" dirty="0">
                  <a:solidFill>
                    <a:schemeClr val="tx1"/>
                  </a:solidFill>
                  <a:latin typeface="Cambria" panose="02040503050406030204" pitchFamily="18" charset="0"/>
                  <a:ea typeface="Cambria" panose="02040503050406030204" pitchFamily="18"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zh-CN" altLang="zh-CN" i="1">
                              <a:solidFill>
                                <a:schemeClr val="tx1"/>
                              </a:solidFill>
                              <a:latin typeface="Cambria Math" panose="02040503050406030204" pitchFamily="18" charset="0"/>
                              <a:ea typeface="Cambria Math" panose="02040503050406030204" pitchFamily="18" charset="0"/>
                            </a:rPr>
                          </m:ctrlPr>
                        </m:sSubPr>
                        <m:e>
                          <m:r>
                            <a:rPr lang="zh-CN" altLang="en-US" i="1" smtClean="0">
                              <a:solidFill>
                                <a:schemeClr val="tx1"/>
                              </a:solidFill>
                              <a:latin typeface="Cambria Math" panose="02040503050406030204" pitchFamily="18" charset="0"/>
                              <a:cs typeface="Times New Roman" panose="02020603050405020304" pitchFamily="18" charset="0"/>
                            </a:rPr>
                            <m:t>𝜏</m:t>
                          </m:r>
                        </m:e>
                        <m:sub>
                          <m:r>
                            <a:rPr lang="en-US" altLang="zh-CN" i="1">
                              <a:solidFill>
                                <a:schemeClr val="tx1"/>
                              </a:solidFill>
                              <a:latin typeface="Cambria Math" panose="02040503050406030204" pitchFamily="18" charset="0"/>
                              <a:cs typeface="Times New Roman" panose="02020603050405020304" pitchFamily="18" charset="0"/>
                            </a:rPr>
                            <m:t>𝑀</m:t>
                          </m:r>
                          <m:r>
                            <a:rPr lang="en-US" altLang="zh-CN" i="1">
                              <a:solidFill>
                                <a:schemeClr val="tx1"/>
                              </a:solidFill>
                              <a:latin typeface="Cambria Math" panose="02040503050406030204" pitchFamily="18" charset="0"/>
                              <a:cs typeface="Times New Roman" panose="02020603050405020304" pitchFamily="18" charset="0"/>
                            </a:rPr>
                            <m:t>1</m:t>
                          </m:r>
                        </m:sub>
                      </m:sSub>
                      <m:r>
                        <a:rPr lang="en-US" altLang="zh-CN" i="1">
                          <a:solidFill>
                            <a:schemeClr val="tx1"/>
                          </a:solidFill>
                          <a:latin typeface="Cambria Math" panose="02040503050406030204" pitchFamily="18" charset="0"/>
                          <a:ea typeface="Cambria" panose="02040503050406030204" pitchFamily="18" charset="0"/>
                          <a:cs typeface="Times New Roman" panose="02020603050405020304" pitchFamily="18" charset="0"/>
                        </a:rPr>
                        <m:t>=</m:t>
                      </m:r>
                      <m:f>
                        <m:fPr>
                          <m:ctrlPr>
                            <a:rPr lang="en-US" altLang="zh-CN" b="0" i="1" smtClean="0">
                              <a:solidFill>
                                <a:schemeClr val="tx1"/>
                              </a:solidFill>
                              <a:latin typeface="Cambria Math" panose="02040503050406030204" pitchFamily="18" charset="0"/>
                            </a:rPr>
                          </m:ctrlPr>
                        </m:fPr>
                        <m:num>
                          <m:r>
                            <a:rPr lang="en-US" altLang="zh-CN" i="1">
                              <a:solidFill>
                                <a:schemeClr val="tx1"/>
                              </a:solidFill>
                              <a:latin typeface="Cambria Math" panose="02040503050406030204" pitchFamily="18" charset="0"/>
                            </a:rPr>
                            <m:t>ℏ</m:t>
                          </m:r>
                        </m:num>
                        <m:den>
                          <m:sSub>
                            <m:sSubPr>
                              <m:ctrlPr>
                                <a:rPr lang="zh-CN" altLang="zh-CN" i="1">
                                  <a:solidFill>
                                    <a:schemeClr val="tx1"/>
                                  </a:solidFill>
                                  <a:latin typeface="Cambria Math" panose="02040503050406030204" pitchFamily="18" charset="0"/>
                                  <a:ea typeface="Cambria Math" panose="02040503050406030204" pitchFamily="18" charset="0"/>
                                </a:rPr>
                              </m:ctrlPr>
                            </m:sSubPr>
                            <m:e>
                              <m:r>
                                <a:rPr lang="en-US" altLang="zh-CN" i="1">
                                  <a:solidFill>
                                    <a:schemeClr val="tx1"/>
                                  </a:solidFill>
                                  <a:latin typeface="Cambria Math" panose="02040503050406030204" pitchFamily="18" charset="0"/>
                                  <a:cs typeface="Times New Roman" panose="02020603050405020304" pitchFamily="18" charset="0"/>
                                </a:rPr>
                                <m:t>𝛤</m:t>
                              </m:r>
                            </m:e>
                            <m:sub>
                              <m:r>
                                <a:rPr lang="en-US" altLang="zh-CN" i="1">
                                  <a:solidFill>
                                    <a:schemeClr val="tx1"/>
                                  </a:solidFill>
                                  <a:latin typeface="Cambria Math" panose="02040503050406030204" pitchFamily="18" charset="0"/>
                                  <a:cs typeface="Times New Roman" panose="02020603050405020304" pitchFamily="18" charset="0"/>
                                </a:rPr>
                                <m:t>𝑀</m:t>
                              </m:r>
                              <m:r>
                                <a:rPr lang="en-US" altLang="zh-CN" i="1">
                                  <a:solidFill>
                                    <a:schemeClr val="tx1"/>
                                  </a:solidFill>
                                  <a:latin typeface="Cambria Math" panose="02040503050406030204" pitchFamily="18" charset="0"/>
                                  <a:cs typeface="Times New Roman" panose="02020603050405020304" pitchFamily="18" charset="0"/>
                                </a:rPr>
                                <m:t>1</m:t>
                              </m:r>
                            </m:sub>
                          </m:sSub>
                        </m:den>
                      </m:f>
                      <m:r>
                        <a:rPr lang="en-US" altLang="zh-CN" b="0" i="1" smtClean="0">
                          <a:solidFill>
                            <a:schemeClr val="tx1"/>
                          </a:solidFill>
                          <a:latin typeface="Cambria Math" panose="02040503050406030204" pitchFamily="18" charset="0"/>
                          <a:cs typeface="Times New Roman" panose="02020603050405020304" pitchFamily="18" charset="0"/>
                        </a:rPr>
                        <m:t>=4.3 </m:t>
                      </m:r>
                      <m:r>
                        <m:rPr>
                          <m:sty m:val="p"/>
                        </m:rPr>
                        <a:rPr lang="en-US" altLang="zh-CN" i="1">
                          <a:solidFill>
                            <a:schemeClr val="tx1"/>
                          </a:solidFill>
                          <a:latin typeface="Cambria Math" panose="02040503050406030204" pitchFamily="18" charset="0"/>
                          <a:cs typeface="Times New Roman" panose="02020603050405020304" pitchFamily="18" charset="0"/>
                        </a:rPr>
                        <m:t>ps</m:t>
                      </m:r>
                    </m:oMath>
                  </m:oMathPara>
                </a14:m>
                <a:endParaRPr lang="en-US" altLang="zh-CN" dirty="0">
                  <a:solidFill>
                    <a:schemeClr val="tx1"/>
                  </a:solidFill>
                  <a:latin typeface="Cambria" panose="02040503050406030204" pitchFamily="18" charset="0"/>
                  <a:ea typeface="Cambria" panose="02040503050406030204" pitchFamily="18" charset="0"/>
                  <a:cs typeface="Times New Roman" panose="02020603050405020304" pitchFamily="18" charset="0"/>
                </a:endParaRPr>
              </a:p>
              <a:p>
                <a:endParaRPr lang="en-US" altLang="zh-CN" dirty="0">
                  <a:solidFill>
                    <a:schemeClr val="tx1"/>
                  </a:solidFill>
                  <a:latin typeface="Cambria" panose="02040503050406030204" pitchFamily="18" charset="0"/>
                  <a:ea typeface="Cambria" panose="02040503050406030204" pitchFamily="18"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zh-CN" altLang="zh-CN" i="1" smtClean="0">
                              <a:solidFill>
                                <a:schemeClr val="tx1"/>
                              </a:solidFill>
                              <a:effectLst/>
                              <a:latin typeface="Cambria Math" panose="02040503050406030204" pitchFamily="18" charset="0"/>
                              <a:ea typeface="Cambria Math" panose="02040503050406030204" pitchFamily="18" charset="0"/>
                            </a:rPr>
                          </m:ctrlPr>
                        </m:sSub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𝛤</m:t>
                          </m:r>
                        </m:e>
                        <m: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𝐸</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sub>
                      </m:s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=8.13×</m:t>
                      </m:r>
                      <m:sSup>
                        <m:sSupPr>
                          <m:ctrlPr>
                            <a:rPr lang="zh-CN" altLang="zh-CN" i="1">
                              <a:solidFill>
                                <a:schemeClr val="tx1"/>
                              </a:solidFill>
                              <a:effectLst/>
                              <a:latin typeface="Cambria Math" panose="02040503050406030204" pitchFamily="18" charset="0"/>
                              <a:ea typeface="Cambria Math" panose="02040503050406030204" pitchFamily="18" charset="0"/>
                            </a:rPr>
                          </m:ctrlPr>
                        </m:s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10</m:t>
                          </m:r>
                        </m:e>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−7</m:t>
                          </m:r>
                        </m:sup>
                      </m:sSup>
                      <m:sSubSup>
                        <m:sSubSupPr>
                          <m:ctrlPr>
                            <a:rPr lang="zh-CN" altLang="zh-CN" i="1">
                              <a:solidFill>
                                <a:schemeClr val="tx1"/>
                              </a:solidFill>
                              <a:effectLst/>
                              <a:latin typeface="Cambria Math" panose="02040503050406030204" pitchFamily="18" charset="0"/>
                              <a:ea typeface="Cambria Math" panose="02040503050406030204" pitchFamily="18" charset="0"/>
                            </a:rPr>
                          </m:ctrlPr>
                        </m:sSub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𝐸</m:t>
                          </m:r>
                        </m:e>
                        <m: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𝛾</m:t>
                          </m:r>
                        </m:sub>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5</m:t>
                          </m:r>
                        </m:sup>
                      </m:sSub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t>
                      </m:r>
                      <m:r>
                        <m:rPr>
                          <m:sty m:val="p"/>
                        </m:rPr>
                        <a:rPr lang="en-US" altLang="zh-CN" sz="1800">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MeV</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𝐵</m:t>
                      </m:r>
                      <m:d>
                        <m:dPr>
                          <m:ctrlPr>
                            <a:rPr lang="zh-CN" altLang="zh-CN" i="1">
                              <a:solidFill>
                                <a:schemeClr val="tx1"/>
                              </a:solidFill>
                              <a:effectLst/>
                              <a:latin typeface="Cambria Math" panose="02040503050406030204" pitchFamily="18" charset="0"/>
                              <a:ea typeface="Cambria Math" panose="02040503050406030204" pitchFamily="18" charset="0"/>
                            </a:rPr>
                          </m:ctrlPr>
                        </m:d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𝐸</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e>
                      </m:d>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t>
                      </m:r>
                      <m:sSup>
                        <m:sSupPr>
                          <m:ctrlPr>
                            <a:rPr lang="zh-CN" altLang="zh-CN" i="1">
                              <a:solidFill>
                                <a:schemeClr val="tx1"/>
                              </a:solidFill>
                              <a:effectLst/>
                              <a:latin typeface="Cambria Math" panose="02040503050406030204" pitchFamily="18" charset="0"/>
                              <a:ea typeface="Cambria Math" panose="02040503050406030204" pitchFamily="18" charset="0"/>
                            </a:rPr>
                          </m:ctrlPr>
                        </m:s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𝑒</m:t>
                          </m:r>
                        </m:e>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sup>
                      </m:sSup>
                      <m:sSup>
                        <m:sSupPr>
                          <m:ctrlPr>
                            <a:rPr lang="zh-CN" altLang="zh-CN" i="1">
                              <a:solidFill>
                                <a:srgbClr val="000000"/>
                              </a:solidFill>
                              <a:effectLst/>
                              <a:latin typeface="Cambria Math" panose="02040503050406030204" pitchFamily="18" charset="0"/>
                              <a:ea typeface="Cambria Math" panose="02040503050406030204" pitchFamily="18" charset="0"/>
                            </a:rPr>
                          </m:ctrlPr>
                        </m:sSupPr>
                        <m:e>
                          <m:r>
                            <m:rPr>
                              <m:sty m:val="p"/>
                            </m:rPr>
                            <a:rPr lang="en-US" altLang="zh-CN" sz="18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fm</m:t>
                          </m:r>
                        </m:e>
                        <m:sup>
                          <m:r>
                            <a:rPr lang="en-US" altLang="zh-CN" sz="18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4</m:t>
                          </m:r>
                        </m:sup>
                      </m:sSup>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r>
                        <a:rPr lang="en-US" altLang="zh-CN" i="1">
                          <a:solidFill>
                            <a:srgbClr val="000000"/>
                          </a:solidFill>
                          <a:latin typeface="Cambria Math" panose="02040503050406030204" pitchFamily="18" charset="0"/>
                          <a:ea typeface="宋体" panose="02010600030101010101" pitchFamily="2" charset="-122"/>
                          <a:cs typeface="Times New Roman" panose="02020603050405020304" pitchFamily="18" charset="0"/>
                        </a:rPr>
                        <m:t>=</m:t>
                      </m:r>
                      <m:r>
                        <m:rPr>
                          <m:nor/>
                        </m:rPr>
                        <a:rPr lang="en-US" altLang="zh-CN" dirty="0">
                          <a:latin typeface="Cambria" panose="02040503050406030204" pitchFamily="18" charset="0"/>
                          <a:ea typeface="Cambria" panose="02040503050406030204" pitchFamily="18" charset="0"/>
                          <a:cs typeface="Times New Roman" panose="02020603050405020304" pitchFamily="18" charset="0"/>
                        </a:rPr>
                        <m:t>0.0</m:t>
                      </m:r>
                      <m:r>
                        <m:rPr>
                          <m:nor/>
                        </m:rPr>
                        <a:rPr lang="en-US" altLang="zh-CN" dirty="0" smtClean="0">
                          <a:latin typeface="Cambria" panose="02040503050406030204" pitchFamily="18" charset="0"/>
                          <a:ea typeface="Cambria" panose="02040503050406030204" pitchFamily="18" charset="0"/>
                          <a:cs typeface="Times New Roman" panose="02020603050405020304" pitchFamily="18" charset="0"/>
                        </a:rPr>
                        <m:t>9</m:t>
                      </m:r>
                      <m:r>
                        <m:rPr>
                          <m:nor/>
                        </m:rPr>
                        <a:rPr lang="en-US" altLang="zh-CN" b="0" dirty="0" smtClean="0">
                          <a:latin typeface="Cambria" panose="02040503050406030204" pitchFamily="18" charset="0"/>
                          <a:ea typeface="Cambria" panose="02040503050406030204" pitchFamily="18" charset="0"/>
                          <a:cs typeface="Times New Roman" panose="02020603050405020304" pitchFamily="18" charset="0"/>
                        </a:rPr>
                        <m:t>6</m:t>
                      </m:r>
                      <m:r>
                        <m:rPr>
                          <m:nor/>
                        </m:rPr>
                        <a:rPr lang="en-US" altLang="zh-CN" dirty="0">
                          <a:latin typeface="Cambria" panose="02040503050406030204" pitchFamily="18" charset="0"/>
                          <a:ea typeface="Cambria" panose="02040503050406030204" pitchFamily="18" charset="0"/>
                          <a:cs typeface="Times New Roman" panose="02020603050405020304" pitchFamily="18" charset="0"/>
                        </a:rPr>
                        <m:t> </m:t>
                      </m:r>
                      <m:r>
                        <m:rPr>
                          <m:nor/>
                        </m:rPr>
                        <a:rPr lang="en-US" altLang="zh-CN" dirty="0">
                          <a:latin typeface="Cambria" panose="02040503050406030204" pitchFamily="18" charset="0"/>
                          <a:ea typeface="Cambria" panose="02040503050406030204" pitchFamily="18" charset="0"/>
                          <a:cs typeface="Times New Roman" panose="02020603050405020304" pitchFamily="18" charset="0"/>
                        </a:rPr>
                        <m:t>meV</m:t>
                      </m:r>
                    </m:oMath>
                  </m:oMathPara>
                </a14:m>
                <a:endParaRPr lang="en-US" altLang="zh-CN" sz="1800" dirty="0">
                  <a:effectLst/>
                  <a:latin typeface="Cambria" panose="02040503050406030204" pitchFamily="18" charset="0"/>
                  <a:ea typeface="Cambria" panose="02040503050406030204" pitchFamily="18"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zh-CN" altLang="zh-CN" i="1" smtClean="0">
                              <a:solidFill>
                                <a:srgbClr val="000000"/>
                              </a:solidFill>
                              <a:latin typeface="Cambria Math" panose="02040503050406030204" pitchFamily="18" charset="0"/>
                              <a:ea typeface="Cambria Math" panose="02040503050406030204" pitchFamily="18" charset="0"/>
                            </a:rPr>
                          </m:ctrlPr>
                        </m:sSubPr>
                        <m:e>
                          <m:r>
                            <a:rPr lang="zh-CN" altLang="en-US" i="1" smtClean="0">
                              <a:solidFill>
                                <a:srgbClr val="000000"/>
                              </a:solidFill>
                              <a:latin typeface="Cambria Math" panose="02040503050406030204" pitchFamily="18" charset="0"/>
                              <a:cs typeface="Times New Roman" panose="02020603050405020304" pitchFamily="18" charset="0"/>
                            </a:rPr>
                            <m:t>𝜏</m:t>
                          </m:r>
                        </m:e>
                        <m:sub>
                          <m:r>
                            <a:rPr lang="en-US" altLang="zh-CN" b="0" i="1" smtClean="0">
                              <a:solidFill>
                                <a:srgbClr val="000000"/>
                              </a:solidFill>
                              <a:latin typeface="Cambria Math" panose="02040503050406030204" pitchFamily="18" charset="0"/>
                              <a:cs typeface="Times New Roman" panose="02020603050405020304" pitchFamily="18" charset="0"/>
                            </a:rPr>
                            <m:t>𝐸</m:t>
                          </m:r>
                          <m:r>
                            <a:rPr lang="en-US" altLang="zh-CN" b="0" i="1" smtClean="0">
                              <a:solidFill>
                                <a:srgbClr val="000000"/>
                              </a:solidFill>
                              <a:latin typeface="Cambria Math" panose="02040503050406030204" pitchFamily="18" charset="0"/>
                              <a:cs typeface="Times New Roman" panose="02020603050405020304" pitchFamily="18" charset="0"/>
                            </a:rPr>
                            <m:t>2</m:t>
                          </m:r>
                        </m:sub>
                      </m:sSub>
                      <m:r>
                        <a:rPr lang="en-US" altLang="zh-CN" i="1">
                          <a:latin typeface="Cambria Math" panose="02040503050406030204" pitchFamily="18" charset="0"/>
                          <a:ea typeface="Cambria" panose="02040503050406030204" pitchFamily="18" charset="0"/>
                          <a:cs typeface="Times New Roman" panose="02020603050405020304" pitchFamily="18" charset="0"/>
                        </a:rPr>
                        <m:t>=</m:t>
                      </m:r>
                      <m:f>
                        <m:fPr>
                          <m:ctrlPr>
                            <a:rPr lang="en-US" altLang="zh-CN" b="0" i="1" smtClean="0">
                              <a:latin typeface="Cambria Math" panose="02040503050406030204" pitchFamily="18" charset="0"/>
                            </a:rPr>
                          </m:ctrlPr>
                        </m:fPr>
                        <m:num>
                          <m:r>
                            <a:rPr lang="en-US" altLang="zh-CN" i="1">
                              <a:latin typeface="Cambria Math" panose="02040503050406030204" pitchFamily="18" charset="0"/>
                            </a:rPr>
                            <m:t>ℏ</m:t>
                          </m:r>
                        </m:num>
                        <m:den>
                          <m:sSub>
                            <m:sSubPr>
                              <m:ctrlPr>
                                <a:rPr lang="zh-CN" altLang="zh-CN" i="1">
                                  <a:solidFill>
                                    <a:srgbClr val="000000"/>
                                  </a:solidFill>
                                  <a:latin typeface="Cambria Math" panose="02040503050406030204" pitchFamily="18" charset="0"/>
                                  <a:ea typeface="Cambria Math" panose="02040503050406030204" pitchFamily="18" charset="0"/>
                                </a:rPr>
                              </m:ctrlPr>
                            </m:sSubPr>
                            <m:e>
                              <m:r>
                                <a:rPr lang="en-US" altLang="zh-CN" i="1">
                                  <a:solidFill>
                                    <a:srgbClr val="000000"/>
                                  </a:solidFill>
                                  <a:latin typeface="Cambria Math" panose="02040503050406030204" pitchFamily="18" charset="0"/>
                                  <a:cs typeface="Times New Roman" panose="02020603050405020304" pitchFamily="18" charset="0"/>
                                </a:rPr>
                                <m:t>𝛤</m:t>
                              </m:r>
                            </m:e>
                            <m:sub>
                              <m:r>
                                <a:rPr lang="en-US" altLang="zh-CN" b="0" i="1" smtClean="0">
                                  <a:solidFill>
                                    <a:srgbClr val="000000"/>
                                  </a:solidFill>
                                  <a:latin typeface="Cambria Math" panose="02040503050406030204" pitchFamily="18" charset="0"/>
                                  <a:cs typeface="Times New Roman" panose="02020603050405020304" pitchFamily="18" charset="0"/>
                                </a:rPr>
                                <m:t>𝐸</m:t>
                              </m:r>
                              <m:r>
                                <a:rPr lang="en-US" altLang="zh-CN" b="0" i="1" smtClean="0">
                                  <a:solidFill>
                                    <a:srgbClr val="000000"/>
                                  </a:solidFill>
                                  <a:latin typeface="Cambria Math" panose="02040503050406030204" pitchFamily="18" charset="0"/>
                                  <a:cs typeface="Times New Roman" panose="02020603050405020304" pitchFamily="18" charset="0"/>
                                </a:rPr>
                                <m:t>2</m:t>
                              </m:r>
                            </m:sub>
                          </m:sSub>
                        </m:den>
                      </m:f>
                      <m:r>
                        <a:rPr lang="en-US" altLang="zh-CN" b="0" i="1" smtClean="0">
                          <a:solidFill>
                            <a:srgbClr val="000000"/>
                          </a:solidFill>
                          <a:latin typeface="Cambria Math" panose="02040503050406030204" pitchFamily="18" charset="0"/>
                          <a:cs typeface="Times New Roman" panose="02020603050405020304" pitchFamily="18" charset="0"/>
                        </a:rPr>
                        <m:t>=6.9 </m:t>
                      </m:r>
                      <m:r>
                        <m:rPr>
                          <m:sty m:val="p"/>
                        </m:rPr>
                        <a:rPr lang="en-US" altLang="zh-CN" i="1">
                          <a:solidFill>
                            <a:srgbClr val="000000"/>
                          </a:solidFill>
                          <a:latin typeface="Cambria Math" panose="02040503050406030204" pitchFamily="18" charset="0"/>
                          <a:cs typeface="Times New Roman" panose="02020603050405020304" pitchFamily="18" charset="0"/>
                        </a:rPr>
                        <m:t>ps</m:t>
                      </m:r>
                    </m:oMath>
                  </m:oMathPara>
                </a14:m>
                <a:endParaRPr lang="en-US" altLang="zh-CN" sz="1800" dirty="0">
                  <a:effectLst/>
                  <a:latin typeface="Cambria" panose="02040503050406030204" pitchFamily="18" charset="0"/>
                  <a:ea typeface="Cambria" panose="02040503050406030204" pitchFamily="18" charset="0"/>
                  <a:cs typeface="Times New Roman" panose="02020603050405020304" pitchFamily="18" charset="0"/>
                </a:endParaRPr>
              </a:p>
            </p:txBody>
          </p:sp>
        </mc:Choice>
        <mc:Fallback xmlns="">
          <p:sp>
            <p:nvSpPr>
              <p:cNvPr id="3" name="TextBox 2">
                <a:extLst>
                  <a:ext uri="{FF2B5EF4-FFF2-40B4-BE49-F238E27FC236}">
                    <a16:creationId xmlns:a16="http://schemas.microsoft.com/office/drawing/2014/main" id="{D1A7545F-A248-44D5-A404-4746E083399D}"/>
                  </a:ext>
                </a:extLst>
              </p:cNvPr>
              <p:cNvSpPr txBox="1">
                <a:spLocks noRot="1" noChangeAspect="1" noMove="1" noResize="1" noEditPoints="1" noAdjustHandles="1" noChangeArrowheads="1" noChangeShapeType="1" noTextEdit="1"/>
              </p:cNvSpPr>
              <p:nvPr/>
            </p:nvSpPr>
            <p:spPr>
              <a:xfrm>
                <a:off x="-1" y="0"/>
                <a:ext cx="5666510" cy="6382773"/>
              </a:xfrm>
              <a:prstGeom prst="rect">
                <a:avLst/>
              </a:prstGeom>
              <a:blipFill>
                <a:blip r:embed="rId3"/>
                <a:stretch>
                  <a:fillRect l="-860" t="-573"/>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graphicFrame>
            <p:nvGraphicFramePr>
              <p:cNvPr id="4" name="Table 3">
                <a:extLst>
                  <a:ext uri="{FF2B5EF4-FFF2-40B4-BE49-F238E27FC236}">
                    <a16:creationId xmlns:a16="http://schemas.microsoft.com/office/drawing/2014/main" id="{E2D1D3A1-37BC-46FC-BC9C-A2E8F620F22B}"/>
                  </a:ext>
                </a:extLst>
              </p:cNvPr>
              <p:cNvGraphicFramePr>
                <a:graphicFrameLocks noGrp="1"/>
              </p:cNvGraphicFramePr>
              <p:nvPr>
                <p:extLst>
                  <p:ext uri="{D42A27DB-BD31-4B8C-83A1-F6EECF244321}">
                    <p14:modId xmlns:p14="http://schemas.microsoft.com/office/powerpoint/2010/main" val="526023430"/>
                  </p:ext>
                </p:extLst>
              </p:nvPr>
            </p:nvGraphicFramePr>
            <p:xfrm>
              <a:off x="5403272" y="245845"/>
              <a:ext cx="3583242" cy="1305872"/>
            </p:xfrm>
            <a:graphic>
              <a:graphicData uri="http://schemas.openxmlformats.org/drawingml/2006/table">
                <a:tbl>
                  <a:tblPr>
                    <a:tableStyleId>{5940675A-B579-460E-94D1-54222C63F5DA}</a:tableStyleId>
                  </a:tblPr>
                  <a:tblGrid>
                    <a:gridCol w="974725">
                      <a:extLst>
                        <a:ext uri="{9D8B030D-6E8A-4147-A177-3AD203B41FA5}">
                          <a16:colId xmlns:a16="http://schemas.microsoft.com/office/drawing/2014/main" val="518045001"/>
                        </a:ext>
                      </a:extLst>
                    </a:gridCol>
                    <a:gridCol w="1167638">
                      <a:extLst>
                        <a:ext uri="{9D8B030D-6E8A-4147-A177-3AD203B41FA5}">
                          <a16:colId xmlns:a16="http://schemas.microsoft.com/office/drawing/2014/main" val="2606261708"/>
                        </a:ext>
                      </a:extLst>
                    </a:gridCol>
                    <a:gridCol w="1440879">
                      <a:extLst>
                        <a:ext uri="{9D8B030D-6E8A-4147-A177-3AD203B41FA5}">
                          <a16:colId xmlns:a16="http://schemas.microsoft.com/office/drawing/2014/main" val="3997719155"/>
                        </a:ext>
                      </a:extLst>
                    </a:gridCol>
                  </a:tblGrid>
                  <a:tr h="443355">
                    <a:tc gridSpan="3">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USDB</a:t>
                          </a:r>
                        </a:p>
                      </a:txBody>
                      <a:tcPr marL="9525" marR="9525" marT="9525" marB="0" anchor="ctr"/>
                    </a:tc>
                    <a:tc hMerge="1">
                      <a:txBody>
                        <a:bodyPr/>
                        <a:lstStyle/>
                        <a:p>
                          <a:pPr algn="ctr" fontAlgn="ct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hMerge="1">
                      <a:txBody>
                        <a:bodyPr/>
                        <a:lstStyle/>
                        <a:p>
                          <a:pPr algn="ctr" fontAlgn="ct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3839589239"/>
                      </a:ext>
                    </a:extLst>
                  </a:tr>
                  <a:tr h="443355">
                    <a:tc>
                      <a:txBody>
                        <a:bodyPr/>
                        <a:lstStyle/>
                        <a:p>
                          <a:pPr algn="ctr" fontAlgn="ctr"/>
                          <a:r>
                            <a:rPr lang="en-US" sz="1800" u="none" strike="noStrike" dirty="0" err="1">
                              <a:effectLst/>
                              <a:latin typeface="Cambria" panose="02040503050406030204" pitchFamily="18" charset="0"/>
                              <a:ea typeface="Cambria" panose="02040503050406030204" pitchFamily="18" charset="0"/>
                            </a:rPr>
                            <a:t>E</a:t>
                          </a:r>
                          <a:r>
                            <a:rPr lang="en-US" altLang="zh-CN" sz="1800" u="none" strike="noStrike" baseline="-25000" dirty="0" err="1">
                              <a:effectLst/>
                              <a:latin typeface="Cambria" panose="02040503050406030204" pitchFamily="18" charset="0"/>
                              <a:ea typeface="Cambria" panose="02040503050406030204" pitchFamily="18" charset="0"/>
                            </a:rPr>
                            <a:t>γ</a:t>
                          </a:r>
                          <a:r>
                            <a:rPr lang="en-US" sz="1800" u="none" strike="noStrike" dirty="0">
                              <a:effectLst/>
                              <a:latin typeface="Cambria" panose="02040503050406030204" pitchFamily="18" charset="0"/>
                              <a:ea typeface="Cambria" panose="02040503050406030204" pitchFamily="18" charset="0"/>
                            </a:rPr>
                            <a:t> (MeV)</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B(M1)</a:t>
                          </a:r>
                          <a:r>
                            <a:rPr lang="zh-CN" altLang="zh-CN" sz="1800" kern="1200" dirty="0">
                              <a:solidFill>
                                <a:schemeClr val="tx1"/>
                              </a:solidFill>
                              <a:effectLst/>
                              <a:latin typeface="Cambria" panose="02040503050406030204" pitchFamily="18" charset="0"/>
                              <a:ea typeface="+mn-ea"/>
                              <a:cs typeface="+mn-cs"/>
                            </a:rPr>
                            <a:t> </a:t>
                          </a:r>
                          <a14:m>
                            <m:oMath xmlns:m="http://schemas.openxmlformats.org/officeDocument/2006/math">
                              <m:r>
                                <a:rPr lang="en-US" altLang="zh-CN" sz="1800" b="0" i="0" kern="1200" smtClean="0">
                                  <a:solidFill>
                                    <a:schemeClr val="tx1"/>
                                  </a:solidFill>
                                  <a:effectLst/>
                                  <a:latin typeface="Cambria Math" panose="02040503050406030204" pitchFamily="18" charset="0"/>
                                  <a:ea typeface="+mn-ea"/>
                                  <a:cs typeface="+mn-cs"/>
                                </a:rPr>
                                <m:t>[</m:t>
                              </m:r>
                              <m:sSubSup>
                                <m:sSubSupPr>
                                  <m:ctrlPr>
                                    <a:rPr lang="zh-CN" altLang="zh-CN" sz="1800" i="1" kern="1200">
                                      <a:solidFill>
                                        <a:schemeClr val="tx1"/>
                                      </a:solidFill>
                                      <a:effectLst/>
                                      <a:latin typeface="Cambria Math" panose="02040503050406030204" pitchFamily="18" charset="0"/>
                                      <a:ea typeface="+mn-ea"/>
                                      <a:cs typeface="+mn-cs"/>
                                    </a:rPr>
                                  </m:ctrlPr>
                                </m:sSubSupPr>
                                <m:e>
                                  <m:r>
                                    <a:rPr lang="en-US" altLang="zh-CN" sz="1800" i="1" kern="1200">
                                      <a:solidFill>
                                        <a:schemeClr val="tx1"/>
                                      </a:solidFill>
                                      <a:effectLst/>
                                      <a:latin typeface="Cambria Math" panose="02040503050406030204" pitchFamily="18" charset="0"/>
                                      <a:ea typeface="+mn-ea"/>
                                      <a:cs typeface="+mn-cs"/>
                                    </a:rPr>
                                    <m:t>𝜇</m:t>
                                  </m:r>
                                </m:e>
                                <m:sub>
                                  <m:r>
                                    <a:rPr lang="en-US" altLang="zh-CN" sz="1800" i="1" kern="1200">
                                      <a:solidFill>
                                        <a:schemeClr val="tx1"/>
                                      </a:solidFill>
                                      <a:effectLst/>
                                      <a:latin typeface="Cambria Math" panose="02040503050406030204" pitchFamily="18" charset="0"/>
                                      <a:ea typeface="+mn-ea"/>
                                      <a:cs typeface="+mn-cs"/>
                                    </a:rPr>
                                    <m:t>𝑁</m:t>
                                  </m:r>
                                </m:sub>
                                <m:sup>
                                  <m:r>
                                    <a:rPr lang="en-US" altLang="zh-CN" sz="1800" i="1" kern="1200">
                                      <a:solidFill>
                                        <a:schemeClr val="tx1"/>
                                      </a:solidFill>
                                      <a:effectLst/>
                                      <a:latin typeface="Cambria Math" panose="02040503050406030204" pitchFamily="18" charset="0"/>
                                      <a:ea typeface="+mn-ea"/>
                                      <a:cs typeface="+mn-cs"/>
                                    </a:rPr>
                                    <m:t>2</m:t>
                                  </m:r>
                                </m:sup>
                              </m:sSubSup>
                            </m:oMath>
                          </a14:m>
                          <a:r>
                            <a:rPr lang="en-US" sz="1800" b="0" i="0" u="none" strike="noStrike" dirty="0">
                              <a:solidFill>
                                <a:srgbClr val="000000"/>
                              </a:solidFill>
                              <a:effectLst/>
                              <a:latin typeface="Cambria" panose="02040503050406030204" pitchFamily="18" charset="0"/>
                              <a:ea typeface="Cambria" panose="02040503050406030204" pitchFamily="18" charset="0"/>
                            </a:rPr>
                            <a:t>]</a:t>
                          </a: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B(E2) [</a:t>
                          </a:r>
                          <a14:m>
                            <m:oMath xmlns:m="http://schemas.openxmlformats.org/officeDocument/2006/math">
                              <m:sSup>
                                <m:sSupPr>
                                  <m:ctrlPr>
                                    <a:rPr lang="zh-CN" altLang="zh-CN" sz="1800" i="1" kern="1200" smtClean="0">
                                      <a:solidFill>
                                        <a:schemeClr val="tx1"/>
                                      </a:solidFill>
                                      <a:effectLst/>
                                      <a:latin typeface="Cambria Math" panose="02040503050406030204" pitchFamily="18" charset="0"/>
                                      <a:ea typeface="+mn-ea"/>
                                      <a:cs typeface="+mn-cs"/>
                                    </a:rPr>
                                  </m:ctrlPr>
                                </m:sSupPr>
                                <m:e>
                                  <m:r>
                                    <a:rPr lang="en-US" altLang="zh-CN" sz="1800" i="1" kern="1200">
                                      <a:solidFill>
                                        <a:schemeClr val="tx1"/>
                                      </a:solidFill>
                                      <a:effectLst/>
                                      <a:latin typeface="Cambria Math" panose="02040503050406030204" pitchFamily="18" charset="0"/>
                                      <a:ea typeface="+mn-ea"/>
                                      <a:cs typeface="+mn-cs"/>
                                    </a:rPr>
                                    <m:t>𝑒</m:t>
                                  </m:r>
                                </m:e>
                                <m:sup>
                                  <m:r>
                                    <a:rPr lang="en-US" altLang="zh-CN" sz="1800" i="1" kern="1200">
                                      <a:solidFill>
                                        <a:schemeClr val="tx1"/>
                                      </a:solidFill>
                                      <a:effectLst/>
                                      <a:latin typeface="Cambria Math" panose="02040503050406030204" pitchFamily="18" charset="0"/>
                                      <a:ea typeface="+mn-ea"/>
                                      <a:cs typeface="+mn-cs"/>
                                    </a:rPr>
                                    <m:t>2</m:t>
                                  </m:r>
                                </m:sup>
                              </m:sSup>
                              <m:sSup>
                                <m:sSupPr>
                                  <m:ctrlPr>
                                    <a:rPr lang="zh-CN" altLang="zh-CN" sz="1800" i="1" kern="1200">
                                      <a:solidFill>
                                        <a:schemeClr val="tx1"/>
                                      </a:solidFill>
                                      <a:effectLst/>
                                      <a:latin typeface="Cambria Math" panose="02040503050406030204" pitchFamily="18" charset="0"/>
                                      <a:ea typeface="+mn-ea"/>
                                      <a:cs typeface="+mn-cs"/>
                                    </a:rPr>
                                  </m:ctrlPr>
                                </m:sSupPr>
                                <m:e>
                                  <m:r>
                                    <m:rPr>
                                      <m:sty m:val="p"/>
                                    </m:rPr>
                                    <a:rPr lang="en-US" altLang="zh-CN" sz="1800" kern="1200">
                                      <a:solidFill>
                                        <a:schemeClr val="tx1"/>
                                      </a:solidFill>
                                      <a:effectLst/>
                                      <a:latin typeface="Cambria Math" panose="02040503050406030204" pitchFamily="18" charset="0"/>
                                      <a:ea typeface="+mn-ea"/>
                                      <a:cs typeface="+mn-cs"/>
                                    </a:rPr>
                                    <m:t>fm</m:t>
                                  </m:r>
                                </m:e>
                                <m:sup>
                                  <m:r>
                                    <a:rPr lang="en-US" altLang="zh-CN" sz="1800" kern="1200">
                                      <a:solidFill>
                                        <a:schemeClr val="tx1"/>
                                      </a:solidFill>
                                      <a:effectLst/>
                                      <a:latin typeface="Cambria Math" panose="02040503050406030204" pitchFamily="18" charset="0"/>
                                      <a:ea typeface="+mn-ea"/>
                                      <a:cs typeface="+mn-cs"/>
                                    </a:rPr>
                                    <m:t>4</m:t>
                                  </m:r>
                                </m:sup>
                              </m:sSup>
                            </m:oMath>
                          </a14:m>
                          <a:r>
                            <a:rPr lang="en-US" sz="1800" b="0" i="0" u="none" strike="noStrike" dirty="0">
                              <a:solidFill>
                                <a:srgbClr val="000000"/>
                              </a:solidFill>
                              <a:effectLst/>
                              <a:latin typeface="Cambria" panose="02040503050406030204" pitchFamily="18" charset="0"/>
                              <a:ea typeface="Cambria" panose="02040503050406030204" pitchFamily="18" charset="0"/>
                            </a:rPr>
                            <a:t>]</a:t>
                          </a:r>
                        </a:p>
                      </a:txBody>
                      <a:tcPr marL="9525" marR="9525" marT="9525" marB="0" anchor="ctr"/>
                    </a:tc>
                    <a:extLst>
                      <a:ext uri="{0D108BD9-81ED-4DB2-BD59-A6C34878D82A}">
                        <a16:rowId xmlns:a16="http://schemas.microsoft.com/office/drawing/2014/main" val="825290263"/>
                      </a:ext>
                    </a:extLst>
                  </a:tr>
                  <a:tr h="419162">
                    <a:tc>
                      <a:txBody>
                        <a:bodyPr/>
                        <a:lstStyle/>
                        <a:p>
                          <a:pPr algn="ctr" fontAlgn="ctr"/>
                          <a:r>
                            <a:rPr lang="en-US" altLang="zh-CN" sz="1800" u="none" strike="noStrike">
                              <a:effectLst/>
                              <a:latin typeface="Cambria" panose="02040503050406030204" pitchFamily="18" charset="0"/>
                              <a:ea typeface="Cambria" panose="02040503050406030204" pitchFamily="18" charset="0"/>
                            </a:rPr>
                            <a:t>1.193</a:t>
                          </a:r>
                          <a:endParaRPr lang="en-US" altLang="zh-CN" sz="1800" b="0" i="0" u="none" strike="noStrike">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0.006815</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3.90E+01</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2349170049"/>
                      </a:ext>
                    </a:extLst>
                  </a:tr>
                </a:tbl>
              </a:graphicData>
            </a:graphic>
          </p:graphicFrame>
        </mc:Choice>
        <mc:Fallback xmlns="">
          <p:graphicFrame>
            <p:nvGraphicFramePr>
              <p:cNvPr id="4" name="Table 3">
                <a:extLst>
                  <a:ext uri="{FF2B5EF4-FFF2-40B4-BE49-F238E27FC236}">
                    <a16:creationId xmlns:a16="http://schemas.microsoft.com/office/drawing/2014/main" id="{E2D1D3A1-37BC-46FC-BC9C-A2E8F620F22B}"/>
                  </a:ext>
                </a:extLst>
              </p:cNvPr>
              <p:cNvGraphicFramePr>
                <a:graphicFrameLocks noGrp="1"/>
              </p:cNvGraphicFramePr>
              <p:nvPr>
                <p:extLst>
                  <p:ext uri="{D42A27DB-BD31-4B8C-83A1-F6EECF244321}">
                    <p14:modId xmlns:p14="http://schemas.microsoft.com/office/powerpoint/2010/main" val="526023430"/>
                  </p:ext>
                </p:extLst>
              </p:nvPr>
            </p:nvGraphicFramePr>
            <p:xfrm>
              <a:off x="5403272" y="245845"/>
              <a:ext cx="3583242" cy="1305872"/>
            </p:xfrm>
            <a:graphic>
              <a:graphicData uri="http://schemas.openxmlformats.org/drawingml/2006/table">
                <a:tbl>
                  <a:tblPr>
                    <a:tableStyleId>{5940675A-B579-460E-94D1-54222C63F5DA}</a:tableStyleId>
                  </a:tblPr>
                  <a:tblGrid>
                    <a:gridCol w="974725">
                      <a:extLst>
                        <a:ext uri="{9D8B030D-6E8A-4147-A177-3AD203B41FA5}">
                          <a16:colId xmlns:a16="http://schemas.microsoft.com/office/drawing/2014/main" val="518045001"/>
                        </a:ext>
                      </a:extLst>
                    </a:gridCol>
                    <a:gridCol w="1167638">
                      <a:extLst>
                        <a:ext uri="{9D8B030D-6E8A-4147-A177-3AD203B41FA5}">
                          <a16:colId xmlns:a16="http://schemas.microsoft.com/office/drawing/2014/main" val="2606261708"/>
                        </a:ext>
                      </a:extLst>
                    </a:gridCol>
                    <a:gridCol w="1440879">
                      <a:extLst>
                        <a:ext uri="{9D8B030D-6E8A-4147-A177-3AD203B41FA5}">
                          <a16:colId xmlns:a16="http://schemas.microsoft.com/office/drawing/2014/main" val="3997719155"/>
                        </a:ext>
                      </a:extLst>
                    </a:gridCol>
                  </a:tblGrid>
                  <a:tr h="443355">
                    <a:tc gridSpan="3">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USDB</a:t>
                          </a:r>
                        </a:p>
                      </a:txBody>
                      <a:tcPr marL="9525" marR="9525" marT="9525" marB="0" anchor="ctr"/>
                    </a:tc>
                    <a:tc hMerge="1">
                      <a:txBody>
                        <a:bodyPr/>
                        <a:lstStyle/>
                        <a:p>
                          <a:pPr algn="ctr" fontAlgn="ct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hMerge="1">
                      <a:txBody>
                        <a:bodyPr/>
                        <a:lstStyle/>
                        <a:p>
                          <a:pPr algn="ctr" fontAlgn="ct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3839589239"/>
                      </a:ext>
                    </a:extLst>
                  </a:tr>
                  <a:tr h="443355">
                    <a:tc>
                      <a:txBody>
                        <a:bodyPr/>
                        <a:lstStyle/>
                        <a:p>
                          <a:pPr algn="ctr" fontAlgn="ctr"/>
                          <a:r>
                            <a:rPr lang="en-US" sz="1800" u="none" strike="noStrike" dirty="0" err="1">
                              <a:effectLst/>
                              <a:latin typeface="Cambria" panose="02040503050406030204" pitchFamily="18" charset="0"/>
                              <a:ea typeface="Cambria" panose="02040503050406030204" pitchFamily="18" charset="0"/>
                            </a:rPr>
                            <a:t>E</a:t>
                          </a:r>
                          <a:r>
                            <a:rPr lang="en-US" altLang="zh-CN" sz="1800" u="none" strike="noStrike" baseline="-25000" dirty="0" err="1">
                              <a:effectLst/>
                              <a:latin typeface="Cambria" panose="02040503050406030204" pitchFamily="18" charset="0"/>
                              <a:ea typeface="Cambria" panose="02040503050406030204" pitchFamily="18" charset="0"/>
                            </a:rPr>
                            <a:t>γ</a:t>
                          </a:r>
                          <a:r>
                            <a:rPr lang="en-US" sz="1800" u="none" strike="noStrike" dirty="0">
                              <a:effectLst/>
                              <a:latin typeface="Cambria" panose="02040503050406030204" pitchFamily="18" charset="0"/>
                              <a:ea typeface="Cambria" panose="02040503050406030204" pitchFamily="18" charset="0"/>
                            </a:rPr>
                            <a:t> (MeV)</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endParaRPr lang="zh-CN"/>
                        </a:p>
                      </a:txBody>
                      <a:tcPr marL="9525" marR="9525" marT="9525" marB="0" anchor="ctr">
                        <a:blipFill>
                          <a:blip r:embed="rId4"/>
                          <a:stretch>
                            <a:fillRect l="-83854" t="-101370" r="-124479" b="-112329"/>
                          </a:stretch>
                        </a:blipFill>
                      </a:tcPr>
                    </a:tc>
                    <a:tc>
                      <a:txBody>
                        <a:bodyPr/>
                        <a:lstStyle/>
                        <a:p>
                          <a:endParaRPr lang="zh-CN"/>
                        </a:p>
                      </a:txBody>
                      <a:tcPr marL="9525" marR="9525" marT="9525" marB="0" anchor="ctr">
                        <a:blipFill>
                          <a:blip r:embed="rId4"/>
                          <a:stretch>
                            <a:fillRect l="-148945" t="-101370" r="-844" b="-112329"/>
                          </a:stretch>
                        </a:blipFill>
                      </a:tcPr>
                    </a:tc>
                    <a:extLst>
                      <a:ext uri="{0D108BD9-81ED-4DB2-BD59-A6C34878D82A}">
                        <a16:rowId xmlns:a16="http://schemas.microsoft.com/office/drawing/2014/main" val="825290263"/>
                      </a:ext>
                    </a:extLst>
                  </a:tr>
                  <a:tr h="419162">
                    <a:tc>
                      <a:txBody>
                        <a:bodyPr/>
                        <a:lstStyle/>
                        <a:p>
                          <a:pPr algn="ctr" fontAlgn="ctr"/>
                          <a:r>
                            <a:rPr lang="en-US" altLang="zh-CN" sz="1800" u="none" strike="noStrike">
                              <a:effectLst/>
                              <a:latin typeface="Cambria" panose="02040503050406030204" pitchFamily="18" charset="0"/>
                              <a:ea typeface="Cambria" panose="02040503050406030204" pitchFamily="18" charset="0"/>
                            </a:rPr>
                            <a:t>1.193</a:t>
                          </a:r>
                          <a:endParaRPr lang="en-US" altLang="zh-CN" sz="1800" b="0" i="0" u="none" strike="noStrike">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0.006815</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3.90E+01</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2349170049"/>
                      </a:ext>
                    </a:extLst>
                  </a:tr>
                </a:tbl>
              </a:graphicData>
            </a:graphic>
          </p:graphicFrame>
        </mc:Fallback>
      </mc:AlternateContent>
      <mc:AlternateContent xmlns:mc="http://schemas.openxmlformats.org/markup-compatibility/2006" xmlns:a14="http://schemas.microsoft.com/office/drawing/2010/main">
        <mc:Choice Requires="a14">
          <p:graphicFrame>
            <p:nvGraphicFramePr>
              <p:cNvPr id="7" name="Table 6">
                <a:extLst>
                  <a:ext uri="{FF2B5EF4-FFF2-40B4-BE49-F238E27FC236}">
                    <a16:creationId xmlns:a16="http://schemas.microsoft.com/office/drawing/2014/main" id="{69D6578E-F1A7-4E00-953A-DB789D71A8DD}"/>
                  </a:ext>
                </a:extLst>
              </p:cNvPr>
              <p:cNvGraphicFramePr>
                <a:graphicFrameLocks noGrp="1"/>
              </p:cNvGraphicFramePr>
              <p:nvPr>
                <p:extLst>
                  <p:ext uri="{D42A27DB-BD31-4B8C-83A1-F6EECF244321}">
                    <p14:modId xmlns:p14="http://schemas.microsoft.com/office/powerpoint/2010/main" val="2392005694"/>
                  </p:ext>
                </p:extLst>
              </p:nvPr>
            </p:nvGraphicFramePr>
            <p:xfrm>
              <a:off x="5403272" y="3949700"/>
              <a:ext cx="3583242" cy="1305872"/>
            </p:xfrm>
            <a:graphic>
              <a:graphicData uri="http://schemas.openxmlformats.org/drawingml/2006/table">
                <a:tbl>
                  <a:tblPr>
                    <a:tableStyleId>{5940675A-B579-460E-94D1-54222C63F5DA}</a:tableStyleId>
                  </a:tblPr>
                  <a:tblGrid>
                    <a:gridCol w="974725">
                      <a:extLst>
                        <a:ext uri="{9D8B030D-6E8A-4147-A177-3AD203B41FA5}">
                          <a16:colId xmlns:a16="http://schemas.microsoft.com/office/drawing/2014/main" val="518045001"/>
                        </a:ext>
                      </a:extLst>
                    </a:gridCol>
                    <a:gridCol w="1167638">
                      <a:extLst>
                        <a:ext uri="{9D8B030D-6E8A-4147-A177-3AD203B41FA5}">
                          <a16:colId xmlns:a16="http://schemas.microsoft.com/office/drawing/2014/main" val="2606261708"/>
                        </a:ext>
                      </a:extLst>
                    </a:gridCol>
                    <a:gridCol w="1440879">
                      <a:extLst>
                        <a:ext uri="{9D8B030D-6E8A-4147-A177-3AD203B41FA5}">
                          <a16:colId xmlns:a16="http://schemas.microsoft.com/office/drawing/2014/main" val="3997719155"/>
                        </a:ext>
                      </a:extLst>
                    </a:gridCol>
                  </a:tblGrid>
                  <a:tr h="443355">
                    <a:tc gridSpan="3">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e</a:t>
                          </a:r>
                          <a:r>
                            <a:rPr lang="en-US" sz="1800" b="0" i="0" u="none" strike="noStrike" dirty="0">
                              <a:solidFill>
                                <a:srgbClr val="000000"/>
                              </a:solidFill>
                              <a:effectLst/>
                              <a:latin typeface="Cambria" panose="02040503050406030204" pitchFamily="18" charset="0"/>
                              <a:ea typeface="Cambria" panose="02040503050406030204" pitchFamily="18" charset="0"/>
                            </a:rPr>
                            <a:t>xp </a:t>
                          </a:r>
                          <a:r>
                            <a:rPr lang="en-US" sz="1800" b="0" i="1" u="none" strike="noStrike" dirty="0" err="1">
                              <a:solidFill>
                                <a:srgbClr val="000000"/>
                              </a:solidFill>
                              <a:effectLst/>
                              <a:latin typeface="Cambria" panose="02040503050406030204" pitchFamily="18" charset="0"/>
                              <a:ea typeface="Cambria" panose="02040503050406030204" pitchFamily="18" charset="0"/>
                            </a:rPr>
                            <a:t>E</a:t>
                          </a:r>
                          <a:r>
                            <a:rPr lang="en-US" altLang="zh-CN" sz="1800" b="0" i="1" u="none" strike="noStrike" baseline="-25000" dirty="0" err="1">
                              <a:solidFill>
                                <a:srgbClr val="000000"/>
                              </a:solidFill>
                              <a:effectLst/>
                              <a:latin typeface="Cambria" panose="02040503050406030204" pitchFamily="18" charset="0"/>
                              <a:ea typeface="Cambria" panose="02040503050406030204" pitchFamily="18" charset="0"/>
                            </a:rPr>
                            <a:t>γ</a:t>
                          </a:r>
                          <a:r>
                            <a:rPr lang="en-US" altLang="zh-CN" sz="1800" b="0" i="0" u="none" strike="noStrike" baseline="0" dirty="0">
                              <a:solidFill>
                                <a:srgbClr val="000000"/>
                              </a:solidFill>
                              <a:effectLst/>
                              <a:latin typeface="Cambria" panose="02040503050406030204" pitchFamily="18" charset="0"/>
                              <a:ea typeface="Cambria" panose="02040503050406030204" pitchFamily="18" charset="0"/>
                            </a:rPr>
                            <a:t> </a:t>
                          </a:r>
                          <a:r>
                            <a:rPr lang="en-US" altLang="zh-CN" sz="1800" b="0" i="0" u="none" strike="noStrike" dirty="0">
                              <a:solidFill>
                                <a:srgbClr val="000000"/>
                              </a:solidFill>
                              <a:effectLst/>
                              <a:latin typeface="Cambria" panose="02040503050406030204" pitchFamily="18" charset="0"/>
                              <a:ea typeface="Cambria" panose="02040503050406030204" pitchFamily="18" charset="0"/>
                            </a:rPr>
                            <a:t>+ </a:t>
                          </a:r>
                          <a:r>
                            <a:rPr lang="en-US" sz="1800" b="0" i="0" u="none" strike="noStrike" dirty="0">
                              <a:solidFill>
                                <a:srgbClr val="000000"/>
                              </a:solidFill>
                              <a:effectLst/>
                              <a:latin typeface="Cambria" panose="02040503050406030204" pitchFamily="18" charset="0"/>
                              <a:ea typeface="Cambria" panose="02040503050406030204" pitchFamily="18" charset="0"/>
                            </a:rPr>
                            <a:t>USDB</a:t>
                          </a:r>
                        </a:p>
                      </a:txBody>
                      <a:tcPr marL="9525" marR="9525" marT="9525" marB="0" anchor="ctr"/>
                    </a:tc>
                    <a:tc hMerge="1">
                      <a:txBody>
                        <a:bodyPr/>
                        <a:lstStyle/>
                        <a:p>
                          <a:pPr algn="ctr" fontAlgn="ct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hMerge="1">
                      <a:txBody>
                        <a:bodyPr/>
                        <a:lstStyle/>
                        <a:p>
                          <a:pPr algn="ctr" fontAlgn="ct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3839589239"/>
                      </a:ext>
                    </a:extLst>
                  </a:tr>
                  <a:tr h="443355">
                    <a:tc>
                      <a:txBody>
                        <a:bodyPr/>
                        <a:lstStyle/>
                        <a:p>
                          <a:pPr algn="ctr" fontAlgn="ctr"/>
                          <a:r>
                            <a:rPr lang="en-US" sz="1800" u="none" strike="noStrike" dirty="0" err="1">
                              <a:effectLst/>
                              <a:latin typeface="Cambria" panose="02040503050406030204" pitchFamily="18" charset="0"/>
                              <a:ea typeface="Cambria" panose="02040503050406030204" pitchFamily="18" charset="0"/>
                            </a:rPr>
                            <a:t>E</a:t>
                          </a:r>
                          <a:r>
                            <a:rPr lang="en-US" altLang="zh-CN" sz="1800" u="none" strike="noStrike" baseline="-25000" dirty="0" err="1">
                              <a:effectLst/>
                              <a:latin typeface="Cambria" panose="02040503050406030204" pitchFamily="18" charset="0"/>
                              <a:ea typeface="Cambria" panose="02040503050406030204" pitchFamily="18" charset="0"/>
                            </a:rPr>
                            <a:t>γ</a:t>
                          </a:r>
                          <a:r>
                            <a:rPr lang="en-US" sz="1800" u="none" strike="noStrike" dirty="0">
                              <a:effectLst/>
                              <a:latin typeface="Cambria" panose="02040503050406030204" pitchFamily="18" charset="0"/>
                              <a:ea typeface="Cambria" panose="02040503050406030204" pitchFamily="18" charset="0"/>
                            </a:rPr>
                            <a:t> (MeV)</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B(M1)</a:t>
                          </a:r>
                          <a:r>
                            <a:rPr lang="zh-CN" altLang="zh-CN" sz="1800" kern="1200" dirty="0">
                              <a:solidFill>
                                <a:schemeClr val="tx1"/>
                              </a:solidFill>
                              <a:effectLst/>
                              <a:latin typeface="Cambria" panose="02040503050406030204" pitchFamily="18" charset="0"/>
                              <a:ea typeface="+mn-ea"/>
                              <a:cs typeface="+mn-cs"/>
                            </a:rPr>
                            <a:t> </a:t>
                          </a:r>
                          <a14:m>
                            <m:oMath xmlns:m="http://schemas.openxmlformats.org/officeDocument/2006/math">
                              <m:r>
                                <a:rPr lang="en-US" altLang="zh-CN" sz="1800" b="0" i="0" kern="1200" smtClean="0">
                                  <a:solidFill>
                                    <a:schemeClr val="tx1"/>
                                  </a:solidFill>
                                  <a:effectLst/>
                                  <a:latin typeface="Cambria Math" panose="02040503050406030204" pitchFamily="18" charset="0"/>
                                  <a:ea typeface="+mn-ea"/>
                                  <a:cs typeface="+mn-cs"/>
                                </a:rPr>
                                <m:t>[</m:t>
                              </m:r>
                              <m:sSubSup>
                                <m:sSubSupPr>
                                  <m:ctrlPr>
                                    <a:rPr lang="zh-CN" altLang="zh-CN" sz="1800" i="1" kern="1200">
                                      <a:solidFill>
                                        <a:schemeClr val="tx1"/>
                                      </a:solidFill>
                                      <a:effectLst/>
                                      <a:latin typeface="Cambria Math" panose="02040503050406030204" pitchFamily="18" charset="0"/>
                                      <a:ea typeface="+mn-ea"/>
                                      <a:cs typeface="+mn-cs"/>
                                    </a:rPr>
                                  </m:ctrlPr>
                                </m:sSubSupPr>
                                <m:e>
                                  <m:r>
                                    <a:rPr lang="en-US" altLang="zh-CN" sz="1800" i="1" kern="1200">
                                      <a:solidFill>
                                        <a:schemeClr val="tx1"/>
                                      </a:solidFill>
                                      <a:effectLst/>
                                      <a:latin typeface="Cambria Math" panose="02040503050406030204" pitchFamily="18" charset="0"/>
                                      <a:ea typeface="+mn-ea"/>
                                      <a:cs typeface="+mn-cs"/>
                                    </a:rPr>
                                    <m:t>𝜇</m:t>
                                  </m:r>
                                </m:e>
                                <m:sub>
                                  <m:r>
                                    <a:rPr lang="en-US" altLang="zh-CN" sz="1800" i="1" kern="1200">
                                      <a:solidFill>
                                        <a:schemeClr val="tx1"/>
                                      </a:solidFill>
                                      <a:effectLst/>
                                      <a:latin typeface="Cambria Math" panose="02040503050406030204" pitchFamily="18" charset="0"/>
                                      <a:ea typeface="+mn-ea"/>
                                      <a:cs typeface="+mn-cs"/>
                                    </a:rPr>
                                    <m:t>𝑁</m:t>
                                  </m:r>
                                </m:sub>
                                <m:sup>
                                  <m:r>
                                    <a:rPr lang="en-US" altLang="zh-CN" sz="1800" i="1" kern="1200">
                                      <a:solidFill>
                                        <a:schemeClr val="tx1"/>
                                      </a:solidFill>
                                      <a:effectLst/>
                                      <a:latin typeface="Cambria Math" panose="02040503050406030204" pitchFamily="18" charset="0"/>
                                      <a:ea typeface="+mn-ea"/>
                                      <a:cs typeface="+mn-cs"/>
                                    </a:rPr>
                                    <m:t>2</m:t>
                                  </m:r>
                                </m:sup>
                              </m:sSubSup>
                            </m:oMath>
                          </a14:m>
                          <a:r>
                            <a:rPr lang="en-US" sz="1800" b="0" i="0" u="none" strike="noStrike" dirty="0">
                              <a:solidFill>
                                <a:srgbClr val="000000"/>
                              </a:solidFill>
                              <a:effectLst/>
                              <a:latin typeface="Cambria" panose="02040503050406030204" pitchFamily="18" charset="0"/>
                              <a:ea typeface="Cambria" panose="02040503050406030204" pitchFamily="18" charset="0"/>
                            </a:rPr>
                            <a:t>]</a:t>
                          </a: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B(E2) [</a:t>
                          </a:r>
                          <a14:m>
                            <m:oMath xmlns:m="http://schemas.openxmlformats.org/officeDocument/2006/math">
                              <m:sSup>
                                <m:sSupPr>
                                  <m:ctrlPr>
                                    <a:rPr lang="zh-CN" altLang="zh-CN" sz="1800" i="1" kern="1200" smtClean="0">
                                      <a:solidFill>
                                        <a:schemeClr val="tx1"/>
                                      </a:solidFill>
                                      <a:effectLst/>
                                      <a:latin typeface="Cambria Math" panose="02040503050406030204" pitchFamily="18" charset="0"/>
                                      <a:ea typeface="+mn-ea"/>
                                      <a:cs typeface="+mn-cs"/>
                                    </a:rPr>
                                  </m:ctrlPr>
                                </m:sSupPr>
                                <m:e>
                                  <m:r>
                                    <a:rPr lang="en-US" altLang="zh-CN" sz="1800" i="1" kern="1200">
                                      <a:solidFill>
                                        <a:schemeClr val="tx1"/>
                                      </a:solidFill>
                                      <a:effectLst/>
                                      <a:latin typeface="Cambria Math" panose="02040503050406030204" pitchFamily="18" charset="0"/>
                                      <a:ea typeface="+mn-ea"/>
                                      <a:cs typeface="+mn-cs"/>
                                    </a:rPr>
                                    <m:t>𝑒</m:t>
                                  </m:r>
                                </m:e>
                                <m:sup>
                                  <m:r>
                                    <a:rPr lang="en-US" altLang="zh-CN" sz="1800" i="1" kern="1200">
                                      <a:solidFill>
                                        <a:schemeClr val="tx1"/>
                                      </a:solidFill>
                                      <a:effectLst/>
                                      <a:latin typeface="Cambria Math" panose="02040503050406030204" pitchFamily="18" charset="0"/>
                                      <a:ea typeface="+mn-ea"/>
                                      <a:cs typeface="+mn-cs"/>
                                    </a:rPr>
                                    <m:t>2</m:t>
                                  </m:r>
                                </m:sup>
                              </m:sSup>
                              <m:sSup>
                                <m:sSupPr>
                                  <m:ctrlPr>
                                    <a:rPr lang="zh-CN" altLang="zh-CN" sz="1800" i="1" kern="1200">
                                      <a:solidFill>
                                        <a:schemeClr val="tx1"/>
                                      </a:solidFill>
                                      <a:effectLst/>
                                      <a:latin typeface="Cambria Math" panose="02040503050406030204" pitchFamily="18" charset="0"/>
                                      <a:ea typeface="+mn-ea"/>
                                      <a:cs typeface="+mn-cs"/>
                                    </a:rPr>
                                  </m:ctrlPr>
                                </m:sSupPr>
                                <m:e>
                                  <m:r>
                                    <m:rPr>
                                      <m:sty m:val="p"/>
                                    </m:rPr>
                                    <a:rPr lang="en-US" altLang="zh-CN" sz="1800" kern="1200">
                                      <a:solidFill>
                                        <a:schemeClr val="tx1"/>
                                      </a:solidFill>
                                      <a:effectLst/>
                                      <a:latin typeface="Cambria Math" panose="02040503050406030204" pitchFamily="18" charset="0"/>
                                      <a:ea typeface="+mn-ea"/>
                                      <a:cs typeface="+mn-cs"/>
                                    </a:rPr>
                                    <m:t>fm</m:t>
                                  </m:r>
                                </m:e>
                                <m:sup>
                                  <m:r>
                                    <a:rPr lang="en-US" altLang="zh-CN" sz="1800" kern="1200">
                                      <a:solidFill>
                                        <a:schemeClr val="tx1"/>
                                      </a:solidFill>
                                      <a:effectLst/>
                                      <a:latin typeface="Cambria Math" panose="02040503050406030204" pitchFamily="18" charset="0"/>
                                      <a:ea typeface="+mn-ea"/>
                                      <a:cs typeface="+mn-cs"/>
                                    </a:rPr>
                                    <m:t>4</m:t>
                                  </m:r>
                                </m:sup>
                              </m:sSup>
                            </m:oMath>
                          </a14:m>
                          <a:r>
                            <a:rPr lang="en-US" sz="1800" b="0" i="0" u="none" strike="noStrike" dirty="0">
                              <a:solidFill>
                                <a:srgbClr val="000000"/>
                              </a:solidFill>
                              <a:effectLst/>
                              <a:latin typeface="Cambria" panose="02040503050406030204" pitchFamily="18" charset="0"/>
                              <a:ea typeface="Cambria" panose="02040503050406030204" pitchFamily="18" charset="0"/>
                            </a:rPr>
                            <a:t>]</a:t>
                          </a:r>
                        </a:p>
                      </a:txBody>
                      <a:tcPr marL="9525" marR="9525" marT="9525" marB="0" anchor="ctr"/>
                    </a:tc>
                    <a:extLst>
                      <a:ext uri="{0D108BD9-81ED-4DB2-BD59-A6C34878D82A}">
                        <a16:rowId xmlns:a16="http://schemas.microsoft.com/office/drawing/2014/main" val="825290263"/>
                      </a:ext>
                    </a:extLst>
                  </a:tr>
                  <a:tr h="419162">
                    <a:tc>
                      <a:txBody>
                        <a:bodyPr/>
                        <a:lstStyle/>
                        <a:p>
                          <a:pPr algn="ctr" fontAlgn="ctr"/>
                          <a:r>
                            <a:rPr lang="en-US" altLang="zh-CN" sz="1800" u="none" strike="noStrike" dirty="0">
                              <a:effectLst/>
                              <a:latin typeface="Cambria" panose="02040503050406030204" pitchFamily="18" charset="0"/>
                              <a:ea typeface="Cambria" panose="02040503050406030204" pitchFamily="18" charset="0"/>
                            </a:rPr>
                            <a:t>1.248</a:t>
                          </a:r>
                          <a:endParaRPr lang="en-US" altLang="zh-CN"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0.006815</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3.90E+01</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2349170049"/>
                      </a:ext>
                    </a:extLst>
                  </a:tr>
                </a:tbl>
              </a:graphicData>
            </a:graphic>
          </p:graphicFrame>
        </mc:Choice>
        <mc:Fallback xmlns="">
          <p:graphicFrame>
            <p:nvGraphicFramePr>
              <p:cNvPr id="7" name="Table 6">
                <a:extLst>
                  <a:ext uri="{FF2B5EF4-FFF2-40B4-BE49-F238E27FC236}">
                    <a16:creationId xmlns:a16="http://schemas.microsoft.com/office/drawing/2014/main" id="{69D6578E-F1A7-4E00-953A-DB789D71A8DD}"/>
                  </a:ext>
                </a:extLst>
              </p:cNvPr>
              <p:cNvGraphicFramePr>
                <a:graphicFrameLocks noGrp="1"/>
              </p:cNvGraphicFramePr>
              <p:nvPr>
                <p:extLst>
                  <p:ext uri="{D42A27DB-BD31-4B8C-83A1-F6EECF244321}">
                    <p14:modId xmlns:p14="http://schemas.microsoft.com/office/powerpoint/2010/main" val="2392005694"/>
                  </p:ext>
                </p:extLst>
              </p:nvPr>
            </p:nvGraphicFramePr>
            <p:xfrm>
              <a:off x="5403272" y="3949700"/>
              <a:ext cx="3583242" cy="1305872"/>
            </p:xfrm>
            <a:graphic>
              <a:graphicData uri="http://schemas.openxmlformats.org/drawingml/2006/table">
                <a:tbl>
                  <a:tblPr>
                    <a:tableStyleId>{5940675A-B579-460E-94D1-54222C63F5DA}</a:tableStyleId>
                  </a:tblPr>
                  <a:tblGrid>
                    <a:gridCol w="974725">
                      <a:extLst>
                        <a:ext uri="{9D8B030D-6E8A-4147-A177-3AD203B41FA5}">
                          <a16:colId xmlns:a16="http://schemas.microsoft.com/office/drawing/2014/main" val="518045001"/>
                        </a:ext>
                      </a:extLst>
                    </a:gridCol>
                    <a:gridCol w="1167638">
                      <a:extLst>
                        <a:ext uri="{9D8B030D-6E8A-4147-A177-3AD203B41FA5}">
                          <a16:colId xmlns:a16="http://schemas.microsoft.com/office/drawing/2014/main" val="2606261708"/>
                        </a:ext>
                      </a:extLst>
                    </a:gridCol>
                    <a:gridCol w="1440879">
                      <a:extLst>
                        <a:ext uri="{9D8B030D-6E8A-4147-A177-3AD203B41FA5}">
                          <a16:colId xmlns:a16="http://schemas.microsoft.com/office/drawing/2014/main" val="3997719155"/>
                        </a:ext>
                      </a:extLst>
                    </a:gridCol>
                  </a:tblGrid>
                  <a:tr h="443355">
                    <a:tc gridSpan="3">
                      <a:txBody>
                        <a:bodyPr/>
                        <a:lstStyle/>
                        <a:p>
                          <a:pPr algn="ctr" fontAlgn="ctr"/>
                          <a:r>
                            <a:rPr lang="en-US" altLang="zh-CN" sz="1800" b="0" i="0" u="none" strike="noStrike" dirty="0">
                              <a:solidFill>
                                <a:srgbClr val="000000"/>
                              </a:solidFill>
                              <a:effectLst/>
                              <a:latin typeface="Cambria" panose="02040503050406030204" pitchFamily="18" charset="0"/>
                              <a:ea typeface="Cambria" panose="02040503050406030204" pitchFamily="18" charset="0"/>
                            </a:rPr>
                            <a:t>e</a:t>
                          </a:r>
                          <a:r>
                            <a:rPr lang="en-US" sz="1800" b="0" i="0" u="none" strike="noStrike" dirty="0">
                              <a:solidFill>
                                <a:srgbClr val="000000"/>
                              </a:solidFill>
                              <a:effectLst/>
                              <a:latin typeface="Cambria" panose="02040503050406030204" pitchFamily="18" charset="0"/>
                              <a:ea typeface="Cambria" panose="02040503050406030204" pitchFamily="18" charset="0"/>
                            </a:rPr>
                            <a:t>xp </a:t>
                          </a:r>
                          <a:r>
                            <a:rPr lang="en-US" sz="1800" b="0" i="1" u="none" strike="noStrike" dirty="0" err="1">
                              <a:solidFill>
                                <a:srgbClr val="000000"/>
                              </a:solidFill>
                              <a:effectLst/>
                              <a:latin typeface="Cambria" panose="02040503050406030204" pitchFamily="18" charset="0"/>
                              <a:ea typeface="Cambria" panose="02040503050406030204" pitchFamily="18" charset="0"/>
                            </a:rPr>
                            <a:t>E</a:t>
                          </a:r>
                          <a:r>
                            <a:rPr lang="en-US" altLang="zh-CN" sz="1800" b="0" i="1" u="none" strike="noStrike" baseline="-25000" dirty="0" err="1">
                              <a:solidFill>
                                <a:srgbClr val="000000"/>
                              </a:solidFill>
                              <a:effectLst/>
                              <a:latin typeface="Cambria" panose="02040503050406030204" pitchFamily="18" charset="0"/>
                              <a:ea typeface="Cambria" panose="02040503050406030204" pitchFamily="18" charset="0"/>
                            </a:rPr>
                            <a:t>γ</a:t>
                          </a:r>
                          <a:r>
                            <a:rPr lang="en-US" altLang="zh-CN" sz="1800" b="0" i="0" u="none" strike="noStrike" baseline="0" dirty="0">
                              <a:solidFill>
                                <a:srgbClr val="000000"/>
                              </a:solidFill>
                              <a:effectLst/>
                              <a:latin typeface="Cambria" panose="02040503050406030204" pitchFamily="18" charset="0"/>
                              <a:ea typeface="Cambria" panose="02040503050406030204" pitchFamily="18" charset="0"/>
                            </a:rPr>
                            <a:t> </a:t>
                          </a:r>
                          <a:r>
                            <a:rPr lang="en-US" altLang="zh-CN" sz="1800" b="0" i="0" u="none" strike="noStrike" dirty="0">
                              <a:solidFill>
                                <a:srgbClr val="000000"/>
                              </a:solidFill>
                              <a:effectLst/>
                              <a:latin typeface="Cambria" panose="02040503050406030204" pitchFamily="18" charset="0"/>
                              <a:ea typeface="Cambria" panose="02040503050406030204" pitchFamily="18" charset="0"/>
                            </a:rPr>
                            <a:t>+ </a:t>
                          </a:r>
                          <a:r>
                            <a:rPr lang="en-US" sz="1800" b="0" i="0" u="none" strike="noStrike" dirty="0">
                              <a:solidFill>
                                <a:srgbClr val="000000"/>
                              </a:solidFill>
                              <a:effectLst/>
                              <a:latin typeface="Cambria" panose="02040503050406030204" pitchFamily="18" charset="0"/>
                              <a:ea typeface="Cambria" panose="02040503050406030204" pitchFamily="18" charset="0"/>
                            </a:rPr>
                            <a:t>USDB</a:t>
                          </a:r>
                        </a:p>
                      </a:txBody>
                      <a:tcPr marL="9525" marR="9525" marT="9525" marB="0" anchor="ctr"/>
                    </a:tc>
                    <a:tc hMerge="1">
                      <a:txBody>
                        <a:bodyPr/>
                        <a:lstStyle/>
                        <a:p>
                          <a:pPr algn="ctr" fontAlgn="ct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hMerge="1">
                      <a:txBody>
                        <a:bodyPr/>
                        <a:lstStyle/>
                        <a:p>
                          <a:pPr algn="ctr" fontAlgn="ct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3839589239"/>
                      </a:ext>
                    </a:extLst>
                  </a:tr>
                  <a:tr h="443355">
                    <a:tc>
                      <a:txBody>
                        <a:bodyPr/>
                        <a:lstStyle/>
                        <a:p>
                          <a:pPr algn="ctr" fontAlgn="ctr"/>
                          <a:r>
                            <a:rPr lang="en-US" sz="1800" u="none" strike="noStrike" dirty="0" err="1">
                              <a:effectLst/>
                              <a:latin typeface="Cambria" panose="02040503050406030204" pitchFamily="18" charset="0"/>
                              <a:ea typeface="Cambria" panose="02040503050406030204" pitchFamily="18" charset="0"/>
                            </a:rPr>
                            <a:t>E</a:t>
                          </a:r>
                          <a:r>
                            <a:rPr lang="en-US" altLang="zh-CN" sz="1800" u="none" strike="noStrike" baseline="-25000" dirty="0" err="1">
                              <a:effectLst/>
                              <a:latin typeface="Cambria" panose="02040503050406030204" pitchFamily="18" charset="0"/>
                              <a:ea typeface="Cambria" panose="02040503050406030204" pitchFamily="18" charset="0"/>
                            </a:rPr>
                            <a:t>γ</a:t>
                          </a:r>
                          <a:r>
                            <a:rPr lang="en-US" sz="1800" u="none" strike="noStrike" dirty="0">
                              <a:effectLst/>
                              <a:latin typeface="Cambria" panose="02040503050406030204" pitchFamily="18" charset="0"/>
                              <a:ea typeface="Cambria" panose="02040503050406030204" pitchFamily="18" charset="0"/>
                            </a:rPr>
                            <a:t> (MeV)</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endParaRPr lang="zh-CN"/>
                        </a:p>
                      </a:txBody>
                      <a:tcPr marL="9525" marR="9525" marT="9525" marB="0" anchor="ctr">
                        <a:blipFill>
                          <a:blip r:embed="rId5"/>
                          <a:stretch>
                            <a:fillRect l="-83854" t="-100000" r="-124479" b="-110811"/>
                          </a:stretch>
                        </a:blipFill>
                      </a:tcPr>
                    </a:tc>
                    <a:tc>
                      <a:txBody>
                        <a:bodyPr/>
                        <a:lstStyle/>
                        <a:p>
                          <a:endParaRPr lang="zh-CN"/>
                        </a:p>
                      </a:txBody>
                      <a:tcPr marL="9525" marR="9525" marT="9525" marB="0" anchor="ctr">
                        <a:blipFill>
                          <a:blip r:embed="rId5"/>
                          <a:stretch>
                            <a:fillRect l="-148945" t="-100000" r="-844" b="-110811"/>
                          </a:stretch>
                        </a:blipFill>
                      </a:tcPr>
                    </a:tc>
                    <a:extLst>
                      <a:ext uri="{0D108BD9-81ED-4DB2-BD59-A6C34878D82A}">
                        <a16:rowId xmlns:a16="http://schemas.microsoft.com/office/drawing/2014/main" val="825290263"/>
                      </a:ext>
                    </a:extLst>
                  </a:tr>
                  <a:tr h="419162">
                    <a:tc>
                      <a:txBody>
                        <a:bodyPr/>
                        <a:lstStyle/>
                        <a:p>
                          <a:pPr algn="ctr" fontAlgn="ctr"/>
                          <a:r>
                            <a:rPr lang="en-US" altLang="zh-CN" sz="1800" u="none" strike="noStrike" dirty="0">
                              <a:effectLst/>
                              <a:latin typeface="Cambria" panose="02040503050406030204" pitchFamily="18" charset="0"/>
                              <a:ea typeface="Cambria" panose="02040503050406030204" pitchFamily="18" charset="0"/>
                            </a:rPr>
                            <a:t>1.248</a:t>
                          </a:r>
                          <a:endParaRPr lang="en-US" altLang="zh-CN"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0.006815</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tc>
                      <a:txBody>
                        <a:bodyPr/>
                        <a:lstStyle/>
                        <a:p>
                          <a:pPr algn="ctr" fontAlgn="ctr"/>
                          <a:r>
                            <a:rPr lang="en-US" sz="1800" u="none" strike="noStrike" dirty="0">
                              <a:effectLst/>
                              <a:latin typeface="Cambria" panose="02040503050406030204" pitchFamily="18" charset="0"/>
                              <a:ea typeface="Cambria" panose="02040503050406030204" pitchFamily="18" charset="0"/>
                            </a:rPr>
                            <a:t>3.90E+01</a:t>
                          </a: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9525" marR="9525" marT="9525" marB="0" anchor="ctr"/>
                    </a:tc>
                    <a:extLst>
                      <a:ext uri="{0D108BD9-81ED-4DB2-BD59-A6C34878D82A}">
                        <a16:rowId xmlns:a16="http://schemas.microsoft.com/office/drawing/2014/main" val="2349170049"/>
                      </a:ext>
                    </a:extLst>
                  </a:tr>
                </a:tbl>
              </a:graphicData>
            </a:graphic>
          </p:graphicFrame>
        </mc:Fallback>
      </mc:AlternateContent>
      <p:sp>
        <p:nvSpPr>
          <p:cNvPr id="8" name="Rectangle: Rounded Corners 7">
            <a:extLst>
              <a:ext uri="{FF2B5EF4-FFF2-40B4-BE49-F238E27FC236}">
                <a16:creationId xmlns:a16="http://schemas.microsoft.com/office/drawing/2014/main" id="{A4552BF7-0841-4ED8-A538-BAF1D413CF51}"/>
              </a:ext>
            </a:extLst>
          </p:cNvPr>
          <p:cNvSpPr/>
          <p:nvPr/>
        </p:nvSpPr>
        <p:spPr>
          <a:xfrm>
            <a:off x="3397829" y="641350"/>
            <a:ext cx="958271" cy="39370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altLang="zh-CN" dirty="0"/>
              <a:t>Yes!</a:t>
            </a:r>
            <a:endParaRPr lang="zh-CN" altLang="en-US" dirty="0"/>
          </a:p>
        </p:txBody>
      </p:sp>
      <p:sp>
        <p:nvSpPr>
          <p:cNvPr id="9" name="Rectangle: Rounded Corners 8">
            <a:extLst>
              <a:ext uri="{FF2B5EF4-FFF2-40B4-BE49-F238E27FC236}">
                <a16:creationId xmlns:a16="http://schemas.microsoft.com/office/drawing/2014/main" id="{8AECB528-E79D-4E62-A25F-DA03D84DE07D}"/>
              </a:ext>
            </a:extLst>
          </p:cNvPr>
          <p:cNvSpPr/>
          <p:nvPr/>
        </p:nvSpPr>
        <p:spPr>
          <a:xfrm>
            <a:off x="4708238" y="3429000"/>
            <a:ext cx="958271" cy="393700"/>
          </a:xfrm>
          <a:prstGeom prst="round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altLang="zh-CN" dirty="0"/>
              <a:t>Yes!</a:t>
            </a:r>
            <a:endParaRPr lang="zh-CN" altLang="en-US" dirty="0"/>
          </a:p>
        </p:txBody>
      </p:sp>
    </p:spTree>
    <p:extLst>
      <p:ext uri="{BB962C8B-B14F-4D97-AF65-F5344CB8AC3E}">
        <p14:creationId xmlns:p14="http://schemas.microsoft.com/office/powerpoint/2010/main" val="3359611555"/>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C57B94CC-494D-46E1-8988-E6D8D9574AA8}"/>
                  </a:ext>
                </a:extLst>
              </p:cNvPr>
              <p:cNvSpPr txBox="1"/>
              <p:nvPr/>
            </p:nvSpPr>
            <p:spPr>
              <a:xfrm>
                <a:off x="0" y="0"/>
                <a:ext cx="9144000" cy="5498557"/>
              </a:xfrm>
              <a:prstGeom prst="rect">
                <a:avLst/>
              </a:prstGeom>
              <a:noFill/>
            </p:spPr>
            <p:txBody>
              <a:bodyPr wrap="square">
                <a:spAutoFit/>
              </a:bodyPr>
              <a:lstStyle/>
              <a:p>
                <a:r>
                  <a:rPr lang="en-US" altLang="zh-CN" sz="1800" dirty="0">
                    <a:effectLst/>
                    <a:latin typeface="Cambria" panose="02040503050406030204" pitchFamily="18" charset="0"/>
                    <a:ea typeface="Cambria" panose="02040503050406030204" pitchFamily="18" charset="0"/>
                  </a:rPr>
                  <a:t>The calculated gamma decay of the first 3/2+ state is dominated by M1. Correcting for the calculated partial half-life for E2 of 4.8 </a:t>
                </a:r>
                <a:r>
                  <a:rPr lang="en-US" altLang="zh-CN" sz="1800" dirty="0" err="1">
                    <a:effectLst/>
                    <a:latin typeface="Cambria" panose="02040503050406030204" pitchFamily="18" charset="0"/>
                    <a:ea typeface="Cambria" panose="02040503050406030204" pitchFamily="18" charset="0"/>
                  </a:rPr>
                  <a:t>ps</a:t>
                </a:r>
                <a:r>
                  <a:rPr lang="en-US" altLang="zh-CN" sz="1800" dirty="0">
                    <a:effectLst/>
                    <a:latin typeface="Cambria" panose="02040503050406030204" pitchFamily="18" charset="0"/>
                    <a:ea typeface="Cambria" panose="02040503050406030204" pitchFamily="18" charset="0"/>
                  </a:rPr>
                  <a:t>, the experimental partial half-life for M1 is 0.79(13) ps.</a:t>
                </a:r>
              </a:p>
              <a:p>
                <a:r>
                  <a:rPr lang="en-US" altLang="zh-CN" i="1" dirty="0">
                    <a:solidFill>
                      <a:srgbClr val="9900FF"/>
                    </a:solidFill>
                    <a:latin typeface="Cambria" panose="02040503050406030204" pitchFamily="18" charset="0"/>
                    <a:ea typeface="Cambria" panose="02040503050406030204" pitchFamily="18" charset="0"/>
                    <a:cs typeface="Times New Roman" panose="02020603050405020304" pitchFamily="18" charset="0"/>
                  </a:rPr>
                  <a:t>T</a:t>
                </a:r>
                <a:r>
                  <a:rPr lang="en-US" altLang="zh-CN" i="1" baseline="-25000" dirty="0">
                    <a:solidFill>
                      <a:srgbClr val="9900FF"/>
                    </a:solidFill>
                    <a:latin typeface="Cambria" panose="02040503050406030204" pitchFamily="18" charset="0"/>
                    <a:ea typeface="Cambria" panose="02040503050406030204" pitchFamily="18" charset="0"/>
                    <a:cs typeface="Times New Roman" panose="02020603050405020304" pitchFamily="18" charset="0"/>
                  </a:rPr>
                  <a:t>E</a:t>
                </a:r>
                <a:r>
                  <a:rPr lang="en-US" altLang="zh-CN" baseline="-25000" dirty="0">
                    <a:solidFill>
                      <a:srgbClr val="9900FF"/>
                    </a:solidFill>
                    <a:latin typeface="Cambria" panose="02040503050406030204" pitchFamily="18" charset="0"/>
                    <a:ea typeface="Cambria" panose="02040503050406030204" pitchFamily="18" charset="0"/>
                    <a:cs typeface="Times New Roman" panose="02020603050405020304" pitchFamily="18" charset="0"/>
                  </a:rPr>
                  <a:t>2</a:t>
                </a:r>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 4.8 </a:t>
                </a:r>
                <a:r>
                  <a:rPr lang="en-US" altLang="zh-CN" dirty="0" err="1">
                    <a:solidFill>
                      <a:srgbClr val="9900FF"/>
                    </a:solidFill>
                    <a:latin typeface="Cambria" panose="02040503050406030204" pitchFamily="18" charset="0"/>
                    <a:ea typeface="Cambria" panose="02040503050406030204" pitchFamily="18" charset="0"/>
                    <a:cs typeface="Times New Roman" panose="02020603050405020304" pitchFamily="18" charset="0"/>
                  </a:rPr>
                  <a:t>ps</a:t>
                </a:r>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means </a:t>
                </a:r>
                <a14:m>
                  <m:oMath xmlns:m="http://schemas.openxmlformats.org/officeDocument/2006/math">
                    <m:sSub>
                      <m:sSubPr>
                        <m:ctrlPr>
                          <a:rPr lang="zh-CN" altLang="zh-CN" i="1" smtClean="0">
                            <a:solidFill>
                              <a:srgbClr val="9900FF"/>
                            </a:solidFill>
                            <a:latin typeface="Cambria Math" panose="02040503050406030204" pitchFamily="18" charset="0"/>
                            <a:ea typeface="Cambria Math" panose="02040503050406030204" pitchFamily="18" charset="0"/>
                          </a:rPr>
                        </m:ctrlPr>
                      </m:sSubPr>
                      <m:e>
                        <m:r>
                          <a:rPr lang="zh-CN" altLang="en-US" i="1" smtClean="0">
                            <a:solidFill>
                              <a:srgbClr val="9900FF"/>
                            </a:solidFill>
                            <a:latin typeface="Cambria Math" panose="02040503050406030204" pitchFamily="18" charset="0"/>
                            <a:cs typeface="Times New Roman" panose="02020603050405020304" pitchFamily="18" charset="0"/>
                          </a:rPr>
                          <m:t>𝜏</m:t>
                        </m:r>
                      </m:e>
                      <m:sub>
                        <m:r>
                          <a:rPr lang="en-US" altLang="zh-CN" b="0" i="1" smtClean="0">
                            <a:solidFill>
                              <a:srgbClr val="9900FF"/>
                            </a:solidFill>
                            <a:latin typeface="Cambria Math" panose="02040503050406030204" pitchFamily="18" charset="0"/>
                            <a:cs typeface="Times New Roman" panose="02020603050405020304" pitchFamily="18" charset="0"/>
                          </a:rPr>
                          <m:t>𝐸</m:t>
                        </m:r>
                        <m:r>
                          <a:rPr lang="en-US" altLang="zh-CN" b="0" i="1" smtClean="0">
                            <a:solidFill>
                              <a:srgbClr val="9900FF"/>
                            </a:solidFill>
                            <a:latin typeface="Cambria Math" panose="02040503050406030204" pitchFamily="18" charset="0"/>
                            <a:cs typeface="Times New Roman" panose="02020603050405020304" pitchFamily="18" charset="0"/>
                          </a:rPr>
                          <m:t>2</m:t>
                        </m:r>
                      </m:sub>
                    </m:sSub>
                  </m:oMath>
                </a14:m>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 6.9 </a:t>
                </a:r>
                <a:r>
                  <a:rPr lang="en-US" altLang="zh-CN" dirty="0" err="1">
                    <a:solidFill>
                      <a:srgbClr val="9900FF"/>
                    </a:solidFill>
                    <a:latin typeface="Cambria" panose="02040503050406030204" pitchFamily="18" charset="0"/>
                    <a:ea typeface="Cambria" panose="02040503050406030204" pitchFamily="18" charset="0"/>
                    <a:cs typeface="Times New Roman" panose="02020603050405020304" pitchFamily="18" charset="0"/>
                  </a:rPr>
                  <a:t>ps</a:t>
                </a:r>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Alex  3/8/2022</a:t>
                </a:r>
                <a:endParaRPr lang="en-US" altLang="zh-CN" sz="1800" dirty="0">
                  <a:solidFill>
                    <a:srgbClr val="9900FF"/>
                  </a:solidFill>
                  <a:effectLst/>
                  <a:latin typeface="Cambria" panose="02040503050406030204" pitchFamily="18" charset="0"/>
                  <a:ea typeface="Cambria" panose="02040503050406030204" pitchFamily="18" charset="0"/>
                </a:endParaRPr>
              </a:p>
              <a:p>
                <a:r>
                  <a:rPr lang="en-US" altLang="zh-CN" i="1" dirty="0">
                    <a:solidFill>
                      <a:srgbClr val="9900FF"/>
                    </a:solidFill>
                    <a:latin typeface="Cambria" panose="02040503050406030204" pitchFamily="18" charset="0"/>
                    <a:ea typeface="Cambria" panose="02040503050406030204" pitchFamily="18" charset="0"/>
                    <a:cs typeface="Times New Roman" panose="02020603050405020304" pitchFamily="18" charset="0"/>
                  </a:rPr>
                  <a:t>T</a:t>
                </a:r>
                <a:r>
                  <a:rPr lang="en-US" altLang="zh-CN" i="1" baseline="-25000" dirty="0">
                    <a:solidFill>
                      <a:srgbClr val="9900FF"/>
                    </a:solidFill>
                    <a:latin typeface="Cambria" panose="02040503050406030204" pitchFamily="18" charset="0"/>
                    <a:ea typeface="Cambria" panose="02040503050406030204" pitchFamily="18" charset="0"/>
                    <a:cs typeface="Times New Roman" panose="02020603050405020304" pitchFamily="18" charset="0"/>
                  </a:rPr>
                  <a:t>M</a:t>
                </a:r>
                <a:r>
                  <a:rPr lang="en-US" altLang="zh-CN" baseline="-25000" dirty="0">
                    <a:solidFill>
                      <a:srgbClr val="9900FF"/>
                    </a:solidFill>
                    <a:latin typeface="Cambria" panose="02040503050406030204" pitchFamily="18" charset="0"/>
                    <a:ea typeface="Cambria" panose="02040503050406030204" pitchFamily="18" charset="0"/>
                    <a:cs typeface="Times New Roman" panose="02020603050405020304" pitchFamily="18" charset="0"/>
                  </a:rPr>
                  <a:t>1</a:t>
                </a:r>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 0.79 </a:t>
                </a:r>
                <a:r>
                  <a:rPr lang="en-US" altLang="zh-CN" dirty="0" err="1">
                    <a:solidFill>
                      <a:srgbClr val="9900FF"/>
                    </a:solidFill>
                    <a:latin typeface="Cambria" panose="02040503050406030204" pitchFamily="18" charset="0"/>
                    <a:ea typeface="Cambria" panose="02040503050406030204" pitchFamily="18" charset="0"/>
                    <a:cs typeface="Times New Roman" panose="02020603050405020304" pitchFamily="18" charset="0"/>
                  </a:rPr>
                  <a:t>ps</a:t>
                </a:r>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means </a:t>
                </a:r>
                <a14:m>
                  <m:oMath xmlns:m="http://schemas.openxmlformats.org/officeDocument/2006/math">
                    <m:sSub>
                      <m:sSubPr>
                        <m:ctrlPr>
                          <a:rPr lang="zh-CN" altLang="zh-CN" i="1" smtClean="0">
                            <a:solidFill>
                              <a:srgbClr val="9900FF"/>
                            </a:solidFill>
                            <a:latin typeface="Cambria Math" panose="02040503050406030204" pitchFamily="18" charset="0"/>
                            <a:ea typeface="Cambria Math" panose="02040503050406030204" pitchFamily="18" charset="0"/>
                          </a:rPr>
                        </m:ctrlPr>
                      </m:sSubPr>
                      <m:e>
                        <m:r>
                          <a:rPr lang="zh-CN" altLang="en-US" i="1" smtClean="0">
                            <a:solidFill>
                              <a:srgbClr val="9900FF"/>
                            </a:solidFill>
                            <a:latin typeface="Cambria Math" panose="02040503050406030204" pitchFamily="18" charset="0"/>
                            <a:cs typeface="Times New Roman" panose="02020603050405020304" pitchFamily="18" charset="0"/>
                          </a:rPr>
                          <m:t>𝜏</m:t>
                        </m:r>
                      </m:e>
                      <m:sub>
                        <m:r>
                          <a:rPr lang="en-US" altLang="zh-CN" b="0" i="1" smtClean="0">
                            <a:solidFill>
                              <a:srgbClr val="9900FF"/>
                            </a:solidFill>
                            <a:latin typeface="Cambria Math" panose="02040503050406030204" pitchFamily="18" charset="0"/>
                            <a:cs typeface="Times New Roman" panose="02020603050405020304" pitchFamily="18" charset="0"/>
                          </a:rPr>
                          <m:t>𝑀</m:t>
                        </m:r>
                        <m:r>
                          <a:rPr lang="en-US" altLang="zh-CN" b="0" i="1" smtClean="0">
                            <a:solidFill>
                              <a:srgbClr val="9900FF"/>
                            </a:solidFill>
                            <a:latin typeface="Cambria Math" panose="02040503050406030204" pitchFamily="18" charset="0"/>
                            <a:cs typeface="Times New Roman" panose="02020603050405020304" pitchFamily="18" charset="0"/>
                          </a:rPr>
                          <m:t>1</m:t>
                        </m:r>
                      </m:sub>
                    </m:sSub>
                  </m:oMath>
                </a14:m>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 1.140 </a:t>
                </a:r>
                <a:r>
                  <a:rPr lang="en-US" altLang="zh-CN" dirty="0" err="1">
                    <a:solidFill>
                      <a:srgbClr val="9900FF"/>
                    </a:solidFill>
                    <a:latin typeface="Cambria" panose="02040503050406030204" pitchFamily="18" charset="0"/>
                    <a:ea typeface="Cambria" panose="02040503050406030204" pitchFamily="18" charset="0"/>
                    <a:cs typeface="Times New Roman" panose="02020603050405020304" pitchFamily="18" charset="0"/>
                  </a:rPr>
                  <a:t>ps</a:t>
                </a:r>
                <a:r>
                  <a:rPr lang="en-US" altLang="zh-CN" dirty="0">
                    <a:solidFill>
                      <a:srgbClr val="9900FF"/>
                    </a:solidFill>
                    <a:latin typeface="Cambria" panose="02040503050406030204" pitchFamily="18" charset="0"/>
                    <a:ea typeface="Cambria" panose="02040503050406030204" pitchFamily="18" charset="0"/>
                    <a:cs typeface="Times New Roman" panose="02020603050405020304" pitchFamily="18" charset="0"/>
                  </a:rPr>
                  <a:t> Alex  3/8/2022</a:t>
                </a:r>
              </a:p>
              <a:p>
                <a:endParaRPr lang="en-US" altLang="zh-CN" sz="1800" dirty="0">
                  <a:solidFill>
                    <a:srgbClr val="9900FF"/>
                  </a:solidFill>
                  <a:effectLst/>
                  <a:latin typeface="Cambria" panose="02040503050406030204" pitchFamily="18" charset="0"/>
                  <a:ea typeface="Cambria" panose="02040503050406030204" pitchFamily="18" charset="0"/>
                </a:endParaRPr>
              </a:p>
              <a:p>
                <a:pPr/>
                <a14:m>
                  <m:oMathPara xmlns:m="http://schemas.openxmlformats.org/officeDocument/2006/math">
                    <m:oMathParaPr>
                      <m:jc m:val="left"/>
                    </m:oMathParaPr>
                    <m:oMath xmlns:m="http://schemas.openxmlformats.org/officeDocument/2006/math">
                      <m:sSub>
                        <m:sSubPr>
                          <m:ctrlPr>
                            <a:rPr lang="en-US" altLang="zh-CN" i="1">
                              <a:latin typeface="Cambria Math" panose="02040503050406030204" pitchFamily="18" charset="0"/>
                              <a:ea typeface="Cambria Math" panose="02040503050406030204" pitchFamily="18" charset="0"/>
                            </a:rPr>
                          </m:ctrlPr>
                        </m:sSubPr>
                        <m:e>
                          <m:r>
                            <m:rPr>
                              <m:sty m:val="p"/>
                            </m:rPr>
                            <a:rPr lang="el-GR" altLang="zh-CN" i="1">
                              <a:latin typeface="Cambria Math" panose="02040503050406030204" pitchFamily="18" charset="0"/>
                              <a:ea typeface="Cambria Math" panose="02040503050406030204" pitchFamily="18" charset="0"/>
                            </a:rPr>
                            <m:t>Γ</m:t>
                          </m:r>
                        </m:e>
                        <m:sub>
                          <m:r>
                            <m:rPr>
                              <m:sty m:val="p"/>
                            </m:rPr>
                            <a:rPr lang="en-US" altLang="zh-CN" i="1" smtClean="0">
                              <a:latin typeface="Cambria Math" panose="02040503050406030204" pitchFamily="18" charset="0"/>
                              <a:ea typeface="Cambria Math" panose="02040503050406030204" pitchFamily="18" charset="0"/>
                            </a:rPr>
                            <m:t>exp</m:t>
                          </m:r>
                        </m:sub>
                      </m:sSub>
                      <m:r>
                        <a:rPr lang="en-US" altLang="zh-CN" i="1">
                          <a:latin typeface="Cambria Math" panose="02040503050406030204" pitchFamily="18" charset="0"/>
                          <a:ea typeface="Cambria Math" panose="02040503050406030204" pitchFamily="18" charset="0"/>
                        </a:rPr>
                        <m:t>=</m:t>
                      </m:r>
                      <m:sSub>
                        <m:sSubPr>
                          <m:ctrlPr>
                            <a:rPr lang="zh-CN" altLang="zh-CN" i="1">
                              <a:latin typeface="Cambria Math" panose="02040503050406030204" pitchFamily="18" charset="0"/>
                              <a:ea typeface="Cambria Math" panose="02040503050406030204" pitchFamily="18" charset="0"/>
                            </a:rPr>
                          </m:ctrlPr>
                        </m:sSubPr>
                        <m:e>
                          <m:r>
                            <a:rPr lang="en-US" altLang="zh-CN" i="1">
                              <a:latin typeface="Cambria Math" panose="02040503050406030204" pitchFamily="18" charset="0"/>
                              <a:cs typeface="Times New Roman" panose="02020603050405020304" pitchFamily="18" charset="0"/>
                            </a:rPr>
                            <m:t>𝛤</m:t>
                          </m:r>
                        </m:e>
                        <m:sub>
                          <m:r>
                            <a:rPr lang="en-US" altLang="zh-CN" i="1">
                              <a:latin typeface="Cambria Math" panose="02040503050406030204" pitchFamily="18" charset="0"/>
                              <a:cs typeface="Times New Roman" panose="02020603050405020304" pitchFamily="18" charset="0"/>
                            </a:rPr>
                            <m:t>𝑀</m:t>
                          </m:r>
                          <m:r>
                            <a:rPr lang="en-US" altLang="zh-CN" i="1">
                              <a:latin typeface="Cambria Math" panose="02040503050406030204" pitchFamily="18" charset="0"/>
                              <a:cs typeface="Times New Roman" panose="02020603050405020304" pitchFamily="18" charset="0"/>
                            </a:rPr>
                            <m:t>1</m:t>
                          </m:r>
                        </m:sub>
                      </m:sSub>
                      <m:r>
                        <a:rPr lang="en-US" altLang="zh-CN" i="1">
                          <a:latin typeface="Cambria Math" panose="02040503050406030204" pitchFamily="18" charset="0"/>
                          <a:cs typeface="Times New Roman" panose="02020603050405020304" pitchFamily="18" charset="0"/>
                        </a:rPr>
                        <m:t>+</m:t>
                      </m:r>
                      <m:sSub>
                        <m:sSubPr>
                          <m:ctrlPr>
                            <a:rPr lang="zh-CN" altLang="zh-CN" i="1">
                              <a:latin typeface="Cambria Math" panose="02040503050406030204" pitchFamily="18" charset="0"/>
                              <a:ea typeface="Cambria Math" panose="02040503050406030204" pitchFamily="18" charset="0"/>
                            </a:rPr>
                          </m:ctrlPr>
                        </m:sSubPr>
                        <m:e>
                          <m:r>
                            <a:rPr lang="en-US" altLang="zh-CN" i="1">
                              <a:latin typeface="Cambria Math" panose="02040503050406030204" pitchFamily="18" charset="0"/>
                              <a:cs typeface="Times New Roman" panose="02020603050405020304" pitchFamily="18" charset="0"/>
                            </a:rPr>
                            <m:t>𝛤</m:t>
                          </m:r>
                        </m:e>
                        <m:sub>
                          <m:r>
                            <a:rPr lang="en-US" altLang="zh-CN" i="1">
                              <a:latin typeface="Cambria Math" panose="02040503050406030204" pitchFamily="18" charset="0"/>
                              <a:cs typeface="Times New Roman" panose="02020603050405020304" pitchFamily="18" charset="0"/>
                            </a:rPr>
                            <m:t>𝐸</m:t>
                          </m:r>
                          <m:r>
                            <a:rPr lang="en-US" altLang="zh-CN">
                              <a:latin typeface="Cambria Math" panose="02040503050406030204" pitchFamily="18" charset="0"/>
                              <a:cs typeface="Times New Roman" panose="02020603050405020304" pitchFamily="18" charset="0"/>
                            </a:rPr>
                            <m:t>2</m:t>
                          </m:r>
                        </m:sub>
                      </m:sSub>
                      <m:r>
                        <a:rPr lang="en-US" altLang="zh-CN" i="1">
                          <a:latin typeface="Cambria Math" panose="02040503050406030204" pitchFamily="18" charset="0"/>
                          <a:cs typeface="Times New Roman" panose="020206030504050203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ℏ</m:t>
                          </m:r>
                        </m:num>
                        <m:den>
                          <m:sSub>
                            <m:sSubPr>
                              <m:ctrlPr>
                                <a:rPr lang="en-US" altLang="zh-CN" i="1" smtClean="0">
                                  <a:latin typeface="Cambria Math" panose="02040503050406030204" pitchFamily="18" charset="0"/>
                                </a:rPr>
                              </m:ctrlPr>
                            </m:sSubPr>
                            <m:e>
                              <m:r>
                                <a:rPr lang="zh-CN" altLang="en-US" i="1">
                                  <a:latin typeface="Cambria Math" panose="02040503050406030204" pitchFamily="18" charset="0"/>
                                </a:rPr>
                                <m:t>𝜏</m:t>
                              </m:r>
                            </m:e>
                            <m:sub>
                              <m:r>
                                <m:rPr>
                                  <m:sty m:val="p"/>
                                </m:rPr>
                                <a:rPr lang="en-US" altLang="zh-CN" i="1">
                                  <a:latin typeface="Cambria Math" panose="02040503050406030204" pitchFamily="18" charset="0"/>
                                </a:rPr>
                                <m:t>exp</m:t>
                              </m:r>
                            </m:sub>
                          </m:sSub>
                        </m:den>
                      </m:f>
                      <m:r>
                        <a:rPr lang="en-US" altLang="zh-CN" i="1">
                          <a:latin typeface="Cambria Math" panose="02040503050406030204" pitchFamily="18" charset="0"/>
                          <a:cs typeface="Times New Roman" panose="02020603050405020304" pitchFamily="18" charset="0"/>
                        </a:rPr>
                        <m:t>=</m:t>
                      </m:r>
                      <m:f>
                        <m:fPr>
                          <m:ctrlPr>
                            <a:rPr lang="en-US" altLang="zh-CN" i="1">
                              <a:latin typeface="Cambria Math" panose="02040503050406030204" pitchFamily="18" charset="0"/>
                            </a:rPr>
                          </m:ctrlPr>
                        </m:fPr>
                        <m:num>
                          <m:r>
                            <a:rPr lang="en-US" altLang="zh-CN" i="1">
                              <a:latin typeface="Cambria Math" panose="02040503050406030204" pitchFamily="18" charset="0"/>
                            </a:rPr>
                            <m:t>ℏ</m:t>
                          </m:r>
                        </m:num>
                        <m:den>
                          <m:r>
                            <a:rPr lang="en-US" altLang="zh-CN" b="0" i="1" smtClean="0">
                              <a:latin typeface="Cambria Math" panose="02040503050406030204" pitchFamily="18" charset="0"/>
                            </a:rPr>
                            <m:t>1.12</m:t>
                          </m:r>
                          <m:r>
                            <a:rPr lang="en-US" altLang="zh-CN" b="0" i="0" smtClean="0">
                              <a:latin typeface="Cambria Math" panose="02040503050406030204" pitchFamily="18" charset="0"/>
                            </a:rPr>
                            <m:t> </m:t>
                          </m:r>
                          <m:r>
                            <m:rPr>
                              <m:sty m:val="p"/>
                            </m:rPr>
                            <a:rPr lang="en-US" altLang="zh-CN" b="0" i="0" smtClean="0">
                              <a:latin typeface="Cambria Math" panose="02040503050406030204" pitchFamily="18" charset="0"/>
                            </a:rPr>
                            <m:t>ps</m:t>
                          </m:r>
                        </m:den>
                      </m:f>
                      <m:r>
                        <a:rPr lang="en-US" altLang="zh-CN" b="0" i="1" smtClean="0">
                          <a:latin typeface="Cambria Math" panose="02040503050406030204" pitchFamily="18" charset="0"/>
                          <a:cs typeface="Times New Roman" panose="02020603050405020304" pitchFamily="18" charset="0"/>
                        </a:rPr>
                        <m:t>=0.588 </m:t>
                      </m:r>
                      <m:r>
                        <m:rPr>
                          <m:sty m:val="p"/>
                        </m:rPr>
                        <a:rPr lang="en-US" altLang="zh-CN" i="1">
                          <a:latin typeface="Cambria Math" panose="02040503050406030204" pitchFamily="18" charset="0"/>
                          <a:cs typeface="Times New Roman" panose="02020603050405020304" pitchFamily="18" charset="0"/>
                        </a:rPr>
                        <m:t>meV</m:t>
                      </m:r>
                    </m:oMath>
                  </m:oMathPara>
                </a14:m>
                <a:endParaRPr lang="en-US" altLang="zh-CN" dirty="0">
                  <a:solidFill>
                    <a:srgbClr val="9900FF"/>
                  </a:solidFill>
                  <a:latin typeface="Cambria" panose="02040503050406030204" pitchFamily="18" charset="0"/>
                  <a:ea typeface="Cambria" panose="02040503050406030204" pitchFamily="18" charset="0"/>
                </a:endParaRPr>
              </a:p>
              <a:p>
                <a:endParaRPr lang="en-US" altLang="zh-CN" dirty="0">
                  <a:solidFill>
                    <a:schemeClr val="tx1"/>
                  </a:solidFill>
                  <a:latin typeface="Cambria" panose="02040503050406030204" pitchFamily="18" charset="0"/>
                  <a:ea typeface="Cambria" panose="02040503050406030204" pitchFamily="18"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zh-CN" altLang="zh-CN" i="1" smtClean="0">
                              <a:solidFill>
                                <a:schemeClr val="tx1"/>
                              </a:solidFill>
                              <a:effectLst/>
                              <a:latin typeface="Cambria Math" panose="02040503050406030204" pitchFamily="18" charset="0"/>
                              <a:ea typeface="Cambria Math" panose="02040503050406030204" pitchFamily="18" charset="0"/>
                            </a:rPr>
                          </m:ctrlPr>
                        </m:sSub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𝛤</m:t>
                          </m:r>
                        </m:e>
                        <m: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𝐸</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sub>
                      </m:s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=8.13×</m:t>
                      </m:r>
                      <m:sSup>
                        <m:sSupPr>
                          <m:ctrlPr>
                            <a:rPr lang="zh-CN" altLang="zh-CN" i="1">
                              <a:solidFill>
                                <a:schemeClr val="tx1"/>
                              </a:solidFill>
                              <a:effectLst/>
                              <a:latin typeface="Cambria Math" panose="02040503050406030204" pitchFamily="18" charset="0"/>
                              <a:ea typeface="Cambria Math" panose="02040503050406030204" pitchFamily="18" charset="0"/>
                            </a:rPr>
                          </m:ctrlPr>
                        </m:s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10</m:t>
                          </m:r>
                        </m:e>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−7</m:t>
                          </m:r>
                        </m:sup>
                      </m:sSup>
                      <m:sSubSup>
                        <m:sSubSupPr>
                          <m:ctrlPr>
                            <a:rPr lang="zh-CN" altLang="zh-CN" i="1">
                              <a:solidFill>
                                <a:schemeClr val="tx1"/>
                              </a:solidFill>
                              <a:effectLst/>
                              <a:latin typeface="Cambria Math" panose="02040503050406030204" pitchFamily="18" charset="0"/>
                              <a:ea typeface="Cambria Math" panose="02040503050406030204" pitchFamily="18" charset="0"/>
                            </a:rPr>
                          </m:ctrlPr>
                        </m:sSub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𝐸</m:t>
                          </m:r>
                        </m:e>
                        <m:sub>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𝛾</m:t>
                          </m:r>
                        </m:sub>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5</m:t>
                          </m:r>
                        </m:sup>
                      </m:sSub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t>
                      </m:r>
                      <m:r>
                        <m:rPr>
                          <m:sty m:val="p"/>
                        </m:rPr>
                        <a:rPr lang="en-US" altLang="zh-CN" sz="1800">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MeV</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𝐵</m:t>
                      </m:r>
                      <m:d>
                        <m:dPr>
                          <m:ctrlPr>
                            <a:rPr lang="zh-CN" altLang="zh-CN" i="1">
                              <a:solidFill>
                                <a:schemeClr val="tx1"/>
                              </a:solidFill>
                              <a:effectLst/>
                              <a:latin typeface="Cambria Math" panose="02040503050406030204" pitchFamily="18" charset="0"/>
                              <a:ea typeface="Cambria Math" panose="02040503050406030204" pitchFamily="18" charset="0"/>
                            </a:rPr>
                          </m:ctrlPr>
                        </m:d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𝐸</m:t>
                          </m:r>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e>
                      </m:d>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m:t>
                      </m:r>
                      <m:sSup>
                        <m:sSupPr>
                          <m:ctrlPr>
                            <a:rPr lang="zh-CN" altLang="zh-CN" i="1">
                              <a:solidFill>
                                <a:schemeClr val="tx1"/>
                              </a:solidFill>
                              <a:effectLst/>
                              <a:latin typeface="Cambria Math" panose="02040503050406030204" pitchFamily="18" charset="0"/>
                              <a:ea typeface="Cambria Math" panose="02040503050406030204" pitchFamily="18" charset="0"/>
                            </a:rPr>
                          </m:ctrlPr>
                        </m:sSupPr>
                        <m:e>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𝑒</m:t>
                          </m:r>
                        </m:e>
                        <m:sup>
                          <m:r>
                            <a:rPr lang="en-US" altLang="zh-CN" sz="1800" i="1">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2</m:t>
                          </m:r>
                        </m:sup>
                      </m:sSup>
                      <m:sSup>
                        <m:sSupPr>
                          <m:ctrlPr>
                            <a:rPr lang="zh-CN" altLang="zh-CN" i="1">
                              <a:solidFill>
                                <a:srgbClr val="000000"/>
                              </a:solidFill>
                              <a:effectLst/>
                              <a:latin typeface="Cambria Math" panose="02040503050406030204" pitchFamily="18" charset="0"/>
                              <a:ea typeface="Cambria Math" panose="02040503050406030204" pitchFamily="18" charset="0"/>
                            </a:rPr>
                          </m:ctrlPr>
                        </m:sSupPr>
                        <m:e>
                          <m:r>
                            <m:rPr>
                              <m:sty m:val="p"/>
                            </m:rPr>
                            <a:rPr lang="en-US" altLang="zh-CN" sz="18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fm</m:t>
                          </m:r>
                        </m:e>
                        <m:sup>
                          <m:r>
                            <a:rPr lang="en-US" altLang="zh-CN" sz="1800">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4</m:t>
                          </m:r>
                        </m:sup>
                      </m:sSup>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r>
                        <a:rPr lang="en-US" altLang="zh-CN" i="1">
                          <a:solidFill>
                            <a:srgbClr val="000000"/>
                          </a:solidFill>
                          <a:latin typeface="Cambria Math" panose="02040503050406030204" pitchFamily="18" charset="0"/>
                          <a:ea typeface="宋体" panose="02010600030101010101" pitchFamily="2" charset="-122"/>
                          <a:cs typeface="Times New Roman" panose="02020603050405020304" pitchFamily="18" charset="0"/>
                        </a:rPr>
                        <m:t>=</m:t>
                      </m:r>
                      <m:r>
                        <m:rPr>
                          <m:nor/>
                        </m:rPr>
                        <a:rPr lang="en-US" altLang="zh-CN" dirty="0">
                          <a:latin typeface="Cambria" panose="02040503050406030204" pitchFamily="18" charset="0"/>
                          <a:ea typeface="Cambria" panose="02040503050406030204" pitchFamily="18" charset="0"/>
                          <a:cs typeface="Times New Roman" panose="02020603050405020304" pitchFamily="18" charset="0"/>
                        </a:rPr>
                        <m:t>0.0</m:t>
                      </m:r>
                      <m:r>
                        <m:rPr>
                          <m:nor/>
                        </m:rPr>
                        <a:rPr lang="en-US" altLang="zh-CN" dirty="0" smtClean="0">
                          <a:latin typeface="Cambria" panose="02040503050406030204" pitchFamily="18" charset="0"/>
                          <a:ea typeface="Cambria" panose="02040503050406030204" pitchFamily="18" charset="0"/>
                          <a:cs typeface="Times New Roman" panose="02020603050405020304" pitchFamily="18" charset="0"/>
                        </a:rPr>
                        <m:t>9</m:t>
                      </m:r>
                      <m:r>
                        <m:rPr>
                          <m:nor/>
                        </m:rPr>
                        <a:rPr lang="en-US" altLang="zh-CN" b="0" dirty="0" smtClean="0">
                          <a:latin typeface="Cambria" panose="02040503050406030204" pitchFamily="18" charset="0"/>
                          <a:ea typeface="Cambria" panose="02040503050406030204" pitchFamily="18" charset="0"/>
                          <a:cs typeface="Times New Roman" panose="02020603050405020304" pitchFamily="18" charset="0"/>
                        </a:rPr>
                        <m:t>6</m:t>
                      </m:r>
                      <m:r>
                        <m:rPr>
                          <m:nor/>
                        </m:rPr>
                        <a:rPr lang="en-US" altLang="zh-CN" dirty="0">
                          <a:latin typeface="Cambria" panose="02040503050406030204" pitchFamily="18" charset="0"/>
                          <a:ea typeface="Cambria" panose="02040503050406030204" pitchFamily="18" charset="0"/>
                          <a:cs typeface="Times New Roman" panose="02020603050405020304" pitchFamily="18" charset="0"/>
                        </a:rPr>
                        <m:t> </m:t>
                      </m:r>
                      <m:r>
                        <m:rPr>
                          <m:nor/>
                        </m:rPr>
                        <a:rPr lang="en-US" altLang="zh-CN" dirty="0">
                          <a:latin typeface="Cambria" panose="02040503050406030204" pitchFamily="18" charset="0"/>
                          <a:ea typeface="Cambria" panose="02040503050406030204" pitchFamily="18" charset="0"/>
                          <a:cs typeface="Times New Roman" panose="02020603050405020304" pitchFamily="18" charset="0"/>
                        </a:rPr>
                        <m:t>meV</m:t>
                      </m:r>
                    </m:oMath>
                  </m:oMathPara>
                </a14:m>
                <a:endParaRPr lang="en-US" altLang="zh-CN" sz="1800" dirty="0">
                  <a:effectLst/>
                  <a:latin typeface="Cambria" panose="02040503050406030204" pitchFamily="18" charset="0"/>
                  <a:ea typeface="Cambria" panose="02040503050406030204" pitchFamily="18"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zh-CN" altLang="zh-CN" i="1" smtClean="0">
                              <a:solidFill>
                                <a:srgbClr val="000000"/>
                              </a:solidFill>
                              <a:latin typeface="Cambria Math" panose="02040503050406030204" pitchFamily="18" charset="0"/>
                              <a:ea typeface="Cambria Math" panose="02040503050406030204" pitchFamily="18" charset="0"/>
                            </a:rPr>
                          </m:ctrlPr>
                        </m:sSubPr>
                        <m:e>
                          <m:r>
                            <a:rPr lang="zh-CN" altLang="en-US" i="1" smtClean="0">
                              <a:solidFill>
                                <a:srgbClr val="000000"/>
                              </a:solidFill>
                              <a:latin typeface="Cambria Math" panose="02040503050406030204" pitchFamily="18" charset="0"/>
                              <a:cs typeface="Times New Roman" panose="02020603050405020304" pitchFamily="18" charset="0"/>
                            </a:rPr>
                            <m:t>𝜏</m:t>
                          </m:r>
                        </m:e>
                        <m:sub>
                          <m:r>
                            <a:rPr lang="en-US" altLang="zh-CN" b="0" i="1" smtClean="0">
                              <a:solidFill>
                                <a:srgbClr val="000000"/>
                              </a:solidFill>
                              <a:latin typeface="Cambria Math" panose="02040503050406030204" pitchFamily="18" charset="0"/>
                              <a:cs typeface="Times New Roman" panose="02020603050405020304" pitchFamily="18" charset="0"/>
                            </a:rPr>
                            <m:t>𝐸</m:t>
                          </m:r>
                          <m:r>
                            <a:rPr lang="en-US" altLang="zh-CN" b="0" i="1" smtClean="0">
                              <a:solidFill>
                                <a:srgbClr val="000000"/>
                              </a:solidFill>
                              <a:latin typeface="Cambria Math" panose="02040503050406030204" pitchFamily="18" charset="0"/>
                              <a:cs typeface="Times New Roman" panose="02020603050405020304" pitchFamily="18" charset="0"/>
                            </a:rPr>
                            <m:t>2</m:t>
                          </m:r>
                        </m:sub>
                      </m:sSub>
                      <m:r>
                        <a:rPr lang="en-US" altLang="zh-CN" i="1">
                          <a:latin typeface="Cambria Math" panose="02040503050406030204" pitchFamily="18" charset="0"/>
                          <a:ea typeface="Cambria" panose="02040503050406030204" pitchFamily="18" charset="0"/>
                          <a:cs typeface="Times New Roman" panose="02020603050405020304" pitchFamily="18" charset="0"/>
                        </a:rPr>
                        <m:t>=</m:t>
                      </m:r>
                      <m:f>
                        <m:fPr>
                          <m:ctrlPr>
                            <a:rPr lang="en-US" altLang="zh-CN" b="0" i="1" smtClean="0">
                              <a:latin typeface="Cambria Math" panose="02040503050406030204" pitchFamily="18" charset="0"/>
                            </a:rPr>
                          </m:ctrlPr>
                        </m:fPr>
                        <m:num>
                          <m:r>
                            <a:rPr lang="en-US" altLang="zh-CN" i="1">
                              <a:latin typeface="Cambria Math" panose="02040503050406030204" pitchFamily="18" charset="0"/>
                            </a:rPr>
                            <m:t>ℏ</m:t>
                          </m:r>
                        </m:num>
                        <m:den>
                          <m:sSub>
                            <m:sSubPr>
                              <m:ctrlPr>
                                <a:rPr lang="zh-CN" altLang="zh-CN" i="1">
                                  <a:solidFill>
                                    <a:srgbClr val="000000"/>
                                  </a:solidFill>
                                  <a:latin typeface="Cambria Math" panose="02040503050406030204" pitchFamily="18" charset="0"/>
                                  <a:ea typeface="Cambria Math" panose="02040503050406030204" pitchFamily="18" charset="0"/>
                                </a:rPr>
                              </m:ctrlPr>
                            </m:sSubPr>
                            <m:e>
                              <m:r>
                                <a:rPr lang="en-US" altLang="zh-CN" i="1">
                                  <a:solidFill>
                                    <a:srgbClr val="000000"/>
                                  </a:solidFill>
                                  <a:latin typeface="Cambria Math" panose="02040503050406030204" pitchFamily="18" charset="0"/>
                                  <a:cs typeface="Times New Roman" panose="02020603050405020304" pitchFamily="18" charset="0"/>
                                </a:rPr>
                                <m:t>𝛤</m:t>
                              </m:r>
                            </m:e>
                            <m:sub>
                              <m:r>
                                <a:rPr lang="en-US" altLang="zh-CN" b="0" i="1" smtClean="0">
                                  <a:solidFill>
                                    <a:srgbClr val="000000"/>
                                  </a:solidFill>
                                  <a:latin typeface="Cambria Math" panose="02040503050406030204" pitchFamily="18" charset="0"/>
                                  <a:cs typeface="Times New Roman" panose="02020603050405020304" pitchFamily="18" charset="0"/>
                                </a:rPr>
                                <m:t>𝐸</m:t>
                              </m:r>
                              <m:r>
                                <a:rPr lang="en-US" altLang="zh-CN" b="0" i="1" smtClean="0">
                                  <a:solidFill>
                                    <a:srgbClr val="000000"/>
                                  </a:solidFill>
                                  <a:latin typeface="Cambria Math" panose="02040503050406030204" pitchFamily="18" charset="0"/>
                                  <a:cs typeface="Times New Roman" panose="02020603050405020304" pitchFamily="18" charset="0"/>
                                </a:rPr>
                                <m:t>2</m:t>
                              </m:r>
                            </m:sub>
                          </m:sSub>
                        </m:den>
                      </m:f>
                      <m:r>
                        <a:rPr lang="en-US" altLang="zh-CN" b="0" i="1" smtClean="0">
                          <a:solidFill>
                            <a:srgbClr val="000000"/>
                          </a:solidFill>
                          <a:latin typeface="Cambria Math" panose="02040503050406030204" pitchFamily="18" charset="0"/>
                          <a:cs typeface="Times New Roman" panose="02020603050405020304" pitchFamily="18" charset="0"/>
                        </a:rPr>
                        <m:t>=6.9 </m:t>
                      </m:r>
                      <m:r>
                        <m:rPr>
                          <m:sty m:val="p"/>
                        </m:rPr>
                        <a:rPr lang="en-US" altLang="zh-CN" i="1">
                          <a:solidFill>
                            <a:srgbClr val="000000"/>
                          </a:solidFill>
                          <a:latin typeface="Cambria Math" panose="02040503050406030204" pitchFamily="18" charset="0"/>
                          <a:cs typeface="Times New Roman" panose="02020603050405020304" pitchFamily="18" charset="0"/>
                        </a:rPr>
                        <m:t>ps</m:t>
                      </m:r>
                    </m:oMath>
                  </m:oMathPara>
                </a14:m>
                <a:endParaRPr lang="en-US" altLang="zh-CN" sz="1800" dirty="0">
                  <a:effectLst/>
                  <a:latin typeface="Cambria" panose="02040503050406030204" pitchFamily="18" charset="0"/>
                  <a:ea typeface="Cambria" panose="02040503050406030204" pitchFamily="18" charset="0"/>
                  <a:cs typeface="Times New Roman" panose="02020603050405020304" pitchFamily="18" charset="0"/>
                </a:endParaRPr>
              </a:p>
              <a:p>
                <a:endParaRPr lang="en-US" altLang="zh-CN" dirty="0">
                  <a:latin typeface="Cambria" panose="02040503050406030204" pitchFamily="18" charset="0"/>
                </a:endParaRPr>
              </a:p>
              <a:p>
                <a:pPr/>
                <a14:m>
                  <m:oMathPara xmlns:m="http://schemas.openxmlformats.org/officeDocument/2006/math">
                    <m:oMathParaPr>
                      <m:jc m:val="left"/>
                    </m:oMathParaPr>
                    <m:oMath xmlns:m="http://schemas.openxmlformats.org/officeDocument/2006/math">
                      <m:sSub>
                        <m:sSubPr>
                          <m:ctrlPr>
                            <a:rPr lang="zh-CN" altLang="zh-CN" i="1" smtClean="0">
                              <a:solidFill>
                                <a:srgbClr val="000000"/>
                              </a:solidFill>
                              <a:effectLst/>
                              <a:latin typeface="Cambria Math" panose="02040503050406030204" pitchFamily="18" charset="0"/>
                              <a:ea typeface="Cambria Math" panose="02040503050406030204" pitchFamily="18" charset="0"/>
                            </a:rPr>
                          </m:ctrlPr>
                        </m:sSubPr>
                        <m:e>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𝛤</m:t>
                          </m:r>
                        </m:e>
                        <m:sub>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𝑀</m:t>
                          </m:r>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1</m:t>
                          </m:r>
                        </m:sub>
                      </m:sSub>
                      <m:r>
                        <a:rPr lang="en-US" altLang="zh-CN" sz="1800" i="1">
                          <a:solidFill>
                            <a:srgbClr val="000000"/>
                          </a:solidFill>
                          <a:effectLst/>
                          <a:latin typeface="Cambria Math" panose="02040503050406030204" pitchFamily="18" charset="0"/>
                          <a:ea typeface="宋体" panose="02010600030101010101" pitchFamily="2" charset="-122"/>
                          <a:cs typeface="Times New Roman" panose="02020603050405020304" pitchFamily="18" charset="0"/>
                        </a:rPr>
                        <m:t>=</m:t>
                      </m:r>
                      <m:sSub>
                        <m:sSubPr>
                          <m:ctrlPr>
                            <a:rPr lang="en-US" altLang="zh-CN" i="1">
                              <a:latin typeface="Cambria Math" panose="02040503050406030204" pitchFamily="18" charset="0"/>
                              <a:ea typeface="Cambria Math" panose="02040503050406030204" pitchFamily="18" charset="0"/>
                            </a:rPr>
                          </m:ctrlPr>
                        </m:sSubPr>
                        <m:e>
                          <m:r>
                            <m:rPr>
                              <m:sty m:val="p"/>
                            </m:rPr>
                            <a:rPr lang="el-GR" altLang="zh-CN" i="1">
                              <a:latin typeface="Cambria Math" panose="02040503050406030204" pitchFamily="18" charset="0"/>
                              <a:ea typeface="Cambria Math" panose="02040503050406030204" pitchFamily="18" charset="0"/>
                            </a:rPr>
                            <m:t>Γ</m:t>
                          </m:r>
                        </m:e>
                        <m:sub>
                          <m:r>
                            <m:rPr>
                              <m:sty m:val="p"/>
                            </m:rPr>
                            <a:rPr lang="en-US" altLang="zh-CN" i="1">
                              <a:latin typeface="Cambria Math" panose="02040503050406030204" pitchFamily="18" charset="0"/>
                              <a:ea typeface="Cambria Math" panose="02040503050406030204" pitchFamily="18" charset="0"/>
                            </a:rPr>
                            <m:t>exp</m:t>
                          </m:r>
                        </m:sub>
                      </m:sSub>
                      <m:r>
                        <a:rPr lang="en-US" altLang="zh-CN" b="0" i="1" smtClean="0">
                          <a:latin typeface="Cambria Math" panose="02040503050406030204" pitchFamily="18" charset="0"/>
                          <a:ea typeface="Cambria Math" panose="02040503050406030204" pitchFamily="18" charset="0"/>
                        </a:rPr>
                        <m:t>−</m:t>
                      </m:r>
                      <m:sSub>
                        <m:sSubPr>
                          <m:ctrlPr>
                            <a:rPr lang="zh-CN" altLang="zh-CN" i="1">
                              <a:latin typeface="Cambria Math" panose="02040503050406030204" pitchFamily="18" charset="0"/>
                              <a:ea typeface="Cambria Math" panose="02040503050406030204" pitchFamily="18" charset="0"/>
                            </a:rPr>
                          </m:ctrlPr>
                        </m:sSubPr>
                        <m:e>
                          <m:r>
                            <a:rPr lang="en-US" altLang="zh-CN" i="1">
                              <a:latin typeface="Cambria Math" panose="02040503050406030204" pitchFamily="18" charset="0"/>
                              <a:cs typeface="Times New Roman" panose="02020603050405020304" pitchFamily="18" charset="0"/>
                            </a:rPr>
                            <m:t>𝛤</m:t>
                          </m:r>
                        </m:e>
                        <m:sub>
                          <m:r>
                            <a:rPr lang="en-US" altLang="zh-CN" i="1">
                              <a:latin typeface="Cambria Math" panose="02040503050406030204" pitchFamily="18" charset="0"/>
                              <a:cs typeface="Times New Roman" panose="02020603050405020304" pitchFamily="18" charset="0"/>
                            </a:rPr>
                            <m:t>𝐸</m:t>
                          </m:r>
                          <m:r>
                            <a:rPr lang="en-US" altLang="zh-CN" i="1">
                              <a:latin typeface="Cambria Math" panose="02040503050406030204" pitchFamily="18" charset="0"/>
                              <a:cs typeface="Times New Roman" panose="02020603050405020304" pitchFamily="18" charset="0"/>
                            </a:rPr>
                            <m:t>2</m:t>
                          </m:r>
                        </m:sub>
                      </m:sSub>
                      <m:r>
                        <a:rPr lang="en-US" altLang="zh-CN" sz="1800" b="0" i="1" smtClean="0">
                          <a:solidFill>
                            <a:schemeClr val="tx1"/>
                          </a:solidFill>
                          <a:effectLst/>
                          <a:latin typeface="Cambria Math" panose="02040503050406030204" pitchFamily="18" charset="0"/>
                          <a:ea typeface="宋体" panose="02010600030101010101" pitchFamily="2" charset="-122"/>
                          <a:cs typeface="Times New Roman" panose="02020603050405020304" pitchFamily="18" charset="0"/>
                        </a:rPr>
                        <m:t>=0.493 </m:t>
                      </m:r>
                      <m:r>
                        <m:rPr>
                          <m:sty m:val="p"/>
                        </m:rPr>
                        <a:rPr lang="en-US" altLang="zh-CN" i="1">
                          <a:solidFill>
                            <a:schemeClr val="tx1"/>
                          </a:solidFill>
                          <a:latin typeface="Cambria Math" panose="02040503050406030204" pitchFamily="18" charset="0"/>
                          <a:ea typeface="宋体" panose="02010600030101010101" pitchFamily="2" charset="-122"/>
                          <a:cs typeface="Times New Roman" panose="02020603050405020304" pitchFamily="18" charset="0"/>
                        </a:rPr>
                        <m:t>meV</m:t>
                      </m:r>
                    </m:oMath>
                  </m:oMathPara>
                </a14:m>
                <a:endParaRPr lang="en-US" altLang="zh-CN" dirty="0">
                  <a:solidFill>
                    <a:schemeClr val="tx1"/>
                  </a:solidFill>
                  <a:latin typeface="Cambria" panose="02040503050406030204" pitchFamily="18" charset="0"/>
                  <a:ea typeface="Cambria" panose="02040503050406030204" pitchFamily="18" charset="0"/>
                  <a:cs typeface="Times New Roman" panose="02020603050405020304" pitchFamily="18" charset="0"/>
                </a:endParaRPr>
              </a:p>
              <a:p>
                <a:pPr/>
                <a14:m>
                  <m:oMathPara xmlns:m="http://schemas.openxmlformats.org/officeDocument/2006/math">
                    <m:oMathParaPr>
                      <m:jc m:val="left"/>
                    </m:oMathParaPr>
                    <m:oMath xmlns:m="http://schemas.openxmlformats.org/officeDocument/2006/math">
                      <m:sSub>
                        <m:sSubPr>
                          <m:ctrlPr>
                            <a:rPr lang="zh-CN" altLang="zh-CN" i="1">
                              <a:solidFill>
                                <a:schemeClr val="tx1"/>
                              </a:solidFill>
                              <a:latin typeface="Cambria Math" panose="02040503050406030204" pitchFamily="18" charset="0"/>
                              <a:ea typeface="Cambria Math" panose="02040503050406030204" pitchFamily="18" charset="0"/>
                            </a:rPr>
                          </m:ctrlPr>
                        </m:sSubPr>
                        <m:e>
                          <m:r>
                            <a:rPr lang="zh-CN" altLang="en-US" i="1" smtClean="0">
                              <a:solidFill>
                                <a:schemeClr val="tx1"/>
                              </a:solidFill>
                              <a:latin typeface="Cambria Math" panose="02040503050406030204" pitchFamily="18" charset="0"/>
                              <a:cs typeface="Times New Roman" panose="02020603050405020304" pitchFamily="18" charset="0"/>
                            </a:rPr>
                            <m:t>𝜏</m:t>
                          </m:r>
                        </m:e>
                        <m:sub>
                          <m:r>
                            <a:rPr lang="en-US" altLang="zh-CN" i="1">
                              <a:solidFill>
                                <a:schemeClr val="tx1"/>
                              </a:solidFill>
                              <a:latin typeface="Cambria Math" panose="02040503050406030204" pitchFamily="18" charset="0"/>
                              <a:cs typeface="Times New Roman" panose="02020603050405020304" pitchFamily="18" charset="0"/>
                            </a:rPr>
                            <m:t>𝑀</m:t>
                          </m:r>
                          <m:r>
                            <a:rPr lang="en-US" altLang="zh-CN" i="1">
                              <a:solidFill>
                                <a:schemeClr val="tx1"/>
                              </a:solidFill>
                              <a:latin typeface="Cambria Math" panose="02040503050406030204" pitchFamily="18" charset="0"/>
                              <a:cs typeface="Times New Roman" panose="02020603050405020304" pitchFamily="18" charset="0"/>
                            </a:rPr>
                            <m:t>1</m:t>
                          </m:r>
                        </m:sub>
                      </m:sSub>
                      <m:r>
                        <a:rPr lang="en-US" altLang="zh-CN" i="1">
                          <a:solidFill>
                            <a:schemeClr val="tx1"/>
                          </a:solidFill>
                          <a:latin typeface="Cambria Math" panose="02040503050406030204" pitchFamily="18" charset="0"/>
                          <a:ea typeface="Cambria" panose="02040503050406030204" pitchFamily="18" charset="0"/>
                          <a:cs typeface="Times New Roman" panose="02020603050405020304" pitchFamily="18" charset="0"/>
                        </a:rPr>
                        <m:t>=</m:t>
                      </m:r>
                      <m:f>
                        <m:fPr>
                          <m:ctrlPr>
                            <a:rPr lang="en-US" altLang="zh-CN" b="0" i="1" smtClean="0">
                              <a:solidFill>
                                <a:schemeClr val="tx1"/>
                              </a:solidFill>
                              <a:latin typeface="Cambria Math" panose="02040503050406030204" pitchFamily="18" charset="0"/>
                            </a:rPr>
                          </m:ctrlPr>
                        </m:fPr>
                        <m:num>
                          <m:r>
                            <a:rPr lang="en-US" altLang="zh-CN" i="1">
                              <a:solidFill>
                                <a:schemeClr val="tx1"/>
                              </a:solidFill>
                              <a:latin typeface="Cambria Math" panose="02040503050406030204" pitchFamily="18" charset="0"/>
                            </a:rPr>
                            <m:t>ℏ</m:t>
                          </m:r>
                        </m:num>
                        <m:den>
                          <m:sSub>
                            <m:sSubPr>
                              <m:ctrlPr>
                                <a:rPr lang="zh-CN" altLang="zh-CN" i="1">
                                  <a:solidFill>
                                    <a:schemeClr val="tx1"/>
                                  </a:solidFill>
                                  <a:latin typeface="Cambria Math" panose="02040503050406030204" pitchFamily="18" charset="0"/>
                                  <a:ea typeface="Cambria Math" panose="02040503050406030204" pitchFamily="18" charset="0"/>
                                </a:rPr>
                              </m:ctrlPr>
                            </m:sSubPr>
                            <m:e>
                              <m:r>
                                <a:rPr lang="en-US" altLang="zh-CN" i="1">
                                  <a:solidFill>
                                    <a:schemeClr val="tx1"/>
                                  </a:solidFill>
                                  <a:latin typeface="Cambria Math" panose="02040503050406030204" pitchFamily="18" charset="0"/>
                                  <a:cs typeface="Times New Roman" panose="02020603050405020304" pitchFamily="18" charset="0"/>
                                </a:rPr>
                                <m:t>𝛤</m:t>
                              </m:r>
                            </m:e>
                            <m:sub>
                              <m:r>
                                <a:rPr lang="en-US" altLang="zh-CN" i="1">
                                  <a:solidFill>
                                    <a:schemeClr val="tx1"/>
                                  </a:solidFill>
                                  <a:latin typeface="Cambria Math" panose="02040503050406030204" pitchFamily="18" charset="0"/>
                                  <a:cs typeface="Times New Roman" panose="02020603050405020304" pitchFamily="18" charset="0"/>
                                </a:rPr>
                                <m:t>𝑀</m:t>
                              </m:r>
                              <m:r>
                                <a:rPr lang="en-US" altLang="zh-CN" i="1">
                                  <a:solidFill>
                                    <a:schemeClr val="tx1"/>
                                  </a:solidFill>
                                  <a:latin typeface="Cambria Math" panose="02040503050406030204" pitchFamily="18" charset="0"/>
                                  <a:cs typeface="Times New Roman" panose="02020603050405020304" pitchFamily="18" charset="0"/>
                                </a:rPr>
                                <m:t>1</m:t>
                              </m:r>
                            </m:sub>
                          </m:sSub>
                        </m:den>
                      </m:f>
                      <m:r>
                        <a:rPr lang="en-US" altLang="zh-CN" b="0" i="1" smtClean="0">
                          <a:solidFill>
                            <a:schemeClr val="tx1"/>
                          </a:solidFill>
                          <a:latin typeface="Cambria Math" panose="02040503050406030204" pitchFamily="18" charset="0"/>
                          <a:cs typeface="Times New Roman" panose="02020603050405020304" pitchFamily="18" charset="0"/>
                        </a:rPr>
                        <m:t>=1.34 </m:t>
                      </m:r>
                      <m:r>
                        <m:rPr>
                          <m:sty m:val="p"/>
                        </m:rPr>
                        <a:rPr lang="en-US" altLang="zh-CN" i="1">
                          <a:solidFill>
                            <a:schemeClr val="tx1"/>
                          </a:solidFill>
                          <a:latin typeface="Cambria Math" panose="02040503050406030204" pitchFamily="18" charset="0"/>
                          <a:cs typeface="Times New Roman" panose="02020603050405020304" pitchFamily="18" charset="0"/>
                        </a:rPr>
                        <m:t>ps</m:t>
                      </m:r>
                      <m:r>
                        <a:rPr lang="en-US" altLang="zh-CN"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m:t>
                      </m:r>
                      <m:sSub>
                        <m:sSubPr>
                          <m:ctrlPr>
                            <a:rPr lang="en-US" altLang="zh-CN"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ctrlPr>
                        </m:sSubPr>
                        <m:e>
                          <m:r>
                            <a:rPr lang="en-US" altLang="zh-CN" b="0"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𝑇</m:t>
                          </m:r>
                        </m:e>
                        <m:sub>
                          <m:r>
                            <a:rPr lang="en-US" altLang="zh-CN" b="0"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𝑀</m:t>
                          </m:r>
                          <m:r>
                            <a:rPr lang="en-US" altLang="zh-CN" b="0"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1</m:t>
                          </m:r>
                        </m:sub>
                      </m:sSub>
                      <m:r>
                        <a:rPr lang="en-US" altLang="zh-CN" b="0"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m:t>
                      </m:r>
                      <m:r>
                        <a:rPr lang="en-US" altLang="zh-CN" b="1"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𝟎</m:t>
                      </m:r>
                      <m:r>
                        <a:rPr lang="en-US" altLang="zh-CN" b="1"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m:t>
                      </m:r>
                      <m:r>
                        <a:rPr lang="en-US" altLang="zh-CN" b="1" i="1"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𝟗𝟑</m:t>
                      </m:r>
                      <m:r>
                        <a:rPr lang="en-US" altLang="zh-CN" b="0" i="0"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 </m:t>
                      </m:r>
                      <m:r>
                        <m:rPr>
                          <m:sty m:val="p"/>
                        </m:rPr>
                        <a:rPr lang="en-US" altLang="zh-CN" b="0" i="0" smtClean="0">
                          <a:solidFill>
                            <a:schemeClr val="tx1"/>
                          </a:solidFill>
                          <a:latin typeface="Cambria Math" panose="02040503050406030204" pitchFamily="18" charset="0"/>
                          <a:ea typeface="Cambria Math" panose="02040503050406030204" pitchFamily="18" charset="0"/>
                          <a:cs typeface="Times New Roman" panose="02020603050405020304" pitchFamily="18" charset="0"/>
                        </a:rPr>
                        <m:t>ps</m:t>
                      </m:r>
                    </m:oMath>
                  </m:oMathPara>
                </a14:m>
                <a:endParaRPr lang="en-US" altLang="zh-CN" dirty="0">
                  <a:solidFill>
                    <a:schemeClr val="tx1"/>
                  </a:solidFill>
                  <a:latin typeface="Cambria" panose="02040503050406030204" pitchFamily="18" charset="0"/>
                  <a:ea typeface="Cambria" panose="02040503050406030204" pitchFamily="18" charset="0"/>
                  <a:cs typeface="Times New Roman" panose="02020603050405020304" pitchFamily="18" charset="0"/>
                </a:endParaRPr>
              </a:p>
              <a:p>
                <a:endParaRPr lang="en-US" altLang="zh-CN" dirty="0">
                  <a:latin typeface="Cambria" panose="02040503050406030204" pitchFamily="18" charset="0"/>
                  <a:ea typeface="Cambria" panose="02040503050406030204" pitchFamily="18" charset="0"/>
                  <a:cs typeface="Times New Roman" panose="02020603050405020304" pitchFamily="18" charset="0"/>
                </a:endParaRPr>
              </a:p>
              <a:p>
                <a:r>
                  <a:rPr lang="en-US" altLang="zh-CN" dirty="0">
                    <a:solidFill>
                      <a:schemeClr val="tx1"/>
                    </a:solidFill>
                    <a:latin typeface="Cambria" panose="02040503050406030204" pitchFamily="18" charset="0"/>
                    <a:ea typeface="Cambria" panose="02040503050406030204" pitchFamily="18" charset="0"/>
                    <a:cs typeface="Times New Roman" panose="02020603050405020304" pitchFamily="18" charset="0"/>
                  </a:rPr>
                  <a:t>I'm a little confused about how you got the </a:t>
                </a:r>
                <a:r>
                  <a:rPr lang="en-US" altLang="zh-CN" b="1" dirty="0">
                    <a:solidFill>
                      <a:schemeClr val="tx1"/>
                    </a:solidFill>
                    <a:latin typeface="Cambria" panose="02040503050406030204" pitchFamily="18" charset="0"/>
                    <a:ea typeface="Cambria" panose="02040503050406030204" pitchFamily="18" charset="0"/>
                    <a:cs typeface="Times New Roman" panose="02020603050405020304" pitchFamily="18" charset="0"/>
                  </a:rPr>
                  <a:t>0.79</a:t>
                </a:r>
                <a:r>
                  <a:rPr lang="en-US" altLang="zh-CN" dirty="0">
                    <a:solidFill>
                      <a:schemeClr val="tx1"/>
                    </a:solidFill>
                    <a:latin typeface="Cambria" panose="02040503050406030204" pitchFamily="18" charset="0"/>
                    <a:ea typeface="Cambria" panose="02040503050406030204" pitchFamily="18" charset="0"/>
                    <a:cs typeface="Times New Roman" panose="02020603050405020304" pitchFamily="18" charset="0"/>
                  </a:rPr>
                  <a:t> ps. I understand all of you other calculations.</a:t>
                </a:r>
              </a:p>
            </p:txBody>
          </p:sp>
        </mc:Choice>
        <mc:Fallback xmlns="">
          <p:sp>
            <p:nvSpPr>
              <p:cNvPr id="3" name="TextBox 2">
                <a:extLst>
                  <a:ext uri="{FF2B5EF4-FFF2-40B4-BE49-F238E27FC236}">
                    <a16:creationId xmlns:a16="http://schemas.microsoft.com/office/drawing/2014/main" id="{C57B94CC-494D-46E1-8988-E6D8D9574AA8}"/>
                  </a:ext>
                </a:extLst>
              </p:cNvPr>
              <p:cNvSpPr txBox="1">
                <a:spLocks noRot="1" noChangeAspect="1" noMove="1" noResize="1" noEditPoints="1" noAdjustHandles="1" noChangeArrowheads="1" noChangeShapeType="1" noTextEdit="1"/>
              </p:cNvSpPr>
              <p:nvPr/>
            </p:nvSpPr>
            <p:spPr>
              <a:xfrm>
                <a:off x="0" y="0"/>
                <a:ext cx="9144000" cy="5498557"/>
              </a:xfrm>
              <a:prstGeom prst="rect">
                <a:avLst/>
              </a:prstGeom>
              <a:blipFill>
                <a:blip r:embed="rId2"/>
                <a:stretch>
                  <a:fillRect l="-533" t="-665" b="-776"/>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796094363"/>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251B8A1-F2F7-4A06-96C5-7EB5673FE293}"/>
              </a:ext>
            </a:extLst>
          </p:cNvPr>
          <p:cNvPicPr>
            <a:picLocks noChangeAspect="1"/>
          </p:cNvPicPr>
          <p:nvPr/>
        </p:nvPicPr>
        <p:blipFill>
          <a:blip r:embed="rId2"/>
          <a:stretch>
            <a:fillRect/>
          </a:stretch>
        </p:blipFill>
        <p:spPr>
          <a:xfrm>
            <a:off x="0" y="0"/>
            <a:ext cx="6231322" cy="5537200"/>
          </a:xfrm>
          <a:prstGeom prst="rect">
            <a:avLst/>
          </a:prstGeom>
        </p:spPr>
      </p:pic>
      <p:sp>
        <p:nvSpPr>
          <p:cNvPr id="5" name="TextBox 4">
            <a:extLst>
              <a:ext uri="{FF2B5EF4-FFF2-40B4-BE49-F238E27FC236}">
                <a16:creationId xmlns:a16="http://schemas.microsoft.com/office/drawing/2014/main" id="{ADD35934-98D5-46D0-B82C-59899DD38619}"/>
              </a:ext>
            </a:extLst>
          </p:cNvPr>
          <p:cNvSpPr txBox="1"/>
          <p:nvPr/>
        </p:nvSpPr>
        <p:spPr>
          <a:xfrm>
            <a:off x="0" y="5537200"/>
            <a:ext cx="6692900" cy="1144929"/>
          </a:xfrm>
          <a:prstGeom prst="rect">
            <a:avLst/>
          </a:prstGeom>
          <a:noFill/>
        </p:spPr>
        <p:txBody>
          <a:bodyPr wrap="square">
            <a:spAutoFit/>
          </a:bodyPr>
          <a:lstStyle/>
          <a:p>
            <a:pPr algn="l" rtl="0" fontAlgn="ctr">
              <a:lnSpc>
                <a:spcPct val="114000"/>
              </a:lnSpc>
            </a:pPr>
            <a:r>
              <a:rPr lang="pt-BR" altLang="zh-CN" sz="2000" b="0" i="0" u="none" strike="noStrike" spc="-100" baseline="0" dirty="0">
                <a:solidFill>
                  <a:srgbClr val="000000"/>
                </a:solidFill>
                <a:effectLst/>
                <a:latin typeface="Cambria" panose="02040503050406030204" pitchFamily="18" charset="0"/>
                <a:ea typeface="Cambria" panose="02040503050406030204" pitchFamily="18" charset="0"/>
              </a:rPr>
              <a:t>624</a:t>
            </a:r>
            <a:r>
              <a:rPr lang="en-US" altLang="zh-CN" sz="2000" spc="-100" dirty="0">
                <a:solidFill>
                  <a:srgbClr val="000000"/>
                </a:solidFill>
                <a:latin typeface="Cambria" panose="02040503050406030204" pitchFamily="18" charset="0"/>
                <a:ea typeface="Cambria" panose="02040503050406030204" pitchFamily="18" charset="0"/>
              </a:rPr>
              <a:t>(24)</a:t>
            </a:r>
            <a:r>
              <a:rPr lang="zh-CN" altLang="en-US" sz="2000" spc="-100" dirty="0">
                <a:solidFill>
                  <a:srgbClr val="000000"/>
                </a:solidFill>
                <a:latin typeface="Cambria" panose="02040503050406030204" pitchFamily="18" charset="0"/>
                <a:ea typeface="Cambria" panose="02040503050406030204" pitchFamily="18" charset="0"/>
              </a:rPr>
              <a:t> </a:t>
            </a:r>
            <a:r>
              <a:rPr lang="en-US" altLang="zh-CN" sz="2000" spc="-100" dirty="0">
                <a:solidFill>
                  <a:srgbClr val="000000"/>
                </a:solidFill>
                <a:latin typeface="Cambria" panose="02040503050406030204" pitchFamily="18" charset="0"/>
                <a:ea typeface="Cambria" panose="02040503050406030204" pitchFamily="18" charset="0"/>
              </a:rPr>
              <a:t>fs</a:t>
            </a:r>
            <a:r>
              <a:rPr lang="zh-CN" altLang="en-US" sz="2000" spc="-100" dirty="0">
                <a:solidFill>
                  <a:srgbClr val="000000"/>
                </a:solidFill>
                <a:latin typeface="Cambria" panose="02040503050406030204" pitchFamily="18" charset="0"/>
                <a:ea typeface="Cambria" panose="02040503050406030204" pitchFamily="18" charset="0"/>
              </a:rPr>
              <a:t>    </a:t>
            </a:r>
            <a:r>
              <a:rPr lang="pt-BR" altLang="zh-CN" sz="2000" b="0" i="0" u="none" strike="noStrike" spc="-100" baseline="0" dirty="0">
                <a:solidFill>
                  <a:srgbClr val="000000"/>
                </a:solidFill>
                <a:effectLst/>
                <a:latin typeface="Cambria" panose="02040503050406030204" pitchFamily="18" charset="0"/>
                <a:ea typeface="Cambria" panose="02040503050406030204" pitchFamily="18" charset="0"/>
              </a:rPr>
              <a:t>D. Tonev </a:t>
            </a:r>
            <a:r>
              <a:rPr lang="pt-BR" altLang="zh-CN" sz="2000" b="0" i="1" u="none" strike="noStrike" spc="-100" baseline="0" dirty="0">
                <a:solidFill>
                  <a:srgbClr val="000000"/>
                </a:solidFill>
                <a:effectLst/>
                <a:latin typeface="Cambria" panose="02040503050406030204" pitchFamily="18" charset="0"/>
                <a:ea typeface="Cambria" panose="02040503050406030204" pitchFamily="18" charset="0"/>
              </a:rPr>
              <a:t>et al</a:t>
            </a:r>
            <a:r>
              <a:rPr lang="pt-BR" altLang="zh-CN" sz="2000" b="0" i="0" u="none" strike="noStrike" spc="-100" baseline="0" dirty="0">
                <a:solidFill>
                  <a:srgbClr val="000000"/>
                </a:solidFill>
                <a:effectLst/>
                <a:latin typeface="Cambria" panose="02040503050406030204" pitchFamily="18" charset="0"/>
                <a:ea typeface="Cambria" panose="02040503050406030204" pitchFamily="18" charset="0"/>
              </a:rPr>
              <a:t>., J. Phys.: Conf. Ser. 267, 012048 (2011).</a:t>
            </a:r>
          </a:p>
          <a:p>
            <a:pPr algn="l" rtl="0" fontAlgn="ctr">
              <a:lnSpc>
                <a:spcPct val="114000"/>
              </a:lnSpc>
            </a:pPr>
            <a:r>
              <a:rPr lang="pt-BR" altLang="zh-CN" sz="2000" b="0" i="0" u="none" strike="noStrike" spc="-100" baseline="0" dirty="0">
                <a:solidFill>
                  <a:srgbClr val="000000"/>
                </a:solidFill>
                <a:effectLst/>
                <a:latin typeface="Cambria" panose="02040503050406030204" pitchFamily="18" charset="0"/>
                <a:ea typeface="Cambria" panose="02040503050406030204" pitchFamily="18" charset="0"/>
              </a:rPr>
              <a:t>635</a:t>
            </a:r>
            <a:r>
              <a:rPr lang="en-US" altLang="zh-CN" sz="2000" spc="-100" dirty="0">
                <a:solidFill>
                  <a:srgbClr val="000000"/>
                </a:solidFill>
                <a:latin typeface="Cambria" panose="02040503050406030204" pitchFamily="18" charset="0"/>
                <a:ea typeface="Cambria" panose="02040503050406030204" pitchFamily="18" charset="0"/>
              </a:rPr>
              <a:t>(44)</a:t>
            </a:r>
            <a:r>
              <a:rPr lang="zh-CN" altLang="en-US" sz="2000" spc="-100" dirty="0">
                <a:solidFill>
                  <a:srgbClr val="000000"/>
                </a:solidFill>
                <a:latin typeface="Cambria" panose="02040503050406030204" pitchFamily="18" charset="0"/>
                <a:ea typeface="Cambria" panose="02040503050406030204" pitchFamily="18" charset="0"/>
              </a:rPr>
              <a:t> </a:t>
            </a:r>
            <a:r>
              <a:rPr lang="en-US" altLang="zh-CN" sz="2000" spc="-100" dirty="0">
                <a:solidFill>
                  <a:srgbClr val="000000"/>
                </a:solidFill>
                <a:latin typeface="Cambria" panose="02040503050406030204" pitchFamily="18" charset="0"/>
                <a:ea typeface="Cambria" panose="02040503050406030204" pitchFamily="18" charset="0"/>
              </a:rPr>
              <a:t>fs</a:t>
            </a:r>
            <a:r>
              <a:rPr lang="zh-CN" altLang="en-US" sz="2000" spc="-100" dirty="0">
                <a:solidFill>
                  <a:srgbClr val="000000"/>
                </a:solidFill>
                <a:latin typeface="Cambria" panose="02040503050406030204" pitchFamily="18" charset="0"/>
                <a:ea typeface="Cambria" panose="02040503050406030204" pitchFamily="18" charset="0"/>
              </a:rPr>
              <a:t>    </a:t>
            </a:r>
            <a:r>
              <a:rPr lang="pt-BR" altLang="zh-CN" sz="2000" b="0" i="0" u="none" strike="noStrike" spc="-100" baseline="0" dirty="0">
                <a:solidFill>
                  <a:srgbClr val="000000"/>
                </a:solidFill>
                <a:effectLst/>
                <a:latin typeface="Cambria" panose="02040503050406030204" pitchFamily="18" charset="0"/>
                <a:ea typeface="Cambria" panose="02040503050406030204" pitchFamily="18" charset="0"/>
              </a:rPr>
              <a:t>D. Tonev </a:t>
            </a:r>
            <a:r>
              <a:rPr lang="pt-BR" altLang="zh-CN" sz="2000" b="0" i="1" u="none" strike="noStrike" spc="-100" baseline="0" dirty="0">
                <a:solidFill>
                  <a:srgbClr val="000000"/>
                </a:solidFill>
                <a:effectLst/>
                <a:latin typeface="Cambria" panose="02040503050406030204" pitchFamily="18" charset="0"/>
                <a:ea typeface="Cambria" panose="02040503050406030204" pitchFamily="18" charset="0"/>
              </a:rPr>
              <a:t>et al</a:t>
            </a:r>
            <a:r>
              <a:rPr lang="pt-BR" altLang="zh-CN" sz="2000" b="0" i="0" u="none" strike="noStrike" spc="-100" baseline="0" dirty="0">
                <a:solidFill>
                  <a:srgbClr val="000000"/>
                </a:solidFill>
                <a:effectLst/>
                <a:latin typeface="Cambria" panose="02040503050406030204" pitchFamily="18" charset="0"/>
                <a:ea typeface="Cambria" panose="02040503050406030204" pitchFamily="18" charset="0"/>
              </a:rPr>
              <a:t>., EPJ Web of Conf. 194, 03001 (2018).</a:t>
            </a:r>
          </a:p>
          <a:p>
            <a:pPr algn="l" rtl="0" fontAlgn="ctr">
              <a:lnSpc>
                <a:spcPct val="114000"/>
              </a:lnSpc>
            </a:pPr>
            <a:r>
              <a:rPr lang="pt-BR" altLang="zh-CN" sz="2000" b="0" i="0" u="none" strike="noStrike" spc="-100" baseline="0" dirty="0">
                <a:solidFill>
                  <a:srgbClr val="000000"/>
                </a:solidFill>
                <a:effectLst/>
                <a:latin typeface="Cambria" panose="02040503050406030204" pitchFamily="18" charset="0"/>
                <a:ea typeface="Cambria" panose="02040503050406030204" pitchFamily="18" charset="0"/>
              </a:rPr>
              <a:t>624(32) fs    D. Tonev </a:t>
            </a:r>
            <a:r>
              <a:rPr lang="pt-BR" altLang="zh-CN" sz="2000" b="0" i="1" u="none" strike="noStrike" spc="-100" baseline="0" dirty="0">
                <a:solidFill>
                  <a:srgbClr val="000000"/>
                </a:solidFill>
                <a:effectLst/>
                <a:latin typeface="Cambria" panose="02040503050406030204" pitchFamily="18" charset="0"/>
                <a:ea typeface="Cambria" panose="02040503050406030204" pitchFamily="18" charset="0"/>
              </a:rPr>
              <a:t>et al</a:t>
            </a:r>
            <a:r>
              <a:rPr lang="pt-BR" altLang="zh-CN" sz="2000" b="0" i="0" u="none" strike="noStrike" spc="-100" baseline="0" dirty="0">
                <a:solidFill>
                  <a:srgbClr val="000000"/>
                </a:solidFill>
                <a:effectLst/>
                <a:latin typeface="Cambria" panose="02040503050406030204" pitchFamily="18" charset="0"/>
                <a:ea typeface="Cambria" panose="02040503050406030204" pitchFamily="18" charset="0"/>
              </a:rPr>
              <a:t>., </a:t>
            </a:r>
            <a:r>
              <a:rPr lang="en-US" altLang="zh-CN" sz="2000" b="0" i="0" u="none" strike="noStrike" spc="-100" baseline="0" dirty="0">
                <a:solidFill>
                  <a:srgbClr val="000000"/>
                </a:solidFill>
                <a:effectLst/>
                <a:latin typeface="Cambria" panose="02040503050406030204" pitchFamily="18" charset="0"/>
                <a:ea typeface="Cambria" panose="02040503050406030204" pitchFamily="18" charset="0"/>
              </a:rPr>
              <a:t>Phys. Lett. B 821, 136603 (2021).</a:t>
            </a:r>
          </a:p>
        </p:txBody>
      </p:sp>
    </p:spTree>
    <p:extLst>
      <p:ext uri="{BB962C8B-B14F-4D97-AF65-F5344CB8AC3E}">
        <p14:creationId xmlns:p14="http://schemas.microsoft.com/office/powerpoint/2010/main" val="233195658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0F2B621-94FF-4683-95A3-27C55526BE1E}"/>
              </a:ext>
            </a:extLst>
          </p:cNvPr>
          <p:cNvPicPr>
            <a:picLocks noChangeAspect="1"/>
          </p:cNvPicPr>
          <p:nvPr/>
        </p:nvPicPr>
        <p:blipFill>
          <a:blip r:embed="rId2"/>
          <a:stretch>
            <a:fillRect/>
          </a:stretch>
        </p:blipFill>
        <p:spPr>
          <a:xfrm>
            <a:off x="0" y="0"/>
            <a:ext cx="8410575" cy="2495550"/>
          </a:xfrm>
          <a:prstGeom prst="rect">
            <a:avLst/>
          </a:prstGeom>
        </p:spPr>
      </p:pic>
      <p:sp>
        <p:nvSpPr>
          <p:cNvPr id="4" name="TextBox 3">
            <a:extLst>
              <a:ext uri="{FF2B5EF4-FFF2-40B4-BE49-F238E27FC236}">
                <a16:creationId xmlns:a16="http://schemas.microsoft.com/office/drawing/2014/main" id="{711FC4F4-946F-497C-A7A9-EE1A6995C3BE}"/>
              </a:ext>
            </a:extLst>
          </p:cNvPr>
          <p:cNvSpPr txBox="1"/>
          <p:nvPr/>
        </p:nvSpPr>
        <p:spPr>
          <a:xfrm>
            <a:off x="0" y="2795349"/>
            <a:ext cx="9144000" cy="4062651"/>
          </a:xfrm>
          <a:prstGeom prst="rect">
            <a:avLst/>
          </a:prstGeom>
          <a:noFill/>
        </p:spPr>
        <p:txBody>
          <a:bodyPr wrap="square">
            <a:spAutoFit/>
          </a:bodyPr>
          <a:lstStyle/>
          <a:p>
            <a:r>
              <a:rPr lang="zh-CN" altLang="en-US" sz="1600" dirty="0">
                <a:latin typeface="Arial" panose="020B0604020202020204" pitchFamily="34" charset="0"/>
                <a:cs typeface="Arial" panose="020B0604020202020204" pitchFamily="34" charset="0"/>
              </a:rPr>
              <a:t>g++-4.9 -O2 -Wall -fPIC -pthread -m64 -I/mnt/misc/sw/x86_64/Debian/8/root/gnu/5.34.32/include -pthread -m64 -I/mnt/misc/sw/x86_64/Debian/8/root/gnu/5.34.32/include -I/sw/include   -c -o sim_dsam.o sim_dsam.cpp</a:t>
            </a:r>
          </a:p>
          <a:p>
            <a:r>
              <a:rPr lang="zh-CN" altLang="en-US" sz="1600" dirty="0">
                <a:latin typeface="Arial" panose="020B0604020202020204" pitchFamily="34" charset="0"/>
                <a:cs typeface="Arial" panose="020B0604020202020204" pitchFamily="34" charset="0"/>
              </a:rPr>
              <a:t>In file included from sim_dsam.cpp:33:0:</a:t>
            </a:r>
          </a:p>
          <a:p>
            <a:r>
              <a:rPr lang="zh-CN" altLang="en-US" sz="1600" dirty="0">
                <a:latin typeface="Arial" panose="020B0604020202020204" pitchFamily="34" charset="0"/>
                <a:cs typeface="Arial" panose="020B0604020202020204" pitchFamily="34" charset="0"/>
              </a:rPr>
              <a:t>particle.cpp: In member function ‘double particle::detection(double&amp;, double&amp;)’:</a:t>
            </a:r>
          </a:p>
          <a:p>
            <a:r>
              <a:rPr lang="zh-CN" altLang="en-US" sz="1600" dirty="0">
                <a:latin typeface="Arial" panose="020B0604020202020204" pitchFamily="34" charset="0"/>
                <a:cs typeface="Arial" panose="020B0604020202020204" pitchFamily="34" charset="0"/>
              </a:rPr>
              <a:t>particle.cpp:759:17: warning: unused variable ‘errsig’ [-Wunused-variable]</a:t>
            </a:r>
          </a:p>
          <a:p>
            <a:r>
              <a:rPr lang="zh-CN" altLang="en-US" sz="1600" dirty="0">
                <a:latin typeface="Arial" panose="020B0604020202020204" pitchFamily="34" charset="0"/>
                <a:cs typeface="Arial" panose="020B0604020202020204" pitchFamily="34" charset="0"/>
              </a:rPr>
              <a:t>  double sig,tau,errsig,errtau;</a:t>
            </a:r>
          </a:p>
          <a:p>
            <a:r>
              <a:rPr lang="zh-CN" altLang="en-US" sz="1600" dirty="0">
                <a:latin typeface="Arial" panose="020B0604020202020204" pitchFamily="34" charset="0"/>
                <a:cs typeface="Arial" panose="020B0604020202020204" pitchFamily="34" charset="0"/>
              </a:rPr>
              <a:t>                 ^</a:t>
            </a:r>
          </a:p>
          <a:p>
            <a:r>
              <a:rPr lang="zh-CN" altLang="en-US" sz="1600" dirty="0">
                <a:latin typeface="Arial" panose="020B0604020202020204" pitchFamily="34" charset="0"/>
                <a:cs typeface="Arial" panose="020B0604020202020204" pitchFamily="34" charset="0"/>
              </a:rPr>
              <a:t>particle.cpp:759:24: warning: unused variable ‘errtau’ [-Wunused-variable]</a:t>
            </a:r>
          </a:p>
          <a:p>
            <a:r>
              <a:rPr lang="zh-CN" altLang="en-US" sz="1600" dirty="0">
                <a:latin typeface="Arial" panose="020B0604020202020204" pitchFamily="34" charset="0"/>
                <a:cs typeface="Arial" panose="020B0604020202020204" pitchFamily="34" charset="0"/>
              </a:rPr>
              <a:t>  double sig,tau,errsig,errtau;</a:t>
            </a:r>
          </a:p>
          <a:p>
            <a:r>
              <a:rPr lang="zh-CN" altLang="en-US" sz="1600" dirty="0">
                <a:latin typeface="Arial" panose="020B0604020202020204" pitchFamily="34" charset="0"/>
                <a:cs typeface="Arial" panose="020B0604020202020204" pitchFamily="34" charset="0"/>
              </a:rPr>
              <a:t>                        ^</a:t>
            </a:r>
          </a:p>
          <a:p>
            <a:r>
              <a:rPr lang="zh-CN" altLang="en-US" sz="1600" dirty="0">
                <a:latin typeface="Arial" panose="020B0604020202020204" pitchFamily="34" charset="0"/>
                <a:cs typeface="Arial" panose="020B0604020202020204" pitchFamily="34" charset="0"/>
              </a:rPr>
              <a:t>g++-4.9 -O2 -m64 -m64 -L/sw/lib sim_dsam.o -L/mnt/misc/sw/x86_64/Debian/8/root/gnu/5.34.32/lib -lCore -lCint -lRIO -lNet -lHist -lGraf -lGraf3d -lGpad -lTree -lRint -lPostscript -lMatrix -lPhysics -lMathCore -lThread -pthread -Wl,-rpath,/mnt/misc/sw/x86_64/Debian/8/root/gnu/5.34.32/lib -lm -ldl -rdynamic  -lgsl -lgslcblas  -lMathMore -o sim_dsam</a:t>
            </a:r>
          </a:p>
          <a:p>
            <a:r>
              <a:rPr lang="zh-CN" altLang="en-US" sz="1600" dirty="0">
                <a:latin typeface="Arial" panose="020B0604020202020204" pitchFamily="34" charset="0"/>
                <a:cs typeface="Arial" panose="020B0604020202020204" pitchFamily="34" charset="0"/>
              </a:rPr>
              <a:t>sim_dsam done</a:t>
            </a:r>
          </a:p>
        </p:txBody>
      </p:sp>
    </p:spTree>
    <p:extLst>
      <p:ext uri="{BB962C8B-B14F-4D97-AF65-F5344CB8AC3E}">
        <p14:creationId xmlns:p14="http://schemas.microsoft.com/office/powerpoint/2010/main" val="1554075334"/>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AB545A4-9842-46F3-AEAC-2A03BBCE6253}"/>
              </a:ext>
            </a:extLst>
          </p:cNvPr>
          <p:cNvSpPr txBox="1"/>
          <p:nvPr/>
        </p:nvSpPr>
        <p:spPr>
          <a:xfrm>
            <a:off x="0" y="0"/>
            <a:ext cx="9144000" cy="2031325"/>
          </a:xfrm>
          <a:prstGeom prst="rect">
            <a:avLst/>
          </a:prstGeom>
          <a:noFill/>
        </p:spPr>
        <p:txBody>
          <a:bodyPr wrap="square">
            <a:spAutoFit/>
          </a:bodyPr>
          <a:lstStyle/>
          <a:p>
            <a:r>
              <a:rPr lang="en-US" altLang="zh-CN" sz="1800" dirty="0">
                <a:effectLst/>
                <a:latin typeface="Calibri" panose="020F0502020204030204" pitchFamily="34" charset="0"/>
                <a:ea typeface="宋体" panose="02010600030101010101" pitchFamily="2" charset="-122"/>
              </a:rPr>
              <a:t>In relation to the evaluator’s request of the statistical/systematic breakdown of the DSL Bayesian uncertainties, I was wondering if applying your Bayesian analysis to simulated data could tell you the composition of your uncertainty. You could simulate an artificial Doppler-shifted peak with a chosen lifetime, perform your analysis, verify the extracted lifetime is the chosen artificial lifetime, and look at the Bayesian total uncertainty as you increase your simulation statistics. I think the Bayesian uncertainty would asymptotically approach what we could consider the systematic uncertainty. Does this make sense? What do you think of this?</a:t>
            </a:r>
            <a:endParaRPr lang="zh-CN" altLang="zh-CN" sz="1800" dirty="0">
              <a:effectLst/>
              <a:latin typeface="Calibri" panose="020F0502020204030204" pitchFamily="34" charset="0"/>
              <a:ea typeface="宋体" panose="02010600030101010101" pitchFamily="2" charset="-122"/>
            </a:endParaRPr>
          </a:p>
        </p:txBody>
      </p:sp>
      <p:sp>
        <p:nvSpPr>
          <p:cNvPr id="4" name="TextBox 3">
            <a:extLst>
              <a:ext uri="{FF2B5EF4-FFF2-40B4-BE49-F238E27FC236}">
                <a16:creationId xmlns:a16="http://schemas.microsoft.com/office/drawing/2014/main" id="{D74FD4B1-408B-4494-B14E-CE5E95DC6A57}"/>
              </a:ext>
            </a:extLst>
          </p:cNvPr>
          <p:cNvSpPr txBox="1"/>
          <p:nvPr/>
        </p:nvSpPr>
        <p:spPr>
          <a:xfrm>
            <a:off x="0" y="2882900"/>
            <a:ext cx="9144000" cy="1477328"/>
          </a:xfrm>
          <a:prstGeom prst="rect">
            <a:avLst/>
          </a:prstGeom>
          <a:noFill/>
        </p:spPr>
        <p:txBody>
          <a:bodyPr wrap="square">
            <a:spAutoFit/>
          </a:bodyPr>
          <a:lstStyle/>
          <a:p>
            <a:r>
              <a:rPr lang="en-US" altLang="zh-CN" dirty="0"/>
              <a:t>Create a root file using G4 simulation, assuming τ = 600 fs</a:t>
            </a:r>
          </a:p>
          <a:p>
            <a:r>
              <a:rPr lang="en-US" altLang="zh-CN" dirty="0"/>
              <a:t>Using </a:t>
            </a:r>
            <a:r>
              <a:rPr lang="en-US" altLang="zh-CN" dirty="0" err="1"/>
              <a:t>remove_Compton_bkg.C</a:t>
            </a:r>
            <a:r>
              <a:rPr lang="en-US" altLang="zh-CN" dirty="0"/>
              <a:t> to mimic the background and to create a pseudo data file.</a:t>
            </a:r>
          </a:p>
          <a:p>
            <a:r>
              <a:rPr lang="en-US" altLang="zh-CN" dirty="0"/>
              <a:t>Print the histogram in pseudo data file to txt and copy/paste to experimental_results.dat.</a:t>
            </a:r>
          </a:p>
          <a:p>
            <a:r>
              <a:rPr lang="en-US" altLang="zh-CN" dirty="0"/>
              <a:t>Then do Comparison. Copy training files run0000…0062 to DSL_Eg1248</a:t>
            </a:r>
          </a:p>
          <a:p>
            <a:r>
              <a:rPr lang="en-US" altLang="zh-CN" dirty="0"/>
              <a:t>Then do MCMC</a:t>
            </a:r>
            <a:endParaRPr lang="zh-CN" altLang="en-US" dirty="0"/>
          </a:p>
        </p:txBody>
      </p:sp>
    </p:spTree>
    <p:extLst>
      <p:ext uri="{BB962C8B-B14F-4D97-AF65-F5344CB8AC3E}">
        <p14:creationId xmlns:p14="http://schemas.microsoft.com/office/powerpoint/2010/main" val="2694569195"/>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718C32DE-7010-49B8-9AA5-DE45348E83E0}"/>
              </a:ext>
            </a:extLst>
          </p:cNvPr>
          <p:cNvSpPr txBox="1"/>
          <p:nvPr/>
        </p:nvSpPr>
        <p:spPr>
          <a:xfrm>
            <a:off x="2141463" y="2374900"/>
            <a:ext cx="4861074" cy="830997"/>
          </a:xfrm>
          <a:prstGeom prst="rect">
            <a:avLst/>
          </a:prstGeom>
          <a:noFill/>
        </p:spPr>
        <p:txBody>
          <a:bodyPr wrap="none" rtlCol="0">
            <a:spAutoFit/>
          </a:bodyPr>
          <a:lstStyle/>
          <a:p>
            <a:pPr algn="ctr"/>
            <a:r>
              <a:rPr lang="en-US" altLang="zh-CN" sz="2400" dirty="0">
                <a:latin typeface="Cambria" panose="02040503050406030204" pitchFamily="18" charset="0"/>
                <a:ea typeface="Cambria" panose="02040503050406030204" pitchFamily="18" charset="0"/>
              </a:rPr>
              <a:t>Test 1</a:t>
            </a:r>
          </a:p>
          <a:p>
            <a:r>
              <a:rPr lang="en-US" altLang="zh-CN" sz="2400" dirty="0">
                <a:latin typeface="Cambria" panose="02040503050406030204" pitchFamily="18" charset="0"/>
                <a:ea typeface="Cambria" panose="02040503050406030204" pitchFamily="18" charset="0"/>
              </a:rPr>
              <a:t>Try Isolating different uncertainties</a:t>
            </a:r>
            <a:endParaRPr lang="zh-CN" altLang="en-US" sz="2400" dirty="0">
              <a:latin typeface="Cambria" panose="02040503050406030204" pitchFamily="18" charset="0"/>
            </a:endParaRPr>
          </a:p>
        </p:txBody>
      </p:sp>
    </p:spTree>
    <p:extLst>
      <p:ext uri="{BB962C8B-B14F-4D97-AF65-F5344CB8AC3E}">
        <p14:creationId xmlns:p14="http://schemas.microsoft.com/office/powerpoint/2010/main" val="1699881420"/>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689D212-C8AE-4CC9-8EF4-08005A447E4E}"/>
              </a:ext>
            </a:extLst>
          </p:cNvPr>
          <p:cNvPicPr>
            <a:picLocks noChangeAspect="1"/>
          </p:cNvPicPr>
          <p:nvPr/>
        </p:nvPicPr>
        <p:blipFill>
          <a:blip r:embed="rId2"/>
          <a:stretch>
            <a:fillRect/>
          </a:stretch>
        </p:blipFill>
        <p:spPr>
          <a:xfrm>
            <a:off x="0" y="0"/>
            <a:ext cx="7026986" cy="6858000"/>
          </a:xfrm>
          <a:prstGeom prst="rect">
            <a:avLst/>
          </a:prstGeom>
        </p:spPr>
      </p:pic>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EAA1ECB9-8C60-4A85-BCA3-8F988F019A5F}"/>
                  </a:ext>
                </a:extLst>
              </p:cNvPr>
              <p:cNvSpPr txBox="1"/>
              <p:nvPr/>
            </p:nvSpPr>
            <p:spPr>
              <a:xfrm>
                <a:off x="4712248" y="3409699"/>
                <a:ext cx="3893732" cy="476734"/>
              </a:xfrm>
              <a:prstGeom prst="rect">
                <a:avLst/>
              </a:prstGeom>
              <a:noFill/>
            </p:spPr>
            <p:txBody>
              <a:bodyPr wrap="square">
                <a:spAutoFit/>
              </a:bodyPr>
              <a:lstStyle/>
              <a:p>
                <a:r>
                  <a:rPr lang="en-US" altLang="zh-CN" sz="2400" b="0" u="none" strike="noStrike" dirty="0">
                    <a:solidFill>
                      <a:srgbClr val="000000"/>
                    </a:solidFill>
                    <a:effectLst/>
                    <a:latin typeface="Cambria" panose="02040503050406030204" pitchFamily="18" charset="0"/>
                    <a:ea typeface="Cambria" panose="02040503050406030204" pitchFamily="18" charset="0"/>
                  </a:rPr>
                  <a:t>We obtained </a:t>
                </a:r>
                <a14:m>
                  <m:oMath xmlns:m="http://schemas.openxmlformats.org/officeDocument/2006/math">
                    <m:r>
                      <a:rPr lang="el-GR" altLang="zh-CN" sz="2400" b="0" i="1" u="none" strike="noStrike" smtClean="0">
                        <a:solidFill>
                          <a:srgbClr val="000000"/>
                        </a:solidFill>
                        <a:effectLst/>
                        <a:latin typeface="Cambria Math" panose="02040503050406030204" pitchFamily="18" charset="0"/>
                        <a:ea typeface="Cambria Math" panose="02040503050406030204" pitchFamily="18" charset="0"/>
                      </a:rPr>
                      <m:t>𝜏</m:t>
                    </m:r>
                    <m:r>
                      <a:rPr lang="en-US" altLang="zh-CN" sz="2400" b="0" i="1" u="none" strike="noStrike" smtClean="0">
                        <a:solidFill>
                          <a:srgbClr val="000000"/>
                        </a:solidFill>
                        <a:effectLst/>
                        <a:latin typeface="Cambria Math" panose="02040503050406030204" pitchFamily="18" charset="0"/>
                        <a:ea typeface="Cambria Math" panose="02040503050406030204" pitchFamily="18" charset="0"/>
                      </a:rPr>
                      <m:t>=</m:t>
                    </m:r>
                    <m:sSubSup>
                      <m:sSubSupPr>
                        <m:ctrlPr>
                          <a:rPr lang="en-US" altLang="zh-CN" sz="2400" b="0" i="1" u="none" strike="noStrike" smtClean="0">
                            <a:solidFill>
                              <a:srgbClr val="000000"/>
                            </a:solidFill>
                            <a:effectLst/>
                            <a:latin typeface="Cambria Math" panose="02040503050406030204" pitchFamily="18" charset="0"/>
                            <a:ea typeface="宋体" panose="02010600030101010101" pitchFamily="2" charset="-122"/>
                          </a:rPr>
                        </m:ctrlPr>
                      </m:sSubSupPr>
                      <m:e>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628</m:t>
                        </m:r>
                      </m:e>
                      <m:sub>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−125</m:t>
                        </m:r>
                      </m:sub>
                      <m:sup>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+128</m:t>
                        </m:r>
                      </m:sup>
                    </m:sSubSup>
                    <m:r>
                      <a:rPr lang="en-US" altLang="zh-CN" sz="2400" b="0" i="0" u="none" strike="noStrike" smtClean="0">
                        <a:solidFill>
                          <a:srgbClr val="000000"/>
                        </a:solidFill>
                        <a:effectLst/>
                        <a:latin typeface="Cambria Math" panose="02040503050406030204" pitchFamily="18" charset="0"/>
                        <a:ea typeface="宋体" panose="02010600030101010101" pitchFamily="2" charset="-122"/>
                      </a:rPr>
                      <m:t> </m:t>
                    </m:r>
                    <m:r>
                      <m:rPr>
                        <m:sty m:val="p"/>
                      </m:rPr>
                      <a:rPr lang="en-US" altLang="zh-CN" sz="2400" b="0" i="0" u="none" strike="noStrike" smtClean="0">
                        <a:solidFill>
                          <a:srgbClr val="000000"/>
                        </a:solidFill>
                        <a:effectLst/>
                        <a:latin typeface="Cambria Math" panose="02040503050406030204" pitchFamily="18" charset="0"/>
                        <a:ea typeface="宋体" panose="02010600030101010101" pitchFamily="2" charset="-122"/>
                      </a:rPr>
                      <m:t>fs</m:t>
                    </m:r>
                  </m:oMath>
                </a14:m>
                <a:endParaRPr lang="zh-CN" altLang="en-US" sz="2400" dirty="0"/>
              </a:p>
            </p:txBody>
          </p:sp>
        </mc:Choice>
        <mc:Fallback xmlns="">
          <p:sp>
            <p:nvSpPr>
              <p:cNvPr id="5" name="TextBox 4">
                <a:extLst>
                  <a:ext uri="{FF2B5EF4-FFF2-40B4-BE49-F238E27FC236}">
                    <a16:creationId xmlns:a16="http://schemas.microsoft.com/office/drawing/2014/main" id="{EAA1ECB9-8C60-4A85-BCA3-8F988F019A5F}"/>
                  </a:ext>
                </a:extLst>
              </p:cNvPr>
              <p:cNvSpPr txBox="1">
                <a:spLocks noRot="1" noChangeAspect="1" noMove="1" noResize="1" noEditPoints="1" noAdjustHandles="1" noChangeArrowheads="1" noChangeShapeType="1" noTextEdit="1"/>
              </p:cNvSpPr>
              <p:nvPr/>
            </p:nvSpPr>
            <p:spPr>
              <a:xfrm>
                <a:off x="4712248" y="3409699"/>
                <a:ext cx="3893732" cy="476734"/>
              </a:xfrm>
              <a:prstGeom prst="rect">
                <a:avLst/>
              </a:prstGeom>
              <a:blipFill>
                <a:blip r:embed="rId3"/>
                <a:stretch>
                  <a:fillRect l="-2347" t="-10127" b="-24051"/>
                </a:stretch>
              </a:blipFill>
            </p:spPr>
            <p:txBody>
              <a:bodyPr/>
              <a:lstStyle/>
              <a:p>
                <a:r>
                  <a:rPr lang="zh-CN" altLang="en-US">
                    <a:noFill/>
                  </a:rPr>
                  <a:t> </a:t>
                </a:r>
              </a:p>
            </p:txBody>
          </p:sp>
        </mc:Fallback>
      </mc:AlternateContent>
      <p:sp>
        <p:nvSpPr>
          <p:cNvPr id="4" name="TextBox 3">
            <a:extLst>
              <a:ext uri="{FF2B5EF4-FFF2-40B4-BE49-F238E27FC236}">
                <a16:creationId xmlns:a16="http://schemas.microsoft.com/office/drawing/2014/main" id="{2D560AFD-8412-4EEB-9BAA-E56BEF5CD8B9}"/>
              </a:ext>
            </a:extLst>
          </p:cNvPr>
          <p:cNvSpPr txBox="1"/>
          <p:nvPr/>
        </p:nvSpPr>
        <p:spPr>
          <a:xfrm>
            <a:off x="123536" y="2540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B9C7F0F0-712B-4077-87A6-3E25A0DDBBD5}"/>
              </a:ext>
            </a:extLst>
          </p:cNvPr>
          <p:cNvSpPr txBox="1"/>
          <p:nvPr/>
        </p:nvSpPr>
        <p:spPr>
          <a:xfrm>
            <a:off x="1518108" y="138537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442CA47C-5C86-4594-B09D-AF9AE3E75F20}"/>
              </a:ext>
            </a:extLst>
          </p:cNvPr>
          <p:cNvSpPr txBox="1"/>
          <p:nvPr/>
        </p:nvSpPr>
        <p:spPr>
          <a:xfrm>
            <a:off x="2893402" y="275725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AF70139D-2A2E-48BE-9B9D-DC59D76ABD93}"/>
              </a:ext>
            </a:extLst>
          </p:cNvPr>
          <p:cNvSpPr txBox="1"/>
          <p:nvPr/>
        </p:nvSpPr>
        <p:spPr>
          <a:xfrm>
            <a:off x="4261484" y="4156812"/>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C3BC7535-FDFA-4D12-9CFC-A2668B8DC5BB}"/>
              </a:ext>
            </a:extLst>
          </p:cNvPr>
          <p:cNvSpPr txBox="1"/>
          <p:nvPr/>
        </p:nvSpPr>
        <p:spPr>
          <a:xfrm>
            <a:off x="5673510" y="5537053"/>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p:sp>
        <p:nvSpPr>
          <p:cNvPr id="2" name="TextBox 1">
            <a:extLst>
              <a:ext uri="{FF2B5EF4-FFF2-40B4-BE49-F238E27FC236}">
                <a16:creationId xmlns:a16="http://schemas.microsoft.com/office/drawing/2014/main" id="{309ECC3B-919B-4876-BAB3-BB260881C032}"/>
              </a:ext>
            </a:extLst>
          </p:cNvPr>
          <p:cNvSpPr txBox="1"/>
          <p:nvPr/>
        </p:nvSpPr>
        <p:spPr>
          <a:xfrm>
            <a:off x="4225474" y="0"/>
            <a:ext cx="4918525" cy="3139321"/>
          </a:xfrm>
          <a:prstGeom prst="rect">
            <a:avLst/>
          </a:prstGeom>
          <a:noFill/>
        </p:spPr>
        <p:txBody>
          <a:bodyPr wrap="square" rtlCol="0">
            <a:spAutoFit/>
          </a:bodyPr>
          <a:lstStyle/>
          <a:p>
            <a:r>
              <a:rPr lang="en-US" altLang="zh-CN" dirty="0">
                <a:latin typeface="Cambria" panose="02040503050406030204" pitchFamily="18" charset="0"/>
                <a:ea typeface="Cambria" panose="02040503050406030204" pitchFamily="18" charset="0"/>
              </a:rPr>
              <a:t>Parameters:</a:t>
            </a:r>
          </a:p>
          <a:p>
            <a:r>
              <a:rPr lang="en-US" altLang="zh-CN" dirty="0">
                <a:latin typeface="Cambria" panose="02040503050406030204" pitchFamily="18" charset="0"/>
                <a:ea typeface="Cambria" panose="02040503050406030204" pitchFamily="18" charset="0"/>
              </a:rPr>
              <a:t>Lifetime </a:t>
            </a:r>
            <a:r>
              <a:rPr lang="en-US" altLang="zh-CN" i="1" dirty="0">
                <a:latin typeface="Cambria" panose="02040503050406030204" pitchFamily="18" charset="0"/>
                <a:ea typeface="Cambria" panose="02040503050406030204" pitchFamily="18" charset="0"/>
              </a:rPr>
              <a:t>τ</a:t>
            </a:r>
            <a:r>
              <a:rPr lang="en-US" altLang="zh-CN" dirty="0">
                <a:latin typeface="Cambria" panose="02040503050406030204" pitchFamily="18" charset="0"/>
                <a:ea typeface="Cambria" panose="02040503050406030204" pitchFamily="18" charset="0"/>
              </a:rPr>
              <a:t>, parameter of interest.</a:t>
            </a:r>
          </a:p>
          <a:p>
            <a:r>
              <a:rPr lang="en-US" altLang="zh-CN" i="1"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-ray energy </a:t>
            </a:r>
            <a:r>
              <a:rPr lang="en-US" altLang="zh-CN" i="1" dirty="0" err="1">
                <a:latin typeface="Cambria" panose="02040503050406030204" pitchFamily="18" charset="0"/>
                <a:ea typeface="Cambria" panose="02040503050406030204" pitchFamily="18" charset="0"/>
              </a:rPr>
              <a:t>E</a:t>
            </a:r>
            <a:r>
              <a:rPr lang="en-US" altLang="zh-CN" i="1" baseline="-25000" dirty="0" err="1">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 nuisance parameter</a:t>
            </a:r>
          </a:p>
          <a:p>
            <a:r>
              <a:rPr lang="en-US" altLang="zh-CN" dirty="0">
                <a:latin typeface="Cambria" panose="02040503050406030204" pitchFamily="18" charset="0"/>
                <a:ea typeface="Cambria" panose="02040503050406030204" pitchFamily="18" charset="0"/>
              </a:rPr>
              <a:t>Relative background </a:t>
            </a:r>
            <a:r>
              <a:rPr lang="en-US" altLang="zh-CN" i="1" dirty="0" err="1">
                <a:latin typeface="Cambria" panose="02040503050406030204" pitchFamily="18" charset="0"/>
                <a:ea typeface="Cambria" panose="02040503050406030204" pitchFamily="18" charset="0"/>
              </a:rPr>
              <a:t>bkg</a:t>
            </a:r>
            <a:r>
              <a:rPr lang="en-US" altLang="zh-CN" dirty="0">
                <a:latin typeface="Cambria" panose="02040503050406030204" pitchFamily="18" charset="0"/>
                <a:ea typeface="Cambria" panose="02040503050406030204" pitchFamily="18" charset="0"/>
              </a:rPr>
              <a:t>, nuisance parameter</a:t>
            </a:r>
          </a:p>
          <a:p>
            <a:r>
              <a:rPr lang="en-US" altLang="zh-CN" dirty="0">
                <a:latin typeface="Cambria" panose="02040503050406030204" pitchFamily="18" charset="0"/>
                <a:ea typeface="Cambria" panose="02040503050406030204" pitchFamily="18" charset="0"/>
              </a:rPr>
              <a:t>Relative stopping power </a:t>
            </a:r>
            <a:r>
              <a:rPr lang="en-US" altLang="zh-CN" i="1" dirty="0">
                <a:latin typeface="Cambria" panose="02040503050406030204" pitchFamily="18" charset="0"/>
                <a:ea typeface="Cambria" panose="02040503050406030204" pitchFamily="18" charset="0"/>
              </a:rPr>
              <a:t>SP</a:t>
            </a:r>
            <a:r>
              <a:rPr lang="en-US" altLang="zh-CN" dirty="0">
                <a:latin typeface="Cambria" panose="02040503050406030204" pitchFamily="18" charset="0"/>
                <a:ea typeface="Cambria" panose="02040503050406030204" pitchFamily="18" charset="0"/>
              </a:rPr>
              <a:t>, nuisance parameter</a:t>
            </a:r>
            <a:endParaRPr lang="zh-CN" altLang="en-US" dirty="0">
              <a:latin typeface="Cambria" panose="02040503050406030204" pitchFamily="18" charset="0"/>
            </a:endParaRPr>
          </a:p>
          <a:p>
            <a:r>
              <a:rPr lang="en-US" altLang="zh-CN" i="1" dirty="0">
                <a:latin typeface="Cambria" panose="02040503050406030204" pitchFamily="18" charset="0"/>
                <a:ea typeface="Cambria" panose="02040503050406030204" pitchFamily="18" charset="0"/>
              </a:rPr>
              <a:t>γ</a:t>
            </a:r>
            <a:r>
              <a:rPr lang="en-US" altLang="zh-CN" dirty="0">
                <a:latin typeface="Cambria" panose="02040503050406030204" pitchFamily="18" charset="0"/>
                <a:ea typeface="Cambria" panose="02040503050406030204" pitchFamily="18" charset="0"/>
              </a:rPr>
              <a:t>-</a:t>
            </a:r>
            <a:r>
              <a:rPr lang="en-US" altLang="zh-CN" i="1" dirty="0">
                <a:latin typeface="Cambria" panose="02040503050406030204" pitchFamily="18" charset="0"/>
                <a:ea typeface="Cambria" panose="02040503050406030204" pitchFamily="18" charset="0"/>
              </a:rPr>
              <a:t>α</a:t>
            </a:r>
            <a:r>
              <a:rPr lang="en-US" altLang="zh-CN" dirty="0">
                <a:latin typeface="Cambria" panose="02040503050406030204" pitchFamily="18" charset="0"/>
                <a:ea typeface="Cambria" panose="02040503050406030204" pitchFamily="18" charset="0"/>
              </a:rPr>
              <a:t> angular correlation </a:t>
            </a:r>
            <a:r>
              <a:rPr lang="en-US" altLang="zh-CN" i="1" dirty="0">
                <a:latin typeface="Cambria" panose="02040503050406030204" pitchFamily="18" charset="0"/>
                <a:ea typeface="Cambria" panose="02040503050406030204" pitchFamily="18" charset="0"/>
              </a:rPr>
              <a:t>AC</a:t>
            </a:r>
            <a:r>
              <a:rPr lang="en-US" altLang="zh-CN" dirty="0">
                <a:latin typeface="Cambria" panose="02040503050406030204" pitchFamily="18" charset="0"/>
                <a:ea typeface="Cambria" panose="02040503050406030204" pitchFamily="18" charset="0"/>
              </a:rPr>
              <a:t>, nuisance parameter</a:t>
            </a:r>
          </a:p>
          <a:p>
            <a:endParaRPr lang="en-US" altLang="zh-CN" dirty="0">
              <a:latin typeface="Cambria" panose="02040503050406030204" pitchFamily="18" charset="0"/>
              <a:ea typeface="Cambria" panose="02040503050406030204" pitchFamily="18" charset="0"/>
            </a:endParaRPr>
          </a:p>
          <a:p>
            <a:r>
              <a:rPr lang="en-US" altLang="zh-CN" dirty="0">
                <a:latin typeface="Cambria" panose="02040503050406030204" pitchFamily="18" charset="0"/>
                <a:ea typeface="Cambria" panose="02040503050406030204" pitchFamily="18" charset="0"/>
              </a:rPr>
              <a:t>Let's remove </a:t>
            </a:r>
            <a:r>
              <a:rPr lang="en-US" altLang="zh-CN" i="1" dirty="0">
                <a:latin typeface="Cambria" panose="02040503050406030204" pitchFamily="18" charset="0"/>
                <a:ea typeface="Cambria" panose="02040503050406030204" pitchFamily="18" charset="0"/>
              </a:rPr>
              <a:t>AC</a:t>
            </a:r>
            <a:r>
              <a:rPr lang="en-US" altLang="zh-CN" dirty="0">
                <a:latin typeface="Cambria" panose="02040503050406030204" pitchFamily="18" charset="0"/>
                <a:ea typeface="Cambria" panose="02040503050406030204" pitchFamily="18" charset="0"/>
              </a:rPr>
              <a:t> and use Markov chain Monte Carlo (MCMC) method to explore the four-dimensional parameter space and produce the posterior distribution.</a:t>
            </a:r>
            <a:endParaRPr lang="zh-CN" altLang="en-US" dirty="0">
              <a:latin typeface="Cambria" panose="02040503050406030204" pitchFamily="18" charset="0"/>
            </a:endParaRPr>
          </a:p>
        </p:txBody>
      </p:sp>
    </p:spTree>
    <p:extLst>
      <p:ext uri="{BB962C8B-B14F-4D97-AF65-F5344CB8AC3E}">
        <p14:creationId xmlns:p14="http://schemas.microsoft.com/office/powerpoint/2010/main" val="838829569"/>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02CC923-A0ED-4B2E-ADFC-018918E64CA9}"/>
              </a:ext>
            </a:extLst>
          </p:cNvPr>
          <p:cNvPicPr>
            <a:picLocks noChangeAspect="1"/>
          </p:cNvPicPr>
          <p:nvPr/>
        </p:nvPicPr>
        <p:blipFill>
          <a:blip r:embed="rId2"/>
          <a:stretch>
            <a:fillRect/>
          </a:stretch>
        </p:blipFill>
        <p:spPr>
          <a:xfrm>
            <a:off x="0" y="0"/>
            <a:ext cx="7026986" cy="6858000"/>
          </a:xfrm>
          <a:prstGeom prst="rect">
            <a:avLst/>
          </a:prstGeom>
        </p:spPr>
      </p:pic>
      <p:sp>
        <p:nvSpPr>
          <p:cNvPr id="5" name="TextBox 4">
            <a:extLst>
              <a:ext uri="{FF2B5EF4-FFF2-40B4-BE49-F238E27FC236}">
                <a16:creationId xmlns:a16="http://schemas.microsoft.com/office/drawing/2014/main" id="{B9ED190C-2391-486E-ABD8-D3079D954A5D}"/>
              </a:ext>
            </a:extLst>
          </p:cNvPr>
          <p:cNvSpPr txBox="1"/>
          <p:nvPr/>
        </p:nvSpPr>
        <p:spPr>
          <a:xfrm>
            <a:off x="123536" y="2540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B62965F5-8A13-4B19-A168-6CA3EA6EA9A7}"/>
              </a:ext>
            </a:extLst>
          </p:cNvPr>
          <p:cNvSpPr txBox="1"/>
          <p:nvPr/>
        </p:nvSpPr>
        <p:spPr>
          <a:xfrm>
            <a:off x="1518108" y="138537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1BAE4061-465D-4AD4-9703-8F4C8A9243FE}"/>
              </a:ext>
            </a:extLst>
          </p:cNvPr>
          <p:cNvSpPr txBox="1"/>
          <p:nvPr/>
        </p:nvSpPr>
        <p:spPr>
          <a:xfrm>
            <a:off x="2893402" y="275725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A3D24B2B-6E35-4465-AC37-E0406A5858DD}"/>
              </a:ext>
            </a:extLst>
          </p:cNvPr>
          <p:cNvSpPr txBox="1"/>
          <p:nvPr/>
        </p:nvSpPr>
        <p:spPr>
          <a:xfrm>
            <a:off x="4261484" y="4156812"/>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6AF0CDF6-1C27-4A9A-BA84-EE1C7F6CC14D}"/>
              </a:ext>
            </a:extLst>
          </p:cNvPr>
          <p:cNvSpPr txBox="1"/>
          <p:nvPr/>
        </p:nvSpPr>
        <p:spPr>
          <a:xfrm>
            <a:off x="5673510" y="5537053"/>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FB3A4AD6-F98E-4ADB-9068-7D8F07A103DE}"/>
                  </a:ext>
                </a:extLst>
              </p:cNvPr>
              <p:cNvSpPr txBox="1"/>
              <p:nvPr/>
            </p:nvSpPr>
            <p:spPr>
              <a:xfrm>
                <a:off x="4737870" y="1585433"/>
                <a:ext cx="3893732" cy="476734"/>
              </a:xfrm>
              <a:prstGeom prst="rect">
                <a:avLst/>
              </a:prstGeom>
              <a:noFill/>
            </p:spPr>
            <p:txBody>
              <a:bodyPr wrap="square">
                <a:spAutoFit/>
              </a:bodyPr>
              <a:lstStyle/>
              <a:p>
                <a:r>
                  <a:rPr lang="en-US" altLang="zh-CN" sz="2400" b="0" u="none" strike="noStrike" dirty="0">
                    <a:solidFill>
                      <a:srgbClr val="000000"/>
                    </a:solidFill>
                    <a:effectLst/>
                    <a:latin typeface="Cambria" panose="02040503050406030204" pitchFamily="18" charset="0"/>
                    <a:ea typeface="Cambria" panose="02040503050406030204" pitchFamily="18" charset="0"/>
                  </a:rPr>
                  <a:t>We obtained </a:t>
                </a:r>
                <a14:m>
                  <m:oMath xmlns:m="http://schemas.openxmlformats.org/officeDocument/2006/math">
                    <m:r>
                      <a:rPr lang="el-GR" altLang="zh-CN" sz="2400" b="0" i="1" u="none" strike="noStrike" smtClean="0">
                        <a:solidFill>
                          <a:srgbClr val="000000"/>
                        </a:solidFill>
                        <a:effectLst/>
                        <a:latin typeface="Cambria Math" panose="02040503050406030204" pitchFamily="18" charset="0"/>
                        <a:ea typeface="Cambria Math" panose="02040503050406030204" pitchFamily="18" charset="0"/>
                      </a:rPr>
                      <m:t>𝜏</m:t>
                    </m:r>
                    <m:r>
                      <a:rPr lang="en-US" altLang="zh-CN" sz="2400" b="0" i="1" u="none" strike="noStrike" smtClean="0">
                        <a:solidFill>
                          <a:srgbClr val="000000"/>
                        </a:solidFill>
                        <a:effectLst/>
                        <a:latin typeface="Cambria Math" panose="02040503050406030204" pitchFamily="18" charset="0"/>
                        <a:ea typeface="Cambria Math" panose="02040503050406030204" pitchFamily="18" charset="0"/>
                      </a:rPr>
                      <m:t>=</m:t>
                    </m:r>
                    <m:sSubSup>
                      <m:sSubSupPr>
                        <m:ctrlPr>
                          <a:rPr lang="en-US" altLang="zh-CN" sz="2400" i="1">
                            <a:solidFill>
                              <a:srgbClr val="000000"/>
                            </a:solidFill>
                            <a:latin typeface="Cambria Math" panose="02040503050406030204" pitchFamily="18" charset="0"/>
                          </a:rPr>
                        </m:ctrlPr>
                      </m:sSubSupPr>
                      <m:e>
                        <m:r>
                          <a:rPr lang="en-US" altLang="zh-CN" sz="2400" i="1">
                            <a:solidFill>
                              <a:srgbClr val="000000"/>
                            </a:solidFill>
                            <a:latin typeface="Cambria Math" panose="02040503050406030204" pitchFamily="18" charset="0"/>
                          </a:rPr>
                          <m:t>554</m:t>
                        </m:r>
                      </m:e>
                      <m:sub>
                        <m:r>
                          <a:rPr lang="en-US" altLang="zh-CN" sz="2400" i="1">
                            <a:solidFill>
                              <a:srgbClr val="000000"/>
                            </a:solidFill>
                            <a:latin typeface="Cambria Math" panose="02040503050406030204" pitchFamily="18" charset="0"/>
                          </a:rPr>
                          <m:t>−88</m:t>
                        </m:r>
                      </m:sub>
                      <m:sup>
                        <m:r>
                          <a:rPr lang="en-US" altLang="zh-CN" sz="2400" i="1">
                            <a:solidFill>
                              <a:srgbClr val="000000"/>
                            </a:solidFill>
                            <a:latin typeface="Cambria Math" panose="02040503050406030204" pitchFamily="18" charset="0"/>
                          </a:rPr>
                          <m:t>+90</m:t>
                        </m:r>
                      </m:sup>
                    </m:sSubSup>
                    <m:r>
                      <a:rPr lang="en-US" altLang="zh-CN" sz="2400">
                        <a:solidFill>
                          <a:srgbClr val="000000"/>
                        </a:solidFill>
                        <a:latin typeface="Cambria Math" panose="02040503050406030204" pitchFamily="18" charset="0"/>
                      </a:rPr>
                      <m:t> </m:t>
                    </m:r>
                    <m:r>
                      <m:rPr>
                        <m:sty m:val="p"/>
                      </m:rPr>
                      <a:rPr lang="en-US" altLang="zh-CN" sz="2400">
                        <a:solidFill>
                          <a:srgbClr val="000000"/>
                        </a:solidFill>
                        <a:latin typeface="Cambria Math" panose="02040503050406030204" pitchFamily="18" charset="0"/>
                      </a:rPr>
                      <m:t>fs</m:t>
                    </m:r>
                  </m:oMath>
                </a14:m>
                <a:endParaRPr lang="zh-CN" altLang="en-US" sz="2400" dirty="0"/>
              </a:p>
            </p:txBody>
          </p:sp>
        </mc:Choice>
        <mc:Fallback xmlns="">
          <p:sp>
            <p:nvSpPr>
              <p:cNvPr id="10" name="TextBox 9">
                <a:extLst>
                  <a:ext uri="{FF2B5EF4-FFF2-40B4-BE49-F238E27FC236}">
                    <a16:creationId xmlns:a16="http://schemas.microsoft.com/office/drawing/2014/main" id="{FB3A4AD6-F98E-4ADB-9068-7D8F07A103DE}"/>
                  </a:ext>
                </a:extLst>
              </p:cNvPr>
              <p:cNvSpPr txBox="1">
                <a:spLocks noRot="1" noChangeAspect="1" noMove="1" noResize="1" noEditPoints="1" noAdjustHandles="1" noChangeArrowheads="1" noChangeShapeType="1" noTextEdit="1"/>
              </p:cNvSpPr>
              <p:nvPr/>
            </p:nvSpPr>
            <p:spPr>
              <a:xfrm>
                <a:off x="4737870" y="1585433"/>
                <a:ext cx="3893732" cy="476734"/>
              </a:xfrm>
              <a:prstGeom prst="rect">
                <a:avLst/>
              </a:prstGeom>
              <a:blipFill>
                <a:blip r:embed="rId3"/>
                <a:stretch>
                  <a:fillRect l="-2347" t="-10256" b="-25641"/>
                </a:stretch>
              </a:blipFill>
            </p:spPr>
            <p:txBody>
              <a:bodyPr/>
              <a:lstStyle/>
              <a:p>
                <a:r>
                  <a:rPr lang="zh-CN" altLang="en-US">
                    <a:noFill/>
                  </a:rPr>
                  <a:t> </a:t>
                </a:r>
              </a:p>
            </p:txBody>
          </p:sp>
        </mc:Fallback>
      </mc:AlternateContent>
      <p:sp>
        <p:nvSpPr>
          <p:cNvPr id="11" name="TextBox 10">
            <a:extLst>
              <a:ext uri="{FF2B5EF4-FFF2-40B4-BE49-F238E27FC236}">
                <a16:creationId xmlns:a16="http://schemas.microsoft.com/office/drawing/2014/main" id="{ABC1E160-1BF1-4DB3-ADDA-ADA29A7783AA}"/>
              </a:ext>
            </a:extLst>
          </p:cNvPr>
          <p:cNvSpPr txBox="1"/>
          <p:nvPr/>
        </p:nvSpPr>
        <p:spPr>
          <a:xfrm>
            <a:off x="4225474" y="0"/>
            <a:ext cx="4918525" cy="923330"/>
          </a:xfrm>
          <a:prstGeom prst="rect">
            <a:avLst/>
          </a:prstGeom>
          <a:noFill/>
        </p:spPr>
        <p:txBody>
          <a:bodyPr wrap="square" rtlCol="0">
            <a:spAutoFit/>
          </a:bodyPr>
          <a:lstStyle/>
          <a:p>
            <a:r>
              <a:rPr lang="en-US" altLang="zh-CN" dirty="0">
                <a:latin typeface="Cambria" panose="02040503050406030204" pitchFamily="18" charset="0"/>
                <a:ea typeface="Cambria" panose="02040503050406030204" pitchFamily="18" charset="0"/>
              </a:rPr>
              <a:t>Let's remove </a:t>
            </a:r>
            <a:r>
              <a:rPr lang="en-US" altLang="zh-CN" i="1" dirty="0">
                <a:latin typeface="Cambria" panose="02040503050406030204" pitchFamily="18" charset="0"/>
                <a:ea typeface="Cambria" panose="02040503050406030204" pitchFamily="18" charset="0"/>
              </a:rPr>
              <a:t>AC and SP,</a:t>
            </a:r>
            <a:r>
              <a:rPr lang="en-US" altLang="zh-CN" dirty="0">
                <a:latin typeface="Cambria" panose="02040503050406030204" pitchFamily="18" charset="0"/>
                <a:ea typeface="Cambria" panose="02040503050406030204" pitchFamily="18" charset="0"/>
              </a:rPr>
              <a:t> and use MCMC to explore the three-dimensional parameter space and produce the posterior distribution.</a:t>
            </a:r>
            <a:endParaRPr lang="zh-CN" altLang="en-US" dirty="0">
              <a:latin typeface="Cambria" panose="02040503050406030204" pitchFamily="18" charset="0"/>
            </a:endParaRPr>
          </a:p>
        </p:txBody>
      </p:sp>
    </p:spTree>
    <p:extLst>
      <p:ext uri="{BB962C8B-B14F-4D97-AF65-F5344CB8AC3E}">
        <p14:creationId xmlns:p14="http://schemas.microsoft.com/office/powerpoint/2010/main" val="1865206015"/>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05A67E4-6EF6-4EF3-B608-C566723108D7}"/>
              </a:ext>
            </a:extLst>
          </p:cNvPr>
          <p:cNvPicPr>
            <a:picLocks noChangeAspect="1"/>
          </p:cNvPicPr>
          <p:nvPr/>
        </p:nvPicPr>
        <p:blipFill>
          <a:blip r:embed="rId2"/>
          <a:stretch>
            <a:fillRect/>
          </a:stretch>
        </p:blipFill>
        <p:spPr>
          <a:xfrm>
            <a:off x="0" y="0"/>
            <a:ext cx="7026986" cy="6858000"/>
          </a:xfrm>
          <a:prstGeom prst="rect">
            <a:avLst/>
          </a:prstGeom>
        </p:spPr>
      </p:pic>
      <p:sp>
        <p:nvSpPr>
          <p:cNvPr id="5" name="TextBox 4">
            <a:extLst>
              <a:ext uri="{FF2B5EF4-FFF2-40B4-BE49-F238E27FC236}">
                <a16:creationId xmlns:a16="http://schemas.microsoft.com/office/drawing/2014/main" id="{2A3906BC-3210-43E1-BF09-2A07B08E6937}"/>
              </a:ext>
            </a:extLst>
          </p:cNvPr>
          <p:cNvSpPr txBox="1"/>
          <p:nvPr/>
        </p:nvSpPr>
        <p:spPr>
          <a:xfrm>
            <a:off x="123536" y="2540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0FFE08F7-E719-41ED-8B38-27BEFE97ECC1}"/>
              </a:ext>
            </a:extLst>
          </p:cNvPr>
          <p:cNvSpPr txBox="1"/>
          <p:nvPr/>
        </p:nvSpPr>
        <p:spPr>
          <a:xfrm>
            <a:off x="1518108" y="138537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899D2158-D722-4174-9B4B-7836DF73503B}"/>
              </a:ext>
            </a:extLst>
          </p:cNvPr>
          <p:cNvSpPr txBox="1"/>
          <p:nvPr/>
        </p:nvSpPr>
        <p:spPr>
          <a:xfrm>
            <a:off x="2893402" y="275725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3228C253-97AA-4EF4-B284-4FFF6F68F72C}"/>
              </a:ext>
            </a:extLst>
          </p:cNvPr>
          <p:cNvSpPr txBox="1"/>
          <p:nvPr/>
        </p:nvSpPr>
        <p:spPr>
          <a:xfrm>
            <a:off x="4261484" y="4156812"/>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FFC8B148-C189-410E-B36D-3A4F942E745A}"/>
              </a:ext>
            </a:extLst>
          </p:cNvPr>
          <p:cNvSpPr txBox="1"/>
          <p:nvPr/>
        </p:nvSpPr>
        <p:spPr>
          <a:xfrm>
            <a:off x="5673510" y="5537053"/>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2BAF0006-79B7-40F7-8F54-757C84BB486D}"/>
                  </a:ext>
                </a:extLst>
              </p:cNvPr>
              <p:cNvSpPr txBox="1"/>
              <p:nvPr/>
            </p:nvSpPr>
            <p:spPr>
              <a:xfrm>
                <a:off x="4737870" y="1585433"/>
                <a:ext cx="3893732" cy="476734"/>
              </a:xfrm>
              <a:prstGeom prst="rect">
                <a:avLst/>
              </a:prstGeom>
              <a:noFill/>
            </p:spPr>
            <p:txBody>
              <a:bodyPr wrap="square">
                <a:spAutoFit/>
              </a:bodyPr>
              <a:lstStyle/>
              <a:p>
                <a:r>
                  <a:rPr lang="en-US" altLang="zh-CN" sz="2400" b="0" u="none" strike="noStrike" dirty="0">
                    <a:solidFill>
                      <a:srgbClr val="000000"/>
                    </a:solidFill>
                    <a:effectLst/>
                    <a:latin typeface="Cambria" panose="02040503050406030204" pitchFamily="18" charset="0"/>
                    <a:ea typeface="Cambria" panose="02040503050406030204" pitchFamily="18" charset="0"/>
                  </a:rPr>
                  <a:t>We obtained </a:t>
                </a:r>
                <a14:m>
                  <m:oMath xmlns:m="http://schemas.openxmlformats.org/officeDocument/2006/math">
                    <m:r>
                      <a:rPr lang="el-GR" altLang="zh-CN" sz="2400" b="0" i="1" u="none" strike="noStrike" smtClean="0">
                        <a:solidFill>
                          <a:srgbClr val="000000"/>
                        </a:solidFill>
                        <a:effectLst/>
                        <a:latin typeface="Cambria Math" panose="02040503050406030204" pitchFamily="18" charset="0"/>
                        <a:ea typeface="Cambria Math" panose="02040503050406030204" pitchFamily="18" charset="0"/>
                      </a:rPr>
                      <m:t>𝜏</m:t>
                    </m:r>
                    <m:r>
                      <a:rPr lang="en-US" altLang="zh-CN" sz="2400" b="0" i="1" u="none" strike="noStrike" smtClean="0">
                        <a:solidFill>
                          <a:srgbClr val="000000"/>
                        </a:solidFill>
                        <a:effectLst/>
                        <a:latin typeface="Cambria Math" panose="02040503050406030204" pitchFamily="18" charset="0"/>
                        <a:ea typeface="Cambria Math" panose="02040503050406030204" pitchFamily="18" charset="0"/>
                      </a:rPr>
                      <m:t>=</m:t>
                    </m:r>
                    <m:sSubSup>
                      <m:sSubSupPr>
                        <m:ctrlPr>
                          <a:rPr lang="en-US" altLang="zh-CN" sz="2400" i="1">
                            <a:solidFill>
                              <a:srgbClr val="000000"/>
                            </a:solidFill>
                            <a:latin typeface="Cambria Math" panose="02040503050406030204" pitchFamily="18" charset="0"/>
                          </a:rPr>
                        </m:ctrlPr>
                      </m:sSubSupPr>
                      <m:e>
                        <m:r>
                          <a:rPr lang="en-US" altLang="zh-CN" sz="2400" i="1">
                            <a:solidFill>
                              <a:srgbClr val="000000"/>
                            </a:solidFill>
                            <a:latin typeface="Cambria Math" panose="02040503050406030204" pitchFamily="18" charset="0"/>
                          </a:rPr>
                          <m:t>523</m:t>
                        </m:r>
                      </m:e>
                      <m:sub>
                        <m:r>
                          <a:rPr lang="en-US" altLang="zh-CN" sz="2400" i="1">
                            <a:solidFill>
                              <a:srgbClr val="000000"/>
                            </a:solidFill>
                            <a:latin typeface="Cambria Math" panose="02040503050406030204" pitchFamily="18" charset="0"/>
                          </a:rPr>
                          <m:t>−74</m:t>
                        </m:r>
                      </m:sub>
                      <m:sup>
                        <m:r>
                          <a:rPr lang="en-US" altLang="zh-CN" sz="2400" i="1">
                            <a:solidFill>
                              <a:srgbClr val="000000"/>
                            </a:solidFill>
                            <a:latin typeface="Cambria Math" panose="02040503050406030204" pitchFamily="18" charset="0"/>
                          </a:rPr>
                          <m:t>+87</m:t>
                        </m:r>
                      </m:sup>
                    </m:sSubSup>
                    <m:r>
                      <a:rPr lang="en-US" altLang="zh-CN" sz="2400">
                        <a:solidFill>
                          <a:srgbClr val="000000"/>
                        </a:solidFill>
                        <a:latin typeface="Cambria Math" panose="02040503050406030204" pitchFamily="18" charset="0"/>
                      </a:rPr>
                      <m:t> </m:t>
                    </m:r>
                    <m:r>
                      <m:rPr>
                        <m:sty m:val="p"/>
                      </m:rPr>
                      <a:rPr lang="en-US" altLang="zh-CN" sz="2400">
                        <a:solidFill>
                          <a:srgbClr val="000000"/>
                        </a:solidFill>
                        <a:latin typeface="Cambria Math" panose="02040503050406030204" pitchFamily="18" charset="0"/>
                      </a:rPr>
                      <m:t>fs</m:t>
                    </m:r>
                  </m:oMath>
                </a14:m>
                <a:endParaRPr lang="zh-CN" altLang="en-US" sz="2400" dirty="0"/>
              </a:p>
            </p:txBody>
          </p:sp>
        </mc:Choice>
        <mc:Fallback xmlns="">
          <p:sp>
            <p:nvSpPr>
              <p:cNvPr id="10" name="TextBox 9">
                <a:extLst>
                  <a:ext uri="{FF2B5EF4-FFF2-40B4-BE49-F238E27FC236}">
                    <a16:creationId xmlns:a16="http://schemas.microsoft.com/office/drawing/2014/main" id="{2BAF0006-79B7-40F7-8F54-757C84BB486D}"/>
                  </a:ext>
                </a:extLst>
              </p:cNvPr>
              <p:cNvSpPr txBox="1">
                <a:spLocks noRot="1" noChangeAspect="1" noMove="1" noResize="1" noEditPoints="1" noAdjustHandles="1" noChangeArrowheads="1" noChangeShapeType="1" noTextEdit="1"/>
              </p:cNvSpPr>
              <p:nvPr/>
            </p:nvSpPr>
            <p:spPr>
              <a:xfrm>
                <a:off x="4737870" y="1585433"/>
                <a:ext cx="3893732" cy="476734"/>
              </a:xfrm>
              <a:prstGeom prst="rect">
                <a:avLst/>
              </a:prstGeom>
              <a:blipFill>
                <a:blip r:embed="rId3"/>
                <a:stretch>
                  <a:fillRect l="-2347" t="-11538" b="-24359"/>
                </a:stretch>
              </a:blipFill>
            </p:spPr>
            <p:txBody>
              <a:bodyPr/>
              <a:lstStyle/>
              <a:p>
                <a:r>
                  <a:rPr lang="zh-CN" altLang="en-US">
                    <a:noFill/>
                  </a:rPr>
                  <a:t> </a:t>
                </a:r>
              </a:p>
            </p:txBody>
          </p:sp>
        </mc:Fallback>
      </mc:AlternateContent>
      <p:sp>
        <p:nvSpPr>
          <p:cNvPr id="11" name="TextBox 10">
            <a:extLst>
              <a:ext uri="{FF2B5EF4-FFF2-40B4-BE49-F238E27FC236}">
                <a16:creationId xmlns:a16="http://schemas.microsoft.com/office/drawing/2014/main" id="{30694115-293E-4610-A8D8-DB0A7135E946}"/>
              </a:ext>
            </a:extLst>
          </p:cNvPr>
          <p:cNvSpPr txBox="1"/>
          <p:nvPr/>
        </p:nvSpPr>
        <p:spPr>
          <a:xfrm>
            <a:off x="4225474" y="0"/>
            <a:ext cx="4918525" cy="923330"/>
          </a:xfrm>
          <a:prstGeom prst="rect">
            <a:avLst/>
          </a:prstGeom>
          <a:noFill/>
        </p:spPr>
        <p:txBody>
          <a:bodyPr wrap="square" rtlCol="0">
            <a:spAutoFit/>
          </a:bodyPr>
          <a:lstStyle/>
          <a:p>
            <a:r>
              <a:rPr lang="en-US" altLang="zh-CN" dirty="0">
                <a:latin typeface="Cambria" panose="02040503050406030204" pitchFamily="18" charset="0"/>
                <a:ea typeface="Cambria" panose="02040503050406030204" pitchFamily="18" charset="0"/>
              </a:rPr>
              <a:t>Let's remove </a:t>
            </a:r>
            <a:r>
              <a:rPr lang="en-US" altLang="zh-CN" i="1" dirty="0">
                <a:latin typeface="Cambria" panose="02040503050406030204" pitchFamily="18" charset="0"/>
                <a:ea typeface="Cambria" panose="02040503050406030204" pitchFamily="18" charset="0"/>
              </a:rPr>
              <a:t>AC, SP, and </a:t>
            </a:r>
            <a:r>
              <a:rPr lang="en-US" altLang="zh-CN" i="1" dirty="0" err="1">
                <a:latin typeface="Cambria" panose="02040503050406030204" pitchFamily="18" charset="0"/>
                <a:ea typeface="Cambria" panose="02040503050406030204" pitchFamily="18" charset="0"/>
              </a:rPr>
              <a:t>bkg</a:t>
            </a:r>
            <a:r>
              <a:rPr lang="en-US" altLang="zh-CN" i="1" dirty="0">
                <a:latin typeface="Cambria" panose="02040503050406030204" pitchFamily="18" charset="0"/>
                <a:ea typeface="Cambria" panose="02040503050406030204" pitchFamily="18" charset="0"/>
              </a:rPr>
              <a:t>,</a:t>
            </a:r>
            <a:r>
              <a:rPr lang="en-US" altLang="zh-CN" dirty="0">
                <a:latin typeface="Cambria" panose="02040503050406030204" pitchFamily="18" charset="0"/>
                <a:ea typeface="Cambria" panose="02040503050406030204" pitchFamily="18" charset="0"/>
              </a:rPr>
              <a:t> and use MCMC to explore the two-dimensional parameter space and produce the posterior distribution.</a:t>
            </a:r>
            <a:endParaRPr lang="zh-CN" altLang="en-US" dirty="0">
              <a:latin typeface="Cambria" panose="02040503050406030204" pitchFamily="18" charset="0"/>
            </a:endParaRPr>
          </a:p>
        </p:txBody>
      </p:sp>
    </p:spTree>
    <p:extLst>
      <p:ext uri="{BB962C8B-B14F-4D97-AF65-F5344CB8AC3E}">
        <p14:creationId xmlns:p14="http://schemas.microsoft.com/office/powerpoint/2010/main" val="2018050005"/>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F9C9491-74B3-4B83-BCC0-7DDB101E37A2}"/>
              </a:ext>
            </a:extLst>
          </p:cNvPr>
          <p:cNvPicPr>
            <a:picLocks noChangeAspect="1"/>
          </p:cNvPicPr>
          <p:nvPr/>
        </p:nvPicPr>
        <p:blipFill>
          <a:blip r:embed="rId2"/>
          <a:stretch>
            <a:fillRect/>
          </a:stretch>
        </p:blipFill>
        <p:spPr>
          <a:xfrm>
            <a:off x="0" y="0"/>
            <a:ext cx="7026986" cy="6858000"/>
          </a:xfrm>
          <a:prstGeom prst="rect">
            <a:avLst/>
          </a:prstGeom>
        </p:spPr>
      </p:pic>
      <p:sp>
        <p:nvSpPr>
          <p:cNvPr id="7" name="TextBox 6">
            <a:extLst>
              <a:ext uri="{FF2B5EF4-FFF2-40B4-BE49-F238E27FC236}">
                <a16:creationId xmlns:a16="http://schemas.microsoft.com/office/drawing/2014/main" id="{419560F1-F85F-4053-9495-494A9CB6EF0E}"/>
              </a:ext>
            </a:extLst>
          </p:cNvPr>
          <p:cNvSpPr txBox="1"/>
          <p:nvPr/>
        </p:nvSpPr>
        <p:spPr>
          <a:xfrm>
            <a:off x="123536" y="2540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F6507D10-1209-4107-8AA6-B991CA02AD5B}"/>
              </a:ext>
            </a:extLst>
          </p:cNvPr>
          <p:cNvSpPr txBox="1"/>
          <p:nvPr/>
        </p:nvSpPr>
        <p:spPr>
          <a:xfrm>
            <a:off x="1518108" y="138537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7A97FBF2-162F-42E3-9373-72523F458A75}"/>
              </a:ext>
            </a:extLst>
          </p:cNvPr>
          <p:cNvSpPr txBox="1"/>
          <p:nvPr/>
        </p:nvSpPr>
        <p:spPr>
          <a:xfrm>
            <a:off x="2893402" y="275725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AC2B3F3D-4639-40BB-8B76-F51965ECEF32}"/>
              </a:ext>
            </a:extLst>
          </p:cNvPr>
          <p:cNvSpPr txBox="1"/>
          <p:nvPr/>
        </p:nvSpPr>
        <p:spPr>
          <a:xfrm>
            <a:off x="4261484" y="4156812"/>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52AD1DA8-3B5C-4C92-A76B-2E0BEC3DC260}"/>
              </a:ext>
            </a:extLst>
          </p:cNvPr>
          <p:cNvSpPr txBox="1"/>
          <p:nvPr/>
        </p:nvSpPr>
        <p:spPr>
          <a:xfrm>
            <a:off x="5673510" y="5537053"/>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F16C0A7E-B79A-4D02-974C-EEDBA8C20AA9}"/>
                  </a:ext>
                </a:extLst>
              </p:cNvPr>
              <p:cNvSpPr txBox="1"/>
              <p:nvPr/>
            </p:nvSpPr>
            <p:spPr>
              <a:xfrm>
                <a:off x="4737870" y="1976377"/>
                <a:ext cx="3893732" cy="476734"/>
              </a:xfrm>
              <a:prstGeom prst="rect">
                <a:avLst/>
              </a:prstGeom>
              <a:noFill/>
            </p:spPr>
            <p:txBody>
              <a:bodyPr wrap="square">
                <a:spAutoFit/>
              </a:bodyPr>
              <a:lstStyle/>
              <a:p>
                <a:r>
                  <a:rPr lang="en-US" altLang="zh-CN" sz="2400" b="0" u="none" strike="noStrike" dirty="0">
                    <a:solidFill>
                      <a:srgbClr val="000000"/>
                    </a:solidFill>
                    <a:effectLst/>
                    <a:latin typeface="Cambria" panose="02040503050406030204" pitchFamily="18" charset="0"/>
                    <a:ea typeface="Cambria" panose="02040503050406030204" pitchFamily="18" charset="0"/>
                  </a:rPr>
                  <a:t>We obtained </a:t>
                </a:r>
                <a14:m>
                  <m:oMath xmlns:m="http://schemas.openxmlformats.org/officeDocument/2006/math">
                    <m:r>
                      <a:rPr lang="el-GR" altLang="zh-CN" sz="2400" b="0" i="1" u="none" strike="noStrike" smtClean="0">
                        <a:solidFill>
                          <a:srgbClr val="000000"/>
                        </a:solidFill>
                        <a:effectLst/>
                        <a:latin typeface="Cambria Math" panose="02040503050406030204" pitchFamily="18" charset="0"/>
                        <a:ea typeface="Cambria Math" panose="02040503050406030204" pitchFamily="18" charset="0"/>
                      </a:rPr>
                      <m:t>𝜏</m:t>
                    </m:r>
                    <m:r>
                      <a:rPr lang="en-US" altLang="zh-CN" sz="2400" b="0" i="1" u="none" strike="noStrike" smtClean="0">
                        <a:solidFill>
                          <a:srgbClr val="000000"/>
                        </a:solidFill>
                        <a:effectLst/>
                        <a:latin typeface="Cambria Math" panose="02040503050406030204" pitchFamily="18" charset="0"/>
                        <a:ea typeface="Cambria Math" panose="02040503050406030204" pitchFamily="18" charset="0"/>
                      </a:rPr>
                      <m:t>=</m:t>
                    </m:r>
                    <m:sSubSup>
                      <m:sSubSupPr>
                        <m:ctrlPr>
                          <a:rPr lang="en-US" altLang="zh-CN" sz="2400" i="1">
                            <a:solidFill>
                              <a:srgbClr val="000000"/>
                            </a:solidFill>
                            <a:latin typeface="Cambria Math" panose="02040503050406030204" pitchFamily="18" charset="0"/>
                          </a:rPr>
                        </m:ctrlPr>
                      </m:sSubSupPr>
                      <m:e>
                        <m:r>
                          <a:rPr lang="en-US" altLang="zh-CN" sz="2400" i="1">
                            <a:solidFill>
                              <a:srgbClr val="000000"/>
                            </a:solidFill>
                            <a:latin typeface="Cambria Math" panose="02040503050406030204" pitchFamily="18" charset="0"/>
                          </a:rPr>
                          <m:t>498</m:t>
                        </m:r>
                      </m:e>
                      <m:sub>
                        <m:r>
                          <a:rPr lang="en-US" altLang="zh-CN" sz="2400" i="1">
                            <a:solidFill>
                              <a:srgbClr val="000000"/>
                            </a:solidFill>
                            <a:latin typeface="Cambria Math" panose="02040503050406030204" pitchFamily="18" charset="0"/>
                          </a:rPr>
                          <m:t>−66</m:t>
                        </m:r>
                      </m:sub>
                      <m:sup>
                        <m:r>
                          <a:rPr lang="en-US" altLang="zh-CN" sz="2400" i="1">
                            <a:solidFill>
                              <a:srgbClr val="000000"/>
                            </a:solidFill>
                            <a:latin typeface="Cambria Math" panose="02040503050406030204" pitchFamily="18" charset="0"/>
                          </a:rPr>
                          <m:t>+82</m:t>
                        </m:r>
                      </m:sup>
                    </m:sSubSup>
                    <m:r>
                      <a:rPr lang="en-US" altLang="zh-CN" sz="2400">
                        <a:solidFill>
                          <a:srgbClr val="000000"/>
                        </a:solidFill>
                        <a:latin typeface="Cambria Math" panose="02040503050406030204" pitchFamily="18" charset="0"/>
                      </a:rPr>
                      <m:t> </m:t>
                    </m:r>
                    <m:r>
                      <m:rPr>
                        <m:sty m:val="p"/>
                      </m:rPr>
                      <a:rPr lang="en-US" altLang="zh-CN" sz="2400">
                        <a:solidFill>
                          <a:srgbClr val="000000"/>
                        </a:solidFill>
                        <a:latin typeface="Cambria Math" panose="02040503050406030204" pitchFamily="18" charset="0"/>
                      </a:rPr>
                      <m:t>fs</m:t>
                    </m:r>
                  </m:oMath>
                </a14:m>
                <a:endParaRPr lang="zh-CN" altLang="en-US" sz="2400" dirty="0"/>
              </a:p>
            </p:txBody>
          </p:sp>
        </mc:Choice>
        <mc:Fallback xmlns="">
          <p:sp>
            <p:nvSpPr>
              <p:cNvPr id="12" name="TextBox 11">
                <a:extLst>
                  <a:ext uri="{FF2B5EF4-FFF2-40B4-BE49-F238E27FC236}">
                    <a16:creationId xmlns:a16="http://schemas.microsoft.com/office/drawing/2014/main" id="{F16C0A7E-B79A-4D02-974C-EEDBA8C20AA9}"/>
                  </a:ext>
                </a:extLst>
              </p:cNvPr>
              <p:cNvSpPr txBox="1">
                <a:spLocks noRot="1" noChangeAspect="1" noMove="1" noResize="1" noEditPoints="1" noAdjustHandles="1" noChangeArrowheads="1" noChangeShapeType="1" noTextEdit="1"/>
              </p:cNvSpPr>
              <p:nvPr/>
            </p:nvSpPr>
            <p:spPr>
              <a:xfrm>
                <a:off x="4737870" y="1976377"/>
                <a:ext cx="3893732" cy="476734"/>
              </a:xfrm>
              <a:prstGeom prst="rect">
                <a:avLst/>
              </a:prstGeom>
              <a:blipFill>
                <a:blip r:embed="rId3"/>
                <a:stretch>
                  <a:fillRect l="-2347" t="-10256" b="-25641"/>
                </a:stretch>
              </a:blipFill>
            </p:spPr>
            <p:txBody>
              <a:bodyPr/>
              <a:lstStyle/>
              <a:p>
                <a:r>
                  <a:rPr lang="zh-CN" altLang="en-US">
                    <a:noFill/>
                  </a:rPr>
                  <a:t> </a:t>
                </a:r>
              </a:p>
            </p:txBody>
          </p:sp>
        </mc:Fallback>
      </mc:AlternateContent>
      <p:sp>
        <p:nvSpPr>
          <p:cNvPr id="13" name="TextBox 12">
            <a:extLst>
              <a:ext uri="{FF2B5EF4-FFF2-40B4-BE49-F238E27FC236}">
                <a16:creationId xmlns:a16="http://schemas.microsoft.com/office/drawing/2014/main" id="{7CB920BE-9972-4D60-BC80-A616E14DE90A}"/>
              </a:ext>
            </a:extLst>
          </p:cNvPr>
          <p:cNvSpPr txBox="1"/>
          <p:nvPr/>
        </p:nvSpPr>
        <p:spPr>
          <a:xfrm>
            <a:off x="4225474" y="0"/>
            <a:ext cx="4918525" cy="1477328"/>
          </a:xfrm>
          <a:prstGeom prst="rect">
            <a:avLst/>
          </a:prstGeom>
          <a:noFill/>
        </p:spPr>
        <p:txBody>
          <a:bodyPr wrap="square" rtlCol="0">
            <a:spAutoFit/>
          </a:bodyPr>
          <a:lstStyle/>
          <a:p>
            <a:r>
              <a:rPr lang="en-US" altLang="zh-CN" dirty="0">
                <a:latin typeface="Cambria" panose="02040503050406030204" pitchFamily="18" charset="0"/>
                <a:ea typeface="Cambria" panose="02040503050406030204" pitchFamily="18" charset="0"/>
              </a:rPr>
              <a:t>Let's remove all nuisance parameters</a:t>
            </a:r>
            <a:r>
              <a:rPr lang="en-US" altLang="zh-CN" i="1" dirty="0">
                <a:latin typeface="Cambria" panose="02040503050406030204" pitchFamily="18" charset="0"/>
                <a:ea typeface="Cambria" panose="02040503050406030204" pitchFamily="18" charset="0"/>
              </a:rPr>
              <a:t>,</a:t>
            </a:r>
            <a:r>
              <a:rPr lang="en-US" altLang="zh-CN" dirty="0">
                <a:latin typeface="Cambria" panose="02040503050406030204" pitchFamily="18" charset="0"/>
                <a:ea typeface="Cambria" panose="02040503050406030204" pitchFamily="18" charset="0"/>
              </a:rPr>
              <a:t> and use MCMC to explore the one-dimensional parameter space and produce the posterior distribution, which might be equivalent to statistical uncertainty only.</a:t>
            </a:r>
            <a:endParaRPr lang="zh-CN" altLang="en-US" dirty="0">
              <a:latin typeface="Cambria" panose="02040503050406030204" pitchFamily="18" charset="0"/>
            </a:endParaRPr>
          </a:p>
        </p:txBody>
      </p:sp>
    </p:spTree>
    <p:extLst>
      <p:ext uri="{BB962C8B-B14F-4D97-AF65-F5344CB8AC3E}">
        <p14:creationId xmlns:p14="http://schemas.microsoft.com/office/powerpoint/2010/main" val="2513249146"/>
      </p:ext>
    </p:extLst>
  </p:cSld>
  <p:clrMapOvr>
    <a:masterClrMapping/>
  </p:clrMapOvr>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EB406A4-A518-4F40-BCA3-C01146433F10}"/>
              </a:ext>
            </a:extLst>
          </p:cNvPr>
          <p:cNvPicPr>
            <a:picLocks noChangeAspect="1"/>
          </p:cNvPicPr>
          <p:nvPr/>
        </p:nvPicPr>
        <p:blipFill>
          <a:blip r:embed="rId2"/>
          <a:stretch>
            <a:fillRect/>
          </a:stretch>
        </p:blipFill>
        <p:spPr>
          <a:xfrm>
            <a:off x="0" y="0"/>
            <a:ext cx="7026986" cy="6858000"/>
          </a:xfrm>
          <a:prstGeom prst="rect">
            <a:avLst/>
          </a:prstGeom>
        </p:spPr>
      </p:pic>
      <p:sp>
        <p:nvSpPr>
          <p:cNvPr id="5" name="TextBox 4">
            <a:extLst>
              <a:ext uri="{FF2B5EF4-FFF2-40B4-BE49-F238E27FC236}">
                <a16:creationId xmlns:a16="http://schemas.microsoft.com/office/drawing/2014/main" id="{884ED4CD-A996-4DFB-82A5-9920D0A1736C}"/>
              </a:ext>
            </a:extLst>
          </p:cNvPr>
          <p:cNvSpPr txBox="1"/>
          <p:nvPr/>
        </p:nvSpPr>
        <p:spPr>
          <a:xfrm>
            <a:off x="123536" y="2540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6" name="TextBox 5">
            <a:extLst>
              <a:ext uri="{FF2B5EF4-FFF2-40B4-BE49-F238E27FC236}">
                <a16:creationId xmlns:a16="http://schemas.microsoft.com/office/drawing/2014/main" id="{7789A41C-1CF8-43CB-B9CD-186102CACEF6}"/>
              </a:ext>
            </a:extLst>
          </p:cNvPr>
          <p:cNvSpPr txBox="1"/>
          <p:nvPr/>
        </p:nvSpPr>
        <p:spPr>
          <a:xfrm>
            <a:off x="1518108" y="138537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7" name="TextBox 6">
            <a:extLst>
              <a:ext uri="{FF2B5EF4-FFF2-40B4-BE49-F238E27FC236}">
                <a16:creationId xmlns:a16="http://schemas.microsoft.com/office/drawing/2014/main" id="{89775B21-7218-49D8-85C2-ECB0A7C71E12}"/>
              </a:ext>
            </a:extLst>
          </p:cNvPr>
          <p:cNvSpPr txBox="1"/>
          <p:nvPr/>
        </p:nvSpPr>
        <p:spPr>
          <a:xfrm>
            <a:off x="2893402" y="275725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8" name="TextBox 7">
            <a:extLst>
              <a:ext uri="{FF2B5EF4-FFF2-40B4-BE49-F238E27FC236}">
                <a16:creationId xmlns:a16="http://schemas.microsoft.com/office/drawing/2014/main" id="{CCBA60C6-3098-41BA-B03F-87AC222A0ECF}"/>
              </a:ext>
            </a:extLst>
          </p:cNvPr>
          <p:cNvSpPr txBox="1"/>
          <p:nvPr/>
        </p:nvSpPr>
        <p:spPr>
          <a:xfrm>
            <a:off x="4261484" y="4156812"/>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A2846C3B-DF5F-451C-A00C-8CDD6B2137ED}"/>
              </a:ext>
            </a:extLst>
          </p:cNvPr>
          <p:cNvSpPr txBox="1"/>
          <p:nvPr/>
        </p:nvSpPr>
        <p:spPr>
          <a:xfrm>
            <a:off x="5673510" y="5537053"/>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185BA580-6AAB-49BA-BEE2-8AACC69F26C0}"/>
                  </a:ext>
                </a:extLst>
              </p:cNvPr>
              <p:cNvSpPr txBox="1"/>
              <p:nvPr/>
            </p:nvSpPr>
            <p:spPr>
              <a:xfrm>
                <a:off x="4737870" y="1585433"/>
                <a:ext cx="3893732" cy="476734"/>
              </a:xfrm>
              <a:prstGeom prst="rect">
                <a:avLst/>
              </a:prstGeom>
              <a:noFill/>
            </p:spPr>
            <p:txBody>
              <a:bodyPr wrap="square">
                <a:spAutoFit/>
              </a:bodyPr>
              <a:lstStyle/>
              <a:p>
                <a:r>
                  <a:rPr lang="en-US" altLang="zh-CN" sz="2400" b="0" u="none" strike="noStrike" dirty="0">
                    <a:solidFill>
                      <a:srgbClr val="000000"/>
                    </a:solidFill>
                    <a:effectLst/>
                    <a:latin typeface="Cambria" panose="02040503050406030204" pitchFamily="18" charset="0"/>
                    <a:ea typeface="Cambria" panose="02040503050406030204" pitchFamily="18" charset="0"/>
                  </a:rPr>
                  <a:t>We obtained </a:t>
                </a:r>
                <a14:m>
                  <m:oMath xmlns:m="http://schemas.openxmlformats.org/officeDocument/2006/math">
                    <m:r>
                      <a:rPr lang="el-GR" altLang="zh-CN" sz="2400" b="0" i="1" u="none" strike="noStrike" smtClean="0">
                        <a:solidFill>
                          <a:srgbClr val="000000"/>
                        </a:solidFill>
                        <a:effectLst/>
                        <a:latin typeface="Cambria Math" panose="02040503050406030204" pitchFamily="18" charset="0"/>
                        <a:ea typeface="Cambria Math" panose="02040503050406030204" pitchFamily="18" charset="0"/>
                      </a:rPr>
                      <m:t>𝜏</m:t>
                    </m:r>
                    <m:r>
                      <a:rPr lang="en-US" altLang="zh-CN" sz="2400" b="0" i="1" u="none" strike="noStrike" smtClean="0">
                        <a:solidFill>
                          <a:srgbClr val="000000"/>
                        </a:solidFill>
                        <a:effectLst/>
                        <a:latin typeface="Cambria Math" panose="02040503050406030204" pitchFamily="18" charset="0"/>
                        <a:ea typeface="Cambria Math" panose="02040503050406030204" pitchFamily="18" charset="0"/>
                      </a:rPr>
                      <m:t>=</m:t>
                    </m:r>
                    <m:sSubSup>
                      <m:sSubSupPr>
                        <m:ctrlPr>
                          <a:rPr lang="en-US" altLang="zh-CN" sz="2400" i="1">
                            <a:solidFill>
                              <a:srgbClr val="000000"/>
                            </a:solidFill>
                            <a:latin typeface="Cambria Math" panose="02040503050406030204" pitchFamily="18" charset="0"/>
                          </a:rPr>
                        </m:ctrlPr>
                      </m:sSubSupPr>
                      <m:e>
                        <m:r>
                          <a:rPr lang="en-US" altLang="zh-CN" sz="2400" i="1">
                            <a:solidFill>
                              <a:srgbClr val="000000"/>
                            </a:solidFill>
                            <a:latin typeface="Cambria Math" panose="02040503050406030204" pitchFamily="18" charset="0"/>
                          </a:rPr>
                          <m:t>514</m:t>
                        </m:r>
                      </m:e>
                      <m:sub>
                        <m:r>
                          <a:rPr lang="en-US" altLang="zh-CN" sz="2400" i="1">
                            <a:solidFill>
                              <a:srgbClr val="000000"/>
                            </a:solidFill>
                            <a:latin typeface="Cambria Math" panose="02040503050406030204" pitchFamily="18" charset="0"/>
                          </a:rPr>
                          <m:t>−87</m:t>
                        </m:r>
                      </m:sub>
                      <m:sup>
                        <m:r>
                          <a:rPr lang="en-US" altLang="zh-CN" sz="2400" i="1">
                            <a:solidFill>
                              <a:srgbClr val="000000"/>
                            </a:solidFill>
                            <a:latin typeface="Cambria Math" panose="02040503050406030204" pitchFamily="18" charset="0"/>
                          </a:rPr>
                          <m:t>+130</m:t>
                        </m:r>
                      </m:sup>
                    </m:sSubSup>
                    <m:r>
                      <a:rPr lang="en-US" altLang="zh-CN" sz="2400">
                        <a:solidFill>
                          <a:srgbClr val="000000"/>
                        </a:solidFill>
                        <a:latin typeface="Cambria Math" panose="02040503050406030204" pitchFamily="18" charset="0"/>
                      </a:rPr>
                      <m:t> </m:t>
                    </m:r>
                    <m:r>
                      <m:rPr>
                        <m:sty m:val="p"/>
                      </m:rPr>
                      <a:rPr lang="en-US" altLang="zh-CN" sz="2400">
                        <a:solidFill>
                          <a:srgbClr val="000000"/>
                        </a:solidFill>
                        <a:latin typeface="Cambria Math" panose="02040503050406030204" pitchFamily="18" charset="0"/>
                      </a:rPr>
                      <m:t>fs</m:t>
                    </m:r>
                  </m:oMath>
                </a14:m>
                <a:endParaRPr lang="zh-CN" altLang="en-US" sz="2400" dirty="0"/>
              </a:p>
            </p:txBody>
          </p:sp>
        </mc:Choice>
        <mc:Fallback xmlns="">
          <p:sp>
            <p:nvSpPr>
              <p:cNvPr id="10" name="TextBox 9">
                <a:extLst>
                  <a:ext uri="{FF2B5EF4-FFF2-40B4-BE49-F238E27FC236}">
                    <a16:creationId xmlns:a16="http://schemas.microsoft.com/office/drawing/2014/main" id="{185BA580-6AAB-49BA-BEE2-8AACC69F26C0}"/>
                  </a:ext>
                </a:extLst>
              </p:cNvPr>
              <p:cNvSpPr txBox="1">
                <a:spLocks noRot="1" noChangeAspect="1" noMove="1" noResize="1" noEditPoints="1" noAdjustHandles="1" noChangeArrowheads="1" noChangeShapeType="1" noTextEdit="1"/>
              </p:cNvSpPr>
              <p:nvPr/>
            </p:nvSpPr>
            <p:spPr>
              <a:xfrm>
                <a:off x="4737870" y="1585433"/>
                <a:ext cx="3893732" cy="476734"/>
              </a:xfrm>
              <a:prstGeom prst="rect">
                <a:avLst/>
              </a:prstGeom>
              <a:blipFill>
                <a:blip r:embed="rId3"/>
                <a:stretch>
                  <a:fillRect l="-2347" t="-10256" b="-25641"/>
                </a:stretch>
              </a:blipFill>
            </p:spPr>
            <p:txBody>
              <a:bodyPr/>
              <a:lstStyle/>
              <a:p>
                <a:r>
                  <a:rPr lang="zh-CN" altLang="en-US">
                    <a:noFill/>
                  </a:rPr>
                  <a:t> </a:t>
                </a:r>
              </a:p>
            </p:txBody>
          </p:sp>
        </mc:Fallback>
      </mc:AlternateContent>
      <p:sp>
        <p:nvSpPr>
          <p:cNvPr id="11" name="TextBox 10">
            <a:extLst>
              <a:ext uri="{FF2B5EF4-FFF2-40B4-BE49-F238E27FC236}">
                <a16:creationId xmlns:a16="http://schemas.microsoft.com/office/drawing/2014/main" id="{8409C01B-5887-43D6-B298-51888D337411}"/>
              </a:ext>
            </a:extLst>
          </p:cNvPr>
          <p:cNvSpPr txBox="1"/>
          <p:nvPr/>
        </p:nvSpPr>
        <p:spPr>
          <a:xfrm>
            <a:off x="4225474" y="0"/>
            <a:ext cx="4918525" cy="923330"/>
          </a:xfrm>
          <a:prstGeom prst="rect">
            <a:avLst/>
          </a:prstGeom>
          <a:noFill/>
        </p:spPr>
        <p:txBody>
          <a:bodyPr wrap="square" rtlCol="0">
            <a:spAutoFit/>
          </a:bodyPr>
          <a:lstStyle/>
          <a:p>
            <a:r>
              <a:rPr lang="en-US" altLang="zh-CN" dirty="0">
                <a:latin typeface="Cambria" panose="02040503050406030204" pitchFamily="18" charset="0"/>
                <a:ea typeface="Cambria" panose="02040503050406030204" pitchFamily="18" charset="0"/>
              </a:rPr>
              <a:t>Let's add </a:t>
            </a:r>
            <a:r>
              <a:rPr lang="en-US" altLang="zh-CN" i="1" dirty="0" err="1">
                <a:latin typeface="Cambria" panose="02040503050406030204" pitchFamily="18" charset="0"/>
                <a:ea typeface="Cambria" panose="02040503050406030204" pitchFamily="18" charset="0"/>
              </a:rPr>
              <a:t>bkg</a:t>
            </a:r>
            <a:r>
              <a:rPr lang="en-US" altLang="zh-CN" i="1" dirty="0">
                <a:latin typeface="Cambria" panose="02040503050406030204" pitchFamily="18" charset="0"/>
                <a:ea typeface="Cambria" panose="02040503050406030204" pitchFamily="18" charset="0"/>
              </a:rPr>
              <a:t>,</a:t>
            </a:r>
            <a:r>
              <a:rPr lang="en-US" altLang="zh-CN" dirty="0">
                <a:latin typeface="Cambria" panose="02040503050406030204" pitchFamily="18" charset="0"/>
                <a:ea typeface="Cambria" panose="02040503050406030204" pitchFamily="18" charset="0"/>
              </a:rPr>
              <a:t> and use MCMC to explore the two-dimensional parameter space and produce the posterior distribution.</a:t>
            </a:r>
            <a:endParaRPr lang="zh-CN" altLang="en-US" dirty="0">
              <a:latin typeface="Cambria" panose="02040503050406030204" pitchFamily="18" charset="0"/>
            </a:endParaRPr>
          </a:p>
        </p:txBody>
      </p:sp>
    </p:spTree>
    <p:extLst>
      <p:ext uri="{BB962C8B-B14F-4D97-AF65-F5344CB8AC3E}">
        <p14:creationId xmlns:p14="http://schemas.microsoft.com/office/powerpoint/2010/main" val="1209211093"/>
      </p:ext>
    </p:extLst>
  </p:cSld>
  <p:clrMapOvr>
    <a:masterClrMapping/>
  </p:clrMapOvr>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F351A694-627D-4B79-8B32-26E72FB00EB8}"/>
              </a:ext>
            </a:extLst>
          </p:cNvPr>
          <p:cNvPicPr>
            <a:picLocks noChangeAspect="1"/>
          </p:cNvPicPr>
          <p:nvPr/>
        </p:nvPicPr>
        <p:blipFill>
          <a:blip r:embed="rId2"/>
          <a:stretch>
            <a:fillRect/>
          </a:stretch>
        </p:blipFill>
        <p:spPr>
          <a:xfrm>
            <a:off x="0" y="0"/>
            <a:ext cx="7026986" cy="6858000"/>
          </a:xfrm>
          <a:prstGeom prst="rect">
            <a:avLst/>
          </a:prstGeom>
        </p:spPr>
      </p:pic>
      <p:sp>
        <p:nvSpPr>
          <p:cNvPr id="7" name="TextBox 6">
            <a:extLst>
              <a:ext uri="{FF2B5EF4-FFF2-40B4-BE49-F238E27FC236}">
                <a16:creationId xmlns:a16="http://schemas.microsoft.com/office/drawing/2014/main" id="{B1C6AB10-F0FF-40E6-BAE1-C8C195B71EA3}"/>
              </a:ext>
            </a:extLst>
          </p:cNvPr>
          <p:cNvSpPr txBox="1"/>
          <p:nvPr/>
        </p:nvSpPr>
        <p:spPr>
          <a:xfrm>
            <a:off x="123536" y="2540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8" name="TextBox 7">
            <a:extLst>
              <a:ext uri="{FF2B5EF4-FFF2-40B4-BE49-F238E27FC236}">
                <a16:creationId xmlns:a16="http://schemas.microsoft.com/office/drawing/2014/main" id="{5A6C2E18-5813-4017-9F19-9E4C9FA8AC05}"/>
              </a:ext>
            </a:extLst>
          </p:cNvPr>
          <p:cNvSpPr txBox="1"/>
          <p:nvPr/>
        </p:nvSpPr>
        <p:spPr>
          <a:xfrm>
            <a:off x="1518108" y="138537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9" name="TextBox 8">
            <a:extLst>
              <a:ext uri="{FF2B5EF4-FFF2-40B4-BE49-F238E27FC236}">
                <a16:creationId xmlns:a16="http://schemas.microsoft.com/office/drawing/2014/main" id="{6D54D802-D05F-4F24-95FB-B0D30730AB7A}"/>
              </a:ext>
            </a:extLst>
          </p:cNvPr>
          <p:cNvSpPr txBox="1"/>
          <p:nvPr/>
        </p:nvSpPr>
        <p:spPr>
          <a:xfrm>
            <a:off x="2893402" y="275725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0" name="TextBox 9">
            <a:extLst>
              <a:ext uri="{FF2B5EF4-FFF2-40B4-BE49-F238E27FC236}">
                <a16:creationId xmlns:a16="http://schemas.microsoft.com/office/drawing/2014/main" id="{72318094-0D9E-4B1B-A572-0B97DFE57948}"/>
              </a:ext>
            </a:extLst>
          </p:cNvPr>
          <p:cNvSpPr txBox="1"/>
          <p:nvPr/>
        </p:nvSpPr>
        <p:spPr>
          <a:xfrm>
            <a:off x="4261484" y="4156812"/>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1" name="TextBox 10">
            <a:extLst>
              <a:ext uri="{FF2B5EF4-FFF2-40B4-BE49-F238E27FC236}">
                <a16:creationId xmlns:a16="http://schemas.microsoft.com/office/drawing/2014/main" id="{501589CC-61D5-4DE0-836E-6E32AC1370CA}"/>
              </a:ext>
            </a:extLst>
          </p:cNvPr>
          <p:cNvSpPr txBox="1"/>
          <p:nvPr/>
        </p:nvSpPr>
        <p:spPr>
          <a:xfrm>
            <a:off x="5673510" y="5537053"/>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965669DE-AFBB-4088-93E0-F734AE091E47}"/>
                  </a:ext>
                </a:extLst>
              </p:cNvPr>
              <p:cNvSpPr txBox="1"/>
              <p:nvPr/>
            </p:nvSpPr>
            <p:spPr>
              <a:xfrm>
                <a:off x="4737870" y="1585433"/>
                <a:ext cx="3893732" cy="476734"/>
              </a:xfrm>
              <a:prstGeom prst="rect">
                <a:avLst/>
              </a:prstGeom>
              <a:noFill/>
            </p:spPr>
            <p:txBody>
              <a:bodyPr wrap="square">
                <a:spAutoFit/>
              </a:bodyPr>
              <a:lstStyle/>
              <a:p>
                <a:r>
                  <a:rPr lang="en-US" altLang="zh-CN" sz="2400" b="0" u="none" strike="noStrike" dirty="0">
                    <a:solidFill>
                      <a:srgbClr val="000000"/>
                    </a:solidFill>
                    <a:effectLst/>
                    <a:latin typeface="Cambria" panose="02040503050406030204" pitchFamily="18" charset="0"/>
                    <a:ea typeface="Cambria" panose="02040503050406030204" pitchFamily="18" charset="0"/>
                  </a:rPr>
                  <a:t>We obtained </a:t>
                </a:r>
                <a14:m>
                  <m:oMath xmlns:m="http://schemas.openxmlformats.org/officeDocument/2006/math">
                    <m:r>
                      <a:rPr lang="el-GR" altLang="zh-CN" sz="2400" b="0" i="1" u="none" strike="noStrike" smtClean="0">
                        <a:solidFill>
                          <a:srgbClr val="000000"/>
                        </a:solidFill>
                        <a:effectLst/>
                        <a:latin typeface="Cambria Math" panose="02040503050406030204" pitchFamily="18" charset="0"/>
                        <a:ea typeface="Cambria Math" panose="02040503050406030204" pitchFamily="18" charset="0"/>
                      </a:rPr>
                      <m:t>𝜏</m:t>
                    </m:r>
                    <m:r>
                      <a:rPr lang="en-US" altLang="zh-CN" sz="2400" b="0" i="1" u="none" strike="noStrike" smtClean="0">
                        <a:solidFill>
                          <a:srgbClr val="000000"/>
                        </a:solidFill>
                        <a:effectLst/>
                        <a:latin typeface="Cambria Math" panose="02040503050406030204" pitchFamily="18" charset="0"/>
                        <a:ea typeface="Cambria Math" panose="02040503050406030204" pitchFamily="18" charset="0"/>
                      </a:rPr>
                      <m:t>=</m:t>
                    </m:r>
                    <m:sSubSup>
                      <m:sSubSupPr>
                        <m:ctrlPr>
                          <a:rPr lang="en-US" altLang="zh-CN" sz="2400" i="1">
                            <a:solidFill>
                              <a:srgbClr val="000000"/>
                            </a:solidFill>
                            <a:latin typeface="Cambria Math" panose="02040503050406030204" pitchFamily="18" charset="0"/>
                          </a:rPr>
                        </m:ctrlPr>
                      </m:sSubSupPr>
                      <m:e>
                        <m:r>
                          <a:rPr lang="en-US" altLang="zh-CN" sz="2400" i="1">
                            <a:solidFill>
                              <a:srgbClr val="000000"/>
                            </a:solidFill>
                            <a:latin typeface="Cambria Math" panose="02040503050406030204" pitchFamily="18" charset="0"/>
                          </a:rPr>
                          <m:t>549</m:t>
                        </m:r>
                      </m:e>
                      <m:sub>
                        <m:r>
                          <a:rPr lang="en-US" altLang="zh-CN" sz="2400" i="1">
                            <a:solidFill>
                              <a:srgbClr val="000000"/>
                            </a:solidFill>
                            <a:latin typeface="Cambria Math" panose="02040503050406030204" pitchFamily="18" charset="0"/>
                          </a:rPr>
                          <m:t>−87</m:t>
                        </m:r>
                      </m:sub>
                      <m:sup>
                        <m:r>
                          <a:rPr lang="en-US" altLang="zh-CN" sz="2400" i="1">
                            <a:solidFill>
                              <a:srgbClr val="000000"/>
                            </a:solidFill>
                            <a:latin typeface="Cambria Math" panose="02040503050406030204" pitchFamily="18" charset="0"/>
                          </a:rPr>
                          <m:t>+113</m:t>
                        </m:r>
                      </m:sup>
                    </m:sSubSup>
                    <m:r>
                      <a:rPr lang="en-US" altLang="zh-CN" sz="2400">
                        <a:solidFill>
                          <a:srgbClr val="000000"/>
                        </a:solidFill>
                        <a:latin typeface="Cambria Math" panose="02040503050406030204" pitchFamily="18" charset="0"/>
                      </a:rPr>
                      <m:t> </m:t>
                    </m:r>
                    <m:r>
                      <m:rPr>
                        <m:sty m:val="p"/>
                      </m:rPr>
                      <a:rPr lang="en-US" altLang="zh-CN" sz="2400">
                        <a:solidFill>
                          <a:srgbClr val="000000"/>
                        </a:solidFill>
                        <a:latin typeface="Cambria Math" panose="02040503050406030204" pitchFamily="18" charset="0"/>
                      </a:rPr>
                      <m:t>fs</m:t>
                    </m:r>
                  </m:oMath>
                </a14:m>
                <a:endParaRPr lang="zh-CN" altLang="en-US" sz="2400" dirty="0"/>
              </a:p>
            </p:txBody>
          </p:sp>
        </mc:Choice>
        <mc:Fallback xmlns="">
          <p:sp>
            <p:nvSpPr>
              <p:cNvPr id="12" name="TextBox 11">
                <a:extLst>
                  <a:ext uri="{FF2B5EF4-FFF2-40B4-BE49-F238E27FC236}">
                    <a16:creationId xmlns:a16="http://schemas.microsoft.com/office/drawing/2014/main" id="{965669DE-AFBB-4088-93E0-F734AE091E47}"/>
                  </a:ext>
                </a:extLst>
              </p:cNvPr>
              <p:cNvSpPr txBox="1">
                <a:spLocks noRot="1" noChangeAspect="1" noMove="1" noResize="1" noEditPoints="1" noAdjustHandles="1" noChangeArrowheads="1" noChangeShapeType="1" noTextEdit="1"/>
              </p:cNvSpPr>
              <p:nvPr/>
            </p:nvSpPr>
            <p:spPr>
              <a:xfrm>
                <a:off x="4737870" y="1585433"/>
                <a:ext cx="3893732" cy="476734"/>
              </a:xfrm>
              <a:prstGeom prst="rect">
                <a:avLst/>
              </a:prstGeom>
              <a:blipFill>
                <a:blip r:embed="rId3"/>
                <a:stretch>
                  <a:fillRect l="-2347" t="-10256" b="-25641"/>
                </a:stretch>
              </a:blipFill>
            </p:spPr>
            <p:txBody>
              <a:bodyPr/>
              <a:lstStyle/>
              <a:p>
                <a:r>
                  <a:rPr lang="zh-CN" altLang="en-US">
                    <a:noFill/>
                  </a:rPr>
                  <a:t> </a:t>
                </a:r>
              </a:p>
            </p:txBody>
          </p:sp>
        </mc:Fallback>
      </mc:AlternateContent>
      <p:sp>
        <p:nvSpPr>
          <p:cNvPr id="13" name="TextBox 12">
            <a:extLst>
              <a:ext uri="{FF2B5EF4-FFF2-40B4-BE49-F238E27FC236}">
                <a16:creationId xmlns:a16="http://schemas.microsoft.com/office/drawing/2014/main" id="{FDCF7172-942C-46E6-962E-2797332063C8}"/>
              </a:ext>
            </a:extLst>
          </p:cNvPr>
          <p:cNvSpPr txBox="1"/>
          <p:nvPr/>
        </p:nvSpPr>
        <p:spPr>
          <a:xfrm>
            <a:off x="4225474" y="0"/>
            <a:ext cx="4918525" cy="923330"/>
          </a:xfrm>
          <a:prstGeom prst="rect">
            <a:avLst/>
          </a:prstGeom>
          <a:noFill/>
        </p:spPr>
        <p:txBody>
          <a:bodyPr wrap="square" rtlCol="0">
            <a:spAutoFit/>
          </a:bodyPr>
          <a:lstStyle/>
          <a:p>
            <a:r>
              <a:rPr lang="en-US" altLang="zh-CN" dirty="0">
                <a:latin typeface="Cambria" panose="02040503050406030204" pitchFamily="18" charset="0"/>
                <a:ea typeface="Cambria" panose="02040503050406030204" pitchFamily="18" charset="0"/>
              </a:rPr>
              <a:t>Let's remove </a:t>
            </a:r>
            <a:r>
              <a:rPr lang="en-US" altLang="zh-CN" i="1" dirty="0" err="1">
                <a:latin typeface="Cambria" panose="02040503050406030204" pitchFamily="18" charset="0"/>
                <a:ea typeface="Cambria" panose="02040503050406030204" pitchFamily="18" charset="0"/>
              </a:rPr>
              <a:t>bkg</a:t>
            </a:r>
            <a:r>
              <a:rPr lang="en-US" altLang="zh-CN" dirty="0">
                <a:latin typeface="Cambria" panose="02040503050406030204" pitchFamily="18" charset="0"/>
                <a:ea typeface="Cambria" panose="02040503050406030204" pitchFamily="18" charset="0"/>
              </a:rPr>
              <a:t> and add </a:t>
            </a:r>
            <a:r>
              <a:rPr lang="en-US" altLang="zh-CN" i="1" dirty="0">
                <a:latin typeface="Cambria" panose="02040503050406030204" pitchFamily="18" charset="0"/>
                <a:ea typeface="Cambria" panose="02040503050406030204" pitchFamily="18" charset="0"/>
              </a:rPr>
              <a:t>SP,</a:t>
            </a:r>
            <a:r>
              <a:rPr lang="en-US" altLang="zh-CN" dirty="0">
                <a:latin typeface="Cambria" panose="02040503050406030204" pitchFamily="18" charset="0"/>
                <a:ea typeface="Cambria" panose="02040503050406030204" pitchFamily="18" charset="0"/>
              </a:rPr>
              <a:t> and use MCMC to explore the two-dimensional parameter space and produce the posterior distribution.</a:t>
            </a:r>
            <a:endParaRPr lang="zh-CN" altLang="en-US" dirty="0">
              <a:latin typeface="Cambria" panose="02040503050406030204" pitchFamily="18" charset="0"/>
            </a:endParaRPr>
          </a:p>
        </p:txBody>
      </p:sp>
    </p:spTree>
    <p:extLst>
      <p:ext uri="{BB962C8B-B14F-4D97-AF65-F5344CB8AC3E}">
        <p14:creationId xmlns:p14="http://schemas.microsoft.com/office/powerpoint/2010/main" val="2263517578"/>
      </p:ext>
    </p:extLst>
  </p:cSld>
  <p:clrMapOvr>
    <a:masterClrMapping/>
  </p:clrMapOvr>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DC74BBE-D2F3-446A-BDD7-1F5B6937F99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626772"/>
            <a:ext cx="9144000" cy="3491644"/>
          </a:xfrm>
          <a:prstGeom prst="rect">
            <a:avLst/>
          </a:prstGeom>
        </p:spPr>
      </p:pic>
      <p:sp>
        <p:nvSpPr>
          <p:cNvPr id="4" name="TextBox 3">
            <a:extLst>
              <a:ext uri="{FF2B5EF4-FFF2-40B4-BE49-F238E27FC236}">
                <a16:creationId xmlns:a16="http://schemas.microsoft.com/office/drawing/2014/main" id="{B2E95031-EEDB-4E72-874B-E3B185648F3C}"/>
              </a:ext>
            </a:extLst>
          </p:cNvPr>
          <p:cNvSpPr txBox="1"/>
          <p:nvPr/>
        </p:nvSpPr>
        <p:spPr>
          <a:xfrm>
            <a:off x="0" y="4467694"/>
            <a:ext cx="9144000" cy="1477328"/>
          </a:xfrm>
          <a:prstGeom prst="rect">
            <a:avLst/>
          </a:prstGeom>
          <a:noFill/>
        </p:spPr>
        <p:txBody>
          <a:bodyPr wrap="square">
            <a:spAutoFit/>
          </a:bodyPr>
          <a:lstStyle/>
          <a:p>
            <a:r>
              <a:rPr lang="en-US" altLang="zh-CN" dirty="0">
                <a:latin typeface="Cambria" panose="02040503050406030204" pitchFamily="18" charset="0"/>
                <a:ea typeface="Cambria" panose="02040503050406030204" pitchFamily="18" charset="0"/>
              </a:rPr>
              <a:t>Adding/removing one parameter means adding/removing an influence, a source of uncertainty as well as a constraint.</a:t>
            </a:r>
            <a:endParaRPr lang="zh-CN" altLang="en-US" dirty="0">
              <a:latin typeface="Cambria" panose="02040503050406030204" pitchFamily="18" charset="0"/>
            </a:endParaRPr>
          </a:p>
          <a:p>
            <a:endParaRPr lang="en-US" altLang="zh-CN" dirty="0">
              <a:latin typeface="Cambria" panose="02040503050406030204" pitchFamily="18" charset="0"/>
              <a:ea typeface="Cambria" panose="02040503050406030204" pitchFamily="18" charset="0"/>
            </a:endParaRPr>
          </a:p>
          <a:p>
            <a:r>
              <a:rPr lang="en-US" altLang="zh-CN" dirty="0">
                <a:latin typeface="Cambria" panose="02040503050406030204" pitchFamily="18" charset="0"/>
                <a:ea typeface="Cambria" panose="02040503050406030204" pitchFamily="18" charset="0"/>
              </a:rPr>
              <a:t>T</a:t>
            </a:r>
            <a:r>
              <a:rPr lang="zh-CN" altLang="en-US" dirty="0">
                <a:latin typeface="Cambria" panose="02040503050406030204" pitchFamily="18" charset="0"/>
              </a:rPr>
              <a:t>he intertwined links</a:t>
            </a:r>
            <a:r>
              <a:rPr lang="en-US" altLang="zh-CN" dirty="0">
                <a:latin typeface="Cambria" panose="02040503050406030204" pitchFamily="18" charset="0"/>
                <a:ea typeface="Cambria" panose="02040503050406030204" pitchFamily="18" charset="0"/>
              </a:rPr>
              <a:t>/dependence/correlations</a:t>
            </a:r>
            <a:r>
              <a:rPr lang="zh-CN" altLang="en-US" dirty="0">
                <a:latin typeface="Cambria" panose="02040503050406030204" pitchFamily="18" charset="0"/>
              </a:rPr>
              <a:t> between model parameters </a:t>
            </a:r>
            <a:r>
              <a:rPr lang="en-US" altLang="zh-CN" dirty="0">
                <a:latin typeface="Cambria" panose="02040503050406030204" pitchFamily="18" charset="0"/>
                <a:ea typeface="Cambria" panose="02040503050406030204" pitchFamily="18" charset="0"/>
              </a:rPr>
              <a:t>are complicated.</a:t>
            </a:r>
          </a:p>
        </p:txBody>
      </p:sp>
      <p:sp>
        <p:nvSpPr>
          <p:cNvPr id="2" name="TextBox 1">
            <a:extLst>
              <a:ext uri="{FF2B5EF4-FFF2-40B4-BE49-F238E27FC236}">
                <a16:creationId xmlns:a16="http://schemas.microsoft.com/office/drawing/2014/main" id="{CBD5036D-82A2-4326-BE50-03040ECA7375}"/>
              </a:ext>
            </a:extLst>
          </p:cNvPr>
          <p:cNvSpPr txBox="1"/>
          <p:nvPr/>
        </p:nvSpPr>
        <p:spPr>
          <a:xfrm>
            <a:off x="711200" y="3340100"/>
            <a:ext cx="1220527" cy="369332"/>
          </a:xfrm>
          <a:prstGeom prst="rect">
            <a:avLst/>
          </a:prstGeom>
          <a:noFill/>
        </p:spPr>
        <p:txBody>
          <a:bodyPr wrap="none" rtlCol="0">
            <a:spAutoFit/>
          </a:bodyPr>
          <a:lstStyle/>
          <a:p>
            <a:r>
              <a:rPr lang="en-US" altLang="zh-CN" dirty="0"/>
              <a:t>frequentist</a:t>
            </a:r>
            <a:endParaRPr lang="zh-CN" altLang="en-US" dirty="0"/>
          </a:p>
        </p:txBody>
      </p:sp>
      <p:sp>
        <p:nvSpPr>
          <p:cNvPr id="5" name="TextBox 4">
            <a:extLst>
              <a:ext uri="{FF2B5EF4-FFF2-40B4-BE49-F238E27FC236}">
                <a16:creationId xmlns:a16="http://schemas.microsoft.com/office/drawing/2014/main" id="{D105E6B7-010E-47E2-BC0F-C35B450A6A22}"/>
              </a:ext>
            </a:extLst>
          </p:cNvPr>
          <p:cNvSpPr txBox="1"/>
          <p:nvPr/>
        </p:nvSpPr>
        <p:spPr>
          <a:xfrm>
            <a:off x="0" y="0"/>
            <a:ext cx="9144000" cy="369332"/>
          </a:xfrm>
          <a:prstGeom prst="rect">
            <a:avLst/>
          </a:prstGeom>
          <a:noFill/>
        </p:spPr>
        <p:txBody>
          <a:bodyPr wrap="square">
            <a:spAutoFit/>
          </a:bodyPr>
          <a:lstStyle/>
          <a:p>
            <a:r>
              <a:rPr lang="en-US" altLang="zh-CN" dirty="0">
                <a:latin typeface="Cambria" panose="02040503050406030204" pitchFamily="18" charset="0"/>
                <a:ea typeface="Cambria" panose="02040503050406030204" pitchFamily="18" charset="0"/>
              </a:rPr>
              <a:t>To sum up,</a:t>
            </a:r>
            <a:endParaRPr lang="zh-CN" altLang="en-US" dirty="0">
              <a:latin typeface="Cambria" panose="02040503050406030204" pitchFamily="18" charset="0"/>
            </a:endParaRPr>
          </a:p>
        </p:txBody>
      </p:sp>
    </p:spTree>
    <p:extLst>
      <p:ext uri="{BB962C8B-B14F-4D97-AF65-F5344CB8AC3E}">
        <p14:creationId xmlns:p14="http://schemas.microsoft.com/office/powerpoint/2010/main" val="3588081138"/>
      </p:ext>
    </p:extLst>
  </p:cSld>
  <p:clrMapOvr>
    <a:masterClrMapping/>
  </p:clrMapOvr>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1619F255-1DDA-4D93-8A83-6C34FE09D11F}"/>
              </a:ext>
            </a:extLst>
          </p:cNvPr>
          <p:cNvSpPr txBox="1"/>
          <p:nvPr/>
        </p:nvSpPr>
        <p:spPr>
          <a:xfrm>
            <a:off x="1689100" y="2019300"/>
            <a:ext cx="5765800" cy="1569660"/>
          </a:xfrm>
          <a:prstGeom prst="rect">
            <a:avLst/>
          </a:prstGeom>
          <a:noFill/>
        </p:spPr>
        <p:txBody>
          <a:bodyPr wrap="square" rtlCol="0">
            <a:spAutoFit/>
          </a:bodyPr>
          <a:lstStyle/>
          <a:p>
            <a:pPr algn="ctr"/>
            <a:r>
              <a:rPr lang="en-US" altLang="zh-CN" sz="2400" dirty="0">
                <a:latin typeface="Cambria" panose="02040503050406030204" pitchFamily="18" charset="0"/>
                <a:ea typeface="Cambria" panose="02040503050406030204" pitchFamily="18" charset="0"/>
              </a:rPr>
              <a:t>Test 2</a:t>
            </a:r>
          </a:p>
          <a:p>
            <a:r>
              <a:rPr lang="en-US" altLang="zh-CN" sz="2400" dirty="0">
                <a:latin typeface="Cambria" panose="02040503050406030204" pitchFamily="18" charset="0"/>
                <a:ea typeface="Cambria" panose="02040503050406030204" pitchFamily="18" charset="0"/>
              </a:rPr>
              <a:t>Change model-to-data comparison to model-to-"artificial data" comparison, suggested by Jason.</a:t>
            </a:r>
            <a:endParaRPr lang="zh-CN" altLang="en-US" sz="2400" dirty="0">
              <a:latin typeface="Cambria" panose="02040503050406030204" pitchFamily="18" charset="0"/>
            </a:endParaRPr>
          </a:p>
        </p:txBody>
      </p:sp>
    </p:spTree>
    <p:extLst>
      <p:ext uri="{BB962C8B-B14F-4D97-AF65-F5344CB8AC3E}">
        <p14:creationId xmlns:p14="http://schemas.microsoft.com/office/powerpoint/2010/main" val="1465472091"/>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1EF1542-8537-4AB5-9773-78428EB35BFF}"/>
              </a:ext>
            </a:extLst>
          </p:cNvPr>
          <p:cNvPicPr>
            <a:picLocks noChangeAspect="1"/>
          </p:cNvPicPr>
          <p:nvPr/>
        </p:nvPicPr>
        <p:blipFill>
          <a:blip r:embed="rId2"/>
          <a:stretch>
            <a:fillRect/>
          </a:stretch>
        </p:blipFill>
        <p:spPr>
          <a:xfrm>
            <a:off x="0" y="1"/>
            <a:ext cx="7467600" cy="3892012"/>
          </a:xfrm>
          <a:prstGeom prst="rect">
            <a:avLst/>
          </a:prstGeom>
        </p:spPr>
      </p:pic>
      <p:sp>
        <p:nvSpPr>
          <p:cNvPr id="2" name="TextBox 1">
            <a:extLst>
              <a:ext uri="{FF2B5EF4-FFF2-40B4-BE49-F238E27FC236}">
                <a16:creationId xmlns:a16="http://schemas.microsoft.com/office/drawing/2014/main" id="{AE0973F4-3580-49B4-A8B2-D8591D108960}"/>
              </a:ext>
            </a:extLst>
          </p:cNvPr>
          <p:cNvSpPr txBox="1"/>
          <p:nvPr/>
        </p:nvSpPr>
        <p:spPr>
          <a:xfrm>
            <a:off x="0" y="3892013"/>
            <a:ext cx="4643515" cy="646331"/>
          </a:xfrm>
          <a:prstGeom prst="rect">
            <a:avLst/>
          </a:prstGeom>
          <a:noFill/>
        </p:spPr>
        <p:txBody>
          <a:bodyPr wrap="none" rtlCol="0">
            <a:spAutoFit/>
          </a:bodyPr>
          <a:lstStyle/>
          <a:p>
            <a:r>
              <a:rPr lang="en-US" altLang="zh-CN" dirty="0"/>
              <a:t>/usr/opt/jessie.sh</a:t>
            </a:r>
          </a:p>
          <a:p>
            <a:r>
              <a:rPr lang="en-US" altLang="zh-CN" dirty="0"/>
              <a:t>Still use Debian 8 for DSL simulation on </a:t>
            </a:r>
            <a:r>
              <a:rPr lang="en-US" altLang="zh-CN" dirty="0" err="1"/>
              <a:t>fishtank</a:t>
            </a:r>
            <a:endParaRPr lang="zh-CN" altLang="en-US" dirty="0"/>
          </a:p>
        </p:txBody>
      </p:sp>
    </p:spTree>
    <p:extLst>
      <p:ext uri="{BB962C8B-B14F-4D97-AF65-F5344CB8AC3E}">
        <p14:creationId xmlns:p14="http://schemas.microsoft.com/office/powerpoint/2010/main" val="3340909185"/>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7BD1146-9696-4F6E-A7B4-6D5C02351593}"/>
              </a:ext>
            </a:extLst>
          </p:cNvPr>
          <p:cNvPicPr>
            <a:picLocks noChangeAspect="1"/>
          </p:cNvPicPr>
          <p:nvPr/>
        </p:nvPicPr>
        <p:blipFill>
          <a:blip r:embed="rId2"/>
          <a:stretch>
            <a:fillRect/>
          </a:stretch>
        </p:blipFill>
        <p:spPr>
          <a:xfrm>
            <a:off x="0" y="0"/>
            <a:ext cx="9144000" cy="4682435"/>
          </a:xfrm>
          <a:prstGeom prst="rect">
            <a:avLst/>
          </a:prstGeom>
        </p:spPr>
      </p:pic>
      <p:sp>
        <p:nvSpPr>
          <p:cNvPr id="2" name="TextBox 1">
            <a:extLst>
              <a:ext uri="{FF2B5EF4-FFF2-40B4-BE49-F238E27FC236}">
                <a16:creationId xmlns:a16="http://schemas.microsoft.com/office/drawing/2014/main" id="{D2E02B2D-B2A7-4D7D-BC9C-A92CCF978F36}"/>
              </a:ext>
            </a:extLst>
          </p:cNvPr>
          <p:cNvSpPr txBox="1"/>
          <p:nvPr/>
        </p:nvSpPr>
        <p:spPr>
          <a:xfrm>
            <a:off x="0" y="4682435"/>
            <a:ext cx="7571047" cy="1477328"/>
          </a:xfrm>
          <a:prstGeom prst="rect">
            <a:avLst/>
          </a:prstGeom>
          <a:noFill/>
        </p:spPr>
        <p:txBody>
          <a:bodyPr wrap="none" rtlCol="0">
            <a:spAutoFit/>
          </a:bodyPr>
          <a:lstStyle/>
          <a:p>
            <a:r>
              <a:rPr lang="en-US" altLang="zh-CN" dirty="0">
                <a:solidFill>
                  <a:srgbClr val="0000FF"/>
                </a:solidFill>
                <a:latin typeface="Cambria" panose="02040503050406030204" pitchFamily="18" charset="0"/>
                <a:ea typeface="Cambria" panose="02040503050406030204" pitchFamily="18" charset="0"/>
              </a:rPr>
              <a:t>Blue: simulated spectrum with 20,000 events</a:t>
            </a:r>
          </a:p>
          <a:p>
            <a:r>
              <a:rPr lang="en-US" altLang="zh-CN" dirty="0">
                <a:solidFill>
                  <a:srgbClr val="FF0000"/>
                </a:solidFill>
                <a:latin typeface="Cambria" panose="02040503050406030204" pitchFamily="18" charset="0"/>
                <a:ea typeface="Cambria" panose="02040503050406030204" pitchFamily="18" charset="0"/>
              </a:rPr>
              <a:t>Red: measured spectrum by DSL1 with 200 events</a:t>
            </a:r>
          </a:p>
          <a:p>
            <a:endParaRPr lang="en-US" altLang="zh-CN" dirty="0">
              <a:solidFill>
                <a:srgbClr val="FF0000"/>
              </a:solidFill>
              <a:latin typeface="Cambria" panose="02040503050406030204" pitchFamily="18" charset="0"/>
              <a:ea typeface="Cambria" panose="02040503050406030204" pitchFamily="18" charset="0"/>
            </a:endParaRPr>
          </a:p>
          <a:p>
            <a:r>
              <a:rPr lang="en-US" altLang="zh-CN" dirty="0">
                <a:latin typeface="Cambria" panose="02040503050406030204" pitchFamily="18" charset="0"/>
                <a:ea typeface="Cambria" panose="02040503050406030204" pitchFamily="18" charset="0"/>
              </a:rPr>
              <a:t>It turned out their different background shapes could cause a lot of trouble.</a:t>
            </a:r>
          </a:p>
          <a:p>
            <a:r>
              <a:rPr lang="en-US" altLang="zh-CN" dirty="0">
                <a:latin typeface="Cambria" panose="02040503050406030204" pitchFamily="18" charset="0"/>
                <a:ea typeface="Cambria" panose="02040503050406030204" pitchFamily="18" charset="0"/>
              </a:rPr>
              <a:t>I had to remove the </a:t>
            </a:r>
            <a:r>
              <a:rPr lang="en-US" altLang="zh-CN" i="1" dirty="0" err="1">
                <a:latin typeface="Cambria" panose="02040503050406030204" pitchFamily="18" charset="0"/>
                <a:ea typeface="Cambria" panose="02040503050406030204" pitchFamily="18" charset="0"/>
              </a:rPr>
              <a:t>bkg</a:t>
            </a:r>
            <a:r>
              <a:rPr lang="en-US" altLang="zh-CN" dirty="0">
                <a:latin typeface="Cambria" panose="02040503050406030204" pitchFamily="18" charset="0"/>
                <a:ea typeface="Cambria" panose="02040503050406030204" pitchFamily="18" charset="0"/>
              </a:rPr>
              <a:t> parameter when doing the MCMC sampling.</a:t>
            </a:r>
            <a:endParaRPr lang="zh-CN" altLang="en-US" dirty="0">
              <a:latin typeface="Cambria" panose="02040503050406030204" pitchFamily="18" charset="0"/>
            </a:endParaRPr>
          </a:p>
        </p:txBody>
      </p:sp>
    </p:spTree>
    <p:extLst>
      <p:ext uri="{BB962C8B-B14F-4D97-AF65-F5344CB8AC3E}">
        <p14:creationId xmlns:p14="http://schemas.microsoft.com/office/powerpoint/2010/main" val="66616698"/>
      </p:ext>
    </p:extLst>
  </p:cSld>
  <p:clrMapOvr>
    <a:masterClrMapping/>
  </p:clrMapOvr>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757DA57-9258-43DB-9FCE-E787A3998E4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1EBCF8D0-51B8-4713-80FF-B5E5F23CB8E2}"/>
              </a:ext>
            </a:extLst>
          </p:cNvPr>
          <p:cNvSpPr txBox="1"/>
          <p:nvPr/>
        </p:nvSpPr>
        <p:spPr>
          <a:xfrm>
            <a:off x="4572000" y="1130300"/>
            <a:ext cx="4250972" cy="369332"/>
          </a:xfrm>
          <a:prstGeom prst="rect">
            <a:avLst/>
          </a:prstGeom>
          <a:noFill/>
        </p:spPr>
        <p:txBody>
          <a:bodyPr wrap="none" rtlCol="0">
            <a:spAutoFit/>
          </a:bodyPr>
          <a:lstStyle/>
          <a:p>
            <a:r>
              <a:rPr lang="en-US" altLang="zh-CN" dirty="0"/>
              <a:t>Simulation vs "High-statistics artificial data"</a:t>
            </a:r>
            <a:endParaRPr lang="zh-CN" altLang="en-US" dirty="0"/>
          </a:p>
        </p:txBody>
      </p:sp>
    </p:spTree>
    <p:extLst>
      <p:ext uri="{BB962C8B-B14F-4D97-AF65-F5344CB8AC3E}">
        <p14:creationId xmlns:p14="http://schemas.microsoft.com/office/powerpoint/2010/main" val="1095186026"/>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98527AC-24F8-4BBD-9795-CE98E0FFCB7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E70D4D14-6EE6-4947-A064-6D15B426E207}"/>
              </a:ext>
            </a:extLst>
          </p:cNvPr>
          <p:cNvSpPr txBox="1"/>
          <p:nvPr/>
        </p:nvSpPr>
        <p:spPr>
          <a:xfrm>
            <a:off x="4248764" y="1165533"/>
            <a:ext cx="4616457" cy="369332"/>
          </a:xfrm>
          <a:prstGeom prst="rect">
            <a:avLst/>
          </a:prstGeom>
          <a:noFill/>
        </p:spPr>
        <p:txBody>
          <a:bodyPr wrap="none" rtlCol="0">
            <a:spAutoFit/>
          </a:bodyPr>
          <a:lstStyle/>
          <a:p>
            <a:r>
              <a:rPr lang="en-US" altLang="zh-CN" dirty="0"/>
              <a:t>Simulation vs "Medium-statistics artificial data"</a:t>
            </a:r>
            <a:endParaRPr lang="zh-CN" altLang="en-US" dirty="0"/>
          </a:p>
        </p:txBody>
      </p:sp>
    </p:spTree>
    <p:extLst>
      <p:ext uri="{BB962C8B-B14F-4D97-AF65-F5344CB8AC3E}">
        <p14:creationId xmlns:p14="http://schemas.microsoft.com/office/powerpoint/2010/main" val="4001411073"/>
      </p:ext>
    </p:extLst>
  </p:cSld>
  <p:clrMapOvr>
    <a:masterClrMapping/>
  </p:clrMapOvr>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A0679A9-905A-4D9D-986F-09932D0ABCA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B0FAD921-833E-4258-BE36-E78A593FCFC5}"/>
              </a:ext>
            </a:extLst>
          </p:cNvPr>
          <p:cNvSpPr txBox="1"/>
          <p:nvPr/>
        </p:nvSpPr>
        <p:spPr>
          <a:xfrm>
            <a:off x="4667864" y="1102033"/>
            <a:ext cx="4206793" cy="369332"/>
          </a:xfrm>
          <a:prstGeom prst="rect">
            <a:avLst/>
          </a:prstGeom>
          <a:noFill/>
        </p:spPr>
        <p:txBody>
          <a:bodyPr wrap="none" rtlCol="0">
            <a:spAutoFit/>
          </a:bodyPr>
          <a:lstStyle/>
          <a:p>
            <a:r>
              <a:rPr lang="en-US" altLang="zh-CN" dirty="0"/>
              <a:t>Simulation vs "Low-statistics artificial data"</a:t>
            </a:r>
            <a:endParaRPr lang="zh-CN" altLang="en-US" dirty="0"/>
          </a:p>
        </p:txBody>
      </p:sp>
    </p:spTree>
    <p:extLst>
      <p:ext uri="{BB962C8B-B14F-4D97-AF65-F5344CB8AC3E}">
        <p14:creationId xmlns:p14="http://schemas.microsoft.com/office/powerpoint/2010/main" val="4009562917"/>
      </p:ext>
    </p:extLst>
  </p:cSld>
  <p:clrMapOvr>
    <a:masterClrMapping/>
  </p:clrMapOvr>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31292D2-61C2-49A6-A554-B57E9F07CDCF}"/>
              </a:ext>
            </a:extLst>
          </p:cNvPr>
          <p:cNvPicPr>
            <a:picLocks noChangeAspect="1"/>
          </p:cNvPicPr>
          <p:nvPr/>
        </p:nvPicPr>
        <p:blipFill>
          <a:blip r:embed="rId3"/>
          <a:stretch>
            <a:fillRect/>
          </a:stretch>
        </p:blipFill>
        <p:spPr>
          <a:xfrm>
            <a:off x="3886" y="0"/>
            <a:ext cx="7026986" cy="6858000"/>
          </a:xfrm>
          <a:prstGeom prst="rect">
            <a:avLst/>
          </a:prstGeom>
        </p:spPr>
      </p:pic>
      <p:pic>
        <p:nvPicPr>
          <p:cNvPr id="7" name="Picture 6">
            <a:extLst>
              <a:ext uri="{FF2B5EF4-FFF2-40B4-BE49-F238E27FC236}">
                <a16:creationId xmlns:a16="http://schemas.microsoft.com/office/drawing/2014/main" id="{8069E296-653B-41B8-BDE2-B72A1C405F43}"/>
              </a:ext>
            </a:extLst>
          </p:cNvPr>
          <p:cNvPicPr>
            <a:picLocks noChangeAspect="1"/>
          </p:cNvPicPr>
          <p:nvPr/>
        </p:nvPicPr>
        <p:blipFill>
          <a:blip r:embed="rId4"/>
          <a:stretch>
            <a:fillRect/>
          </a:stretch>
        </p:blipFill>
        <p:spPr>
          <a:xfrm>
            <a:off x="4261484" y="25400"/>
            <a:ext cx="4853230" cy="2906505"/>
          </a:xfrm>
          <a:prstGeom prst="rect">
            <a:avLst/>
          </a:prstGeom>
        </p:spPr>
      </p:pic>
      <p:sp>
        <p:nvSpPr>
          <p:cNvPr id="12" name="TextBox 11">
            <a:extLst>
              <a:ext uri="{FF2B5EF4-FFF2-40B4-BE49-F238E27FC236}">
                <a16:creationId xmlns:a16="http://schemas.microsoft.com/office/drawing/2014/main" id="{8E696252-39C4-4C2D-A387-F11368B632DE}"/>
              </a:ext>
            </a:extLst>
          </p:cNvPr>
          <p:cNvSpPr txBox="1"/>
          <p:nvPr/>
        </p:nvSpPr>
        <p:spPr>
          <a:xfrm>
            <a:off x="123536" y="2540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13" name="TextBox 12">
            <a:extLst>
              <a:ext uri="{FF2B5EF4-FFF2-40B4-BE49-F238E27FC236}">
                <a16:creationId xmlns:a16="http://schemas.microsoft.com/office/drawing/2014/main" id="{0A34EAD9-073A-4104-9C37-AEB2445D489E}"/>
              </a:ext>
            </a:extLst>
          </p:cNvPr>
          <p:cNvSpPr txBox="1"/>
          <p:nvPr/>
        </p:nvSpPr>
        <p:spPr>
          <a:xfrm>
            <a:off x="1518108" y="138537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14" name="TextBox 13">
            <a:extLst>
              <a:ext uri="{FF2B5EF4-FFF2-40B4-BE49-F238E27FC236}">
                <a16:creationId xmlns:a16="http://schemas.microsoft.com/office/drawing/2014/main" id="{392ECB08-D939-4115-8B19-72FB6F17D34F}"/>
              </a:ext>
            </a:extLst>
          </p:cNvPr>
          <p:cNvSpPr txBox="1"/>
          <p:nvPr/>
        </p:nvSpPr>
        <p:spPr>
          <a:xfrm>
            <a:off x="2817202" y="275725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15" name="TextBox 14">
            <a:extLst>
              <a:ext uri="{FF2B5EF4-FFF2-40B4-BE49-F238E27FC236}">
                <a16:creationId xmlns:a16="http://schemas.microsoft.com/office/drawing/2014/main" id="{DB85691A-BE11-421D-A4B1-00BE3E58A924}"/>
              </a:ext>
            </a:extLst>
          </p:cNvPr>
          <p:cNvSpPr txBox="1"/>
          <p:nvPr/>
        </p:nvSpPr>
        <p:spPr>
          <a:xfrm>
            <a:off x="4261484" y="4156812"/>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p:sp>
        <p:nvSpPr>
          <p:cNvPr id="16" name="TextBox 15">
            <a:extLst>
              <a:ext uri="{FF2B5EF4-FFF2-40B4-BE49-F238E27FC236}">
                <a16:creationId xmlns:a16="http://schemas.microsoft.com/office/drawing/2014/main" id="{C10317AF-5CAE-48C6-9F6B-7CDC4745A3A2}"/>
              </a:ext>
            </a:extLst>
          </p:cNvPr>
          <p:cNvSpPr txBox="1"/>
          <p:nvPr/>
        </p:nvSpPr>
        <p:spPr>
          <a:xfrm>
            <a:off x="5673510" y="5537053"/>
            <a:ext cx="467179"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AC</a:t>
            </a:r>
            <a:endParaRPr lang="zh-CN" altLang="en-US" i="1" baseline="-25000" dirty="0">
              <a:latin typeface="Cambria" panose="02040503050406030204" pitchFamily="18" charset="0"/>
            </a:endParaRPr>
          </a:p>
        </p:txBody>
      </p:sp>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3DBE6A55-B292-4F9C-A02B-2042E5A46B1B}"/>
                  </a:ext>
                </a:extLst>
              </p:cNvPr>
              <p:cNvSpPr txBox="1"/>
              <p:nvPr/>
            </p:nvSpPr>
            <p:spPr>
              <a:xfrm>
                <a:off x="7056272" y="902952"/>
                <a:ext cx="1407373" cy="471091"/>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sSubSup>
                        <m:sSubSupPr>
                          <m:ctrlPr>
                            <a:rPr lang="en-US" altLang="zh-CN" sz="2400" b="0" i="1" u="none" strike="noStrike" smtClean="0">
                              <a:solidFill>
                                <a:srgbClr val="000000"/>
                              </a:solidFill>
                              <a:effectLst/>
                              <a:latin typeface="Cambria Math" panose="02040503050406030204" pitchFamily="18" charset="0"/>
                              <a:ea typeface="宋体" panose="02010600030101010101" pitchFamily="2" charset="-122"/>
                            </a:rPr>
                          </m:ctrlPr>
                        </m:sSubSupPr>
                        <m:e>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775</m:t>
                          </m:r>
                        </m:e>
                        <m:sub>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−11</m:t>
                          </m:r>
                        </m:sub>
                        <m:sup>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+12</m:t>
                          </m:r>
                        </m:sup>
                      </m:sSubSup>
                      <m:r>
                        <a:rPr lang="en-US" altLang="zh-CN" sz="2400" b="0" i="0" u="none" strike="noStrike" smtClean="0">
                          <a:solidFill>
                            <a:srgbClr val="000000"/>
                          </a:solidFill>
                          <a:effectLst/>
                          <a:latin typeface="Cambria Math" panose="02040503050406030204" pitchFamily="18" charset="0"/>
                          <a:ea typeface="宋体" panose="02010600030101010101" pitchFamily="2" charset="-122"/>
                        </a:rPr>
                        <m:t> </m:t>
                      </m:r>
                      <m:r>
                        <m:rPr>
                          <m:sty m:val="p"/>
                        </m:rPr>
                        <a:rPr lang="en-US" altLang="zh-CN" sz="2400" b="0" i="0" u="none" strike="noStrike" smtClean="0">
                          <a:solidFill>
                            <a:srgbClr val="000000"/>
                          </a:solidFill>
                          <a:effectLst/>
                          <a:latin typeface="Cambria Math" panose="02040503050406030204" pitchFamily="18" charset="0"/>
                          <a:ea typeface="宋体" panose="02010600030101010101" pitchFamily="2" charset="-122"/>
                        </a:rPr>
                        <m:t>fs</m:t>
                      </m:r>
                    </m:oMath>
                  </m:oMathPara>
                </a14:m>
                <a:endParaRPr lang="zh-CN" altLang="en-US" sz="2400" dirty="0"/>
              </a:p>
            </p:txBody>
          </p:sp>
        </mc:Choice>
        <mc:Fallback xmlns="">
          <p:sp>
            <p:nvSpPr>
              <p:cNvPr id="8" name="TextBox 7">
                <a:extLst>
                  <a:ext uri="{FF2B5EF4-FFF2-40B4-BE49-F238E27FC236}">
                    <a16:creationId xmlns:a16="http://schemas.microsoft.com/office/drawing/2014/main" id="{3DBE6A55-B292-4F9C-A02B-2042E5A46B1B}"/>
                  </a:ext>
                </a:extLst>
              </p:cNvPr>
              <p:cNvSpPr txBox="1">
                <a:spLocks noRot="1" noChangeAspect="1" noMove="1" noResize="1" noEditPoints="1" noAdjustHandles="1" noChangeArrowheads="1" noChangeShapeType="1" noTextEdit="1"/>
              </p:cNvSpPr>
              <p:nvPr/>
            </p:nvSpPr>
            <p:spPr>
              <a:xfrm>
                <a:off x="7056272" y="902952"/>
                <a:ext cx="1407373" cy="471091"/>
              </a:xfrm>
              <a:prstGeom prst="rect">
                <a:avLst/>
              </a:prstGeom>
              <a:blipFill>
                <a:blip r:embed="rId5"/>
                <a:stretch>
                  <a:fillRect l="-1739" r="-1739" b="-2597"/>
                </a:stretch>
              </a:blipFill>
            </p:spPr>
            <p:txBody>
              <a:bodyPr/>
              <a:lstStyle/>
              <a:p>
                <a:r>
                  <a:rPr lang="zh-CN" altLang="en-US">
                    <a:noFill/>
                  </a:rPr>
                  <a:t> </a:t>
                </a:r>
              </a:p>
            </p:txBody>
          </p:sp>
        </mc:Fallback>
      </mc:AlternateContent>
      <p:cxnSp>
        <p:nvCxnSpPr>
          <p:cNvPr id="10" name="Straight Arrow Connector 9">
            <a:extLst>
              <a:ext uri="{FF2B5EF4-FFF2-40B4-BE49-F238E27FC236}">
                <a16:creationId xmlns:a16="http://schemas.microsoft.com/office/drawing/2014/main" id="{DE077B1B-2005-4A4B-A5CB-5B9983DA0C63}"/>
              </a:ext>
            </a:extLst>
          </p:cNvPr>
          <p:cNvCxnSpPr>
            <a:cxnSpLocks/>
          </p:cNvCxnSpPr>
          <p:nvPr/>
        </p:nvCxnSpPr>
        <p:spPr>
          <a:xfrm>
            <a:off x="927100" y="902952"/>
            <a:ext cx="474641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3FBE0184-B4E2-4857-B53A-302B7303D8C6}"/>
              </a:ext>
            </a:extLst>
          </p:cNvPr>
          <p:cNvSpPr txBox="1"/>
          <p:nvPr/>
        </p:nvSpPr>
        <p:spPr>
          <a:xfrm>
            <a:off x="6882991" y="2988913"/>
            <a:ext cx="2141355" cy="369332"/>
          </a:xfrm>
          <a:prstGeom prst="rect">
            <a:avLst/>
          </a:prstGeom>
          <a:noFill/>
        </p:spPr>
        <p:txBody>
          <a:bodyPr wrap="none" rtlCol="0">
            <a:spAutoFit/>
          </a:bodyPr>
          <a:lstStyle/>
          <a:p>
            <a:r>
              <a:rPr lang="en-US" altLang="zh-CN" dirty="0"/>
              <a:t>"High-statistics data"</a:t>
            </a:r>
            <a:endParaRPr lang="zh-CN" altLang="en-US" dirty="0"/>
          </a:p>
        </p:txBody>
      </p:sp>
    </p:spTree>
    <p:extLst>
      <p:ext uri="{BB962C8B-B14F-4D97-AF65-F5344CB8AC3E}">
        <p14:creationId xmlns:p14="http://schemas.microsoft.com/office/powerpoint/2010/main" val="3365432146"/>
      </p:ext>
    </p:extLst>
  </p:cSld>
  <p:clrMapOvr>
    <a:masterClrMapping/>
  </p:clrMapOvr>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539F23CF-7C93-49CB-B95B-C2180E260F84}"/>
              </a:ext>
            </a:extLst>
          </p:cNvPr>
          <p:cNvPicPr>
            <a:picLocks noChangeAspect="1"/>
          </p:cNvPicPr>
          <p:nvPr/>
        </p:nvPicPr>
        <p:blipFill>
          <a:blip r:embed="rId2"/>
          <a:stretch>
            <a:fillRect/>
          </a:stretch>
        </p:blipFill>
        <p:spPr>
          <a:xfrm>
            <a:off x="-4952" y="5080"/>
            <a:ext cx="7026986" cy="6858000"/>
          </a:xfrm>
          <a:prstGeom prst="rect">
            <a:avLst/>
          </a:prstGeom>
        </p:spPr>
      </p:pic>
      <p:pic>
        <p:nvPicPr>
          <p:cNvPr id="14" name="Picture 13">
            <a:extLst>
              <a:ext uri="{FF2B5EF4-FFF2-40B4-BE49-F238E27FC236}">
                <a16:creationId xmlns:a16="http://schemas.microsoft.com/office/drawing/2014/main" id="{4DD414AA-A5DB-4FEB-BB67-B33D64F3FC10}"/>
              </a:ext>
            </a:extLst>
          </p:cNvPr>
          <p:cNvPicPr>
            <a:picLocks noChangeAspect="1"/>
          </p:cNvPicPr>
          <p:nvPr/>
        </p:nvPicPr>
        <p:blipFill>
          <a:blip r:embed="rId3"/>
          <a:stretch>
            <a:fillRect/>
          </a:stretch>
        </p:blipFill>
        <p:spPr>
          <a:xfrm>
            <a:off x="4262650" y="40641"/>
            <a:ext cx="4850870" cy="2905092"/>
          </a:xfrm>
          <a:prstGeom prst="rect">
            <a:avLst/>
          </a:prstGeom>
        </p:spPr>
      </p:pic>
      <p:sp>
        <p:nvSpPr>
          <p:cNvPr id="2" name="TextBox 1">
            <a:extLst>
              <a:ext uri="{FF2B5EF4-FFF2-40B4-BE49-F238E27FC236}">
                <a16:creationId xmlns:a16="http://schemas.microsoft.com/office/drawing/2014/main" id="{F172E2DE-B7AB-47BD-8F6D-D1CB08F16E55}"/>
              </a:ext>
            </a:extLst>
          </p:cNvPr>
          <p:cNvSpPr txBox="1"/>
          <p:nvPr/>
        </p:nvSpPr>
        <p:spPr>
          <a:xfrm>
            <a:off x="123536" y="2540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3" name="TextBox 2">
            <a:extLst>
              <a:ext uri="{FF2B5EF4-FFF2-40B4-BE49-F238E27FC236}">
                <a16:creationId xmlns:a16="http://schemas.microsoft.com/office/drawing/2014/main" id="{0B841C90-9DE0-4B53-9413-6C3A2C9CE7C2}"/>
              </a:ext>
            </a:extLst>
          </p:cNvPr>
          <p:cNvSpPr txBox="1"/>
          <p:nvPr/>
        </p:nvSpPr>
        <p:spPr>
          <a:xfrm>
            <a:off x="1518108" y="138537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4" name="TextBox 3">
            <a:extLst>
              <a:ext uri="{FF2B5EF4-FFF2-40B4-BE49-F238E27FC236}">
                <a16:creationId xmlns:a16="http://schemas.microsoft.com/office/drawing/2014/main" id="{F91AB093-6D73-4425-B49E-DFE108A6D76C}"/>
              </a:ext>
            </a:extLst>
          </p:cNvPr>
          <p:cNvSpPr txBox="1"/>
          <p:nvPr/>
        </p:nvSpPr>
        <p:spPr>
          <a:xfrm>
            <a:off x="2817202" y="275725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5" name="TextBox 4">
            <a:extLst>
              <a:ext uri="{FF2B5EF4-FFF2-40B4-BE49-F238E27FC236}">
                <a16:creationId xmlns:a16="http://schemas.microsoft.com/office/drawing/2014/main" id="{9FEBC3FA-3CA9-4E50-B9FF-62E48DE00BBA}"/>
              </a:ext>
            </a:extLst>
          </p:cNvPr>
          <p:cNvSpPr txBox="1"/>
          <p:nvPr/>
        </p:nvSpPr>
        <p:spPr>
          <a:xfrm>
            <a:off x="4261484" y="4156812"/>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13B49AE4-BE33-48BD-9048-BA8495248194}"/>
                  </a:ext>
                </a:extLst>
              </p:cNvPr>
              <p:cNvSpPr txBox="1"/>
              <p:nvPr/>
            </p:nvSpPr>
            <p:spPr>
              <a:xfrm>
                <a:off x="7056272" y="902952"/>
                <a:ext cx="1407373" cy="471668"/>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sSubSup>
                        <m:sSubSupPr>
                          <m:ctrlPr>
                            <a:rPr lang="en-US" altLang="zh-CN" sz="2400" b="0" i="1" u="none" strike="noStrike" smtClean="0">
                              <a:solidFill>
                                <a:srgbClr val="000000"/>
                              </a:solidFill>
                              <a:effectLst/>
                              <a:latin typeface="Cambria Math" panose="02040503050406030204" pitchFamily="18" charset="0"/>
                              <a:ea typeface="宋体" panose="02010600030101010101" pitchFamily="2" charset="-122"/>
                            </a:rPr>
                          </m:ctrlPr>
                        </m:sSubSupPr>
                        <m:e>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638</m:t>
                          </m:r>
                        </m:e>
                        <m:sub>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−37</m:t>
                          </m:r>
                        </m:sub>
                        <m:sup>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+25</m:t>
                          </m:r>
                        </m:sup>
                      </m:sSubSup>
                      <m:r>
                        <a:rPr lang="en-US" altLang="zh-CN" sz="2400" b="0" i="0" u="none" strike="noStrike" smtClean="0">
                          <a:solidFill>
                            <a:srgbClr val="000000"/>
                          </a:solidFill>
                          <a:effectLst/>
                          <a:latin typeface="Cambria Math" panose="02040503050406030204" pitchFamily="18" charset="0"/>
                          <a:ea typeface="宋体" panose="02010600030101010101" pitchFamily="2" charset="-122"/>
                        </a:rPr>
                        <m:t> </m:t>
                      </m:r>
                      <m:r>
                        <m:rPr>
                          <m:sty m:val="p"/>
                        </m:rPr>
                        <a:rPr lang="en-US" altLang="zh-CN" sz="2400" b="0" i="0" u="none" strike="noStrike" smtClean="0">
                          <a:solidFill>
                            <a:srgbClr val="000000"/>
                          </a:solidFill>
                          <a:effectLst/>
                          <a:latin typeface="Cambria Math" panose="02040503050406030204" pitchFamily="18" charset="0"/>
                          <a:ea typeface="宋体" panose="02010600030101010101" pitchFamily="2" charset="-122"/>
                        </a:rPr>
                        <m:t>fs</m:t>
                      </m:r>
                    </m:oMath>
                  </m:oMathPara>
                </a14:m>
                <a:endParaRPr lang="zh-CN" altLang="en-US" sz="2400" dirty="0"/>
              </a:p>
            </p:txBody>
          </p:sp>
        </mc:Choice>
        <mc:Fallback xmlns="">
          <p:sp>
            <p:nvSpPr>
              <p:cNvPr id="6" name="TextBox 5">
                <a:extLst>
                  <a:ext uri="{FF2B5EF4-FFF2-40B4-BE49-F238E27FC236}">
                    <a16:creationId xmlns:a16="http://schemas.microsoft.com/office/drawing/2014/main" id="{13B49AE4-BE33-48BD-9048-BA8495248194}"/>
                  </a:ext>
                </a:extLst>
              </p:cNvPr>
              <p:cNvSpPr txBox="1">
                <a:spLocks noRot="1" noChangeAspect="1" noMove="1" noResize="1" noEditPoints="1" noAdjustHandles="1" noChangeArrowheads="1" noChangeShapeType="1" noTextEdit="1"/>
              </p:cNvSpPr>
              <p:nvPr/>
            </p:nvSpPr>
            <p:spPr>
              <a:xfrm>
                <a:off x="7056272" y="902952"/>
                <a:ext cx="1407373" cy="471668"/>
              </a:xfrm>
              <a:prstGeom prst="rect">
                <a:avLst/>
              </a:prstGeom>
              <a:blipFill>
                <a:blip r:embed="rId4"/>
                <a:stretch>
                  <a:fillRect l="-1304" r="-1739" b="-3896"/>
                </a:stretch>
              </a:blipFill>
            </p:spPr>
            <p:txBody>
              <a:bodyPr/>
              <a:lstStyle/>
              <a:p>
                <a:r>
                  <a:rPr lang="zh-CN" altLang="en-US">
                    <a:noFill/>
                  </a:rPr>
                  <a:t> </a:t>
                </a:r>
              </a:p>
            </p:txBody>
          </p:sp>
        </mc:Fallback>
      </mc:AlternateContent>
      <p:cxnSp>
        <p:nvCxnSpPr>
          <p:cNvPr id="7" name="Straight Arrow Connector 6">
            <a:extLst>
              <a:ext uri="{FF2B5EF4-FFF2-40B4-BE49-F238E27FC236}">
                <a16:creationId xmlns:a16="http://schemas.microsoft.com/office/drawing/2014/main" id="{7290F94A-D2C1-4AE2-B17F-D7FE44AE41D0}"/>
              </a:ext>
            </a:extLst>
          </p:cNvPr>
          <p:cNvCxnSpPr>
            <a:cxnSpLocks/>
          </p:cNvCxnSpPr>
          <p:nvPr/>
        </p:nvCxnSpPr>
        <p:spPr>
          <a:xfrm>
            <a:off x="927100" y="902952"/>
            <a:ext cx="474641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C47A9AD5-8833-43D0-A64B-DA1CA7D7649B}"/>
              </a:ext>
            </a:extLst>
          </p:cNvPr>
          <p:cNvSpPr txBox="1"/>
          <p:nvPr/>
        </p:nvSpPr>
        <p:spPr>
          <a:xfrm>
            <a:off x="6606680" y="3002354"/>
            <a:ext cx="2506840" cy="369332"/>
          </a:xfrm>
          <a:prstGeom prst="rect">
            <a:avLst/>
          </a:prstGeom>
          <a:noFill/>
        </p:spPr>
        <p:txBody>
          <a:bodyPr wrap="none" rtlCol="0">
            <a:spAutoFit/>
          </a:bodyPr>
          <a:lstStyle/>
          <a:p>
            <a:r>
              <a:rPr lang="en-US" altLang="zh-CN" dirty="0"/>
              <a:t>"Medium-statistics data"</a:t>
            </a:r>
            <a:endParaRPr lang="zh-CN" altLang="en-US" dirty="0"/>
          </a:p>
        </p:txBody>
      </p:sp>
      <p:pic>
        <p:nvPicPr>
          <p:cNvPr id="17" name="Picture 16">
            <a:extLst>
              <a:ext uri="{FF2B5EF4-FFF2-40B4-BE49-F238E27FC236}">
                <a16:creationId xmlns:a16="http://schemas.microsoft.com/office/drawing/2014/main" id="{458F5DFD-C384-41F4-9E2F-31BA1FB1E59B}"/>
              </a:ext>
            </a:extLst>
          </p:cNvPr>
          <p:cNvPicPr>
            <a:picLocks noChangeAspect="1"/>
          </p:cNvPicPr>
          <p:nvPr/>
        </p:nvPicPr>
        <p:blipFill>
          <a:blip r:embed="rId5"/>
          <a:stretch>
            <a:fillRect/>
          </a:stretch>
        </p:blipFill>
        <p:spPr>
          <a:xfrm>
            <a:off x="5591352" y="3371686"/>
            <a:ext cx="3530617" cy="2094394"/>
          </a:xfrm>
          <a:prstGeom prst="rect">
            <a:avLst/>
          </a:prstGeom>
        </p:spPr>
      </p:pic>
      <p:sp>
        <p:nvSpPr>
          <p:cNvPr id="8" name="TextBox 7">
            <a:extLst>
              <a:ext uri="{FF2B5EF4-FFF2-40B4-BE49-F238E27FC236}">
                <a16:creationId xmlns:a16="http://schemas.microsoft.com/office/drawing/2014/main" id="{60C44897-36F3-4633-B757-5D0619A8FF6A}"/>
              </a:ext>
            </a:extLst>
          </p:cNvPr>
          <p:cNvSpPr txBox="1"/>
          <p:nvPr/>
        </p:nvSpPr>
        <p:spPr>
          <a:xfrm>
            <a:off x="6006304" y="3549786"/>
            <a:ext cx="2972380" cy="584775"/>
          </a:xfrm>
          <a:prstGeom prst="rect">
            <a:avLst/>
          </a:prstGeom>
          <a:noFill/>
        </p:spPr>
        <p:txBody>
          <a:bodyPr wrap="square" rtlCol="0">
            <a:spAutoFit/>
          </a:bodyPr>
          <a:lstStyle/>
          <a:p>
            <a:r>
              <a:rPr lang="en-US" altLang="zh-CN" sz="1600" dirty="0">
                <a:latin typeface="Cambria" panose="02040503050406030204" pitchFamily="18" charset="0"/>
                <a:ea typeface="Cambria" panose="02040503050406030204" pitchFamily="18" charset="0"/>
              </a:rPr>
              <a:t>I tried many times, but two of the chains didn't converge.</a:t>
            </a:r>
            <a:endParaRPr lang="zh-CN" altLang="en-US" sz="1600" dirty="0">
              <a:latin typeface="Cambria" panose="02040503050406030204" pitchFamily="18" charset="0"/>
            </a:endParaRPr>
          </a:p>
        </p:txBody>
      </p:sp>
    </p:spTree>
    <p:extLst>
      <p:ext uri="{BB962C8B-B14F-4D97-AF65-F5344CB8AC3E}">
        <p14:creationId xmlns:p14="http://schemas.microsoft.com/office/powerpoint/2010/main" val="3738549086"/>
      </p:ext>
    </p:extLst>
  </p:cSld>
  <p:clrMapOvr>
    <a:masterClrMapping/>
  </p:clrMapOvr>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9BEE6369-767D-4CB1-A60B-84158D84AC76}"/>
              </a:ext>
            </a:extLst>
          </p:cNvPr>
          <p:cNvPicPr>
            <a:picLocks noChangeAspect="1"/>
          </p:cNvPicPr>
          <p:nvPr/>
        </p:nvPicPr>
        <p:blipFill>
          <a:blip r:embed="rId2"/>
          <a:stretch>
            <a:fillRect/>
          </a:stretch>
        </p:blipFill>
        <p:spPr>
          <a:xfrm>
            <a:off x="3886" y="0"/>
            <a:ext cx="7026986" cy="6858000"/>
          </a:xfrm>
          <a:prstGeom prst="rect">
            <a:avLst/>
          </a:prstGeom>
        </p:spPr>
      </p:pic>
      <p:pic>
        <p:nvPicPr>
          <p:cNvPr id="18" name="Picture 17">
            <a:extLst>
              <a:ext uri="{FF2B5EF4-FFF2-40B4-BE49-F238E27FC236}">
                <a16:creationId xmlns:a16="http://schemas.microsoft.com/office/drawing/2014/main" id="{8FEB998B-0D21-491A-B4C0-9B0E5E2E4523}"/>
              </a:ext>
            </a:extLst>
          </p:cNvPr>
          <p:cNvPicPr>
            <a:picLocks noChangeAspect="1"/>
          </p:cNvPicPr>
          <p:nvPr/>
        </p:nvPicPr>
        <p:blipFill>
          <a:blip r:embed="rId3"/>
          <a:stretch>
            <a:fillRect/>
          </a:stretch>
        </p:blipFill>
        <p:spPr>
          <a:xfrm>
            <a:off x="4261484" y="40640"/>
            <a:ext cx="4848150" cy="2903463"/>
          </a:xfrm>
          <a:prstGeom prst="rect">
            <a:avLst/>
          </a:prstGeom>
        </p:spPr>
      </p:pic>
      <p:sp>
        <p:nvSpPr>
          <p:cNvPr id="2" name="TextBox 1">
            <a:extLst>
              <a:ext uri="{FF2B5EF4-FFF2-40B4-BE49-F238E27FC236}">
                <a16:creationId xmlns:a16="http://schemas.microsoft.com/office/drawing/2014/main" id="{25A53C57-7979-4A63-ADC4-3004E2D64203}"/>
              </a:ext>
            </a:extLst>
          </p:cNvPr>
          <p:cNvSpPr txBox="1"/>
          <p:nvPr/>
        </p:nvSpPr>
        <p:spPr>
          <a:xfrm>
            <a:off x="123536" y="25400"/>
            <a:ext cx="308098"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endParaRPr lang="zh-CN" altLang="en-US" i="1" dirty="0">
              <a:latin typeface="Cambria" panose="02040503050406030204" pitchFamily="18" charset="0"/>
            </a:endParaRPr>
          </a:p>
        </p:txBody>
      </p:sp>
      <p:sp>
        <p:nvSpPr>
          <p:cNvPr id="3" name="TextBox 2">
            <a:extLst>
              <a:ext uri="{FF2B5EF4-FFF2-40B4-BE49-F238E27FC236}">
                <a16:creationId xmlns:a16="http://schemas.microsoft.com/office/drawing/2014/main" id="{3DC411FB-FDA5-4B0A-9440-0DF94D34540D}"/>
              </a:ext>
            </a:extLst>
          </p:cNvPr>
          <p:cNvSpPr txBox="1"/>
          <p:nvPr/>
        </p:nvSpPr>
        <p:spPr>
          <a:xfrm>
            <a:off x="1518108" y="1385378"/>
            <a:ext cx="412292"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E</a:t>
            </a:r>
            <a:r>
              <a:rPr lang="en-US" altLang="zh-CN" sz="2000" i="1" baseline="-25000" dirty="0">
                <a:latin typeface="Cambria" panose="02040503050406030204" pitchFamily="18" charset="0"/>
                <a:ea typeface="Cambria" panose="02040503050406030204" pitchFamily="18" charset="0"/>
              </a:rPr>
              <a:t>γ</a:t>
            </a:r>
            <a:endParaRPr lang="zh-CN" altLang="en-US" i="1" baseline="-25000" dirty="0">
              <a:latin typeface="Cambria" panose="02040503050406030204" pitchFamily="18" charset="0"/>
            </a:endParaRPr>
          </a:p>
        </p:txBody>
      </p:sp>
      <p:sp>
        <p:nvSpPr>
          <p:cNvPr id="4" name="TextBox 3">
            <a:extLst>
              <a:ext uri="{FF2B5EF4-FFF2-40B4-BE49-F238E27FC236}">
                <a16:creationId xmlns:a16="http://schemas.microsoft.com/office/drawing/2014/main" id="{0BA32BCD-6584-4B1D-93C2-FD9B63CEC084}"/>
              </a:ext>
            </a:extLst>
          </p:cNvPr>
          <p:cNvSpPr txBox="1"/>
          <p:nvPr/>
        </p:nvSpPr>
        <p:spPr>
          <a:xfrm>
            <a:off x="2817202" y="2757250"/>
            <a:ext cx="576953"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bkg</a:t>
            </a:r>
            <a:endParaRPr lang="zh-CN" altLang="en-US" i="1" baseline="-25000" dirty="0">
              <a:latin typeface="Cambria" panose="02040503050406030204" pitchFamily="18" charset="0"/>
            </a:endParaRPr>
          </a:p>
        </p:txBody>
      </p:sp>
      <p:sp>
        <p:nvSpPr>
          <p:cNvPr id="5" name="TextBox 4">
            <a:extLst>
              <a:ext uri="{FF2B5EF4-FFF2-40B4-BE49-F238E27FC236}">
                <a16:creationId xmlns:a16="http://schemas.microsoft.com/office/drawing/2014/main" id="{F11FC2A1-1E66-4999-ACA9-F82E6466E146}"/>
              </a:ext>
            </a:extLst>
          </p:cNvPr>
          <p:cNvSpPr txBox="1"/>
          <p:nvPr/>
        </p:nvSpPr>
        <p:spPr>
          <a:xfrm>
            <a:off x="4261484" y="4156812"/>
            <a:ext cx="450764" cy="400110"/>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SP</a:t>
            </a:r>
            <a:endParaRPr lang="zh-CN" altLang="en-US" i="1" baseline="-25000" dirty="0">
              <a:latin typeface="Cambria" panose="02040503050406030204" pitchFamily="18" charset="0"/>
            </a:endParaRPr>
          </a:p>
        </p:txBody>
      </p:sp>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00407112-56FD-4D75-A728-6FFEC0B3B91A}"/>
                  </a:ext>
                </a:extLst>
              </p:cNvPr>
              <p:cNvSpPr txBox="1"/>
              <p:nvPr/>
            </p:nvSpPr>
            <p:spPr>
              <a:xfrm>
                <a:off x="7056272" y="902952"/>
                <a:ext cx="1407373" cy="471283"/>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sSubSup>
                        <m:sSubSupPr>
                          <m:ctrlPr>
                            <a:rPr lang="en-US" altLang="zh-CN" sz="2400" b="0" i="1" u="none" strike="noStrike" smtClean="0">
                              <a:solidFill>
                                <a:srgbClr val="000000"/>
                              </a:solidFill>
                              <a:effectLst/>
                              <a:latin typeface="Cambria Math" panose="02040503050406030204" pitchFamily="18" charset="0"/>
                              <a:ea typeface="宋体" panose="02010600030101010101" pitchFamily="2" charset="-122"/>
                            </a:rPr>
                          </m:ctrlPr>
                        </m:sSubSupPr>
                        <m:e>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677</m:t>
                          </m:r>
                        </m:e>
                        <m:sub>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m:t>
                          </m:r>
                          <m:r>
                            <a:rPr lang="en-US" altLang="zh-CN" sz="2400" i="1">
                              <a:solidFill>
                                <a:srgbClr val="000000"/>
                              </a:solidFill>
                              <a:latin typeface="Cambria Math" panose="02040503050406030204" pitchFamily="18" charset="0"/>
                              <a:ea typeface="宋体" panose="02010600030101010101" pitchFamily="2" charset="-122"/>
                            </a:rPr>
                            <m:t>91</m:t>
                          </m:r>
                        </m:sub>
                        <m:sup>
                          <m:r>
                            <a:rPr lang="en-US" altLang="zh-CN" sz="2400" b="0" i="1" u="none" strike="noStrike" smtClean="0">
                              <a:solidFill>
                                <a:srgbClr val="000000"/>
                              </a:solidFill>
                              <a:effectLst/>
                              <a:latin typeface="Cambria Math" panose="02040503050406030204" pitchFamily="18" charset="0"/>
                              <a:ea typeface="宋体" panose="02010600030101010101" pitchFamily="2" charset="-122"/>
                            </a:rPr>
                            <m:t>+</m:t>
                          </m:r>
                          <m:r>
                            <a:rPr lang="en-US" altLang="zh-CN" sz="2400" i="1">
                              <a:solidFill>
                                <a:srgbClr val="000000"/>
                              </a:solidFill>
                              <a:latin typeface="Cambria Math" panose="02040503050406030204" pitchFamily="18" charset="0"/>
                              <a:ea typeface="宋体" panose="02010600030101010101" pitchFamily="2" charset="-122"/>
                            </a:rPr>
                            <m:t>87</m:t>
                          </m:r>
                        </m:sup>
                      </m:sSubSup>
                      <m:r>
                        <a:rPr lang="en-US" altLang="zh-CN" sz="2400" b="0" i="0" u="none" strike="noStrike" smtClean="0">
                          <a:solidFill>
                            <a:srgbClr val="000000"/>
                          </a:solidFill>
                          <a:effectLst/>
                          <a:latin typeface="Cambria Math" panose="02040503050406030204" pitchFamily="18" charset="0"/>
                          <a:ea typeface="宋体" panose="02010600030101010101" pitchFamily="2" charset="-122"/>
                        </a:rPr>
                        <m:t> </m:t>
                      </m:r>
                      <m:r>
                        <m:rPr>
                          <m:sty m:val="p"/>
                        </m:rPr>
                        <a:rPr lang="en-US" altLang="zh-CN" sz="2400" b="0" i="0" u="none" strike="noStrike" smtClean="0">
                          <a:solidFill>
                            <a:srgbClr val="000000"/>
                          </a:solidFill>
                          <a:effectLst/>
                          <a:latin typeface="Cambria Math" panose="02040503050406030204" pitchFamily="18" charset="0"/>
                          <a:ea typeface="宋体" panose="02010600030101010101" pitchFamily="2" charset="-122"/>
                        </a:rPr>
                        <m:t>fs</m:t>
                      </m:r>
                    </m:oMath>
                  </m:oMathPara>
                </a14:m>
                <a:endParaRPr lang="zh-CN" altLang="en-US" sz="2400" dirty="0"/>
              </a:p>
            </p:txBody>
          </p:sp>
        </mc:Choice>
        <mc:Fallback xmlns="">
          <p:sp>
            <p:nvSpPr>
              <p:cNvPr id="6" name="TextBox 5">
                <a:extLst>
                  <a:ext uri="{FF2B5EF4-FFF2-40B4-BE49-F238E27FC236}">
                    <a16:creationId xmlns:a16="http://schemas.microsoft.com/office/drawing/2014/main" id="{00407112-56FD-4D75-A728-6FFEC0B3B91A}"/>
                  </a:ext>
                </a:extLst>
              </p:cNvPr>
              <p:cNvSpPr txBox="1">
                <a:spLocks noRot="1" noChangeAspect="1" noMove="1" noResize="1" noEditPoints="1" noAdjustHandles="1" noChangeArrowheads="1" noChangeShapeType="1" noTextEdit="1"/>
              </p:cNvSpPr>
              <p:nvPr/>
            </p:nvSpPr>
            <p:spPr>
              <a:xfrm>
                <a:off x="7056272" y="902952"/>
                <a:ext cx="1407373" cy="471283"/>
              </a:xfrm>
              <a:prstGeom prst="rect">
                <a:avLst/>
              </a:prstGeom>
              <a:blipFill>
                <a:blip r:embed="rId4"/>
                <a:stretch>
                  <a:fillRect l="-1304" r="-1739" b="-3896"/>
                </a:stretch>
              </a:blipFill>
            </p:spPr>
            <p:txBody>
              <a:bodyPr/>
              <a:lstStyle/>
              <a:p>
                <a:r>
                  <a:rPr lang="zh-CN" altLang="en-US">
                    <a:noFill/>
                  </a:rPr>
                  <a:t> </a:t>
                </a:r>
              </a:p>
            </p:txBody>
          </p:sp>
        </mc:Fallback>
      </mc:AlternateContent>
      <p:sp>
        <p:nvSpPr>
          <p:cNvPr id="9" name="TextBox 8">
            <a:extLst>
              <a:ext uri="{FF2B5EF4-FFF2-40B4-BE49-F238E27FC236}">
                <a16:creationId xmlns:a16="http://schemas.microsoft.com/office/drawing/2014/main" id="{4C8582EC-3CBA-4EAA-A1C2-62B791CB91BB}"/>
              </a:ext>
            </a:extLst>
          </p:cNvPr>
          <p:cNvSpPr txBox="1"/>
          <p:nvPr/>
        </p:nvSpPr>
        <p:spPr>
          <a:xfrm>
            <a:off x="6882991" y="2988913"/>
            <a:ext cx="2097177" cy="369332"/>
          </a:xfrm>
          <a:prstGeom prst="rect">
            <a:avLst/>
          </a:prstGeom>
          <a:noFill/>
        </p:spPr>
        <p:txBody>
          <a:bodyPr wrap="none" rtlCol="0">
            <a:spAutoFit/>
          </a:bodyPr>
          <a:lstStyle/>
          <a:p>
            <a:r>
              <a:rPr lang="en-US" altLang="zh-CN" dirty="0"/>
              <a:t>"Low-statistics data"</a:t>
            </a:r>
            <a:endParaRPr lang="zh-CN" altLang="en-US" dirty="0"/>
          </a:p>
        </p:txBody>
      </p:sp>
      <p:cxnSp>
        <p:nvCxnSpPr>
          <p:cNvPr id="7" name="Straight Arrow Connector 6">
            <a:extLst>
              <a:ext uri="{FF2B5EF4-FFF2-40B4-BE49-F238E27FC236}">
                <a16:creationId xmlns:a16="http://schemas.microsoft.com/office/drawing/2014/main" id="{4F9DFAE2-4A06-4A63-ADC0-6E6D9F6C76A6}"/>
              </a:ext>
            </a:extLst>
          </p:cNvPr>
          <p:cNvCxnSpPr>
            <a:cxnSpLocks/>
          </p:cNvCxnSpPr>
          <p:nvPr/>
        </p:nvCxnSpPr>
        <p:spPr>
          <a:xfrm>
            <a:off x="927100" y="902952"/>
            <a:ext cx="4746410"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33082442"/>
      </p:ext>
    </p:extLst>
  </p:cSld>
  <p:clrMapOvr>
    <a:masterClrMapping/>
  </p:clrMapOvr>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C3AC27A-590C-4925-84C8-FE75107A7851}"/>
              </a:ext>
            </a:extLst>
          </p:cNvPr>
          <p:cNvSpPr txBox="1"/>
          <p:nvPr/>
        </p:nvSpPr>
        <p:spPr>
          <a:xfrm>
            <a:off x="0" y="5833070"/>
            <a:ext cx="9144000" cy="923330"/>
          </a:xfrm>
          <a:prstGeom prst="rect">
            <a:avLst/>
          </a:prstGeom>
          <a:noFill/>
        </p:spPr>
        <p:txBody>
          <a:bodyPr wrap="square" rtlCol="0">
            <a:spAutoFit/>
          </a:bodyPr>
          <a:lstStyle/>
          <a:p>
            <a:r>
              <a:rPr lang="en-US" altLang="zh-CN" dirty="0">
                <a:latin typeface="Cambria" panose="02040503050406030204" pitchFamily="18" charset="0"/>
                <a:ea typeface="Cambria" panose="02040503050406030204" pitchFamily="18" charset="0"/>
              </a:rPr>
              <a:t>The uncertainties seem to be related to statistics. The absolute values generated by the MCMC also changed a lot. I suggest Lexie use the traditional frequentist approach to investigate the uncertainty associated with </a:t>
            </a:r>
            <a:r>
              <a:rPr lang="en-US" altLang="zh-CN">
                <a:latin typeface="Cambria" panose="02040503050406030204" pitchFamily="18" charset="0"/>
                <a:ea typeface="Cambria" panose="02040503050406030204" pitchFamily="18" charset="0"/>
              </a:rPr>
              <a:t>statistics before </a:t>
            </a:r>
            <a:r>
              <a:rPr lang="en-US" altLang="zh-CN" dirty="0">
                <a:latin typeface="Cambria" panose="02040503050406030204" pitchFamily="18" charset="0"/>
                <a:ea typeface="Cambria" panose="02040503050406030204" pitchFamily="18" charset="0"/>
              </a:rPr>
              <a:t>defending the EEC proposal.</a:t>
            </a:r>
            <a:endParaRPr lang="zh-CN" altLang="en-US" dirty="0">
              <a:latin typeface="Cambria" panose="02040503050406030204" pitchFamily="18" charset="0"/>
            </a:endParaRPr>
          </a:p>
        </p:txBody>
      </p:sp>
      <p:sp>
        <p:nvSpPr>
          <p:cNvPr id="6" name="TextBox 5">
            <a:extLst>
              <a:ext uri="{FF2B5EF4-FFF2-40B4-BE49-F238E27FC236}">
                <a16:creationId xmlns:a16="http://schemas.microsoft.com/office/drawing/2014/main" id="{539D2E71-5420-47A1-9FA2-63AF49ED9086}"/>
              </a:ext>
            </a:extLst>
          </p:cNvPr>
          <p:cNvSpPr txBox="1"/>
          <p:nvPr/>
        </p:nvSpPr>
        <p:spPr>
          <a:xfrm>
            <a:off x="0" y="0"/>
            <a:ext cx="9144000" cy="369332"/>
          </a:xfrm>
          <a:prstGeom prst="rect">
            <a:avLst/>
          </a:prstGeom>
          <a:noFill/>
        </p:spPr>
        <p:txBody>
          <a:bodyPr wrap="square">
            <a:spAutoFit/>
          </a:bodyPr>
          <a:lstStyle/>
          <a:p>
            <a:r>
              <a:rPr lang="en-US" altLang="zh-CN" dirty="0">
                <a:latin typeface="Cambria" panose="02040503050406030204" pitchFamily="18" charset="0"/>
                <a:ea typeface="Cambria" panose="02040503050406030204" pitchFamily="18" charset="0"/>
              </a:rPr>
              <a:t>To sum up,</a:t>
            </a:r>
            <a:endParaRPr lang="zh-CN" altLang="en-US" dirty="0">
              <a:latin typeface="Cambria" panose="02040503050406030204" pitchFamily="18" charset="0"/>
            </a:endParaRPr>
          </a:p>
        </p:txBody>
      </p:sp>
      <p:graphicFrame>
        <p:nvGraphicFramePr>
          <p:cNvPr id="7" name="Table 2">
            <a:extLst>
              <a:ext uri="{FF2B5EF4-FFF2-40B4-BE49-F238E27FC236}">
                <a16:creationId xmlns:a16="http://schemas.microsoft.com/office/drawing/2014/main" id="{869D548A-70B3-4AF8-9322-FD7984383174}"/>
              </a:ext>
            </a:extLst>
          </p:cNvPr>
          <p:cNvGraphicFramePr>
            <a:graphicFrameLocks noGrp="1"/>
          </p:cNvGraphicFramePr>
          <p:nvPr>
            <p:extLst>
              <p:ext uri="{D42A27DB-BD31-4B8C-83A1-F6EECF244321}">
                <p14:modId xmlns:p14="http://schemas.microsoft.com/office/powerpoint/2010/main" val="1716012418"/>
              </p:ext>
            </p:extLst>
          </p:nvPr>
        </p:nvGraphicFramePr>
        <p:xfrm>
          <a:off x="171450" y="685800"/>
          <a:ext cx="8801100" cy="4718478"/>
        </p:xfrm>
        <a:graphic>
          <a:graphicData uri="http://schemas.openxmlformats.org/drawingml/2006/table">
            <a:tbl>
              <a:tblPr firstRow="1" bandRow="1">
                <a:tableStyleId>{3B4B98B0-60AC-42C2-AFA5-B58CD77FA1E5}</a:tableStyleId>
              </a:tblPr>
              <a:tblGrid>
                <a:gridCol w="3587750">
                  <a:extLst>
                    <a:ext uri="{9D8B030D-6E8A-4147-A177-3AD203B41FA5}">
                      <a16:colId xmlns:a16="http://schemas.microsoft.com/office/drawing/2014/main" val="632173772"/>
                    </a:ext>
                  </a:extLst>
                </a:gridCol>
                <a:gridCol w="1993900">
                  <a:extLst>
                    <a:ext uri="{9D8B030D-6E8A-4147-A177-3AD203B41FA5}">
                      <a16:colId xmlns:a16="http://schemas.microsoft.com/office/drawing/2014/main" val="4219643096"/>
                    </a:ext>
                  </a:extLst>
                </a:gridCol>
                <a:gridCol w="3219450">
                  <a:extLst>
                    <a:ext uri="{9D8B030D-6E8A-4147-A177-3AD203B41FA5}">
                      <a16:colId xmlns:a16="http://schemas.microsoft.com/office/drawing/2014/main" val="1834538328"/>
                    </a:ext>
                  </a:extLst>
                </a:gridCol>
              </a:tblGrid>
              <a:tr h="512541">
                <a:tc>
                  <a:txBody>
                    <a:bodyPr/>
                    <a:lstStyle/>
                    <a:p>
                      <a:pPr algn="ctr">
                        <a:lnSpc>
                          <a:spcPct val="100000"/>
                        </a:lnSpc>
                      </a:pPr>
                      <a:endParaRPr lang="zh-CN" altLang="en-US" dirty="0">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ctr">
                        <a:lnSpc>
                          <a:spcPct val="100000"/>
                        </a:lnSpc>
                      </a:pPr>
                      <a:r>
                        <a:rPr lang="en-US" altLang="zh-CN" dirty="0">
                          <a:solidFill>
                            <a:schemeClr val="tx1"/>
                          </a:solidFill>
                          <a:latin typeface="Cambria" panose="02040503050406030204" pitchFamily="18" charset="0"/>
                          <a:ea typeface="Cambria" panose="02040503050406030204" pitchFamily="18" charset="0"/>
                        </a:rPr>
                        <a:t>Approximate uncertainty</a:t>
                      </a:r>
                      <a:endParaRPr lang="zh-CN" altLang="en-US" dirty="0">
                        <a:solidFill>
                          <a:schemeClr val="tx1"/>
                        </a:solidFill>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tc>
                  <a:txBody>
                    <a:bodyPr/>
                    <a:lstStyle/>
                    <a:p>
                      <a:pPr algn="ctr">
                        <a:lnSpc>
                          <a:spcPct val="100000"/>
                        </a:lnSpc>
                      </a:pPr>
                      <a:endParaRPr lang="zh-CN" altLang="en-US">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tcPr>
                </a:tc>
                <a:extLst>
                  <a:ext uri="{0D108BD9-81ED-4DB2-BD59-A6C34878D82A}">
                    <a16:rowId xmlns:a16="http://schemas.microsoft.com/office/drawing/2014/main" val="1138831885"/>
                  </a:ext>
                </a:extLst>
              </a:tr>
              <a:tr h="1258385">
                <a:tc>
                  <a:txBody>
                    <a:bodyPr/>
                    <a:lstStyle/>
                    <a:p>
                      <a:pPr algn="ctr">
                        <a:lnSpc>
                          <a:spcPct val="100000"/>
                        </a:lnSpc>
                      </a:pPr>
                      <a:r>
                        <a:rPr lang="en-US" altLang="zh-CN" dirty="0">
                          <a:latin typeface="Cambria" panose="02040503050406030204" pitchFamily="18" charset="0"/>
                          <a:ea typeface="Cambria" panose="02040503050406030204" pitchFamily="18" charset="0"/>
                        </a:rPr>
                        <a:t>High-statistics artificial data, 21000 events</a:t>
                      </a:r>
                      <a:endParaRPr lang="zh-CN" altLang="en-US" dirty="0">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tc>
                  <a:txBody>
                    <a:bodyPr/>
                    <a:lstStyle/>
                    <a:p>
                      <a:pPr algn="ctr">
                        <a:lnSpc>
                          <a:spcPct val="100000"/>
                        </a:lnSpc>
                      </a:pPr>
                      <a:r>
                        <a:rPr lang="en-US" altLang="zh-CN" dirty="0">
                          <a:latin typeface="Cambria" panose="02040503050406030204" pitchFamily="18" charset="0"/>
                          <a:ea typeface="Cambria" panose="02040503050406030204" pitchFamily="18" charset="0"/>
                        </a:rPr>
                        <a:t>±12</a:t>
                      </a:r>
                      <a:endParaRPr lang="zh-CN" altLang="en-US" dirty="0">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tc>
                  <a:txBody>
                    <a:bodyPr/>
                    <a:lstStyle/>
                    <a:p>
                      <a:pPr algn="ctr">
                        <a:lnSpc>
                          <a:spcPct val="100000"/>
                        </a:lnSpc>
                      </a:pPr>
                      <a:r>
                        <a:rPr lang="en-US" altLang="zh-CN" dirty="0">
                          <a:latin typeface="Cambria" panose="02040503050406030204" pitchFamily="18" charset="0"/>
                          <a:ea typeface="Cambria" panose="02040503050406030204" pitchFamily="18" charset="0"/>
                        </a:rPr>
                        <a:t>Mainly contributed by systematic uncertainties</a:t>
                      </a:r>
                      <a:endParaRPr lang="zh-CN" altLang="en-US" dirty="0">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extLst>
                  <a:ext uri="{0D108BD9-81ED-4DB2-BD59-A6C34878D82A}">
                    <a16:rowId xmlns:a16="http://schemas.microsoft.com/office/drawing/2014/main" val="1960583163"/>
                  </a:ext>
                </a:extLst>
              </a:tr>
              <a:tr h="1149535">
                <a:tc>
                  <a:txBody>
                    <a:bodyPr/>
                    <a:lstStyle/>
                    <a:p>
                      <a:pPr algn="ctr">
                        <a:lnSpc>
                          <a:spcPct val="100000"/>
                        </a:lnSpc>
                      </a:pPr>
                      <a:r>
                        <a:rPr lang="en-US" altLang="zh-CN" dirty="0">
                          <a:latin typeface="Cambria" panose="02040503050406030204" pitchFamily="18" charset="0"/>
                          <a:ea typeface="Cambria" panose="02040503050406030204" pitchFamily="18" charset="0"/>
                        </a:rPr>
                        <a:t>Medium-statistics artificial data, 2000 events</a:t>
                      </a:r>
                      <a:endParaRPr lang="zh-CN" altLang="en-US" dirty="0">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tc>
                  <a:txBody>
                    <a:bodyPr/>
                    <a:lstStyle/>
                    <a:p>
                      <a:pPr algn="ctr">
                        <a:lnSpc>
                          <a:spcPct val="100000"/>
                        </a:lnSpc>
                      </a:pPr>
                      <a:r>
                        <a:rPr lang="en-US" altLang="zh-CN" dirty="0">
                          <a:latin typeface="Cambria" panose="02040503050406030204" pitchFamily="18" charset="0"/>
                          <a:ea typeface="Cambria" panose="02040503050406030204" pitchFamily="18" charset="0"/>
                        </a:rPr>
                        <a:t>±37</a:t>
                      </a:r>
                      <a:endParaRPr lang="zh-CN" altLang="en-US" dirty="0">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tc>
                  <a:txBody>
                    <a:bodyPr/>
                    <a:lstStyle/>
                    <a:p>
                      <a:pPr algn="ctr">
                        <a:lnSpc>
                          <a:spcPct val="100000"/>
                        </a:lnSpc>
                      </a:pPr>
                      <a:endParaRPr lang="zh-CN" altLang="en-US" dirty="0">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extLst>
                  <a:ext uri="{0D108BD9-81ED-4DB2-BD59-A6C34878D82A}">
                    <a16:rowId xmlns:a16="http://schemas.microsoft.com/office/drawing/2014/main" val="1535565062"/>
                  </a:ext>
                </a:extLst>
              </a:tr>
              <a:tr h="167047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dirty="0">
                          <a:latin typeface="Cambria" panose="02040503050406030204" pitchFamily="18" charset="0"/>
                          <a:ea typeface="Cambria" panose="02040503050406030204" pitchFamily="18" charset="0"/>
                        </a:rPr>
                        <a:t>Low-statistics artificial data, 400 events</a:t>
                      </a:r>
                      <a:endParaRPr lang="zh-CN" altLang="en-US" dirty="0">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tc>
                  <a:txBody>
                    <a:bodyPr/>
                    <a:lstStyle/>
                    <a:p>
                      <a:pPr algn="ctr">
                        <a:lnSpc>
                          <a:spcPct val="100000"/>
                        </a:lnSpc>
                      </a:pPr>
                      <a:r>
                        <a:rPr lang="en-US" altLang="zh-CN" dirty="0">
                          <a:latin typeface="Cambria" panose="02040503050406030204" pitchFamily="18" charset="0"/>
                          <a:ea typeface="Cambria" panose="02040503050406030204" pitchFamily="18" charset="0"/>
                        </a:rPr>
                        <a:t>±91</a:t>
                      </a:r>
                      <a:endParaRPr lang="zh-CN" altLang="en-US" dirty="0">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tc>
                  <a:txBody>
                    <a:bodyPr/>
                    <a:lstStyle/>
                    <a:p>
                      <a:pPr algn="ctr">
                        <a:lnSpc>
                          <a:spcPct val="100000"/>
                        </a:lnSpc>
                      </a:pPr>
                      <a:r>
                        <a:rPr lang="en-US" altLang="zh-CN" dirty="0">
                          <a:latin typeface="Cambria" panose="02040503050406030204" pitchFamily="18" charset="0"/>
                          <a:ea typeface="Cambria" panose="02040503050406030204" pitchFamily="18" charset="0"/>
                        </a:rPr>
                        <a:t>The DSL1 data was even less than 400 counts. I assume the statistical uncertainty is the dominant source of the total uncertainty.</a:t>
                      </a:r>
                      <a:endParaRPr lang="zh-CN" altLang="en-US" dirty="0">
                        <a:latin typeface="Cambria" panose="02040503050406030204" pitchFamily="18" charset="0"/>
                      </a:endParaRPr>
                    </a:p>
                  </a:txBody>
                  <a:tcPr anchor="ctr">
                    <a:lnL w="12700" cap="flat" cmpd="sng" algn="ctr">
                      <a:solidFill>
                        <a:schemeClr val="accent1"/>
                      </a:solidFill>
                      <a:prstDash val="solid"/>
                      <a:round/>
                      <a:headEnd type="none" w="med" len="med"/>
                      <a:tailEnd type="none" w="med" len="med"/>
                    </a:lnL>
                    <a:lnR w="12700" cap="flat" cmpd="sng" algn="ctr">
                      <a:solidFill>
                        <a:schemeClr val="accent1"/>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solidFill>
                      <a:schemeClr val="bg1"/>
                    </a:solidFill>
                  </a:tcPr>
                </a:tc>
                <a:extLst>
                  <a:ext uri="{0D108BD9-81ED-4DB2-BD59-A6C34878D82A}">
                    <a16:rowId xmlns:a16="http://schemas.microsoft.com/office/drawing/2014/main" val="3333265436"/>
                  </a:ext>
                </a:extLst>
              </a:tr>
            </a:tbl>
          </a:graphicData>
        </a:graphic>
      </p:graphicFrame>
    </p:spTree>
    <p:extLst>
      <p:ext uri="{BB962C8B-B14F-4D97-AF65-F5344CB8AC3E}">
        <p14:creationId xmlns:p14="http://schemas.microsoft.com/office/powerpoint/2010/main" val="1868090546"/>
      </p:ext>
    </p:extLst>
  </p:cSld>
  <p:clrMapOvr>
    <a:masterClrMapping/>
  </p:clrMapOvr>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42865DF1-8B09-4722-B84B-111E34F93F53}"/>
              </a:ext>
            </a:extLst>
          </p:cNvPr>
          <p:cNvSpPr txBox="1"/>
          <p:nvPr/>
        </p:nvSpPr>
        <p:spPr>
          <a:xfrm>
            <a:off x="0" y="0"/>
            <a:ext cx="9144000" cy="4770537"/>
          </a:xfrm>
          <a:prstGeom prst="rect">
            <a:avLst/>
          </a:prstGeom>
          <a:noFill/>
        </p:spPr>
        <p:txBody>
          <a:bodyPr wrap="square">
            <a:spAutoFit/>
          </a:bodyPr>
          <a:lstStyle/>
          <a:p>
            <a:r>
              <a:rPr lang="en-US" altLang="zh-CN" sz="1600" dirty="0">
                <a:solidFill>
                  <a:srgbClr val="1F497D"/>
                </a:solidFill>
                <a:effectLst/>
                <a:latin typeface="Calibri" panose="020F0502020204030204" pitchFamily="34" charset="0"/>
                <a:ea typeface="MS PGothic" panose="020B0600070205080204" pitchFamily="34" charset="-128"/>
              </a:rPr>
              <a:t>31S Draft V1</a:t>
            </a:r>
          </a:p>
          <a:p>
            <a:r>
              <a:rPr lang="en-US" altLang="zh-CN" sz="1600" dirty="0">
                <a:solidFill>
                  <a:srgbClr val="1F497D"/>
                </a:solidFill>
                <a:effectLst/>
                <a:latin typeface="Calibri" panose="020F0502020204030204" pitchFamily="34" charset="0"/>
                <a:ea typeface="MS PGothic" panose="020B0600070205080204" pitchFamily="34" charset="-128"/>
              </a:rPr>
              <a:t>Hi Lijie,</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 </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I didn't get a chance to read it yet but I glanced at it. A few brief comments: </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 </a:t>
            </a:r>
            <a:endParaRPr lang="zh-CN" altLang="zh-CN" sz="1600" dirty="0">
              <a:effectLst/>
              <a:latin typeface="Times New Roman" panose="02020603050405020304" pitchFamily="18" charset="0"/>
              <a:ea typeface="MS PGothic" panose="020B0600070205080204" pitchFamily="34" charset="-128"/>
            </a:endParaRPr>
          </a:p>
          <a:p>
            <a:pPr marL="342900" lvl="0" indent="-342900">
              <a:buFont typeface="+mj-lt"/>
              <a:buAutoNum type="arabicParenR"/>
            </a:pPr>
            <a:r>
              <a:rPr lang="en-US" altLang="zh-CN" sz="1600" dirty="0">
                <a:solidFill>
                  <a:srgbClr val="1F497D"/>
                </a:solidFill>
                <a:effectLst/>
                <a:latin typeface="Calibri" panose="020F0502020204030204" pitchFamily="34" charset="0"/>
                <a:ea typeface="MS PGothic" panose="020B0600070205080204" pitchFamily="34" charset="-128"/>
              </a:rPr>
              <a:t>I think the sign convention for your residuals should be reversed. (I believe it is usually data minus fit.)</a:t>
            </a:r>
            <a:endParaRPr lang="zh-CN" altLang="zh-CN" sz="1600" dirty="0">
              <a:solidFill>
                <a:srgbClr val="1F497D"/>
              </a:solidFill>
              <a:effectLst/>
              <a:latin typeface="Times New Roman" panose="02020603050405020304" pitchFamily="18" charset="0"/>
              <a:ea typeface="MS PGothic" panose="020B0600070205080204" pitchFamily="34" charset="-128"/>
            </a:endParaRPr>
          </a:p>
          <a:p>
            <a:pPr marL="342900" lvl="0" indent="-342900">
              <a:buFont typeface="+mj-lt"/>
              <a:buAutoNum type="arabicParenR"/>
            </a:pPr>
            <a:r>
              <a:rPr lang="en-US" altLang="zh-CN" sz="1600" dirty="0">
                <a:solidFill>
                  <a:srgbClr val="1F497D"/>
                </a:solidFill>
                <a:effectLst/>
                <a:latin typeface="Calibri" panose="020F0502020204030204" pitchFamily="34" charset="0"/>
                <a:ea typeface="MS PGothic" panose="020B0600070205080204" pitchFamily="34" charset="-128"/>
              </a:rPr>
              <a:t>The reference numbers don't seem to be in order (they skip from 37 to 51 on page 2, for example). Where is Ref. [48] by </a:t>
            </a:r>
            <a:r>
              <a:rPr lang="en-US" altLang="zh-CN" sz="1600" dirty="0" err="1">
                <a:solidFill>
                  <a:srgbClr val="1F497D"/>
                </a:solidFill>
                <a:effectLst/>
                <a:latin typeface="Calibri" panose="020F0502020204030204" pitchFamily="34" charset="0"/>
                <a:ea typeface="MS PGothic" panose="020B0600070205080204" pitchFamily="34" charset="-128"/>
              </a:rPr>
              <a:t>Tonev</a:t>
            </a:r>
            <a:r>
              <a:rPr lang="en-US" altLang="zh-CN" sz="1600" dirty="0">
                <a:solidFill>
                  <a:srgbClr val="1F497D"/>
                </a:solidFill>
                <a:effectLst/>
                <a:latin typeface="Calibri" panose="020F0502020204030204" pitchFamily="34" charset="0"/>
                <a:ea typeface="MS PGothic" panose="020B0600070205080204" pitchFamily="34" charset="-128"/>
              </a:rPr>
              <a:t> referred to?</a:t>
            </a:r>
            <a:endParaRPr lang="zh-CN" altLang="zh-CN" sz="1600" dirty="0">
              <a:solidFill>
                <a:srgbClr val="1F497D"/>
              </a:solidFill>
              <a:effectLst/>
              <a:latin typeface="Times New Roman" panose="02020603050405020304" pitchFamily="18" charset="0"/>
              <a:ea typeface="MS PGothic" panose="020B0600070205080204" pitchFamily="34" charset="-128"/>
            </a:endParaRPr>
          </a:p>
          <a:p>
            <a:pPr marL="342900" lvl="0" indent="-342900">
              <a:buFont typeface="+mj-lt"/>
              <a:buAutoNum type="arabicParenR"/>
            </a:pPr>
            <a:r>
              <a:rPr lang="en-US" altLang="zh-CN" sz="1600" dirty="0">
                <a:solidFill>
                  <a:srgbClr val="1F497D"/>
                </a:solidFill>
                <a:effectLst/>
                <a:latin typeface="Calibri" panose="020F0502020204030204" pitchFamily="34" charset="0"/>
                <a:ea typeface="MS PGothic" panose="020B0600070205080204" pitchFamily="34" charset="-128"/>
              </a:rPr>
              <a:t>I thought the last number you showed (maybe a month ago) for the lifetime of the first excited state agreed with </a:t>
            </a:r>
            <a:r>
              <a:rPr lang="en-US" altLang="zh-CN" sz="1600" dirty="0" err="1">
                <a:solidFill>
                  <a:srgbClr val="1F497D"/>
                </a:solidFill>
                <a:effectLst/>
                <a:latin typeface="Calibri" panose="020F0502020204030204" pitchFamily="34" charset="0"/>
                <a:ea typeface="MS PGothic" panose="020B0600070205080204" pitchFamily="34" charset="-128"/>
              </a:rPr>
              <a:t>Tonev</a:t>
            </a:r>
            <a:r>
              <a:rPr lang="en-US" altLang="zh-CN" sz="1600" dirty="0">
                <a:solidFill>
                  <a:srgbClr val="1F497D"/>
                </a:solidFill>
                <a:effectLst/>
                <a:latin typeface="Calibri" panose="020F0502020204030204" pitchFamily="34" charset="0"/>
                <a:ea typeface="MS PGothic" panose="020B0600070205080204" pitchFamily="34" charset="-128"/>
              </a:rPr>
              <a:t> but now your number is about two times bigger. Did something change or is my memory failing me (the number has changed so many times, so I may have lost track). </a:t>
            </a:r>
            <a:endParaRPr lang="zh-CN" altLang="zh-CN" sz="1600" dirty="0">
              <a:solidFill>
                <a:srgbClr val="1F497D"/>
              </a:solidFill>
              <a:effectLst/>
              <a:latin typeface="Times New Roman" panose="02020603050405020304" pitchFamily="18" charset="0"/>
              <a:ea typeface="MS PGothic" panose="020B0600070205080204" pitchFamily="34" charset="-128"/>
            </a:endParaRPr>
          </a:p>
          <a:p>
            <a:pPr marL="342900" lvl="0" indent="-342900">
              <a:buFont typeface="+mj-lt"/>
              <a:buAutoNum type="arabicParenR"/>
            </a:pPr>
            <a:r>
              <a:rPr lang="en-US" altLang="zh-CN" sz="1600" dirty="0">
                <a:solidFill>
                  <a:srgbClr val="1F497D"/>
                </a:solidFill>
                <a:effectLst/>
                <a:latin typeface="Calibri" panose="020F0502020204030204" pitchFamily="34" charset="0"/>
                <a:ea typeface="MS PGothic" panose="020B0600070205080204" pitchFamily="34" charset="-128"/>
              </a:rPr>
              <a:t>The pdf file is very difficult to work with. It takes a very long time to load, scroll, and print. I think it is probably because of the figures. For the drafts you send around, it might be worth using lower-resolution figures or figures with a different file type. You could still use the high-res ones for the journal submission. </a:t>
            </a:r>
            <a:endParaRPr lang="zh-CN" altLang="zh-CN" sz="1600" dirty="0">
              <a:solidFill>
                <a:srgbClr val="1F497D"/>
              </a:solidFill>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 </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Best,</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 </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Chris</a:t>
            </a:r>
            <a:endParaRPr lang="zh-CN" altLang="zh-CN" sz="1600" dirty="0">
              <a:effectLst/>
              <a:latin typeface="Times New Roman" panose="02020603050405020304" pitchFamily="18" charset="0"/>
              <a:ea typeface="MS PGothic" panose="020B0600070205080204" pitchFamily="34" charset="-128"/>
            </a:endParaRPr>
          </a:p>
        </p:txBody>
      </p:sp>
    </p:spTree>
    <p:extLst>
      <p:ext uri="{BB962C8B-B14F-4D97-AF65-F5344CB8AC3E}">
        <p14:creationId xmlns:p14="http://schemas.microsoft.com/office/powerpoint/2010/main" val="394344335"/>
      </p:ext>
    </p:extLst>
  </p:cSld>
  <p:clrMapOvr>
    <a:masterClrMapping/>
  </p:clrMapOvr>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132BBD71-C9E5-4AF3-A5C6-3DF010052E7F}"/>
              </a:ext>
            </a:extLst>
          </p:cNvPr>
          <p:cNvSpPr txBox="1"/>
          <p:nvPr/>
        </p:nvSpPr>
        <p:spPr>
          <a:xfrm>
            <a:off x="0" y="0"/>
            <a:ext cx="9144000" cy="3293209"/>
          </a:xfrm>
          <a:prstGeom prst="rect">
            <a:avLst/>
          </a:prstGeom>
          <a:noFill/>
        </p:spPr>
        <p:txBody>
          <a:bodyPr wrap="square">
            <a:spAutoFit/>
          </a:bodyPr>
          <a:lstStyle/>
          <a:p>
            <a:r>
              <a:rPr lang="en-US" altLang="zh-CN" sz="1600" dirty="0">
                <a:solidFill>
                  <a:srgbClr val="1F497D"/>
                </a:solidFill>
                <a:effectLst/>
                <a:latin typeface="Calibri" panose="020F0502020204030204" pitchFamily="34" charset="0"/>
                <a:ea typeface="MS PGothic" panose="020B0600070205080204" pitchFamily="34" charset="-128"/>
              </a:rPr>
              <a:t>Hi Lijie,</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 </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I attached a pdf with comments. The file crashed several times while I was writing comments and the functionality of the comments became distorted after it crashed. So I reiterate the importance of circulating a simpler file. </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 </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Most of my comments are trivial, but I think the most important thing is that we need more scientific discussion of the results in the paper. Without that, the paper seems incomplete and I doubt it could be accepted in PLB. I think we need to include that before circulating more broadly. </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 </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Hope that is useful,</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 </a:t>
            </a:r>
            <a:endParaRPr lang="zh-CN" altLang="zh-CN" sz="1600" dirty="0">
              <a:effectLst/>
              <a:latin typeface="Times New Roman" panose="02020603050405020304" pitchFamily="18" charset="0"/>
              <a:ea typeface="MS PGothic" panose="020B0600070205080204" pitchFamily="34" charset="-128"/>
            </a:endParaRPr>
          </a:p>
          <a:p>
            <a:r>
              <a:rPr lang="en-US" altLang="zh-CN" sz="1600" dirty="0">
                <a:solidFill>
                  <a:srgbClr val="1F497D"/>
                </a:solidFill>
                <a:effectLst/>
                <a:latin typeface="Calibri" panose="020F0502020204030204" pitchFamily="34" charset="0"/>
                <a:ea typeface="MS PGothic" panose="020B0600070205080204" pitchFamily="34" charset="-128"/>
              </a:rPr>
              <a:t>Chris</a:t>
            </a:r>
            <a:endParaRPr lang="zh-CN" altLang="zh-CN" sz="1600" dirty="0">
              <a:effectLst/>
              <a:latin typeface="Times New Roman" panose="02020603050405020304" pitchFamily="18" charset="0"/>
              <a:ea typeface="MS PGothic" panose="020B0600070205080204" pitchFamily="34" charset="-128"/>
            </a:endParaRPr>
          </a:p>
        </p:txBody>
      </p:sp>
      <p:sp>
        <p:nvSpPr>
          <p:cNvPr id="5" name="TextBox 4">
            <a:extLst>
              <a:ext uri="{FF2B5EF4-FFF2-40B4-BE49-F238E27FC236}">
                <a16:creationId xmlns:a16="http://schemas.microsoft.com/office/drawing/2014/main" id="{F5DADD75-020C-40F4-87A6-F17EB6A4F424}"/>
              </a:ext>
            </a:extLst>
          </p:cNvPr>
          <p:cNvSpPr txBox="1"/>
          <p:nvPr/>
        </p:nvSpPr>
        <p:spPr>
          <a:xfrm>
            <a:off x="0" y="3293209"/>
            <a:ext cx="9144000" cy="2585323"/>
          </a:xfrm>
          <a:prstGeom prst="rect">
            <a:avLst/>
          </a:prstGeom>
          <a:noFill/>
        </p:spPr>
        <p:txBody>
          <a:bodyPr wrap="square">
            <a:spAutoFit/>
          </a:bodyPr>
          <a:lstStyle/>
          <a:p>
            <a:pPr marL="342900" lvl="0" indent="-342900">
              <a:buFont typeface="+mj-lt"/>
              <a:buAutoNum type="arabicParenR"/>
              <a:tabLst>
                <a:tab pos="457200" algn="l"/>
              </a:tabLst>
            </a:pPr>
            <a:r>
              <a:rPr lang="en-US" altLang="zh-CN" sz="1800" dirty="0">
                <a:solidFill>
                  <a:srgbClr val="000000"/>
                </a:solidFill>
                <a:effectLst/>
                <a:latin typeface="Arial" panose="020B0604020202020204" pitchFamily="34" charset="0"/>
                <a:ea typeface="宋体" panose="02010600030101010101" pitchFamily="2" charset="-122"/>
              </a:rPr>
              <a:t>Sorry for the trouble caused by the large figures. I fixed some normalization issues in some prior distributions and regenerated/compressed all the figures. Now I'm able to scroll the pdf file smoothly.</a:t>
            </a:r>
            <a:endParaRPr lang="en-US" altLang="zh-CN" dirty="0">
              <a:solidFill>
                <a:srgbClr val="000000"/>
              </a:solidFill>
              <a:latin typeface="Times New Roman" panose="02020603050405020304" pitchFamily="18" charset="0"/>
              <a:ea typeface="宋体" panose="02010600030101010101" pitchFamily="2" charset="-122"/>
            </a:endParaRPr>
          </a:p>
          <a:p>
            <a:pPr marL="342900" lvl="0" indent="-342900">
              <a:buFont typeface="+mj-lt"/>
              <a:buAutoNum type="arabicParenR"/>
              <a:tabLst>
                <a:tab pos="457200" algn="l"/>
              </a:tabLst>
            </a:pPr>
            <a:r>
              <a:rPr lang="en-US" altLang="zh-CN" sz="1800" dirty="0">
                <a:solidFill>
                  <a:srgbClr val="000000"/>
                </a:solidFill>
                <a:effectLst/>
                <a:latin typeface="Arial" panose="020B0604020202020204" pitchFamily="34" charset="0"/>
                <a:ea typeface="宋体" panose="02010600030101010101" pitchFamily="2" charset="-122"/>
              </a:rPr>
              <a:t>I changed all the residuals from 'simulation–data' to 'data–simulation'. Brent used  'simulation–data' in his paper, so I thought that's our convention. Anyway, 'data–simulation' looks more </a:t>
            </a:r>
            <a:r>
              <a:rPr lang="en-US" altLang="zh-CN" sz="1800">
                <a:solidFill>
                  <a:srgbClr val="000000"/>
                </a:solidFill>
                <a:effectLst/>
                <a:latin typeface="Arial" panose="020B0604020202020204" pitchFamily="34" charset="0"/>
                <a:ea typeface="宋体" panose="02010600030101010101" pitchFamily="2" charset="-122"/>
              </a:rPr>
              <a:t>intuitive.</a:t>
            </a:r>
            <a:endParaRPr lang="en-US" altLang="zh-CN" dirty="0">
              <a:solidFill>
                <a:srgbClr val="000000"/>
              </a:solidFill>
              <a:latin typeface="Times New Roman" panose="02020603050405020304" pitchFamily="18" charset="0"/>
              <a:ea typeface="宋体" panose="02010600030101010101" pitchFamily="2" charset="-122"/>
            </a:endParaRPr>
          </a:p>
          <a:p>
            <a:pPr marL="342900" lvl="0" indent="-342900">
              <a:buFont typeface="+mj-lt"/>
              <a:buAutoNum type="arabicParenR"/>
              <a:tabLst>
                <a:tab pos="457200" algn="l"/>
              </a:tabLst>
            </a:pPr>
            <a:r>
              <a:rPr lang="en-US" altLang="zh-CN" sz="1800">
                <a:solidFill>
                  <a:srgbClr val="000000"/>
                </a:solidFill>
                <a:effectLst/>
                <a:latin typeface="Arial" panose="020B0604020202020204" pitchFamily="34" charset="0"/>
                <a:ea typeface="宋体" panose="02010600030101010101" pitchFamily="2" charset="-122"/>
              </a:rPr>
              <a:t>I </a:t>
            </a:r>
            <a:r>
              <a:rPr lang="en-US" altLang="zh-CN" sz="1800" dirty="0">
                <a:solidFill>
                  <a:srgbClr val="000000"/>
                </a:solidFill>
                <a:effectLst/>
                <a:latin typeface="Arial" panose="020B0604020202020204" pitchFamily="34" charset="0"/>
                <a:ea typeface="宋体" panose="02010600030101010101" pitchFamily="2" charset="-122"/>
              </a:rPr>
              <a:t>revised other language/reference/caption problems you pointed out. I'll be working on the result discussion part. I just want you to have a proper file, and there is no need to read this version. I'll share a second version after I finish the discussion part.</a:t>
            </a:r>
            <a:endParaRPr lang="zh-CN" altLang="zh-CN" sz="1800" dirty="0">
              <a:solidFill>
                <a:srgbClr val="000000"/>
              </a:solidFill>
              <a:effectLst/>
              <a:latin typeface="Times New Roman" panose="02020603050405020304" pitchFamily="18" charset="0"/>
              <a:ea typeface="宋体" panose="02010600030101010101" pitchFamily="2" charset="-122"/>
            </a:endParaRPr>
          </a:p>
        </p:txBody>
      </p:sp>
    </p:spTree>
    <p:extLst>
      <p:ext uri="{BB962C8B-B14F-4D97-AF65-F5344CB8AC3E}">
        <p14:creationId xmlns:p14="http://schemas.microsoft.com/office/powerpoint/2010/main" val="3998618558"/>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3369A7-AA01-4A4D-B174-1AE79DB00210}"/>
              </a:ext>
            </a:extLst>
          </p:cNvPr>
          <p:cNvPicPr>
            <a:picLocks noChangeAspect="1"/>
          </p:cNvPicPr>
          <p:nvPr/>
        </p:nvPicPr>
        <p:blipFill>
          <a:blip r:embed="rId2"/>
          <a:stretch>
            <a:fillRect/>
          </a:stretch>
        </p:blipFill>
        <p:spPr>
          <a:xfrm>
            <a:off x="0" y="0"/>
            <a:ext cx="6033760" cy="6858000"/>
          </a:xfrm>
          <a:prstGeom prst="rect">
            <a:avLst/>
          </a:prstGeom>
        </p:spPr>
      </p:pic>
    </p:spTree>
    <p:extLst>
      <p:ext uri="{BB962C8B-B14F-4D97-AF65-F5344CB8AC3E}">
        <p14:creationId xmlns:p14="http://schemas.microsoft.com/office/powerpoint/2010/main" val="732526637"/>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3">
            <a:extLst>
              <a:ext uri="{FF2B5EF4-FFF2-40B4-BE49-F238E27FC236}">
                <a16:creationId xmlns:a16="http://schemas.microsoft.com/office/drawing/2014/main" id="{E228D4BE-4332-4652-8304-0119664FC9F2}"/>
              </a:ext>
            </a:extLst>
          </p:cNvPr>
          <p:cNvGraphicFramePr>
            <a:graphicFrameLocks noGrp="1"/>
          </p:cNvGraphicFramePr>
          <p:nvPr>
            <p:extLst>
              <p:ext uri="{D42A27DB-BD31-4B8C-83A1-F6EECF244321}">
                <p14:modId xmlns:p14="http://schemas.microsoft.com/office/powerpoint/2010/main" val="2944493283"/>
              </p:ext>
            </p:extLst>
          </p:nvPr>
        </p:nvGraphicFramePr>
        <p:xfrm>
          <a:off x="0" y="0"/>
          <a:ext cx="9144001" cy="6048289"/>
        </p:xfrm>
        <a:graphic>
          <a:graphicData uri="http://schemas.openxmlformats.org/drawingml/2006/table">
            <a:tbl>
              <a:tblPr firstRow="1" bandRow="1">
                <a:tableStyleId>{5C22544A-7EE6-4342-B048-85BDC9FD1C3A}</a:tableStyleId>
              </a:tblPr>
              <a:tblGrid>
                <a:gridCol w="1440873">
                  <a:extLst>
                    <a:ext uri="{9D8B030D-6E8A-4147-A177-3AD203B41FA5}">
                      <a16:colId xmlns:a16="http://schemas.microsoft.com/office/drawing/2014/main" val="3277503642"/>
                    </a:ext>
                  </a:extLst>
                </a:gridCol>
                <a:gridCol w="2098740">
                  <a:extLst>
                    <a:ext uri="{9D8B030D-6E8A-4147-A177-3AD203B41FA5}">
                      <a16:colId xmlns:a16="http://schemas.microsoft.com/office/drawing/2014/main" val="4047288921"/>
                    </a:ext>
                  </a:extLst>
                </a:gridCol>
                <a:gridCol w="3215148">
                  <a:extLst>
                    <a:ext uri="{9D8B030D-6E8A-4147-A177-3AD203B41FA5}">
                      <a16:colId xmlns:a16="http://schemas.microsoft.com/office/drawing/2014/main" val="2805930666"/>
                    </a:ext>
                  </a:extLst>
                </a:gridCol>
                <a:gridCol w="2389240">
                  <a:extLst>
                    <a:ext uri="{9D8B030D-6E8A-4147-A177-3AD203B41FA5}">
                      <a16:colId xmlns:a16="http://schemas.microsoft.com/office/drawing/2014/main" val="420130924"/>
                    </a:ext>
                  </a:extLst>
                </a:gridCol>
              </a:tblGrid>
              <a:tr h="847397">
                <a:tc>
                  <a:txBody>
                    <a:bodyPr/>
                    <a:lstStyle/>
                    <a:p>
                      <a:pPr algn="ctr"/>
                      <a:r>
                        <a:rPr lang="en-US" altLang="zh-CN" sz="1800" dirty="0">
                          <a:solidFill>
                            <a:schemeClr val="tx1"/>
                          </a:solidFill>
                          <a:latin typeface="Cambria" panose="02040503050406030204" pitchFamily="18" charset="0"/>
                          <a:ea typeface="Cambria" panose="02040503050406030204" pitchFamily="18" charset="0"/>
                          <a:cs typeface="Arial" panose="020B0604020202020204" pitchFamily="34" charset="0"/>
                        </a:rPr>
                        <a:t>Statistical significance</a:t>
                      </a:r>
                      <a:endParaRPr lang="zh-CN" altLang="en-US" sz="1800" dirty="0">
                        <a:solidFill>
                          <a:schemeClr val="tx1"/>
                        </a:solidFill>
                        <a:latin typeface="Cambria" panose="02040503050406030204" pitchFamily="18" charset="0"/>
                        <a:cs typeface="Arial" panose="020B0604020202020204" pitchFamily="34" charset="0"/>
                      </a:endParaRPr>
                    </a:p>
                  </a:txBody>
                  <a:tcPr anchor="ctr"/>
                </a:tc>
                <a:tc>
                  <a:txBody>
                    <a:bodyPr/>
                    <a:lstStyle/>
                    <a:p>
                      <a:pPr algn="ctr"/>
                      <a:r>
                        <a:rPr lang="en-US" altLang="zh-CN" sz="2000">
                          <a:solidFill>
                            <a:schemeClr val="tx1"/>
                          </a:solidFill>
                          <a:latin typeface="Cambria" panose="02040503050406030204" pitchFamily="18" charset="0"/>
                          <a:ea typeface="Cambria" panose="02040503050406030204" pitchFamily="18" charset="0"/>
                          <a:cs typeface="Arial" panose="020B0604020202020204" pitchFamily="34" charset="0"/>
                        </a:rPr>
                        <a:t>Spectrum</a:t>
                      </a:r>
                      <a:endParaRPr lang="zh-CN" altLang="en-US" sz="2000" dirty="0">
                        <a:solidFill>
                          <a:schemeClr val="tx1"/>
                        </a:solidFill>
                        <a:latin typeface="Cambria" panose="02040503050406030204" pitchFamily="18" charset="0"/>
                        <a:cs typeface="Arial" panose="020B0604020202020204" pitchFamily="34" charset="0"/>
                      </a:endParaRPr>
                    </a:p>
                  </a:txBody>
                  <a:tcPr anchor="ctr"/>
                </a:tc>
                <a:tc>
                  <a:txBody>
                    <a:bodyPr/>
                    <a:lstStyle/>
                    <a:p>
                      <a:pPr algn="ctr"/>
                      <a:r>
                        <a:rPr lang="en-US" altLang="zh-CN" sz="2000">
                          <a:solidFill>
                            <a:schemeClr val="tx1"/>
                          </a:solidFill>
                          <a:latin typeface="Cambria" panose="02040503050406030204" pitchFamily="18" charset="0"/>
                          <a:cs typeface="Arial" panose="020B0604020202020204" pitchFamily="34" charset="0"/>
                        </a:rPr>
                        <a:t>Posterior distribution</a:t>
                      </a:r>
                      <a:endParaRPr lang="zh-CN" altLang="en-US" sz="2000" dirty="0">
                        <a:solidFill>
                          <a:schemeClr val="tx1"/>
                        </a:solidFill>
                        <a:latin typeface="Cambria" panose="02040503050406030204" pitchFamily="18" charset="0"/>
                        <a:cs typeface="Arial" panose="020B0604020202020204" pitchFamily="34" charset="0"/>
                      </a:endParaRPr>
                    </a:p>
                  </a:txBody>
                  <a:tcPr anchor="ctr"/>
                </a:tc>
                <a:tc>
                  <a:txBody>
                    <a:bodyPr/>
                    <a:lstStyle/>
                    <a:p>
                      <a:pPr algn="ctr"/>
                      <a:r>
                        <a:rPr lang="en-US" altLang="zh-CN" sz="2000">
                          <a:solidFill>
                            <a:schemeClr val="tx1"/>
                          </a:solidFill>
                          <a:latin typeface="Cambria" panose="02040503050406030204" pitchFamily="18" charset="0"/>
                          <a:cs typeface="Arial" panose="020B0604020202020204" pitchFamily="34" charset="0"/>
                        </a:rPr>
                        <a:t>Constraint provided by data set</a:t>
                      </a:r>
                      <a:endParaRPr lang="zh-CN" altLang="en-US" sz="2000" dirty="0">
                        <a:solidFill>
                          <a:schemeClr val="tx1"/>
                        </a:solidFill>
                        <a:latin typeface="Cambria" panose="02040503050406030204" pitchFamily="18" charset="0"/>
                        <a:cs typeface="Arial" panose="020B0604020202020204" pitchFamily="34" charset="0"/>
                      </a:endParaRPr>
                    </a:p>
                  </a:txBody>
                  <a:tcPr anchor="ctr"/>
                </a:tc>
                <a:extLst>
                  <a:ext uri="{0D108BD9-81ED-4DB2-BD59-A6C34878D82A}">
                    <a16:rowId xmlns:a16="http://schemas.microsoft.com/office/drawing/2014/main" val="212281938"/>
                  </a:ext>
                </a:extLst>
              </a:tr>
              <a:tr h="749610">
                <a:tc>
                  <a:txBody>
                    <a:bodyPr/>
                    <a:lstStyle/>
                    <a:p>
                      <a:pPr algn="ctr"/>
                      <a:r>
                        <a:rPr lang="en-US" altLang="zh-CN" sz="2000">
                          <a:solidFill>
                            <a:schemeClr val="tx1"/>
                          </a:solidFill>
                          <a:latin typeface="Cambria" panose="02040503050406030204" pitchFamily="18" charset="0"/>
                          <a:ea typeface="Cambria" panose="02040503050406030204" pitchFamily="18" charset="0"/>
                          <a:cs typeface="Arial" panose="020B0604020202020204" pitchFamily="34" charset="0"/>
                        </a:rPr>
                        <a:t>N&gt;5σ</a:t>
                      </a:r>
                      <a:endParaRPr lang="zh-CN" altLang="en-US" sz="2000" dirty="0">
                        <a:solidFill>
                          <a:schemeClr val="tx1"/>
                        </a:solidFill>
                        <a:latin typeface="Cambria" panose="02040503050406030204" pitchFamily="18" charset="0"/>
                        <a:cs typeface="Arial" panose="020B0604020202020204" pitchFamily="34" charset="0"/>
                      </a:endParaRPr>
                    </a:p>
                  </a:txBody>
                  <a:tcPr anchor="ctr"/>
                </a:tc>
                <a:tc>
                  <a:txBody>
                    <a:bodyPr/>
                    <a:lstStyle/>
                    <a:p>
                      <a:pPr algn="ctr"/>
                      <a:r>
                        <a:rPr lang="en-US" altLang="zh-CN" sz="2000">
                          <a:solidFill>
                            <a:schemeClr val="tx1"/>
                          </a:solidFill>
                          <a:latin typeface="Cambria" panose="02040503050406030204" pitchFamily="18" charset="0"/>
                          <a:ea typeface="Cambria" panose="02040503050406030204" pitchFamily="18" charset="0"/>
                          <a:cs typeface="Arial" panose="020B0604020202020204" pitchFamily="34" charset="0"/>
                        </a:rPr>
                        <a:t>Strong peak</a:t>
                      </a:r>
                      <a:endParaRPr lang="zh-CN" altLang="en-US" sz="2000" dirty="0">
                        <a:solidFill>
                          <a:schemeClr val="tx1"/>
                        </a:solidFill>
                        <a:latin typeface="Cambria" panose="02040503050406030204" pitchFamily="18" charset="0"/>
                        <a:cs typeface="Arial" panose="020B0604020202020204" pitchFamily="34" charset="0"/>
                      </a:endParaRPr>
                    </a:p>
                  </a:txBody>
                  <a:tcPr anchor="ctr"/>
                </a:tc>
                <a:tc>
                  <a:txBody>
                    <a:bodyPr/>
                    <a:lstStyle/>
                    <a:p>
                      <a:pPr algn="ctr"/>
                      <a:r>
                        <a:rPr lang="en-US" altLang="zh-CN" sz="2000">
                          <a:solidFill>
                            <a:schemeClr val="tx1"/>
                          </a:solidFill>
                          <a:latin typeface="Cambria" panose="02040503050406030204" pitchFamily="18" charset="0"/>
                          <a:cs typeface="Arial" panose="020B0604020202020204" pitchFamily="34" charset="0"/>
                        </a:rPr>
                        <a:t>Finite value/upper limit can be extracted</a:t>
                      </a:r>
                      <a:endParaRPr lang="zh-CN" altLang="en-US" sz="2000" dirty="0">
                        <a:solidFill>
                          <a:schemeClr val="tx1"/>
                        </a:solidFill>
                        <a:latin typeface="Cambria" panose="02040503050406030204" pitchFamily="18" charset="0"/>
                        <a:cs typeface="Arial" panose="020B0604020202020204" pitchFamily="34" charset="0"/>
                      </a:endParaRPr>
                    </a:p>
                  </a:txBody>
                  <a:tcPr anchor="ctr"/>
                </a:tc>
                <a:tc>
                  <a:txBody>
                    <a:bodyPr/>
                    <a:lstStyle/>
                    <a:p>
                      <a:pPr algn="ctr"/>
                      <a:r>
                        <a:rPr lang="en-US" altLang="zh-CN" sz="2000">
                          <a:solidFill>
                            <a:schemeClr val="tx1"/>
                          </a:solidFill>
                          <a:latin typeface="Cambria" panose="02040503050406030204" pitchFamily="18" charset="0"/>
                          <a:cs typeface="Arial" panose="020B0604020202020204" pitchFamily="34" charset="0"/>
                        </a:rPr>
                        <a:t>Strong</a:t>
                      </a:r>
                      <a:endParaRPr lang="zh-CN" altLang="en-US" sz="2000" dirty="0">
                        <a:solidFill>
                          <a:schemeClr val="tx1"/>
                        </a:solidFill>
                        <a:latin typeface="Cambria" panose="02040503050406030204" pitchFamily="18" charset="0"/>
                        <a:cs typeface="Arial" panose="020B0604020202020204" pitchFamily="34" charset="0"/>
                      </a:endParaRPr>
                    </a:p>
                  </a:txBody>
                  <a:tcPr anchor="ctr"/>
                </a:tc>
                <a:extLst>
                  <a:ext uri="{0D108BD9-81ED-4DB2-BD59-A6C34878D82A}">
                    <a16:rowId xmlns:a16="http://schemas.microsoft.com/office/drawing/2014/main" val="3408131336"/>
                  </a:ext>
                </a:extLst>
              </a:tr>
              <a:tr h="1458199">
                <a:tc>
                  <a:txBody>
                    <a:bodyPr/>
                    <a:lstStyle/>
                    <a:p>
                      <a:pPr algn="ctr"/>
                      <a:r>
                        <a:rPr lang="en-US" altLang="zh-CN" sz="2000">
                          <a:solidFill>
                            <a:schemeClr val="tx1"/>
                          </a:solidFill>
                          <a:latin typeface="Cambria" panose="02040503050406030204" pitchFamily="18" charset="0"/>
                          <a:ea typeface="Cambria" panose="02040503050406030204" pitchFamily="18" charset="0"/>
                          <a:cs typeface="Arial" panose="020B0604020202020204" pitchFamily="34" charset="0"/>
                        </a:rPr>
                        <a:t>4σ&lt;N&lt;5σ</a:t>
                      </a:r>
                      <a:endParaRPr lang="zh-CN" altLang="en-US" sz="2000" dirty="0">
                        <a:solidFill>
                          <a:schemeClr val="tx1"/>
                        </a:solidFill>
                        <a:latin typeface="Cambria" panose="02040503050406030204" pitchFamily="18" charset="0"/>
                        <a:cs typeface="Arial" panose="020B0604020202020204" pitchFamily="34" charset="0"/>
                      </a:endParaRPr>
                    </a:p>
                  </a:txBody>
                  <a:tcPr anchor="ct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000">
                          <a:solidFill>
                            <a:schemeClr val="tx1"/>
                          </a:solidFill>
                          <a:latin typeface="Cambria" panose="02040503050406030204" pitchFamily="18" charset="0"/>
                          <a:ea typeface="Cambria" panose="02040503050406030204" pitchFamily="18" charset="0"/>
                          <a:cs typeface="Arial" panose="020B0604020202020204" pitchFamily="34" charset="0"/>
                        </a:rPr>
                        <a:t>Peak can be seen in the spectrum</a:t>
                      </a:r>
                      <a:endParaRPr lang="zh-CN" altLang="en-US" sz="2000" dirty="0">
                        <a:solidFill>
                          <a:schemeClr val="tx1"/>
                        </a:solidFill>
                        <a:latin typeface="Cambria" panose="02040503050406030204" pitchFamily="18" charset="0"/>
                        <a:cs typeface="Arial" panose="020B0604020202020204" pitchFamily="34" charset="0"/>
                      </a:endParaRPr>
                    </a:p>
                  </a:txBody>
                  <a:tcPr anchor="ctr"/>
                </a:tc>
                <a:tc>
                  <a:txBody>
                    <a:bodyPr/>
                    <a:lstStyle/>
                    <a:p>
                      <a:pPr algn="ctr"/>
                      <a:r>
                        <a:rPr lang="en-US" altLang="zh-CN" sz="2000" dirty="0">
                          <a:solidFill>
                            <a:schemeClr val="tx1"/>
                          </a:solidFill>
                          <a:latin typeface="Cambria" panose="02040503050406030204" pitchFamily="18" charset="0"/>
                          <a:cs typeface="Arial" panose="020B0604020202020204" pitchFamily="34" charset="0"/>
                        </a:rPr>
                        <a:t>The probability doesn't fall to zero, but the MCMC walker can tell where the relative likelihood is higher.</a:t>
                      </a:r>
                      <a:endParaRPr lang="zh-CN" altLang="en-US" sz="2000" dirty="0">
                        <a:solidFill>
                          <a:schemeClr val="tx1"/>
                        </a:solidFill>
                        <a:latin typeface="Cambria" panose="02040503050406030204" pitchFamily="18" charset="0"/>
                        <a:cs typeface="Arial" panose="020B0604020202020204" pitchFamily="34" charset="0"/>
                      </a:endParaRPr>
                    </a:p>
                  </a:txBody>
                  <a:tcPr anchor="ctr"/>
                </a:tc>
                <a:tc>
                  <a:txBody>
                    <a:bodyPr/>
                    <a:lstStyle/>
                    <a:p>
                      <a:pPr algn="ctr"/>
                      <a:r>
                        <a:rPr lang="en-US" altLang="zh-CN" sz="2000">
                          <a:solidFill>
                            <a:schemeClr val="tx1"/>
                          </a:solidFill>
                          <a:latin typeface="Cambria" panose="02040503050406030204" pitchFamily="18" charset="0"/>
                          <a:cs typeface="Arial" panose="020B0604020202020204" pitchFamily="34" charset="0"/>
                        </a:rPr>
                        <a:t>Weak</a:t>
                      </a:r>
                      <a:endParaRPr lang="zh-CN" altLang="en-US" sz="2000" dirty="0">
                        <a:solidFill>
                          <a:schemeClr val="tx1"/>
                        </a:solidFill>
                        <a:latin typeface="Cambria" panose="02040503050406030204" pitchFamily="18" charset="0"/>
                        <a:cs typeface="Arial" panose="020B0604020202020204" pitchFamily="34" charset="0"/>
                      </a:endParaRPr>
                    </a:p>
                  </a:txBody>
                  <a:tcPr anchor="ctr"/>
                </a:tc>
                <a:extLst>
                  <a:ext uri="{0D108BD9-81ED-4DB2-BD59-A6C34878D82A}">
                    <a16:rowId xmlns:a16="http://schemas.microsoft.com/office/drawing/2014/main" val="2067039438"/>
                  </a:ext>
                </a:extLst>
              </a:tr>
              <a:tr h="2112539">
                <a:tc>
                  <a:txBody>
                    <a:bodyPr/>
                    <a:lstStyle/>
                    <a:p>
                      <a:pPr algn="ctr"/>
                      <a:r>
                        <a:rPr lang="en-US" altLang="zh-CN" sz="2000">
                          <a:solidFill>
                            <a:schemeClr val="tx1"/>
                          </a:solidFill>
                          <a:latin typeface="Cambria" panose="02040503050406030204" pitchFamily="18" charset="0"/>
                          <a:ea typeface="Cambria" panose="02040503050406030204" pitchFamily="18" charset="0"/>
                          <a:cs typeface="Arial" panose="020B0604020202020204" pitchFamily="34" charset="0"/>
                        </a:rPr>
                        <a:t>3σ&lt;N&lt;4σ</a:t>
                      </a:r>
                      <a:endParaRPr lang="zh-CN" altLang="en-US" sz="2000" dirty="0">
                        <a:solidFill>
                          <a:schemeClr val="tx1"/>
                        </a:solidFill>
                        <a:latin typeface="Cambria" panose="02040503050406030204" pitchFamily="18" charset="0"/>
                        <a:cs typeface="Arial" panose="020B0604020202020204" pitchFamily="34" charset="0"/>
                      </a:endParaRPr>
                    </a:p>
                  </a:txBody>
                  <a:tcPr anchor="ctr"/>
                </a:tc>
                <a:tc>
                  <a:txBody>
                    <a:bodyPr/>
                    <a:lstStyle/>
                    <a:p>
                      <a:pPr algn="ctr"/>
                      <a:r>
                        <a:rPr lang="en-US" altLang="zh-CN" sz="2000" dirty="0">
                          <a:solidFill>
                            <a:schemeClr val="tx1"/>
                          </a:solidFill>
                          <a:latin typeface="Cambria" panose="02040503050406030204" pitchFamily="18" charset="0"/>
                          <a:ea typeface="Cambria" panose="02040503050406030204" pitchFamily="18" charset="0"/>
                          <a:cs typeface="Arial" panose="020B0604020202020204" pitchFamily="34" charset="0"/>
                        </a:rPr>
                        <a:t>Well, it's hard to see, even fitting the peak region with a linear function seems not bad. The peak was not convincingly detected</a:t>
                      </a:r>
                      <a:endParaRPr lang="zh-CN" altLang="en-US" sz="2000" dirty="0">
                        <a:solidFill>
                          <a:schemeClr val="tx1"/>
                        </a:solidFill>
                        <a:latin typeface="Cambria" panose="02040503050406030204" pitchFamily="18" charset="0"/>
                        <a:cs typeface="Arial" panose="020B0604020202020204" pitchFamily="34" charset="0"/>
                      </a:endParaRPr>
                    </a:p>
                  </a:txBody>
                  <a:tcPr anchor="ctr"/>
                </a:tc>
                <a:tc>
                  <a:txBody>
                    <a:bodyPr/>
                    <a:lstStyle/>
                    <a:p>
                      <a:pPr algn="ctr"/>
                      <a:r>
                        <a:rPr lang="en-US" altLang="zh-CN" sz="2000" dirty="0">
                          <a:solidFill>
                            <a:schemeClr val="tx1"/>
                          </a:solidFill>
                          <a:latin typeface="Cambria" panose="02040503050406030204" pitchFamily="18" charset="0"/>
                          <a:cs typeface="Arial" panose="020B0604020202020204" pitchFamily="34" charset="0"/>
                        </a:rPr>
                        <a:t>The posterior is almost flat, no difference from the prior. The walker just randomly walks through the  parameter space with no purpose. </a:t>
                      </a:r>
                      <a:endParaRPr lang="zh-CN" altLang="en-US" sz="2000" dirty="0">
                        <a:solidFill>
                          <a:schemeClr val="tx1"/>
                        </a:solidFill>
                        <a:latin typeface="Cambria" panose="02040503050406030204" pitchFamily="18" charset="0"/>
                        <a:cs typeface="Arial" panose="020B0604020202020204" pitchFamily="34" charset="0"/>
                      </a:endParaRPr>
                    </a:p>
                  </a:txBody>
                  <a:tcPr anchor="ctr"/>
                </a:tc>
                <a:tc>
                  <a:txBody>
                    <a:bodyPr/>
                    <a:lstStyle/>
                    <a:p>
                      <a:pPr algn="ctr"/>
                      <a:r>
                        <a:rPr lang="en-US" altLang="zh-CN" sz="2000" dirty="0">
                          <a:solidFill>
                            <a:schemeClr val="tx1"/>
                          </a:solidFill>
                          <a:latin typeface="Cambria" panose="02040503050406030204" pitchFamily="18" charset="0"/>
                          <a:cs typeface="Arial" panose="020B0604020202020204" pitchFamily="34" charset="0"/>
                        </a:rPr>
                        <a:t>None</a:t>
                      </a:r>
                      <a:endParaRPr lang="zh-CN" altLang="en-US" sz="2000" dirty="0">
                        <a:solidFill>
                          <a:schemeClr val="tx1"/>
                        </a:solidFill>
                        <a:latin typeface="Cambria" panose="02040503050406030204" pitchFamily="18" charset="0"/>
                        <a:cs typeface="Arial" panose="020B0604020202020204" pitchFamily="34" charset="0"/>
                      </a:endParaRPr>
                    </a:p>
                  </a:txBody>
                  <a:tcPr anchor="ctr"/>
                </a:tc>
                <a:extLst>
                  <a:ext uri="{0D108BD9-81ED-4DB2-BD59-A6C34878D82A}">
                    <a16:rowId xmlns:a16="http://schemas.microsoft.com/office/drawing/2014/main" val="3234596096"/>
                  </a:ext>
                </a:extLst>
              </a:tr>
            </a:tbl>
          </a:graphicData>
        </a:graphic>
      </p:graphicFrame>
      <p:sp>
        <p:nvSpPr>
          <p:cNvPr id="6" name="TextBox 5">
            <a:extLst>
              <a:ext uri="{FF2B5EF4-FFF2-40B4-BE49-F238E27FC236}">
                <a16:creationId xmlns:a16="http://schemas.microsoft.com/office/drawing/2014/main" id="{5DD1D61A-7A3D-4A89-A24E-DE52D2BD4A57}"/>
              </a:ext>
            </a:extLst>
          </p:cNvPr>
          <p:cNvSpPr txBox="1"/>
          <p:nvPr/>
        </p:nvSpPr>
        <p:spPr>
          <a:xfrm>
            <a:off x="1451262" y="5996226"/>
            <a:ext cx="2095502" cy="861774"/>
          </a:xfrm>
          <a:prstGeom prst="rect">
            <a:avLst/>
          </a:prstGeom>
          <a:noFill/>
        </p:spPr>
        <p:txBody>
          <a:bodyPr wrap="square">
            <a:spAutoFit/>
          </a:bodyPr>
          <a:lstStyle/>
          <a:p>
            <a:r>
              <a:rPr lang="en-US" altLang="zh-CN" sz="1600" dirty="0">
                <a:latin typeface="Cambria" panose="02040503050406030204" pitchFamily="18" charset="0"/>
                <a:ea typeface="Cambria" panose="02040503050406030204" pitchFamily="18" charset="0"/>
              </a:rPr>
              <a:t>was not sufficient to provide a conclusive</a:t>
            </a:r>
          </a:p>
          <a:p>
            <a:r>
              <a:rPr lang="en-US" altLang="zh-CN" sz="1600" dirty="0">
                <a:latin typeface="Cambria" panose="02040503050406030204" pitchFamily="18" charset="0"/>
                <a:ea typeface="Cambria" panose="02040503050406030204" pitchFamily="18" charset="0"/>
              </a:rPr>
              <a:t>observation.</a:t>
            </a:r>
            <a:endParaRPr lang="zh-CN" altLang="en-US" sz="1600" dirty="0">
              <a:latin typeface="Cambria" panose="02040503050406030204" pitchFamily="18" charset="0"/>
            </a:endParaRPr>
          </a:p>
        </p:txBody>
      </p:sp>
    </p:spTree>
    <p:extLst>
      <p:ext uri="{BB962C8B-B14F-4D97-AF65-F5344CB8AC3E}">
        <p14:creationId xmlns:p14="http://schemas.microsoft.com/office/powerpoint/2010/main" val="478571264"/>
      </p:ext>
    </p:extLst>
  </p:cSld>
  <p:clrMapOvr>
    <a:masterClrMapping/>
  </p:clrMapOvr>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7C1A6FA5-456A-4ED1-BDDC-8C3FCF0116A9}"/>
              </a:ext>
            </a:extLst>
          </p:cNvPr>
          <p:cNvSpPr txBox="1"/>
          <p:nvPr/>
        </p:nvSpPr>
        <p:spPr>
          <a:xfrm>
            <a:off x="0" y="0"/>
            <a:ext cx="9144000" cy="6199069"/>
          </a:xfrm>
          <a:prstGeom prst="rect">
            <a:avLst/>
          </a:prstGeom>
          <a:noFill/>
        </p:spPr>
        <p:txBody>
          <a:bodyPr wrap="square">
            <a:spAutoFit/>
          </a:bodyPr>
          <a:lstStyle/>
          <a:p>
            <a:pPr>
              <a:lnSpc>
                <a:spcPct val="150000"/>
              </a:lnSpc>
            </a:pPr>
            <a:r>
              <a:rPr lang="en-US" altLang="zh-CN" sz="1800" dirty="0">
                <a:solidFill>
                  <a:srgbClr val="000000"/>
                </a:solidFill>
                <a:effectLst/>
                <a:latin typeface="Arial" panose="020B0604020202020204" pitchFamily="34" charset="0"/>
                <a:ea typeface="MS PGothic" panose="020B0600070205080204" pitchFamily="34" charset="-128"/>
              </a:rPr>
              <a:t>Let me address one major issue here. "Statistically significant", in this case, I consider a peak observed with counts (&gt;5σ) above the background "statistically significant". The six low-lying states with their lifetimes reported in the draft all have &gt;5σ counts. See the table below; I find that the 3σ criterion just seems too weak to claim an "observation".</a:t>
            </a:r>
          </a:p>
          <a:p>
            <a:pPr>
              <a:lnSpc>
                <a:spcPct val="150000"/>
              </a:lnSpc>
            </a:pPr>
            <a:r>
              <a:rPr lang="en-US" altLang="zh-CN" sz="1800" dirty="0">
                <a:solidFill>
                  <a:srgbClr val="000000"/>
                </a:solidFill>
                <a:effectLst/>
                <a:latin typeface="Arial" panose="020B0604020202020204" pitchFamily="34" charset="0"/>
                <a:ea typeface="MS PGothic" panose="020B0600070205080204" pitchFamily="34" charset="-128"/>
              </a:rPr>
              <a:t>For the 6390-keV state, none of its γ branches reached 5σ in this data set. When fitting the spectrum below with a simulated Doppler-shifted 5141-keV line + a linear </a:t>
            </a:r>
            <a:r>
              <a:rPr lang="en-US" altLang="zh-CN" sz="1800" dirty="0" err="1">
                <a:solidFill>
                  <a:srgbClr val="000000"/>
                </a:solidFill>
                <a:effectLst/>
                <a:latin typeface="Arial" panose="020B0604020202020204" pitchFamily="34" charset="0"/>
                <a:ea typeface="MS PGothic" panose="020B0600070205080204" pitchFamily="34" charset="-128"/>
              </a:rPr>
              <a:t>bkg</a:t>
            </a:r>
            <a:r>
              <a:rPr lang="en-US" altLang="zh-CN" sz="1800" dirty="0">
                <a:solidFill>
                  <a:srgbClr val="000000"/>
                </a:solidFill>
                <a:effectLst/>
                <a:latin typeface="Arial" panose="020B0604020202020204" pitchFamily="34" charset="0"/>
                <a:ea typeface="MS PGothic" panose="020B0600070205080204" pitchFamily="34" charset="-128"/>
              </a:rPr>
              <a:t> function, we obtained roughly </a:t>
            </a:r>
            <a:r>
              <a:rPr lang="en-US" altLang="zh-CN" sz="1800" i="1" dirty="0">
                <a:solidFill>
                  <a:srgbClr val="000000"/>
                </a:solidFill>
                <a:effectLst/>
                <a:latin typeface="Arial" panose="020B0604020202020204" pitchFamily="34" charset="0"/>
                <a:ea typeface="MS PGothic" panose="020B0600070205080204" pitchFamily="34" charset="-128"/>
              </a:rPr>
              <a:t>N</a:t>
            </a:r>
            <a:r>
              <a:rPr lang="en-US" altLang="zh-CN" sz="1800" dirty="0">
                <a:solidFill>
                  <a:srgbClr val="000000"/>
                </a:solidFill>
                <a:effectLst/>
                <a:latin typeface="Arial" panose="020B0604020202020204" pitchFamily="34" charset="0"/>
                <a:ea typeface="MS PGothic" panose="020B0600070205080204" pitchFamily="34" charset="-128"/>
              </a:rPr>
              <a:t> = 29(9) counts. However, I wouldn't say I observed a peak there with confidence. There is another concern: the 5/2+ 6392.5(2)-keV state generates a 5143.1(2)-keV branch, which is inseparable in the spectrum. Incorporating the 5141-keV peak in determining the lifetime for the 3/2</a:t>
            </a:r>
            <a:r>
              <a:rPr lang="en-US" altLang="zh-CN" sz="1800" baseline="30000" dirty="0">
                <a:solidFill>
                  <a:srgbClr val="000000"/>
                </a:solidFill>
                <a:effectLst/>
                <a:latin typeface="Arial" panose="020B0604020202020204" pitchFamily="34" charset="0"/>
                <a:ea typeface="MS PGothic" panose="020B0600070205080204" pitchFamily="34" charset="-128"/>
              </a:rPr>
              <a:t>+</a:t>
            </a:r>
            <a:r>
              <a:rPr lang="en-US" altLang="zh-CN" sz="1800" dirty="0">
                <a:solidFill>
                  <a:srgbClr val="000000"/>
                </a:solidFill>
                <a:effectLst/>
                <a:latin typeface="Arial" panose="020B0604020202020204" pitchFamily="34" charset="0"/>
                <a:ea typeface="MS PGothic" panose="020B0600070205080204" pitchFamily="34" charset="-128"/>
              </a:rPr>
              <a:t> resonance seems risky, not to mention it provides zero constraints anyway. The MCMC posterior distribution yielded by this 5141 branch is completely flat within 0-100 fs, which means: 1) fitting the region with 0 fs or 100 fs seems equally good/bad (similar likelihood); 2) this data set almost has no constraining power to the lifetime parameter.</a:t>
            </a:r>
            <a:endParaRPr lang="zh-CN" altLang="zh-CN" sz="1800" dirty="0">
              <a:effectLst/>
              <a:latin typeface="Calibri" panose="020F0502020204030204" pitchFamily="34" charset="0"/>
              <a:ea typeface="MS PGothic" panose="020B0600070205080204" pitchFamily="34" charset="-128"/>
            </a:endParaRPr>
          </a:p>
          <a:p>
            <a:pPr>
              <a:lnSpc>
                <a:spcPct val="150000"/>
              </a:lnSpc>
            </a:pPr>
            <a:endParaRPr lang="zh-CN" altLang="zh-CN" sz="1400" dirty="0">
              <a:effectLst/>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1350806199"/>
      </p:ext>
    </p:extLst>
  </p:cSld>
  <p:clrMapOvr>
    <a:masterClrMapping/>
  </p:clrMapOvr>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24D16E1-F7C6-43FB-9212-D6125718D7C9}"/>
              </a:ext>
            </a:extLst>
          </p:cNvPr>
          <p:cNvSpPr txBox="1"/>
          <p:nvPr/>
        </p:nvSpPr>
        <p:spPr>
          <a:xfrm>
            <a:off x="0" y="0"/>
            <a:ext cx="9144000" cy="5961825"/>
          </a:xfrm>
          <a:prstGeom prst="rect">
            <a:avLst/>
          </a:prstGeom>
          <a:noFill/>
        </p:spPr>
        <p:txBody>
          <a:bodyPr wrap="square">
            <a:spAutoFit/>
          </a:bodyPr>
          <a:lstStyle/>
          <a:p>
            <a:pPr>
              <a:lnSpc>
                <a:spcPct val="150000"/>
              </a:lnSpc>
            </a:pPr>
            <a:r>
              <a:rPr lang="en-US" altLang="zh-CN" sz="1600" dirty="0">
                <a:solidFill>
                  <a:srgbClr val="000000"/>
                </a:solidFill>
                <a:effectLst/>
                <a:latin typeface="Arial" panose="020B0604020202020204" pitchFamily="34" charset="0"/>
                <a:ea typeface="MS PGothic" panose="020B0600070205080204" pitchFamily="34" charset="-128"/>
              </a:rPr>
              <a:t>The 4156-keV branch is observed with counts of 48(12). The peak seems evident in the spectrum. The statistics didn't reach 5σ, though.</a:t>
            </a:r>
            <a:endParaRPr lang="zh-CN" altLang="zh-CN" sz="1600" dirty="0">
              <a:effectLst/>
              <a:latin typeface="Calibri" panose="020F0502020204030204" pitchFamily="34" charset="0"/>
              <a:ea typeface="MS PGothic" panose="020B0600070205080204" pitchFamily="34" charset="-128"/>
            </a:endParaRPr>
          </a:p>
          <a:p>
            <a:pPr>
              <a:lnSpc>
                <a:spcPct val="150000"/>
              </a:lnSpc>
            </a:pPr>
            <a:r>
              <a:rPr lang="en-US" altLang="zh-CN" sz="1600" dirty="0">
                <a:solidFill>
                  <a:srgbClr val="000000"/>
                </a:solidFill>
                <a:effectLst/>
                <a:latin typeface="Arial" panose="020B0604020202020204" pitchFamily="34" charset="0"/>
                <a:ea typeface="MS PGothic" panose="020B0600070205080204" pitchFamily="34" charset="-128"/>
              </a:rPr>
              <a:t>1) The relative branching ratio is consistent with the previous high-precision measurement.</a:t>
            </a:r>
            <a:endParaRPr lang="zh-CN" altLang="zh-CN" sz="1600" dirty="0">
              <a:effectLst/>
              <a:latin typeface="Calibri" panose="020F0502020204030204" pitchFamily="34" charset="0"/>
              <a:ea typeface="MS PGothic" panose="020B0600070205080204" pitchFamily="34" charset="-128"/>
            </a:endParaRPr>
          </a:p>
          <a:p>
            <a:pPr>
              <a:lnSpc>
                <a:spcPct val="150000"/>
              </a:lnSpc>
            </a:pPr>
            <a:r>
              <a:rPr lang="en-US" altLang="zh-CN" sz="1600" dirty="0">
                <a:solidFill>
                  <a:srgbClr val="000000"/>
                </a:solidFill>
                <a:effectLst/>
                <a:latin typeface="Arial" panose="020B0604020202020204" pitchFamily="34" charset="0"/>
                <a:ea typeface="MS PGothic" panose="020B0600070205080204" pitchFamily="34" charset="-128"/>
              </a:rPr>
              <a:t>2) There are no other peaks at ±511/1022 keV, so it shouldn't be an escape or sum peak.</a:t>
            </a:r>
            <a:endParaRPr lang="zh-CN" altLang="zh-CN" sz="1600" dirty="0">
              <a:effectLst/>
              <a:latin typeface="Calibri" panose="020F0502020204030204" pitchFamily="34" charset="0"/>
              <a:ea typeface="MS PGothic" panose="020B0600070205080204" pitchFamily="34" charset="-128"/>
            </a:endParaRPr>
          </a:p>
          <a:p>
            <a:pPr>
              <a:lnSpc>
                <a:spcPct val="150000"/>
              </a:lnSpc>
            </a:pPr>
            <a:r>
              <a:rPr lang="en-US" altLang="zh-CN" sz="1600" dirty="0">
                <a:solidFill>
                  <a:srgbClr val="000000"/>
                </a:solidFill>
                <a:effectLst/>
                <a:latin typeface="Arial" panose="020B0604020202020204" pitchFamily="34" charset="0"/>
                <a:ea typeface="MS PGothic" panose="020B0600070205080204" pitchFamily="34" charset="-128"/>
              </a:rPr>
              <a:t>3) When I try fitting the 4156-keV peak using the EMG function, I obtain the parameter σ = 3.6(16), distinct from σ = 1.66(9) at this energy characterized by fitting unshifted γ-ray peaks. So, it shouldn't be a contaminant stopped line.</a:t>
            </a:r>
            <a:endParaRPr lang="zh-CN" altLang="zh-CN" sz="1600" dirty="0">
              <a:effectLst/>
              <a:latin typeface="Calibri" panose="020F0502020204030204" pitchFamily="34" charset="0"/>
              <a:ea typeface="MS PGothic" panose="020B0600070205080204" pitchFamily="34" charset="-128"/>
            </a:endParaRPr>
          </a:p>
          <a:p>
            <a:pPr>
              <a:lnSpc>
                <a:spcPct val="150000"/>
              </a:lnSpc>
            </a:pPr>
            <a:r>
              <a:rPr lang="en-US" altLang="zh-CN" sz="1600" dirty="0">
                <a:solidFill>
                  <a:srgbClr val="000000"/>
                </a:solidFill>
                <a:effectLst/>
                <a:latin typeface="Arial" panose="020B0604020202020204" pitchFamily="34" charset="0"/>
                <a:ea typeface="MS PGothic" panose="020B0600070205080204" pitchFamily="34" charset="-128"/>
              </a:rPr>
              <a:t>4) When I try shifting the α gate to higher or lower energies, the 4156-keV peak disappears, indicating it only corresponds to the 39-MeV α particles.</a:t>
            </a:r>
            <a:endParaRPr lang="zh-CN" altLang="zh-CN" sz="1600" dirty="0">
              <a:effectLst/>
              <a:latin typeface="Calibri" panose="020F0502020204030204" pitchFamily="34" charset="0"/>
              <a:ea typeface="MS PGothic" panose="020B0600070205080204" pitchFamily="34" charset="-128"/>
            </a:endParaRPr>
          </a:p>
          <a:p>
            <a:pPr>
              <a:lnSpc>
                <a:spcPct val="150000"/>
              </a:lnSpc>
            </a:pPr>
            <a:r>
              <a:rPr lang="en-US" altLang="zh-CN" sz="1600" dirty="0">
                <a:solidFill>
                  <a:srgbClr val="000000"/>
                </a:solidFill>
                <a:effectLst/>
                <a:latin typeface="Arial" panose="020B0604020202020204" pitchFamily="34" charset="0"/>
                <a:ea typeface="MS PGothic" panose="020B0600070205080204" pitchFamily="34" charset="-128"/>
              </a:rPr>
              <a:t>5) I tried tuning some parameters, such as </a:t>
            </a:r>
            <a:r>
              <a:rPr lang="en-US" altLang="zh-CN" sz="1600" dirty="0" err="1">
                <a:solidFill>
                  <a:srgbClr val="000000"/>
                </a:solidFill>
                <a:effectLst/>
                <a:latin typeface="Arial" panose="020B0604020202020204" pitchFamily="34" charset="0"/>
                <a:ea typeface="MS PGothic" panose="020B0600070205080204" pitchFamily="34" charset="-128"/>
              </a:rPr>
              <a:t>rebinning</a:t>
            </a:r>
            <a:r>
              <a:rPr lang="en-US" altLang="zh-CN" sz="1600" dirty="0">
                <a:solidFill>
                  <a:srgbClr val="000000"/>
                </a:solidFill>
                <a:effectLst/>
                <a:latin typeface="Arial" panose="020B0604020202020204" pitchFamily="34" charset="0"/>
                <a:ea typeface="MS PGothic" panose="020B0600070205080204" pitchFamily="34" charset="-128"/>
              </a:rPr>
              <a:t> the histogram and running it through the same procedure (a lot more hassle than it sounds). The posterior distribution didn't change. So, the result seems robust.</a:t>
            </a:r>
            <a:endParaRPr lang="zh-CN" altLang="zh-CN" sz="1600" dirty="0">
              <a:effectLst/>
              <a:latin typeface="Calibri" panose="020F0502020204030204" pitchFamily="34" charset="0"/>
              <a:ea typeface="MS PGothic" panose="020B0600070205080204" pitchFamily="34" charset="-128"/>
            </a:endParaRPr>
          </a:p>
          <a:p>
            <a:pPr>
              <a:lnSpc>
                <a:spcPct val="150000"/>
              </a:lnSpc>
            </a:pPr>
            <a:r>
              <a:rPr lang="en-US" altLang="zh-CN" sz="1600" dirty="0">
                <a:solidFill>
                  <a:srgbClr val="000000"/>
                </a:solidFill>
                <a:effectLst/>
                <a:latin typeface="Arial" panose="020B0604020202020204" pitchFamily="34" charset="0"/>
                <a:ea typeface="MS PGothic" panose="020B0600070205080204" pitchFamily="34" charset="-128"/>
              </a:rPr>
              <a:t>6) The MCMC posterior distribution doesn't allow us to extract a finite value since the probability doesn't fall to zero. Even without MCMC, I tried Naomi </a:t>
            </a:r>
            <a:r>
              <a:rPr lang="en-US" altLang="zh-CN" sz="1600" dirty="0" err="1">
                <a:solidFill>
                  <a:srgbClr val="000000"/>
                </a:solidFill>
                <a:effectLst/>
                <a:latin typeface="Arial" panose="020B0604020202020204" pitchFamily="34" charset="0"/>
                <a:ea typeface="MS PGothic" panose="020B0600070205080204" pitchFamily="34" charset="-128"/>
              </a:rPr>
              <a:t>Galinski's</a:t>
            </a:r>
            <a:r>
              <a:rPr lang="en-US" altLang="zh-CN" sz="1600" dirty="0">
                <a:solidFill>
                  <a:srgbClr val="000000"/>
                </a:solidFill>
                <a:effectLst/>
                <a:latin typeface="Arial" panose="020B0604020202020204" pitchFamily="34" charset="0"/>
                <a:ea typeface="MS PGothic" panose="020B0600070205080204" pitchFamily="34" charset="-128"/>
              </a:rPr>
              <a:t> marginalized likelihood analysis, and the likelihood doesn't fall to zero either.</a:t>
            </a:r>
            <a:endParaRPr lang="zh-CN" altLang="zh-CN" sz="1600" dirty="0">
              <a:effectLst/>
              <a:latin typeface="Calibri" panose="020F0502020204030204" pitchFamily="34" charset="0"/>
              <a:ea typeface="MS PGothic" panose="020B0600070205080204" pitchFamily="34" charset="-128"/>
            </a:endParaRPr>
          </a:p>
          <a:p>
            <a:pPr>
              <a:lnSpc>
                <a:spcPct val="150000"/>
              </a:lnSpc>
            </a:pPr>
            <a:r>
              <a:rPr lang="en-US" altLang="zh-CN" sz="1600" dirty="0">
                <a:solidFill>
                  <a:srgbClr val="000000"/>
                </a:solidFill>
                <a:effectLst/>
                <a:latin typeface="Arial" panose="020B0604020202020204" pitchFamily="34" charset="0"/>
                <a:ea typeface="MS PGothic" panose="020B0600070205080204" pitchFamily="34" charset="-128"/>
              </a:rPr>
              <a:t>7) The posterior clearly favors a short lifetime (&lt;30 fs). I guess that's all I've got from this data set.</a:t>
            </a:r>
            <a:endParaRPr lang="zh-CN" altLang="zh-CN" sz="1600" dirty="0">
              <a:effectLst/>
              <a:latin typeface="Calibri" panose="020F0502020204030204" pitchFamily="34" charset="0"/>
              <a:ea typeface="MS PGothic" panose="020B0600070205080204" pitchFamily="34" charset="-128"/>
            </a:endParaRPr>
          </a:p>
        </p:txBody>
      </p:sp>
    </p:spTree>
    <p:extLst>
      <p:ext uri="{BB962C8B-B14F-4D97-AF65-F5344CB8AC3E}">
        <p14:creationId xmlns:p14="http://schemas.microsoft.com/office/powerpoint/2010/main" val="2090019577"/>
      </p:ext>
    </p:extLst>
  </p:cSld>
  <p:clrMapOvr>
    <a:masterClrMapping/>
  </p:clrMapOvr>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3FF3DF04-BCCB-4E2D-B9D4-5EAFF4690DA5}"/>
                  </a:ext>
                </a:extLst>
              </p:cNvPr>
              <p:cNvGraphicFramePr>
                <a:graphicFrameLocks noGrp="1"/>
              </p:cNvGraphicFramePr>
              <p:nvPr>
                <p:extLst>
                  <p:ext uri="{D42A27DB-BD31-4B8C-83A1-F6EECF244321}">
                    <p14:modId xmlns:p14="http://schemas.microsoft.com/office/powerpoint/2010/main" val="945324982"/>
                  </p:ext>
                </p:extLst>
              </p:nvPr>
            </p:nvGraphicFramePr>
            <p:xfrm>
              <a:off x="230798" y="454024"/>
              <a:ext cx="8682404" cy="1605424"/>
            </p:xfrm>
            <a:graphic>
              <a:graphicData uri="http://schemas.openxmlformats.org/drawingml/2006/table">
                <a:tbl>
                  <a:tblPr firstRow="1" bandRow="1">
                    <a:tableStyleId>{5C22544A-7EE6-4342-B048-85BDC9FD1C3A}</a:tableStyleId>
                  </a:tblPr>
                  <a:tblGrid>
                    <a:gridCol w="827423">
                      <a:extLst>
                        <a:ext uri="{9D8B030D-6E8A-4147-A177-3AD203B41FA5}">
                          <a16:colId xmlns:a16="http://schemas.microsoft.com/office/drawing/2014/main" val="1366539245"/>
                        </a:ext>
                      </a:extLst>
                    </a:gridCol>
                    <a:gridCol w="1734504">
                      <a:extLst>
                        <a:ext uri="{9D8B030D-6E8A-4147-A177-3AD203B41FA5}">
                          <a16:colId xmlns:a16="http://schemas.microsoft.com/office/drawing/2014/main" val="900617335"/>
                        </a:ext>
                      </a:extLst>
                    </a:gridCol>
                    <a:gridCol w="1734504">
                      <a:extLst>
                        <a:ext uri="{9D8B030D-6E8A-4147-A177-3AD203B41FA5}">
                          <a16:colId xmlns:a16="http://schemas.microsoft.com/office/drawing/2014/main" val="1271186496"/>
                        </a:ext>
                      </a:extLst>
                    </a:gridCol>
                    <a:gridCol w="1362368">
                      <a:extLst>
                        <a:ext uri="{9D8B030D-6E8A-4147-A177-3AD203B41FA5}">
                          <a16:colId xmlns:a16="http://schemas.microsoft.com/office/drawing/2014/main" val="584083658"/>
                        </a:ext>
                      </a:extLst>
                    </a:gridCol>
                    <a:gridCol w="1194790">
                      <a:extLst>
                        <a:ext uri="{9D8B030D-6E8A-4147-A177-3AD203B41FA5}">
                          <a16:colId xmlns:a16="http://schemas.microsoft.com/office/drawing/2014/main" val="332950972"/>
                        </a:ext>
                      </a:extLst>
                    </a:gridCol>
                    <a:gridCol w="900685">
                      <a:extLst>
                        <a:ext uri="{9D8B030D-6E8A-4147-A177-3AD203B41FA5}">
                          <a16:colId xmlns:a16="http://schemas.microsoft.com/office/drawing/2014/main" val="3183114975"/>
                        </a:ext>
                      </a:extLst>
                    </a:gridCol>
                    <a:gridCol w="928130">
                      <a:extLst>
                        <a:ext uri="{9D8B030D-6E8A-4147-A177-3AD203B41FA5}">
                          <a16:colId xmlns:a16="http://schemas.microsoft.com/office/drawing/2014/main" val="347845167"/>
                        </a:ext>
                      </a:extLst>
                    </a:gridCol>
                  </a:tblGrid>
                  <a:tr h="991840">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J</a:t>
                          </a:r>
                          <a:r>
                            <a:rPr lang="en-US" altLang="zh-CN" sz="1800" b="0" baseline="30000" dirty="0">
                              <a:solidFill>
                                <a:schemeClr val="tx1"/>
                              </a:solidFill>
                              <a:latin typeface="Cambria" panose="02040503050406030204" pitchFamily="18" charset="0"/>
                              <a:ea typeface="Cambria" panose="02040503050406030204" pitchFamily="18" charset="0"/>
                            </a:rPr>
                            <a:t>π</a:t>
                          </a:r>
                          <a:endParaRPr lang="zh-CN" altLang="en-US" sz="18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x</a:t>
                          </a:r>
                          <a:r>
                            <a:rPr lang="en-US" altLang="zh-CN" sz="1800" b="0" dirty="0">
                              <a:solidFill>
                                <a:schemeClr val="tx1"/>
                              </a:solidFill>
                              <a:latin typeface="Cambria" panose="02040503050406030204" pitchFamily="18" charset="0"/>
                              <a:ea typeface="Cambria" panose="02040503050406030204" pitchFamily="18" charset="0"/>
                            </a:rPr>
                            <a:t> (keV) </a:t>
                          </a:r>
                          <a:r>
                            <a:rPr lang="en-US" altLang="zh-CN" sz="1800" b="0" baseline="30000" dirty="0">
                              <a:solidFill>
                                <a:schemeClr val="tx1"/>
                              </a:solidFill>
                              <a:latin typeface="Cambria" panose="02040503050406030204" pitchFamily="18" charset="0"/>
                              <a:ea typeface="Cambria" panose="02040503050406030204" pitchFamily="18" charset="0"/>
                            </a:rPr>
                            <a:t>31</a:t>
                          </a:r>
                          <a:r>
                            <a:rPr lang="en-US" altLang="zh-CN" sz="1800" b="0" dirty="0">
                              <a:solidFill>
                                <a:schemeClr val="tx1"/>
                              </a:solidFill>
                              <a:latin typeface="Cambria" panose="02040503050406030204" pitchFamily="18" charset="0"/>
                              <a:ea typeface="Cambria" panose="02040503050406030204" pitchFamily="18" charset="0"/>
                            </a:rPr>
                            <a:t>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γ</a:t>
                          </a:r>
                          <a:r>
                            <a:rPr lang="en-US" altLang="zh-CN" sz="1800" b="0" dirty="0">
                              <a:solidFill>
                                <a:schemeClr val="tx1"/>
                              </a:solidFill>
                              <a:latin typeface="Cambria" panose="02040503050406030204" pitchFamily="18" charset="0"/>
                              <a:ea typeface="Cambria" panose="02040503050406030204" pitchFamily="18" charset="0"/>
                            </a:rPr>
                            <a:t> (keV)</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i="1" dirty="0">
                              <a:solidFill>
                                <a:srgbClr val="C00000"/>
                              </a:solidFill>
                              <a:latin typeface="Cambria" panose="02040503050406030204" pitchFamily="18" charset="0"/>
                              <a:ea typeface="Cambria" panose="02040503050406030204" pitchFamily="18" charset="0"/>
                            </a:rPr>
                            <a:t>τ</a:t>
                          </a:r>
                          <a:r>
                            <a:rPr lang="en-US" altLang="zh-CN" sz="1800" b="0" dirty="0">
                              <a:solidFill>
                                <a:srgbClr val="C00000"/>
                              </a:solidFill>
                              <a:latin typeface="Cambria" panose="02040503050406030204" pitchFamily="18" charset="0"/>
                              <a:ea typeface="Cambria" panose="02040503050406030204" pitchFamily="18" charset="0"/>
                            </a:rPr>
                            <a:t> (fs)</a:t>
                          </a:r>
                        </a:p>
                        <a:p>
                          <a:pPr algn="ctr"/>
                          <a:r>
                            <a:rPr lang="en-US" altLang="zh-CN" sz="1800" b="0" dirty="0">
                              <a:solidFill>
                                <a:srgbClr val="C00000"/>
                              </a:solidFill>
                              <a:latin typeface="Cambria" panose="02040503050406030204" pitchFamily="18" charset="0"/>
                              <a:ea typeface="Cambria" panose="02040503050406030204" pitchFamily="18" charset="0"/>
                            </a:rPr>
                            <a:t>DSL1</a:t>
                          </a:r>
                          <a:endParaRPr lang="zh-CN" altLang="en-US" sz="18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x</a:t>
                          </a:r>
                          <a:r>
                            <a:rPr lang="en-US" altLang="zh-CN" sz="1800" b="0" dirty="0">
                              <a:solidFill>
                                <a:schemeClr val="tx1"/>
                              </a:solidFill>
                              <a:latin typeface="Cambria" panose="02040503050406030204" pitchFamily="18" charset="0"/>
                              <a:ea typeface="Cambria" panose="02040503050406030204" pitchFamily="18" charset="0"/>
                            </a:rPr>
                            <a:t> (keV)</a:t>
                          </a:r>
                        </a:p>
                        <a:p>
                          <a:pPr algn="ctr"/>
                          <a:r>
                            <a:rPr lang="en-US" altLang="zh-CN" sz="1800" b="0" baseline="30000" dirty="0">
                              <a:solidFill>
                                <a:schemeClr val="tx1"/>
                              </a:solidFill>
                              <a:latin typeface="Cambria" panose="02040503050406030204" pitchFamily="18" charset="0"/>
                              <a:ea typeface="Cambria" panose="02040503050406030204" pitchFamily="18" charset="0"/>
                            </a:rPr>
                            <a:t>31</a:t>
                          </a:r>
                          <a:r>
                            <a:rPr lang="en-US" altLang="zh-CN" sz="1800" b="0" dirty="0">
                              <a:solidFill>
                                <a:schemeClr val="tx1"/>
                              </a:solidFill>
                              <a:latin typeface="Cambria" panose="02040503050406030204" pitchFamily="18" charset="0"/>
                              <a:ea typeface="Cambria" panose="02040503050406030204" pitchFamily="18" charset="0"/>
                            </a:rPr>
                            <a:t>S</a:t>
                          </a:r>
                        </a:p>
                        <a:p>
                          <a:pPr algn="ctr"/>
                          <a:r>
                            <a:rPr lang="en-US" altLang="zh-CN" sz="1800" b="0" dirty="0">
                              <a:solidFill>
                                <a:schemeClr val="tx1"/>
                              </a:solidFill>
                              <a:latin typeface="Cambria" panose="02040503050406030204" pitchFamily="18" charset="0"/>
                              <a:ea typeface="Cambria" panose="02040503050406030204" pitchFamily="18" charset="0"/>
                            </a:rPr>
                            <a:t>USDA</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τ</a:t>
                          </a:r>
                          <a:r>
                            <a:rPr lang="en-US" altLang="zh-CN" sz="1800" b="0" dirty="0">
                              <a:solidFill>
                                <a:schemeClr val="tx1"/>
                              </a:solidFill>
                              <a:latin typeface="Cambria" panose="02040503050406030204" pitchFamily="18" charset="0"/>
                              <a:ea typeface="Cambria" panose="02040503050406030204" pitchFamily="18" charset="0"/>
                            </a:rPr>
                            <a:t> (fs)</a:t>
                          </a:r>
                        </a:p>
                        <a:p>
                          <a:pPr algn="ctr"/>
                          <a:r>
                            <a:rPr lang="en-US" altLang="zh-CN" sz="1800" b="0" dirty="0">
                              <a:solidFill>
                                <a:schemeClr val="tx1"/>
                              </a:solidFill>
                              <a:latin typeface="Cambria" panose="02040503050406030204" pitchFamily="18" charset="0"/>
                              <a:ea typeface="Cambria" panose="02040503050406030204" pitchFamily="18" charset="0"/>
                            </a:rPr>
                            <a:t>USDA</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τ</a:t>
                          </a:r>
                          <a:r>
                            <a:rPr lang="en-US" altLang="zh-CN" sz="1800" b="0" dirty="0">
                              <a:solidFill>
                                <a:schemeClr val="tx1"/>
                              </a:solidFill>
                              <a:latin typeface="Cambria" panose="02040503050406030204" pitchFamily="18" charset="0"/>
                              <a:ea typeface="Cambria" panose="02040503050406030204" pitchFamily="18" charset="0"/>
                            </a:rPr>
                            <a:t> (fs)</a:t>
                          </a:r>
                        </a:p>
                        <a:p>
                          <a:pPr algn="ctr"/>
                          <a:r>
                            <a:rPr lang="en-US" altLang="zh-CN" sz="1800" b="0" dirty="0">
                              <a:solidFill>
                                <a:schemeClr val="tx1"/>
                              </a:solidFill>
                              <a:latin typeface="Cambria" panose="02040503050406030204" pitchFamily="18" charset="0"/>
                              <a:ea typeface="Cambria" panose="02040503050406030204" pitchFamily="18" charset="0"/>
                            </a:rPr>
                            <a:t>USDA</a:t>
                          </a:r>
                        </a:p>
                        <a:p>
                          <a:pPr algn="ctr"/>
                          <a14:m>
                            <m:oMathPara xmlns:m="http://schemas.openxmlformats.org/officeDocument/2006/math">
                              <m:oMathParaPr>
                                <m:jc m:val="centerGroup"/>
                              </m:oMathParaPr>
                              <m:oMath xmlns:m="http://schemas.openxmlformats.org/officeDocument/2006/math">
                                <m:sSubSup>
                                  <m:sSubSupPr>
                                    <m:ctrlPr>
                                      <a:rPr lang="en-US" altLang="zh-CN" sz="1800" b="0" i="1" smtClean="0">
                                        <a:solidFill>
                                          <a:schemeClr val="tx1"/>
                                        </a:solidFill>
                                        <a:latin typeface="Cambria Math" panose="02040503050406030204" pitchFamily="18" charset="0"/>
                                      </a:rPr>
                                    </m:ctrlPr>
                                  </m:sSubSupPr>
                                  <m:e>
                                    <m:r>
                                      <a:rPr lang="en-US" altLang="zh-CN" sz="1800" b="0" i="1" smtClean="0">
                                        <a:solidFill>
                                          <a:schemeClr val="tx1"/>
                                        </a:solidFill>
                                        <a:latin typeface="Cambria Math" panose="02040503050406030204" pitchFamily="18" charset="0"/>
                                      </a:rPr>
                                      <m:t>𝐸</m:t>
                                    </m:r>
                                  </m:e>
                                  <m:sub>
                                    <m:r>
                                      <a:rPr lang="zh-CN" altLang="en-US" sz="1800" b="0" i="1" smtClean="0">
                                        <a:solidFill>
                                          <a:schemeClr val="tx1"/>
                                        </a:solidFill>
                                        <a:latin typeface="Cambria Math" panose="02040503050406030204" pitchFamily="18" charset="0"/>
                                      </a:rPr>
                                      <m:t>𝛾</m:t>
                                    </m:r>
                                  </m:sub>
                                  <m:sup>
                                    <m:r>
                                      <a:rPr lang="en-US" altLang="zh-CN" sz="1800" b="0" i="1" smtClean="0">
                                        <a:solidFill>
                                          <a:schemeClr val="tx1"/>
                                        </a:solidFill>
                                        <a:latin typeface="Cambria Math" panose="02040503050406030204" pitchFamily="18" charset="0"/>
                                      </a:rPr>
                                      <m:t>2</m:t>
                                    </m:r>
                                    <m:r>
                                      <a:rPr lang="en-US" altLang="zh-CN" sz="1800" b="0" i="1" smtClean="0">
                                        <a:solidFill>
                                          <a:schemeClr val="tx1"/>
                                        </a:solidFill>
                                        <a:latin typeface="Cambria Math" panose="02040503050406030204" pitchFamily="18" charset="0"/>
                                      </a:rPr>
                                      <m:t>𝐿</m:t>
                                    </m:r>
                                    <m:r>
                                      <a:rPr lang="en-US" altLang="zh-CN" sz="1800" b="0" i="1" smtClean="0">
                                        <a:solidFill>
                                          <a:schemeClr val="tx1"/>
                                        </a:solidFill>
                                        <a:latin typeface="Cambria Math" panose="02040503050406030204" pitchFamily="18" charset="0"/>
                                      </a:rPr>
                                      <m:t>+1</m:t>
                                    </m:r>
                                  </m:sup>
                                </m:sSubSup>
                              </m:oMath>
                            </m:oMathPara>
                          </a14:m>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147645482"/>
                      </a:ext>
                    </a:extLst>
                  </a:tr>
                  <a:tr h="613584">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3/2+</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1248.43(20)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1248.40(20)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800" b="0" i="1" u="none" strike="noStrike" smtClean="0">
                                        <a:solidFill>
                                          <a:srgbClr val="000000"/>
                                        </a:solidFill>
                                        <a:effectLst/>
                                        <a:latin typeface="Cambria Math" panose="02040503050406030204" pitchFamily="18" charset="0"/>
                                        <a:ea typeface="+mn-ea"/>
                                      </a:rPr>
                                    </m:ctrlPr>
                                  </m:sSubSupPr>
                                  <m:e>
                                    <m:r>
                                      <a:rPr lang="en-US" altLang="zh-CN" sz="1800" b="0" i="1" u="none" strike="noStrike" smtClean="0">
                                        <a:solidFill>
                                          <a:srgbClr val="000000"/>
                                        </a:solidFill>
                                        <a:effectLst/>
                                        <a:latin typeface="Cambria Math" panose="02040503050406030204" pitchFamily="18" charset="0"/>
                                        <a:ea typeface="+mn-ea"/>
                                      </a:rPr>
                                      <m:t>1116</m:t>
                                    </m:r>
                                  </m:e>
                                  <m:sub>
                                    <m:r>
                                      <a:rPr lang="en-US" altLang="zh-CN" sz="1800" b="0" i="1" u="none" strike="noStrike" smtClean="0">
                                        <a:solidFill>
                                          <a:srgbClr val="000000"/>
                                        </a:solidFill>
                                        <a:effectLst/>
                                        <a:latin typeface="Cambria Math" panose="02040503050406030204" pitchFamily="18" charset="0"/>
                                        <a:ea typeface="+mn-ea"/>
                                      </a:rPr>
                                      <m:t>−177</m:t>
                                    </m:r>
                                  </m:sub>
                                  <m:sup>
                                    <m:r>
                                      <a:rPr lang="en-US" altLang="zh-CN" sz="1800" b="0" i="1" u="none" strike="noStrike" smtClean="0">
                                        <a:solidFill>
                                          <a:srgbClr val="000000"/>
                                        </a:solidFill>
                                        <a:effectLst/>
                                        <a:latin typeface="Cambria Math" panose="02040503050406030204" pitchFamily="18" charset="0"/>
                                        <a:ea typeface="+mn-ea"/>
                                      </a:rPr>
                                      <m:t>+</m:t>
                                    </m:r>
                                    <m:r>
                                      <a:rPr lang="en-US" altLang="zh-CN" sz="1800" i="1">
                                        <a:solidFill>
                                          <a:srgbClr val="000000"/>
                                        </a:solidFill>
                                        <a:latin typeface="Cambria Math" panose="02040503050406030204" pitchFamily="18" charset="0"/>
                                        <a:ea typeface="+mn-ea"/>
                                      </a:rPr>
                                      <m:t>1</m:t>
                                    </m:r>
                                    <m:r>
                                      <a:rPr lang="en-US" altLang="zh-CN" sz="1800" i="1" smtClean="0">
                                        <a:solidFill>
                                          <a:srgbClr val="000000"/>
                                        </a:solidFill>
                                        <a:latin typeface="Cambria Math" panose="02040503050406030204" pitchFamily="18" charset="0"/>
                                        <a:ea typeface="+mn-ea"/>
                                      </a:rPr>
                                      <m:t>83</m:t>
                                    </m:r>
                                  </m:sup>
                                </m:sSubSup>
                              </m:oMath>
                            </m:oMathPara>
                          </a14:m>
                          <a:endParaRPr lang="zh-CN" altLang="en-US" sz="1800" b="0" i="0" u="none" strike="noStrike" dirty="0">
                            <a:solidFill>
                              <a:srgbClr val="C00000"/>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1125</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Cambria" panose="02040503050406030204" pitchFamily="18" charset="0"/>
                            </a:rPr>
                            <a:t>2598</a:t>
                          </a: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等线" panose="02010600030101010101" pitchFamily="2" charset="-122"/>
                            </a:rPr>
                            <a:t>1794</a:t>
                          </a: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04892946"/>
                      </a:ext>
                    </a:extLst>
                  </a:tr>
                </a:tbl>
              </a:graphicData>
            </a:graphic>
          </p:graphicFrame>
        </mc:Choice>
        <mc:Fallback xmlns="">
          <p:graphicFrame>
            <p:nvGraphicFramePr>
              <p:cNvPr id="2" name="Table 1">
                <a:extLst>
                  <a:ext uri="{FF2B5EF4-FFF2-40B4-BE49-F238E27FC236}">
                    <a16:creationId xmlns:a16="http://schemas.microsoft.com/office/drawing/2014/main" id="{3FF3DF04-BCCB-4E2D-B9D4-5EAFF4690DA5}"/>
                  </a:ext>
                </a:extLst>
              </p:cNvPr>
              <p:cNvGraphicFramePr>
                <a:graphicFrameLocks noGrp="1"/>
              </p:cNvGraphicFramePr>
              <p:nvPr>
                <p:extLst>
                  <p:ext uri="{D42A27DB-BD31-4B8C-83A1-F6EECF244321}">
                    <p14:modId xmlns:p14="http://schemas.microsoft.com/office/powerpoint/2010/main" val="945324982"/>
                  </p:ext>
                </p:extLst>
              </p:nvPr>
            </p:nvGraphicFramePr>
            <p:xfrm>
              <a:off x="230798" y="454024"/>
              <a:ext cx="8682404" cy="1605424"/>
            </p:xfrm>
            <a:graphic>
              <a:graphicData uri="http://schemas.openxmlformats.org/drawingml/2006/table">
                <a:tbl>
                  <a:tblPr firstRow="1" bandRow="1">
                    <a:tableStyleId>{5C22544A-7EE6-4342-B048-85BDC9FD1C3A}</a:tableStyleId>
                  </a:tblPr>
                  <a:tblGrid>
                    <a:gridCol w="827423">
                      <a:extLst>
                        <a:ext uri="{9D8B030D-6E8A-4147-A177-3AD203B41FA5}">
                          <a16:colId xmlns:a16="http://schemas.microsoft.com/office/drawing/2014/main" val="1366539245"/>
                        </a:ext>
                      </a:extLst>
                    </a:gridCol>
                    <a:gridCol w="1734504">
                      <a:extLst>
                        <a:ext uri="{9D8B030D-6E8A-4147-A177-3AD203B41FA5}">
                          <a16:colId xmlns:a16="http://schemas.microsoft.com/office/drawing/2014/main" val="900617335"/>
                        </a:ext>
                      </a:extLst>
                    </a:gridCol>
                    <a:gridCol w="1734504">
                      <a:extLst>
                        <a:ext uri="{9D8B030D-6E8A-4147-A177-3AD203B41FA5}">
                          <a16:colId xmlns:a16="http://schemas.microsoft.com/office/drawing/2014/main" val="1271186496"/>
                        </a:ext>
                      </a:extLst>
                    </a:gridCol>
                    <a:gridCol w="1362368">
                      <a:extLst>
                        <a:ext uri="{9D8B030D-6E8A-4147-A177-3AD203B41FA5}">
                          <a16:colId xmlns:a16="http://schemas.microsoft.com/office/drawing/2014/main" val="584083658"/>
                        </a:ext>
                      </a:extLst>
                    </a:gridCol>
                    <a:gridCol w="1194790">
                      <a:extLst>
                        <a:ext uri="{9D8B030D-6E8A-4147-A177-3AD203B41FA5}">
                          <a16:colId xmlns:a16="http://schemas.microsoft.com/office/drawing/2014/main" val="332950972"/>
                        </a:ext>
                      </a:extLst>
                    </a:gridCol>
                    <a:gridCol w="900685">
                      <a:extLst>
                        <a:ext uri="{9D8B030D-6E8A-4147-A177-3AD203B41FA5}">
                          <a16:colId xmlns:a16="http://schemas.microsoft.com/office/drawing/2014/main" val="3183114975"/>
                        </a:ext>
                      </a:extLst>
                    </a:gridCol>
                    <a:gridCol w="928130">
                      <a:extLst>
                        <a:ext uri="{9D8B030D-6E8A-4147-A177-3AD203B41FA5}">
                          <a16:colId xmlns:a16="http://schemas.microsoft.com/office/drawing/2014/main" val="347845167"/>
                        </a:ext>
                      </a:extLst>
                    </a:gridCol>
                  </a:tblGrid>
                  <a:tr h="991840">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J</a:t>
                          </a:r>
                          <a:r>
                            <a:rPr lang="en-US" altLang="zh-CN" sz="1800" b="0" baseline="30000" dirty="0">
                              <a:solidFill>
                                <a:schemeClr val="tx1"/>
                              </a:solidFill>
                              <a:latin typeface="Cambria" panose="02040503050406030204" pitchFamily="18" charset="0"/>
                              <a:ea typeface="Cambria" panose="02040503050406030204" pitchFamily="18" charset="0"/>
                            </a:rPr>
                            <a:t>π</a:t>
                          </a:r>
                          <a:endParaRPr lang="zh-CN" altLang="en-US" sz="18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x</a:t>
                          </a:r>
                          <a:r>
                            <a:rPr lang="en-US" altLang="zh-CN" sz="1800" b="0" dirty="0">
                              <a:solidFill>
                                <a:schemeClr val="tx1"/>
                              </a:solidFill>
                              <a:latin typeface="Cambria" panose="02040503050406030204" pitchFamily="18" charset="0"/>
                              <a:ea typeface="Cambria" panose="02040503050406030204" pitchFamily="18" charset="0"/>
                            </a:rPr>
                            <a:t> (keV) </a:t>
                          </a:r>
                          <a:r>
                            <a:rPr lang="en-US" altLang="zh-CN" sz="1800" b="0" baseline="30000" dirty="0">
                              <a:solidFill>
                                <a:schemeClr val="tx1"/>
                              </a:solidFill>
                              <a:latin typeface="Cambria" panose="02040503050406030204" pitchFamily="18" charset="0"/>
                              <a:ea typeface="Cambria" panose="02040503050406030204" pitchFamily="18" charset="0"/>
                            </a:rPr>
                            <a:t>31</a:t>
                          </a:r>
                          <a:r>
                            <a:rPr lang="en-US" altLang="zh-CN" sz="1800" b="0" dirty="0">
                              <a:solidFill>
                                <a:schemeClr val="tx1"/>
                              </a:solidFill>
                              <a:latin typeface="Cambria" panose="02040503050406030204" pitchFamily="18" charset="0"/>
                              <a:ea typeface="Cambria" panose="02040503050406030204" pitchFamily="18" charset="0"/>
                            </a:rPr>
                            <a:t>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γ</a:t>
                          </a:r>
                          <a:r>
                            <a:rPr lang="en-US" altLang="zh-CN" sz="1800" b="0" dirty="0">
                              <a:solidFill>
                                <a:schemeClr val="tx1"/>
                              </a:solidFill>
                              <a:latin typeface="Cambria" panose="02040503050406030204" pitchFamily="18" charset="0"/>
                              <a:ea typeface="Cambria" panose="02040503050406030204" pitchFamily="18" charset="0"/>
                            </a:rPr>
                            <a:t> (keV)</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i="1" dirty="0">
                              <a:solidFill>
                                <a:srgbClr val="C00000"/>
                              </a:solidFill>
                              <a:latin typeface="Cambria" panose="02040503050406030204" pitchFamily="18" charset="0"/>
                              <a:ea typeface="Cambria" panose="02040503050406030204" pitchFamily="18" charset="0"/>
                            </a:rPr>
                            <a:t>τ</a:t>
                          </a:r>
                          <a:r>
                            <a:rPr lang="en-US" altLang="zh-CN" sz="1800" b="0" dirty="0">
                              <a:solidFill>
                                <a:srgbClr val="C00000"/>
                              </a:solidFill>
                              <a:latin typeface="Cambria" panose="02040503050406030204" pitchFamily="18" charset="0"/>
                              <a:ea typeface="Cambria" panose="02040503050406030204" pitchFamily="18" charset="0"/>
                            </a:rPr>
                            <a:t> (fs)</a:t>
                          </a:r>
                        </a:p>
                        <a:p>
                          <a:pPr algn="ctr"/>
                          <a:r>
                            <a:rPr lang="en-US" altLang="zh-CN" sz="1800" b="0" dirty="0">
                              <a:solidFill>
                                <a:srgbClr val="C00000"/>
                              </a:solidFill>
                              <a:latin typeface="Cambria" panose="02040503050406030204" pitchFamily="18" charset="0"/>
                              <a:ea typeface="Cambria" panose="02040503050406030204" pitchFamily="18" charset="0"/>
                            </a:rPr>
                            <a:t>DSL1</a:t>
                          </a:r>
                          <a:endParaRPr lang="zh-CN" altLang="en-US" sz="18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x</a:t>
                          </a:r>
                          <a:r>
                            <a:rPr lang="en-US" altLang="zh-CN" sz="1800" b="0" dirty="0">
                              <a:solidFill>
                                <a:schemeClr val="tx1"/>
                              </a:solidFill>
                              <a:latin typeface="Cambria" panose="02040503050406030204" pitchFamily="18" charset="0"/>
                              <a:ea typeface="Cambria" panose="02040503050406030204" pitchFamily="18" charset="0"/>
                            </a:rPr>
                            <a:t> (keV)</a:t>
                          </a:r>
                        </a:p>
                        <a:p>
                          <a:pPr algn="ctr"/>
                          <a:r>
                            <a:rPr lang="en-US" altLang="zh-CN" sz="1800" b="0" baseline="30000" dirty="0">
                              <a:solidFill>
                                <a:schemeClr val="tx1"/>
                              </a:solidFill>
                              <a:latin typeface="Cambria" panose="02040503050406030204" pitchFamily="18" charset="0"/>
                              <a:ea typeface="Cambria" panose="02040503050406030204" pitchFamily="18" charset="0"/>
                            </a:rPr>
                            <a:t>31</a:t>
                          </a:r>
                          <a:r>
                            <a:rPr lang="en-US" altLang="zh-CN" sz="1800" b="0" dirty="0">
                              <a:solidFill>
                                <a:schemeClr val="tx1"/>
                              </a:solidFill>
                              <a:latin typeface="Cambria" panose="02040503050406030204" pitchFamily="18" charset="0"/>
                              <a:ea typeface="Cambria" panose="02040503050406030204" pitchFamily="18" charset="0"/>
                            </a:rPr>
                            <a:t>S</a:t>
                          </a:r>
                        </a:p>
                        <a:p>
                          <a:pPr algn="ctr"/>
                          <a:r>
                            <a:rPr lang="en-US" altLang="zh-CN" sz="1800" b="0" dirty="0">
                              <a:solidFill>
                                <a:schemeClr val="tx1"/>
                              </a:solidFill>
                              <a:latin typeface="Cambria" panose="02040503050406030204" pitchFamily="18" charset="0"/>
                              <a:ea typeface="Cambria" panose="02040503050406030204" pitchFamily="18" charset="0"/>
                            </a:rPr>
                            <a:t>USDA</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τ</a:t>
                          </a:r>
                          <a:r>
                            <a:rPr lang="en-US" altLang="zh-CN" sz="1800" b="0" dirty="0">
                              <a:solidFill>
                                <a:schemeClr val="tx1"/>
                              </a:solidFill>
                              <a:latin typeface="Cambria" panose="02040503050406030204" pitchFamily="18" charset="0"/>
                              <a:ea typeface="Cambria" panose="02040503050406030204" pitchFamily="18" charset="0"/>
                            </a:rPr>
                            <a:t> (fs)</a:t>
                          </a:r>
                        </a:p>
                        <a:p>
                          <a:pPr algn="ctr"/>
                          <a:r>
                            <a:rPr lang="en-US" altLang="zh-CN" sz="1800" b="0" dirty="0">
                              <a:solidFill>
                                <a:schemeClr val="tx1"/>
                              </a:solidFill>
                              <a:latin typeface="Cambria" panose="02040503050406030204" pitchFamily="18" charset="0"/>
                              <a:ea typeface="Cambria" panose="02040503050406030204" pitchFamily="18" charset="0"/>
                            </a:rPr>
                            <a:t>USDA</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838816" t="-1227" r="-1316" b="-63190"/>
                          </a:stretch>
                        </a:blipFill>
                      </a:tcPr>
                    </a:tc>
                    <a:extLst>
                      <a:ext uri="{0D108BD9-81ED-4DB2-BD59-A6C34878D82A}">
                        <a16:rowId xmlns:a16="http://schemas.microsoft.com/office/drawing/2014/main" val="3147645482"/>
                      </a:ext>
                    </a:extLst>
                  </a:tr>
                  <a:tr h="613584">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3/2+</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1248.43(20)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1248.40(20)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317040" t="-163366" r="-223767" b="-1980"/>
                          </a:stretch>
                        </a:blip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1125</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Cambria" panose="02040503050406030204" pitchFamily="18" charset="0"/>
                            </a:rPr>
                            <a:t>2598</a:t>
                          </a: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等线" panose="02010600030101010101" pitchFamily="2" charset="-122"/>
                            </a:rPr>
                            <a:t>1794</a:t>
                          </a: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104892946"/>
                      </a:ext>
                    </a:extLst>
                  </a:tr>
                </a:tbl>
              </a:graphicData>
            </a:graphic>
          </p:graphicFrame>
        </mc:Fallback>
      </mc:AlternateContent>
      <mc:AlternateContent xmlns:mc="http://schemas.openxmlformats.org/markup-compatibility/2006" xmlns:a14="http://schemas.microsoft.com/office/drawing/2010/main">
        <mc:Choice Requires="a14">
          <p:sp>
            <p:nvSpPr>
              <p:cNvPr id="3" name="Rectangle 2">
                <a:extLst>
                  <a:ext uri="{FF2B5EF4-FFF2-40B4-BE49-F238E27FC236}">
                    <a16:creationId xmlns:a16="http://schemas.microsoft.com/office/drawing/2014/main" id="{32A0371A-6FE8-4D40-B3F5-BF96CEAC3253}"/>
                  </a:ext>
                </a:extLst>
              </p:cNvPr>
              <p:cNvSpPr/>
              <p:nvPr/>
            </p:nvSpPr>
            <p:spPr>
              <a:xfrm>
                <a:off x="3574908" y="2800776"/>
                <a:ext cx="5338294" cy="446725"/>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d>
                        <m:dPr>
                          <m:begChr m:val=""/>
                          <m:endChr m:val="]"/>
                          <m:ctrlPr>
                            <a:rPr lang="en-US" sz="2000" i="1" smtClean="0">
                              <a:latin typeface="Cambria Math" panose="02040503050406030204" pitchFamily="18" charset="0"/>
                            </a:rPr>
                          </m:ctrlPr>
                        </m:dPr>
                        <m:e>
                          <m:sSub>
                            <m:sSubPr>
                              <m:ctrlPr>
                                <a:rPr lang="en-US" sz="2000" i="1">
                                  <a:latin typeface="Cambria Math" panose="02040503050406030204" pitchFamily="18" charset="0"/>
                                </a:rPr>
                              </m:ctrlPr>
                            </m:sSubPr>
                            <m:e>
                              <m:r>
                                <m:rPr>
                                  <m:sty m:val="p"/>
                                </m:rPr>
                                <a:rPr lang="en-US" sz="2000">
                                  <a:latin typeface="Cambria Math" panose="02040503050406030204" pitchFamily="18" charset="0"/>
                                </a:rPr>
                                <m:t>Γ</m:t>
                              </m:r>
                            </m:e>
                            <m:sub>
                              <m:r>
                                <a:rPr lang="en-US" sz="2000" i="1">
                                  <a:latin typeface="Cambria Math" panose="02040503050406030204" pitchFamily="18" charset="0"/>
                                </a:rPr>
                                <m:t>𝐸</m:t>
                              </m:r>
                              <m:r>
                                <a:rPr lang="en-US" sz="2000" i="0">
                                  <a:latin typeface="Cambria Math" panose="02040503050406030204" pitchFamily="18" charset="0"/>
                                </a:rPr>
                                <m:t>2</m:t>
                              </m:r>
                            </m:sub>
                          </m:sSub>
                          <m:r>
                            <a:rPr lang="en-US" sz="2000" i="0">
                              <a:latin typeface="Cambria Math" panose="02040503050406030204" pitchFamily="18" charset="0"/>
                            </a:rPr>
                            <m:t>[</m:t>
                          </m:r>
                          <m:r>
                            <m:rPr>
                              <m:sty m:val="p"/>
                            </m:rPr>
                            <a:rPr lang="en-US" sz="2000" i="0">
                              <a:latin typeface="Cambria Math" panose="02040503050406030204" pitchFamily="18" charset="0"/>
                            </a:rPr>
                            <m:t>eV</m:t>
                          </m:r>
                          <m:r>
                            <a:rPr lang="en-US" sz="2000" i="0">
                              <a:latin typeface="Cambria Math" panose="02040503050406030204" pitchFamily="18" charset="0"/>
                            </a:rPr>
                            <m:t>]=8.13×</m:t>
                          </m:r>
                          <m:sSup>
                            <m:sSupPr>
                              <m:ctrlPr>
                                <a:rPr lang="en-US" sz="2000" i="1">
                                  <a:latin typeface="Cambria Math" panose="02040503050406030204" pitchFamily="18" charset="0"/>
                                </a:rPr>
                              </m:ctrlPr>
                            </m:sSupPr>
                            <m:e>
                              <m:r>
                                <a:rPr lang="en-US" sz="2000" i="0">
                                  <a:latin typeface="Cambria Math" panose="02040503050406030204" pitchFamily="18" charset="0"/>
                                </a:rPr>
                                <m:t>10</m:t>
                              </m:r>
                            </m:e>
                            <m:sup>
                              <m:r>
                                <a:rPr lang="en-US" sz="2000" i="0">
                                  <a:latin typeface="Cambria Math" panose="02040503050406030204" pitchFamily="18" charset="0"/>
                                </a:rPr>
                                <m:t>−7</m:t>
                              </m:r>
                            </m:sup>
                          </m:sSup>
                          <m:sSubSup>
                            <m:sSubSupPr>
                              <m:ctrlPr>
                                <a:rPr lang="en-US" sz="2000" i="1" smtClean="0">
                                  <a:solidFill>
                                    <a:srgbClr val="0000FF"/>
                                  </a:solidFill>
                                  <a:latin typeface="Cambria Math" panose="02040503050406030204" pitchFamily="18" charset="0"/>
                                </a:rPr>
                              </m:ctrlPr>
                            </m:sSubSupPr>
                            <m:e>
                              <m:r>
                                <a:rPr lang="en-US" sz="2000" i="1">
                                  <a:solidFill>
                                    <a:srgbClr val="0000FF"/>
                                  </a:solidFill>
                                  <a:latin typeface="Cambria Math" panose="02040503050406030204" pitchFamily="18" charset="0"/>
                                </a:rPr>
                                <m:t>𝐸</m:t>
                              </m:r>
                            </m:e>
                            <m:sub>
                              <m:r>
                                <a:rPr lang="en-US" sz="2000" i="1">
                                  <a:solidFill>
                                    <a:srgbClr val="0000FF"/>
                                  </a:solidFill>
                                  <a:latin typeface="Cambria Math" panose="02040503050406030204" pitchFamily="18" charset="0"/>
                                </a:rPr>
                                <m:t>𝛾</m:t>
                              </m:r>
                            </m:sub>
                            <m:sup>
                              <m:r>
                                <a:rPr lang="en-US" sz="2000" i="0">
                                  <a:solidFill>
                                    <a:srgbClr val="0000FF"/>
                                  </a:solidFill>
                                  <a:latin typeface="Cambria Math" panose="02040503050406030204" pitchFamily="18" charset="0"/>
                                </a:rPr>
                                <m:t>5</m:t>
                              </m:r>
                            </m:sup>
                          </m:sSubSup>
                          <m:r>
                            <a:rPr lang="en-US" sz="2000" i="0">
                              <a:latin typeface="Cambria Math" panose="02040503050406030204" pitchFamily="18" charset="0"/>
                            </a:rPr>
                            <m:t>[</m:t>
                          </m:r>
                          <m:r>
                            <m:rPr>
                              <m:sty m:val="p"/>
                            </m:rPr>
                            <a:rPr lang="en-US" sz="2000" i="0">
                              <a:latin typeface="Cambria Math" panose="02040503050406030204" pitchFamily="18" charset="0"/>
                            </a:rPr>
                            <m:t>MeV</m:t>
                          </m:r>
                          <m:r>
                            <a:rPr lang="en-US" sz="2000" i="0">
                              <a:latin typeface="Cambria Math" panose="02040503050406030204" pitchFamily="18" charset="0"/>
                            </a:rPr>
                            <m:t>]</m:t>
                          </m:r>
                          <m:r>
                            <a:rPr lang="en-US" sz="2000" i="1" smtClean="0">
                              <a:solidFill>
                                <a:srgbClr val="FF0000"/>
                              </a:solidFill>
                              <a:latin typeface="Cambria Math" panose="02040503050406030204" pitchFamily="18" charset="0"/>
                            </a:rPr>
                            <m:t>𝐵</m:t>
                          </m:r>
                          <m:d>
                            <m:dPr>
                              <m:ctrlPr>
                                <a:rPr lang="en-US" sz="2000" i="1">
                                  <a:solidFill>
                                    <a:srgbClr val="FF0000"/>
                                  </a:solidFill>
                                  <a:latin typeface="Cambria Math" panose="02040503050406030204" pitchFamily="18" charset="0"/>
                                </a:rPr>
                              </m:ctrlPr>
                            </m:dPr>
                            <m:e>
                              <m:r>
                                <a:rPr lang="en-US" sz="2000" i="1">
                                  <a:solidFill>
                                    <a:srgbClr val="FF0000"/>
                                  </a:solidFill>
                                  <a:latin typeface="Cambria Math" panose="02040503050406030204" pitchFamily="18" charset="0"/>
                                </a:rPr>
                                <m:t>𝐸</m:t>
                              </m:r>
                              <m:r>
                                <a:rPr lang="en-US" sz="2000" i="0">
                                  <a:solidFill>
                                    <a:srgbClr val="FF0000"/>
                                  </a:solidFill>
                                  <a:latin typeface="Cambria Math" panose="02040503050406030204" pitchFamily="18" charset="0"/>
                                </a:rPr>
                                <m:t>2</m:t>
                              </m:r>
                            </m:e>
                          </m:d>
                          <m:r>
                            <a:rPr lang="en-US" sz="2000" i="0">
                              <a:latin typeface="Cambria Math" panose="02040503050406030204" pitchFamily="18" charset="0"/>
                            </a:rPr>
                            <m:t>[</m:t>
                          </m:r>
                          <m:sSup>
                            <m:sSupPr>
                              <m:ctrlPr>
                                <a:rPr lang="en-US" sz="2000" i="1">
                                  <a:latin typeface="Cambria Math" panose="02040503050406030204" pitchFamily="18" charset="0"/>
                                </a:rPr>
                              </m:ctrlPr>
                            </m:sSupPr>
                            <m:e>
                              <m:r>
                                <a:rPr lang="en-US" sz="2000" i="1">
                                  <a:latin typeface="Cambria Math" panose="02040503050406030204" pitchFamily="18" charset="0"/>
                                </a:rPr>
                                <m:t>𝑒</m:t>
                              </m:r>
                            </m:e>
                            <m:sup>
                              <m:r>
                                <a:rPr lang="en-US" sz="2000" i="0">
                                  <a:latin typeface="Cambria Math" panose="02040503050406030204" pitchFamily="18" charset="0"/>
                                </a:rPr>
                                <m:t>2</m:t>
                              </m:r>
                            </m:sup>
                          </m:sSup>
                          <m:sSup>
                            <m:sSupPr>
                              <m:ctrlPr>
                                <a:rPr lang="en-US" sz="2000" i="1">
                                  <a:latin typeface="Cambria Math" panose="02040503050406030204" pitchFamily="18" charset="0"/>
                                </a:rPr>
                              </m:ctrlPr>
                            </m:sSupPr>
                            <m:e>
                              <m:r>
                                <m:rPr>
                                  <m:sty m:val="p"/>
                                </m:rPr>
                                <a:rPr lang="en-US" sz="2000" i="0">
                                  <a:latin typeface="Cambria Math" panose="02040503050406030204" pitchFamily="18" charset="0"/>
                                </a:rPr>
                                <m:t>fm</m:t>
                              </m:r>
                            </m:e>
                            <m:sup>
                              <m:r>
                                <a:rPr lang="en-US" sz="2000" i="0">
                                  <a:latin typeface="Cambria Math" panose="02040503050406030204" pitchFamily="18" charset="0"/>
                                </a:rPr>
                                <m:t>4</m:t>
                              </m:r>
                            </m:sup>
                          </m:sSup>
                        </m:e>
                      </m:d>
                    </m:oMath>
                  </m:oMathPara>
                </a14:m>
                <a:endParaRPr lang="en-US" sz="2000" dirty="0"/>
              </a:p>
            </p:txBody>
          </p:sp>
        </mc:Choice>
        <mc:Fallback xmlns="">
          <p:sp>
            <p:nvSpPr>
              <p:cNvPr id="3" name="Rectangle 2">
                <a:extLst>
                  <a:ext uri="{FF2B5EF4-FFF2-40B4-BE49-F238E27FC236}">
                    <a16:creationId xmlns:a16="http://schemas.microsoft.com/office/drawing/2014/main" id="{32A0371A-6FE8-4D40-B3F5-BF96CEAC3253}"/>
                  </a:ext>
                </a:extLst>
              </p:cNvPr>
              <p:cNvSpPr>
                <a:spLocks noRot="1" noChangeAspect="1" noMove="1" noResize="1" noEditPoints="1" noAdjustHandles="1" noChangeArrowheads="1" noChangeShapeType="1" noTextEdit="1"/>
              </p:cNvSpPr>
              <p:nvPr/>
            </p:nvSpPr>
            <p:spPr>
              <a:xfrm>
                <a:off x="3574908" y="2800776"/>
                <a:ext cx="5338294" cy="446725"/>
              </a:xfrm>
              <a:prstGeom prst="rect">
                <a:avLst/>
              </a:prstGeom>
              <a:blipFill>
                <a:blip r:embed="rId3"/>
                <a:stretch>
                  <a:fillRect t="-152703" r="-8333" b="-221622"/>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4" name="Rectangle 3">
                <a:extLst>
                  <a:ext uri="{FF2B5EF4-FFF2-40B4-BE49-F238E27FC236}">
                    <a16:creationId xmlns:a16="http://schemas.microsoft.com/office/drawing/2014/main" id="{340B338A-74F0-4242-B101-422BF2892A20}"/>
                  </a:ext>
                </a:extLst>
              </p:cNvPr>
              <p:cNvSpPr/>
              <p:nvPr/>
            </p:nvSpPr>
            <p:spPr>
              <a:xfrm>
                <a:off x="3574908" y="3429000"/>
                <a:ext cx="4936095" cy="446725"/>
              </a:xfrm>
              <a:prstGeom prst="rect">
                <a:avLst/>
              </a:prstGeom>
            </p:spPr>
            <p:txBody>
              <a:bodyPr wrap="none">
                <a:spAutoFit/>
              </a:bodyPr>
              <a:lstStyle/>
              <a:p>
                <a:pPr/>
                <a14:m>
                  <m:oMathPara xmlns:m="http://schemas.openxmlformats.org/officeDocument/2006/math">
                    <m:oMathParaPr>
                      <m:jc m:val="left"/>
                    </m:oMathParaPr>
                    <m:oMath xmlns:m="http://schemas.openxmlformats.org/officeDocument/2006/math">
                      <m:d>
                        <m:dPr>
                          <m:begChr m:val=""/>
                          <m:endChr m:val="]"/>
                          <m:ctrlPr>
                            <a:rPr lang="en-US" sz="2000" i="1">
                              <a:latin typeface="Cambria Math" panose="02040503050406030204" pitchFamily="18" charset="0"/>
                            </a:rPr>
                          </m:ctrlPr>
                        </m:dPr>
                        <m:e>
                          <m:sSub>
                            <m:sSubPr>
                              <m:ctrlPr>
                                <a:rPr lang="en-US" sz="2000" i="1">
                                  <a:latin typeface="Cambria Math" panose="02040503050406030204" pitchFamily="18" charset="0"/>
                                </a:rPr>
                              </m:ctrlPr>
                            </m:sSubPr>
                            <m:e>
                              <m:r>
                                <m:rPr>
                                  <m:sty m:val="p"/>
                                </m:rPr>
                                <a:rPr lang="en-US" sz="2000">
                                  <a:latin typeface="Cambria Math" panose="02040503050406030204" pitchFamily="18" charset="0"/>
                                </a:rPr>
                                <m:t>Γ</m:t>
                              </m:r>
                            </m:e>
                            <m:sub>
                              <m:r>
                                <a:rPr lang="en-US" sz="2000" i="1">
                                  <a:latin typeface="Cambria Math" panose="02040503050406030204" pitchFamily="18" charset="0"/>
                                </a:rPr>
                                <m:t>𝑀</m:t>
                              </m:r>
                              <m:r>
                                <a:rPr lang="en-US" sz="2000" i="0">
                                  <a:latin typeface="Cambria Math" panose="02040503050406030204" pitchFamily="18" charset="0"/>
                                </a:rPr>
                                <m:t>1</m:t>
                              </m:r>
                            </m:sub>
                          </m:sSub>
                          <m:r>
                            <a:rPr lang="en-US" sz="2000" i="0">
                              <a:latin typeface="Cambria Math" panose="02040503050406030204" pitchFamily="18" charset="0"/>
                            </a:rPr>
                            <m:t>[</m:t>
                          </m:r>
                          <m:r>
                            <m:rPr>
                              <m:sty m:val="p"/>
                            </m:rPr>
                            <a:rPr lang="en-US" sz="2000" i="0">
                              <a:latin typeface="Cambria Math" panose="02040503050406030204" pitchFamily="18" charset="0"/>
                            </a:rPr>
                            <m:t>eV</m:t>
                          </m:r>
                          <m:r>
                            <a:rPr lang="en-US" sz="2000" i="0">
                              <a:latin typeface="Cambria Math" panose="02040503050406030204" pitchFamily="18" charset="0"/>
                            </a:rPr>
                            <m:t>]=1.16×</m:t>
                          </m:r>
                          <m:sSup>
                            <m:sSupPr>
                              <m:ctrlPr>
                                <a:rPr lang="en-US" sz="2000" i="1">
                                  <a:latin typeface="Cambria Math" panose="02040503050406030204" pitchFamily="18" charset="0"/>
                                </a:rPr>
                              </m:ctrlPr>
                            </m:sSupPr>
                            <m:e>
                              <m:r>
                                <a:rPr lang="en-US" sz="2000" i="0">
                                  <a:latin typeface="Cambria Math" panose="02040503050406030204" pitchFamily="18" charset="0"/>
                                </a:rPr>
                                <m:t>10</m:t>
                              </m:r>
                            </m:e>
                            <m:sup>
                              <m:r>
                                <a:rPr lang="en-US" sz="2000" i="0">
                                  <a:latin typeface="Cambria Math" panose="02040503050406030204" pitchFamily="18" charset="0"/>
                                </a:rPr>
                                <m:t>−2</m:t>
                              </m:r>
                            </m:sup>
                          </m:sSup>
                          <m:sSubSup>
                            <m:sSubSupPr>
                              <m:ctrlPr>
                                <a:rPr lang="en-US" sz="2000" i="1" smtClean="0">
                                  <a:solidFill>
                                    <a:srgbClr val="0000FF"/>
                                  </a:solidFill>
                                  <a:latin typeface="Cambria Math" panose="02040503050406030204" pitchFamily="18" charset="0"/>
                                </a:rPr>
                              </m:ctrlPr>
                            </m:sSubSupPr>
                            <m:e>
                              <m:r>
                                <a:rPr lang="en-US" sz="2000" i="1">
                                  <a:solidFill>
                                    <a:srgbClr val="0000FF"/>
                                  </a:solidFill>
                                  <a:latin typeface="Cambria Math" panose="02040503050406030204" pitchFamily="18" charset="0"/>
                                </a:rPr>
                                <m:t>𝐸</m:t>
                              </m:r>
                            </m:e>
                            <m:sub>
                              <m:r>
                                <a:rPr lang="en-US" sz="2000" i="1">
                                  <a:solidFill>
                                    <a:srgbClr val="0000FF"/>
                                  </a:solidFill>
                                  <a:latin typeface="Cambria Math" panose="02040503050406030204" pitchFamily="18" charset="0"/>
                                </a:rPr>
                                <m:t>𝛾</m:t>
                              </m:r>
                            </m:sub>
                            <m:sup>
                              <m:r>
                                <a:rPr lang="en-US" sz="2000" i="0">
                                  <a:solidFill>
                                    <a:srgbClr val="0000FF"/>
                                  </a:solidFill>
                                  <a:latin typeface="Cambria Math" panose="02040503050406030204" pitchFamily="18" charset="0"/>
                                </a:rPr>
                                <m:t>3</m:t>
                              </m:r>
                            </m:sup>
                          </m:sSubSup>
                          <m:r>
                            <a:rPr lang="en-US" sz="2000" i="0">
                              <a:latin typeface="Cambria Math" panose="02040503050406030204" pitchFamily="18" charset="0"/>
                            </a:rPr>
                            <m:t>[</m:t>
                          </m:r>
                          <m:r>
                            <m:rPr>
                              <m:sty m:val="p"/>
                            </m:rPr>
                            <a:rPr lang="en-US" sz="2000" i="0">
                              <a:latin typeface="Cambria Math" panose="02040503050406030204" pitchFamily="18" charset="0"/>
                            </a:rPr>
                            <m:t>MeV</m:t>
                          </m:r>
                          <m:r>
                            <a:rPr lang="en-US" sz="2000" i="0">
                              <a:latin typeface="Cambria Math" panose="02040503050406030204" pitchFamily="18" charset="0"/>
                            </a:rPr>
                            <m:t>]</m:t>
                          </m:r>
                          <m:r>
                            <a:rPr lang="en-US" sz="2000" i="1" smtClean="0">
                              <a:solidFill>
                                <a:srgbClr val="FF0000"/>
                              </a:solidFill>
                              <a:latin typeface="Cambria Math" panose="02040503050406030204" pitchFamily="18" charset="0"/>
                            </a:rPr>
                            <m:t>𝐵</m:t>
                          </m:r>
                          <m:d>
                            <m:dPr>
                              <m:ctrlPr>
                                <a:rPr lang="en-US" sz="2000" i="1">
                                  <a:solidFill>
                                    <a:srgbClr val="FF0000"/>
                                  </a:solidFill>
                                  <a:latin typeface="Cambria Math" panose="02040503050406030204" pitchFamily="18" charset="0"/>
                                </a:rPr>
                              </m:ctrlPr>
                            </m:dPr>
                            <m:e>
                              <m:r>
                                <a:rPr lang="en-US" sz="2000" i="1">
                                  <a:solidFill>
                                    <a:srgbClr val="FF0000"/>
                                  </a:solidFill>
                                  <a:latin typeface="Cambria Math" panose="02040503050406030204" pitchFamily="18" charset="0"/>
                                </a:rPr>
                                <m:t>𝑀</m:t>
                              </m:r>
                              <m:r>
                                <a:rPr lang="en-US" sz="2000" i="0">
                                  <a:solidFill>
                                    <a:srgbClr val="FF0000"/>
                                  </a:solidFill>
                                  <a:latin typeface="Cambria Math" panose="02040503050406030204" pitchFamily="18" charset="0"/>
                                </a:rPr>
                                <m:t>1</m:t>
                              </m:r>
                            </m:e>
                          </m:d>
                          <m:r>
                            <a:rPr lang="en-US" sz="2000" i="0">
                              <a:latin typeface="Cambria Math" panose="02040503050406030204" pitchFamily="18" charset="0"/>
                            </a:rPr>
                            <m:t>[</m:t>
                          </m:r>
                          <m:sSubSup>
                            <m:sSubSupPr>
                              <m:ctrlPr>
                                <a:rPr lang="en-US" sz="2000" i="1">
                                  <a:latin typeface="Cambria Math" panose="02040503050406030204" pitchFamily="18" charset="0"/>
                                </a:rPr>
                              </m:ctrlPr>
                            </m:sSubSupPr>
                            <m:e>
                              <m:r>
                                <a:rPr lang="en-US" sz="2000" i="1">
                                  <a:latin typeface="Cambria Math" panose="02040503050406030204" pitchFamily="18" charset="0"/>
                                </a:rPr>
                                <m:t>𝜇</m:t>
                              </m:r>
                            </m:e>
                            <m:sub>
                              <m:r>
                                <a:rPr lang="en-US" sz="2000" i="1">
                                  <a:latin typeface="Cambria Math" panose="02040503050406030204" pitchFamily="18" charset="0"/>
                                </a:rPr>
                                <m:t>𝑁</m:t>
                              </m:r>
                            </m:sub>
                            <m:sup>
                              <m:r>
                                <a:rPr lang="en-US" sz="2000" i="0">
                                  <a:latin typeface="Cambria Math" panose="02040503050406030204" pitchFamily="18" charset="0"/>
                                </a:rPr>
                                <m:t>2</m:t>
                              </m:r>
                            </m:sup>
                          </m:sSubSup>
                        </m:e>
                      </m:d>
                    </m:oMath>
                  </m:oMathPara>
                </a14:m>
                <a:endParaRPr lang="en-US" sz="2000" dirty="0"/>
              </a:p>
            </p:txBody>
          </p:sp>
        </mc:Choice>
        <mc:Fallback xmlns="">
          <p:sp>
            <p:nvSpPr>
              <p:cNvPr id="4" name="Rectangle 3">
                <a:extLst>
                  <a:ext uri="{FF2B5EF4-FFF2-40B4-BE49-F238E27FC236}">
                    <a16:creationId xmlns:a16="http://schemas.microsoft.com/office/drawing/2014/main" id="{340B338A-74F0-4242-B101-422BF2892A20}"/>
                  </a:ext>
                </a:extLst>
              </p:cNvPr>
              <p:cNvSpPr>
                <a:spLocks noRot="1" noChangeAspect="1" noMove="1" noResize="1" noEditPoints="1" noAdjustHandles="1" noChangeArrowheads="1" noChangeShapeType="1" noTextEdit="1"/>
              </p:cNvSpPr>
              <p:nvPr/>
            </p:nvSpPr>
            <p:spPr>
              <a:xfrm>
                <a:off x="3574908" y="3429000"/>
                <a:ext cx="4936095" cy="446725"/>
              </a:xfrm>
              <a:prstGeom prst="rect">
                <a:avLst/>
              </a:prstGeom>
              <a:blipFill>
                <a:blip r:embed="rId4"/>
                <a:stretch>
                  <a:fillRect t="-154795" r="-11728" b="-224658"/>
                </a:stretch>
              </a:blipFill>
            </p:spPr>
            <p:txBody>
              <a:bodyPr/>
              <a:lstStyle/>
              <a:p>
                <a:r>
                  <a:rPr lang="zh-CN" altLang="en-US">
                    <a:noFill/>
                  </a:rPr>
                  <a:t> </a:t>
                </a:r>
              </a:p>
            </p:txBody>
          </p:sp>
        </mc:Fallback>
      </mc:AlternateContent>
      <p:cxnSp>
        <p:nvCxnSpPr>
          <p:cNvPr id="14" name="Straight Connector 13">
            <a:extLst>
              <a:ext uri="{FF2B5EF4-FFF2-40B4-BE49-F238E27FC236}">
                <a16:creationId xmlns:a16="http://schemas.microsoft.com/office/drawing/2014/main" id="{ADCD6ACF-F0BD-4166-A01A-C25369CB422B}"/>
              </a:ext>
            </a:extLst>
          </p:cNvPr>
          <p:cNvCxnSpPr>
            <a:cxnSpLocks/>
          </p:cNvCxnSpPr>
          <p:nvPr/>
        </p:nvCxnSpPr>
        <p:spPr>
          <a:xfrm>
            <a:off x="826531" y="3796818"/>
            <a:ext cx="990600" cy="0"/>
          </a:xfrm>
          <a:prstGeom prst="line">
            <a:avLst/>
          </a:prstGeom>
        </p:spPr>
        <p:style>
          <a:lnRef idx="2">
            <a:schemeClr val="dk1"/>
          </a:lnRef>
          <a:fillRef idx="0">
            <a:schemeClr val="dk1"/>
          </a:fillRef>
          <a:effectRef idx="1">
            <a:schemeClr val="dk1"/>
          </a:effectRef>
          <a:fontRef idx="minor">
            <a:schemeClr val="tx1"/>
          </a:fontRef>
        </p:style>
      </p:cxnSp>
      <p:cxnSp>
        <p:nvCxnSpPr>
          <p:cNvPr id="15" name="Straight Connector 14">
            <a:extLst>
              <a:ext uri="{FF2B5EF4-FFF2-40B4-BE49-F238E27FC236}">
                <a16:creationId xmlns:a16="http://schemas.microsoft.com/office/drawing/2014/main" id="{571EABA8-30D0-45D9-8551-CEE7BB0149AA}"/>
              </a:ext>
            </a:extLst>
          </p:cNvPr>
          <p:cNvCxnSpPr>
            <a:cxnSpLocks/>
          </p:cNvCxnSpPr>
          <p:nvPr/>
        </p:nvCxnSpPr>
        <p:spPr>
          <a:xfrm>
            <a:off x="826531" y="3001447"/>
            <a:ext cx="990600" cy="0"/>
          </a:xfrm>
          <a:prstGeom prst="line">
            <a:avLst/>
          </a:prstGeom>
        </p:spPr>
        <p:style>
          <a:lnRef idx="2">
            <a:schemeClr val="dk1"/>
          </a:lnRef>
          <a:fillRef idx="0">
            <a:schemeClr val="dk1"/>
          </a:fillRef>
          <a:effectRef idx="1">
            <a:schemeClr val="dk1"/>
          </a:effectRef>
          <a:fontRef idx="minor">
            <a:schemeClr val="tx1"/>
          </a:fontRef>
        </p:style>
      </p:cxnSp>
      <p:cxnSp>
        <p:nvCxnSpPr>
          <p:cNvPr id="16" name="Straight Arrow Connector 15">
            <a:extLst>
              <a:ext uri="{FF2B5EF4-FFF2-40B4-BE49-F238E27FC236}">
                <a16:creationId xmlns:a16="http://schemas.microsoft.com/office/drawing/2014/main" id="{6FA163DD-C55B-4B44-824D-B34B9AF6C0D1}"/>
              </a:ext>
            </a:extLst>
          </p:cNvPr>
          <p:cNvCxnSpPr>
            <a:cxnSpLocks/>
          </p:cNvCxnSpPr>
          <p:nvPr/>
        </p:nvCxnSpPr>
        <p:spPr>
          <a:xfrm>
            <a:off x="1328181" y="3026847"/>
            <a:ext cx="0" cy="751547"/>
          </a:xfrm>
          <a:prstGeom prst="straightConnector1">
            <a:avLst/>
          </a:prstGeom>
          <a:ln>
            <a:solidFill>
              <a:srgbClr val="FF0000"/>
            </a:solidFill>
            <a:tailEnd type="triangle"/>
          </a:ln>
        </p:spPr>
        <p:style>
          <a:lnRef idx="2">
            <a:schemeClr val="accent3"/>
          </a:lnRef>
          <a:fillRef idx="0">
            <a:schemeClr val="accent3"/>
          </a:fillRef>
          <a:effectRef idx="1">
            <a:schemeClr val="accent3"/>
          </a:effectRef>
          <a:fontRef idx="minor">
            <a:schemeClr val="tx1"/>
          </a:fontRef>
        </p:style>
      </p:cxnSp>
      <p:sp>
        <p:nvSpPr>
          <p:cNvPr id="17" name="TextBox 16">
            <a:extLst>
              <a:ext uri="{FF2B5EF4-FFF2-40B4-BE49-F238E27FC236}">
                <a16:creationId xmlns:a16="http://schemas.microsoft.com/office/drawing/2014/main" id="{6E300D22-42F1-4732-9174-51C0C5304CBF}"/>
              </a:ext>
            </a:extLst>
          </p:cNvPr>
          <p:cNvSpPr txBox="1"/>
          <p:nvPr/>
        </p:nvSpPr>
        <p:spPr>
          <a:xfrm>
            <a:off x="1342845" y="3156001"/>
            <a:ext cx="314510" cy="400110"/>
          </a:xfrm>
          <a:prstGeom prst="rect">
            <a:avLst/>
          </a:prstGeom>
          <a:noFill/>
        </p:spPr>
        <p:txBody>
          <a:bodyPr wrap="square" rtlCol="0">
            <a:spAutoFit/>
          </a:bodyPr>
          <a:lstStyle/>
          <a:p>
            <a:r>
              <a:rPr lang="en-US" altLang="zh-CN" sz="2000" i="1" dirty="0">
                <a:solidFill>
                  <a:srgbClr val="FF0000"/>
                </a:solidFill>
                <a:latin typeface="Cambria Math" panose="02040503050406030204" pitchFamily="18" charset="0"/>
                <a:ea typeface="Cambria Math" panose="02040503050406030204" pitchFamily="18" charset="0"/>
              </a:rPr>
              <a:t>γ</a:t>
            </a:r>
            <a:endParaRPr lang="zh-CN" altLang="en-US" i="1" dirty="0">
              <a:solidFill>
                <a:srgbClr val="FF0000"/>
              </a:solidFill>
              <a:latin typeface="Cambria Math" panose="02040503050406030204" pitchFamily="18" charset="0"/>
            </a:endParaRPr>
          </a:p>
        </p:txBody>
      </p:sp>
      <p:sp>
        <p:nvSpPr>
          <p:cNvPr id="18" name="TextBox 17">
            <a:extLst>
              <a:ext uri="{FF2B5EF4-FFF2-40B4-BE49-F238E27FC236}">
                <a16:creationId xmlns:a16="http://schemas.microsoft.com/office/drawing/2014/main" id="{3C8CB908-EA71-4C8A-81A2-F8E65C00571D}"/>
              </a:ext>
            </a:extLst>
          </p:cNvPr>
          <p:cNvSpPr txBox="1"/>
          <p:nvPr/>
        </p:nvSpPr>
        <p:spPr>
          <a:xfrm>
            <a:off x="1061984" y="3887528"/>
            <a:ext cx="519694" cy="400110"/>
          </a:xfrm>
          <a:prstGeom prst="rect">
            <a:avLst/>
          </a:prstGeom>
          <a:noFill/>
        </p:spPr>
        <p:txBody>
          <a:bodyPr wrap="square" rtlCol="0">
            <a:spAutoFit/>
          </a:bodyPr>
          <a:lstStyle/>
          <a:p>
            <a:r>
              <a:rPr lang="en-US" altLang="zh-CN" sz="2000" baseline="30000" dirty="0">
                <a:latin typeface="Cambria Math" panose="02040503050406030204" pitchFamily="18" charset="0"/>
                <a:ea typeface="Cambria Math" panose="02040503050406030204" pitchFamily="18" charset="0"/>
              </a:rPr>
              <a:t>31</a:t>
            </a:r>
            <a:r>
              <a:rPr lang="en-US" altLang="zh-CN" sz="2000" dirty="0">
                <a:latin typeface="Cambria Math" panose="02040503050406030204" pitchFamily="18" charset="0"/>
                <a:ea typeface="Cambria Math" panose="02040503050406030204" pitchFamily="18" charset="0"/>
              </a:rPr>
              <a:t>S</a:t>
            </a:r>
            <a:endParaRPr lang="zh-CN" altLang="en-US" sz="2000" dirty="0">
              <a:latin typeface="Cambria Math" panose="02040503050406030204" pitchFamily="18" charset="0"/>
            </a:endParaRPr>
          </a:p>
        </p:txBody>
      </p:sp>
      <p:sp>
        <p:nvSpPr>
          <p:cNvPr id="19" name="TextBox 18">
            <a:extLst>
              <a:ext uri="{FF2B5EF4-FFF2-40B4-BE49-F238E27FC236}">
                <a16:creationId xmlns:a16="http://schemas.microsoft.com/office/drawing/2014/main" id="{33F1D553-2A82-488A-9A00-A428C67B7464}"/>
              </a:ext>
            </a:extLst>
          </p:cNvPr>
          <p:cNvSpPr txBox="1"/>
          <p:nvPr/>
        </p:nvSpPr>
        <p:spPr>
          <a:xfrm>
            <a:off x="1769626" y="2828076"/>
            <a:ext cx="639919" cy="338554"/>
          </a:xfrm>
          <a:prstGeom prst="rect">
            <a:avLst/>
          </a:prstGeom>
          <a:noFill/>
        </p:spPr>
        <p:txBody>
          <a:bodyPr wrap="square" rtlCol="0">
            <a:spAutoFit/>
          </a:bodyPr>
          <a:lstStyle/>
          <a:p>
            <a:r>
              <a:rPr lang="en-US" altLang="zh-CN" sz="1600" dirty="0">
                <a:latin typeface="Cambria Math" panose="02040503050406030204" pitchFamily="18" charset="0"/>
                <a:ea typeface="Cambria Math" panose="02040503050406030204" pitchFamily="18" charset="0"/>
              </a:rPr>
              <a:t>1248</a:t>
            </a:r>
            <a:endParaRPr lang="zh-CN" altLang="en-US" sz="1600" dirty="0">
              <a:latin typeface="Cambria Math" panose="02040503050406030204" pitchFamily="18" charset="0"/>
            </a:endParaRPr>
          </a:p>
        </p:txBody>
      </p:sp>
      <p:sp>
        <p:nvSpPr>
          <p:cNvPr id="20" name="TextBox 19">
            <a:extLst>
              <a:ext uri="{FF2B5EF4-FFF2-40B4-BE49-F238E27FC236}">
                <a16:creationId xmlns:a16="http://schemas.microsoft.com/office/drawing/2014/main" id="{2DEEB0EC-483B-4F88-AB37-800187787EB1}"/>
              </a:ext>
            </a:extLst>
          </p:cNvPr>
          <p:cNvSpPr txBox="1"/>
          <p:nvPr/>
        </p:nvSpPr>
        <p:spPr>
          <a:xfrm>
            <a:off x="1769626" y="3627541"/>
            <a:ext cx="298480" cy="338554"/>
          </a:xfrm>
          <a:prstGeom prst="rect">
            <a:avLst/>
          </a:prstGeom>
          <a:noFill/>
        </p:spPr>
        <p:txBody>
          <a:bodyPr wrap="square" rtlCol="0">
            <a:spAutoFit/>
          </a:bodyPr>
          <a:lstStyle/>
          <a:p>
            <a:r>
              <a:rPr lang="en-US" altLang="zh-CN" sz="1600" dirty="0">
                <a:latin typeface="Cambria Math" panose="02040503050406030204" pitchFamily="18" charset="0"/>
                <a:ea typeface="Cambria Math" panose="02040503050406030204" pitchFamily="18" charset="0"/>
              </a:rPr>
              <a:t>0</a:t>
            </a:r>
            <a:endParaRPr lang="zh-CN" altLang="en-US" sz="1600" dirty="0">
              <a:latin typeface="Cambria Math" panose="02040503050406030204" pitchFamily="18" charset="0"/>
            </a:endParaRPr>
          </a:p>
        </p:txBody>
      </p:sp>
      <p:sp>
        <p:nvSpPr>
          <p:cNvPr id="21" name="TextBox 20">
            <a:extLst>
              <a:ext uri="{FF2B5EF4-FFF2-40B4-BE49-F238E27FC236}">
                <a16:creationId xmlns:a16="http://schemas.microsoft.com/office/drawing/2014/main" id="{DCCBC263-EEA5-44A8-AFE0-59CD7FFF98D7}"/>
              </a:ext>
            </a:extLst>
          </p:cNvPr>
          <p:cNvSpPr txBox="1"/>
          <p:nvPr/>
        </p:nvSpPr>
        <p:spPr>
          <a:xfrm>
            <a:off x="632997" y="3467669"/>
            <a:ext cx="615874" cy="338554"/>
          </a:xfrm>
          <a:prstGeom prst="rect">
            <a:avLst/>
          </a:prstGeom>
          <a:noFill/>
        </p:spPr>
        <p:txBody>
          <a:bodyPr wrap="square" rtlCol="0">
            <a:spAutoFit/>
          </a:bodyPr>
          <a:lstStyle/>
          <a:p>
            <a:r>
              <a:rPr lang="en-US" altLang="zh-CN" sz="1600" dirty="0">
                <a:latin typeface="Cambria Math" panose="02040503050406030204" pitchFamily="18" charset="0"/>
                <a:ea typeface="Cambria Math" panose="02040503050406030204" pitchFamily="18" charset="0"/>
              </a:rPr>
              <a:t>1/2</a:t>
            </a:r>
            <a:r>
              <a:rPr lang="en-US" altLang="zh-CN" sz="1600" baseline="30000" dirty="0">
                <a:latin typeface="Cambria Math" panose="02040503050406030204" pitchFamily="18" charset="0"/>
                <a:ea typeface="Cambria Math" panose="02040503050406030204" pitchFamily="18" charset="0"/>
              </a:rPr>
              <a:t>+</a:t>
            </a:r>
            <a:endParaRPr lang="zh-CN" altLang="en-US" sz="1600" baseline="30000" dirty="0">
              <a:latin typeface="Cambria Math" panose="02040503050406030204" pitchFamily="18" charset="0"/>
            </a:endParaRPr>
          </a:p>
        </p:txBody>
      </p:sp>
      <p:sp>
        <p:nvSpPr>
          <p:cNvPr id="22" name="TextBox 21">
            <a:extLst>
              <a:ext uri="{FF2B5EF4-FFF2-40B4-BE49-F238E27FC236}">
                <a16:creationId xmlns:a16="http://schemas.microsoft.com/office/drawing/2014/main" id="{C84C4371-008A-4385-BC13-7F45D7D2C305}"/>
              </a:ext>
            </a:extLst>
          </p:cNvPr>
          <p:cNvSpPr txBox="1"/>
          <p:nvPr/>
        </p:nvSpPr>
        <p:spPr>
          <a:xfrm>
            <a:off x="632997" y="2688293"/>
            <a:ext cx="615874" cy="338554"/>
          </a:xfrm>
          <a:prstGeom prst="rect">
            <a:avLst/>
          </a:prstGeom>
          <a:noFill/>
        </p:spPr>
        <p:txBody>
          <a:bodyPr wrap="square" rtlCol="0">
            <a:spAutoFit/>
          </a:bodyPr>
          <a:lstStyle/>
          <a:p>
            <a:r>
              <a:rPr lang="en-US" altLang="zh-CN" sz="1600" dirty="0">
                <a:latin typeface="Cambria Math" panose="02040503050406030204" pitchFamily="18" charset="0"/>
                <a:ea typeface="Cambria Math" panose="02040503050406030204" pitchFamily="18" charset="0"/>
              </a:rPr>
              <a:t>3/2</a:t>
            </a:r>
            <a:r>
              <a:rPr lang="en-US" altLang="zh-CN" sz="1600" baseline="30000" dirty="0">
                <a:latin typeface="Cambria Math" panose="02040503050406030204" pitchFamily="18" charset="0"/>
                <a:ea typeface="Cambria Math" panose="02040503050406030204" pitchFamily="18" charset="0"/>
              </a:rPr>
              <a:t>+</a:t>
            </a:r>
            <a:endParaRPr lang="zh-CN" altLang="en-US" sz="1600" baseline="30000" dirty="0">
              <a:latin typeface="Cambria Math" panose="02040503050406030204" pitchFamily="18" charset="0"/>
            </a:endParaRPr>
          </a:p>
        </p:txBody>
      </p:sp>
      <mc:AlternateContent xmlns:mc="http://schemas.openxmlformats.org/markup-compatibility/2006" xmlns:a14="http://schemas.microsoft.com/office/drawing/2010/main">
        <mc:Choice Requires="a14">
          <p:sp>
            <p:nvSpPr>
              <p:cNvPr id="23" name="Rectangle 22">
                <a:extLst>
                  <a:ext uri="{FF2B5EF4-FFF2-40B4-BE49-F238E27FC236}">
                    <a16:creationId xmlns:a16="http://schemas.microsoft.com/office/drawing/2014/main" id="{3025516A-A593-4D08-B463-DB552276B8C0}"/>
                  </a:ext>
                </a:extLst>
              </p:cNvPr>
              <p:cNvSpPr/>
              <p:nvPr/>
            </p:nvSpPr>
            <p:spPr>
              <a:xfrm>
                <a:off x="0" y="4548365"/>
                <a:ext cx="9144000" cy="2277675"/>
              </a:xfrm>
              <a:prstGeom prst="rect">
                <a:avLst/>
              </a:prstGeom>
            </p:spPr>
            <p:txBody>
              <a:bodyPr wrap="square">
                <a:spAutoFit/>
              </a:bodyPr>
              <a:lstStyle/>
              <a:p>
                <a:pPr algn="just"/>
                <a:r>
                  <a:rPr lang="en-US" altLang="zh-CN" sz="2000" i="1" dirty="0">
                    <a:latin typeface="Times New Roman" panose="02020603050405020304" pitchFamily="18" charset="0"/>
                    <a:cs typeface="Times New Roman" panose="02020603050405020304" pitchFamily="18" charset="0"/>
                  </a:rPr>
                  <a:t>Γ</a:t>
                </a:r>
                <a:r>
                  <a:rPr lang="en-US" altLang="zh-CN" sz="2000" i="1" baseline="-25000" dirty="0">
                    <a:latin typeface="Times New Roman" panose="02020603050405020304" pitchFamily="18" charset="0"/>
                    <a:cs typeface="Times New Roman" panose="02020603050405020304" pitchFamily="18" charset="0"/>
                  </a:rPr>
                  <a:t>γ </a:t>
                </a:r>
                <a:r>
                  <a:rPr lang="en-US" altLang="zh-CN" sz="2000" dirty="0">
                    <a:latin typeface="Times New Roman" panose="02020603050405020304" pitchFamily="18" charset="0"/>
                    <a:cs typeface="Times New Roman" panose="02020603050405020304" pitchFamily="18" charset="0"/>
                  </a:rPr>
                  <a:t> is calculated from the electromagnetic </a:t>
                </a:r>
                <a:r>
                  <a:rPr lang="en-US" altLang="zh-CN" sz="2000" dirty="0">
                    <a:solidFill>
                      <a:srgbClr val="FF0000"/>
                    </a:solidFill>
                    <a:latin typeface="Times New Roman" panose="02020603050405020304" pitchFamily="18" charset="0"/>
                    <a:cs typeface="Times New Roman" panose="02020603050405020304" pitchFamily="18" charset="0"/>
                  </a:rPr>
                  <a:t>reduced transition probabilities </a:t>
                </a:r>
                <a14:m>
                  <m:oMath xmlns:m="http://schemas.openxmlformats.org/officeDocument/2006/math">
                    <m:r>
                      <a:rPr lang="en-US" sz="2000" i="1">
                        <a:solidFill>
                          <a:srgbClr val="FF0000"/>
                        </a:solidFill>
                        <a:latin typeface="Cambria Math" panose="02040503050406030204" pitchFamily="18" charset="0"/>
                      </a:rPr>
                      <m:t>𝐵</m:t>
                    </m:r>
                    <m:d>
                      <m:dPr>
                        <m:ctrlPr>
                          <a:rPr lang="en-US" sz="2000" i="1">
                            <a:solidFill>
                              <a:srgbClr val="FF0000"/>
                            </a:solidFill>
                            <a:latin typeface="Cambria Math" panose="02040503050406030204" pitchFamily="18" charset="0"/>
                          </a:rPr>
                        </m:ctrlPr>
                      </m:dPr>
                      <m:e>
                        <m:acc>
                          <m:accPr>
                            <m:chr m:val="̅"/>
                            <m:ctrlPr>
                              <a:rPr lang="en-US" sz="2000" i="1">
                                <a:solidFill>
                                  <a:srgbClr val="FF0000"/>
                                </a:solidFill>
                                <a:latin typeface="Cambria Math" panose="02040503050406030204" pitchFamily="18" charset="0"/>
                              </a:rPr>
                            </m:ctrlPr>
                          </m:accPr>
                          <m:e>
                            <m:r>
                              <a:rPr lang="en-US" sz="2000" i="1">
                                <a:solidFill>
                                  <a:srgbClr val="FF0000"/>
                                </a:solidFill>
                                <a:latin typeface="Cambria Math" panose="02040503050406030204" pitchFamily="18" charset="0"/>
                              </a:rPr>
                              <m:t>𝜔</m:t>
                            </m:r>
                          </m:e>
                        </m:acc>
                        <m:r>
                          <a:rPr lang="en-US" sz="2000" i="1">
                            <a:solidFill>
                              <a:srgbClr val="FF0000"/>
                            </a:solidFill>
                            <a:latin typeface="Cambria Math" panose="02040503050406030204" pitchFamily="18" charset="0"/>
                          </a:rPr>
                          <m:t>𝐿</m:t>
                        </m:r>
                      </m:e>
                    </m:d>
                  </m:oMath>
                </a14:m>
                <a:r>
                  <a:rPr lang="en-US" altLang="zh-CN" sz="2000" dirty="0">
                    <a:latin typeface="Times New Roman" panose="02020603050405020304" pitchFamily="18" charset="0"/>
                    <a:cs typeface="Times New Roman" panose="02020603050405020304" pitchFamily="18" charset="0"/>
                  </a:rPr>
                  <a:t> which carry the nuclear structure information of the resonance states and the final bound states. </a:t>
                </a:r>
              </a:p>
              <a:p>
                <a:pPr algn="just"/>
                <a:r>
                  <a:rPr lang="en-US" altLang="zh-CN" sz="2000" dirty="0">
                    <a:latin typeface="Times New Roman" panose="02020603050405020304" pitchFamily="18" charset="0"/>
                    <a:cs typeface="Times New Roman" panose="02020603050405020304" pitchFamily="18" charset="0"/>
                  </a:rPr>
                  <a:t>The reduced transition rates </a:t>
                </a:r>
                <a:r>
                  <a:rPr lang="en-US" altLang="zh-CN" sz="2000" i="1" dirty="0">
                    <a:latin typeface="Times New Roman" panose="02020603050405020304" pitchFamily="18" charset="0"/>
                    <a:cs typeface="Times New Roman" panose="02020603050405020304" pitchFamily="18" charset="0"/>
                  </a:rPr>
                  <a:t>B</a:t>
                </a:r>
                <a:r>
                  <a:rPr lang="en-US" altLang="zh-CN" sz="2000" dirty="0">
                    <a:latin typeface="Times New Roman" panose="02020603050405020304" pitchFamily="18" charset="0"/>
                    <a:cs typeface="Times New Roman" panose="02020603050405020304" pitchFamily="18" charset="0"/>
                  </a:rPr>
                  <a:t>(</a:t>
                </a:r>
                <a:r>
                  <a:rPr lang="en-US" altLang="zh-CN" sz="2000" i="1" dirty="0">
                    <a:latin typeface="Times New Roman" panose="02020603050405020304" pitchFamily="18" charset="0"/>
                    <a:cs typeface="Times New Roman" panose="02020603050405020304" pitchFamily="18" charset="0"/>
                  </a:rPr>
                  <a:t>E</a:t>
                </a:r>
                <a:r>
                  <a:rPr lang="en-US" altLang="zh-CN" sz="2000" dirty="0">
                    <a:latin typeface="Times New Roman" panose="02020603050405020304" pitchFamily="18" charset="0"/>
                    <a:cs typeface="Times New Roman" panose="02020603050405020304" pitchFamily="18" charset="0"/>
                  </a:rPr>
                  <a:t>2) and </a:t>
                </a:r>
                <a:r>
                  <a:rPr lang="en-US" altLang="zh-CN" sz="2000" i="1" dirty="0">
                    <a:latin typeface="Times New Roman" panose="02020603050405020304" pitchFamily="18" charset="0"/>
                    <a:cs typeface="Times New Roman" panose="02020603050405020304" pitchFamily="18" charset="0"/>
                  </a:rPr>
                  <a:t>B</a:t>
                </a:r>
                <a:r>
                  <a:rPr lang="en-US" altLang="zh-CN" sz="2000" dirty="0">
                    <a:latin typeface="Times New Roman" panose="02020603050405020304" pitchFamily="18" charset="0"/>
                    <a:cs typeface="Times New Roman" panose="02020603050405020304" pitchFamily="18" charset="0"/>
                  </a:rPr>
                  <a:t>(</a:t>
                </a:r>
                <a:r>
                  <a:rPr lang="en-US" altLang="zh-CN" sz="2000" i="1" dirty="0">
                    <a:latin typeface="Times New Roman" panose="02020603050405020304" pitchFamily="18" charset="0"/>
                    <a:cs typeface="Times New Roman" panose="02020603050405020304" pitchFamily="18" charset="0"/>
                  </a:rPr>
                  <a:t>M</a:t>
                </a:r>
                <a:r>
                  <a:rPr lang="en-US" altLang="zh-CN" sz="2000" dirty="0">
                    <a:latin typeface="Times New Roman" panose="02020603050405020304" pitchFamily="18" charset="0"/>
                    <a:cs typeface="Times New Roman" panose="02020603050405020304" pitchFamily="18" charset="0"/>
                  </a:rPr>
                  <a:t>1) are computed within the framework of the shell model. </a:t>
                </a:r>
              </a:p>
              <a:p>
                <a:pPr algn="just"/>
                <a:endParaRPr lang="en-US" altLang="zh-CN" sz="2000" dirty="0">
                  <a:latin typeface="Times New Roman" panose="02020603050405020304" pitchFamily="18" charset="0"/>
                  <a:cs typeface="Times New Roman" panose="02020603050405020304" pitchFamily="18" charset="0"/>
                </a:endParaRPr>
              </a:p>
              <a:p>
                <a:pPr algn="just"/>
                <a:r>
                  <a:rPr lang="en-US" altLang="zh-CN" sz="2000" dirty="0">
                    <a:latin typeface="Times New Roman" panose="02020603050405020304" pitchFamily="18" charset="0"/>
                    <a:cs typeface="Times New Roman" panose="02020603050405020304" pitchFamily="18" charset="0"/>
                  </a:rPr>
                  <a:t>We extract new </a:t>
                </a:r>
                <a:r>
                  <a:rPr lang="en-US" altLang="zh-CN" sz="2000" i="1" dirty="0">
                    <a:latin typeface="Times New Roman" panose="02020603050405020304" pitchFamily="18" charset="0"/>
                    <a:cs typeface="Times New Roman" panose="02020603050405020304" pitchFamily="18" charset="0"/>
                  </a:rPr>
                  <a:t>Γ</a:t>
                </a:r>
                <a:r>
                  <a:rPr lang="en-US" altLang="zh-CN" sz="2000" i="1" baseline="-25000" dirty="0">
                    <a:latin typeface="Times New Roman" panose="02020603050405020304" pitchFamily="18" charset="0"/>
                    <a:cs typeface="Times New Roman" panose="02020603050405020304" pitchFamily="18" charset="0"/>
                  </a:rPr>
                  <a:t>γ</a:t>
                </a:r>
                <a:r>
                  <a:rPr lang="en-US" altLang="zh-CN" sz="2000" dirty="0">
                    <a:latin typeface="Times New Roman" panose="02020603050405020304" pitchFamily="18" charset="0"/>
                    <a:cs typeface="Times New Roman" panose="02020603050405020304" pitchFamily="18" charset="0"/>
                  </a:rPr>
                  <a:t> values by scaling theoretical </a:t>
                </a:r>
                <a:r>
                  <a:rPr lang="en-US" altLang="zh-CN" sz="2000" i="1" dirty="0">
                    <a:latin typeface="Times New Roman" panose="02020603050405020304" pitchFamily="18" charset="0"/>
                    <a:cs typeface="Times New Roman" panose="02020603050405020304" pitchFamily="18" charset="0"/>
                  </a:rPr>
                  <a:t>Γ</a:t>
                </a:r>
                <a:r>
                  <a:rPr lang="en-US" altLang="zh-CN" sz="2000" i="1" baseline="-25000" dirty="0">
                    <a:latin typeface="Times New Roman" panose="02020603050405020304" pitchFamily="18" charset="0"/>
                    <a:cs typeface="Times New Roman" panose="02020603050405020304" pitchFamily="18" charset="0"/>
                  </a:rPr>
                  <a:t>γ</a:t>
                </a:r>
                <a:r>
                  <a:rPr lang="en-US" altLang="zh-CN" sz="2000" dirty="0">
                    <a:latin typeface="Times New Roman" panose="02020603050405020304" pitchFamily="18" charset="0"/>
                    <a:cs typeface="Times New Roman" panose="02020603050405020304" pitchFamily="18" charset="0"/>
                  </a:rPr>
                  <a:t> of corresponding </a:t>
                </a:r>
                <a:r>
                  <a:rPr lang="en-US" altLang="zh-CN" sz="2000" i="1" dirty="0">
                    <a:latin typeface="Times New Roman" panose="02020603050405020304" pitchFamily="18" charset="0"/>
                    <a:cs typeface="Times New Roman" panose="02020603050405020304" pitchFamily="18" charset="0"/>
                  </a:rPr>
                  <a:t>γ</a:t>
                </a:r>
                <a:r>
                  <a:rPr lang="en-US" altLang="zh-CN" sz="2000" dirty="0">
                    <a:latin typeface="Times New Roman" panose="02020603050405020304" pitchFamily="18" charset="0"/>
                    <a:cs typeface="Times New Roman" panose="02020603050405020304" pitchFamily="18" charset="0"/>
                  </a:rPr>
                  <a:t>-ray transitions for the </a:t>
                </a:r>
                <a14:m>
                  <m:oMath xmlns:m="http://schemas.openxmlformats.org/officeDocument/2006/math">
                    <m:sSubSup>
                      <m:sSubSupPr>
                        <m:ctrlPr>
                          <a:rPr lang="en-US" sz="2000" i="1">
                            <a:solidFill>
                              <a:srgbClr val="0000FF"/>
                            </a:solidFill>
                            <a:latin typeface="Cambria Math" panose="02040503050406030204" pitchFamily="18" charset="0"/>
                          </a:rPr>
                        </m:ctrlPr>
                      </m:sSubSupPr>
                      <m:e>
                        <m:r>
                          <a:rPr lang="en-US" sz="2000" i="1">
                            <a:solidFill>
                              <a:srgbClr val="0000FF"/>
                            </a:solidFill>
                            <a:latin typeface="Cambria Math" panose="02040503050406030204" pitchFamily="18" charset="0"/>
                          </a:rPr>
                          <m:t>𝐸</m:t>
                        </m:r>
                      </m:e>
                      <m:sub>
                        <m:r>
                          <a:rPr lang="en-US" sz="2000" i="1">
                            <a:solidFill>
                              <a:srgbClr val="0000FF"/>
                            </a:solidFill>
                            <a:latin typeface="Cambria Math" panose="02040503050406030204" pitchFamily="18" charset="0"/>
                          </a:rPr>
                          <m:t>𝛾</m:t>
                        </m:r>
                      </m:sub>
                      <m:sup>
                        <m:r>
                          <a:rPr lang="en-US" sz="2000" b="0" i="0" smtClean="0">
                            <a:solidFill>
                              <a:srgbClr val="0000FF"/>
                            </a:solidFill>
                            <a:latin typeface="Cambria Math" panose="02040503050406030204" pitchFamily="18" charset="0"/>
                          </a:rPr>
                          <m:t>2</m:t>
                        </m:r>
                        <m:r>
                          <a:rPr lang="en-US" sz="2000" b="0" i="1" smtClean="0">
                            <a:solidFill>
                              <a:srgbClr val="0000FF"/>
                            </a:solidFill>
                            <a:latin typeface="Cambria Math" panose="02040503050406030204" pitchFamily="18" charset="0"/>
                          </a:rPr>
                          <m:t>𝐿</m:t>
                        </m:r>
                        <m:r>
                          <a:rPr lang="en-US" sz="2000" b="0" i="0" smtClean="0">
                            <a:solidFill>
                              <a:srgbClr val="0000FF"/>
                            </a:solidFill>
                            <a:latin typeface="Cambria Math" panose="02040503050406030204" pitchFamily="18" charset="0"/>
                          </a:rPr>
                          <m:t>+1</m:t>
                        </m:r>
                      </m:sup>
                    </m:sSubSup>
                  </m:oMath>
                </a14:m>
                <a:r>
                  <a:rPr lang="zh-CN" altLang="en-US" sz="2000" dirty="0">
                    <a:latin typeface="Times New Roman" panose="02020603050405020304" pitchFamily="18" charset="0"/>
                    <a:cs typeface="Times New Roman" panose="02020603050405020304" pitchFamily="18" charset="0"/>
                  </a:rPr>
                  <a:t> </a:t>
                </a:r>
                <a:r>
                  <a:rPr lang="en-US" altLang="zh-CN" sz="2000" dirty="0">
                    <a:latin typeface="Times New Roman" panose="02020603050405020304" pitchFamily="18" charset="0"/>
                    <a:cs typeface="Times New Roman" panose="02020603050405020304" pitchFamily="18" charset="0"/>
                  </a:rPr>
                  <a:t>energy dependence.</a:t>
                </a:r>
                <a:endParaRPr lang="zh-CN" altLang="en-US" sz="2000" dirty="0">
                  <a:latin typeface="Times New Roman" panose="02020603050405020304" pitchFamily="18" charset="0"/>
                  <a:cs typeface="Times New Roman" panose="02020603050405020304" pitchFamily="18" charset="0"/>
                </a:endParaRPr>
              </a:p>
            </p:txBody>
          </p:sp>
        </mc:Choice>
        <mc:Fallback xmlns="">
          <p:sp>
            <p:nvSpPr>
              <p:cNvPr id="23" name="Rectangle 22">
                <a:extLst>
                  <a:ext uri="{FF2B5EF4-FFF2-40B4-BE49-F238E27FC236}">
                    <a16:creationId xmlns:a16="http://schemas.microsoft.com/office/drawing/2014/main" id="{3025516A-A593-4D08-B463-DB552276B8C0}"/>
                  </a:ext>
                </a:extLst>
              </p:cNvPr>
              <p:cNvSpPr>
                <a:spLocks noRot="1" noChangeAspect="1" noMove="1" noResize="1" noEditPoints="1" noAdjustHandles="1" noChangeArrowheads="1" noChangeShapeType="1" noTextEdit="1"/>
              </p:cNvSpPr>
              <p:nvPr/>
            </p:nvSpPr>
            <p:spPr>
              <a:xfrm>
                <a:off x="0" y="4548365"/>
                <a:ext cx="9144000" cy="2277675"/>
              </a:xfrm>
              <a:prstGeom prst="rect">
                <a:avLst/>
              </a:prstGeom>
              <a:blipFill>
                <a:blip r:embed="rId5"/>
                <a:stretch>
                  <a:fillRect l="-667" t="-1337" r="-1333" b="-2674"/>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1715466795"/>
      </p:ext>
    </p:extLst>
  </p:cSld>
  <p:clrMapOvr>
    <a:masterClrMapping/>
  </p:clrMapOvr>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260F5DE-9F61-4D23-93B2-581F0F2C7E18}"/>
              </a:ext>
            </a:extLst>
          </p:cNvPr>
          <p:cNvPicPr>
            <a:picLocks noChangeAspect="1"/>
          </p:cNvPicPr>
          <p:nvPr/>
        </p:nvPicPr>
        <p:blipFill>
          <a:blip r:embed="rId2"/>
          <a:stretch>
            <a:fillRect/>
          </a:stretch>
        </p:blipFill>
        <p:spPr>
          <a:xfrm>
            <a:off x="0" y="0"/>
            <a:ext cx="9144000" cy="4780197"/>
          </a:xfrm>
          <a:prstGeom prst="rect">
            <a:avLst/>
          </a:prstGeom>
        </p:spPr>
      </p:pic>
      <p:sp>
        <p:nvSpPr>
          <p:cNvPr id="5" name="TextBox 4">
            <a:extLst>
              <a:ext uri="{FF2B5EF4-FFF2-40B4-BE49-F238E27FC236}">
                <a16:creationId xmlns:a16="http://schemas.microsoft.com/office/drawing/2014/main" id="{07186C10-825C-49D7-9703-81266387DAB9}"/>
              </a:ext>
            </a:extLst>
          </p:cNvPr>
          <p:cNvSpPr txBox="1"/>
          <p:nvPr/>
        </p:nvSpPr>
        <p:spPr>
          <a:xfrm>
            <a:off x="0" y="4971265"/>
            <a:ext cx="4899546" cy="1200329"/>
          </a:xfrm>
          <a:prstGeom prst="rect">
            <a:avLst/>
          </a:prstGeom>
          <a:noFill/>
        </p:spPr>
        <p:txBody>
          <a:bodyPr wrap="square">
            <a:spAutoFit/>
          </a:bodyPr>
          <a:lstStyle/>
          <a:p>
            <a:r>
              <a:rPr lang="en-US" altLang="zh-CN" sz="1800" dirty="0">
                <a:solidFill>
                  <a:srgbClr val="A31515"/>
                </a:solidFill>
                <a:latin typeface="Arial" panose="020B0604020202020204" pitchFamily="34" charset="0"/>
              </a:rPr>
              <a:t>hGriffinAddback_alpha39_t0</a:t>
            </a:r>
          </a:p>
          <a:p>
            <a:r>
              <a:rPr lang="en-US" altLang="zh-CN" i="1" dirty="0">
                <a:solidFill>
                  <a:srgbClr val="A31515"/>
                </a:solidFill>
                <a:latin typeface="Cambria" panose="02040503050406030204" pitchFamily="18" charset="0"/>
                <a:ea typeface="Cambria" panose="02040503050406030204" pitchFamily="18" charset="0"/>
              </a:rPr>
              <a:t>What EMG parameters should be at 4472 keV?</a:t>
            </a:r>
          </a:p>
          <a:p>
            <a:r>
              <a:rPr lang="en-US" altLang="zh-CN" i="1" dirty="0">
                <a:solidFill>
                  <a:srgbClr val="A31515"/>
                </a:solidFill>
                <a:latin typeface="Cambria" panose="02040503050406030204" pitchFamily="18" charset="0"/>
                <a:ea typeface="Cambria" panose="02040503050406030204" pitchFamily="18" charset="0"/>
              </a:rPr>
              <a:t>σ</a:t>
            </a:r>
            <a:r>
              <a:rPr lang="en-US" altLang="zh-CN" dirty="0">
                <a:solidFill>
                  <a:srgbClr val="A31515"/>
                </a:solidFill>
                <a:latin typeface="Cambria" panose="02040503050406030204" pitchFamily="18" charset="0"/>
                <a:ea typeface="Cambria" panose="02040503050406030204" pitchFamily="18" charset="0"/>
              </a:rPr>
              <a:t> = 1.66(9)</a:t>
            </a:r>
          </a:p>
          <a:p>
            <a:r>
              <a:rPr lang="en-US" altLang="zh-CN" i="1" dirty="0">
                <a:solidFill>
                  <a:srgbClr val="A31515"/>
                </a:solidFill>
                <a:latin typeface="Cambria" panose="02040503050406030204" pitchFamily="18" charset="0"/>
                <a:ea typeface="Cambria" panose="02040503050406030204" pitchFamily="18" charset="0"/>
              </a:rPr>
              <a:t>τ</a:t>
            </a:r>
            <a:r>
              <a:rPr lang="en-US" altLang="zh-CN" dirty="0">
                <a:solidFill>
                  <a:srgbClr val="A31515"/>
                </a:solidFill>
                <a:latin typeface="Cambria" panose="02040503050406030204" pitchFamily="18" charset="0"/>
                <a:ea typeface="Cambria" panose="02040503050406030204" pitchFamily="18" charset="0"/>
              </a:rPr>
              <a:t> = 3.33(18)</a:t>
            </a:r>
            <a:endParaRPr lang="en-US" altLang="zh-CN" sz="1800" dirty="0">
              <a:solidFill>
                <a:srgbClr val="A31515"/>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3322365362"/>
      </p:ext>
    </p:extLst>
  </p:cSld>
  <p:clrMapOvr>
    <a:masterClrMapping/>
  </p:clrMapOvr>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3E2C04B-E0BC-4D66-956C-BA261C43DA81}"/>
              </a:ext>
            </a:extLst>
          </p:cNvPr>
          <p:cNvPicPr>
            <a:picLocks noChangeAspect="1"/>
          </p:cNvPicPr>
          <p:nvPr/>
        </p:nvPicPr>
        <p:blipFill>
          <a:blip r:embed="rId2"/>
          <a:stretch>
            <a:fillRect/>
          </a:stretch>
        </p:blipFill>
        <p:spPr>
          <a:xfrm>
            <a:off x="0" y="341296"/>
            <a:ext cx="9144000" cy="6175407"/>
          </a:xfrm>
          <a:prstGeom prst="rect">
            <a:avLst/>
          </a:prstGeom>
        </p:spPr>
      </p:pic>
    </p:spTree>
    <p:extLst>
      <p:ext uri="{BB962C8B-B14F-4D97-AF65-F5344CB8AC3E}">
        <p14:creationId xmlns:p14="http://schemas.microsoft.com/office/powerpoint/2010/main" val="2316144598"/>
      </p:ext>
    </p:extLst>
  </p:cSld>
  <p:clrMapOvr>
    <a:masterClrMapping/>
  </p:clrMapOvr>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3DB4657-D8A7-4803-80C9-B852B1290AF3}"/>
              </a:ext>
            </a:extLst>
          </p:cNvPr>
          <p:cNvPicPr>
            <a:picLocks noChangeAspect="1"/>
          </p:cNvPicPr>
          <p:nvPr/>
        </p:nvPicPr>
        <p:blipFill>
          <a:blip r:embed="rId2"/>
          <a:stretch>
            <a:fillRect/>
          </a:stretch>
        </p:blipFill>
        <p:spPr>
          <a:xfrm>
            <a:off x="0" y="341295"/>
            <a:ext cx="9144000" cy="6175407"/>
          </a:xfrm>
          <a:prstGeom prst="rect">
            <a:avLst/>
          </a:prstGeom>
        </p:spPr>
      </p:pic>
      <p:pic>
        <p:nvPicPr>
          <p:cNvPr id="3" name="Picture 2">
            <a:extLst>
              <a:ext uri="{FF2B5EF4-FFF2-40B4-BE49-F238E27FC236}">
                <a16:creationId xmlns:a16="http://schemas.microsoft.com/office/drawing/2014/main" id="{E284F6B9-E1D7-4B4F-BEAC-4A314C8E49F8}"/>
              </a:ext>
            </a:extLst>
          </p:cNvPr>
          <p:cNvPicPr>
            <a:picLocks noChangeAspect="1"/>
          </p:cNvPicPr>
          <p:nvPr/>
        </p:nvPicPr>
        <p:blipFill>
          <a:blip r:embed="rId3"/>
          <a:stretch>
            <a:fillRect/>
          </a:stretch>
        </p:blipFill>
        <p:spPr>
          <a:xfrm>
            <a:off x="0" y="341296"/>
            <a:ext cx="9144000" cy="6175407"/>
          </a:xfrm>
          <a:prstGeom prst="rect">
            <a:avLst/>
          </a:prstGeom>
        </p:spPr>
      </p:pic>
    </p:spTree>
    <p:extLst>
      <p:ext uri="{BB962C8B-B14F-4D97-AF65-F5344CB8AC3E}">
        <p14:creationId xmlns:p14="http://schemas.microsoft.com/office/powerpoint/2010/main" val="2869068779"/>
      </p:ext>
    </p:extLst>
  </p:cSld>
  <p:clrMapOvr>
    <a:masterClrMapping/>
  </p:clrMapOvr>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28DE1BE-BF34-4F95-AFA2-59F1253AB879}"/>
              </a:ext>
            </a:extLst>
          </p:cNvPr>
          <p:cNvPicPr>
            <a:picLocks noChangeAspect="1"/>
          </p:cNvPicPr>
          <p:nvPr/>
        </p:nvPicPr>
        <p:blipFill>
          <a:blip r:embed="rId3"/>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06B59DFC-DC4E-4E89-A0C2-95D0375037E0}"/>
              </a:ext>
            </a:extLst>
          </p:cNvPr>
          <p:cNvSpPr txBox="1"/>
          <p:nvPr/>
        </p:nvSpPr>
        <p:spPr>
          <a:xfrm>
            <a:off x="1219201" y="554182"/>
            <a:ext cx="1119217" cy="830997"/>
          </a:xfrm>
          <a:prstGeom prst="rect">
            <a:avLst/>
          </a:prstGeom>
          <a:noFill/>
        </p:spPr>
        <p:txBody>
          <a:bodyPr wrap="none" rtlCol="0">
            <a:spAutoFit/>
          </a:bodyPr>
          <a:lstStyle/>
          <a:p>
            <a:r>
              <a:rPr lang="en-US" altLang="zh-CN" sz="2400" i="1" dirty="0">
                <a:latin typeface="Cambria" panose="02040503050406030204" pitchFamily="18" charset="0"/>
                <a:ea typeface="Cambria" panose="02040503050406030204" pitchFamily="18" charset="0"/>
              </a:rPr>
              <a:t>τ</a:t>
            </a:r>
            <a:r>
              <a:rPr lang="en-US" altLang="zh-CN" sz="2400" dirty="0">
                <a:latin typeface="Cambria" panose="02040503050406030204" pitchFamily="18" charset="0"/>
                <a:ea typeface="Cambria" panose="02040503050406030204" pitchFamily="18" charset="0"/>
              </a:rPr>
              <a:t> = 2 fs</a:t>
            </a:r>
          </a:p>
          <a:p>
            <a:r>
              <a:rPr lang="en-US" altLang="zh-CN" sz="2400" dirty="0">
                <a:latin typeface="Cambria" panose="02040503050406030204" pitchFamily="18" charset="0"/>
                <a:ea typeface="Cambria" panose="02040503050406030204" pitchFamily="18" charset="0"/>
              </a:rPr>
              <a:t>A</a:t>
            </a:r>
            <a:r>
              <a:rPr lang="en-US" altLang="zh-CN" sz="2400" baseline="-25000" dirty="0">
                <a:latin typeface="Cambria" panose="02040503050406030204" pitchFamily="18" charset="0"/>
                <a:ea typeface="Cambria" panose="02040503050406030204" pitchFamily="18" charset="0"/>
              </a:rPr>
              <a:t>2</a:t>
            </a:r>
            <a:r>
              <a:rPr lang="en-US" altLang="zh-CN" sz="2400" dirty="0">
                <a:latin typeface="Cambria" panose="02040503050406030204" pitchFamily="18" charset="0"/>
                <a:ea typeface="Cambria" panose="02040503050406030204" pitchFamily="18" charset="0"/>
              </a:rPr>
              <a:t> = 0</a:t>
            </a:r>
            <a:endParaRPr lang="zh-CN" altLang="en-US" sz="2400" dirty="0">
              <a:latin typeface="Cambria" panose="02040503050406030204" pitchFamily="18" charset="0"/>
            </a:endParaRPr>
          </a:p>
        </p:txBody>
      </p:sp>
    </p:spTree>
    <p:extLst>
      <p:ext uri="{BB962C8B-B14F-4D97-AF65-F5344CB8AC3E}">
        <p14:creationId xmlns:p14="http://schemas.microsoft.com/office/powerpoint/2010/main" val="329049248"/>
      </p:ext>
    </p:extLst>
  </p:cSld>
  <p:clrMapOvr>
    <a:masterClrMapping/>
  </p:clrMapOvr>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92940BE-E2E6-48CA-8CFD-7AF5F39AC29B}"/>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CC36939A-5753-4B36-84A4-383F6C8F75BA}"/>
              </a:ext>
            </a:extLst>
          </p:cNvPr>
          <p:cNvSpPr txBox="1"/>
          <p:nvPr/>
        </p:nvSpPr>
        <p:spPr>
          <a:xfrm>
            <a:off x="1219201" y="554182"/>
            <a:ext cx="1119217" cy="830997"/>
          </a:xfrm>
          <a:prstGeom prst="rect">
            <a:avLst/>
          </a:prstGeom>
          <a:noFill/>
        </p:spPr>
        <p:txBody>
          <a:bodyPr wrap="none" rtlCol="0">
            <a:spAutoFit/>
          </a:bodyPr>
          <a:lstStyle/>
          <a:p>
            <a:r>
              <a:rPr lang="en-US" altLang="zh-CN" sz="2400" i="1" dirty="0">
                <a:latin typeface="Cambria" panose="02040503050406030204" pitchFamily="18" charset="0"/>
                <a:ea typeface="Cambria" panose="02040503050406030204" pitchFamily="18" charset="0"/>
              </a:rPr>
              <a:t>τ</a:t>
            </a:r>
            <a:r>
              <a:rPr lang="en-US" altLang="zh-CN" sz="2400" dirty="0">
                <a:latin typeface="Cambria" panose="02040503050406030204" pitchFamily="18" charset="0"/>
                <a:ea typeface="Cambria" panose="02040503050406030204" pitchFamily="18" charset="0"/>
              </a:rPr>
              <a:t> = 2 fs</a:t>
            </a:r>
          </a:p>
          <a:p>
            <a:r>
              <a:rPr lang="en-US" altLang="zh-CN" sz="2400" dirty="0">
                <a:latin typeface="Cambria" panose="02040503050406030204" pitchFamily="18" charset="0"/>
                <a:ea typeface="Cambria" panose="02040503050406030204" pitchFamily="18" charset="0"/>
              </a:rPr>
              <a:t>A</a:t>
            </a:r>
            <a:r>
              <a:rPr lang="en-US" altLang="zh-CN" sz="2400" baseline="-25000" dirty="0">
                <a:latin typeface="Cambria" panose="02040503050406030204" pitchFamily="18" charset="0"/>
                <a:ea typeface="Cambria" panose="02040503050406030204" pitchFamily="18" charset="0"/>
              </a:rPr>
              <a:t>2</a:t>
            </a:r>
            <a:r>
              <a:rPr lang="en-US" altLang="zh-CN" sz="2400" dirty="0">
                <a:latin typeface="Cambria" panose="02040503050406030204" pitchFamily="18" charset="0"/>
                <a:ea typeface="Cambria" panose="02040503050406030204" pitchFamily="18" charset="0"/>
              </a:rPr>
              <a:t> = –1</a:t>
            </a:r>
            <a:endParaRPr lang="zh-CN" altLang="en-US" sz="2400" dirty="0">
              <a:latin typeface="Cambria" panose="02040503050406030204" pitchFamily="18" charset="0"/>
            </a:endParaRPr>
          </a:p>
        </p:txBody>
      </p:sp>
    </p:spTree>
    <p:extLst>
      <p:ext uri="{BB962C8B-B14F-4D97-AF65-F5344CB8AC3E}">
        <p14:creationId xmlns:p14="http://schemas.microsoft.com/office/powerpoint/2010/main" val="2227359887"/>
      </p:ext>
    </p:extLst>
  </p:cSld>
  <p:clrMapOvr>
    <a:masterClrMapping/>
  </p:clrMapOvr>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76CA44F-5011-405B-B1F5-E2013D3BDEA4}"/>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1ED94E47-977D-4321-BBDF-3812BF948EA9}"/>
              </a:ext>
            </a:extLst>
          </p:cNvPr>
          <p:cNvSpPr txBox="1"/>
          <p:nvPr/>
        </p:nvSpPr>
        <p:spPr>
          <a:xfrm>
            <a:off x="1219201" y="554182"/>
            <a:ext cx="1267655" cy="830997"/>
          </a:xfrm>
          <a:prstGeom prst="rect">
            <a:avLst/>
          </a:prstGeom>
          <a:noFill/>
        </p:spPr>
        <p:txBody>
          <a:bodyPr wrap="none" rtlCol="0">
            <a:spAutoFit/>
          </a:bodyPr>
          <a:lstStyle/>
          <a:p>
            <a:r>
              <a:rPr lang="en-US" altLang="zh-CN" sz="2400" i="1" dirty="0">
                <a:latin typeface="Cambria" panose="02040503050406030204" pitchFamily="18" charset="0"/>
                <a:ea typeface="Cambria" panose="02040503050406030204" pitchFamily="18" charset="0"/>
              </a:rPr>
              <a:t>τ</a:t>
            </a:r>
            <a:r>
              <a:rPr lang="en-US" altLang="zh-CN" sz="2400" dirty="0">
                <a:latin typeface="Cambria" panose="02040503050406030204" pitchFamily="18" charset="0"/>
                <a:ea typeface="Cambria" panose="02040503050406030204" pitchFamily="18" charset="0"/>
              </a:rPr>
              <a:t> = 20 fs</a:t>
            </a:r>
          </a:p>
          <a:p>
            <a:r>
              <a:rPr lang="en-US" altLang="zh-CN" sz="2400" dirty="0">
                <a:latin typeface="Cambria" panose="02040503050406030204" pitchFamily="18" charset="0"/>
                <a:ea typeface="Cambria" panose="02040503050406030204" pitchFamily="18" charset="0"/>
              </a:rPr>
              <a:t>A</a:t>
            </a:r>
            <a:r>
              <a:rPr lang="en-US" altLang="zh-CN" sz="2400" baseline="-25000" dirty="0">
                <a:latin typeface="Cambria" panose="02040503050406030204" pitchFamily="18" charset="0"/>
                <a:ea typeface="Cambria" panose="02040503050406030204" pitchFamily="18" charset="0"/>
              </a:rPr>
              <a:t>2</a:t>
            </a:r>
            <a:r>
              <a:rPr lang="en-US" altLang="zh-CN" sz="2400" dirty="0">
                <a:latin typeface="Cambria" panose="02040503050406030204" pitchFamily="18" charset="0"/>
                <a:ea typeface="Cambria" panose="02040503050406030204" pitchFamily="18" charset="0"/>
              </a:rPr>
              <a:t> = 0</a:t>
            </a:r>
            <a:endParaRPr lang="zh-CN" altLang="en-US" sz="2400" dirty="0">
              <a:latin typeface="Cambria" panose="02040503050406030204" pitchFamily="18" charset="0"/>
            </a:endParaRPr>
          </a:p>
        </p:txBody>
      </p:sp>
    </p:spTree>
    <p:extLst>
      <p:ext uri="{BB962C8B-B14F-4D97-AF65-F5344CB8AC3E}">
        <p14:creationId xmlns:p14="http://schemas.microsoft.com/office/powerpoint/2010/main" val="7344360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A61FB509-201B-4EB9-A157-78D888309876}"/>
              </a:ext>
            </a:extLst>
          </p:cNvPr>
          <p:cNvSpPr txBox="1"/>
          <p:nvPr/>
        </p:nvSpPr>
        <p:spPr>
          <a:xfrm>
            <a:off x="0" y="0"/>
            <a:ext cx="9144000" cy="6463308"/>
          </a:xfrm>
          <a:prstGeom prst="rect">
            <a:avLst/>
          </a:prstGeom>
          <a:noFill/>
        </p:spPr>
        <p:txBody>
          <a:bodyPr wrap="square">
            <a:spAutoFit/>
          </a:bodyPr>
          <a:lstStyle/>
          <a:p>
            <a:r>
              <a:rPr lang="en-US" altLang="zh-CN" dirty="0">
                <a:solidFill>
                  <a:srgbClr val="C00000"/>
                </a:solidFill>
              </a:rPr>
              <a:t>cd /</a:t>
            </a:r>
            <a:r>
              <a:rPr lang="en-US" dirty="0" err="1">
                <a:solidFill>
                  <a:srgbClr val="C00000"/>
                </a:solidFill>
              </a:rPr>
              <a:t>mnt</a:t>
            </a:r>
            <a:r>
              <a:rPr lang="en-US" dirty="0">
                <a:solidFill>
                  <a:srgbClr val="C00000"/>
                </a:solidFill>
              </a:rPr>
              <a:t>/</a:t>
            </a:r>
            <a:r>
              <a:rPr lang="en-US" dirty="0" err="1">
                <a:solidFill>
                  <a:srgbClr val="C00000"/>
                </a:solidFill>
              </a:rPr>
              <a:t>misc</a:t>
            </a:r>
            <a:r>
              <a:rPr lang="en-US" dirty="0">
                <a:solidFill>
                  <a:srgbClr val="C00000"/>
                </a:solidFill>
              </a:rPr>
              <a:t>/</a:t>
            </a:r>
            <a:r>
              <a:rPr lang="en-US" dirty="0" err="1">
                <a:solidFill>
                  <a:srgbClr val="C00000"/>
                </a:solidFill>
              </a:rPr>
              <a:t>sw</a:t>
            </a:r>
            <a:r>
              <a:rPr lang="en-US" dirty="0">
                <a:solidFill>
                  <a:srgbClr val="C00000"/>
                </a:solidFill>
              </a:rPr>
              <a:t>/x86_64/Debian/8/root/gnu</a:t>
            </a:r>
          </a:p>
          <a:p>
            <a:endParaRPr lang="en-US" dirty="0">
              <a:solidFill>
                <a:srgbClr val="C00000"/>
              </a:solidFill>
            </a:endParaRPr>
          </a:p>
          <a:p>
            <a:r>
              <a:rPr lang="en-US" dirty="0">
                <a:solidFill>
                  <a:srgbClr val="C00000"/>
                </a:solidFill>
              </a:rPr>
              <a:t>5.34.32		 6.04.02  6.06.02a	   6.06-dev  6.10.02</a:t>
            </a:r>
          </a:p>
          <a:p>
            <a:r>
              <a:rPr lang="en-US" dirty="0">
                <a:solidFill>
                  <a:srgbClr val="C00000"/>
                </a:solidFill>
              </a:rPr>
              <a:t>5.34.32-python3  6.06.02  6.06.02-python3  6.08.00   6.16.00</a:t>
            </a:r>
          </a:p>
          <a:p>
            <a:endParaRPr lang="en-US" dirty="0">
              <a:solidFill>
                <a:srgbClr val="C00000"/>
              </a:solidFill>
            </a:endParaRPr>
          </a:p>
          <a:p>
            <a:r>
              <a:rPr lang="en-US" altLang="zh-CN" dirty="0">
                <a:solidFill>
                  <a:srgbClr val="C00000"/>
                </a:solidFill>
              </a:rPr>
              <a:t>cd /</a:t>
            </a:r>
            <a:r>
              <a:rPr lang="en-US" dirty="0" err="1">
                <a:solidFill>
                  <a:srgbClr val="C00000"/>
                </a:solidFill>
              </a:rPr>
              <a:t>mnt</a:t>
            </a:r>
            <a:r>
              <a:rPr lang="en-US" dirty="0">
                <a:solidFill>
                  <a:srgbClr val="C00000"/>
                </a:solidFill>
              </a:rPr>
              <a:t>/</a:t>
            </a:r>
            <a:r>
              <a:rPr lang="en-US" dirty="0" err="1">
                <a:solidFill>
                  <a:srgbClr val="C00000"/>
                </a:solidFill>
              </a:rPr>
              <a:t>misc</a:t>
            </a:r>
            <a:r>
              <a:rPr lang="en-US" dirty="0">
                <a:solidFill>
                  <a:srgbClr val="C00000"/>
                </a:solidFill>
              </a:rPr>
              <a:t>/</a:t>
            </a:r>
            <a:r>
              <a:rPr lang="en-US" dirty="0" err="1">
                <a:solidFill>
                  <a:srgbClr val="C00000"/>
                </a:solidFill>
              </a:rPr>
              <a:t>sw</a:t>
            </a:r>
            <a:r>
              <a:rPr lang="en-US" dirty="0">
                <a:solidFill>
                  <a:srgbClr val="C00000"/>
                </a:solidFill>
              </a:rPr>
              <a:t>/x86_64/Debian/10/root/gnu</a:t>
            </a:r>
          </a:p>
          <a:p>
            <a:endParaRPr lang="en-US" dirty="0">
              <a:solidFill>
                <a:srgbClr val="C00000"/>
              </a:solidFill>
            </a:endParaRPr>
          </a:p>
          <a:p>
            <a:r>
              <a:rPr lang="fr-FR" dirty="0">
                <a:solidFill>
                  <a:srgbClr val="C00000"/>
                </a:solidFill>
              </a:rPr>
              <a:t>6.08.06  6.10.08  6.16.00  6.18.00  6.22.08  6.24.02  6.24-minuit2</a:t>
            </a:r>
          </a:p>
          <a:p>
            <a:endParaRPr lang="fr-FR" dirty="0"/>
          </a:p>
          <a:p>
            <a:r>
              <a:rPr lang="en-US" altLang="zh-CN" dirty="0">
                <a:solidFill>
                  <a:srgbClr val="000099"/>
                </a:solidFill>
              </a:rPr>
              <a:t>cd /</a:t>
            </a:r>
            <a:r>
              <a:rPr lang="en-US" dirty="0" err="1">
                <a:solidFill>
                  <a:srgbClr val="000099"/>
                </a:solidFill>
              </a:rPr>
              <a:t>mnt</a:t>
            </a:r>
            <a:r>
              <a:rPr lang="en-US" dirty="0">
                <a:solidFill>
                  <a:srgbClr val="000099"/>
                </a:solidFill>
              </a:rPr>
              <a:t>/</a:t>
            </a:r>
            <a:r>
              <a:rPr lang="en-US" dirty="0" err="1">
                <a:solidFill>
                  <a:srgbClr val="000099"/>
                </a:solidFill>
              </a:rPr>
              <a:t>misc</a:t>
            </a:r>
            <a:r>
              <a:rPr lang="en-US" dirty="0">
                <a:solidFill>
                  <a:srgbClr val="000099"/>
                </a:solidFill>
              </a:rPr>
              <a:t>/</a:t>
            </a:r>
            <a:r>
              <a:rPr lang="en-US" dirty="0" err="1">
                <a:solidFill>
                  <a:srgbClr val="000099"/>
                </a:solidFill>
              </a:rPr>
              <a:t>sw</a:t>
            </a:r>
            <a:r>
              <a:rPr lang="en-US" dirty="0">
                <a:solidFill>
                  <a:srgbClr val="000099"/>
                </a:solidFill>
              </a:rPr>
              <a:t>/x86_64/Debian/8/geant4/gnu</a:t>
            </a:r>
          </a:p>
          <a:p>
            <a:endParaRPr lang="en-US" dirty="0">
              <a:solidFill>
                <a:srgbClr val="000099"/>
              </a:solidFill>
            </a:endParaRPr>
          </a:p>
          <a:p>
            <a:r>
              <a:rPr lang="en-US" dirty="0">
                <a:solidFill>
                  <a:srgbClr val="000099"/>
                </a:solidFill>
              </a:rPr>
              <a:t>10.01	   10.04.02-angular  10.06.00  4.9.5.02-old  4.9.6.04</a:t>
            </a:r>
          </a:p>
          <a:p>
            <a:r>
              <a:rPr lang="en-US" dirty="0">
                <a:solidFill>
                  <a:srgbClr val="000099"/>
                </a:solidFill>
              </a:rPr>
              <a:t>10.01-old  10.04.02-mpi      10.07.00  4.9.6.02</a:t>
            </a:r>
          </a:p>
          <a:p>
            <a:r>
              <a:rPr lang="en-US" dirty="0">
                <a:solidFill>
                  <a:srgbClr val="000099"/>
                </a:solidFill>
              </a:rPr>
              <a:t>10.04.02   10.04.02-xm	     4.9.5.02  4.9.6.02-mpi</a:t>
            </a:r>
          </a:p>
          <a:p>
            <a:endParaRPr lang="fr-FR" dirty="0">
              <a:solidFill>
                <a:srgbClr val="000099"/>
              </a:solidFill>
            </a:endParaRPr>
          </a:p>
          <a:p>
            <a:r>
              <a:rPr lang="en-US" altLang="zh-CN" dirty="0">
                <a:solidFill>
                  <a:srgbClr val="000099"/>
                </a:solidFill>
              </a:rPr>
              <a:t>cd /</a:t>
            </a:r>
            <a:r>
              <a:rPr lang="en-US" dirty="0" err="1">
                <a:solidFill>
                  <a:srgbClr val="000099"/>
                </a:solidFill>
              </a:rPr>
              <a:t>mnt</a:t>
            </a:r>
            <a:r>
              <a:rPr lang="en-US" dirty="0">
                <a:solidFill>
                  <a:srgbClr val="000099"/>
                </a:solidFill>
              </a:rPr>
              <a:t>/</a:t>
            </a:r>
            <a:r>
              <a:rPr lang="en-US" dirty="0" err="1">
                <a:solidFill>
                  <a:srgbClr val="000099"/>
                </a:solidFill>
              </a:rPr>
              <a:t>misc</a:t>
            </a:r>
            <a:r>
              <a:rPr lang="en-US" dirty="0">
                <a:solidFill>
                  <a:srgbClr val="000099"/>
                </a:solidFill>
              </a:rPr>
              <a:t>/</a:t>
            </a:r>
            <a:r>
              <a:rPr lang="en-US" dirty="0" err="1">
                <a:solidFill>
                  <a:srgbClr val="000099"/>
                </a:solidFill>
              </a:rPr>
              <a:t>sw</a:t>
            </a:r>
            <a:r>
              <a:rPr lang="en-US" dirty="0">
                <a:solidFill>
                  <a:srgbClr val="000099"/>
                </a:solidFill>
              </a:rPr>
              <a:t>/x86_64/Debian/10/geant4/gnu</a:t>
            </a:r>
          </a:p>
          <a:p>
            <a:endParaRPr lang="en-US" dirty="0">
              <a:solidFill>
                <a:srgbClr val="000099"/>
              </a:solidFill>
            </a:endParaRPr>
          </a:p>
          <a:p>
            <a:r>
              <a:rPr lang="en-US" dirty="0">
                <a:solidFill>
                  <a:srgbClr val="000099"/>
                </a:solidFill>
              </a:rPr>
              <a:t>10.06.01  10.07.00  10.07.00-angular  10.2.3  10.3  10.7.4-patched</a:t>
            </a:r>
          </a:p>
          <a:p>
            <a:endParaRPr lang="en-US" dirty="0">
              <a:solidFill>
                <a:srgbClr val="000099"/>
              </a:solidFill>
            </a:endParaRPr>
          </a:p>
          <a:p>
            <a:r>
              <a:rPr lang="en-US" altLang="zh-CN" b="1" dirty="0"/>
              <a:t>On steelhead, Debian 10, </a:t>
            </a:r>
            <a:r>
              <a:rPr lang="en-US" altLang="zh-CN" b="1" dirty="0" err="1"/>
              <a:t>gcc</a:t>
            </a:r>
            <a:r>
              <a:rPr lang="en-US" altLang="zh-CN" b="1" dirty="0"/>
              <a:t> 9.3, ROOT 6.08.06, and Geant4.10.2.3 work mostly.</a:t>
            </a:r>
            <a:endParaRPr lang="en-US" dirty="0">
              <a:solidFill>
                <a:srgbClr val="000099"/>
              </a:solidFill>
            </a:endParaRPr>
          </a:p>
          <a:p>
            <a:r>
              <a:rPr lang="en-US" altLang="zh-CN" b="1" dirty="0"/>
              <a:t>On flagtail, Debian 8, </a:t>
            </a:r>
            <a:r>
              <a:rPr lang="en-US" altLang="zh-CN" b="1" dirty="0" err="1"/>
              <a:t>gcc</a:t>
            </a:r>
            <a:r>
              <a:rPr lang="en-US" altLang="zh-CN" b="1" dirty="0"/>
              <a:t> 4.9.2, ROOT 5.34.32 or 6.06.02, and Geant4.10.2.2 work perfectly.</a:t>
            </a:r>
          </a:p>
          <a:p>
            <a:r>
              <a:rPr lang="en-US" altLang="zh-CN" b="1" dirty="0"/>
              <a:t>7/14/2024</a:t>
            </a:r>
          </a:p>
          <a:p>
            <a:r>
              <a:rPr lang="en-US" altLang="zh-CN" b="1" dirty="0"/>
              <a:t>On pike, Debian 8, </a:t>
            </a:r>
            <a:r>
              <a:rPr lang="en-US" altLang="zh-CN" b="1" dirty="0" err="1"/>
              <a:t>cmake</a:t>
            </a:r>
            <a:r>
              <a:rPr lang="en-US" altLang="zh-CN" b="1" dirty="0"/>
              <a:t> 3.6.3, </a:t>
            </a:r>
            <a:r>
              <a:rPr lang="en-US" altLang="zh-CN" b="1" dirty="0" err="1"/>
              <a:t>gcc</a:t>
            </a:r>
            <a:r>
              <a:rPr lang="en-US" altLang="zh-CN" b="1" dirty="0"/>
              <a:t> 4.9.2, ROOT 6.06.02, and Geant4.10.2.2 work perfectly.</a:t>
            </a:r>
          </a:p>
        </p:txBody>
      </p:sp>
    </p:spTree>
    <p:extLst>
      <p:ext uri="{BB962C8B-B14F-4D97-AF65-F5344CB8AC3E}">
        <p14:creationId xmlns:p14="http://schemas.microsoft.com/office/powerpoint/2010/main" val="428347007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p:cNvSpPr/>
          <p:nvPr/>
        </p:nvSpPr>
        <p:spPr>
          <a:xfrm>
            <a:off x="0" y="2585283"/>
            <a:ext cx="9144000" cy="4247317"/>
          </a:xfrm>
          <a:prstGeom prst="rect">
            <a:avLst/>
          </a:prstGeom>
        </p:spPr>
        <p:txBody>
          <a:bodyPr wrap="square">
            <a:spAutoFit/>
          </a:bodyPr>
          <a:lstStyle/>
          <a:p>
            <a:r>
              <a:rPr lang="en-US" dirty="0">
                <a:latin typeface="Times New Roman" panose="02020603050405020304" pitchFamily="18" charset="0"/>
                <a:cs typeface="Times New Roman" panose="02020603050405020304" pitchFamily="18" charset="0"/>
              </a:rPr>
              <a:t>All of this is overwhelming, I'd recommend starting with the proposal, then my thesis, then probably </a:t>
            </a:r>
            <a:r>
              <a:rPr lang="en-US" dirty="0" err="1">
                <a:latin typeface="Times New Roman" panose="02020603050405020304" pitchFamily="18" charset="0"/>
                <a:cs typeface="Times New Roman" panose="02020603050405020304" pitchFamily="18" charset="0"/>
              </a:rPr>
              <a:t>Galinski's</a:t>
            </a:r>
            <a:r>
              <a:rPr lang="en-US" dirty="0">
                <a:latin typeface="Times New Roman" panose="02020603050405020304" pitchFamily="18" charset="0"/>
                <a:cs typeface="Times New Roman" panose="02020603050405020304" pitchFamily="18" charset="0"/>
              </a:rPr>
              <a:t> thesis and Chris's 31S review if you haven't seen that yet</a:t>
            </a:r>
          </a:p>
          <a:p>
            <a:endParaRPr lang="en-US" dirty="0">
              <a:latin typeface="Times New Roman" panose="02020603050405020304" pitchFamily="18" charset="0"/>
              <a:cs typeface="Times New Roman" panose="02020603050405020304" pitchFamily="18" charset="0"/>
            </a:endParaRPr>
          </a:p>
          <a:p>
            <a:r>
              <a:rPr lang="en-US" dirty="0">
                <a:latin typeface="Times New Roman" panose="02020603050405020304" pitchFamily="18" charset="0"/>
                <a:cs typeface="Times New Roman" panose="02020603050405020304" pitchFamily="18" charset="0"/>
              </a:rPr>
              <a:t>Previous experiments:</a:t>
            </a:r>
          </a:p>
          <a:p>
            <a:r>
              <a:rPr lang="en-US" dirty="0">
                <a:latin typeface="Times New Roman" panose="02020603050405020304" pitchFamily="18" charset="0"/>
                <a:cs typeface="Times New Roman" panose="02020603050405020304" pitchFamily="18" charset="0"/>
              </a:rPr>
              <a:t>19Ne-Kanungo, then again </a:t>
            </a:r>
            <a:r>
              <a:rPr lang="en-US" dirty="0" err="1">
                <a:latin typeface="Times New Roman" panose="02020603050405020304" pitchFamily="18" charset="0"/>
                <a:cs typeface="Times New Roman" panose="02020603050405020304" pitchFamily="18" charset="0"/>
              </a:rPr>
              <a:t>Mythili</a:t>
            </a:r>
            <a:r>
              <a:rPr lang="en-US" dirty="0">
                <a:latin typeface="Times New Roman" panose="02020603050405020304" pitchFamily="18" charset="0"/>
                <a:cs typeface="Times New Roman" panose="02020603050405020304" pitchFamily="18" charset="0"/>
              </a:rPr>
              <a:t> (thesis)</a:t>
            </a:r>
          </a:p>
          <a:p>
            <a:r>
              <a:rPr lang="en-US" dirty="0">
                <a:latin typeface="Times New Roman" panose="02020603050405020304" pitchFamily="18" charset="0"/>
                <a:cs typeface="Times New Roman" panose="02020603050405020304" pitchFamily="18" charset="0"/>
              </a:rPr>
              <a:t>15O-Galinski (thesis)</a:t>
            </a:r>
          </a:p>
          <a:p>
            <a:r>
              <a:rPr lang="en-US" dirty="0">
                <a:latin typeface="Times New Roman" panose="02020603050405020304" pitchFamily="18" charset="0"/>
                <a:cs typeface="Times New Roman" panose="02020603050405020304" pitchFamily="18" charset="0"/>
              </a:rPr>
              <a:t>23Mg-Oliver </a:t>
            </a:r>
            <a:r>
              <a:rPr lang="en-US" dirty="0" err="1">
                <a:latin typeface="Times New Roman" panose="02020603050405020304" pitchFamily="18" charset="0"/>
                <a:cs typeface="Times New Roman" panose="02020603050405020304" pitchFamily="18" charset="0"/>
              </a:rPr>
              <a:t>Kirsebom</a:t>
            </a:r>
            <a:r>
              <a:rPr lang="en-US" dirty="0">
                <a:latin typeface="Times New Roman" panose="02020603050405020304" pitchFamily="18" charset="0"/>
                <a:cs typeface="Times New Roman" panose="02020603050405020304" pitchFamily="18" charset="0"/>
              </a:rPr>
              <a:t> (postdoc, but gave us many notes)</a:t>
            </a:r>
          </a:p>
          <a:p>
            <a:r>
              <a:rPr lang="en-US" dirty="0">
                <a:latin typeface="Times New Roman" panose="02020603050405020304" pitchFamily="18" charset="0"/>
                <a:cs typeface="Times New Roman" panose="02020603050405020304" pitchFamily="18" charset="0"/>
              </a:rPr>
              <a:t>31S-at MLL, tried to get 1st ex, </a:t>
            </a:r>
            <a:r>
              <a:rPr lang="en-US" dirty="0" err="1">
                <a:latin typeface="Times New Roman" panose="02020603050405020304" pitchFamily="18" charset="0"/>
                <a:cs typeface="Times New Roman" panose="02020603050405020304" pitchFamily="18" charset="0"/>
              </a:rPr>
              <a:t>Herlitzius</a:t>
            </a:r>
            <a:r>
              <a:rPr lang="en-US" dirty="0">
                <a:latin typeface="Times New Roman" panose="02020603050405020304" pitchFamily="18" charset="0"/>
                <a:cs typeface="Times New Roman" panose="02020603050405020304" pitchFamily="18" charset="0"/>
              </a:rPr>
              <a:t> (thesis)</a:t>
            </a:r>
          </a:p>
          <a:p>
            <a:endParaRPr lang="en-US" dirty="0">
              <a:latin typeface="Times New Roman" panose="02020603050405020304" pitchFamily="18" charset="0"/>
              <a:cs typeface="Times New Roman" panose="02020603050405020304" pitchFamily="18" charset="0"/>
            </a:endParaRPr>
          </a:p>
          <a:p>
            <a:r>
              <a:rPr lang="en-US" dirty="0">
                <a:latin typeface="Times New Roman" panose="02020603050405020304" pitchFamily="18" charset="0"/>
                <a:cs typeface="Times New Roman" panose="02020603050405020304" pitchFamily="18" charset="0"/>
              </a:rPr>
              <a:t>Proposal-various proposals written to run the experiment</a:t>
            </a:r>
          </a:p>
          <a:p>
            <a:r>
              <a:rPr lang="en-US" dirty="0">
                <a:latin typeface="Times New Roman" panose="02020603050405020304" pitchFamily="18" charset="0"/>
                <a:cs typeface="Times New Roman" panose="02020603050405020304" pitchFamily="18" charset="0"/>
              </a:rPr>
              <a:t>conferences-assorted presentations I've given</a:t>
            </a:r>
          </a:p>
          <a:p>
            <a:r>
              <a:rPr lang="en-US" dirty="0">
                <a:latin typeface="Times New Roman" panose="02020603050405020304" pitchFamily="18" charset="0"/>
                <a:cs typeface="Times New Roman" panose="02020603050405020304" pitchFamily="18" charset="0"/>
              </a:rPr>
              <a:t>targets-everything we worried about making the targets, not so critical for this analysis, but important if we need more targets for the upgrade</a:t>
            </a:r>
          </a:p>
          <a:p>
            <a:r>
              <a:rPr lang="en-US" dirty="0" err="1">
                <a:latin typeface="Times New Roman" panose="02020603050405020304" pitchFamily="18" charset="0"/>
                <a:cs typeface="Times New Roman" panose="02020603050405020304" pitchFamily="18" charset="0"/>
              </a:rPr>
              <a:t>GroupMeetingSlides</a:t>
            </a:r>
            <a:r>
              <a:rPr lang="en-US" dirty="0">
                <a:latin typeface="Times New Roman" panose="02020603050405020304" pitchFamily="18" charset="0"/>
                <a:cs typeface="Times New Roman" panose="02020603050405020304" pitchFamily="18" charset="0"/>
              </a:rPr>
              <a:t>-hodgepodge of things I've shown in group meeting, maybe useful if you're grasping at straws</a:t>
            </a:r>
          </a:p>
        </p:txBody>
      </p:sp>
      <p:sp>
        <p:nvSpPr>
          <p:cNvPr id="4" name="矩形 3"/>
          <p:cNvSpPr/>
          <p:nvPr/>
        </p:nvSpPr>
        <p:spPr>
          <a:xfrm>
            <a:off x="0" y="-40"/>
            <a:ext cx="9144000" cy="2585323"/>
          </a:xfrm>
          <a:prstGeom prst="rect">
            <a:avLst/>
          </a:prstGeom>
        </p:spPr>
        <p:txBody>
          <a:bodyPr wrap="square">
            <a:spAutoFit/>
          </a:bodyPr>
          <a:lstStyle/>
          <a:p>
            <a:r>
              <a:rPr lang="en-US" dirty="0">
                <a:latin typeface="Times New Roman" panose="02020603050405020304" pitchFamily="18" charset="0"/>
              </a:rPr>
              <a:t>Cathleen Fry</a:t>
            </a:r>
          </a:p>
          <a:p>
            <a:r>
              <a:rPr lang="en-US" dirty="0">
                <a:latin typeface="Times New Roman" panose="02020603050405020304" pitchFamily="18" charset="0"/>
              </a:rPr>
              <a:t>cfry@lanl.gov</a:t>
            </a:r>
          </a:p>
          <a:p>
            <a:endParaRPr lang="en-US" dirty="0">
              <a:latin typeface="Times New Roman" panose="02020603050405020304" pitchFamily="18" charset="0"/>
            </a:endParaRPr>
          </a:p>
          <a:p>
            <a:r>
              <a:rPr lang="en-US" dirty="0">
                <a:latin typeface="Times New Roman" panose="02020603050405020304" pitchFamily="18" charset="0"/>
              </a:rPr>
              <a:t>Definitions:</a:t>
            </a:r>
          </a:p>
          <a:p>
            <a:r>
              <a:rPr lang="en-US" dirty="0">
                <a:latin typeface="Times New Roman" panose="02020603050405020304" pitchFamily="18" charset="0"/>
              </a:rPr>
              <a:t>MIDAS-Maximum Integrated Data Acquisition System (</a:t>
            </a:r>
            <a:r>
              <a:rPr lang="en-US" dirty="0" err="1">
                <a:latin typeface="Times New Roman" panose="02020603050405020304" pitchFamily="18" charset="0"/>
              </a:rPr>
              <a:t>daq</a:t>
            </a:r>
            <a:r>
              <a:rPr lang="en-US" dirty="0">
                <a:latin typeface="Times New Roman" panose="02020603050405020304" pitchFamily="18" charset="0"/>
              </a:rPr>
              <a:t> developed in part at TRIUMF)</a:t>
            </a:r>
          </a:p>
          <a:p>
            <a:r>
              <a:rPr lang="en-US" dirty="0">
                <a:latin typeface="Times New Roman" panose="02020603050405020304" pitchFamily="18" charset="0"/>
              </a:rPr>
              <a:t>GRSI-gamma ray spectroscopy at ISAC (pronounce greasy)</a:t>
            </a:r>
          </a:p>
          <a:p>
            <a:r>
              <a:rPr lang="en-US" dirty="0" err="1">
                <a:latin typeface="Times New Roman" panose="02020603050405020304" pitchFamily="18" charset="0"/>
              </a:rPr>
              <a:t>GRSIsort</a:t>
            </a:r>
            <a:r>
              <a:rPr lang="en-US" dirty="0">
                <a:latin typeface="Times New Roman" panose="02020603050405020304" pitchFamily="18" charset="0"/>
              </a:rPr>
              <a:t>-analysis package written by GRSI group to unpack </a:t>
            </a:r>
            <a:r>
              <a:rPr lang="en-US" dirty="0" err="1">
                <a:latin typeface="Times New Roman" panose="02020603050405020304" pitchFamily="18" charset="0"/>
              </a:rPr>
              <a:t>midas</a:t>
            </a:r>
            <a:r>
              <a:rPr lang="en-US" dirty="0">
                <a:latin typeface="Times New Roman" panose="02020603050405020304" pitchFamily="18" charset="0"/>
              </a:rPr>
              <a:t> files</a:t>
            </a:r>
          </a:p>
          <a:p>
            <a:r>
              <a:rPr lang="en-US" dirty="0">
                <a:latin typeface="Times New Roman" panose="02020603050405020304" pitchFamily="18" charset="0"/>
              </a:rPr>
              <a:t>S1582-existing 31S experiment</a:t>
            </a:r>
          </a:p>
          <a:p>
            <a:r>
              <a:rPr lang="en-US" dirty="0">
                <a:latin typeface="Times New Roman" panose="02020603050405020304" pitchFamily="18" charset="0"/>
              </a:rPr>
              <a:t>S1378-existing 23Mg experiment</a:t>
            </a:r>
          </a:p>
        </p:txBody>
      </p:sp>
    </p:spTree>
    <p:extLst>
      <p:ext uri="{BB962C8B-B14F-4D97-AF65-F5344CB8AC3E}">
        <p14:creationId xmlns:p14="http://schemas.microsoft.com/office/powerpoint/2010/main" val="1520884254"/>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2D30A16-D1AC-4262-A80D-CBB90282E6B7}"/>
              </a:ext>
            </a:extLst>
          </p:cNvPr>
          <p:cNvPicPr>
            <a:picLocks noChangeAspect="1"/>
          </p:cNvPicPr>
          <p:nvPr/>
        </p:nvPicPr>
        <p:blipFill>
          <a:blip r:embed="rId2"/>
          <a:stretch>
            <a:fillRect/>
          </a:stretch>
        </p:blipFill>
        <p:spPr>
          <a:xfrm>
            <a:off x="0" y="341296"/>
            <a:ext cx="9144000" cy="6175407"/>
          </a:xfrm>
          <a:prstGeom prst="rect">
            <a:avLst/>
          </a:prstGeom>
        </p:spPr>
      </p:pic>
      <p:sp>
        <p:nvSpPr>
          <p:cNvPr id="6" name="TextBox 5">
            <a:extLst>
              <a:ext uri="{FF2B5EF4-FFF2-40B4-BE49-F238E27FC236}">
                <a16:creationId xmlns:a16="http://schemas.microsoft.com/office/drawing/2014/main" id="{B293AFD3-04AE-49F1-A7D5-8D965AAE5175}"/>
              </a:ext>
            </a:extLst>
          </p:cNvPr>
          <p:cNvSpPr txBox="1"/>
          <p:nvPr/>
        </p:nvSpPr>
        <p:spPr>
          <a:xfrm>
            <a:off x="1219201" y="554182"/>
            <a:ext cx="1139414" cy="1200329"/>
          </a:xfrm>
          <a:prstGeom prst="rect">
            <a:avLst/>
          </a:prstGeom>
          <a:noFill/>
        </p:spPr>
        <p:txBody>
          <a:bodyPr wrap="none" rtlCol="0">
            <a:spAutoFit/>
          </a:bodyPr>
          <a:lstStyle/>
          <a:p>
            <a:r>
              <a:rPr lang="en-US" altLang="zh-CN" sz="2400" i="1" dirty="0">
                <a:latin typeface="Cambria" panose="02040503050406030204" pitchFamily="18" charset="0"/>
                <a:ea typeface="Cambria" panose="02040503050406030204" pitchFamily="18" charset="0"/>
              </a:rPr>
              <a:t>τ</a:t>
            </a:r>
            <a:r>
              <a:rPr lang="en-US" altLang="zh-CN" sz="2400" dirty="0">
                <a:latin typeface="Cambria" panose="02040503050406030204" pitchFamily="18" charset="0"/>
                <a:ea typeface="Cambria" panose="02040503050406030204" pitchFamily="18" charset="0"/>
              </a:rPr>
              <a:t> = 2 fs</a:t>
            </a:r>
          </a:p>
          <a:p>
            <a:r>
              <a:rPr lang="en-US" altLang="zh-CN" sz="2400" dirty="0">
                <a:latin typeface="Cambria" panose="02040503050406030204" pitchFamily="18" charset="0"/>
                <a:ea typeface="Cambria" panose="02040503050406030204" pitchFamily="18" charset="0"/>
              </a:rPr>
              <a:t>A</a:t>
            </a:r>
            <a:r>
              <a:rPr lang="en-US" altLang="zh-CN" sz="2400" baseline="-25000" dirty="0">
                <a:latin typeface="Cambria" panose="02040503050406030204" pitchFamily="18" charset="0"/>
                <a:ea typeface="Cambria" panose="02040503050406030204" pitchFamily="18" charset="0"/>
              </a:rPr>
              <a:t>2</a:t>
            </a:r>
            <a:r>
              <a:rPr lang="en-US" altLang="zh-CN" sz="2400" dirty="0">
                <a:latin typeface="Cambria" panose="02040503050406030204" pitchFamily="18" charset="0"/>
                <a:ea typeface="Cambria" panose="02040503050406030204" pitchFamily="18" charset="0"/>
              </a:rPr>
              <a:t> = 0</a:t>
            </a:r>
          </a:p>
          <a:p>
            <a:r>
              <a:rPr lang="en-US" altLang="zh-CN" sz="2400" dirty="0" err="1">
                <a:latin typeface="Cambria" panose="02040503050406030204" pitchFamily="18" charset="0"/>
                <a:ea typeface="Cambria" panose="02040503050406030204" pitchFamily="18" charset="0"/>
              </a:rPr>
              <a:t>bkg</a:t>
            </a:r>
            <a:r>
              <a:rPr lang="en-US" altLang="zh-CN" sz="2400" dirty="0">
                <a:latin typeface="Cambria" panose="02040503050406030204" pitchFamily="18" charset="0"/>
                <a:ea typeface="Cambria" panose="02040503050406030204" pitchFamily="18" charset="0"/>
              </a:rPr>
              <a:t> = 0</a:t>
            </a:r>
            <a:endParaRPr lang="zh-CN" altLang="en-US" sz="2400" dirty="0">
              <a:latin typeface="Cambria" panose="02040503050406030204" pitchFamily="18" charset="0"/>
            </a:endParaRPr>
          </a:p>
        </p:txBody>
      </p:sp>
    </p:spTree>
    <p:extLst>
      <p:ext uri="{BB962C8B-B14F-4D97-AF65-F5344CB8AC3E}">
        <p14:creationId xmlns:p14="http://schemas.microsoft.com/office/powerpoint/2010/main" val="2175998699"/>
      </p:ext>
    </p:extLst>
  </p:cSld>
  <p:clrMapOvr>
    <a:masterClrMapping/>
  </p:clrMapOvr>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C1762B66-A327-4F05-B944-CF8E5C0F47EB}"/>
                  </a:ext>
                </a:extLst>
              </p:cNvPr>
              <p:cNvGraphicFramePr>
                <a:graphicFrameLocks noGrp="1"/>
              </p:cNvGraphicFramePr>
              <p:nvPr/>
            </p:nvGraphicFramePr>
            <p:xfrm>
              <a:off x="46655" y="46655"/>
              <a:ext cx="9022705" cy="5940000"/>
            </p:xfrm>
            <a:graphic>
              <a:graphicData uri="http://schemas.openxmlformats.org/drawingml/2006/table">
                <a:tbl>
                  <a:tblPr/>
                  <a:tblGrid>
                    <a:gridCol w="1389166">
                      <a:extLst>
                        <a:ext uri="{9D8B030D-6E8A-4147-A177-3AD203B41FA5}">
                          <a16:colId xmlns:a16="http://schemas.microsoft.com/office/drawing/2014/main" val="3160478638"/>
                        </a:ext>
                      </a:extLst>
                    </a:gridCol>
                    <a:gridCol w="1708595">
                      <a:extLst>
                        <a:ext uri="{9D8B030D-6E8A-4147-A177-3AD203B41FA5}">
                          <a16:colId xmlns:a16="http://schemas.microsoft.com/office/drawing/2014/main" val="1371633904"/>
                        </a:ext>
                      </a:extLst>
                    </a:gridCol>
                    <a:gridCol w="1343608">
                      <a:extLst>
                        <a:ext uri="{9D8B030D-6E8A-4147-A177-3AD203B41FA5}">
                          <a16:colId xmlns:a16="http://schemas.microsoft.com/office/drawing/2014/main" val="3269902326"/>
                        </a:ext>
                      </a:extLst>
                    </a:gridCol>
                    <a:gridCol w="1408923">
                      <a:extLst>
                        <a:ext uri="{9D8B030D-6E8A-4147-A177-3AD203B41FA5}">
                          <a16:colId xmlns:a16="http://schemas.microsoft.com/office/drawing/2014/main" val="144098123"/>
                        </a:ext>
                      </a:extLst>
                    </a:gridCol>
                    <a:gridCol w="1287624">
                      <a:extLst>
                        <a:ext uri="{9D8B030D-6E8A-4147-A177-3AD203B41FA5}">
                          <a16:colId xmlns:a16="http://schemas.microsoft.com/office/drawing/2014/main" val="746499532"/>
                        </a:ext>
                      </a:extLst>
                    </a:gridCol>
                    <a:gridCol w="1184988">
                      <a:extLst>
                        <a:ext uri="{9D8B030D-6E8A-4147-A177-3AD203B41FA5}">
                          <a16:colId xmlns:a16="http://schemas.microsoft.com/office/drawing/2014/main" val="211186256"/>
                        </a:ext>
                      </a:extLst>
                    </a:gridCol>
                    <a:gridCol w="699801">
                      <a:extLst>
                        <a:ext uri="{9D8B030D-6E8A-4147-A177-3AD203B41FA5}">
                          <a16:colId xmlns:a16="http://schemas.microsoft.com/office/drawing/2014/main" val="857547420"/>
                        </a:ext>
                      </a:extLst>
                    </a:gridCol>
                  </a:tblGrid>
                  <a:tr h="396000">
                    <a:tc>
                      <a:txBody>
                        <a:bodyPr/>
                        <a:lstStyle/>
                        <a:p>
                          <a:pPr algn="ctr" fontAlgn="ctr"/>
                          <a:r>
                            <a:rPr lang="en-US" altLang="zh-CN" sz="1800" b="0" i="1" u="none" strike="noStrike" dirty="0">
                              <a:solidFill>
                                <a:srgbClr val="000000"/>
                              </a:solidFill>
                              <a:effectLst/>
                              <a:latin typeface="Cambria" panose="02040503050406030204" pitchFamily="18" charset="0"/>
                              <a:ea typeface="等线" panose="02010600030101010101" pitchFamily="2" charset="-122"/>
                            </a:rPr>
                            <a:t>τ</a:t>
                          </a:r>
                          <a:r>
                            <a:rPr lang="en-US" altLang="zh-CN" sz="1800" b="0" i="0" u="none" strike="noStrike" dirty="0">
                              <a:solidFill>
                                <a:srgbClr val="000000"/>
                              </a:solidFill>
                              <a:effectLst/>
                              <a:latin typeface="Cambria" panose="02040503050406030204" pitchFamily="18" charset="0"/>
                              <a:ea typeface="等线" panose="02010600030101010101" pitchFamily="2" charset="-122"/>
                            </a:rPr>
                            <a:t> (fs)</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altLang="zh-CN" sz="1800" b="0" i="1" u="none" strike="noStrike" dirty="0">
                              <a:solidFill>
                                <a:schemeClr val="tx1"/>
                              </a:solidFill>
                              <a:effectLst/>
                              <a:latin typeface="Cambria" panose="02040503050406030204" pitchFamily="18" charset="0"/>
                              <a:ea typeface="Cambria" panose="02040503050406030204" pitchFamily="18" charset="0"/>
                            </a:rPr>
                            <a:t>E</a:t>
                          </a:r>
                          <a:r>
                            <a:rPr lang="en-US" altLang="zh-CN" sz="1800" b="0" i="1" u="none" strike="noStrike" baseline="-25000" dirty="0">
                              <a:solidFill>
                                <a:schemeClr val="tx1"/>
                              </a:solidFill>
                              <a:effectLst/>
                              <a:latin typeface="Cambria" panose="02040503050406030204" pitchFamily="18" charset="0"/>
                              <a:ea typeface="Cambria" panose="02040503050406030204" pitchFamily="18" charset="0"/>
                            </a:rPr>
                            <a:t>γ</a:t>
                          </a:r>
                          <a:r>
                            <a:rPr lang="en-US" altLang="zh-CN" sz="1800" b="0" i="0" u="none" strike="noStrike" baseline="0" dirty="0">
                              <a:solidFill>
                                <a:schemeClr val="tx1"/>
                              </a:solidFill>
                              <a:effectLst/>
                              <a:latin typeface="Cambria" panose="02040503050406030204" pitchFamily="18" charset="0"/>
                              <a:ea typeface="Cambria" panose="02040503050406030204" pitchFamily="18" charset="0"/>
                            </a:rPr>
                            <a:t> (keV)</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altLang="zh-CN" sz="1800" b="0" i="1" u="none" strike="noStrike" dirty="0">
                              <a:solidFill>
                                <a:schemeClr val="tx1"/>
                              </a:solidFill>
                              <a:effectLst/>
                              <a:latin typeface="Cambria" panose="02040503050406030204" pitchFamily="18" charset="0"/>
                              <a:ea typeface="Cambria" panose="02040503050406030204" pitchFamily="18" charset="0"/>
                            </a:rPr>
                            <a:t>Bkg</a:t>
                          </a:r>
                          <a:endParaRPr lang="en-US" altLang="zh-CN" sz="1800" b="0" i="1" u="none" strike="noStrike" baseline="-25000" dirty="0">
                            <a:solidFill>
                              <a:schemeClr val="tx1"/>
                            </a:solidFill>
                            <a:effectLst/>
                            <a:latin typeface="Cambria" panose="02040503050406030204" pitchFamily="18" charset="0"/>
                            <a:ea typeface="Cambria" panose="020405030504060302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rPr>
                            <a:t>SP</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rPr>
                            <a:t>AC</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1" u="none" strike="noStrike" dirty="0">
                              <a:solidFill>
                                <a:schemeClr val="tx1"/>
                              </a:solidFill>
                              <a:effectLst/>
                              <a:latin typeface="Cambria" panose="02040503050406030204" pitchFamily="18" charset="0"/>
                              <a:ea typeface="等线" panose="02010600030101010101" pitchFamily="2" charset="-122"/>
                            </a:rPr>
                            <a:t>τ</a:t>
                          </a:r>
                          <a:r>
                            <a:rPr lang="zh-CN" altLang="en-US" sz="1800" b="0" i="0" u="none" strike="noStrike" dirty="0">
                              <a:solidFill>
                                <a:schemeClr val="tx1"/>
                              </a:solidFill>
                              <a:effectLst/>
                              <a:latin typeface="Cambria" panose="02040503050406030204" pitchFamily="18" charset="0"/>
                              <a:ea typeface="等线" panose="02010600030101010101" pitchFamily="2" charset="-122"/>
                            </a:rPr>
                            <a:t> </a:t>
                          </a:r>
                          <a:r>
                            <a:rPr lang="en-US" altLang="zh-CN" sz="1800" b="0" i="0" u="none" strike="noStrike" dirty="0">
                              <a:solidFill>
                                <a:schemeClr val="tx1"/>
                              </a:solidFill>
                              <a:effectLst/>
                              <a:latin typeface="Cambria" panose="02040503050406030204" pitchFamily="18" charset="0"/>
                              <a:ea typeface="等线" panose="02010600030101010101" pitchFamily="2" charset="-122"/>
                            </a:rPr>
                            <a:t>(fs)</a:t>
                          </a: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261501809"/>
                      </a:ext>
                    </a:extLst>
                  </a:tr>
                  <a:tr h="396000">
                    <a:tc>
                      <a:txBody>
                        <a:bodyPr/>
                        <a:lstStyle/>
                        <a:p>
                          <a:pPr algn="ctr" fontAlgn="ctr"/>
                          <a:r>
                            <a:rPr lang="en-US" altLang="zh-CN" sz="1800" b="0" i="0" u="none" strike="noStrike" dirty="0">
                              <a:solidFill>
                                <a:srgbClr val="000000"/>
                              </a:solidFill>
                              <a:effectLst/>
                              <a:latin typeface="Cambria" panose="02040503050406030204" pitchFamily="18" charset="0"/>
                              <a:ea typeface="等线" panose="02010600030101010101" pitchFamily="2" charset="-122"/>
                            </a:rPr>
                            <a:t>Uniform</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rPr>
                            <a:t>Gaussian</a:t>
                          </a: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rPr>
                            <a:t>Gaussian</a:t>
                          </a: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baseline="0" dirty="0">
                              <a:solidFill>
                                <a:schemeClr val="tx1"/>
                              </a:solidFill>
                              <a:effectLst/>
                              <a:latin typeface="Cambria" panose="02040503050406030204" pitchFamily="18" charset="0"/>
                              <a:ea typeface="Cambria" panose="02040503050406030204" pitchFamily="18" charset="0"/>
                            </a:rPr>
                            <a:t>Gaussian</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rgbClr val="000000"/>
                              </a:solidFill>
                              <a:effectLst/>
                              <a:latin typeface="Cambria" panose="02040503050406030204" pitchFamily="18" charset="0"/>
                              <a:ea typeface="等线" panose="02010600030101010101" pitchFamily="2" charset="-122"/>
                            </a:rPr>
                            <a:t>Uniform</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57956986"/>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200–1400</a:t>
                          </a: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1248.40(200)</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14:m>
                            <m:oMathPara xmlns:m="http://schemas.openxmlformats.org/officeDocument/2006/math">
                              <m:oMathParaPr>
                                <m:jc m:val="centerGroup"/>
                              </m:oMathParaPr>
                              <m:oMath xmlns:m="http://schemas.openxmlformats.org/officeDocument/2006/math">
                                <m:r>
                                  <a:rPr lang="en-US" altLang="zh-CN" sz="1800" b="0" i="1" u="none" strike="noStrike" smtClean="0">
                                    <a:solidFill>
                                      <a:schemeClr val="tx1"/>
                                    </a:solidFill>
                                    <a:effectLst/>
                                    <a:latin typeface="Cambria Math" panose="02040503050406030204" pitchFamily="18" charset="0"/>
                                    <a:ea typeface="等线" panose="02010600030101010101" pitchFamily="2" charset="-122"/>
                                  </a:rPr>
                                  <m:t>1.00</m:t>
                                </m:r>
                                <m:r>
                                  <a:rPr lang="en-US" altLang="zh-CN" sz="1800" b="0" i="1" u="none" strike="noStrike" smtClean="0">
                                    <a:solidFill>
                                      <a:schemeClr val="tx1"/>
                                    </a:solidFill>
                                    <a:effectLst/>
                                    <a:latin typeface="Cambria Math" panose="02040503050406030204" pitchFamily="18" charset="0"/>
                                    <a:ea typeface="Cambria Math" panose="02040503050406030204" pitchFamily="18" charset="0"/>
                                  </a:rPr>
                                  <m:t>±0.31</m:t>
                                </m:r>
                              </m:oMath>
                            </m:oMathPara>
                          </a14:m>
                          <a:endParaRPr lang="en-US" altLang="zh-CN" sz="1800" b="0" i="0" u="none" strike="noStrike" dirty="0">
                            <a:solidFill>
                              <a:schemeClr val="tx1"/>
                            </a:solidFill>
                            <a:effectLst/>
                            <a:latin typeface="Cambria" panose="02040503050406030204" pitchFamily="18" charset="0"/>
                            <a:ea typeface="Cambria" panose="020405030504060302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±0.2</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0.0</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14:m>
                            <m:oMathPara xmlns:m="http://schemas.openxmlformats.org/officeDocument/2006/math">
                              <m:oMathParaPr>
                                <m:jc m:val="centerGroup"/>
                              </m:oMathParaPr>
                              <m:oMath xmlns:m="http://schemas.openxmlformats.org/officeDocument/2006/math">
                                <m:sSubSup>
                                  <m:sSubSupPr>
                                    <m:ctrlPr>
                                      <a:rPr lang="en-US" altLang="zh-CN" sz="1800" b="0" i="1" u="none" strike="noStrike" smtClean="0">
                                        <a:solidFill>
                                          <a:schemeClr val="tx1"/>
                                        </a:solidFill>
                                        <a:effectLst/>
                                        <a:latin typeface="Cambria Math" panose="02040503050406030204" pitchFamily="18" charset="0"/>
                                        <a:ea typeface="等线" panose="02010600030101010101" pitchFamily="2" charset="-122"/>
                                      </a:rPr>
                                    </m:ctrlPr>
                                  </m:sSubSupPr>
                                  <m:e>
                                    <m:r>
                                      <a:rPr lang="en-US" altLang="zh-CN" sz="1800" b="0" i="1" u="none" strike="noStrike" smtClean="0">
                                        <a:solidFill>
                                          <a:schemeClr val="tx1"/>
                                        </a:solidFill>
                                        <a:effectLst/>
                                        <a:latin typeface="Cambria Math" panose="02040503050406030204" pitchFamily="18" charset="0"/>
                                        <a:ea typeface="等线" panose="02010600030101010101" pitchFamily="2" charset="-122"/>
                                      </a:rPr>
                                      <m:t>628</m:t>
                                    </m:r>
                                  </m:e>
                                  <m:sub>
                                    <m:r>
                                      <a:rPr lang="en-US" altLang="zh-CN" sz="1800" b="0" i="1" u="none" strike="noStrike" smtClean="0">
                                        <a:solidFill>
                                          <a:schemeClr val="tx1"/>
                                        </a:solidFill>
                                        <a:effectLst/>
                                        <a:latin typeface="Cambria Math" panose="02040503050406030204" pitchFamily="18" charset="0"/>
                                        <a:ea typeface="等线" panose="02010600030101010101" pitchFamily="2" charset="-122"/>
                                      </a:rPr>
                                      <m:t>−125</m:t>
                                    </m:r>
                                  </m:sub>
                                  <m:sup>
                                    <m:r>
                                      <a:rPr lang="en-US" altLang="zh-CN" sz="1800" b="0" i="1" u="none" strike="noStrike" smtClean="0">
                                        <a:solidFill>
                                          <a:schemeClr val="tx1"/>
                                        </a:solidFill>
                                        <a:effectLst/>
                                        <a:latin typeface="Cambria Math" panose="02040503050406030204" pitchFamily="18" charset="0"/>
                                        <a:ea typeface="等线" panose="02010600030101010101" pitchFamily="2" charset="-122"/>
                                      </a:rPr>
                                      <m:t>+128</m:t>
                                    </m:r>
                                  </m:sup>
                                </m:sSubSup>
                              </m:oMath>
                            </m:oMathPara>
                          </a14:m>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3281291"/>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等线" panose="02010600030101010101" pitchFamily="2" charset="-122"/>
                            </a:rPr>
                            <a:t>50–550</a:t>
                          </a: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2233.97(200)</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±0.15</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±0.2</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0.0</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14:m>
                            <m:oMathPara xmlns:m="http://schemas.openxmlformats.org/officeDocument/2006/math">
                              <m:oMathParaPr>
                                <m:jc m:val="centerGroup"/>
                              </m:oMathParaPr>
                              <m:oMath xmlns:m="http://schemas.openxmlformats.org/officeDocument/2006/math">
                                <m:sSubSup>
                                  <m:sSubSupPr>
                                    <m:ctrlPr>
                                      <a:rPr lang="en-US" altLang="zh-CN" sz="1800" b="0" i="1" u="none" strike="noStrike" smtClean="0">
                                        <a:solidFill>
                                          <a:schemeClr val="tx1"/>
                                        </a:solidFill>
                                        <a:effectLst/>
                                        <a:latin typeface="Cambria Math" panose="02040503050406030204" pitchFamily="18" charset="0"/>
                                        <a:ea typeface="等线" panose="02010600030101010101" pitchFamily="2" charset="-122"/>
                                      </a:rPr>
                                    </m:ctrlPr>
                                  </m:sSubSupPr>
                                  <m:e>
                                    <m:r>
                                      <a:rPr lang="en-US" altLang="zh-CN" sz="1800" b="0" i="1" u="none" strike="noStrike" smtClean="0">
                                        <a:solidFill>
                                          <a:schemeClr val="tx1"/>
                                        </a:solidFill>
                                        <a:effectLst/>
                                        <a:latin typeface="Cambria Math" panose="02040503050406030204" pitchFamily="18" charset="0"/>
                                        <a:ea typeface="等线" panose="02010600030101010101" pitchFamily="2" charset="-122"/>
                                      </a:rPr>
                                      <m:t>250</m:t>
                                    </m:r>
                                  </m:e>
                                  <m:sub>
                                    <m:r>
                                      <a:rPr lang="en-US" altLang="zh-CN" sz="1800" b="0" i="1" u="none" strike="noStrike" smtClean="0">
                                        <a:solidFill>
                                          <a:schemeClr val="tx1"/>
                                        </a:solidFill>
                                        <a:effectLst/>
                                        <a:latin typeface="Cambria Math" panose="02040503050406030204" pitchFamily="18" charset="0"/>
                                        <a:ea typeface="等线" panose="02010600030101010101" pitchFamily="2" charset="-122"/>
                                      </a:rPr>
                                      <m:t>−82</m:t>
                                    </m:r>
                                  </m:sub>
                                  <m:sup>
                                    <m:r>
                                      <a:rPr lang="en-US" altLang="zh-CN" sz="1800" b="0" i="1" u="none" strike="noStrike" smtClean="0">
                                        <a:solidFill>
                                          <a:schemeClr val="tx1"/>
                                        </a:solidFill>
                                        <a:effectLst/>
                                        <a:latin typeface="Cambria Math" panose="02040503050406030204" pitchFamily="18" charset="0"/>
                                        <a:ea typeface="等线" panose="02010600030101010101" pitchFamily="2" charset="-122"/>
                                      </a:rPr>
                                      <m:t>+78</m:t>
                                    </m:r>
                                  </m:sup>
                                </m:sSubSup>
                              </m:oMath>
                            </m:oMathPara>
                          </a14:m>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7339718"/>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0–20</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3076.24(20)</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±0.13</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4799586"/>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0–30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3434.70(32)</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±0.18</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ctr"/>
                          <a:r>
                            <a:rPr lang="en-US" altLang="zh-CN"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rPr>
                            <a:t>&lt;14</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8837906"/>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0–30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2186.33(33)</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±0.17</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&lt;14</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0963142"/>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2837.60(32)</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±0.18</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8703004"/>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0–20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4970.2(9)</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±0.13</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&lt;7</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5033940"/>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0–30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5155.7(6)</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±0.15</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&lt;15</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75119773"/>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kern="1200" dirty="0">
                              <a:solidFill>
                                <a:schemeClr val="tx1"/>
                              </a:solidFill>
                              <a:latin typeface="Cambria" panose="02040503050406030204" pitchFamily="18" charset="0"/>
                              <a:ea typeface="Cambria" panose="02040503050406030204" pitchFamily="18" charset="0"/>
                              <a:cs typeface="+mn-cs"/>
                            </a:rPr>
                            <a:t>4269.5(3)</a:t>
                          </a:r>
                          <a:endParaRPr lang="zh-CN" altLang="en-US" sz="1800" kern="1200" dirty="0">
                            <a:solidFill>
                              <a:schemeClr val="tx1"/>
                            </a:solidFill>
                            <a:latin typeface="Cambria" panose="02040503050406030204" pitchFamily="18" charset="0"/>
                            <a:cs typeface="+mn-cs"/>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r>
                                  <a:rPr kumimoji="0" lang="en-US" altLang="zh-CN" sz="1800" b="0" i="0"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4</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402770"/>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0–60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kern="1200" dirty="0">
                              <a:solidFill>
                                <a:schemeClr val="tx1"/>
                              </a:solidFill>
                              <a:latin typeface="Cambria" panose="02040503050406030204" pitchFamily="18" charset="0"/>
                              <a:ea typeface="Cambria" panose="02040503050406030204" pitchFamily="18" charset="0"/>
                              <a:cs typeface="+mn-cs"/>
                            </a:rPr>
                            <a:t>3541.10(27)</a:t>
                          </a:r>
                          <a:endParaRPr lang="zh-CN" altLang="en-US" sz="1800" kern="1200" dirty="0">
                            <a:solidFill>
                              <a:schemeClr val="tx1"/>
                            </a:solidFill>
                            <a:latin typeface="Cambria" panose="02040503050406030204" pitchFamily="18" charset="0"/>
                            <a:cs typeface="+mn-cs"/>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r>
                                  <a:rPr kumimoji="0" lang="en-US" altLang="zh-CN" sz="1800" b="0" i="0"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4</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&lt;23</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2797608"/>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5141.3(6)</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r>
                                  <a:rPr kumimoji="0" lang="en-US" altLang="zh-CN" sz="1800" b="0" i="0"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4</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204408"/>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4155.84(31)</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r>
                                  <a:rPr kumimoji="0" lang="en-US" altLang="zh-CN" sz="1800" b="0" i="0"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3</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80014748"/>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5292.5(4)</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r>
                                  <a:rPr kumimoji="0" lang="en-US" altLang="zh-CN" sz="1800" b="0" i="0"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4</m:t>
                                </m:r>
                              </m:oMath>
                            </m:oMathPara>
                          </a14:m>
                          <a:endPar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等线" panose="02010600030101010101" pitchFamily="2" charset="-122"/>
                                  <a:cs typeface="+mn-cs"/>
                                </a:rPr>
                                <m:t>1.00</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±0.1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0</a:t>
                          </a: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20682324"/>
                      </a:ext>
                    </a:extLst>
                  </a:tr>
                </a:tbl>
              </a:graphicData>
            </a:graphic>
          </p:graphicFrame>
        </mc:Choice>
        <mc:Fallback xmlns="">
          <p:graphicFrame>
            <p:nvGraphicFramePr>
              <p:cNvPr id="2" name="Table 1">
                <a:extLst>
                  <a:ext uri="{FF2B5EF4-FFF2-40B4-BE49-F238E27FC236}">
                    <a16:creationId xmlns:a16="http://schemas.microsoft.com/office/drawing/2014/main" id="{C1762B66-A327-4F05-B944-CF8E5C0F47EB}"/>
                  </a:ext>
                </a:extLst>
              </p:cNvPr>
              <p:cNvGraphicFramePr>
                <a:graphicFrameLocks noGrp="1"/>
              </p:cNvGraphicFramePr>
              <p:nvPr>
                <p:extLst>
                  <p:ext uri="{D42A27DB-BD31-4B8C-83A1-F6EECF244321}">
                    <p14:modId xmlns:p14="http://schemas.microsoft.com/office/powerpoint/2010/main" val="3577900019"/>
                  </p:ext>
                </p:extLst>
              </p:nvPr>
            </p:nvGraphicFramePr>
            <p:xfrm>
              <a:off x="46655" y="46655"/>
              <a:ext cx="9022705" cy="5940000"/>
            </p:xfrm>
            <a:graphic>
              <a:graphicData uri="http://schemas.openxmlformats.org/drawingml/2006/table">
                <a:tbl>
                  <a:tblPr/>
                  <a:tblGrid>
                    <a:gridCol w="1389166">
                      <a:extLst>
                        <a:ext uri="{9D8B030D-6E8A-4147-A177-3AD203B41FA5}">
                          <a16:colId xmlns:a16="http://schemas.microsoft.com/office/drawing/2014/main" val="3160478638"/>
                        </a:ext>
                      </a:extLst>
                    </a:gridCol>
                    <a:gridCol w="1708595">
                      <a:extLst>
                        <a:ext uri="{9D8B030D-6E8A-4147-A177-3AD203B41FA5}">
                          <a16:colId xmlns:a16="http://schemas.microsoft.com/office/drawing/2014/main" val="1371633904"/>
                        </a:ext>
                      </a:extLst>
                    </a:gridCol>
                    <a:gridCol w="1343608">
                      <a:extLst>
                        <a:ext uri="{9D8B030D-6E8A-4147-A177-3AD203B41FA5}">
                          <a16:colId xmlns:a16="http://schemas.microsoft.com/office/drawing/2014/main" val="3269902326"/>
                        </a:ext>
                      </a:extLst>
                    </a:gridCol>
                    <a:gridCol w="1408923">
                      <a:extLst>
                        <a:ext uri="{9D8B030D-6E8A-4147-A177-3AD203B41FA5}">
                          <a16:colId xmlns:a16="http://schemas.microsoft.com/office/drawing/2014/main" val="144098123"/>
                        </a:ext>
                      </a:extLst>
                    </a:gridCol>
                    <a:gridCol w="1287624">
                      <a:extLst>
                        <a:ext uri="{9D8B030D-6E8A-4147-A177-3AD203B41FA5}">
                          <a16:colId xmlns:a16="http://schemas.microsoft.com/office/drawing/2014/main" val="746499532"/>
                        </a:ext>
                      </a:extLst>
                    </a:gridCol>
                    <a:gridCol w="1184988">
                      <a:extLst>
                        <a:ext uri="{9D8B030D-6E8A-4147-A177-3AD203B41FA5}">
                          <a16:colId xmlns:a16="http://schemas.microsoft.com/office/drawing/2014/main" val="211186256"/>
                        </a:ext>
                      </a:extLst>
                    </a:gridCol>
                    <a:gridCol w="699801">
                      <a:extLst>
                        <a:ext uri="{9D8B030D-6E8A-4147-A177-3AD203B41FA5}">
                          <a16:colId xmlns:a16="http://schemas.microsoft.com/office/drawing/2014/main" val="857547420"/>
                        </a:ext>
                      </a:extLst>
                    </a:gridCol>
                  </a:tblGrid>
                  <a:tr h="396000">
                    <a:tc>
                      <a:txBody>
                        <a:bodyPr/>
                        <a:lstStyle/>
                        <a:p>
                          <a:pPr algn="ctr" fontAlgn="ctr"/>
                          <a:r>
                            <a:rPr lang="en-US" altLang="zh-CN" sz="1800" b="0" i="1" u="none" strike="noStrike" dirty="0">
                              <a:solidFill>
                                <a:srgbClr val="000000"/>
                              </a:solidFill>
                              <a:effectLst/>
                              <a:latin typeface="Cambria" panose="02040503050406030204" pitchFamily="18" charset="0"/>
                              <a:ea typeface="等线" panose="02010600030101010101" pitchFamily="2" charset="-122"/>
                            </a:rPr>
                            <a:t>τ</a:t>
                          </a:r>
                          <a:r>
                            <a:rPr lang="en-US" altLang="zh-CN" sz="1800" b="0" i="0" u="none" strike="noStrike" dirty="0">
                              <a:solidFill>
                                <a:srgbClr val="000000"/>
                              </a:solidFill>
                              <a:effectLst/>
                              <a:latin typeface="Cambria" panose="02040503050406030204" pitchFamily="18" charset="0"/>
                              <a:ea typeface="等线" panose="02010600030101010101" pitchFamily="2" charset="-122"/>
                            </a:rPr>
                            <a:t> (fs)</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altLang="zh-CN" sz="1800" b="0" i="1" u="none" strike="noStrike" dirty="0">
                              <a:solidFill>
                                <a:schemeClr val="tx1"/>
                              </a:solidFill>
                              <a:effectLst/>
                              <a:latin typeface="Cambria" panose="02040503050406030204" pitchFamily="18" charset="0"/>
                              <a:ea typeface="Cambria" panose="02040503050406030204" pitchFamily="18" charset="0"/>
                            </a:rPr>
                            <a:t>E</a:t>
                          </a:r>
                          <a:r>
                            <a:rPr lang="en-US" altLang="zh-CN" sz="1800" b="0" i="1" u="none" strike="noStrike" baseline="-25000" dirty="0">
                              <a:solidFill>
                                <a:schemeClr val="tx1"/>
                              </a:solidFill>
                              <a:effectLst/>
                              <a:latin typeface="Cambria" panose="02040503050406030204" pitchFamily="18" charset="0"/>
                              <a:ea typeface="Cambria" panose="02040503050406030204" pitchFamily="18" charset="0"/>
                            </a:rPr>
                            <a:t>γ</a:t>
                          </a:r>
                          <a:r>
                            <a:rPr lang="en-US" altLang="zh-CN" sz="1800" b="0" i="0" u="none" strike="noStrike" baseline="0" dirty="0">
                              <a:solidFill>
                                <a:schemeClr val="tx1"/>
                              </a:solidFill>
                              <a:effectLst/>
                              <a:latin typeface="Cambria" panose="02040503050406030204" pitchFamily="18" charset="0"/>
                              <a:ea typeface="Cambria" panose="02040503050406030204" pitchFamily="18" charset="0"/>
                            </a:rPr>
                            <a:t> (keV)</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altLang="zh-CN" sz="1800" b="0" i="1" u="none" strike="noStrike" dirty="0">
                              <a:solidFill>
                                <a:schemeClr val="tx1"/>
                              </a:solidFill>
                              <a:effectLst/>
                              <a:latin typeface="Cambria" panose="02040503050406030204" pitchFamily="18" charset="0"/>
                              <a:ea typeface="Cambria" panose="02040503050406030204" pitchFamily="18" charset="0"/>
                            </a:rPr>
                            <a:t>Bkg</a:t>
                          </a:r>
                          <a:endParaRPr lang="en-US" altLang="zh-CN" sz="1800" b="0" i="1" u="none" strike="noStrike" baseline="-25000" dirty="0">
                            <a:solidFill>
                              <a:schemeClr val="tx1"/>
                            </a:solidFill>
                            <a:effectLst/>
                            <a:latin typeface="Cambria" panose="02040503050406030204" pitchFamily="18" charset="0"/>
                            <a:ea typeface="Cambria" panose="020405030504060302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rPr>
                            <a:t>SP</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1"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rPr>
                            <a:t>AC</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rowSpan="2">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1" u="none" strike="noStrike" dirty="0">
                              <a:solidFill>
                                <a:schemeClr val="tx1"/>
                              </a:solidFill>
                              <a:effectLst/>
                              <a:latin typeface="Cambria" panose="02040503050406030204" pitchFamily="18" charset="0"/>
                              <a:ea typeface="等线" panose="02010600030101010101" pitchFamily="2" charset="-122"/>
                            </a:rPr>
                            <a:t>τ</a:t>
                          </a:r>
                          <a:r>
                            <a:rPr lang="zh-CN" altLang="en-US" sz="1800" b="0" i="0" u="none" strike="noStrike" dirty="0">
                              <a:solidFill>
                                <a:schemeClr val="tx1"/>
                              </a:solidFill>
                              <a:effectLst/>
                              <a:latin typeface="Cambria" panose="02040503050406030204" pitchFamily="18" charset="0"/>
                              <a:ea typeface="等线" panose="02010600030101010101" pitchFamily="2" charset="-122"/>
                            </a:rPr>
                            <a:t> </a:t>
                          </a:r>
                          <a:r>
                            <a:rPr lang="en-US" altLang="zh-CN" sz="1800" b="0" i="0" u="none" strike="noStrike" dirty="0">
                              <a:solidFill>
                                <a:schemeClr val="tx1"/>
                              </a:solidFill>
                              <a:effectLst/>
                              <a:latin typeface="Cambria" panose="02040503050406030204" pitchFamily="18" charset="0"/>
                              <a:ea typeface="等线" panose="02010600030101010101" pitchFamily="2" charset="-122"/>
                            </a:rPr>
                            <a:t>(fs)</a:t>
                          </a: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261501809"/>
                      </a:ext>
                    </a:extLst>
                  </a:tr>
                  <a:tr h="396000">
                    <a:tc>
                      <a:txBody>
                        <a:bodyPr/>
                        <a:lstStyle/>
                        <a:p>
                          <a:pPr algn="ctr" fontAlgn="ctr"/>
                          <a:r>
                            <a:rPr lang="en-US" altLang="zh-CN" sz="1800" b="0" i="0" u="none" strike="noStrike" dirty="0">
                              <a:solidFill>
                                <a:srgbClr val="000000"/>
                              </a:solidFill>
                              <a:effectLst/>
                              <a:latin typeface="Cambria" panose="02040503050406030204" pitchFamily="18" charset="0"/>
                              <a:ea typeface="等线" panose="02010600030101010101" pitchFamily="2" charset="-122"/>
                            </a:rPr>
                            <a:t>Uniform</a:t>
                          </a: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rPr>
                            <a:t>Gaussian</a:t>
                          </a: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rPr>
                            <a:t>Gaussian</a:t>
                          </a: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baseline="0" dirty="0">
                              <a:solidFill>
                                <a:schemeClr val="tx1"/>
                              </a:solidFill>
                              <a:effectLst/>
                              <a:latin typeface="Cambria" panose="02040503050406030204" pitchFamily="18" charset="0"/>
                              <a:ea typeface="Cambria" panose="02040503050406030204" pitchFamily="18" charset="0"/>
                            </a:rPr>
                            <a:t>Gaussian</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rgbClr val="000000"/>
                              </a:solidFill>
                              <a:effectLst/>
                              <a:latin typeface="Cambria" panose="02040503050406030204" pitchFamily="18" charset="0"/>
                              <a:ea typeface="等线" panose="02010600030101010101" pitchFamily="2" charset="-122"/>
                            </a:rPr>
                            <a:t>Uniform</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mn-cs"/>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57956986"/>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200–1400</a:t>
                          </a: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rPr>
                            <a:t>1248.40(200)</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201538" r="-340724" b="-1223077"/>
                          </a:stretch>
                        </a:blipFill>
                      </a:tcPr>
                    </a:tc>
                    <a:tc>
                      <a:txBody>
                        <a:bodyPr/>
                        <a:lstStyle/>
                        <a:p>
                          <a:endParaRPr lang="zh-CN"/>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201538" r="-225974" b="-1223077"/>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0.0</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604124" t="-201538" r="-59794" b="-1223077"/>
                          </a:stretch>
                        </a:blip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3281291"/>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等线" panose="02010600030101010101" pitchFamily="2" charset="-122"/>
                            </a:rPr>
                            <a:t>50–550</a:t>
                          </a:r>
                          <a:endParaRPr lang="zh-CN" altLang="en-US" sz="1800" b="0" i="0" u="none" strike="noStrike" dirty="0">
                            <a:solidFill>
                              <a:schemeClr val="tx1"/>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2233.97(200)</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301538" r="-340724" b="-1123077"/>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301538" r="-225974" b="-1123077"/>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0.0</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604124" t="-301538" r="-59794" b="-1123077"/>
                          </a:stretch>
                        </a:blip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7339718"/>
                      </a:ext>
                    </a:extLst>
                  </a:tr>
                  <a:tr h="396000">
                    <a:tc>
                      <a:txBody>
                        <a:bodyPr/>
                        <a:lstStyle/>
                        <a:p>
                          <a:pPr algn="ctr" fontAlgn="ctr"/>
                          <a:r>
                            <a:rPr lang="en-US" altLang="zh-CN"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0–20</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3076.24(20)</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401538" r="-340724" b="-1023077"/>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401538" r="-225974" b="-1023077"/>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4799586"/>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0–30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3434.70(32)</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501538" r="-340724" b="-923077"/>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501538" r="-225974" b="-923077"/>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ctr"/>
                          <a:r>
                            <a:rPr lang="en-US" altLang="zh-CN"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rPr>
                            <a:t>&lt;14</a:t>
                          </a: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8837906"/>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0–30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2186.33(33)</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601538" r="-340724" b="-823077"/>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601538" r="-225974" b="-823077"/>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&lt;14</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60963142"/>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2837.60(32)</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690909" r="-340724" b="-710606"/>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690909" r="-225974" b="-710606"/>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8703004"/>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0–20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4970.2(9)</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803077" r="-340724" b="-621538"/>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803077" r="-225974" b="-621538"/>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&lt;7</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5033940"/>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0–30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5155.7(6)</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903077" r="-340724" b="-521538"/>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903077" r="-225974" b="-521538"/>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&lt;15</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75119773"/>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kern="1200" dirty="0">
                              <a:solidFill>
                                <a:schemeClr val="tx1"/>
                              </a:solidFill>
                              <a:latin typeface="Cambria" panose="02040503050406030204" pitchFamily="18" charset="0"/>
                              <a:ea typeface="Cambria" panose="02040503050406030204" pitchFamily="18" charset="0"/>
                              <a:cs typeface="+mn-cs"/>
                            </a:rPr>
                            <a:t>4269.5(3)</a:t>
                          </a:r>
                          <a:endParaRPr lang="zh-CN" altLang="en-US" sz="1800" kern="1200" dirty="0">
                            <a:solidFill>
                              <a:schemeClr val="tx1"/>
                            </a:solidFill>
                            <a:latin typeface="Cambria" panose="02040503050406030204" pitchFamily="18" charset="0"/>
                            <a:cs typeface="+mn-cs"/>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1003077" r="-340724" b="-421538"/>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1003077" r="-225974" b="-421538"/>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402770"/>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0–60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kern="1200" dirty="0">
                              <a:solidFill>
                                <a:schemeClr val="tx1"/>
                              </a:solidFill>
                              <a:latin typeface="Cambria" panose="02040503050406030204" pitchFamily="18" charset="0"/>
                              <a:ea typeface="Cambria" panose="02040503050406030204" pitchFamily="18" charset="0"/>
                              <a:cs typeface="+mn-cs"/>
                            </a:rPr>
                            <a:t>3541.10(27)</a:t>
                          </a:r>
                          <a:endParaRPr lang="zh-CN" altLang="en-US" sz="1800" kern="1200" dirty="0">
                            <a:solidFill>
                              <a:schemeClr val="tx1"/>
                            </a:solidFill>
                            <a:latin typeface="Cambria" panose="02040503050406030204" pitchFamily="18" charset="0"/>
                            <a:cs typeface="+mn-cs"/>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1103077" r="-340724" b="-321538"/>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1103077" r="-225974" b="-321538"/>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&lt;23</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2797608"/>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5141.3(6)</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1203077" r="-340724" b="-221538"/>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1203077" r="-225974" b="-221538"/>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204408"/>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4155.84(31)</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229864" t="-1303077" r="-340724" b="-121538"/>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3"/>
                          <a:stretch>
                            <a:fillRect l="-315584" t="-1303077" r="-225974" b="-121538"/>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580014748"/>
                      </a:ext>
                    </a:extLst>
                  </a:tr>
                  <a:tr h="396000">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dirty="0">
                              <a:solidFill>
                                <a:schemeClr val="tx1"/>
                              </a:solidFill>
                              <a:latin typeface="Cambria" panose="02040503050406030204" pitchFamily="18" charset="0"/>
                              <a:ea typeface="Cambria" panose="02040503050406030204" pitchFamily="18" charset="0"/>
                            </a:rPr>
                            <a:t>5292.5(4)</a:t>
                          </a:r>
                          <a:endParaRPr lang="zh-CN" altLang="en-US" sz="1800" dirty="0">
                            <a:solidFill>
                              <a:schemeClr val="tx1"/>
                            </a:solidFill>
                            <a:latin typeface="Cambria" panose="02040503050406030204" pitchFamily="18" charset="0"/>
                          </a:endParaRPr>
                        </a:p>
                      </a:txBody>
                      <a:tcPr marL="45720" marR="4572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29864" t="-1403077" r="-340724" b="-21538"/>
                          </a:stretch>
                        </a:blipFill>
                      </a:tcPr>
                    </a:tc>
                    <a:tc>
                      <a:txBody>
                        <a:bodyPr/>
                        <a:lstStyle/>
                        <a:p>
                          <a:endParaRPr lang="zh-CN"/>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15584" t="-1403077" r="-225974" b="-21538"/>
                          </a:stretch>
                        </a:blip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[–1.0, 1.0]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infinity</a:t>
                          </a:r>
                          <a:endParaRPr lang="zh-CN" altLang="en-US" sz="18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zh-CN" altLang="en-US" sz="1800" b="0" i="0" u="none" strike="noStrike" dirty="0">
                            <a:solidFill>
                              <a:srgbClr val="0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920682324"/>
                      </a:ext>
                    </a:extLst>
                  </a:tr>
                </a:tbl>
              </a:graphicData>
            </a:graphic>
          </p:graphicFrame>
        </mc:Fallback>
      </mc:AlternateContent>
      <p:sp>
        <p:nvSpPr>
          <p:cNvPr id="3" name="TextBox 2">
            <a:extLst>
              <a:ext uri="{FF2B5EF4-FFF2-40B4-BE49-F238E27FC236}">
                <a16:creationId xmlns:a16="http://schemas.microsoft.com/office/drawing/2014/main" id="{14D18ECD-73A4-4A73-B6DE-88CDD38A1E1F}"/>
              </a:ext>
            </a:extLst>
          </p:cNvPr>
          <p:cNvSpPr txBox="1"/>
          <p:nvPr/>
        </p:nvSpPr>
        <p:spPr>
          <a:xfrm>
            <a:off x="-13993" y="5986655"/>
            <a:ext cx="9144000" cy="923330"/>
          </a:xfrm>
          <a:prstGeom prst="rect">
            <a:avLst/>
          </a:prstGeom>
          <a:noFill/>
        </p:spPr>
        <p:txBody>
          <a:bodyPr wrap="square" rtlCol="0">
            <a:spAutoFit/>
          </a:bodyPr>
          <a:lstStyle/>
          <a:p>
            <a:r>
              <a:rPr lang="en-US" altLang="zh-CN" dirty="0">
                <a:solidFill>
                  <a:srgbClr val="000000"/>
                </a:solidFill>
                <a:latin typeface="Cambria" panose="02040503050406030204" pitchFamily="18" charset="0"/>
                <a:ea typeface="Cambria" panose="02040503050406030204" pitchFamily="18" charset="0"/>
              </a:rPr>
              <a:t>T</a:t>
            </a:r>
            <a:r>
              <a:rPr lang="en-US" altLang="zh-CN" sz="1800" dirty="0">
                <a:solidFill>
                  <a:srgbClr val="000000"/>
                </a:solidFill>
                <a:effectLst/>
                <a:latin typeface="Cambria" panose="02040503050406030204" pitchFamily="18" charset="0"/>
                <a:ea typeface="Cambria" panose="02040503050406030204" pitchFamily="18" charset="0"/>
              </a:rPr>
              <a:t>he prior probability should encapsulate initial knowledge of each parameter.</a:t>
            </a:r>
            <a:br>
              <a:rPr lang="en-US" altLang="zh-CN" sz="1800" dirty="0">
                <a:solidFill>
                  <a:srgbClr val="000000"/>
                </a:solidFill>
                <a:effectLst/>
                <a:latin typeface="Cambria" panose="02040503050406030204" pitchFamily="18" charset="0"/>
                <a:ea typeface="Cambria" panose="02040503050406030204" pitchFamily="18" charset="0"/>
              </a:rPr>
            </a:br>
            <a:r>
              <a:rPr lang="en-US" altLang="zh-CN" sz="1800" dirty="0">
                <a:solidFill>
                  <a:srgbClr val="000000"/>
                </a:solidFill>
                <a:effectLst/>
                <a:latin typeface="Cambria" panose="02040503050406030204" pitchFamily="18" charset="0"/>
                <a:ea typeface="Cambria" panose="02040503050406030204" pitchFamily="18" charset="0"/>
              </a:rPr>
              <a:t>The parameter prior distribution was specified as uniform over a physically reasonable range for each parameter.</a:t>
            </a:r>
            <a:endParaRPr lang="zh-CN" altLang="en-US" dirty="0">
              <a:latin typeface="Cambria" panose="02040503050406030204" pitchFamily="18" charset="0"/>
            </a:endParaRPr>
          </a:p>
        </p:txBody>
      </p:sp>
    </p:spTree>
    <p:extLst>
      <p:ext uri="{BB962C8B-B14F-4D97-AF65-F5344CB8AC3E}">
        <p14:creationId xmlns:p14="http://schemas.microsoft.com/office/powerpoint/2010/main" val="2394057786"/>
      </p:ext>
    </p:extLst>
  </p:cSld>
  <p:clrMapOvr>
    <a:masterClrMapping/>
  </p:clrMapOvr>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C1762B66-A327-4F05-B944-CF8E5C0F47EB}"/>
              </a:ext>
            </a:extLst>
          </p:cNvPr>
          <p:cNvGraphicFramePr>
            <a:graphicFrameLocks noGrp="1"/>
          </p:cNvGraphicFramePr>
          <p:nvPr/>
        </p:nvGraphicFramePr>
        <p:xfrm>
          <a:off x="0" y="185352"/>
          <a:ext cx="9143998" cy="6336000"/>
        </p:xfrm>
        <a:graphic>
          <a:graphicData uri="http://schemas.openxmlformats.org/drawingml/2006/table">
            <a:tbl>
              <a:tblPr/>
              <a:tblGrid>
                <a:gridCol w="632812">
                  <a:extLst>
                    <a:ext uri="{9D8B030D-6E8A-4147-A177-3AD203B41FA5}">
                      <a16:colId xmlns:a16="http://schemas.microsoft.com/office/drawing/2014/main" val="3285370108"/>
                    </a:ext>
                  </a:extLst>
                </a:gridCol>
                <a:gridCol w="751818">
                  <a:extLst>
                    <a:ext uri="{9D8B030D-6E8A-4147-A177-3AD203B41FA5}">
                      <a16:colId xmlns:a16="http://schemas.microsoft.com/office/drawing/2014/main" val="4069867874"/>
                    </a:ext>
                  </a:extLst>
                </a:gridCol>
                <a:gridCol w="3799657">
                  <a:extLst>
                    <a:ext uri="{9D8B030D-6E8A-4147-A177-3AD203B41FA5}">
                      <a16:colId xmlns:a16="http://schemas.microsoft.com/office/drawing/2014/main" val="853509890"/>
                    </a:ext>
                  </a:extLst>
                </a:gridCol>
                <a:gridCol w="710017">
                  <a:extLst>
                    <a:ext uri="{9D8B030D-6E8A-4147-A177-3AD203B41FA5}">
                      <a16:colId xmlns:a16="http://schemas.microsoft.com/office/drawing/2014/main" val="3008122904"/>
                    </a:ext>
                  </a:extLst>
                </a:gridCol>
                <a:gridCol w="1324384">
                  <a:extLst>
                    <a:ext uri="{9D8B030D-6E8A-4147-A177-3AD203B41FA5}">
                      <a16:colId xmlns:a16="http://schemas.microsoft.com/office/drawing/2014/main" val="1382138790"/>
                    </a:ext>
                  </a:extLst>
                </a:gridCol>
                <a:gridCol w="962655">
                  <a:extLst>
                    <a:ext uri="{9D8B030D-6E8A-4147-A177-3AD203B41FA5}">
                      <a16:colId xmlns:a16="http://schemas.microsoft.com/office/drawing/2014/main" val="2909178124"/>
                    </a:ext>
                  </a:extLst>
                </a:gridCol>
                <a:gridCol w="962655">
                  <a:extLst>
                    <a:ext uri="{9D8B030D-6E8A-4147-A177-3AD203B41FA5}">
                      <a16:colId xmlns:a16="http://schemas.microsoft.com/office/drawing/2014/main" val="958819290"/>
                    </a:ext>
                  </a:extLst>
                </a:gridCol>
              </a:tblGrid>
              <a:tr h="396000">
                <a:tc>
                  <a:txBody>
                    <a:bodyPr/>
                    <a:lstStyle/>
                    <a:p>
                      <a:pPr algn="ctr" fontAlgn="ctr"/>
                      <a:r>
                        <a:rPr lang="en-US" altLang="zh-CN" sz="1800" b="0" i="1"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E</a:t>
                      </a:r>
                      <a:r>
                        <a:rPr lang="en-US" altLang="zh-CN" sz="1800" b="0" i="1" u="none" strike="noStrike" baseline="-2500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γ</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Events</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Training points in parameter space</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Points</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Observables</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Samples</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Burn in</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61501809"/>
                  </a:ext>
                </a:extLst>
              </a:tr>
              <a:tr h="396000">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1248</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21400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200, 300, 400, …, 1000, 1200, …, 1600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324 </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59</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1000000</a:t>
                      </a:r>
                      <a:endPar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50000</a:t>
                      </a:r>
                    </a:p>
                  </a:txBody>
                  <a:tcPr marL="6085" marR="6085" marT="6085"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143281291"/>
                  </a:ext>
                </a:extLst>
              </a:tr>
              <a:tr h="396000">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2234</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21400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50, 100, 150, 200, …, 500, 550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297</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99</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1000000</a:t>
                      </a:r>
                      <a:endPar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50000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7339718"/>
                  </a:ext>
                </a:extLst>
              </a:tr>
              <a:tr h="396000">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3076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0, 1, 2, 3, …, 19, 20, 22, …, 30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2106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40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1000000</a:t>
                      </a:r>
                      <a:endPar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50000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54799586"/>
                  </a:ext>
                </a:extLst>
              </a:tr>
              <a:tr h="396000">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4970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0, 1, 2, 3, …, 19, 20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1701</a:t>
                      </a:r>
                      <a:endPar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51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1000000</a:t>
                      </a:r>
                      <a:endPar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50000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75119773"/>
                  </a:ext>
                </a:extLst>
              </a:tr>
              <a:tr h="396000">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5156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0, 2, 4, 6, …, 28, 30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1296</a:t>
                      </a:r>
                      <a:endPar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67</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1000000</a:t>
                      </a:r>
                      <a:endPar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50000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7402770"/>
                  </a:ext>
                </a:extLst>
              </a:tr>
              <a:tr h="396000">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5141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 10, 20, 30, …, 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891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45</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500000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50000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204408"/>
                  </a:ext>
                </a:extLst>
              </a:tr>
              <a:tr h="396000">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4156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0, 10, 20, 30, …, 100</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891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45</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1000000</a:t>
                      </a:r>
                      <a:endPar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50000</a:t>
                      </a:r>
                      <a:endPar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0014748"/>
                  </a:ext>
                </a:extLst>
              </a:tr>
              <a:tr h="396000">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3435</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0, 2, 4, 6, …, 28, 30</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1296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40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500000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7588553"/>
                  </a:ext>
                </a:extLst>
              </a:tr>
              <a:tr h="396000">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2186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0, 2, 4, 6, …, 28, 30</a:t>
                      </a:r>
                      <a:endParaRPr lang="zh-CN" altLang="en-US" sz="1800" b="0" i="0" u="none" strike="noStrike" baseline="0"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1296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25</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Times New Roman" panose="02020603050405020304" pitchFamily="18" charset="0"/>
                        </a:rPr>
                        <a:t>1000000</a:t>
                      </a:r>
                      <a:endPar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50000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7643529"/>
                  </a:ext>
                </a:extLst>
              </a:tr>
              <a:tr h="396000">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2838</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 10, 20, 30, …, 90,</a:t>
                      </a:r>
                      <a:r>
                        <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 </a:t>
                      </a: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891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36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500000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50000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9523517"/>
                  </a:ext>
                </a:extLst>
              </a:tr>
              <a:tr h="396000">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4270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 10, 20, 30, …, 90, 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891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45</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500000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50000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5441934"/>
                  </a:ext>
                </a:extLst>
              </a:tr>
              <a:tr h="396000">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3541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a:t>
                      </a:r>
                      <a:r>
                        <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 </a:t>
                      </a: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5,</a:t>
                      </a:r>
                      <a:r>
                        <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 </a:t>
                      </a: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10,</a:t>
                      </a:r>
                      <a:r>
                        <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 </a:t>
                      </a: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15,</a:t>
                      </a:r>
                      <a:r>
                        <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 </a:t>
                      </a: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a:t>
                      </a:r>
                      <a:r>
                        <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rPr>
                        <a:t> </a:t>
                      </a: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55, 60</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1053</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46</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500000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50000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63665671"/>
                  </a:ext>
                </a:extLst>
              </a:tr>
              <a:tr h="396000">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5293</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 10, 20, 30, 40, …, 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891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60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500000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50000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20682324"/>
                  </a:ext>
                </a:extLst>
              </a:tr>
              <a:tr h="396000">
                <a:tc>
                  <a:txBody>
                    <a:bodyPr/>
                    <a:lstStyle/>
                    <a:p>
                      <a:pPr algn="ctr" fontAlgn="ctr"/>
                      <a:r>
                        <a:rPr lang="en-US" altLang="zh-CN" sz="1800" b="1"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6390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0, 10, 20, 30, 40, …, 100</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891</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90</a:t>
                      </a: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500000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1783426"/>
                  </a:ext>
                </a:extLst>
              </a:tr>
              <a:tr h="396000">
                <a:tc>
                  <a:txBody>
                    <a:bodyPr/>
                    <a:lstStyle/>
                    <a:p>
                      <a:pPr algn="ctr" fontAlgn="ctr"/>
                      <a:r>
                        <a:rPr lang="en-US" altLang="zh-CN" sz="1800" b="1"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3435</a:t>
                      </a: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20000</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0, 2, 4, 6, …, 28, 30</a:t>
                      </a:r>
                      <a:endParaRPr lang="zh-CN" altLang="en-US" sz="1800" b="0" i="0" u="none" strike="noStrike" baseline="0"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1296</a:t>
                      </a: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65</a:t>
                      </a: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Times New Roman" panose="02020603050405020304" pitchFamily="18" charset="0"/>
                        </a:rPr>
                        <a:t>500000</a:t>
                      </a: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endParaRPr lang="en-US" altLang="zh-CN" sz="1800" b="0" i="0" u="none" strike="noStrike" baseline="0"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endParaRPr>
                    </a:p>
                  </a:txBody>
                  <a:tcPr marL="6085" marR="6085" marT="6085" marB="0" anchor="ctr">
                    <a:lnL>
                      <a:noFill/>
                    </a:lnL>
                    <a:lnR>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73345645"/>
                  </a:ext>
                </a:extLst>
              </a:tr>
            </a:tbl>
          </a:graphicData>
        </a:graphic>
      </p:graphicFrame>
    </p:spTree>
    <p:extLst>
      <p:ext uri="{BB962C8B-B14F-4D97-AF65-F5344CB8AC3E}">
        <p14:creationId xmlns:p14="http://schemas.microsoft.com/office/powerpoint/2010/main" val="1661408389"/>
      </p:ext>
    </p:extLst>
  </p:cSld>
  <p:clrMapOvr>
    <a:masterClrMapping/>
  </p:clrMapOvr>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AA12D185-FF68-4C54-9FC8-EE5CE377C69F}"/>
                  </a:ext>
                </a:extLst>
              </p:cNvPr>
              <p:cNvGraphicFramePr>
                <a:graphicFrameLocks noGrp="1"/>
              </p:cNvGraphicFramePr>
              <p:nvPr>
                <p:extLst>
                  <p:ext uri="{D42A27DB-BD31-4B8C-83A1-F6EECF244321}">
                    <p14:modId xmlns:p14="http://schemas.microsoft.com/office/powerpoint/2010/main" val="2359941654"/>
                  </p:ext>
                </p:extLst>
              </p:nvPr>
            </p:nvGraphicFramePr>
            <p:xfrm>
              <a:off x="183408" y="461693"/>
              <a:ext cx="8835901" cy="5625048"/>
            </p:xfrm>
            <a:graphic>
              <a:graphicData uri="http://schemas.openxmlformats.org/drawingml/2006/table">
                <a:tbl>
                  <a:tblPr firstRow="1" bandRow="1">
                    <a:tableStyleId>{5C22544A-7EE6-4342-B048-85BDC9FD1C3A}</a:tableStyleId>
                  </a:tblPr>
                  <a:tblGrid>
                    <a:gridCol w="2011259">
                      <a:extLst>
                        <a:ext uri="{9D8B030D-6E8A-4147-A177-3AD203B41FA5}">
                          <a16:colId xmlns:a16="http://schemas.microsoft.com/office/drawing/2014/main" val="3640933740"/>
                        </a:ext>
                      </a:extLst>
                    </a:gridCol>
                    <a:gridCol w="1889901">
                      <a:extLst>
                        <a:ext uri="{9D8B030D-6E8A-4147-A177-3AD203B41FA5}">
                          <a16:colId xmlns:a16="http://schemas.microsoft.com/office/drawing/2014/main" val="718352628"/>
                        </a:ext>
                      </a:extLst>
                    </a:gridCol>
                    <a:gridCol w="1532919">
                      <a:extLst>
                        <a:ext uri="{9D8B030D-6E8A-4147-A177-3AD203B41FA5}">
                          <a16:colId xmlns:a16="http://schemas.microsoft.com/office/drawing/2014/main" val="1899299278"/>
                        </a:ext>
                      </a:extLst>
                    </a:gridCol>
                    <a:gridCol w="1700911">
                      <a:extLst>
                        <a:ext uri="{9D8B030D-6E8A-4147-A177-3AD203B41FA5}">
                          <a16:colId xmlns:a16="http://schemas.microsoft.com/office/drawing/2014/main" val="3142525635"/>
                        </a:ext>
                      </a:extLst>
                    </a:gridCol>
                    <a:gridCol w="1700911">
                      <a:extLst>
                        <a:ext uri="{9D8B030D-6E8A-4147-A177-3AD203B41FA5}">
                          <a16:colId xmlns:a16="http://schemas.microsoft.com/office/drawing/2014/main" val="1377085833"/>
                        </a:ext>
                      </a:extLst>
                    </a:gridCol>
                  </a:tblGrid>
                  <a:tr h="310666">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x</a:t>
                          </a:r>
                          <a:r>
                            <a:rPr lang="en-US" altLang="zh-CN" sz="1800" b="0" dirty="0">
                              <a:solidFill>
                                <a:schemeClr val="tx1"/>
                              </a:solidFill>
                              <a:latin typeface="Cambria" panose="02040503050406030204" pitchFamily="18" charset="0"/>
                              <a:ea typeface="Cambria" panose="02040503050406030204" pitchFamily="18" charset="0"/>
                            </a:rPr>
                            <a:t> (keV) </a:t>
                          </a:r>
                          <a:r>
                            <a:rPr lang="en-US" altLang="zh-CN" sz="1800" b="0" baseline="30000" dirty="0">
                              <a:solidFill>
                                <a:schemeClr val="tx1"/>
                              </a:solidFill>
                              <a:latin typeface="Cambria" panose="02040503050406030204" pitchFamily="18" charset="0"/>
                              <a:ea typeface="Cambria" panose="02040503050406030204" pitchFamily="18" charset="0"/>
                            </a:rPr>
                            <a:t>31</a:t>
                          </a:r>
                          <a:r>
                            <a:rPr lang="en-US" altLang="zh-CN" sz="1800" b="0" dirty="0">
                              <a:solidFill>
                                <a:schemeClr val="tx1"/>
                              </a:solidFill>
                              <a:latin typeface="Cambria" panose="02040503050406030204" pitchFamily="18" charset="0"/>
                              <a:ea typeface="Cambria" panose="02040503050406030204" pitchFamily="18" charset="0"/>
                            </a:rPr>
                            <a:t>S</a:t>
                          </a:r>
                        </a:p>
                        <a:p>
                          <a:pPr algn="ctr"/>
                          <a:r>
                            <a:rPr lang="en-US" altLang="zh-CN" sz="1800" b="0" dirty="0">
                              <a:solidFill>
                                <a:schemeClr val="tx1"/>
                              </a:solidFill>
                              <a:latin typeface="Cambria" panose="02040503050406030204" pitchFamily="18" charset="0"/>
                              <a:ea typeface="Cambria" panose="02040503050406030204" pitchFamily="18" charset="0"/>
                            </a:rPr>
                            <a:t>Bennett</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γ</a:t>
                          </a:r>
                          <a:r>
                            <a:rPr lang="en-US" altLang="zh-CN" sz="18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Cambria" panose="02040503050406030204" pitchFamily="18" charset="0"/>
                              <a:ea typeface="Cambria" panose="02040503050406030204" pitchFamily="18" charset="0"/>
                            </a:rPr>
                            <a:t>Bennett</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i="1" dirty="0" err="1">
                              <a:solidFill>
                                <a:srgbClr val="C00000"/>
                              </a:solidFill>
                              <a:latin typeface="Cambria" panose="02040503050406030204" pitchFamily="18" charset="0"/>
                            </a:rPr>
                            <a:t>N</a:t>
                          </a:r>
                          <a:r>
                            <a:rPr lang="en-US" altLang="zh-CN" sz="1800" b="0" i="1" baseline="-25000" dirty="0" err="1">
                              <a:solidFill>
                                <a:srgbClr val="C00000"/>
                              </a:solidFill>
                              <a:latin typeface="Cambria" panose="02040503050406030204" pitchFamily="18" charset="0"/>
                            </a:rPr>
                            <a:t>γ</a:t>
                          </a:r>
                          <a:endParaRPr lang="zh-CN" altLang="en-US" sz="1800" b="0" i="1" baseline="-2500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800" b="0" dirty="0">
                              <a:solidFill>
                                <a:srgbClr val="C00000"/>
                              </a:solidFill>
                              <a:latin typeface="Cambria" panose="02040503050406030204" pitchFamily="18" charset="0"/>
                            </a:rPr>
                            <a:t>χ</a:t>
                          </a:r>
                          <a:r>
                            <a:rPr lang="en-US" altLang="zh-CN" sz="1800" b="0" baseline="30000" dirty="0">
                              <a:solidFill>
                                <a:srgbClr val="C00000"/>
                              </a:solidFill>
                              <a:latin typeface="Cambria" panose="02040503050406030204" pitchFamily="18" charset="0"/>
                            </a:rPr>
                            <a:t>2</a:t>
                          </a:r>
                          <a:endParaRPr lang="zh-CN" altLang="en-US" sz="1800" b="0" baseline="3000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b="0" i="1" dirty="0">
                              <a:solidFill>
                                <a:srgbClr val="C00000"/>
                              </a:solidFill>
                              <a:latin typeface="Cambria" panose="02040503050406030204" pitchFamily="18" charset="0"/>
                              <a:ea typeface="Cambria" panose="02040503050406030204" pitchFamily="18" charset="0"/>
                            </a:rPr>
                            <a:t>τ</a:t>
                          </a:r>
                          <a:r>
                            <a:rPr lang="en-US" altLang="zh-CN" sz="1800" b="0" dirty="0">
                              <a:solidFill>
                                <a:srgbClr val="C00000"/>
                              </a:solidFill>
                              <a:latin typeface="Cambria" panose="02040503050406030204" pitchFamily="18" charset="0"/>
                              <a:ea typeface="Cambria" panose="02040503050406030204" pitchFamily="18" charset="0"/>
                            </a:rPr>
                            <a:t> (fs)</a:t>
                          </a:r>
                        </a:p>
                        <a:p>
                          <a:pPr algn="ctr"/>
                          <a:r>
                            <a:rPr lang="en-US" altLang="zh-CN" sz="1800" b="0" dirty="0">
                              <a:solidFill>
                                <a:srgbClr val="C00000"/>
                              </a:solidFill>
                              <a:latin typeface="Cambria" panose="02040503050406030204" pitchFamily="18" charset="0"/>
                              <a:ea typeface="Cambria" panose="02040503050406030204" pitchFamily="18" charset="0"/>
                            </a:rPr>
                            <a:t>DSL1</a:t>
                          </a:r>
                          <a:endParaRPr lang="zh-CN" altLang="en-US" sz="18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88695152"/>
                      </a:ext>
                    </a:extLst>
                  </a:tr>
                  <a:tr h="588482">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1248.43(20)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1248.40(20)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宋体" panose="02010600030101010101" pitchFamily="2" charset="-122"/>
                                    <a:cs typeface="+mn-cs"/>
                                  </a:rPr>
                                  <m:t>264</m:t>
                                </m:r>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Cambria Math" panose="02040503050406030204" pitchFamily="18" charset="0"/>
                                    <a:cs typeface="+mn-cs"/>
                                  </a:rPr>
                                  <m:t>±19</m:t>
                                </m:r>
                              </m:oMath>
                            </m:oMathPara>
                          </a14:m>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0" u="none" strike="noStrike" dirty="0">
                              <a:solidFill>
                                <a:srgbClr val="C00000"/>
                              </a:solidFill>
                              <a:effectLst/>
                              <a:latin typeface="Cambria" panose="02040503050406030204" pitchFamily="18" charset="0"/>
                              <a:ea typeface="等线" panose="02010600030101010101" pitchFamily="2" charset="-122"/>
                            </a:rPr>
                            <a:t>46/57</a:t>
                          </a:r>
                          <a:endParaRPr lang="zh-CN" altLang="en-US" sz="1800" b="0" i="0" u="none" strike="noStrike" dirty="0">
                            <a:solidFill>
                              <a:srgbClr val="C00000"/>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800" b="0" i="1" u="none" strike="noStrike" smtClean="0">
                                        <a:solidFill>
                                          <a:srgbClr val="C00000"/>
                                        </a:solidFill>
                                        <a:effectLst/>
                                        <a:latin typeface="Cambria Math" panose="02040503050406030204" pitchFamily="18" charset="0"/>
                                        <a:ea typeface="+mn-ea"/>
                                      </a:rPr>
                                    </m:ctrlPr>
                                  </m:sSubSupPr>
                                  <m:e>
                                    <m:r>
                                      <a:rPr lang="en-US" altLang="zh-CN" sz="1800" b="0" i="1" u="none" strike="noStrike" smtClean="0">
                                        <a:solidFill>
                                          <a:srgbClr val="C00000"/>
                                        </a:solidFill>
                                        <a:effectLst/>
                                        <a:latin typeface="Cambria Math" panose="02040503050406030204" pitchFamily="18" charset="0"/>
                                        <a:ea typeface="+mn-ea"/>
                                      </a:rPr>
                                      <m:t>1116</m:t>
                                    </m:r>
                                  </m:e>
                                  <m:sub>
                                    <m:r>
                                      <a:rPr lang="en-US" altLang="zh-CN" sz="1800" b="0" i="1" u="none" strike="noStrike" smtClean="0">
                                        <a:solidFill>
                                          <a:srgbClr val="C00000"/>
                                        </a:solidFill>
                                        <a:effectLst/>
                                        <a:latin typeface="Cambria Math" panose="02040503050406030204" pitchFamily="18" charset="0"/>
                                        <a:ea typeface="+mn-ea"/>
                                      </a:rPr>
                                      <m:t>−177</m:t>
                                    </m:r>
                                  </m:sub>
                                  <m:sup>
                                    <m:r>
                                      <a:rPr lang="en-US" altLang="zh-CN" sz="1800" b="0" i="1" u="none" strike="noStrike" smtClean="0">
                                        <a:solidFill>
                                          <a:srgbClr val="C00000"/>
                                        </a:solidFill>
                                        <a:effectLst/>
                                        <a:latin typeface="Cambria Math" panose="02040503050406030204" pitchFamily="18" charset="0"/>
                                        <a:ea typeface="+mn-ea"/>
                                      </a:rPr>
                                      <m:t>+</m:t>
                                    </m:r>
                                    <m:r>
                                      <a:rPr lang="en-US" altLang="zh-CN" sz="1800" i="1">
                                        <a:solidFill>
                                          <a:srgbClr val="C00000"/>
                                        </a:solidFill>
                                        <a:latin typeface="Cambria Math" panose="02040503050406030204" pitchFamily="18" charset="0"/>
                                        <a:ea typeface="+mn-ea"/>
                                      </a:rPr>
                                      <m:t>1</m:t>
                                    </m:r>
                                    <m:r>
                                      <a:rPr lang="en-US" altLang="zh-CN" sz="1800" i="1" smtClean="0">
                                        <a:solidFill>
                                          <a:srgbClr val="C00000"/>
                                        </a:solidFill>
                                        <a:latin typeface="Cambria Math" panose="02040503050406030204" pitchFamily="18" charset="0"/>
                                        <a:ea typeface="+mn-ea"/>
                                      </a:rPr>
                                      <m:t>83</m:t>
                                    </m:r>
                                  </m:sup>
                                </m:sSubSup>
                              </m:oMath>
                            </m:oMathPara>
                          </a14:m>
                          <a:endParaRPr lang="zh-CN" altLang="en-US" sz="1800" b="0" i="0" u="none" strike="noStrike" dirty="0">
                            <a:solidFill>
                              <a:srgbClr val="C00000"/>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892418679"/>
                      </a:ext>
                    </a:extLst>
                  </a:tr>
                  <a:tr h="184735">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2234.06(20)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2233.97(20)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宋体" panose="02010600030101010101" pitchFamily="2" charset="-122"/>
                                    <a:cs typeface="+mn-cs"/>
                                  </a:rPr>
                                  <m:t>223</m:t>
                                </m:r>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Cambria Math" panose="02040503050406030204" pitchFamily="18" charset="0"/>
                                    <a:cs typeface="+mn-cs"/>
                                  </a:rPr>
                                  <m:t>±23</m:t>
                                </m:r>
                              </m:oMath>
                            </m:oMathPara>
                          </a14:m>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800" b="0" dirty="0">
                              <a:solidFill>
                                <a:srgbClr val="C00000"/>
                              </a:solidFill>
                              <a:latin typeface="Cambria" panose="02040503050406030204" pitchFamily="18" charset="0"/>
                            </a:rPr>
                            <a:t>133/97</a:t>
                          </a:r>
                          <a:endParaRPr lang="zh-CN" altLang="en-US" sz="18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800" b="0" i="1" u="none" strike="noStrike" smtClean="0">
                                        <a:solidFill>
                                          <a:srgbClr val="C00000"/>
                                        </a:solidFill>
                                        <a:effectLst/>
                                        <a:latin typeface="Cambria Math" panose="02040503050406030204" pitchFamily="18" charset="0"/>
                                        <a:ea typeface="+mn-ea"/>
                                      </a:rPr>
                                    </m:ctrlPr>
                                  </m:sSubSupPr>
                                  <m:e>
                                    <m:r>
                                      <a:rPr lang="en-US" altLang="zh-CN" sz="1800" b="0" i="1" u="none" strike="noStrike" smtClean="0">
                                        <a:solidFill>
                                          <a:srgbClr val="C00000"/>
                                        </a:solidFill>
                                        <a:effectLst/>
                                        <a:latin typeface="Cambria Math" panose="02040503050406030204" pitchFamily="18" charset="0"/>
                                        <a:ea typeface="+mn-ea"/>
                                      </a:rPr>
                                      <m:t>247</m:t>
                                    </m:r>
                                  </m:e>
                                  <m:sub>
                                    <m:r>
                                      <a:rPr lang="en-US" altLang="zh-CN" sz="1800" b="0" i="1" u="none" strike="noStrike" smtClean="0">
                                        <a:solidFill>
                                          <a:srgbClr val="C00000"/>
                                        </a:solidFill>
                                        <a:effectLst/>
                                        <a:latin typeface="Cambria Math" panose="02040503050406030204" pitchFamily="18" charset="0"/>
                                        <a:ea typeface="+mn-ea"/>
                                      </a:rPr>
                                      <m:t>−82</m:t>
                                    </m:r>
                                  </m:sub>
                                  <m:sup>
                                    <m:r>
                                      <a:rPr lang="en-US" altLang="zh-CN" sz="1800" b="0" i="1" u="none" strike="noStrike" smtClean="0">
                                        <a:solidFill>
                                          <a:srgbClr val="C00000"/>
                                        </a:solidFill>
                                        <a:effectLst/>
                                        <a:latin typeface="Cambria Math" panose="02040503050406030204" pitchFamily="18" charset="0"/>
                                        <a:ea typeface="+mn-ea"/>
                                      </a:rPr>
                                      <m:t>+81</m:t>
                                    </m:r>
                                  </m:sup>
                                </m:sSubSup>
                              </m:oMath>
                            </m:oMathPara>
                          </a14:m>
                          <a:endParaRPr lang="zh-CN" altLang="en-US" sz="18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902715317"/>
                      </a:ext>
                    </a:extLst>
                  </a:tr>
                  <a:tr h="177523">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3076.40(31)</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3076.24(20)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宋体" panose="02010600030101010101" pitchFamily="2" charset="-122"/>
                                    <a:cs typeface="+mn-cs"/>
                                  </a:rPr>
                                  <m:t>101</m:t>
                                </m:r>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Cambria Math" panose="02040503050406030204" pitchFamily="18" charset="0"/>
                                    <a:cs typeface="+mn-cs"/>
                                  </a:rPr>
                                  <m:t>±12</m:t>
                                </m:r>
                              </m:oMath>
                            </m:oMathPara>
                          </a14:m>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rPr>
                            <a:t>23/38</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308589442"/>
                      </a:ext>
                    </a:extLst>
                  </a:tr>
                  <a:tr h="177523">
                    <a:tc rowSpan="2">
                      <a:txBody>
                        <a:bodyPr/>
                        <a:lstStyle/>
                        <a:p>
                          <a:pPr algn="ctr"/>
                          <a:r>
                            <a:rPr lang="en-US" altLang="zh-CN" sz="1800" b="0" dirty="0">
                              <a:solidFill>
                                <a:schemeClr val="tx1"/>
                              </a:solidFill>
                              <a:latin typeface="Cambria" panose="02040503050406030204" pitchFamily="18" charset="0"/>
                              <a:ea typeface="Cambria"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3434.70(32)</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宋体" panose="02010600030101010101" pitchFamily="2" charset="-122"/>
                                    <a:cs typeface="+mn-cs"/>
                                  </a:rPr>
                                  <m:t>25</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±7</m:t>
                                </m:r>
                              </m:oMath>
                            </m:oMathPara>
                          </a14:m>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ct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275685241"/>
                      </a:ext>
                    </a:extLst>
                  </a:tr>
                  <a:tr h="177523">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2186.33(33)</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宋体" panose="02010600030101010101" pitchFamily="2" charset="-122"/>
                                    <a:cs typeface="+mn-cs"/>
                                  </a:rPr>
                                  <m:t>56</m:t>
                                </m:r>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Cambria Math" panose="02040503050406030204" pitchFamily="18" charset="0"/>
                                    <a:cs typeface="+mn-cs"/>
                                  </a:rPr>
                                  <m:t>±11</m:t>
                                </m:r>
                              </m:oMath>
                            </m:oMathPara>
                          </a14:m>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rPr>
                            <a:t>23/23</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&lt;14</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376230907"/>
                      </a:ext>
                    </a:extLst>
                  </a:tr>
                  <a:tr h="177523">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2837.60(32)</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宋体" panose="02010600030101010101" pitchFamily="2" charset="-122"/>
                                    <a:cs typeface="+mn-cs"/>
                                  </a:rPr>
                                  <m:t>29</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±9</m:t>
                                </m:r>
                              </m:oMath>
                            </m:oMathPara>
                          </a14:m>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689378449"/>
                      </a:ext>
                    </a:extLst>
                  </a:tr>
                  <a:tr h="177523">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4970.7(9)</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4970.2(9)</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宋体" panose="02010600030101010101" pitchFamily="2" charset="-122"/>
                                    <a:cs typeface="+mn-cs"/>
                                  </a:rPr>
                                  <m:t>131</m:t>
                                </m:r>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Cambria Math" panose="02040503050406030204" pitchFamily="18" charset="0"/>
                                    <a:cs typeface="+mn-cs"/>
                                  </a:rPr>
                                  <m:t>±12</m:t>
                                </m:r>
                              </m:oMath>
                            </m:oMathPara>
                          </a14:m>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rPr>
                            <a:t>44/49</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&lt;7</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212680614"/>
                      </a:ext>
                    </a:extLst>
                  </a:tr>
                  <a:tr h="177523">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5156.1(6)</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5155.7(6)</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宋体" panose="02010600030101010101" pitchFamily="2" charset="-122"/>
                                    <a:cs typeface="+mn-cs"/>
                                  </a:rPr>
                                  <m:t>59</m:t>
                                </m:r>
                                <m:r>
                                  <a:rPr kumimoji="0" lang="en-US" altLang="zh-CN" sz="1800" b="0" i="1" u="none" strike="noStrike" kern="1200" cap="none" spc="0" normalizeH="0" baseline="0" noProof="0" smtClean="0">
                                    <a:ln>
                                      <a:noFill/>
                                    </a:ln>
                                    <a:solidFill>
                                      <a:srgbClr val="C00000"/>
                                    </a:solidFill>
                                    <a:effectLst/>
                                    <a:uLnTx/>
                                    <a:uFillTx/>
                                    <a:latin typeface="Cambria Math" panose="02040503050406030204" pitchFamily="18" charset="0"/>
                                    <a:ea typeface="Cambria Math" panose="02040503050406030204" pitchFamily="18" charset="0"/>
                                    <a:cs typeface="+mn-cs"/>
                                  </a:rPr>
                                  <m:t>±9</m:t>
                                </m:r>
                              </m:oMath>
                            </m:oMathPara>
                          </a14:m>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rPr>
                            <a:t>66/65</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448397896"/>
                      </a:ext>
                    </a:extLst>
                  </a:tr>
                  <a:tr h="177523">
                    <a:tc>
                      <a:txBody>
                        <a:bodyPr/>
                        <a:lstStyle/>
                        <a:p>
                          <a:pPr algn="ctr"/>
                          <a:r>
                            <a:rPr lang="en-US" altLang="zh-CN" sz="1800" b="0" kern="1200" dirty="0">
                              <a:solidFill>
                                <a:schemeClr val="tx1"/>
                              </a:solidFill>
                              <a:latin typeface="Cambria" panose="02040503050406030204" pitchFamily="18" charset="0"/>
                              <a:ea typeface="Cambria" panose="02040503050406030204" pitchFamily="18" charset="0"/>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kern="1200" dirty="0">
                              <a:solidFill>
                                <a:schemeClr val="tx1"/>
                              </a:solidFill>
                              <a:latin typeface="Cambria" panose="02040503050406030204" pitchFamily="18" charset="0"/>
                              <a:ea typeface="Cambria" panose="02040503050406030204" pitchFamily="18" charset="0"/>
                              <a:cs typeface="+mn-cs"/>
                            </a:rPr>
                            <a:t>4269.5(3)</a:t>
                          </a:r>
                          <a:endParaRPr lang="zh-CN" altLang="en-US" sz="18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宋体" panose="02010600030101010101" pitchFamily="2" charset="-122"/>
                                    <a:cs typeface="+mn-cs"/>
                                  </a:rPr>
                                  <m:t>47</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±11</m:t>
                                </m:r>
                              </m:oMath>
                            </m:oMathPara>
                          </a14:m>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703027616"/>
                      </a:ext>
                    </a:extLst>
                  </a:tr>
                  <a:tr h="177523">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kern="1200" dirty="0">
                              <a:solidFill>
                                <a:schemeClr val="tx1"/>
                              </a:solidFill>
                              <a:latin typeface="Cambria" panose="02040503050406030204" pitchFamily="18" charset="0"/>
                              <a:ea typeface="Cambria" panose="02040503050406030204" pitchFamily="18" charset="0"/>
                              <a:cs typeface="+mn-cs"/>
                            </a:rPr>
                            <a:t>3541.10(27)</a:t>
                          </a:r>
                          <a:endParaRPr lang="zh-CN" altLang="en-US" sz="18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宋体" panose="02010600030101010101" pitchFamily="2" charset="-122"/>
                                    <a:cs typeface="+mn-cs"/>
                                  </a:rPr>
                                  <m:t>62</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±14</m:t>
                                </m:r>
                              </m:oMath>
                            </m:oMathPara>
                          </a14:m>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&lt;23*</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1652919"/>
                      </a:ext>
                    </a:extLst>
                  </a:tr>
                  <a:tr h="177523">
                    <a:tc rowSpan="2">
                      <a:txBody>
                        <a:bodyPr/>
                        <a:lstStyle/>
                        <a:p>
                          <a:pPr algn="ctr"/>
                          <a:r>
                            <a:rPr lang="en-US" altLang="zh-CN" sz="1800" b="0" dirty="0">
                              <a:solidFill>
                                <a:schemeClr val="tx1"/>
                              </a:solidFill>
                              <a:latin typeface="Cambria" panose="02040503050406030204" pitchFamily="18" charset="0"/>
                              <a:ea typeface="Cambria"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5141.3(6)</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宋体" panose="02010600030101010101" pitchFamily="2" charset="-122"/>
                                    <a:cs typeface="+mn-cs"/>
                                  </a:rPr>
                                  <m:t>32</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±9</m:t>
                                </m:r>
                              </m:oMath>
                            </m:oMathPara>
                          </a14:m>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ct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860923594"/>
                      </a:ext>
                    </a:extLst>
                  </a:tr>
                  <a:tr h="177523">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4155.84(31)</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宋体" panose="02010600030101010101" pitchFamily="2" charset="-122"/>
                                  <a:cs typeface="+mn-cs"/>
                                </a:rPr>
                                <m:t>48</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±1</m:t>
                              </m:r>
                            </m:oMath>
                          </a14:m>
                          <a:r>
                            <a:rPr kumimoji="0" lang="en-US" altLang="zh-CN" sz="18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2</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rPr>
                            <a:t>56/43</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725553367"/>
                      </a:ext>
                    </a:extLst>
                  </a:tr>
                  <a:tr h="177523">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5292.5(4)</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mn-ea"/>
                                    <a:cs typeface="+mn-cs"/>
                                  </a:rPr>
                                  <m:t>26</m:t>
                                </m:r>
                                <m:r>
                                  <a:rPr kumimoji="0" lang="en-US" altLang="zh-CN" sz="1800" b="0" i="1" u="none" strike="noStrike" kern="1200" cap="none" spc="0" normalizeH="0" baseline="0" noProof="0" smtClean="0">
                                    <a:ln>
                                      <a:noFill/>
                                    </a:ln>
                                    <a:solidFill>
                                      <a:schemeClr val="tx1"/>
                                    </a:solidFill>
                                    <a:effectLst/>
                                    <a:uLnTx/>
                                    <a:uFillTx/>
                                    <a:latin typeface="Cambria Math" panose="02040503050406030204" pitchFamily="18" charset="0"/>
                                    <a:ea typeface="Cambria Math" panose="02040503050406030204" pitchFamily="18" charset="0"/>
                                    <a:cs typeface="+mn-cs"/>
                                  </a:rPr>
                                  <m:t>±9</m:t>
                                </m:r>
                              </m:oMath>
                            </m:oMathPara>
                          </a14:m>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mn-ea"/>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113193161"/>
                      </a:ext>
                    </a:extLst>
                  </a:tr>
                </a:tbl>
              </a:graphicData>
            </a:graphic>
          </p:graphicFrame>
        </mc:Choice>
        <mc:Fallback xmlns="">
          <p:graphicFrame>
            <p:nvGraphicFramePr>
              <p:cNvPr id="2" name="Table 1">
                <a:extLst>
                  <a:ext uri="{FF2B5EF4-FFF2-40B4-BE49-F238E27FC236}">
                    <a16:creationId xmlns:a16="http://schemas.microsoft.com/office/drawing/2014/main" id="{AA12D185-FF68-4C54-9FC8-EE5CE377C69F}"/>
                  </a:ext>
                </a:extLst>
              </p:cNvPr>
              <p:cNvGraphicFramePr>
                <a:graphicFrameLocks noGrp="1"/>
              </p:cNvGraphicFramePr>
              <p:nvPr>
                <p:extLst>
                  <p:ext uri="{D42A27DB-BD31-4B8C-83A1-F6EECF244321}">
                    <p14:modId xmlns:p14="http://schemas.microsoft.com/office/powerpoint/2010/main" val="2359941654"/>
                  </p:ext>
                </p:extLst>
              </p:nvPr>
            </p:nvGraphicFramePr>
            <p:xfrm>
              <a:off x="183408" y="461693"/>
              <a:ext cx="8835901" cy="5625048"/>
            </p:xfrm>
            <a:graphic>
              <a:graphicData uri="http://schemas.openxmlformats.org/drawingml/2006/table">
                <a:tbl>
                  <a:tblPr firstRow="1" bandRow="1">
                    <a:tableStyleId>{5C22544A-7EE6-4342-B048-85BDC9FD1C3A}</a:tableStyleId>
                  </a:tblPr>
                  <a:tblGrid>
                    <a:gridCol w="2011259">
                      <a:extLst>
                        <a:ext uri="{9D8B030D-6E8A-4147-A177-3AD203B41FA5}">
                          <a16:colId xmlns:a16="http://schemas.microsoft.com/office/drawing/2014/main" val="3640933740"/>
                        </a:ext>
                      </a:extLst>
                    </a:gridCol>
                    <a:gridCol w="1889901">
                      <a:extLst>
                        <a:ext uri="{9D8B030D-6E8A-4147-A177-3AD203B41FA5}">
                          <a16:colId xmlns:a16="http://schemas.microsoft.com/office/drawing/2014/main" val="718352628"/>
                        </a:ext>
                      </a:extLst>
                    </a:gridCol>
                    <a:gridCol w="1532919">
                      <a:extLst>
                        <a:ext uri="{9D8B030D-6E8A-4147-A177-3AD203B41FA5}">
                          <a16:colId xmlns:a16="http://schemas.microsoft.com/office/drawing/2014/main" val="1899299278"/>
                        </a:ext>
                      </a:extLst>
                    </a:gridCol>
                    <a:gridCol w="1700911">
                      <a:extLst>
                        <a:ext uri="{9D8B030D-6E8A-4147-A177-3AD203B41FA5}">
                          <a16:colId xmlns:a16="http://schemas.microsoft.com/office/drawing/2014/main" val="3142525635"/>
                        </a:ext>
                      </a:extLst>
                    </a:gridCol>
                    <a:gridCol w="1700911">
                      <a:extLst>
                        <a:ext uri="{9D8B030D-6E8A-4147-A177-3AD203B41FA5}">
                          <a16:colId xmlns:a16="http://schemas.microsoft.com/office/drawing/2014/main" val="1377085833"/>
                        </a:ext>
                      </a:extLst>
                    </a:gridCol>
                  </a:tblGrid>
                  <a:tr h="640080">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x</a:t>
                          </a:r>
                          <a:r>
                            <a:rPr lang="en-US" altLang="zh-CN" sz="1800" b="0" dirty="0">
                              <a:solidFill>
                                <a:schemeClr val="tx1"/>
                              </a:solidFill>
                              <a:latin typeface="Cambria" panose="02040503050406030204" pitchFamily="18" charset="0"/>
                              <a:ea typeface="Cambria" panose="02040503050406030204" pitchFamily="18" charset="0"/>
                            </a:rPr>
                            <a:t> (keV) </a:t>
                          </a:r>
                          <a:r>
                            <a:rPr lang="en-US" altLang="zh-CN" sz="1800" b="0" baseline="30000" dirty="0">
                              <a:solidFill>
                                <a:schemeClr val="tx1"/>
                              </a:solidFill>
                              <a:latin typeface="Cambria" panose="02040503050406030204" pitchFamily="18" charset="0"/>
                              <a:ea typeface="Cambria" panose="02040503050406030204" pitchFamily="18" charset="0"/>
                            </a:rPr>
                            <a:t>31</a:t>
                          </a:r>
                          <a:r>
                            <a:rPr lang="en-US" altLang="zh-CN" sz="1800" b="0" dirty="0">
                              <a:solidFill>
                                <a:schemeClr val="tx1"/>
                              </a:solidFill>
                              <a:latin typeface="Cambria" panose="02040503050406030204" pitchFamily="18" charset="0"/>
                              <a:ea typeface="Cambria" panose="02040503050406030204" pitchFamily="18" charset="0"/>
                            </a:rPr>
                            <a:t>S</a:t>
                          </a:r>
                        </a:p>
                        <a:p>
                          <a:pPr algn="ctr"/>
                          <a:r>
                            <a:rPr lang="en-US" altLang="zh-CN" sz="1800" b="0" dirty="0">
                              <a:solidFill>
                                <a:schemeClr val="tx1"/>
                              </a:solidFill>
                              <a:latin typeface="Cambria" panose="02040503050406030204" pitchFamily="18" charset="0"/>
                              <a:ea typeface="Cambria" panose="02040503050406030204" pitchFamily="18" charset="0"/>
                            </a:rPr>
                            <a:t>Bennett</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γ</a:t>
                          </a:r>
                          <a:r>
                            <a:rPr lang="en-US" altLang="zh-CN" sz="18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Cambria" panose="02040503050406030204" pitchFamily="18" charset="0"/>
                              <a:ea typeface="Cambria" panose="02040503050406030204" pitchFamily="18" charset="0"/>
                            </a:rPr>
                            <a:t>Bennett</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i="1" dirty="0" err="1">
                              <a:solidFill>
                                <a:srgbClr val="C00000"/>
                              </a:solidFill>
                              <a:latin typeface="Cambria" panose="02040503050406030204" pitchFamily="18" charset="0"/>
                            </a:rPr>
                            <a:t>N</a:t>
                          </a:r>
                          <a:r>
                            <a:rPr lang="en-US" altLang="zh-CN" sz="1800" b="0" i="1" baseline="-25000" dirty="0" err="1">
                              <a:solidFill>
                                <a:srgbClr val="C00000"/>
                              </a:solidFill>
                              <a:latin typeface="Cambria" panose="02040503050406030204" pitchFamily="18" charset="0"/>
                            </a:rPr>
                            <a:t>γ</a:t>
                          </a:r>
                          <a:endParaRPr lang="zh-CN" altLang="en-US" sz="1800" b="0" i="1" baseline="-2500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800" b="0" dirty="0">
                              <a:solidFill>
                                <a:srgbClr val="C00000"/>
                              </a:solidFill>
                              <a:latin typeface="Cambria" panose="02040503050406030204" pitchFamily="18" charset="0"/>
                            </a:rPr>
                            <a:t>χ</a:t>
                          </a:r>
                          <a:r>
                            <a:rPr lang="en-US" altLang="zh-CN" sz="1800" b="0" baseline="30000" dirty="0">
                              <a:solidFill>
                                <a:srgbClr val="C00000"/>
                              </a:solidFill>
                              <a:latin typeface="Cambria" panose="02040503050406030204" pitchFamily="18" charset="0"/>
                            </a:rPr>
                            <a:t>2</a:t>
                          </a:r>
                          <a:endParaRPr lang="zh-CN" altLang="en-US" sz="1800" b="0" baseline="3000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b="0" i="1" dirty="0">
                              <a:solidFill>
                                <a:srgbClr val="C00000"/>
                              </a:solidFill>
                              <a:latin typeface="Cambria" panose="02040503050406030204" pitchFamily="18" charset="0"/>
                              <a:ea typeface="Cambria" panose="02040503050406030204" pitchFamily="18" charset="0"/>
                            </a:rPr>
                            <a:t>τ</a:t>
                          </a:r>
                          <a:r>
                            <a:rPr lang="en-US" altLang="zh-CN" sz="1800" b="0" dirty="0">
                              <a:solidFill>
                                <a:srgbClr val="C00000"/>
                              </a:solidFill>
                              <a:latin typeface="Cambria" panose="02040503050406030204" pitchFamily="18" charset="0"/>
                              <a:ea typeface="Cambria" panose="02040503050406030204" pitchFamily="18" charset="0"/>
                            </a:rPr>
                            <a:t> (fs)</a:t>
                          </a:r>
                        </a:p>
                        <a:p>
                          <a:pPr algn="ctr"/>
                          <a:r>
                            <a:rPr lang="en-US" altLang="zh-CN" sz="1800" b="0" dirty="0">
                              <a:solidFill>
                                <a:srgbClr val="C00000"/>
                              </a:solidFill>
                              <a:latin typeface="Cambria" panose="02040503050406030204" pitchFamily="18" charset="0"/>
                              <a:ea typeface="Cambria" panose="02040503050406030204" pitchFamily="18" charset="0"/>
                            </a:rPr>
                            <a:t>DSL1</a:t>
                          </a:r>
                          <a:endParaRPr lang="zh-CN" altLang="en-US" sz="18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188695152"/>
                      </a:ext>
                    </a:extLst>
                  </a:tr>
                  <a:tr h="588482">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1248.43(20)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1248.40(20)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114433" r="-222222" b="-758763"/>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0" u="none" strike="noStrike" dirty="0">
                              <a:solidFill>
                                <a:srgbClr val="C00000"/>
                              </a:solidFill>
                              <a:effectLst/>
                              <a:latin typeface="Cambria" panose="02040503050406030204" pitchFamily="18" charset="0"/>
                              <a:ea typeface="等线" panose="02010600030101010101" pitchFamily="2" charset="-122"/>
                            </a:rPr>
                            <a:t>46/57</a:t>
                          </a:r>
                          <a:endParaRPr lang="zh-CN" altLang="en-US" sz="1800" b="0" i="0" u="none" strike="noStrike" dirty="0">
                            <a:solidFill>
                              <a:srgbClr val="C00000"/>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420072" t="-114433" r="-717" b="-758763"/>
                          </a:stretch>
                        </a:blipFill>
                      </a:tcPr>
                    </a:tc>
                    <a:extLst>
                      <a:ext uri="{0D108BD9-81ED-4DB2-BD59-A6C34878D82A}">
                        <a16:rowId xmlns:a16="http://schemas.microsoft.com/office/drawing/2014/main" val="3892418679"/>
                      </a:ext>
                    </a:extLst>
                  </a:tr>
                  <a:tr h="373126">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2234.06(20)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2233.97(20)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340984" r="-222222" b="-1106557"/>
                          </a:stretch>
                        </a:blipFill>
                      </a:tcPr>
                    </a:tc>
                    <a:tc>
                      <a:txBody>
                        <a:bodyPr/>
                        <a:lstStyle/>
                        <a:p>
                          <a:pPr algn="ctr"/>
                          <a:r>
                            <a:rPr lang="en-US" altLang="zh-CN" sz="1800" b="0" dirty="0">
                              <a:solidFill>
                                <a:srgbClr val="C00000"/>
                              </a:solidFill>
                              <a:latin typeface="Cambria" panose="02040503050406030204" pitchFamily="18" charset="0"/>
                            </a:rPr>
                            <a:t>133/97</a:t>
                          </a:r>
                          <a:endParaRPr lang="zh-CN" altLang="en-US" sz="18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420072" t="-340984" r="-717" b="-1106557"/>
                          </a:stretch>
                        </a:blipFill>
                      </a:tcPr>
                    </a:tc>
                    <a:extLst>
                      <a:ext uri="{0D108BD9-81ED-4DB2-BD59-A6C34878D82A}">
                        <a16:rowId xmlns:a16="http://schemas.microsoft.com/office/drawing/2014/main" val="2902715317"/>
                      </a:ext>
                    </a:extLst>
                  </a:tr>
                  <a:tr h="365760">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3076.40(31)</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3076.24(20)</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448333" r="-222222" b="-1025000"/>
                          </a:stretch>
                        </a:blip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rPr>
                            <a:t>23/38</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308589442"/>
                      </a:ext>
                    </a:extLst>
                  </a:tr>
                  <a:tr h="365760">
                    <a:tc rowSpan="2">
                      <a:txBody>
                        <a:bodyPr/>
                        <a:lstStyle/>
                        <a:p>
                          <a:pPr algn="ctr"/>
                          <a:r>
                            <a:rPr lang="en-US" altLang="zh-CN" sz="1800" b="0" dirty="0">
                              <a:solidFill>
                                <a:schemeClr val="tx1"/>
                              </a:solidFill>
                              <a:latin typeface="Cambria" panose="02040503050406030204" pitchFamily="18" charset="0"/>
                              <a:ea typeface="Cambria"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3434.70(32)</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548333" r="-222222" b="-925000"/>
                          </a:stretch>
                        </a:blipFill>
                      </a:tcPr>
                    </a:tc>
                    <a:tc>
                      <a:txBody>
                        <a:bodyPr/>
                        <a:lstStyle/>
                        <a:p>
                          <a:pPr algn="ctr" fontAlgn="ct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275685241"/>
                      </a:ext>
                    </a:extLst>
                  </a:tr>
                  <a:tr h="365760">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2186.33(33)</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648333" r="-222222" b="-825000"/>
                          </a:stretch>
                        </a:blip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rPr>
                            <a:t>23/23</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&lt;14</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376230907"/>
                      </a:ext>
                    </a:extLst>
                  </a:tr>
                  <a:tr h="365760">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2837.60(32)</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748333" r="-222222" b="-725000"/>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689378449"/>
                      </a:ext>
                    </a:extLst>
                  </a:tr>
                  <a:tr h="365760">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4970.7(9)</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4970.2(9)</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834426" r="-222222" b="-613115"/>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rPr>
                            <a:t>44/49</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&lt;7</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212680614"/>
                      </a:ext>
                    </a:extLst>
                  </a:tr>
                  <a:tr h="365760">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5156.1(6)</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5155.7(6)</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950000" r="-222222" b="-523333"/>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rPr>
                            <a:t>66/65</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448397896"/>
                      </a:ext>
                    </a:extLst>
                  </a:tr>
                  <a:tr h="365760">
                    <a:tc>
                      <a:txBody>
                        <a:bodyPr/>
                        <a:lstStyle/>
                        <a:p>
                          <a:pPr algn="ctr"/>
                          <a:r>
                            <a:rPr lang="en-US" altLang="zh-CN" sz="1800" b="0" kern="1200" dirty="0">
                              <a:solidFill>
                                <a:schemeClr val="tx1"/>
                              </a:solidFill>
                              <a:latin typeface="Cambria" panose="02040503050406030204" pitchFamily="18" charset="0"/>
                              <a:ea typeface="Cambria" panose="02040503050406030204" pitchFamily="18" charset="0"/>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kern="1200" dirty="0">
                              <a:solidFill>
                                <a:schemeClr val="tx1"/>
                              </a:solidFill>
                              <a:latin typeface="Cambria" panose="02040503050406030204" pitchFamily="18" charset="0"/>
                              <a:ea typeface="Cambria" panose="02040503050406030204" pitchFamily="18" charset="0"/>
                              <a:cs typeface="+mn-cs"/>
                            </a:rPr>
                            <a:t>4269.5(3)</a:t>
                          </a:r>
                          <a:endParaRPr lang="zh-CN" altLang="en-US" sz="18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1050000" r="-222222" b="-423333"/>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2703027616"/>
                      </a:ext>
                    </a:extLst>
                  </a:tr>
                  <a:tr h="365760">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kern="1200" dirty="0">
                              <a:solidFill>
                                <a:schemeClr val="tx1"/>
                              </a:solidFill>
                              <a:latin typeface="Cambria" panose="02040503050406030204" pitchFamily="18" charset="0"/>
                              <a:ea typeface="Cambria" panose="02040503050406030204" pitchFamily="18" charset="0"/>
                              <a:cs typeface="+mn-cs"/>
                            </a:rPr>
                            <a:t>3541.10(27)</a:t>
                          </a:r>
                          <a:endParaRPr lang="zh-CN" altLang="en-US" sz="18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1150000" r="-222222" b="-323333"/>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&lt;23*</a:t>
                          </a:r>
                          <a:endParaRPr kumimoji="0" lang="zh-CN" altLang="en-US" sz="18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91652919"/>
                      </a:ext>
                    </a:extLst>
                  </a:tr>
                  <a:tr h="365760">
                    <a:tc rowSpan="2">
                      <a:txBody>
                        <a:bodyPr/>
                        <a:lstStyle/>
                        <a:p>
                          <a:pPr algn="ctr"/>
                          <a:r>
                            <a:rPr lang="en-US" altLang="zh-CN" sz="1800" b="0" dirty="0">
                              <a:solidFill>
                                <a:schemeClr val="tx1"/>
                              </a:solidFill>
                              <a:latin typeface="Cambria" panose="02040503050406030204" pitchFamily="18" charset="0"/>
                              <a:ea typeface="Cambria"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5141.3(6)</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1250000" r="-222222" b="-223333"/>
                          </a:stretch>
                        </a:blipFill>
                      </a:tcPr>
                    </a:tc>
                    <a:tc>
                      <a:txBody>
                        <a:bodyPr/>
                        <a:lstStyle/>
                        <a:p>
                          <a:pPr algn="ctr" fontAlgn="ct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3860923594"/>
                      </a:ext>
                    </a:extLst>
                  </a:tr>
                  <a:tr h="365760">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4155.84(31)</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1350000" r="-222222" b="-123333"/>
                          </a:stretch>
                        </a:blipFill>
                      </a:tcPr>
                    </a:tc>
                    <a:tc>
                      <a:txBody>
                        <a:bodyPr/>
                        <a:lstStyle/>
                        <a:p>
                          <a:pPr algn="ctr" fontAlgn="ctr"/>
                          <a:r>
                            <a:rPr lang="en-US" altLang="zh-CN"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rPr>
                            <a:t>56/43</a:t>
                          </a: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endParaRPr lang="zh-CN" altLang="en-US" sz="18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725553367"/>
                      </a:ext>
                    </a:extLst>
                  </a:tr>
                  <a:tr h="365760">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0" dirty="0">
                              <a:solidFill>
                                <a:schemeClr val="tx1"/>
                              </a:solidFill>
                              <a:latin typeface="Cambria" panose="02040503050406030204" pitchFamily="18" charset="0"/>
                              <a:ea typeface="Cambria" panose="02040503050406030204" pitchFamily="18" charset="0"/>
                            </a:rPr>
                            <a:t>5292.5(4)</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365" t="-1450000" r="-222222" b="-23333"/>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4113193161"/>
                      </a:ext>
                    </a:extLst>
                  </a:tr>
                </a:tbl>
              </a:graphicData>
            </a:graphic>
          </p:graphicFrame>
        </mc:Fallback>
      </mc:AlternateContent>
    </p:spTree>
    <p:extLst>
      <p:ext uri="{BB962C8B-B14F-4D97-AF65-F5344CB8AC3E}">
        <p14:creationId xmlns:p14="http://schemas.microsoft.com/office/powerpoint/2010/main" val="1545661129"/>
      </p:ext>
    </p:extLst>
  </p:cSld>
  <p:clrMapOvr>
    <a:masterClrMapping/>
  </p:clrMapOvr>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AA12D185-FF68-4C54-9FC8-EE5CE377C69F}"/>
                  </a:ext>
                </a:extLst>
              </p:cNvPr>
              <p:cNvGraphicFramePr>
                <a:graphicFrameLocks noGrp="1"/>
              </p:cNvGraphicFramePr>
              <p:nvPr/>
            </p:nvGraphicFramePr>
            <p:xfrm>
              <a:off x="0" y="190500"/>
              <a:ext cx="9158224" cy="5490926"/>
            </p:xfrm>
            <a:graphic>
              <a:graphicData uri="http://schemas.openxmlformats.org/drawingml/2006/table">
                <a:tbl>
                  <a:tblPr firstRow="1" bandRow="1">
                    <a:tableStyleId>{5C22544A-7EE6-4342-B048-85BDC9FD1C3A}</a:tableStyleId>
                  </a:tblPr>
                  <a:tblGrid>
                    <a:gridCol w="574040">
                      <a:extLst>
                        <a:ext uri="{9D8B030D-6E8A-4147-A177-3AD203B41FA5}">
                          <a16:colId xmlns:a16="http://schemas.microsoft.com/office/drawing/2014/main" val="1533597379"/>
                        </a:ext>
                      </a:extLst>
                    </a:gridCol>
                    <a:gridCol w="1234440">
                      <a:extLst>
                        <a:ext uri="{9D8B030D-6E8A-4147-A177-3AD203B41FA5}">
                          <a16:colId xmlns:a16="http://schemas.microsoft.com/office/drawing/2014/main" val="3640933740"/>
                        </a:ext>
                      </a:extLst>
                    </a:gridCol>
                    <a:gridCol w="1234440">
                      <a:extLst>
                        <a:ext uri="{9D8B030D-6E8A-4147-A177-3AD203B41FA5}">
                          <a16:colId xmlns:a16="http://schemas.microsoft.com/office/drawing/2014/main" val="718352628"/>
                        </a:ext>
                      </a:extLst>
                    </a:gridCol>
                    <a:gridCol w="847598">
                      <a:extLst>
                        <a:ext uri="{9D8B030D-6E8A-4147-A177-3AD203B41FA5}">
                          <a16:colId xmlns:a16="http://schemas.microsoft.com/office/drawing/2014/main" val="1899299278"/>
                        </a:ext>
                      </a:extLst>
                    </a:gridCol>
                    <a:gridCol w="1130935">
                      <a:extLst>
                        <a:ext uri="{9D8B030D-6E8A-4147-A177-3AD203B41FA5}">
                          <a16:colId xmlns:a16="http://schemas.microsoft.com/office/drawing/2014/main" val="1377085833"/>
                        </a:ext>
                      </a:extLst>
                    </a:gridCol>
                    <a:gridCol w="625221">
                      <a:extLst>
                        <a:ext uri="{9D8B030D-6E8A-4147-A177-3AD203B41FA5}">
                          <a16:colId xmlns:a16="http://schemas.microsoft.com/office/drawing/2014/main" val="1211167066"/>
                        </a:ext>
                      </a:extLst>
                    </a:gridCol>
                    <a:gridCol w="1130935">
                      <a:extLst>
                        <a:ext uri="{9D8B030D-6E8A-4147-A177-3AD203B41FA5}">
                          <a16:colId xmlns:a16="http://schemas.microsoft.com/office/drawing/2014/main" val="616068074"/>
                        </a:ext>
                      </a:extLst>
                    </a:gridCol>
                    <a:gridCol w="628015">
                      <a:extLst>
                        <a:ext uri="{9D8B030D-6E8A-4147-A177-3AD203B41FA5}">
                          <a16:colId xmlns:a16="http://schemas.microsoft.com/office/drawing/2014/main" val="3962682318"/>
                        </a:ext>
                      </a:extLst>
                    </a:gridCol>
                    <a:gridCol w="1130935">
                      <a:extLst>
                        <a:ext uri="{9D8B030D-6E8A-4147-A177-3AD203B41FA5}">
                          <a16:colId xmlns:a16="http://schemas.microsoft.com/office/drawing/2014/main" val="437999884"/>
                        </a:ext>
                      </a:extLst>
                    </a:gridCol>
                    <a:gridCol w="621665">
                      <a:extLst>
                        <a:ext uri="{9D8B030D-6E8A-4147-A177-3AD203B41FA5}">
                          <a16:colId xmlns:a16="http://schemas.microsoft.com/office/drawing/2014/main" val="1366527790"/>
                        </a:ext>
                      </a:extLst>
                    </a:gridCol>
                  </a:tblGrid>
                  <a:tr h="310666">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J</a:t>
                          </a:r>
                          <a:r>
                            <a:rPr lang="en-US" altLang="zh-CN" sz="1600" b="0" baseline="30000" dirty="0">
                              <a:solidFill>
                                <a:schemeClr val="tx1"/>
                              </a:solidFill>
                              <a:latin typeface="Cambria" panose="02040503050406030204" pitchFamily="18" charset="0"/>
                              <a:ea typeface="Cambria" panose="02040503050406030204" pitchFamily="18" charset="0"/>
                            </a:rPr>
                            <a:t>π</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γ</a:t>
                          </a:r>
                          <a:r>
                            <a:rPr lang="en-US" altLang="zh-CN" sz="16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rgbClr val="C00000"/>
                              </a:solidFill>
                              <a:latin typeface="Cambria" panose="02040503050406030204" pitchFamily="18" charset="0"/>
                              <a:ea typeface="Cambria" panose="02040503050406030204" pitchFamily="18" charset="0"/>
                            </a:rPr>
                            <a:t>τ</a:t>
                          </a:r>
                          <a:r>
                            <a:rPr lang="en-US" altLang="zh-CN" sz="1600" b="0" dirty="0">
                              <a:solidFill>
                                <a:srgbClr val="C00000"/>
                              </a:solidFill>
                              <a:latin typeface="Cambria" panose="02040503050406030204" pitchFamily="18" charset="0"/>
                              <a:ea typeface="Cambria" panose="02040503050406030204" pitchFamily="18" charset="0"/>
                            </a:rPr>
                            <a:t> (fs)</a:t>
                          </a:r>
                        </a:p>
                        <a:p>
                          <a:pPr algn="ctr"/>
                          <a:r>
                            <a:rPr lang="en-US" altLang="zh-CN" sz="1600" b="0" dirty="0">
                              <a:solidFill>
                                <a:srgbClr val="C00000"/>
                              </a:solidFill>
                              <a:latin typeface="Cambria" panose="02040503050406030204" pitchFamily="18" charset="0"/>
                              <a:ea typeface="Cambria" panose="02040503050406030204" pitchFamily="18" charset="0"/>
                            </a:rPr>
                            <a:t>DSL1</a:t>
                          </a:r>
                          <a:endParaRPr lang="zh-CN" altLang="en-US" sz="16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USDA</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p>
                        <a:p>
                          <a:pPr algn="ctr"/>
                          <a:r>
                            <a:rPr lang="en-US" altLang="zh-CN" sz="1600" b="0" dirty="0">
                              <a:solidFill>
                                <a:schemeClr val="tx1"/>
                              </a:solidFill>
                              <a:latin typeface="Cambria" panose="02040503050406030204" pitchFamily="18" charset="0"/>
                              <a:ea typeface="Cambria" panose="02040503050406030204" pitchFamily="18" charset="0"/>
                            </a:rPr>
                            <a:t>USDA</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USDB</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p>
                        <a:p>
                          <a:pPr algn="ctr"/>
                          <a:r>
                            <a:rPr lang="en-US" altLang="zh-CN" sz="1600" b="0" dirty="0">
                              <a:solidFill>
                                <a:schemeClr val="tx1"/>
                              </a:solidFill>
                              <a:latin typeface="Cambria" panose="02040503050406030204" pitchFamily="18" charset="0"/>
                              <a:ea typeface="Cambria" panose="02040503050406030204" pitchFamily="18" charset="0"/>
                            </a:rPr>
                            <a:t>USDB</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USDE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p>
                        <a:p>
                          <a:pPr algn="ctr"/>
                          <a:r>
                            <a:rPr lang="en-US" altLang="zh-CN" sz="1600" b="0" dirty="0">
                              <a:solidFill>
                                <a:schemeClr val="tx1"/>
                              </a:solidFill>
                              <a:latin typeface="Cambria" panose="02040503050406030204" pitchFamily="18" charset="0"/>
                              <a:ea typeface="Cambria" panose="02040503050406030204" pitchFamily="18" charset="0"/>
                            </a:rPr>
                            <a:t>USDE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188695152"/>
                      </a:ext>
                    </a:extLst>
                  </a:tr>
                  <a:tr h="546562">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1248.40(20)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u="none" strike="noStrike" smtClean="0">
                                        <a:solidFill>
                                          <a:srgbClr val="C00000"/>
                                        </a:solidFill>
                                        <a:effectLst/>
                                        <a:latin typeface="Cambria Math" panose="02040503050406030204" pitchFamily="18" charset="0"/>
                                        <a:ea typeface="+mn-ea"/>
                                      </a:rPr>
                                    </m:ctrlPr>
                                  </m:sSubSupPr>
                                  <m:e>
                                    <m:r>
                                      <a:rPr lang="en-US" altLang="zh-CN" sz="1600" b="0" i="1" u="none" strike="noStrike" smtClean="0">
                                        <a:solidFill>
                                          <a:srgbClr val="C00000"/>
                                        </a:solidFill>
                                        <a:effectLst/>
                                        <a:latin typeface="Cambria Math" panose="02040503050406030204" pitchFamily="18" charset="0"/>
                                        <a:ea typeface="+mn-ea"/>
                                      </a:rPr>
                                      <m:t>1116</m:t>
                                    </m:r>
                                  </m:e>
                                  <m:sub>
                                    <m:r>
                                      <a:rPr lang="en-US" altLang="zh-CN" sz="1600" b="0" i="1" u="none" strike="noStrike" smtClean="0">
                                        <a:solidFill>
                                          <a:srgbClr val="C00000"/>
                                        </a:solidFill>
                                        <a:effectLst/>
                                        <a:latin typeface="Cambria Math" panose="02040503050406030204" pitchFamily="18" charset="0"/>
                                        <a:ea typeface="+mn-ea"/>
                                      </a:rPr>
                                      <m:t>−177</m:t>
                                    </m:r>
                                  </m:sub>
                                  <m:sup>
                                    <m:r>
                                      <a:rPr lang="en-US" altLang="zh-CN" sz="1600" b="0" i="1" u="none" strike="noStrike" smtClean="0">
                                        <a:solidFill>
                                          <a:srgbClr val="C00000"/>
                                        </a:solidFill>
                                        <a:effectLst/>
                                        <a:latin typeface="Cambria Math" panose="02040503050406030204" pitchFamily="18" charset="0"/>
                                        <a:ea typeface="+mn-ea"/>
                                      </a:rPr>
                                      <m:t>+</m:t>
                                    </m:r>
                                    <m:r>
                                      <a:rPr lang="en-US" altLang="zh-CN" sz="1600" i="1">
                                        <a:solidFill>
                                          <a:srgbClr val="C00000"/>
                                        </a:solidFill>
                                        <a:latin typeface="Cambria Math" panose="02040503050406030204" pitchFamily="18" charset="0"/>
                                        <a:ea typeface="+mn-ea"/>
                                      </a:rPr>
                                      <m:t>1</m:t>
                                    </m:r>
                                    <m:r>
                                      <a:rPr lang="en-US" altLang="zh-CN" sz="1600" i="1" smtClean="0">
                                        <a:solidFill>
                                          <a:srgbClr val="C00000"/>
                                        </a:solidFill>
                                        <a:latin typeface="Cambria Math" panose="02040503050406030204" pitchFamily="18" charset="0"/>
                                        <a:ea typeface="+mn-ea"/>
                                      </a:rPr>
                                      <m:t>83</m:t>
                                    </m:r>
                                  </m:sup>
                                </m:sSubSup>
                              </m:oMath>
                            </m:oMathPara>
                          </a14:m>
                          <a:endParaRPr lang="zh-CN" altLang="en-US" sz="1600" b="0" i="0" u="none" strike="noStrike" dirty="0">
                            <a:solidFill>
                              <a:srgbClr val="C00000"/>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1125</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Cambria" panose="02040503050406030204" pitchFamily="18" charset="0"/>
                            </a:rPr>
                            <a:t>2598</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1193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Cambria" panose="02040503050406030204" pitchFamily="18" charset="0"/>
                            </a:rPr>
                            <a:t>3133</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等线" panose="02010600030101010101" pitchFamily="2" charset="-122"/>
                            </a:rPr>
                            <a:t>3071</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892418679"/>
                      </a:ext>
                    </a:extLst>
                  </a:tr>
                  <a:tr h="184735">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2234.06(20)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2233.97(20)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u="none" strike="noStrike" smtClean="0">
                                        <a:solidFill>
                                          <a:srgbClr val="C00000"/>
                                        </a:solidFill>
                                        <a:effectLst/>
                                        <a:latin typeface="Cambria Math" panose="02040503050406030204" pitchFamily="18" charset="0"/>
                                        <a:ea typeface="+mn-ea"/>
                                      </a:rPr>
                                    </m:ctrlPr>
                                  </m:sSubSupPr>
                                  <m:e>
                                    <m:r>
                                      <a:rPr lang="en-US" altLang="zh-CN" sz="1600" b="0" i="1" u="none" strike="noStrike" smtClean="0">
                                        <a:solidFill>
                                          <a:srgbClr val="C00000"/>
                                        </a:solidFill>
                                        <a:effectLst/>
                                        <a:latin typeface="Cambria Math" panose="02040503050406030204" pitchFamily="18" charset="0"/>
                                        <a:ea typeface="+mn-ea"/>
                                      </a:rPr>
                                      <m:t>247</m:t>
                                    </m:r>
                                  </m:e>
                                  <m:sub>
                                    <m:r>
                                      <a:rPr lang="en-US" altLang="zh-CN" sz="1600" b="0" i="1" u="none" strike="noStrike" smtClean="0">
                                        <a:solidFill>
                                          <a:srgbClr val="C00000"/>
                                        </a:solidFill>
                                        <a:effectLst/>
                                        <a:latin typeface="Cambria Math" panose="02040503050406030204" pitchFamily="18" charset="0"/>
                                        <a:ea typeface="+mn-ea"/>
                                      </a:rPr>
                                      <m:t>−82</m:t>
                                    </m:r>
                                  </m:sub>
                                  <m:sup>
                                    <m:r>
                                      <a:rPr lang="en-US" altLang="zh-CN" sz="1600" b="0" i="1" u="none" strike="noStrike" smtClean="0">
                                        <a:solidFill>
                                          <a:srgbClr val="C00000"/>
                                        </a:solidFill>
                                        <a:effectLst/>
                                        <a:latin typeface="Cambria Math" panose="02040503050406030204" pitchFamily="18" charset="0"/>
                                        <a:ea typeface="+mn-ea"/>
                                      </a:rPr>
                                      <m:t>+81</m:t>
                                    </m:r>
                                  </m:sup>
                                </m:sSubSup>
                              </m:oMath>
                            </m:oMathPara>
                          </a14:m>
                          <a:endParaRPr lang="zh-CN" altLang="en-US" sz="16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2334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2301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2279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altLang="zh-CN" sz="1600" b="0" dirty="0">
                              <a:solidFill>
                                <a:schemeClr val="tx1"/>
                              </a:solidFill>
                              <a:latin typeface="Cambria" panose="02040503050406030204" pitchFamily="18" charset="0"/>
                            </a:rPr>
                            <a:t>296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902715317"/>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3076.40(31)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3076.24(20)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3189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rPr>
                            <a:t>14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3197</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12</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12</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308589442"/>
                      </a:ext>
                    </a:extLst>
                  </a:tr>
                  <a:tr h="177523">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3434.70(32)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3654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rowSpan="2">
                      <a:txBody>
                        <a:bodyPr/>
                        <a:lstStyle/>
                        <a:p>
                          <a:pPr algn="ctr"/>
                          <a:r>
                            <a:rPr lang="en-US" altLang="zh-CN" sz="1600" b="0" dirty="0">
                              <a:solidFill>
                                <a:schemeClr val="tx1"/>
                              </a:solidFill>
                              <a:latin typeface="Cambria" panose="02040503050406030204" pitchFamily="18" charset="0"/>
                            </a:rPr>
                            <a:t>13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3622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fontAlgn="ctr"/>
                          <a:r>
                            <a:rPr lang="en-US" altLang="zh-CN"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13</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3600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rowSpan="2">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13</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275685241"/>
                      </a:ext>
                    </a:extLst>
                  </a:tr>
                  <a:tr h="177523">
                    <a:tc vMerge="1">
                      <a:txBody>
                        <a:bodyPr/>
                        <a:lstStyle/>
                        <a:p>
                          <a:endParaRPr lang="zh-CN" altLang="en-US"/>
                        </a:p>
                      </a:txBody>
                      <a:tcPr>
                        <a:lnT w="12700" cap="flat" cmpd="sng" algn="ctr">
                          <a:solidFill>
                            <a:schemeClr val="tx1"/>
                          </a:solidFill>
                          <a:prstDash val="solid"/>
                          <a:round/>
                          <a:headEnd type="none" w="med" len="med"/>
                          <a:tailEnd type="none" w="med" len="med"/>
                        </a:lnT>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2186.33(33)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fontAlgn="ct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376230907"/>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2837.60(32)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4264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rPr>
                            <a:t>7</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4267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8</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4230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8</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689378449"/>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4970.7(9)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4970.2(9)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&lt;7</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212680614"/>
                      </a:ext>
                    </a:extLst>
                  </a:tr>
                  <a:tr h="255027">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5156.1(6)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5155.7(6)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5414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5505</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3</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rPr>
                            <a:t>5384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2</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448397896"/>
                      </a:ext>
                    </a:extLst>
                  </a:tr>
                  <a:tr h="177523">
                    <a:tc>
                      <a:txBody>
                        <a:bodyPr/>
                        <a:lstStyle/>
                        <a:p>
                          <a:pPr algn="ctr"/>
                          <a:r>
                            <a:rPr lang="en-US" altLang="zh-CN" sz="1600" b="0" kern="1200" dirty="0">
                              <a:solidFill>
                                <a:schemeClr val="bg1">
                                  <a:lumMod val="50000"/>
                                </a:schemeClr>
                              </a:solidFill>
                              <a:latin typeface="Cambria" panose="02040503050406030204" pitchFamily="18" charset="0"/>
                              <a:ea typeface="Cambria" panose="02040503050406030204" pitchFamily="18" charset="0"/>
                              <a:cs typeface="+mn-cs"/>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4269.5(3)</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en-US" altLang="zh-CN" sz="1600" b="0" kern="1200" dirty="0">
                            <a:solidFill>
                              <a:schemeClr val="tx1"/>
                            </a:solidFill>
                            <a:latin typeface="Cambria" panose="02040503050406030204" pitchFamily="18" charset="0"/>
                            <a:ea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endParaRPr lang="en-US" altLang="zh-CN" sz="1600" b="0" kern="1200" dirty="0">
                            <a:solidFill>
                              <a:schemeClr val="tx1"/>
                            </a:solidFill>
                            <a:latin typeface="Cambria" panose="02040503050406030204" pitchFamily="18" charset="0"/>
                            <a:ea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en-US" altLang="zh-CN" sz="1600" b="0" kern="1200" dirty="0">
                            <a:solidFill>
                              <a:schemeClr val="tx1"/>
                            </a:solidFill>
                            <a:latin typeface="Cambria" panose="02040503050406030204" pitchFamily="18" charset="0"/>
                            <a:ea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703027616"/>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3541.10(27)</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sng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&lt;23</a:t>
                          </a:r>
                          <a:endParaRPr kumimoji="0" lang="zh-CN" altLang="en-US" sz="1600" b="0" i="0" u="none" strike="sng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5827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17</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5783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18</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5741</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17</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91652919"/>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6279.0(6)</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6598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rPr>
                            <a:t>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6520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6317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985442076"/>
                      </a:ext>
                    </a:extLst>
                  </a:tr>
                  <a:tr h="177523">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5141.3(6)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6448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rowSpan="2">
                      <a:txBody>
                        <a:bodyPr/>
                        <a:lstStyle/>
                        <a:p>
                          <a:pPr algn="ctr"/>
                          <a:r>
                            <a:rPr lang="en-US" altLang="zh-CN" sz="1600" b="0" dirty="0">
                              <a:solidFill>
                                <a:schemeClr val="tx1"/>
                              </a:solidFill>
                              <a:latin typeface="Cambria" panose="02040503050406030204" pitchFamily="18" charset="0"/>
                            </a:rPr>
                            <a:t>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6381</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fontAlgn="ctr"/>
                          <a:r>
                            <a:rPr lang="en-US" altLang="zh-CN"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26</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6383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rowSpan="2">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2</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860923594"/>
                      </a:ext>
                    </a:extLst>
                  </a:tr>
                  <a:tr h="177523">
                    <a:tc vMerge="1">
                      <a:txBody>
                        <a:bodyPr/>
                        <a:lstStyle/>
                        <a:p>
                          <a:endParaRPr lang="zh-CN" altLang="en-US"/>
                        </a:p>
                      </a:txBody>
                      <a:tcPr/>
                    </a:tc>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4155.84(31)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vMerge="1">
                      <a:txBody>
                        <a:bodyPr/>
                        <a:lstStyle/>
                        <a:p>
                          <a:pPr algn="ctr"/>
                          <a:endParaRPr lang="zh-CN" altLang="en-US" sz="16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fontAlgn="ct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725553367"/>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7/2+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5292.5(4)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6386</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rPr>
                            <a:t>14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6538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12</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6487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11</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113193161"/>
                      </a:ext>
                    </a:extLst>
                  </a:tr>
                </a:tbl>
              </a:graphicData>
            </a:graphic>
          </p:graphicFrame>
        </mc:Choice>
        <mc:Fallback xmlns="">
          <p:graphicFrame>
            <p:nvGraphicFramePr>
              <p:cNvPr id="2" name="Table 1">
                <a:extLst>
                  <a:ext uri="{FF2B5EF4-FFF2-40B4-BE49-F238E27FC236}">
                    <a16:creationId xmlns:a16="http://schemas.microsoft.com/office/drawing/2014/main" id="{AA12D185-FF68-4C54-9FC8-EE5CE377C69F}"/>
                  </a:ext>
                </a:extLst>
              </p:cNvPr>
              <p:cNvGraphicFramePr>
                <a:graphicFrameLocks noGrp="1"/>
              </p:cNvGraphicFramePr>
              <p:nvPr>
                <p:extLst>
                  <p:ext uri="{D42A27DB-BD31-4B8C-83A1-F6EECF244321}">
                    <p14:modId xmlns:p14="http://schemas.microsoft.com/office/powerpoint/2010/main" val="2185647106"/>
                  </p:ext>
                </p:extLst>
              </p:nvPr>
            </p:nvGraphicFramePr>
            <p:xfrm>
              <a:off x="0" y="190500"/>
              <a:ext cx="9158224" cy="5490926"/>
            </p:xfrm>
            <a:graphic>
              <a:graphicData uri="http://schemas.openxmlformats.org/drawingml/2006/table">
                <a:tbl>
                  <a:tblPr firstRow="1" bandRow="1">
                    <a:tableStyleId>{5C22544A-7EE6-4342-B048-85BDC9FD1C3A}</a:tableStyleId>
                  </a:tblPr>
                  <a:tblGrid>
                    <a:gridCol w="574040">
                      <a:extLst>
                        <a:ext uri="{9D8B030D-6E8A-4147-A177-3AD203B41FA5}">
                          <a16:colId xmlns:a16="http://schemas.microsoft.com/office/drawing/2014/main" val="1533597379"/>
                        </a:ext>
                      </a:extLst>
                    </a:gridCol>
                    <a:gridCol w="1234440">
                      <a:extLst>
                        <a:ext uri="{9D8B030D-6E8A-4147-A177-3AD203B41FA5}">
                          <a16:colId xmlns:a16="http://schemas.microsoft.com/office/drawing/2014/main" val="3640933740"/>
                        </a:ext>
                      </a:extLst>
                    </a:gridCol>
                    <a:gridCol w="1234440">
                      <a:extLst>
                        <a:ext uri="{9D8B030D-6E8A-4147-A177-3AD203B41FA5}">
                          <a16:colId xmlns:a16="http://schemas.microsoft.com/office/drawing/2014/main" val="718352628"/>
                        </a:ext>
                      </a:extLst>
                    </a:gridCol>
                    <a:gridCol w="847598">
                      <a:extLst>
                        <a:ext uri="{9D8B030D-6E8A-4147-A177-3AD203B41FA5}">
                          <a16:colId xmlns:a16="http://schemas.microsoft.com/office/drawing/2014/main" val="1899299278"/>
                        </a:ext>
                      </a:extLst>
                    </a:gridCol>
                    <a:gridCol w="1130935">
                      <a:extLst>
                        <a:ext uri="{9D8B030D-6E8A-4147-A177-3AD203B41FA5}">
                          <a16:colId xmlns:a16="http://schemas.microsoft.com/office/drawing/2014/main" val="1377085833"/>
                        </a:ext>
                      </a:extLst>
                    </a:gridCol>
                    <a:gridCol w="625221">
                      <a:extLst>
                        <a:ext uri="{9D8B030D-6E8A-4147-A177-3AD203B41FA5}">
                          <a16:colId xmlns:a16="http://schemas.microsoft.com/office/drawing/2014/main" val="1211167066"/>
                        </a:ext>
                      </a:extLst>
                    </a:gridCol>
                    <a:gridCol w="1130935">
                      <a:extLst>
                        <a:ext uri="{9D8B030D-6E8A-4147-A177-3AD203B41FA5}">
                          <a16:colId xmlns:a16="http://schemas.microsoft.com/office/drawing/2014/main" val="616068074"/>
                        </a:ext>
                      </a:extLst>
                    </a:gridCol>
                    <a:gridCol w="628015">
                      <a:extLst>
                        <a:ext uri="{9D8B030D-6E8A-4147-A177-3AD203B41FA5}">
                          <a16:colId xmlns:a16="http://schemas.microsoft.com/office/drawing/2014/main" val="3962682318"/>
                        </a:ext>
                      </a:extLst>
                    </a:gridCol>
                    <a:gridCol w="1130935">
                      <a:extLst>
                        <a:ext uri="{9D8B030D-6E8A-4147-A177-3AD203B41FA5}">
                          <a16:colId xmlns:a16="http://schemas.microsoft.com/office/drawing/2014/main" val="437999884"/>
                        </a:ext>
                      </a:extLst>
                    </a:gridCol>
                    <a:gridCol w="621665">
                      <a:extLst>
                        <a:ext uri="{9D8B030D-6E8A-4147-A177-3AD203B41FA5}">
                          <a16:colId xmlns:a16="http://schemas.microsoft.com/office/drawing/2014/main" val="1366527790"/>
                        </a:ext>
                      </a:extLst>
                    </a:gridCol>
                  </a:tblGrid>
                  <a:tr h="579120">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J</a:t>
                          </a:r>
                          <a:r>
                            <a:rPr lang="en-US" altLang="zh-CN" sz="1600" b="0" baseline="30000" dirty="0">
                              <a:solidFill>
                                <a:schemeClr val="tx1"/>
                              </a:solidFill>
                              <a:latin typeface="Cambria" panose="02040503050406030204" pitchFamily="18" charset="0"/>
                              <a:ea typeface="Cambria" panose="02040503050406030204" pitchFamily="18" charset="0"/>
                            </a:rPr>
                            <a:t>π</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γ</a:t>
                          </a:r>
                          <a:r>
                            <a:rPr lang="en-US" altLang="zh-CN" sz="16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rgbClr val="C00000"/>
                              </a:solidFill>
                              <a:latin typeface="Cambria" panose="02040503050406030204" pitchFamily="18" charset="0"/>
                              <a:ea typeface="Cambria" panose="02040503050406030204" pitchFamily="18" charset="0"/>
                            </a:rPr>
                            <a:t>τ</a:t>
                          </a:r>
                          <a:r>
                            <a:rPr lang="en-US" altLang="zh-CN" sz="1600" b="0" dirty="0">
                              <a:solidFill>
                                <a:srgbClr val="C00000"/>
                              </a:solidFill>
                              <a:latin typeface="Cambria" panose="02040503050406030204" pitchFamily="18" charset="0"/>
                              <a:ea typeface="Cambria" panose="02040503050406030204" pitchFamily="18" charset="0"/>
                            </a:rPr>
                            <a:t> (fs)</a:t>
                          </a:r>
                        </a:p>
                        <a:p>
                          <a:pPr algn="ctr"/>
                          <a:r>
                            <a:rPr lang="en-US" altLang="zh-CN" sz="1600" b="0" dirty="0">
                              <a:solidFill>
                                <a:srgbClr val="C00000"/>
                              </a:solidFill>
                              <a:latin typeface="Cambria" panose="02040503050406030204" pitchFamily="18" charset="0"/>
                              <a:ea typeface="Cambria" panose="02040503050406030204" pitchFamily="18" charset="0"/>
                            </a:rPr>
                            <a:t>DSL1</a:t>
                          </a:r>
                          <a:endParaRPr lang="zh-CN" altLang="en-US" sz="16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USDA</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p>
                        <a:p>
                          <a:pPr algn="ctr"/>
                          <a:r>
                            <a:rPr lang="en-US" altLang="zh-CN" sz="1600" b="0" dirty="0">
                              <a:solidFill>
                                <a:schemeClr val="tx1"/>
                              </a:solidFill>
                              <a:latin typeface="Cambria" panose="02040503050406030204" pitchFamily="18" charset="0"/>
                              <a:ea typeface="Cambria" panose="02040503050406030204" pitchFamily="18" charset="0"/>
                            </a:rPr>
                            <a:t>USDA</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USDB</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p>
                        <a:p>
                          <a:pPr algn="ctr"/>
                          <a:r>
                            <a:rPr lang="en-US" altLang="zh-CN" sz="1600" b="0" dirty="0">
                              <a:solidFill>
                                <a:schemeClr val="tx1"/>
                              </a:solidFill>
                              <a:latin typeface="Cambria" panose="02040503050406030204" pitchFamily="18" charset="0"/>
                              <a:ea typeface="Cambria" panose="02040503050406030204" pitchFamily="18" charset="0"/>
                            </a:rPr>
                            <a:t>USDB</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USDE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p>
                        <a:p>
                          <a:pPr algn="ctr"/>
                          <a:r>
                            <a:rPr lang="en-US" altLang="zh-CN" sz="1600" b="0" dirty="0">
                              <a:solidFill>
                                <a:schemeClr val="tx1"/>
                              </a:solidFill>
                              <a:latin typeface="Cambria" panose="02040503050406030204" pitchFamily="18" charset="0"/>
                              <a:ea typeface="Cambria" panose="02040503050406030204" pitchFamily="18" charset="0"/>
                            </a:rPr>
                            <a:t>USDE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188695152"/>
                      </a:ext>
                    </a:extLst>
                  </a:tr>
                  <a:tr h="546562">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1248.40(20)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360432" t="-110000" r="-623741" b="-808889"/>
                          </a:stretch>
                        </a:blip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1125</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Cambria" panose="02040503050406030204" pitchFamily="18" charset="0"/>
                            </a:rPr>
                            <a:t>2598</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1193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Cambria" panose="02040503050406030204" pitchFamily="18" charset="0"/>
                            </a:rPr>
                            <a:t>3133</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等线" panose="02010600030101010101" pitchFamily="2" charset="-122"/>
                            </a:rPr>
                            <a:t>3071</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892418679"/>
                      </a:ext>
                    </a:extLst>
                  </a:tr>
                  <a:tr h="34188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2234.06(20)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2233.97(20)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360432" t="-337500" r="-623741" b="-1200000"/>
                          </a:stretch>
                        </a:blip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2334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2301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2279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r>
                            <a:rPr lang="en-US" altLang="zh-CN" sz="1600" b="0" dirty="0">
                              <a:solidFill>
                                <a:schemeClr val="tx1"/>
                              </a:solidFill>
                              <a:latin typeface="Cambria" panose="02040503050406030204" pitchFamily="18" charset="0"/>
                            </a:rPr>
                            <a:t>296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902715317"/>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3076.40(31)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3076.24(20)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3189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rPr>
                            <a:t>14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3197</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12</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12</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308589442"/>
                      </a:ext>
                    </a:extLst>
                  </a:tr>
                  <a:tr h="335280">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3434.70(32)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3654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rowSpan="2">
                      <a:txBody>
                        <a:bodyPr/>
                        <a:lstStyle/>
                        <a:p>
                          <a:pPr algn="ctr"/>
                          <a:r>
                            <a:rPr lang="en-US" altLang="zh-CN" sz="1600" b="0" dirty="0">
                              <a:solidFill>
                                <a:schemeClr val="tx1"/>
                              </a:solidFill>
                              <a:latin typeface="Cambria" panose="02040503050406030204" pitchFamily="18" charset="0"/>
                            </a:rPr>
                            <a:t>13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3622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fontAlgn="ctr"/>
                          <a:r>
                            <a:rPr lang="en-US" altLang="zh-CN"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13</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3600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rowSpan="2">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13</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275685241"/>
                      </a:ext>
                    </a:extLst>
                  </a:tr>
                  <a:tr h="335280">
                    <a:tc vMerge="1">
                      <a:txBody>
                        <a:bodyPr/>
                        <a:lstStyle/>
                        <a:p>
                          <a:endParaRPr lang="zh-CN" altLang="en-US"/>
                        </a:p>
                      </a:txBody>
                      <a:tcPr>
                        <a:lnT w="12700" cap="flat" cmpd="sng" algn="ctr">
                          <a:solidFill>
                            <a:schemeClr val="tx1"/>
                          </a:solidFill>
                          <a:prstDash val="solid"/>
                          <a:round/>
                          <a:headEnd type="none" w="med" len="med"/>
                          <a:tailEnd type="none" w="med" len="med"/>
                        </a:lnT>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2186.33(33)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fontAlgn="ct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376230907"/>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2837.60(32)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4264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rPr>
                            <a:t>7</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4267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8</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4230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8</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689378449"/>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4970.7(9)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4970.2(9)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&lt;7</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212680614"/>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5156.1(6)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5155.7(6)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5414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5505</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3</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rPr>
                            <a:t>5384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2</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448397896"/>
                      </a:ext>
                    </a:extLst>
                  </a:tr>
                  <a:tr h="335280">
                    <a:tc>
                      <a:txBody>
                        <a:bodyPr/>
                        <a:lstStyle/>
                        <a:p>
                          <a:pPr algn="ctr"/>
                          <a:r>
                            <a:rPr lang="en-US" altLang="zh-CN" sz="1600" b="0" kern="1200" dirty="0">
                              <a:solidFill>
                                <a:schemeClr val="bg1">
                                  <a:lumMod val="50000"/>
                                </a:schemeClr>
                              </a:solidFill>
                              <a:latin typeface="Cambria" panose="02040503050406030204" pitchFamily="18" charset="0"/>
                              <a:ea typeface="Cambria" panose="02040503050406030204" pitchFamily="18" charset="0"/>
                              <a:cs typeface="+mn-cs"/>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4269.5(3)</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en-US" altLang="zh-CN" sz="1600" b="0" kern="1200" dirty="0">
                            <a:solidFill>
                              <a:schemeClr val="tx1"/>
                            </a:solidFill>
                            <a:latin typeface="Cambria" panose="02040503050406030204" pitchFamily="18" charset="0"/>
                            <a:ea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endParaRPr lang="en-US" altLang="zh-CN" sz="1600" b="0" kern="1200" dirty="0">
                            <a:solidFill>
                              <a:schemeClr val="tx1"/>
                            </a:solidFill>
                            <a:latin typeface="Cambria" panose="02040503050406030204" pitchFamily="18" charset="0"/>
                            <a:ea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en-US" altLang="zh-CN" sz="1600" b="0" kern="1200" dirty="0">
                            <a:solidFill>
                              <a:schemeClr val="tx1"/>
                            </a:solidFill>
                            <a:latin typeface="Cambria" panose="02040503050406030204" pitchFamily="18" charset="0"/>
                            <a:ea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703027616"/>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3541.10(27)</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sng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&lt;23</a:t>
                          </a:r>
                          <a:endParaRPr kumimoji="0" lang="zh-CN" altLang="en-US" sz="1600" b="0" i="0" u="none" strike="sng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5827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17</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5783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18</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5741</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17</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91652919"/>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6279.0(6)</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6598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rPr>
                            <a:t>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6520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6317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985442076"/>
                      </a:ext>
                    </a:extLst>
                  </a:tr>
                  <a:tr h="335280">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5141.3(6)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6448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rowSpan="2">
                      <a:txBody>
                        <a:bodyPr/>
                        <a:lstStyle/>
                        <a:p>
                          <a:pPr algn="ctr"/>
                          <a:r>
                            <a:rPr lang="en-US" altLang="zh-CN" sz="1600" b="0" dirty="0">
                              <a:solidFill>
                                <a:schemeClr val="tx1"/>
                              </a:solidFill>
                              <a:latin typeface="Cambria" panose="02040503050406030204" pitchFamily="18" charset="0"/>
                            </a:rPr>
                            <a:t>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6381</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fontAlgn="ctr"/>
                          <a:r>
                            <a:rPr lang="en-US" altLang="zh-CN" sz="16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26</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6383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rowSpan="2">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2</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860923594"/>
                      </a:ext>
                    </a:extLst>
                  </a:tr>
                  <a:tr h="335280">
                    <a:tc vMerge="1">
                      <a:txBody>
                        <a:bodyPr/>
                        <a:lstStyle/>
                        <a:p>
                          <a:endParaRPr lang="zh-CN" altLang="en-US"/>
                        </a:p>
                      </a:txBody>
                      <a:tcPr/>
                    </a:tc>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4155.84(31)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vMerge="1">
                      <a:txBody>
                        <a:bodyPr/>
                        <a:lstStyle/>
                        <a:p>
                          <a:pPr algn="ctr"/>
                          <a:endParaRPr lang="zh-CN" altLang="en-US" sz="16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fontAlgn="ct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vMerge="1">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725553367"/>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7/2+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5292.5(4)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6386</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rPr>
                            <a:t>14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6538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12</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6487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11</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113193161"/>
                      </a:ext>
                    </a:extLst>
                  </a:tr>
                </a:tbl>
              </a:graphicData>
            </a:graphic>
          </p:graphicFrame>
        </mc:Fallback>
      </mc:AlternateContent>
    </p:spTree>
    <p:extLst>
      <p:ext uri="{BB962C8B-B14F-4D97-AF65-F5344CB8AC3E}">
        <p14:creationId xmlns:p14="http://schemas.microsoft.com/office/powerpoint/2010/main" val="1617675489"/>
      </p:ext>
    </p:extLst>
  </p:cSld>
  <p:clrMapOvr>
    <a:masterClrMapping/>
  </p:clrMapOvr>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AA12D185-FF68-4C54-9FC8-EE5CE377C69F}"/>
                  </a:ext>
                </a:extLst>
              </p:cNvPr>
              <p:cNvGraphicFramePr>
                <a:graphicFrameLocks noGrp="1"/>
              </p:cNvGraphicFramePr>
              <p:nvPr>
                <p:extLst>
                  <p:ext uri="{D42A27DB-BD31-4B8C-83A1-F6EECF244321}">
                    <p14:modId xmlns:p14="http://schemas.microsoft.com/office/powerpoint/2010/main" val="2098666767"/>
                  </p:ext>
                </p:extLst>
              </p:nvPr>
            </p:nvGraphicFramePr>
            <p:xfrm>
              <a:off x="-14224" y="0"/>
              <a:ext cx="11308713" cy="8386894"/>
            </p:xfrm>
            <a:graphic>
              <a:graphicData uri="http://schemas.openxmlformats.org/drawingml/2006/table">
                <a:tbl>
                  <a:tblPr firstRow="1" bandRow="1">
                    <a:tableStyleId>{5C22544A-7EE6-4342-B048-85BDC9FD1C3A}</a:tableStyleId>
                  </a:tblPr>
                  <a:tblGrid>
                    <a:gridCol w="451803">
                      <a:extLst>
                        <a:ext uri="{9D8B030D-6E8A-4147-A177-3AD203B41FA5}">
                          <a16:colId xmlns:a16="http://schemas.microsoft.com/office/drawing/2014/main" val="1533597379"/>
                        </a:ext>
                      </a:extLst>
                    </a:gridCol>
                    <a:gridCol w="947103">
                      <a:extLst>
                        <a:ext uri="{9D8B030D-6E8A-4147-A177-3AD203B41FA5}">
                          <a16:colId xmlns:a16="http://schemas.microsoft.com/office/drawing/2014/main" val="3640933740"/>
                        </a:ext>
                      </a:extLst>
                    </a:gridCol>
                    <a:gridCol w="947103">
                      <a:extLst>
                        <a:ext uri="{9D8B030D-6E8A-4147-A177-3AD203B41FA5}">
                          <a16:colId xmlns:a16="http://schemas.microsoft.com/office/drawing/2014/main" val="718352628"/>
                        </a:ext>
                      </a:extLst>
                    </a:gridCol>
                    <a:gridCol w="743903">
                      <a:extLst>
                        <a:ext uri="{9D8B030D-6E8A-4147-A177-3AD203B41FA5}">
                          <a16:colId xmlns:a16="http://schemas.microsoft.com/office/drawing/2014/main" val="1899299278"/>
                        </a:ext>
                      </a:extLst>
                    </a:gridCol>
                    <a:gridCol w="652399">
                      <a:extLst>
                        <a:ext uri="{9D8B030D-6E8A-4147-A177-3AD203B41FA5}">
                          <a16:colId xmlns:a16="http://schemas.microsoft.com/office/drawing/2014/main" val="1377085833"/>
                        </a:ext>
                      </a:extLst>
                    </a:gridCol>
                    <a:gridCol w="491807">
                      <a:extLst>
                        <a:ext uri="{9D8B030D-6E8A-4147-A177-3AD203B41FA5}">
                          <a16:colId xmlns:a16="http://schemas.microsoft.com/office/drawing/2014/main" val="1211167066"/>
                        </a:ext>
                      </a:extLst>
                    </a:gridCol>
                    <a:gridCol w="506793">
                      <a:extLst>
                        <a:ext uri="{9D8B030D-6E8A-4147-A177-3AD203B41FA5}">
                          <a16:colId xmlns:a16="http://schemas.microsoft.com/office/drawing/2014/main" val="341619760"/>
                        </a:ext>
                      </a:extLst>
                    </a:gridCol>
                    <a:gridCol w="652399">
                      <a:extLst>
                        <a:ext uri="{9D8B030D-6E8A-4147-A177-3AD203B41FA5}">
                          <a16:colId xmlns:a16="http://schemas.microsoft.com/office/drawing/2014/main" val="616068074"/>
                        </a:ext>
                      </a:extLst>
                    </a:gridCol>
                    <a:gridCol w="494665">
                      <a:extLst>
                        <a:ext uri="{9D8B030D-6E8A-4147-A177-3AD203B41FA5}">
                          <a16:colId xmlns:a16="http://schemas.microsoft.com/office/drawing/2014/main" val="3962682318"/>
                        </a:ext>
                      </a:extLst>
                    </a:gridCol>
                    <a:gridCol w="506793">
                      <a:extLst>
                        <a:ext uri="{9D8B030D-6E8A-4147-A177-3AD203B41FA5}">
                          <a16:colId xmlns:a16="http://schemas.microsoft.com/office/drawing/2014/main" val="1071797216"/>
                        </a:ext>
                      </a:extLst>
                    </a:gridCol>
                    <a:gridCol w="652399">
                      <a:extLst>
                        <a:ext uri="{9D8B030D-6E8A-4147-A177-3AD203B41FA5}">
                          <a16:colId xmlns:a16="http://schemas.microsoft.com/office/drawing/2014/main" val="902350771"/>
                        </a:ext>
                      </a:extLst>
                    </a:gridCol>
                    <a:gridCol w="486727">
                      <a:extLst>
                        <a:ext uri="{9D8B030D-6E8A-4147-A177-3AD203B41FA5}">
                          <a16:colId xmlns:a16="http://schemas.microsoft.com/office/drawing/2014/main" val="927836735"/>
                        </a:ext>
                      </a:extLst>
                    </a:gridCol>
                    <a:gridCol w="506793">
                      <a:extLst>
                        <a:ext uri="{9D8B030D-6E8A-4147-A177-3AD203B41FA5}">
                          <a16:colId xmlns:a16="http://schemas.microsoft.com/office/drawing/2014/main" val="3989909154"/>
                        </a:ext>
                      </a:extLst>
                    </a:gridCol>
                    <a:gridCol w="652399">
                      <a:extLst>
                        <a:ext uri="{9D8B030D-6E8A-4147-A177-3AD203B41FA5}">
                          <a16:colId xmlns:a16="http://schemas.microsoft.com/office/drawing/2014/main" val="437999884"/>
                        </a:ext>
                      </a:extLst>
                    </a:gridCol>
                    <a:gridCol w="488315">
                      <a:extLst>
                        <a:ext uri="{9D8B030D-6E8A-4147-A177-3AD203B41FA5}">
                          <a16:colId xmlns:a16="http://schemas.microsoft.com/office/drawing/2014/main" val="900678779"/>
                        </a:ext>
                      </a:extLst>
                    </a:gridCol>
                    <a:gridCol w="506793">
                      <a:extLst>
                        <a:ext uri="{9D8B030D-6E8A-4147-A177-3AD203B41FA5}">
                          <a16:colId xmlns:a16="http://schemas.microsoft.com/office/drawing/2014/main" val="1068383437"/>
                        </a:ext>
                      </a:extLst>
                    </a:gridCol>
                    <a:gridCol w="652399">
                      <a:extLst>
                        <a:ext uri="{9D8B030D-6E8A-4147-A177-3AD203B41FA5}">
                          <a16:colId xmlns:a16="http://schemas.microsoft.com/office/drawing/2014/main" val="1366527790"/>
                        </a:ext>
                      </a:extLst>
                    </a:gridCol>
                    <a:gridCol w="461327">
                      <a:extLst>
                        <a:ext uri="{9D8B030D-6E8A-4147-A177-3AD203B41FA5}">
                          <a16:colId xmlns:a16="http://schemas.microsoft.com/office/drawing/2014/main" val="2016678230"/>
                        </a:ext>
                      </a:extLst>
                    </a:gridCol>
                    <a:gridCol w="506793">
                      <a:extLst>
                        <a:ext uri="{9D8B030D-6E8A-4147-A177-3AD203B41FA5}">
                          <a16:colId xmlns:a16="http://schemas.microsoft.com/office/drawing/2014/main" val="2374093536"/>
                        </a:ext>
                      </a:extLst>
                    </a:gridCol>
                  </a:tblGrid>
                  <a:tr h="991840">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J</a:t>
                          </a:r>
                          <a:r>
                            <a:rPr lang="en-US" altLang="zh-CN" sz="1200" b="0" baseline="30000" dirty="0">
                              <a:solidFill>
                                <a:schemeClr val="tx1"/>
                              </a:solidFill>
                              <a:latin typeface="Cambria" panose="02040503050406030204" pitchFamily="18" charset="0"/>
                              <a:ea typeface="Cambria" panose="02040503050406030204" pitchFamily="18" charset="0"/>
                            </a:rPr>
                            <a:t>π</a:t>
                          </a:r>
                          <a:endParaRPr lang="zh-CN" altLang="en-US" sz="12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 </a:t>
                          </a: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algn="ctr"/>
                          <a:r>
                            <a:rPr lang="en-US" altLang="zh-CN" sz="1200" b="0" dirty="0">
                              <a:solidFill>
                                <a:schemeClr val="tx1"/>
                              </a:solidFill>
                              <a:latin typeface="Cambria" panose="02040503050406030204" pitchFamily="18" charset="0"/>
                              <a:ea typeface="Cambria" panose="02040503050406030204" pitchFamily="18" charset="0"/>
                            </a:rPr>
                            <a:t>Bennett</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γ</a:t>
                          </a:r>
                          <a:r>
                            <a:rPr lang="en-US" altLang="zh-CN" sz="12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dirty="0">
                              <a:solidFill>
                                <a:schemeClr val="tx1"/>
                              </a:solidFill>
                              <a:latin typeface="Cambria" panose="02040503050406030204" pitchFamily="18" charset="0"/>
                              <a:ea typeface="Cambria" panose="02040503050406030204" pitchFamily="18" charset="0"/>
                            </a:rPr>
                            <a:t>Bennett</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i="1" dirty="0">
                              <a:solidFill>
                                <a:srgbClr val="C00000"/>
                              </a:solidFill>
                              <a:latin typeface="Cambria" panose="02040503050406030204" pitchFamily="18" charset="0"/>
                              <a:ea typeface="Cambria" panose="02040503050406030204" pitchFamily="18" charset="0"/>
                            </a:rPr>
                            <a:t>τ</a:t>
                          </a:r>
                          <a:r>
                            <a:rPr lang="en-US" altLang="zh-CN" sz="1200" b="0" dirty="0">
                              <a:solidFill>
                                <a:srgbClr val="C00000"/>
                              </a:solidFill>
                              <a:latin typeface="Cambria" panose="02040503050406030204" pitchFamily="18" charset="0"/>
                              <a:ea typeface="Cambria" panose="02040503050406030204" pitchFamily="18" charset="0"/>
                            </a:rPr>
                            <a:t> (fs)</a:t>
                          </a:r>
                        </a:p>
                        <a:p>
                          <a:pPr algn="ctr"/>
                          <a:r>
                            <a:rPr lang="en-US" altLang="zh-CN" sz="1200" b="0" dirty="0">
                              <a:solidFill>
                                <a:srgbClr val="C00000"/>
                              </a:solidFill>
                              <a:latin typeface="Cambria" panose="02040503050406030204" pitchFamily="18" charset="0"/>
                              <a:ea typeface="Cambria" panose="02040503050406030204" pitchFamily="18" charset="0"/>
                            </a:rPr>
                            <a:t>DSL1</a:t>
                          </a:r>
                          <a:endParaRPr lang="zh-CN" altLang="en-US" sz="12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a:t>
                          </a:r>
                        </a:p>
                        <a:p>
                          <a:pPr algn="ct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algn="ctr"/>
                          <a:r>
                            <a:rPr lang="en-US" altLang="zh-CN" sz="1200" b="0" dirty="0">
                              <a:solidFill>
                                <a:schemeClr val="tx1"/>
                              </a:solidFill>
                              <a:latin typeface="Cambria" panose="02040503050406030204" pitchFamily="18" charset="0"/>
                              <a:ea typeface="Cambria" panose="02040503050406030204" pitchFamily="18" charset="0"/>
                            </a:rPr>
                            <a:t>USDA</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USDA</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USDA</a:t>
                          </a:r>
                        </a:p>
                        <a:p>
                          <a:pPr algn="ctr"/>
                          <a14:m>
                            <m:oMathPara xmlns:m="http://schemas.openxmlformats.org/officeDocument/2006/math">
                              <m:oMathParaPr>
                                <m:jc m:val="centerGroup"/>
                              </m:oMathParaPr>
                              <m:oMath xmlns:m="http://schemas.openxmlformats.org/officeDocument/2006/math">
                                <m:sSubSup>
                                  <m:sSubSupPr>
                                    <m:ctrlPr>
                                      <a:rPr lang="en-US" altLang="zh-CN" sz="1200" b="0" i="1" smtClean="0">
                                        <a:solidFill>
                                          <a:schemeClr val="tx1"/>
                                        </a:solidFill>
                                        <a:latin typeface="Cambria Math" panose="02040503050406030204" pitchFamily="18" charset="0"/>
                                      </a:rPr>
                                    </m:ctrlPr>
                                  </m:sSubSupPr>
                                  <m:e>
                                    <m:r>
                                      <a:rPr lang="en-US" altLang="zh-CN" sz="1200" b="0" i="1" smtClean="0">
                                        <a:solidFill>
                                          <a:schemeClr val="tx1"/>
                                        </a:solidFill>
                                        <a:latin typeface="Cambria Math" panose="02040503050406030204" pitchFamily="18" charset="0"/>
                                      </a:rPr>
                                      <m:t>𝐸</m:t>
                                    </m:r>
                                  </m:e>
                                  <m:sub>
                                    <m:r>
                                      <a:rPr lang="zh-CN" altLang="en-US" sz="1200" b="0" i="1" smtClean="0">
                                        <a:solidFill>
                                          <a:schemeClr val="tx1"/>
                                        </a:solidFill>
                                        <a:latin typeface="Cambria Math" panose="02040503050406030204" pitchFamily="18" charset="0"/>
                                      </a:rPr>
                                      <m:t>𝛾</m:t>
                                    </m:r>
                                  </m:sub>
                                  <m:sup>
                                    <m:r>
                                      <a:rPr lang="en-US" altLang="zh-CN" sz="1200" b="0" i="1" smtClean="0">
                                        <a:solidFill>
                                          <a:schemeClr val="tx1"/>
                                        </a:solidFill>
                                        <a:latin typeface="Cambria Math" panose="02040503050406030204" pitchFamily="18" charset="0"/>
                                      </a:rPr>
                                      <m:t>2</m:t>
                                    </m:r>
                                    <m:r>
                                      <a:rPr lang="en-US" altLang="zh-CN" sz="1200" b="0" i="1" smtClean="0">
                                        <a:solidFill>
                                          <a:schemeClr val="tx1"/>
                                        </a:solidFill>
                                        <a:latin typeface="Cambria Math" panose="02040503050406030204" pitchFamily="18" charset="0"/>
                                      </a:rPr>
                                      <m:t>𝐿</m:t>
                                    </m:r>
                                    <m:r>
                                      <a:rPr lang="en-US" altLang="zh-CN" sz="1200" b="0" i="1" smtClean="0">
                                        <a:solidFill>
                                          <a:schemeClr val="tx1"/>
                                        </a:solidFill>
                                        <a:latin typeface="Cambria Math" panose="02040503050406030204" pitchFamily="18" charset="0"/>
                                      </a:rPr>
                                      <m:t>+1</m:t>
                                    </m:r>
                                  </m:sup>
                                </m:sSubSup>
                              </m:oMath>
                            </m:oMathPara>
                          </a14:m>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a:t>
                          </a:r>
                        </a:p>
                        <a:p>
                          <a:pPr algn="ct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algn="ctr"/>
                          <a:r>
                            <a:rPr lang="en-US" altLang="zh-CN" sz="1200" b="0" dirty="0">
                              <a:solidFill>
                                <a:schemeClr val="tx1"/>
                              </a:solidFill>
                              <a:latin typeface="Cambria" panose="02040503050406030204" pitchFamily="18" charset="0"/>
                              <a:ea typeface="Cambria" panose="02040503050406030204" pitchFamily="18" charset="0"/>
                            </a:rPr>
                            <a:t>USDB</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USDB</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USDB</a:t>
                          </a:r>
                        </a:p>
                        <a:p>
                          <a:pPr algn="ctr"/>
                          <a14:m>
                            <m:oMathPara xmlns:m="http://schemas.openxmlformats.org/officeDocument/2006/math">
                              <m:oMathParaPr>
                                <m:jc m:val="centerGroup"/>
                              </m:oMathParaPr>
                              <m:oMath xmlns:m="http://schemas.openxmlformats.org/officeDocument/2006/math">
                                <m:sSubSup>
                                  <m:sSubSupPr>
                                    <m:ctrlPr>
                                      <a:rPr lang="en-US" altLang="zh-CN" sz="1200" b="0" i="1" smtClean="0">
                                        <a:solidFill>
                                          <a:schemeClr val="tx1"/>
                                        </a:solidFill>
                                        <a:latin typeface="Cambria Math" panose="02040503050406030204" pitchFamily="18" charset="0"/>
                                      </a:rPr>
                                    </m:ctrlPr>
                                  </m:sSubSupPr>
                                  <m:e>
                                    <m:r>
                                      <a:rPr lang="en-US" altLang="zh-CN" sz="1200" b="0" i="1" smtClean="0">
                                        <a:solidFill>
                                          <a:schemeClr val="tx1"/>
                                        </a:solidFill>
                                        <a:latin typeface="Cambria Math" panose="02040503050406030204" pitchFamily="18" charset="0"/>
                                      </a:rPr>
                                      <m:t>𝐸</m:t>
                                    </m:r>
                                  </m:e>
                                  <m:sub>
                                    <m:r>
                                      <a:rPr lang="zh-CN" altLang="en-US" sz="1200" b="0" i="1" smtClean="0">
                                        <a:solidFill>
                                          <a:schemeClr val="tx1"/>
                                        </a:solidFill>
                                        <a:latin typeface="Cambria Math" panose="02040503050406030204" pitchFamily="18" charset="0"/>
                                      </a:rPr>
                                      <m:t>𝛾</m:t>
                                    </m:r>
                                  </m:sub>
                                  <m:sup>
                                    <m:r>
                                      <a:rPr lang="en-US" altLang="zh-CN" sz="1200" b="0" i="1" smtClean="0">
                                        <a:solidFill>
                                          <a:schemeClr val="tx1"/>
                                        </a:solidFill>
                                        <a:latin typeface="Cambria Math" panose="02040503050406030204" pitchFamily="18" charset="0"/>
                                      </a:rPr>
                                      <m:t>2</m:t>
                                    </m:r>
                                    <m:r>
                                      <a:rPr lang="en-US" altLang="zh-CN" sz="1200" b="0" i="1" smtClean="0">
                                        <a:solidFill>
                                          <a:schemeClr val="tx1"/>
                                        </a:solidFill>
                                        <a:latin typeface="Cambria Math" panose="02040503050406030204" pitchFamily="18" charset="0"/>
                                      </a:rPr>
                                      <m:t>𝐿</m:t>
                                    </m:r>
                                    <m:r>
                                      <a:rPr lang="en-US" altLang="zh-CN" sz="1200" b="0" i="1" smtClean="0">
                                        <a:solidFill>
                                          <a:schemeClr val="tx1"/>
                                        </a:solidFill>
                                        <a:latin typeface="Cambria Math" panose="02040503050406030204" pitchFamily="18" charset="0"/>
                                      </a:rPr>
                                      <m:t>+1</m:t>
                                    </m:r>
                                  </m:sup>
                                </m:sSubSup>
                              </m:oMath>
                            </m:oMathPara>
                          </a14:m>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a:t>
                          </a:r>
                        </a:p>
                        <a:p>
                          <a:pPr algn="ct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USDC</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USDC</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USDC</a:t>
                          </a:r>
                        </a:p>
                        <a:p>
                          <a:pPr algn="ctr"/>
                          <a14:m>
                            <m:oMathPara xmlns:m="http://schemas.openxmlformats.org/officeDocument/2006/math">
                              <m:oMathParaPr>
                                <m:jc m:val="centerGroup"/>
                              </m:oMathParaPr>
                              <m:oMath xmlns:m="http://schemas.openxmlformats.org/officeDocument/2006/math">
                                <m:sSubSup>
                                  <m:sSubSupPr>
                                    <m:ctrlPr>
                                      <a:rPr lang="en-US" altLang="zh-CN" sz="1200" b="0" i="1" smtClean="0">
                                        <a:solidFill>
                                          <a:schemeClr val="tx1"/>
                                        </a:solidFill>
                                        <a:latin typeface="Cambria Math" panose="02040503050406030204" pitchFamily="18" charset="0"/>
                                      </a:rPr>
                                    </m:ctrlPr>
                                  </m:sSubSupPr>
                                  <m:e>
                                    <m:r>
                                      <a:rPr lang="en-US" altLang="zh-CN" sz="1200" b="0" i="1" smtClean="0">
                                        <a:solidFill>
                                          <a:schemeClr val="tx1"/>
                                        </a:solidFill>
                                        <a:latin typeface="Cambria Math" panose="02040503050406030204" pitchFamily="18" charset="0"/>
                                      </a:rPr>
                                      <m:t>𝐸</m:t>
                                    </m:r>
                                  </m:e>
                                  <m:sub>
                                    <m:r>
                                      <a:rPr lang="zh-CN" altLang="en-US" sz="1200" b="0" i="1" smtClean="0">
                                        <a:solidFill>
                                          <a:schemeClr val="tx1"/>
                                        </a:solidFill>
                                        <a:latin typeface="Cambria Math" panose="02040503050406030204" pitchFamily="18" charset="0"/>
                                      </a:rPr>
                                      <m:t>𝛾</m:t>
                                    </m:r>
                                  </m:sub>
                                  <m:sup>
                                    <m:r>
                                      <a:rPr lang="en-US" altLang="zh-CN" sz="1200" b="0" i="1" smtClean="0">
                                        <a:solidFill>
                                          <a:schemeClr val="tx1"/>
                                        </a:solidFill>
                                        <a:latin typeface="Cambria Math" panose="02040503050406030204" pitchFamily="18" charset="0"/>
                                      </a:rPr>
                                      <m:t>2</m:t>
                                    </m:r>
                                    <m:r>
                                      <a:rPr lang="en-US" altLang="zh-CN" sz="1200" b="0" i="1" smtClean="0">
                                        <a:solidFill>
                                          <a:schemeClr val="tx1"/>
                                        </a:solidFill>
                                        <a:latin typeface="Cambria Math" panose="02040503050406030204" pitchFamily="18" charset="0"/>
                                      </a:rPr>
                                      <m:t>𝐿</m:t>
                                    </m:r>
                                    <m:r>
                                      <a:rPr lang="en-US" altLang="zh-CN" sz="1200" b="0" i="1" smtClean="0">
                                        <a:solidFill>
                                          <a:schemeClr val="tx1"/>
                                        </a:solidFill>
                                        <a:latin typeface="Cambria Math" panose="02040503050406030204" pitchFamily="18" charset="0"/>
                                      </a:rPr>
                                      <m:t>+1</m:t>
                                    </m:r>
                                  </m:sup>
                                </m:sSubSup>
                              </m:oMath>
                            </m:oMathPara>
                          </a14:m>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a:t>
                          </a:r>
                        </a:p>
                        <a:p>
                          <a:pPr algn="ct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algn="ctr"/>
                          <a:r>
                            <a:rPr lang="en-US" altLang="zh-CN" sz="1200" b="0" dirty="0">
                              <a:solidFill>
                                <a:schemeClr val="tx1"/>
                              </a:solidFill>
                              <a:latin typeface="Cambria" panose="02040503050406030204" pitchFamily="18" charset="0"/>
                              <a:ea typeface="Cambria" panose="02040503050406030204" pitchFamily="18" charset="0"/>
                            </a:rPr>
                            <a:t>USDE</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USDE</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USDE</a:t>
                          </a:r>
                        </a:p>
                        <a:p>
                          <a:pPr algn="ctr"/>
                          <a14:m>
                            <m:oMathPara xmlns:m="http://schemas.openxmlformats.org/officeDocument/2006/math">
                              <m:oMathParaPr>
                                <m:jc m:val="centerGroup"/>
                              </m:oMathParaPr>
                              <m:oMath xmlns:m="http://schemas.openxmlformats.org/officeDocument/2006/math">
                                <m:sSubSup>
                                  <m:sSubSupPr>
                                    <m:ctrlPr>
                                      <a:rPr lang="en-US" altLang="zh-CN" sz="1200" b="0" i="1" smtClean="0">
                                        <a:solidFill>
                                          <a:schemeClr val="tx1"/>
                                        </a:solidFill>
                                        <a:latin typeface="Cambria Math" panose="02040503050406030204" pitchFamily="18" charset="0"/>
                                      </a:rPr>
                                    </m:ctrlPr>
                                  </m:sSubSupPr>
                                  <m:e>
                                    <m:r>
                                      <a:rPr lang="en-US" altLang="zh-CN" sz="1200" b="0" i="1" smtClean="0">
                                        <a:solidFill>
                                          <a:schemeClr val="tx1"/>
                                        </a:solidFill>
                                        <a:latin typeface="Cambria Math" panose="02040503050406030204" pitchFamily="18" charset="0"/>
                                      </a:rPr>
                                      <m:t>𝐸</m:t>
                                    </m:r>
                                  </m:e>
                                  <m:sub>
                                    <m:r>
                                      <a:rPr lang="zh-CN" altLang="en-US" sz="1200" b="0" i="1" smtClean="0">
                                        <a:solidFill>
                                          <a:schemeClr val="tx1"/>
                                        </a:solidFill>
                                        <a:latin typeface="Cambria Math" panose="02040503050406030204" pitchFamily="18" charset="0"/>
                                      </a:rPr>
                                      <m:t>𝛾</m:t>
                                    </m:r>
                                  </m:sub>
                                  <m:sup>
                                    <m:r>
                                      <a:rPr lang="en-US" altLang="zh-CN" sz="1200" b="0" i="1" smtClean="0">
                                        <a:solidFill>
                                          <a:schemeClr val="tx1"/>
                                        </a:solidFill>
                                        <a:latin typeface="Cambria Math" panose="02040503050406030204" pitchFamily="18" charset="0"/>
                                      </a:rPr>
                                      <m:t>2</m:t>
                                    </m:r>
                                    <m:r>
                                      <a:rPr lang="en-US" altLang="zh-CN" sz="1200" b="0" i="1" smtClean="0">
                                        <a:solidFill>
                                          <a:schemeClr val="tx1"/>
                                        </a:solidFill>
                                        <a:latin typeface="Cambria Math" panose="02040503050406030204" pitchFamily="18" charset="0"/>
                                      </a:rPr>
                                      <m:t>𝐿</m:t>
                                    </m:r>
                                    <m:r>
                                      <a:rPr lang="en-US" altLang="zh-CN" sz="1200" b="0" i="1" smtClean="0">
                                        <a:solidFill>
                                          <a:schemeClr val="tx1"/>
                                        </a:solidFill>
                                        <a:latin typeface="Cambria Math" panose="02040503050406030204" pitchFamily="18" charset="0"/>
                                      </a:rPr>
                                      <m:t>+1</m:t>
                                    </m:r>
                                  </m:sup>
                                </m:sSubSup>
                              </m:oMath>
                            </m:oMathPara>
                          </a14:m>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a:t>
                          </a:r>
                        </a:p>
                        <a:p>
                          <a:pPr algn="ct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USDI</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USDI</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USDI</a:t>
                          </a:r>
                        </a:p>
                        <a:p>
                          <a:pPr algn="ctr"/>
                          <a14:m>
                            <m:oMathPara xmlns:m="http://schemas.openxmlformats.org/officeDocument/2006/math">
                              <m:oMathParaPr>
                                <m:jc m:val="centerGroup"/>
                              </m:oMathParaPr>
                              <m:oMath xmlns:m="http://schemas.openxmlformats.org/officeDocument/2006/math">
                                <m:sSubSup>
                                  <m:sSubSupPr>
                                    <m:ctrlPr>
                                      <a:rPr lang="en-US" altLang="zh-CN" sz="1200" b="0" i="1" smtClean="0">
                                        <a:solidFill>
                                          <a:schemeClr val="tx1"/>
                                        </a:solidFill>
                                        <a:latin typeface="Cambria Math" panose="02040503050406030204" pitchFamily="18" charset="0"/>
                                      </a:rPr>
                                    </m:ctrlPr>
                                  </m:sSubSupPr>
                                  <m:e>
                                    <m:r>
                                      <a:rPr lang="en-US" altLang="zh-CN" sz="1200" b="0" i="1" smtClean="0">
                                        <a:solidFill>
                                          <a:schemeClr val="tx1"/>
                                        </a:solidFill>
                                        <a:latin typeface="Cambria Math" panose="02040503050406030204" pitchFamily="18" charset="0"/>
                                      </a:rPr>
                                      <m:t>𝐸</m:t>
                                    </m:r>
                                  </m:e>
                                  <m:sub>
                                    <m:r>
                                      <a:rPr lang="zh-CN" altLang="en-US" sz="1200" b="0" i="1" smtClean="0">
                                        <a:solidFill>
                                          <a:schemeClr val="tx1"/>
                                        </a:solidFill>
                                        <a:latin typeface="Cambria Math" panose="02040503050406030204" pitchFamily="18" charset="0"/>
                                      </a:rPr>
                                      <m:t>𝛾</m:t>
                                    </m:r>
                                  </m:sub>
                                  <m:sup>
                                    <m:r>
                                      <a:rPr lang="en-US" altLang="zh-CN" sz="1200" b="0" i="1" smtClean="0">
                                        <a:solidFill>
                                          <a:schemeClr val="tx1"/>
                                        </a:solidFill>
                                        <a:latin typeface="Cambria Math" panose="02040503050406030204" pitchFamily="18" charset="0"/>
                                      </a:rPr>
                                      <m:t>2</m:t>
                                    </m:r>
                                    <m:r>
                                      <a:rPr lang="en-US" altLang="zh-CN" sz="1200" b="0" i="1" smtClean="0">
                                        <a:solidFill>
                                          <a:schemeClr val="tx1"/>
                                        </a:solidFill>
                                        <a:latin typeface="Cambria Math" panose="02040503050406030204" pitchFamily="18" charset="0"/>
                                      </a:rPr>
                                      <m:t>𝐿</m:t>
                                    </m:r>
                                    <m:r>
                                      <a:rPr lang="en-US" altLang="zh-CN" sz="1200" b="0" i="1" smtClean="0">
                                        <a:solidFill>
                                          <a:schemeClr val="tx1"/>
                                        </a:solidFill>
                                        <a:latin typeface="Cambria Math" panose="02040503050406030204" pitchFamily="18" charset="0"/>
                                      </a:rPr>
                                      <m:t>+1</m:t>
                                    </m:r>
                                  </m:sup>
                                </m:sSubSup>
                              </m:oMath>
                            </m:oMathPara>
                          </a14:m>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188695152"/>
                      </a:ext>
                    </a:extLst>
                  </a:tr>
                  <a:tr h="61358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1248.43(20)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1248.40(20)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200" b="0" i="1" u="none" strike="noStrike" smtClean="0">
                                        <a:solidFill>
                                          <a:srgbClr val="C00000"/>
                                        </a:solidFill>
                                        <a:effectLst/>
                                        <a:latin typeface="Cambria Math" panose="02040503050406030204" pitchFamily="18" charset="0"/>
                                        <a:ea typeface="+mn-ea"/>
                                      </a:rPr>
                                    </m:ctrlPr>
                                  </m:sSubSupPr>
                                  <m:e>
                                    <m:r>
                                      <a:rPr lang="en-US" altLang="zh-CN" sz="1200" b="0" i="1" u="none" strike="noStrike" smtClean="0">
                                        <a:solidFill>
                                          <a:srgbClr val="C00000"/>
                                        </a:solidFill>
                                        <a:effectLst/>
                                        <a:latin typeface="Cambria Math" panose="02040503050406030204" pitchFamily="18" charset="0"/>
                                        <a:ea typeface="+mn-ea"/>
                                      </a:rPr>
                                      <m:t>1116</m:t>
                                    </m:r>
                                  </m:e>
                                  <m:sub>
                                    <m:r>
                                      <a:rPr lang="en-US" altLang="zh-CN" sz="1200" b="0" i="1" u="none" strike="noStrike" smtClean="0">
                                        <a:solidFill>
                                          <a:srgbClr val="C00000"/>
                                        </a:solidFill>
                                        <a:effectLst/>
                                        <a:latin typeface="Cambria Math" panose="02040503050406030204" pitchFamily="18" charset="0"/>
                                        <a:ea typeface="+mn-ea"/>
                                      </a:rPr>
                                      <m:t>−177</m:t>
                                    </m:r>
                                  </m:sub>
                                  <m:sup>
                                    <m:r>
                                      <a:rPr lang="en-US" altLang="zh-CN" sz="1200" b="0" i="1" u="none" strike="noStrike" smtClean="0">
                                        <a:solidFill>
                                          <a:srgbClr val="C00000"/>
                                        </a:solidFill>
                                        <a:effectLst/>
                                        <a:latin typeface="Cambria Math" panose="02040503050406030204" pitchFamily="18" charset="0"/>
                                        <a:ea typeface="+mn-ea"/>
                                      </a:rPr>
                                      <m:t>+</m:t>
                                    </m:r>
                                    <m:r>
                                      <a:rPr lang="en-US" altLang="zh-CN" sz="1200" i="1">
                                        <a:solidFill>
                                          <a:srgbClr val="C00000"/>
                                        </a:solidFill>
                                        <a:latin typeface="Cambria Math" panose="02040503050406030204" pitchFamily="18" charset="0"/>
                                        <a:ea typeface="+mn-ea"/>
                                      </a:rPr>
                                      <m:t>1</m:t>
                                    </m:r>
                                    <m:r>
                                      <a:rPr lang="en-US" altLang="zh-CN" sz="1200" i="1" smtClean="0">
                                        <a:solidFill>
                                          <a:srgbClr val="C00000"/>
                                        </a:solidFill>
                                        <a:latin typeface="Cambria Math" panose="02040503050406030204" pitchFamily="18" charset="0"/>
                                        <a:ea typeface="+mn-ea"/>
                                      </a:rPr>
                                      <m:t>83</m:t>
                                    </m:r>
                                  </m:sup>
                                </m:sSubSup>
                              </m:oMath>
                            </m:oMathPara>
                          </a14:m>
                          <a:endParaRPr lang="zh-CN" altLang="en-US" sz="1200" b="0" i="0" u="none" strike="noStrike" dirty="0">
                            <a:solidFill>
                              <a:srgbClr val="C00000"/>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1125</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Cambria" panose="02040503050406030204" pitchFamily="18" charset="0"/>
                            </a:rPr>
                            <a:t>2598</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等线" panose="02010600030101010101" pitchFamily="2" charset="-122"/>
                            </a:rPr>
                            <a:t>1794</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1193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Cambria" panose="02040503050406030204" pitchFamily="18" charset="0"/>
                            </a:rPr>
                            <a:t>3133</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等线" panose="02010600030101010101" pitchFamily="2" charset="-122"/>
                            </a:rPr>
                            <a:t>2633</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rPr>
                            <a:t>1186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2942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2428</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1212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Cambria" panose="02040503050406030204" pitchFamily="18" charset="0"/>
                            </a:rPr>
                            <a:t>3071</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等线" panose="02010600030101010101" pitchFamily="2" charset="-122"/>
                            </a:rPr>
                            <a:t>2735</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Cambria" panose="02040503050406030204" pitchFamily="18" charset="0"/>
                            </a:rPr>
                            <a:t>1204</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等线" panose="02010600030101010101" pitchFamily="2" charset="-122"/>
                            </a:rPr>
                            <a:t>3142</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等线" panose="02010600030101010101" pitchFamily="2" charset="-122"/>
                            </a:rPr>
                            <a:t>2734</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892418679"/>
                      </a:ext>
                    </a:extLst>
                  </a:tr>
                  <a:tr h="591080">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2234.06(20)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2233.97(20)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200" b="0" i="1" u="none" strike="noStrike" smtClean="0">
                                        <a:solidFill>
                                          <a:srgbClr val="C00000"/>
                                        </a:solidFill>
                                        <a:effectLst/>
                                        <a:latin typeface="Cambria Math" panose="02040503050406030204" pitchFamily="18" charset="0"/>
                                        <a:ea typeface="+mn-ea"/>
                                      </a:rPr>
                                    </m:ctrlPr>
                                  </m:sSubSupPr>
                                  <m:e>
                                    <m:r>
                                      <a:rPr lang="en-US" altLang="zh-CN" sz="1200" b="0" i="1" u="none" strike="noStrike" smtClean="0">
                                        <a:solidFill>
                                          <a:srgbClr val="C00000"/>
                                        </a:solidFill>
                                        <a:effectLst/>
                                        <a:latin typeface="Cambria Math" panose="02040503050406030204" pitchFamily="18" charset="0"/>
                                        <a:ea typeface="+mn-ea"/>
                                      </a:rPr>
                                      <m:t>247</m:t>
                                    </m:r>
                                  </m:e>
                                  <m:sub>
                                    <m:r>
                                      <a:rPr lang="en-US" altLang="zh-CN" sz="1200" b="0" i="1" u="none" strike="noStrike" smtClean="0">
                                        <a:solidFill>
                                          <a:srgbClr val="C00000"/>
                                        </a:solidFill>
                                        <a:effectLst/>
                                        <a:latin typeface="Cambria Math" panose="02040503050406030204" pitchFamily="18" charset="0"/>
                                        <a:ea typeface="+mn-ea"/>
                                      </a:rPr>
                                      <m:t>−82</m:t>
                                    </m:r>
                                  </m:sub>
                                  <m:sup>
                                    <m:r>
                                      <a:rPr lang="en-US" altLang="zh-CN" sz="1200" b="0" i="1" u="none" strike="noStrike" smtClean="0">
                                        <a:solidFill>
                                          <a:srgbClr val="C00000"/>
                                        </a:solidFill>
                                        <a:effectLst/>
                                        <a:latin typeface="Cambria Math" panose="02040503050406030204" pitchFamily="18" charset="0"/>
                                        <a:ea typeface="+mn-ea"/>
                                      </a:rPr>
                                      <m:t>+81</m:t>
                                    </m:r>
                                  </m:sup>
                                </m:sSubSup>
                              </m:oMath>
                            </m:oMathPara>
                          </a14:m>
                          <a:endParaRPr lang="zh-CN" altLang="en-US" sz="12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2334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230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285</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2301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269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rPr>
                            <a:t>311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2385</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221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306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2279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296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200" b="0" dirty="0">
                              <a:solidFill>
                                <a:schemeClr val="tx1"/>
                              </a:solidFill>
                              <a:latin typeface="Cambria" panose="02040503050406030204" pitchFamily="18" charset="0"/>
                            </a:rPr>
                            <a:t>325</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200" b="0" dirty="0">
                              <a:solidFill>
                                <a:schemeClr val="tx1"/>
                              </a:solidFill>
                              <a:latin typeface="Cambria" panose="02040503050406030204" pitchFamily="18" charset="0"/>
                            </a:rPr>
                            <a:t>2376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a:r>
                            <a:rPr lang="en-US" altLang="zh-CN" sz="1200" b="0" dirty="0">
                              <a:solidFill>
                                <a:schemeClr val="tx1"/>
                              </a:solidFill>
                              <a:latin typeface="Cambria" panose="02040503050406030204" pitchFamily="18" charset="0"/>
                            </a:rPr>
                            <a:t>233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a:r>
                            <a:rPr lang="en-US" altLang="zh-CN" sz="1200" b="0" dirty="0">
                              <a:solidFill>
                                <a:schemeClr val="tx1"/>
                              </a:solidFill>
                              <a:latin typeface="Cambria" panose="02040503050406030204" pitchFamily="18" charset="0"/>
                            </a:rPr>
                            <a:t>317</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2902715317"/>
                      </a:ext>
                    </a:extLst>
                  </a:tr>
                  <a:tr h="57422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3076.40(31)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3076.24(20)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zh-CN" sz="12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2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3189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rPr>
                            <a:t>16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3197</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12</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14</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rPr>
                            <a:t>3272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11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13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3230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12</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15</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3290</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9.3</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12</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2308589442"/>
                      </a:ext>
                    </a:extLst>
                  </a:tr>
                  <a:tr h="608075">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2186.33(33)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zh-CN" sz="12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2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3654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rPr>
                            <a:t>19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3622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13</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16</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3645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3600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13</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15</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3713</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10</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14</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4275685241"/>
                      </a:ext>
                    </a:extLst>
                  </a:tr>
                  <a:tr h="57422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4970.7(9)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4970.2(9)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&lt;7</a:t>
                          </a:r>
                          <a:endParaRPr kumimoji="0" lang="zh-CN" altLang="en-US" sz="12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1212680614"/>
                      </a:ext>
                    </a:extLst>
                  </a:tr>
                  <a:tr h="57422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5156.1(6)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5155.7(6)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kumimoji="0" lang="zh-CN" altLang="en-US" sz="12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5414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rPr>
                            <a:t>3.0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5505</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2.6</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3.2</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rPr>
                            <a:t>5571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3.3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5384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2.4</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2.7</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5551</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3.3</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4.2</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1448397896"/>
                      </a:ext>
                    </a:extLst>
                  </a:tr>
                  <a:tr h="57422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5775.4(4)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kern="1200" dirty="0">
                              <a:solidFill>
                                <a:schemeClr val="tx1"/>
                              </a:solidFill>
                              <a:latin typeface="Cambria" panose="02040503050406030204" pitchFamily="18" charset="0"/>
                              <a:ea typeface="Cambria" panose="02040503050406030204" pitchFamily="18" charset="0"/>
                              <a:cs typeface="+mn-cs"/>
                            </a:rPr>
                            <a:t>3541.10(27)</a:t>
                          </a:r>
                          <a:endParaRPr lang="zh-CN" altLang="en-US" sz="12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sng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&lt;23</a:t>
                          </a:r>
                          <a:endParaRPr kumimoji="0" lang="zh-CN" altLang="en-US" sz="1200" b="0" i="0" u="none" strike="sng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5827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kern="1200" dirty="0">
                              <a:solidFill>
                                <a:schemeClr val="tx1"/>
                              </a:solidFill>
                              <a:latin typeface="Cambria" panose="02040503050406030204" pitchFamily="18" charset="0"/>
                              <a:ea typeface="Cambria" panose="02040503050406030204" pitchFamily="18" charset="0"/>
                              <a:cs typeface="+mn-cs"/>
                            </a:rPr>
                            <a:t>17</a:t>
                          </a:r>
                          <a:endParaRPr lang="zh-CN" altLang="en-US" sz="12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2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5783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18</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5929</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en-US" altLang="zh-CN" sz="12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5741</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17</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5966</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12</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91652919"/>
                      </a:ext>
                    </a:extLst>
                  </a:tr>
                  <a:tr h="57422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6279.0(6)</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4044.7(30)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zh-CN" altLang="en-US" sz="12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6598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0.6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6520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0.7</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rgbClr val="FF0000"/>
                              </a:solidFill>
                              <a:latin typeface="Cambria" panose="02040503050406030204" pitchFamily="18" charset="0"/>
                              <a:ea typeface="Cambria" panose="02040503050406030204" pitchFamily="18" charset="0"/>
                            </a:rPr>
                            <a:t>6520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rgbClr val="FF0000"/>
                              </a:solidFill>
                              <a:latin typeface="Cambria" panose="02040503050406030204" pitchFamily="18" charset="0"/>
                              <a:ea typeface="Cambria" panose="02040503050406030204" pitchFamily="18" charset="0"/>
                            </a:rPr>
                            <a:t>0.7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rgbClr val="FF0000"/>
                              </a:solidFill>
                              <a:latin typeface="Cambria" panose="02040503050406030204" pitchFamily="18" charset="0"/>
                              <a:ea typeface="Cambria" panose="02040503050406030204" pitchFamily="18" charset="0"/>
                            </a:rPr>
                            <a:t>0.8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rgbClr val="FF0000"/>
                              </a:solidFill>
                              <a:latin typeface="Cambria" panose="02040503050406030204" pitchFamily="18" charset="0"/>
                              <a:ea typeface="Cambria" panose="02040503050406030204" pitchFamily="18" charset="0"/>
                            </a:rPr>
                            <a:t>6317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1.2</a:t>
                          </a:r>
                          <a:endParaRPr lang="zh-CN" altLang="en-US" sz="1200" b="0" i="0" u="none" strike="noStrike" dirty="0">
                            <a:solidFill>
                              <a:srgbClr val="FF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endParaRPr lang="zh-CN" altLang="en-US" sz="1200" b="0" i="0" u="none" strike="noStrike" dirty="0">
                            <a:solidFill>
                              <a:srgbClr val="FF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6526</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0.7</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985442076"/>
                      </a:ext>
                    </a:extLst>
                  </a:tr>
                  <a:tr h="608075">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4155.84(31)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zh-CN" altLang="en-US" sz="12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6448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4.4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rPr>
                            <a:t>4.3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1" dirty="0">
                              <a:solidFill>
                                <a:schemeClr val="tx1"/>
                              </a:solidFill>
                              <a:latin typeface="Cambria" panose="02040503050406030204" pitchFamily="18" charset="0"/>
                              <a:ea typeface="Cambria" panose="02040503050406030204" pitchFamily="18" charset="0"/>
                            </a:rPr>
                            <a:t>6381</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1"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26</a:t>
                          </a: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24</a:t>
                          </a: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1" dirty="0">
                              <a:solidFill>
                                <a:srgbClr val="FF0000"/>
                              </a:solidFill>
                              <a:latin typeface="Cambria" panose="02040503050406030204" pitchFamily="18" charset="0"/>
                              <a:ea typeface="Cambria" panose="02040503050406030204" pitchFamily="18" charset="0"/>
                            </a:rPr>
                            <a:t>6220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1" dirty="0">
                              <a:solidFill>
                                <a:srgbClr val="FF0000"/>
                              </a:solidFill>
                              <a:latin typeface="Cambria" panose="02040503050406030204" pitchFamily="18" charset="0"/>
                              <a:ea typeface="Cambria" panose="02040503050406030204" pitchFamily="18" charset="0"/>
                            </a:rPr>
                            <a:t>3.4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1" dirty="0">
                              <a:solidFill>
                                <a:srgbClr val="FF0000"/>
                              </a:solidFill>
                              <a:latin typeface="Cambria" panose="02040503050406030204" pitchFamily="18" charset="0"/>
                              <a:ea typeface="Cambria" panose="02040503050406030204" pitchFamily="18" charset="0"/>
                            </a:rPr>
                            <a:t>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1" dirty="0">
                              <a:solidFill>
                                <a:srgbClr val="FF0000"/>
                              </a:solidFill>
                              <a:latin typeface="Cambria" panose="02040503050406030204" pitchFamily="18" charset="0"/>
                              <a:ea typeface="Cambria" panose="02040503050406030204" pitchFamily="18" charset="0"/>
                            </a:rPr>
                            <a:t>6383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1" i="0" u="none" strike="noStrike"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1.9</a:t>
                          </a:r>
                          <a:endParaRPr lang="zh-CN" altLang="en-US" sz="1200" b="1" i="0" u="none" strike="noStrike" dirty="0">
                            <a:solidFill>
                              <a:srgbClr val="FF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1" i="0" u="none" strike="noStrike" dirty="0">
                              <a:solidFill>
                                <a:srgbClr val="FF0000"/>
                              </a:solidFill>
                              <a:effectLst/>
                              <a:latin typeface="Cambria" panose="02040503050406030204" pitchFamily="18" charset="0"/>
                              <a:ea typeface="等线" panose="02010600030101010101" pitchFamily="2" charset="-122"/>
                              <a:cs typeface="Times New Roman" panose="02020603050405020304" pitchFamily="18" charset="0"/>
                            </a:rPr>
                            <a:t>1.8</a:t>
                          </a:r>
                          <a:endParaRPr lang="zh-CN" altLang="en-US" sz="1200" b="1" i="0" u="none" strike="noStrike" dirty="0">
                            <a:solidFill>
                              <a:srgbClr val="FF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6226</a:t>
                          </a: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3.5</a:t>
                          </a: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2.8</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860923594"/>
                      </a:ext>
                    </a:extLst>
                  </a:tr>
                  <a:tr h="57422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7/2+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5292.5(4)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gridSpan="3">
                      <a:txBody>
                        <a:bodyPr/>
                        <a:lstStyle/>
                        <a:p>
                          <a:pPr algn="ctr"/>
                          <a:r>
                            <a:rPr lang="en-US" altLang="zh-CN" sz="1200" b="0" dirty="0">
                              <a:solidFill>
                                <a:schemeClr val="tx1"/>
                              </a:solidFill>
                              <a:latin typeface="Cambria" panose="02040503050406030204" pitchFamily="18" charset="0"/>
                              <a:ea typeface="Cambria" panose="02040503050406030204" pitchFamily="18" charset="0"/>
                            </a:rPr>
                            <a:t>I guess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hMerge="1">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hMerge="1">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dirty="0">
                              <a:solidFill>
                                <a:schemeClr val="tx1"/>
                              </a:solidFill>
                              <a:latin typeface="Cambria" panose="02040503050406030204" pitchFamily="18" charset="0"/>
                              <a:ea typeface="Cambria" panose="02040503050406030204" pitchFamily="18" charset="0"/>
                            </a:rPr>
                            <a:t>Bennett_PRC2018 Table II matched 6279 with 6509 </a:t>
                          </a:r>
                          <a:r>
                            <a:rPr lang="de-DE" altLang="zh-CN" sz="1200" b="0" dirty="0">
                              <a:solidFill>
                                <a:schemeClr val="tx1"/>
                              </a:solidFill>
                              <a:latin typeface="Cambria" panose="02040503050406030204" pitchFamily="18" charset="0"/>
                              <a:ea typeface="Cambria" panose="02040503050406030204" pitchFamily="18" charset="0"/>
                            </a:rPr>
                            <a:t>(T = 3/2) </a:t>
                          </a:r>
                          <a:r>
                            <a:rPr lang="en-US" altLang="zh-CN" sz="1200" b="0" dirty="0">
                              <a:solidFill>
                                <a:schemeClr val="tx1"/>
                              </a:solidFill>
                              <a:latin typeface="Cambria" panose="02040503050406030204" pitchFamily="18" charset="0"/>
                              <a:ea typeface="Cambria" panose="02040503050406030204" pitchFamily="18" charset="0"/>
                            </a:rPr>
                            <a:t>and 6390 with 6375 </a:t>
                          </a:r>
                          <a:r>
                            <a:rPr lang="de-DE" altLang="zh-CN" sz="1200" b="0" dirty="0">
                              <a:solidFill>
                                <a:schemeClr val="tx1"/>
                              </a:solidFill>
                              <a:latin typeface="Cambria" panose="02040503050406030204" pitchFamily="18" charset="0"/>
                              <a:ea typeface="Cambria" panose="02040503050406030204" pitchFamily="18" charset="0"/>
                            </a:rPr>
                            <a:t>(T = 1/2)</a:t>
                          </a:r>
                          <a:r>
                            <a:rPr lang="en-US" altLang="zh-CN" sz="1200" b="0" dirty="0">
                              <a:solidFill>
                                <a:schemeClr val="tx1"/>
                              </a:solidFill>
                              <a:latin typeface="Cambria" panose="02040503050406030204" pitchFamily="18" charset="0"/>
                              <a:ea typeface="Cambria" panose="02040503050406030204" pitchFamily="18"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dirty="0">
                              <a:solidFill>
                                <a:schemeClr val="tx1"/>
                              </a:solidFill>
                              <a:latin typeface="Cambria" panose="02040503050406030204" pitchFamily="18" charset="0"/>
                              <a:ea typeface="Cambria" panose="02040503050406030204" pitchFamily="18" charset="0"/>
                            </a:rPr>
                            <a:t>Bennett_PRL2016 reported a triplet of 3/2</a:t>
                          </a:r>
                          <a:r>
                            <a:rPr lang="en-US" altLang="zh-CN" sz="1200" b="0" baseline="30000" dirty="0">
                              <a:solidFill>
                                <a:schemeClr val="tx1"/>
                              </a:solidFill>
                              <a:latin typeface="Cambria" panose="02040503050406030204" pitchFamily="18" charset="0"/>
                              <a:ea typeface="Cambria" panose="02040503050406030204" pitchFamily="18" charset="0"/>
                            </a:rPr>
                            <a:t>+</a:t>
                          </a:r>
                          <a:r>
                            <a:rPr lang="en-US" altLang="zh-CN" sz="1200" b="0" dirty="0">
                              <a:solidFill>
                                <a:schemeClr val="tx1"/>
                              </a:solidFill>
                              <a:latin typeface="Cambria" panose="02040503050406030204" pitchFamily="18" charset="0"/>
                              <a:ea typeface="Cambria" panose="02040503050406030204" pitchFamily="18" charset="0"/>
                            </a:rPr>
                            <a:t> levels with energies of </a:t>
                          </a:r>
                          <a:r>
                            <a:rPr lang="de-DE" altLang="zh-CN" sz="1200" b="0" dirty="0">
                              <a:solidFill>
                                <a:schemeClr val="tx1"/>
                              </a:solidFill>
                              <a:latin typeface="Cambria" panose="02040503050406030204" pitchFamily="18" charset="0"/>
                              <a:ea typeface="Cambria" panose="02040503050406030204" pitchFamily="18" charset="0"/>
                            </a:rPr>
                            <a:t>6205 (T = 1/2), 6382 (T = 1/2), and 6520 keV (T = 3/2) </a:t>
                          </a:r>
                          <a:endParaRPr lang="en-US" altLang="zh-CN" sz="12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pPr algn="ctr" fontAlgn="ct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pPr algn="ctr" fontAlgn="ct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3">
                      <a:txBody>
                        <a:bodyPr/>
                        <a:lstStyle/>
                        <a:p>
                          <a:pPr algn="ctr"/>
                          <a:r>
                            <a:rPr lang="en-US" altLang="zh-CN" sz="1200" b="0" dirty="0">
                              <a:solidFill>
                                <a:schemeClr val="tx1"/>
                              </a:solidFill>
                              <a:latin typeface="Cambria" panose="02040503050406030204" pitchFamily="18" charset="0"/>
                              <a:ea typeface="Cambria" panose="02040503050406030204" pitchFamily="18" charset="0"/>
                            </a:rPr>
                            <a:t>Budner draft mentioned that the  T = 1/2 level is 300 keV below the T = 3/2 IAS.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pPr algn="ctr"/>
                          <a:endParaRPr lang="en-US" altLang="zh-CN" sz="12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pPr algn="ctr"/>
                          <a:endParaRPr lang="en-US" altLang="zh-CN" sz="12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dirty="0">
                              <a:solidFill>
                                <a:schemeClr val="tx1"/>
                              </a:solidFill>
                              <a:latin typeface="Cambria" panose="02040503050406030204" pitchFamily="18" charset="0"/>
                              <a:ea typeface="Cambria" panose="02040503050406030204" pitchFamily="18" charset="0"/>
                            </a:rPr>
                            <a:t>Bennett_PRC2018 Table II matched 6279 with 6317 </a:t>
                          </a:r>
                          <a:r>
                            <a:rPr lang="de-DE" altLang="zh-CN" sz="1200" b="0" dirty="0">
                              <a:solidFill>
                                <a:schemeClr val="tx1"/>
                              </a:solidFill>
                              <a:latin typeface="Cambria" panose="02040503050406030204" pitchFamily="18" charset="0"/>
                              <a:ea typeface="Cambria" panose="02040503050406030204" pitchFamily="18" charset="0"/>
                            </a:rPr>
                            <a:t>(T = 3/2) </a:t>
                          </a:r>
                          <a:r>
                            <a:rPr lang="en-US" altLang="zh-CN" sz="1200" b="0" dirty="0">
                              <a:solidFill>
                                <a:schemeClr val="tx1"/>
                              </a:solidFill>
                              <a:latin typeface="Cambria" panose="02040503050406030204" pitchFamily="18" charset="0"/>
                              <a:ea typeface="Cambria" panose="02040503050406030204" pitchFamily="18" charset="0"/>
                            </a:rPr>
                            <a:t>and 6390 with 6383 </a:t>
                          </a:r>
                          <a:r>
                            <a:rPr lang="de-DE" altLang="zh-CN" sz="1200" b="0" dirty="0">
                              <a:solidFill>
                                <a:schemeClr val="tx1"/>
                              </a:solidFill>
                              <a:latin typeface="Cambria" panose="02040503050406030204" pitchFamily="18" charset="0"/>
                              <a:ea typeface="Cambria" panose="02040503050406030204" pitchFamily="18" charset="0"/>
                            </a:rPr>
                            <a:t>(T = 1/2)</a:t>
                          </a:r>
                          <a:r>
                            <a:rPr lang="en-US" altLang="zh-CN" sz="1200" b="0" dirty="0">
                              <a:solidFill>
                                <a:schemeClr val="tx1"/>
                              </a:solidFill>
                              <a:latin typeface="Cambria" panose="02040503050406030204" pitchFamily="18" charset="0"/>
                              <a:ea typeface="Cambria" panose="02040503050406030204" pitchFamily="18" charset="0"/>
                            </a:rPr>
                            <a:t>.</a:t>
                          </a:r>
                        </a:p>
                        <a:p>
                          <a:pPr algn="ctr"/>
                          <a:r>
                            <a:rPr lang="en-US" altLang="zh-CN" sz="1200" b="0" dirty="0">
                              <a:solidFill>
                                <a:schemeClr val="tx1"/>
                              </a:solidFill>
                              <a:latin typeface="Cambria" panose="02040503050406030204" pitchFamily="18" charset="0"/>
                              <a:ea typeface="Cambria" panose="02040503050406030204" pitchFamily="18" charset="0"/>
                            </a:rPr>
                            <a:t>Bennett_PRL2016 reported a triplet of 3/2</a:t>
                          </a:r>
                          <a:r>
                            <a:rPr lang="en-US" altLang="zh-CN" sz="1200" b="0" baseline="30000" dirty="0">
                              <a:solidFill>
                                <a:schemeClr val="tx1"/>
                              </a:solidFill>
                              <a:latin typeface="Cambria" panose="02040503050406030204" pitchFamily="18" charset="0"/>
                              <a:ea typeface="Cambria" panose="02040503050406030204" pitchFamily="18" charset="0"/>
                            </a:rPr>
                            <a:t>+</a:t>
                          </a:r>
                          <a:r>
                            <a:rPr lang="en-US" altLang="zh-CN" sz="1200" b="0" dirty="0">
                              <a:solidFill>
                                <a:schemeClr val="tx1"/>
                              </a:solidFill>
                              <a:latin typeface="Cambria" panose="02040503050406030204" pitchFamily="18" charset="0"/>
                              <a:ea typeface="Cambria" panose="02040503050406030204" pitchFamily="18" charset="0"/>
                            </a:rPr>
                            <a:t> levels with energies of </a:t>
                          </a:r>
                          <a:r>
                            <a:rPr lang="de-DE" altLang="zh-CN" sz="1200" b="0" dirty="0">
                              <a:solidFill>
                                <a:schemeClr val="tx1"/>
                              </a:solidFill>
                              <a:latin typeface="Cambria" panose="02040503050406030204" pitchFamily="18" charset="0"/>
                              <a:ea typeface="Cambria" panose="02040503050406030204" pitchFamily="18" charset="0"/>
                            </a:rPr>
                            <a:t>6095 (T = 1/2), 6184 (T = 3/2), and 6375 keV (T = 1/2).</a:t>
                          </a:r>
                          <a:endParaRPr lang="en-US" altLang="zh-CN" sz="12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gridSpan="3">
                      <a:txBody>
                        <a:bodyPr/>
                        <a:lstStyle/>
                        <a:p>
                          <a:pPr algn="ctr"/>
                          <a:r>
                            <a:rPr lang="en-US" altLang="zh-CN" sz="1200" b="0" dirty="0">
                              <a:solidFill>
                                <a:schemeClr val="tx1"/>
                              </a:solidFill>
                              <a:latin typeface="Cambria" panose="02040503050406030204" pitchFamily="18" charset="0"/>
                              <a:ea typeface="Cambria" panose="02040503050406030204" pitchFamily="18" charset="0"/>
                            </a:rPr>
                            <a:t>I guess</a:t>
                          </a: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hMerge="1">
                      <a:txBody>
                        <a:bodyPr/>
                        <a:lstStyle/>
                        <a:p>
                          <a:pPr algn="ctr" fontAlgn="ct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4113193161"/>
                      </a:ext>
                    </a:extLst>
                  </a:tr>
                </a:tbl>
              </a:graphicData>
            </a:graphic>
          </p:graphicFrame>
        </mc:Choice>
        <mc:Fallback xmlns="">
          <p:graphicFrame>
            <p:nvGraphicFramePr>
              <p:cNvPr id="2" name="Table 1">
                <a:extLst>
                  <a:ext uri="{FF2B5EF4-FFF2-40B4-BE49-F238E27FC236}">
                    <a16:creationId xmlns:a16="http://schemas.microsoft.com/office/drawing/2014/main" id="{AA12D185-FF68-4C54-9FC8-EE5CE377C69F}"/>
                  </a:ext>
                </a:extLst>
              </p:cNvPr>
              <p:cNvGraphicFramePr>
                <a:graphicFrameLocks noGrp="1"/>
              </p:cNvGraphicFramePr>
              <p:nvPr>
                <p:extLst>
                  <p:ext uri="{D42A27DB-BD31-4B8C-83A1-F6EECF244321}">
                    <p14:modId xmlns:p14="http://schemas.microsoft.com/office/powerpoint/2010/main" val="2098666767"/>
                  </p:ext>
                </p:extLst>
              </p:nvPr>
            </p:nvGraphicFramePr>
            <p:xfrm>
              <a:off x="-14224" y="0"/>
              <a:ext cx="11308713" cy="8386894"/>
            </p:xfrm>
            <a:graphic>
              <a:graphicData uri="http://schemas.openxmlformats.org/drawingml/2006/table">
                <a:tbl>
                  <a:tblPr firstRow="1" bandRow="1">
                    <a:tableStyleId>{5C22544A-7EE6-4342-B048-85BDC9FD1C3A}</a:tableStyleId>
                  </a:tblPr>
                  <a:tblGrid>
                    <a:gridCol w="451803">
                      <a:extLst>
                        <a:ext uri="{9D8B030D-6E8A-4147-A177-3AD203B41FA5}">
                          <a16:colId xmlns:a16="http://schemas.microsoft.com/office/drawing/2014/main" val="1533597379"/>
                        </a:ext>
                      </a:extLst>
                    </a:gridCol>
                    <a:gridCol w="947103">
                      <a:extLst>
                        <a:ext uri="{9D8B030D-6E8A-4147-A177-3AD203B41FA5}">
                          <a16:colId xmlns:a16="http://schemas.microsoft.com/office/drawing/2014/main" val="3640933740"/>
                        </a:ext>
                      </a:extLst>
                    </a:gridCol>
                    <a:gridCol w="947103">
                      <a:extLst>
                        <a:ext uri="{9D8B030D-6E8A-4147-A177-3AD203B41FA5}">
                          <a16:colId xmlns:a16="http://schemas.microsoft.com/office/drawing/2014/main" val="718352628"/>
                        </a:ext>
                      </a:extLst>
                    </a:gridCol>
                    <a:gridCol w="743903">
                      <a:extLst>
                        <a:ext uri="{9D8B030D-6E8A-4147-A177-3AD203B41FA5}">
                          <a16:colId xmlns:a16="http://schemas.microsoft.com/office/drawing/2014/main" val="1899299278"/>
                        </a:ext>
                      </a:extLst>
                    </a:gridCol>
                    <a:gridCol w="652399">
                      <a:extLst>
                        <a:ext uri="{9D8B030D-6E8A-4147-A177-3AD203B41FA5}">
                          <a16:colId xmlns:a16="http://schemas.microsoft.com/office/drawing/2014/main" val="1377085833"/>
                        </a:ext>
                      </a:extLst>
                    </a:gridCol>
                    <a:gridCol w="491807">
                      <a:extLst>
                        <a:ext uri="{9D8B030D-6E8A-4147-A177-3AD203B41FA5}">
                          <a16:colId xmlns:a16="http://schemas.microsoft.com/office/drawing/2014/main" val="1211167066"/>
                        </a:ext>
                      </a:extLst>
                    </a:gridCol>
                    <a:gridCol w="506793">
                      <a:extLst>
                        <a:ext uri="{9D8B030D-6E8A-4147-A177-3AD203B41FA5}">
                          <a16:colId xmlns:a16="http://schemas.microsoft.com/office/drawing/2014/main" val="341619760"/>
                        </a:ext>
                      </a:extLst>
                    </a:gridCol>
                    <a:gridCol w="652399">
                      <a:extLst>
                        <a:ext uri="{9D8B030D-6E8A-4147-A177-3AD203B41FA5}">
                          <a16:colId xmlns:a16="http://schemas.microsoft.com/office/drawing/2014/main" val="616068074"/>
                        </a:ext>
                      </a:extLst>
                    </a:gridCol>
                    <a:gridCol w="494665">
                      <a:extLst>
                        <a:ext uri="{9D8B030D-6E8A-4147-A177-3AD203B41FA5}">
                          <a16:colId xmlns:a16="http://schemas.microsoft.com/office/drawing/2014/main" val="3962682318"/>
                        </a:ext>
                      </a:extLst>
                    </a:gridCol>
                    <a:gridCol w="506793">
                      <a:extLst>
                        <a:ext uri="{9D8B030D-6E8A-4147-A177-3AD203B41FA5}">
                          <a16:colId xmlns:a16="http://schemas.microsoft.com/office/drawing/2014/main" val="1071797216"/>
                        </a:ext>
                      </a:extLst>
                    </a:gridCol>
                    <a:gridCol w="652399">
                      <a:extLst>
                        <a:ext uri="{9D8B030D-6E8A-4147-A177-3AD203B41FA5}">
                          <a16:colId xmlns:a16="http://schemas.microsoft.com/office/drawing/2014/main" val="902350771"/>
                        </a:ext>
                      </a:extLst>
                    </a:gridCol>
                    <a:gridCol w="486727">
                      <a:extLst>
                        <a:ext uri="{9D8B030D-6E8A-4147-A177-3AD203B41FA5}">
                          <a16:colId xmlns:a16="http://schemas.microsoft.com/office/drawing/2014/main" val="927836735"/>
                        </a:ext>
                      </a:extLst>
                    </a:gridCol>
                    <a:gridCol w="506793">
                      <a:extLst>
                        <a:ext uri="{9D8B030D-6E8A-4147-A177-3AD203B41FA5}">
                          <a16:colId xmlns:a16="http://schemas.microsoft.com/office/drawing/2014/main" val="3989909154"/>
                        </a:ext>
                      </a:extLst>
                    </a:gridCol>
                    <a:gridCol w="652399">
                      <a:extLst>
                        <a:ext uri="{9D8B030D-6E8A-4147-A177-3AD203B41FA5}">
                          <a16:colId xmlns:a16="http://schemas.microsoft.com/office/drawing/2014/main" val="437999884"/>
                        </a:ext>
                      </a:extLst>
                    </a:gridCol>
                    <a:gridCol w="488315">
                      <a:extLst>
                        <a:ext uri="{9D8B030D-6E8A-4147-A177-3AD203B41FA5}">
                          <a16:colId xmlns:a16="http://schemas.microsoft.com/office/drawing/2014/main" val="900678779"/>
                        </a:ext>
                      </a:extLst>
                    </a:gridCol>
                    <a:gridCol w="506793">
                      <a:extLst>
                        <a:ext uri="{9D8B030D-6E8A-4147-A177-3AD203B41FA5}">
                          <a16:colId xmlns:a16="http://schemas.microsoft.com/office/drawing/2014/main" val="1068383437"/>
                        </a:ext>
                      </a:extLst>
                    </a:gridCol>
                    <a:gridCol w="652399">
                      <a:extLst>
                        <a:ext uri="{9D8B030D-6E8A-4147-A177-3AD203B41FA5}">
                          <a16:colId xmlns:a16="http://schemas.microsoft.com/office/drawing/2014/main" val="1366527790"/>
                        </a:ext>
                      </a:extLst>
                    </a:gridCol>
                    <a:gridCol w="461327">
                      <a:extLst>
                        <a:ext uri="{9D8B030D-6E8A-4147-A177-3AD203B41FA5}">
                          <a16:colId xmlns:a16="http://schemas.microsoft.com/office/drawing/2014/main" val="2016678230"/>
                        </a:ext>
                      </a:extLst>
                    </a:gridCol>
                    <a:gridCol w="506793">
                      <a:extLst>
                        <a:ext uri="{9D8B030D-6E8A-4147-A177-3AD203B41FA5}">
                          <a16:colId xmlns:a16="http://schemas.microsoft.com/office/drawing/2014/main" val="2374093536"/>
                        </a:ext>
                      </a:extLst>
                    </a:gridCol>
                  </a:tblGrid>
                  <a:tr h="991840">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J</a:t>
                          </a:r>
                          <a:r>
                            <a:rPr lang="en-US" altLang="zh-CN" sz="1200" b="0" baseline="30000" dirty="0">
                              <a:solidFill>
                                <a:schemeClr val="tx1"/>
                              </a:solidFill>
                              <a:latin typeface="Cambria" panose="02040503050406030204" pitchFamily="18" charset="0"/>
                              <a:ea typeface="Cambria" panose="02040503050406030204" pitchFamily="18" charset="0"/>
                            </a:rPr>
                            <a:t>π</a:t>
                          </a:r>
                          <a:endParaRPr lang="zh-CN" altLang="en-US" sz="12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 </a:t>
                          </a: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algn="ctr"/>
                          <a:r>
                            <a:rPr lang="en-US" altLang="zh-CN" sz="1200" b="0" dirty="0">
                              <a:solidFill>
                                <a:schemeClr val="tx1"/>
                              </a:solidFill>
                              <a:latin typeface="Cambria" panose="02040503050406030204" pitchFamily="18" charset="0"/>
                              <a:ea typeface="Cambria" panose="02040503050406030204" pitchFamily="18" charset="0"/>
                            </a:rPr>
                            <a:t>Bennett</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γ</a:t>
                          </a:r>
                          <a:r>
                            <a:rPr lang="en-US" altLang="zh-CN" sz="12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dirty="0">
                              <a:solidFill>
                                <a:schemeClr val="tx1"/>
                              </a:solidFill>
                              <a:latin typeface="Cambria" panose="02040503050406030204" pitchFamily="18" charset="0"/>
                              <a:ea typeface="Cambria" panose="02040503050406030204" pitchFamily="18" charset="0"/>
                            </a:rPr>
                            <a:t>Bennett</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i="1" dirty="0">
                              <a:solidFill>
                                <a:srgbClr val="C00000"/>
                              </a:solidFill>
                              <a:latin typeface="Cambria" panose="02040503050406030204" pitchFamily="18" charset="0"/>
                              <a:ea typeface="Cambria" panose="02040503050406030204" pitchFamily="18" charset="0"/>
                            </a:rPr>
                            <a:t>τ</a:t>
                          </a:r>
                          <a:r>
                            <a:rPr lang="en-US" altLang="zh-CN" sz="1200" b="0" dirty="0">
                              <a:solidFill>
                                <a:srgbClr val="C00000"/>
                              </a:solidFill>
                              <a:latin typeface="Cambria" panose="02040503050406030204" pitchFamily="18" charset="0"/>
                              <a:ea typeface="Cambria" panose="02040503050406030204" pitchFamily="18" charset="0"/>
                            </a:rPr>
                            <a:t> (fs)</a:t>
                          </a:r>
                        </a:p>
                        <a:p>
                          <a:pPr algn="ctr"/>
                          <a:r>
                            <a:rPr lang="en-US" altLang="zh-CN" sz="1200" b="0" dirty="0">
                              <a:solidFill>
                                <a:srgbClr val="C00000"/>
                              </a:solidFill>
                              <a:latin typeface="Cambria" panose="02040503050406030204" pitchFamily="18" charset="0"/>
                              <a:ea typeface="Cambria" panose="02040503050406030204" pitchFamily="18" charset="0"/>
                            </a:rPr>
                            <a:t>DSL1</a:t>
                          </a:r>
                          <a:endParaRPr lang="zh-CN" altLang="en-US" sz="12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a:t>
                          </a:r>
                        </a:p>
                        <a:p>
                          <a:pPr algn="ct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algn="ctr"/>
                          <a:r>
                            <a:rPr lang="en-US" altLang="zh-CN" sz="1200" b="0" dirty="0">
                              <a:solidFill>
                                <a:schemeClr val="tx1"/>
                              </a:solidFill>
                              <a:latin typeface="Cambria" panose="02040503050406030204" pitchFamily="18" charset="0"/>
                              <a:ea typeface="Cambria" panose="02040503050406030204" pitchFamily="18" charset="0"/>
                            </a:rPr>
                            <a:t>USDA</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USDA</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838554" t="-1227" r="-1301205" b="-749080"/>
                          </a:stretch>
                        </a:blip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a:t>
                          </a:r>
                        </a:p>
                        <a:p>
                          <a:pPr algn="ct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algn="ctr"/>
                          <a:r>
                            <a:rPr lang="en-US" altLang="zh-CN" sz="1200" b="0" dirty="0">
                              <a:solidFill>
                                <a:schemeClr val="tx1"/>
                              </a:solidFill>
                              <a:latin typeface="Cambria" panose="02040503050406030204" pitchFamily="18" charset="0"/>
                              <a:ea typeface="Cambria" panose="02040503050406030204" pitchFamily="18" charset="0"/>
                            </a:rPr>
                            <a:t>USDB</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USDB</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1151190" t="-1227" r="-961905" b="-749080"/>
                          </a:stretch>
                        </a:blip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a:t>
                          </a:r>
                        </a:p>
                        <a:p>
                          <a:pPr algn="ct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USDC</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USDC</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1472619" t="-1227" r="-640476" b="-749080"/>
                          </a:stretch>
                        </a:blip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a:t>
                          </a:r>
                        </a:p>
                        <a:p>
                          <a:pPr algn="ct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algn="ctr"/>
                          <a:r>
                            <a:rPr lang="en-US" altLang="zh-CN" sz="1200" b="0" dirty="0">
                              <a:solidFill>
                                <a:schemeClr val="tx1"/>
                              </a:solidFill>
                              <a:latin typeface="Cambria" panose="02040503050406030204" pitchFamily="18" charset="0"/>
                              <a:ea typeface="Cambria" panose="02040503050406030204" pitchFamily="18" charset="0"/>
                            </a:rPr>
                            <a:t>USDE</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USDE</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1816867" t="-1227" r="-322892" b="-749080"/>
                          </a:stretch>
                        </a:blip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E</a:t>
                          </a:r>
                          <a:r>
                            <a:rPr lang="en-US" altLang="zh-CN" sz="1200" b="0" i="1" baseline="-25000" dirty="0">
                              <a:solidFill>
                                <a:schemeClr val="tx1"/>
                              </a:solidFill>
                              <a:latin typeface="Cambria" panose="02040503050406030204" pitchFamily="18" charset="0"/>
                              <a:ea typeface="Cambria" panose="02040503050406030204" pitchFamily="18" charset="0"/>
                            </a:rPr>
                            <a:t>x</a:t>
                          </a:r>
                          <a:r>
                            <a:rPr lang="en-US" altLang="zh-CN" sz="1200" b="0" dirty="0">
                              <a:solidFill>
                                <a:schemeClr val="tx1"/>
                              </a:solidFill>
                              <a:latin typeface="Cambria" panose="02040503050406030204" pitchFamily="18" charset="0"/>
                              <a:ea typeface="Cambria" panose="02040503050406030204" pitchFamily="18" charset="0"/>
                            </a:rPr>
                            <a:t> (keV)</a:t>
                          </a:r>
                        </a:p>
                        <a:p>
                          <a:pPr algn="ctr"/>
                          <a:r>
                            <a:rPr lang="en-US" altLang="zh-CN" sz="1200" b="0" baseline="30000" dirty="0">
                              <a:solidFill>
                                <a:schemeClr val="tx1"/>
                              </a:solidFill>
                              <a:latin typeface="Cambria" panose="02040503050406030204" pitchFamily="18" charset="0"/>
                              <a:ea typeface="Cambria" panose="02040503050406030204" pitchFamily="18" charset="0"/>
                            </a:rPr>
                            <a:t>31</a:t>
                          </a:r>
                          <a:r>
                            <a:rPr lang="en-US" altLang="zh-CN" sz="1200" b="0" dirty="0">
                              <a:solidFill>
                                <a:schemeClr val="tx1"/>
                              </a:solidFill>
                              <a:latin typeface="Cambria" panose="02040503050406030204" pitchFamily="18" charset="0"/>
                              <a:ea typeface="Cambria" panose="02040503050406030204" pitchFamily="18" charset="0"/>
                            </a:rPr>
                            <a: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USDI</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a:r>
                            <a:rPr lang="en-US" altLang="zh-CN" sz="1200" b="0" i="1" dirty="0">
                              <a:solidFill>
                                <a:schemeClr val="tx1"/>
                              </a:solidFill>
                              <a:latin typeface="Cambria" panose="02040503050406030204" pitchFamily="18" charset="0"/>
                              <a:ea typeface="Cambria" panose="02040503050406030204" pitchFamily="18" charset="0"/>
                            </a:rPr>
                            <a:t>τ</a:t>
                          </a:r>
                          <a:r>
                            <a:rPr lang="en-US" altLang="zh-CN" sz="1200" b="0" dirty="0">
                              <a:solidFill>
                                <a:schemeClr val="tx1"/>
                              </a:solidFill>
                              <a:latin typeface="Cambria" panose="02040503050406030204" pitchFamily="18" charset="0"/>
                              <a:ea typeface="Cambria" panose="02040503050406030204" pitchFamily="18" charset="0"/>
                            </a:rPr>
                            <a:t> (fs)</a:t>
                          </a:r>
                        </a:p>
                        <a:p>
                          <a:pPr algn="ctr"/>
                          <a:r>
                            <a:rPr lang="en-US" altLang="zh-CN" sz="1200" b="0" dirty="0">
                              <a:solidFill>
                                <a:schemeClr val="tx1"/>
                              </a:solidFill>
                              <a:latin typeface="Cambria" panose="02040503050406030204" pitchFamily="18" charset="0"/>
                              <a:ea typeface="Cambria" panose="02040503050406030204" pitchFamily="18" charset="0"/>
                            </a:rPr>
                            <a:t>USDI</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2137349" t="-1227" r="-2410" b="-749080"/>
                          </a:stretch>
                        </a:blipFill>
                      </a:tcPr>
                    </a:tc>
                    <a:extLst>
                      <a:ext uri="{0D108BD9-81ED-4DB2-BD59-A6C34878D82A}">
                        <a16:rowId xmlns:a16="http://schemas.microsoft.com/office/drawing/2014/main" val="3188695152"/>
                      </a:ext>
                    </a:extLst>
                  </a:tr>
                  <a:tr h="61358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1248.43(20)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1248.40(20)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316393" t="-165000" r="-1107377" b="-1121000"/>
                          </a:stretch>
                        </a:blip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1125</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Cambria" panose="02040503050406030204" pitchFamily="18" charset="0"/>
                            </a:rPr>
                            <a:t>2598</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等线" panose="02010600030101010101" pitchFamily="2" charset="-122"/>
                            </a:rPr>
                            <a:t>1794</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1193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Cambria" panose="02040503050406030204" pitchFamily="18" charset="0"/>
                            </a:rPr>
                            <a:t>3133</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等线" panose="02010600030101010101" pitchFamily="2" charset="-122"/>
                            </a:rPr>
                            <a:t>2633</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rPr>
                            <a:t>1186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2942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2428</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1212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Cambria" panose="02040503050406030204" pitchFamily="18" charset="0"/>
                            </a:rPr>
                            <a:t>3071</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等线" panose="02010600030101010101" pitchFamily="2" charset="-122"/>
                            </a:rPr>
                            <a:t>2735</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Cambria" panose="02040503050406030204" pitchFamily="18" charset="0"/>
                            </a:rPr>
                            <a:t>1204</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等线" panose="02010600030101010101" pitchFamily="2" charset="-122"/>
                            </a:rPr>
                            <a:t>3142</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chemeClr val="tx1"/>
                              </a:solidFill>
                              <a:effectLst/>
                              <a:latin typeface="Cambria" panose="02040503050406030204" pitchFamily="18" charset="0"/>
                              <a:ea typeface="等线" panose="02010600030101010101" pitchFamily="2" charset="-122"/>
                            </a:rPr>
                            <a:t>2734</a:t>
                          </a:r>
                          <a:endParaRPr lang="zh-CN" altLang="en-US" sz="12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892418679"/>
                      </a:ext>
                    </a:extLst>
                  </a:tr>
                  <a:tr h="591080">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2234.06(20)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2233.97(20)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316393" t="-273196" r="-1107377" b="-1055670"/>
                          </a:stretch>
                        </a:blip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2334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230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285</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2301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269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rPr>
                            <a:t>311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2385</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221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306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2279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296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200" b="0" dirty="0">
                              <a:solidFill>
                                <a:schemeClr val="tx1"/>
                              </a:solidFill>
                              <a:latin typeface="Cambria" panose="02040503050406030204" pitchFamily="18" charset="0"/>
                            </a:rPr>
                            <a:t>325</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200" b="0" dirty="0">
                              <a:solidFill>
                                <a:schemeClr val="tx1"/>
                              </a:solidFill>
                              <a:latin typeface="Cambria" panose="02040503050406030204" pitchFamily="18" charset="0"/>
                            </a:rPr>
                            <a:t>2376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a:r>
                            <a:rPr lang="en-US" altLang="zh-CN" sz="1200" b="0" dirty="0">
                              <a:solidFill>
                                <a:schemeClr val="tx1"/>
                              </a:solidFill>
                              <a:latin typeface="Cambria" panose="02040503050406030204" pitchFamily="18" charset="0"/>
                            </a:rPr>
                            <a:t>233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a:r>
                            <a:rPr lang="en-US" altLang="zh-CN" sz="1200" b="0" dirty="0">
                              <a:solidFill>
                                <a:schemeClr val="tx1"/>
                              </a:solidFill>
                              <a:latin typeface="Cambria" panose="02040503050406030204" pitchFamily="18" charset="0"/>
                            </a:rPr>
                            <a:t>317</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2902715317"/>
                      </a:ext>
                    </a:extLst>
                  </a:tr>
                  <a:tr h="57422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3076.40(31)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3076.24(20)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zh-CN" sz="12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2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3189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rPr>
                            <a:t>16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3197</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12</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14</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rPr>
                            <a:t>3272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11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13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3230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12</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15</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3290</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9.3</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12</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2308589442"/>
                      </a:ext>
                    </a:extLst>
                  </a:tr>
                  <a:tr h="608075">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2186.33(33)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zh-CN" sz="12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2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3654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rPr>
                            <a:t>19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3622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13</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16</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3645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3600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13</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15</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3713</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10</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14</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4275685241"/>
                      </a:ext>
                    </a:extLst>
                  </a:tr>
                  <a:tr h="57422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4970.7(9)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4970.2(9)</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&lt;7</a:t>
                          </a:r>
                          <a:endParaRPr kumimoji="0" lang="zh-CN" altLang="en-US" sz="12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1212680614"/>
                      </a:ext>
                    </a:extLst>
                  </a:tr>
                  <a:tr h="57422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1/2+</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5156.1(6)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5155.7(6)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kumimoji="0" lang="zh-CN" altLang="en-US" sz="12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5414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2.6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rPr>
                            <a:t>3.0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5505</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2.6</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3.2</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rPr>
                            <a:t>5571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2.6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rPr>
                            <a:t>3.3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5384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2.4</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2.7</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5551</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3.3</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4.2</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1448397896"/>
                      </a:ext>
                    </a:extLst>
                  </a:tr>
                  <a:tr h="57422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5775.4(4)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kern="1200" dirty="0">
                              <a:solidFill>
                                <a:schemeClr val="tx1"/>
                              </a:solidFill>
                              <a:latin typeface="Cambria" panose="02040503050406030204" pitchFamily="18" charset="0"/>
                              <a:ea typeface="Cambria" panose="02040503050406030204" pitchFamily="18" charset="0"/>
                              <a:cs typeface="+mn-cs"/>
                            </a:rPr>
                            <a:t>3541.10(27)</a:t>
                          </a:r>
                          <a:endParaRPr lang="zh-CN" altLang="en-US" sz="12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i="0" u="none" strike="sng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&lt;23</a:t>
                          </a:r>
                          <a:endParaRPr kumimoji="0" lang="zh-CN" altLang="en-US" sz="1200" b="0" i="0" u="none" strike="sng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5827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kern="1200" dirty="0">
                              <a:solidFill>
                                <a:schemeClr val="tx1"/>
                              </a:solidFill>
                              <a:latin typeface="Cambria" panose="02040503050406030204" pitchFamily="18" charset="0"/>
                              <a:ea typeface="Cambria" panose="02040503050406030204" pitchFamily="18" charset="0"/>
                              <a:cs typeface="+mn-cs"/>
                            </a:rPr>
                            <a:t>17</a:t>
                          </a:r>
                          <a:endParaRPr lang="zh-CN" altLang="en-US" sz="12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2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5783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18</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5929</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en-US" altLang="zh-CN" sz="12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5741</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Cambria" panose="02040503050406030204" pitchFamily="18" charset="0"/>
                              <a:cs typeface="+mn-cs"/>
                            </a:rPr>
                            <a:t>17</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5966</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12</a:t>
                          </a: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91652919"/>
                      </a:ext>
                    </a:extLst>
                  </a:tr>
                  <a:tr h="574224">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6279.0(6)</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4044.7(30)</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zh-CN" altLang="en-US" sz="12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6598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0.6</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6520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0.7</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0" dirty="0">
                              <a:solidFill>
                                <a:srgbClr val="FF0000"/>
                              </a:solidFill>
                              <a:latin typeface="Cambria" panose="02040503050406030204" pitchFamily="18" charset="0"/>
                              <a:ea typeface="Cambria" panose="02040503050406030204" pitchFamily="18" charset="0"/>
                            </a:rPr>
                            <a:t>6520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rgbClr val="FF0000"/>
                              </a:solidFill>
                              <a:latin typeface="Cambria" panose="02040503050406030204" pitchFamily="18" charset="0"/>
                              <a:ea typeface="Cambria" panose="02040503050406030204" pitchFamily="18" charset="0"/>
                            </a:rPr>
                            <a:t>0.7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rgbClr val="FF0000"/>
                              </a:solidFill>
                              <a:latin typeface="Cambria" panose="02040503050406030204" pitchFamily="18" charset="0"/>
                              <a:ea typeface="Cambria" panose="02040503050406030204" pitchFamily="18" charset="0"/>
                            </a:rPr>
                            <a:t>0.8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0" dirty="0">
                              <a:solidFill>
                                <a:srgbClr val="FF0000"/>
                              </a:solidFill>
                              <a:latin typeface="Cambria" panose="02040503050406030204" pitchFamily="18" charset="0"/>
                              <a:ea typeface="Cambria" panose="02040503050406030204" pitchFamily="18" charset="0"/>
                            </a:rPr>
                            <a:t>6317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1.2</a:t>
                          </a:r>
                          <a:endParaRPr lang="zh-CN" altLang="en-US" sz="1200" b="0" i="0" u="none" strike="noStrike" dirty="0">
                            <a:solidFill>
                              <a:srgbClr val="FF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endParaRPr lang="zh-CN" altLang="en-US" sz="1200" b="0" i="0" u="none" strike="noStrike" dirty="0">
                            <a:solidFill>
                              <a:srgbClr val="FF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6526</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0.7</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985442076"/>
                      </a:ext>
                    </a:extLst>
                  </a:tr>
                  <a:tr h="608075">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4155.84(31)</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zh-CN" altLang="en-US" sz="12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6448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4.4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0" dirty="0">
                              <a:solidFill>
                                <a:schemeClr val="tx1"/>
                              </a:solidFill>
                              <a:latin typeface="Cambria" panose="02040503050406030204" pitchFamily="18" charset="0"/>
                            </a:rPr>
                            <a:t>4.3</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200" b="1" dirty="0">
                              <a:solidFill>
                                <a:schemeClr val="tx1"/>
                              </a:solidFill>
                              <a:latin typeface="Cambria" panose="02040503050406030204" pitchFamily="18" charset="0"/>
                              <a:ea typeface="Cambria" panose="02040503050406030204" pitchFamily="18" charset="0"/>
                            </a:rPr>
                            <a:t>6381</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1" i="0" u="none" strike="noStrike" dirty="0">
                              <a:solidFill>
                                <a:schemeClr val="tx1"/>
                              </a:solidFill>
                              <a:effectLst/>
                              <a:latin typeface="Cambria" panose="02040503050406030204" pitchFamily="18" charset="0"/>
                              <a:ea typeface="Cambria" panose="02040503050406030204" pitchFamily="18" charset="0"/>
                              <a:cs typeface="Times New Roman" panose="02020603050405020304" pitchFamily="18" charset="0"/>
                            </a:rPr>
                            <a:t>26</a:t>
                          </a: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fontAlgn="ctr"/>
                          <a:r>
                            <a:rPr lang="en-US" altLang="zh-CN"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24</a:t>
                          </a: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200" b="1" dirty="0">
                              <a:solidFill>
                                <a:srgbClr val="FF0000"/>
                              </a:solidFill>
                              <a:latin typeface="Cambria" panose="02040503050406030204" pitchFamily="18" charset="0"/>
                              <a:ea typeface="Cambria" panose="02040503050406030204" pitchFamily="18" charset="0"/>
                            </a:rPr>
                            <a:t>6220</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1" dirty="0">
                              <a:solidFill>
                                <a:srgbClr val="FF0000"/>
                              </a:solidFill>
                              <a:latin typeface="Cambria" panose="02040503050406030204" pitchFamily="18" charset="0"/>
                              <a:ea typeface="Cambria" panose="02040503050406030204" pitchFamily="18" charset="0"/>
                            </a:rPr>
                            <a:t>3.4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1" dirty="0">
                              <a:solidFill>
                                <a:srgbClr val="FF0000"/>
                              </a:solidFill>
                              <a:latin typeface="Cambria" panose="02040503050406030204" pitchFamily="18" charset="0"/>
                              <a:ea typeface="Cambria" panose="02040503050406030204" pitchFamily="18" charset="0"/>
                            </a:rPr>
                            <a:t>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200" b="1" dirty="0">
                              <a:solidFill>
                                <a:srgbClr val="FF0000"/>
                              </a:solidFill>
                              <a:latin typeface="Cambria" panose="02040503050406030204" pitchFamily="18" charset="0"/>
                              <a:ea typeface="Cambria" panose="02040503050406030204" pitchFamily="18" charset="0"/>
                            </a:rPr>
                            <a:t>6383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1" i="0" u="none" strike="noStrike" dirty="0">
                              <a:solidFill>
                                <a:srgbClr val="FF0000"/>
                              </a:solidFill>
                              <a:effectLst/>
                              <a:latin typeface="Cambria" panose="02040503050406030204" pitchFamily="18" charset="0"/>
                              <a:ea typeface="Cambria" panose="02040503050406030204" pitchFamily="18" charset="0"/>
                              <a:cs typeface="Times New Roman" panose="02020603050405020304" pitchFamily="18" charset="0"/>
                            </a:rPr>
                            <a:t>1.9</a:t>
                          </a:r>
                          <a:endParaRPr lang="zh-CN" altLang="en-US" sz="1200" b="1" i="0" u="none" strike="noStrike" dirty="0">
                            <a:solidFill>
                              <a:srgbClr val="FF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1" i="0" u="none" strike="noStrike" dirty="0">
                              <a:solidFill>
                                <a:srgbClr val="FF0000"/>
                              </a:solidFill>
                              <a:effectLst/>
                              <a:latin typeface="Cambria" panose="02040503050406030204" pitchFamily="18" charset="0"/>
                              <a:ea typeface="等线" panose="02010600030101010101" pitchFamily="2" charset="-122"/>
                              <a:cs typeface="Times New Roman" panose="02020603050405020304" pitchFamily="18" charset="0"/>
                            </a:rPr>
                            <a:t>1.8</a:t>
                          </a:r>
                          <a:endParaRPr lang="zh-CN" altLang="en-US" sz="1200" b="1" i="0" u="none" strike="noStrike" dirty="0">
                            <a:solidFill>
                              <a:srgbClr val="FF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6226</a:t>
                          </a: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3.5</a:t>
                          </a: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a:txBody>
                        <a:bodyPr/>
                        <a:lstStyle/>
                        <a:p>
                          <a:pPr algn="ctr" fontAlgn="ctr"/>
                          <a:r>
                            <a:rPr lang="en-US" altLang="zh-CN"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2.8</a:t>
                          </a: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860923594"/>
                      </a:ext>
                    </a:extLst>
                  </a:tr>
                  <a:tr h="2103120">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7/2+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200" b="0" dirty="0">
                              <a:solidFill>
                                <a:schemeClr val="tx1"/>
                              </a:solidFill>
                              <a:latin typeface="Cambria" panose="02040503050406030204" pitchFamily="18" charset="0"/>
                              <a:ea typeface="Cambria" panose="02040503050406030204" pitchFamily="18" charset="0"/>
                            </a:rPr>
                            <a:t>5292.5(4)</a:t>
                          </a: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gridSpan="3">
                      <a:txBody>
                        <a:bodyPr/>
                        <a:lstStyle/>
                        <a:p>
                          <a:pPr algn="ctr"/>
                          <a:r>
                            <a:rPr lang="en-US" altLang="zh-CN" sz="1200" b="0" dirty="0">
                              <a:solidFill>
                                <a:schemeClr val="tx1"/>
                              </a:solidFill>
                              <a:latin typeface="Cambria" panose="02040503050406030204" pitchFamily="18" charset="0"/>
                              <a:ea typeface="Cambria" panose="02040503050406030204" pitchFamily="18" charset="0"/>
                            </a:rPr>
                            <a:t>I guess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hMerge="1">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hMerge="1">
                      <a:txBody>
                        <a:bodyPr/>
                        <a:lstStyle/>
                        <a:p>
                          <a:pPr algn="ctr"/>
                          <a:endParaRPr lang="zh-CN" altLang="en-US" sz="12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dirty="0">
                              <a:solidFill>
                                <a:schemeClr val="tx1"/>
                              </a:solidFill>
                              <a:latin typeface="Cambria" panose="02040503050406030204" pitchFamily="18" charset="0"/>
                              <a:ea typeface="Cambria" panose="02040503050406030204" pitchFamily="18" charset="0"/>
                            </a:rPr>
                            <a:t>Bennett_PRC2018 Table II matched 6279 with 6509 </a:t>
                          </a:r>
                          <a:r>
                            <a:rPr lang="de-DE" altLang="zh-CN" sz="1200" b="0" dirty="0">
                              <a:solidFill>
                                <a:schemeClr val="tx1"/>
                              </a:solidFill>
                              <a:latin typeface="Cambria" panose="02040503050406030204" pitchFamily="18" charset="0"/>
                              <a:ea typeface="Cambria" panose="02040503050406030204" pitchFamily="18" charset="0"/>
                            </a:rPr>
                            <a:t>(T = 3/2) </a:t>
                          </a:r>
                          <a:r>
                            <a:rPr lang="en-US" altLang="zh-CN" sz="1200" b="0" dirty="0">
                              <a:solidFill>
                                <a:schemeClr val="tx1"/>
                              </a:solidFill>
                              <a:latin typeface="Cambria" panose="02040503050406030204" pitchFamily="18" charset="0"/>
                              <a:ea typeface="Cambria" panose="02040503050406030204" pitchFamily="18" charset="0"/>
                            </a:rPr>
                            <a:t>and 6390 with 6375 </a:t>
                          </a:r>
                          <a:r>
                            <a:rPr lang="de-DE" altLang="zh-CN" sz="1200" b="0" dirty="0">
                              <a:solidFill>
                                <a:schemeClr val="tx1"/>
                              </a:solidFill>
                              <a:latin typeface="Cambria" panose="02040503050406030204" pitchFamily="18" charset="0"/>
                              <a:ea typeface="Cambria" panose="02040503050406030204" pitchFamily="18" charset="0"/>
                            </a:rPr>
                            <a:t>(T = 1/2)</a:t>
                          </a:r>
                          <a:r>
                            <a:rPr lang="en-US" altLang="zh-CN" sz="1200" b="0" dirty="0">
                              <a:solidFill>
                                <a:schemeClr val="tx1"/>
                              </a:solidFill>
                              <a:latin typeface="Cambria" panose="02040503050406030204" pitchFamily="18" charset="0"/>
                              <a:ea typeface="Cambria" panose="02040503050406030204" pitchFamily="18"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dirty="0">
                              <a:solidFill>
                                <a:schemeClr val="tx1"/>
                              </a:solidFill>
                              <a:latin typeface="Cambria" panose="02040503050406030204" pitchFamily="18" charset="0"/>
                              <a:ea typeface="Cambria" panose="02040503050406030204" pitchFamily="18" charset="0"/>
                            </a:rPr>
                            <a:t>Bennett_PRL2016 reported a triplet of 3/2</a:t>
                          </a:r>
                          <a:r>
                            <a:rPr lang="en-US" altLang="zh-CN" sz="1200" b="0" baseline="30000" dirty="0">
                              <a:solidFill>
                                <a:schemeClr val="tx1"/>
                              </a:solidFill>
                              <a:latin typeface="Cambria" panose="02040503050406030204" pitchFamily="18" charset="0"/>
                              <a:ea typeface="Cambria" panose="02040503050406030204" pitchFamily="18" charset="0"/>
                            </a:rPr>
                            <a:t>+</a:t>
                          </a:r>
                          <a:r>
                            <a:rPr lang="en-US" altLang="zh-CN" sz="1200" b="0" dirty="0">
                              <a:solidFill>
                                <a:schemeClr val="tx1"/>
                              </a:solidFill>
                              <a:latin typeface="Cambria" panose="02040503050406030204" pitchFamily="18" charset="0"/>
                              <a:ea typeface="Cambria" panose="02040503050406030204" pitchFamily="18" charset="0"/>
                            </a:rPr>
                            <a:t> levels with energies of </a:t>
                          </a:r>
                          <a:r>
                            <a:rPr lang="de-DE" altLang="zh-CN" sz="1200" b="0" dirty="0">
                              <a:solidFill>
                                <a:schemeClr val="tx1"/>
                              </a:solidFill>
                              <a:latin typeface="Cambria" panose="02040503050406030204" pitchFamily="18" charset="0"/>
                              <a:ea typeface="Cambria" panose="02040503050406030204" pitchFamily="18" charset="0"/>
                            </a:rPr>
                            <a:t>6205 (T = 1/2), 6382 (T = 1/2), and 6520 keV (T = 3/2) </a:t>
                          </a:r>
                          <a:endParaRPr lang="en-US" altLang="zh-CN" sz="12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pPr algn="ctr" fontAlgn="ct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pPr algn="ctr" fontAlgn="ctr"/>
                          <a:endParaRPr lang="zh-CN" altLang="en-US" sz="12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gridSpan="3">
                      <a:txBody>
                        <a:bodyPr/>
                        <a:lstStyle/>
                        <a:p>
                          <a:pPr algn="ctr"/>
                          <a:r>
                            <a:rPr lang="en-US" altLang="zh-CN" sz="1200" b="0" dirty="0">
                              <a:solidFill>
                                <a:schemeClr val="tx1"/>
                              </a:solidFill>
                              <a:latin typeface="Cambria" panose="02040503050406030204" pitchFamily="18" charset="0"/>
                              <a:ea typeface="Cambria" panose="02040503050406030204" pitchFamily="18" charset="0"/>
                            </a:rPr>
                            <a:t>Budner draft mentioned that the  T = 1/2 level is 300 keV below the T = 3/2 IAS.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pPr algn="ctr"/>
                          <a:endParaRPr lang="en-US" altLang="zh-CN" sz="12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hMerge="1">
                      <a:txBody>
                        <a:bodyPr/>
                        <a:lstStyle/>
                        <a:p>
                          <a:pPr algn="ctr"/>
                          <a:endParaRPr lang="en-US" altLang="zh-CN" sz="12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200" b="0" dirty="0">
                              <a:solidFill>
                                <a:schemeClr val="tx1"/>
                              </a:solidFill>
                              <a:latin typeface="Cambria" panose="02040503050406030204" pitchFamily="18" charset="0"/>
                              <a:ea typeface="Cambria" panose="02040503050406030204" pitchFamily="18" charset="0"/>
                            </a:rPr>
                            <a:t>Bennett_PRC2018 Table II matched 6279 with 6317 </a:t>
                          </a:r>
                          <a:r>
                            <a:rPr lang="de-DE" altLang="zh-CN" sz="1200" b="0" dirty="0">
                              <a:solidFill>
                                <a:schemeClr val="tx1"/>
                              </a:solidFill>
                              <a:latin typeface="Cambria" panose="02040503050406030204" pitchFamily="18" charset="0"/>
                              <a:ea typeface="Cambria" panose="02040503050406030204" pitchFamily="18" charset="0"/>
                            </a:rPr>
                            <a:t>(T = 3/2) </a:t>
                          </a:r>
                          <a:r>
                            <a:rPr lang="en-US" altLang="zh-CN" sz="1200" b="0" dirty="0">
                              <a:solidFill>
                                <a:schemeClr val="tx1"/>
                              </a:solidFill>
                              <a:latin typeface="Cambria" panose="02040503050406030204" pitchFamily="18" charset="0"/>
                              <a:ea typeface="Cambria" panose="02040503050406030204" pitchFamily="18" charset="0"/>
                            </a:rPr>
                            <a:t>and 6390 with 6383 </a:t>
                          </a:r>
                          <a:r>
                            <a:rPr lang="de-DE" altLang="zh-CN" sz="1200" b="0" dirty="0">
                              <a:solidFill>
                                <a:schemeClr val="tx1"/>
                              </a:solidFill>
                              <a:latin typeface="Cambria" panose="02040503050406030204" pitchFamily="18" charset="0"/>
                              <a:ea typeface="Cambria" panose="02040503050406030204" pitchFamily="18" charset="0"/>
                            </a:rPr>
                            <a:t>(T = 1/2)</a:t>
                          </a:r>
                          <a:r>
                            <a:rPr lang="en-US" altLang="zh-CN" sz="1200" b="0" dirty="0">
                              <a:solidFill>
                                <a:schemeClr val="tx1"/>
                              </a:solidFill>
                              <a:latin typeface="Cambria" panose="02040503050406030204" pitchFamily="18" charset="0"/>
                              <a:ea typeface="Cambria" panose="02040503050406030204" pitchFamily="18" charset="0"/>
                            </a:rPr>
                            <a:t>.</a:t>
                          </a:r>
                        </a:p>
                        <a:p>
                          <a:pPr algn="ctr"/>
                          <a:r>
                            <a:rPr lang="en-US" altLang="zh-CN" sz="1200" b="0" dirty="0">
                              <a:solidFill>
                                <a:schemeClr val="tx1"/>
                              </a:solidFill>
                              <a:latin typeface="Cambria" panose="02040503050406030204" pitchFamily="18" charset="0"/>
                              <a:ea typeface="Cambria" panose="02040503050406030204" pitchFamily="18" charset="0"/>
                            </a:rPr>
                            <a:t>Bennett_PRL2016 reported a triplet of 3/2</a:t>
                          </a:r>
                          <a:r>
                            <a:rPr lang="en-US" altLang="zh-CN" sz="1200" b="0" baseline="30000" dirty="0">
                              <a:solidFill>
                                <a:schemeClr val="tx1"/>
                              </a:solidFill>
                              <a:latin typeface="Cambria" panose="02040503050406030204" pitchFamily="18" charset="0"/>
                              <a:ea typeface="Cambria" panose="02040503050406030204" pitchFamily="18" charset="0"/>
                            </a:rPr>
                            <a:t>+</a:t>
                          </a:r>
                          <a:r>
                            <a:rPr lang="en-US" altLang="zh-CN" sz="1200" b="0" dirty="0">
                              <a:solidFill>
                                <a:schemeClr val="tx1"/>
                              </a:solidFill>
                              <a:latin typeface="Cambria" panose="02040503050406030204" pitchFamily="18" charset="0"/>
                              <a:ea typeface="Cambria" panose="02040503050406030204" pitchFamily="18" charset="0"/>
                            </a:rPr>
                            <a:t> levels with energies of </a:t>
                          </a:r>
                          <a:r>
                            <a:rPr lang="de-DE" altLang="zh-CN" sz="1200" b="0" dirty="0">
                              <a:solidFill>
                                <a:schemeClr val="tx1"/>
                              </a:solidFill>
                              <a:latin typeface="Cambria" panose="02040503050406030204" pitchFamily="18" charset="0"/>
                              <a:ea typeface="Cambria" panose="02040503050406030204" pitchFamily="18" charset="0"/>
                            </a:rPr>
                            <a:t>6095 (T = 1/2), 6184 (T = 3/2), and 6375 keV (T = 1/2).</a:t>
                          </a:r>
                          <a:endParaRPr lang="en-US" altLang="zh-CN" sz="12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gridSpan="3">
                      <a:txBody>
                        <a:bodyPr/>
                        <a:lstStyle/>
                        <a:p>
                          <a:pPr algn="ctr"/>
                          <a:r>
                            <a:rPr lang="en-US" altLang="zh-CN" sz="1200" b="0" dirty="0">
                              <a:solidFill>
                                <a:schemeClr val="tx1"/>
                              </a:solidFill>
                              <a:latin typeface="Cambria" panose="02040503050406030204" pitchFamily="18" charset="0"/>
                              <a:ea typeface="Cambria" panose="02040503050406030204" pitchFamily="18" charset="0"/>
                            </a:rPr>
                            <a:t>I guess</a:t>
                          </a: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hMerge="1">
                      <a:txBody>
                        <a:bodyPr/>
                        <a:lstStyle/>
                        <a:p>
                          <a:pPr algn="ctr" fontAlgn="ctr"/>
                          <a:endParaRPr lang="zh-CN" altLang="en-US" sz="12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2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4113193161"/>
                      </a:ext>
                    </a:extLst>
                  </a:tr>
                </a:tbl>
              </a:graphicData>
            </a:graphic>
          </p:graphicFrame>
        </mc:Fallback>
      </mc:AlternateContent>
    </p:spTree>
    <p:extLst>
      <p:ext uri="{BB962C8B-B14F-4D97-AF65-F5344CB8AC3E}">
        <p14:creationId xmlns:p14="http://schemas.microsoft.com/office/powerpoint/2010/main" val="2041700650"/>
      </p:ext>
    </p:extLst>
  </p:cSld>
  <p:clrMapOvr>
    <a:masterClrMapping/>
  </p:clrMapOvr>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AA12D185-FF68-4C54-9FC8-EE5CE377C69F}"/>
                  </a:ext>
                </a:extLst>
              </p:cNvPr>
              <p:cNvGraphicFramePr>
                <a:graphicFrameLocks noGrp="1"/>
              </p:cNvGraphicFramePr>
              <p:nvPr>
                <p:extLst>
                  <p:ext uri="{D42A27DB-BD31-4B8C-83A1-F6EECF244321}">
                    <p14:modId xmlns:p14="http://schemas.microsoft.com/office/powerpoint/2010/main" val="3731699024"/>
                  </p:ext>
                </p:extLst>
              </p:nvPr>
            </p:nvGraphicFramePr>
            <p:xfrm>
              <a:off x="-14224" y="0"/>
              <a:ext cx="9158225" cy="6857998"/>
            </p:xfrm>
            <a:graphic>
              <a:graphicData uri="http://schemas.openxmlformats.org/drawingml/2006/table">
                <a:tbl>
                  <a:tblPr firstRow="1" bandRow="1">
                    <a:tableStyleId>{5C22544A-7EE6-4342-B048-85BDC9FD1C3A}</a:tableStyleId>
                  </a:tblPr>
                  <a:tblGrid>
                    <a:gridCol w="735740">
                      <a:extLst>
                        <a:ext uri="{9D8B030D-6E8A-4147-A177-3AD203B41FA5}">
                          <a16:colId xmlns:a16="http://schemas.microsoft.com/office/drawing/2014/main" val="1533597379"/>
                        </a:ext>
                      </a:extLst>
                    </a:gridCol>
                    <a:gridCol w="1542314">
                      <a:extLst>
                        <a:ext uri="{9D8B030D-6E8A-4147-A177-3AD203B41FA5}">
                          <a16:colId xmlns:a16="http://schemas.microsoft.com/office/drawing/2014/main" val="3640933740"/>
                        </a:ext>
                      </a:extLst>
                    </a:gridCol>
                    <a:gridCol w="1542314">
                      <a:extLst>
                        <a:ext uri="{9D8B030D-6E8A-4147-A177-3AD203B41FA5}">
                          <a16:colId xmlns:a16="http://schemas.microsoft.com/office/drawing/2014/main" val="718352628"/>
                        </a:ext>
                      </a:extLst>
                    </a:gridCol>
                    <a:gridCol w="1211412">
                      <a:extLst>
                        <a:ext uri="{9D8B030D-6E8A-4147-A177-3AD203B41FA5}">
                          <a16:colId xmlns:a16="http://schemas.microsoft.com/office/drawing/2014/main" val="1899299278"/>
                        </a:ext>
                      </a:extLst>
                    </a:gridCol>
                    <a:gridCol w="825289">
                      <a:extLst>
                        <a:ext uri="{9D8B030D-6E8A-4147-A177-3AD203B41FA5}">
                          <a16:colId xmlns:a16="http://schemas.microsoft.com/office/drawing/2014/main" val="341619760"/>
                        </a:ext>
                      </a:extLst>
                    </a:gridCol>
                    <a:gridCol w="825289">
                      <a:extLst>
                        <a:ext uri="{9D8B030D-6E8A-4147-A177-3AD203B41FA5}">
                          <a16:colId xmlns:a16="http://schemas.microsoft.com/office/drawing/2014/main" val="1071797216"/>
                        </a:ext>
                      </a:extLst>
                    </a:gridCol>
                    <a:gridCol w="825289">
                      <a:extLst>
                        <a:ext uri="{9D8B030D-6E8A-4147-A177-3AD203B41FA5}">
                          <a16:colId xmlns:a16="http://schemas.microsoft.com/office/drawing/2014/main" val="3989909154"/>
                        </a:ext>
                      </a:extLst>
                    </a:gridCol>
                    <a:gridCol w="825289">
                      <a:extLst>
                        <a:ext uri="{9D8B030D-6E8A-4147-A177-3AD203B41FA5}">
                          <a16:colId xmlns:a16="http://schemas.microsoft.com/office/drawing/2014/main" val="1068383437"/>
                        </a:ext>
                      </a:extLst>
                    </a:gridCol>
                    <a:gridCol w="825289">
                      <a:extLst>
                        <a:ext uri="{9D8B030D-6E8A-4147-A177-3AD203B41FA5}">
                          <a16:colId xmlns:a16="http://schemas.microsoft.com/office/drawing/2014/main" val="2374093536"/>
                        </a:ext>
                      </a:extLst>
                    </a:gridCol>
                  </a:tblGrid>
                  <a:tr h="991840">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J</a:t>
                          </a:r>
                          <a:r>
                            <a:rPr lang="en-US" altLang="zh-CN" sz="1600" b="0" baseline="30000" dirty="0">
                              <a:solidFill>
                                <a:schemeClr val="tx1"/>
                              </a:solidFill>
                              <a:latin typeface="Cambria" panose="02040503050406030204" pitchFamily="18" charset="0"/>
                              <a:ea typeface="Cambria" panose="02040503050406030204" pitchFamily="18" charset="0"/>
                            </a:rPr>
                            <a:t>π</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γ</a:t>
                          </a:r>
                          <a:r>
                            <a:rPr lang="en-US" altLang="zh-CN" sz="16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i="1" dirty="0">
                              <a:solidFill>
                                <a:srgbClr val="C00000"/>
                              </a:solidFill>
                              <a:latin typeface="Cambria" panose="02040503050406030204" pitchFamily="18" charset="0"/>
                              <a:ea typeface="Cambria" panose="02040503050406030204" pitchFamily="18" charset="0"/>
                            </a:rPr>
                            <a:t>τ</a:t>
                          </a:r>
                          <a:r>
                            <a:rPr lang="en-US" altLang="zh-CN" sz="1600" b="0" dirty="0">
                              <a:solidFill>
                                <a:srgbClr val="C00000"/>
                              </a:solidFill>
                              <a:latin typeface="Cambria" panose="02040503050406030204" pitchFamily="18" charset="0"/>
                              <a:ea typeface="Cambria" panose="02040503050406030204" pitchFamily="18" charset="0"/>
                            </a:rPr>
                            <a:t> (fs)</a:t>
                          </a:r>
                        </a:p>
                        <a:p>
                          <a:pPr algn="ctr"/>
                          <a:r>
                            <a:rPr lang="en-US" altLang="zh-CN" sz="1600" b="0" dirty="0">
                              <a:solidFill>
                                <a:srgbClr val="C00000"/>
                              </a:solidFill>
                              <a:latin typeface="Cambria" panose="02040503050406030204" pitchFamily="18" charset="0"/>
                              <a:ea typeface="Cambria" panose="02040503050406030204" pitchFamily="18" charset="0"/>
                            </a:rPr>
                            <a:t>DSL1</a:t>
                          </a:r>
                          <a:endParaRPr lang="zh-CN" altLang="en-US" sz="16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p>
                        <a:p>
                          <a:pPr algn="ctr"/>
                          <a:r>
                            <a:rPr lang="en-US" altLang="zh-CN" sz="1600" b="0" dirty="0">
                              <a:solidFill>
                                <a:schemeClr val="tx1"/>
                              </a:solidFill>
                              <a:latin typeface="Cambria" panose="02040503050406030204" pitchFamily="18" charset="0"/>
                              <a:ea typeface="Cambria" panose="02040503050406030204" pitchFamily="18" charset="0"/>
                            </a:rPr>
                            <a:t>USDA</a:t>
                          </a:r>
                        </a:p>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rPr>
                                    </m:ctrlPr>
                                  </m:sSubSupPr>
                                  <m:e>
                                    <m:r>
                                      <a:rPr lang="en-US" altLang="zh-CN" sz="1600" b="0" i="1" smtClean="0">
                                        <a:solidFill>
                                          <a:schemeClr val="tx1"/>
                                        </a:solidFill>
                                        <a:latin typeface="Cambria Math" panose="02040503050406030204" pitchFamily="18" charset="0"/>
                                      </a:rPr>
                                      <m:t>𝐸</m:t>
                                    </m:r>
                                  </m:e>
                                  <m:sub>
                                    <m:r>
                                      <a:rPr lang="zh-CN" altLang="en-US" sz="1600" b="0" i="1" smtClean="0">
                                        <a:solidFill>
                                          <a:schemeClr val="tx1"/>
                                        </a:solidFill>
                                        <a:latin typeface="Cambria Math" panose="02040503050406030204" pitchFamily="18" charset="0"/>
                                      </a:rPr>
                                      <m:t>𝛾</m:t>
                                    </m:r>
                                  </m:sub>
                                  <m:sup>
                                    <m:r>
                                      <a:rPr lang="en-US" altLang="zh-CN" sz="1600" b="0" i="1" smtClean="0">
                                        <a:solidFill>
                                          <a:schemeClr val="tx1"/>
                                        </a:solidFill>
                                        <a:latin typeface="Cambria Math" panose="02040503050406030204" pitchFamily="18" charset="0"/>
                                      </a:rPr>
                                      <m:t>2</m:t>
                                    </m:r>
                                    <m:r>
                                      <a:rPr lang="en-US" altLang="zh-CN" sz="1600" b="0" i="1" smtClean="0">
                                        <a:solidFill>
                                          <a:schemeClr val="tx1"/>
                                        </a:solidFill>
                                        <a:latin typeface="Cambria Math" panose="02040503050406030204" pitchFamily="18" charset="0"/>
                                      </a:rPr>
                                      <m:t>𝐿</m:t>
                                    </m:r>
                                    <m:r>
                                      <a:rPr lang="en-US" altLang="zh-CN" sz="1600" b="0" i="1" smtClean="0">
                                        <a:solidFill>
                                          <a:schemeClr val="tx1"/>
                                        </a:solidFill>
                                        <a:latin typeface="Cambria Math" panose="02040503050406030204" pitchFamily="18" charset="0"/>
                                      </a:rPr>
                                      <m:t>+1</m:t>
                                    </m:r>
                                  </m:sup>
                                </m:sSubSup>
                              </m:oMath>
                            </m:oMathPara>
                          </a14:m>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p>
                        <a:p>
                          <a:pPr algn="ctr"/>
                          <a:r>
                            <a:rPr lang="en-US" altLang="zh-CN" sz="1600" b="0" dirty="0">
                              <a:solidFill>
                                <a:schemeClr val="tx1"/>
                              </a:solidFill>
                              <a:latin typeface="Cambria" panose="02040503050406030204" pitchFamily="18" charset="0"/>
                              <a:ea typeface="Cambria" panose="02040503050406030204" pitchFamily="18" charset="0"/>
                            </a:rPr>
                            <a:t>USDB</a:t>
                          </a:r>
                        </a:p>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rPr>
                                    </m:ctrlPr>
                                  </m:sSubSupPr>
                                  <m:e>
                                    <m:r>
                                      <a:rPr lang="en-US" altLang="zh-CN" sz="1600" b="0" i="1" smtClean="0">
                                        <a:solidFill>
                                          <a:schemeClr val="tx1"/>
                                        </a:solidFill>
                                        <a:latin typeface="Cambria Math" panose="02040503050406030204" pitchFamily="18" charset="0"/>
                                      </a:rPr>
                                      <m:t>𝐸</m:t>
                                    </m:r>
                                  </m:e>
                                  <m:sub>
                                    <m:r>
                                      <a:rPr lang="zh-CN" altLang="en-US" sz="1600" b="0" i="1" smtClean="0">
                                        <a:solidFill>
                                          <a:schemeClr val="tx1"/>
                                        </a:solidFill>
                                        <a:latin typeface="Cambria Math" panose="02040503050406030204" pitchFamily="18" charset="0"/>
                                      </a:rPr>
                                      <m:t>𝛾</m:t>
                                    </m:r>
                                  </m:sub>
                                  <m:sup>
                                    <m:r>
                                      <a:rPr lang="en-US" altLang="zh-CN" sz="1600" b="0" i="1" smtClean="0">
                                        <a:solidFill>
                                          <a:schemeClr val="tx1"/>
                                        </a:solidFill>
                                        <a:latin typeface="Cambria Math" panose="02040503050406030204" pitchFamily="18" charset="0"/>
                                      </a:rPr>
                                      <m:t>2</m:t>
                                    </m:r>
                                    <m:r>
                                      <a:rPr lang="en-US" altLang="zh-CN" sz="1600" b="0" i="1" smtClean="0">
                                        <a:solidFill>
                                          <a:schemeClr val="tx1"/>
                                        </a:solidFill>
                                        <a:latin typeface="Cambria Math" panose="02040503050406030204" pitchFamily="18" charset="0"/>
                                      </a:rPr>
                                      <m:t>𝐿</m:t>
                                    </m:r>
                                    <m:r>
                                      <a:rPr lang="en-US" altLang="zh-CN" sz="1600" b="0" i="1" smtClean="0">
                                        <a:solidFill>
                                          <a:schemeClr val="tx1"/>
                                        </a:solidFill>
                                        <a:latin typeface="Cambria Math" panose="02040503050406030204" pitchFamily="18" charset="0"/>
                                      </a:rPr>
                                      <m:t>+1</m:t>
                                    </m:r>
                                  </m:sup>
                                </m:sSubSup>
                              </m:oMath>
                            </m:oMathPara>
                          </a14:m>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p>
                        <a:p>
                          <a:pPr algn="ctr"/>
                          <a:r>
                            <a:rPr lang="en-US" altLang="zh-CN" sz="1600" b="0" dirty="0">
                              <a:solidFill>
                                <a:schemeClr val="tx1"/>
                              </a:solidFill>
                              <a:latin typeface="Cambria" panose="02040503050406030204" pitchFamily="18" charset="0"/>
                              <a:ea typeface="Cambria" panose="02040503050406030204" pitchFamily="18" charset="0"/>
                            </a:rPr>
                            <a:t>USDC</a:t>
                          </a:r>
                        </a:p>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rPr>
                                    </m:ctrlPr>
                                  </m:sSubSupPr>
                                  <m:e>
                                    <m:r>
                                      <a:rPr lang="en-US" altLang="zh-CN" sz="1600" b="0" i="1" smtClean="0">
                                        <a:solidFill>
                                          <a:schemeClr val="tx1"/>
                                        </a:solidFill>
                                        <a:latin typeface="Cambria Math" panose="02040503050406030204" pitchFamily="18" charset="0"/>
                                      </a:rPr>
                                      <m:t>𝐸</m:t>
                                    </m:r>
                                  </m:e>
                                  <m:sub>
                                    <m:r>
                                      <a:rPr lang="zh-CN" altLang="en-US" sz="1600" b="0" i="1" smtClean="0">
                                        <a:solidFill>
                                          <a:schemeClr val="tx1"/>
                                        </a:solidFill>
                                        <a:latin typeface="Cambria Math" panose="02040503050406030204" pitchFamily="18" charset="0"/>
                                      </a:rPr>
                                      <m:t>𝛾</m:t>
                                    </m:r>
                                  </m:sub>
                                  <m:sup>
                                    <m:r>
                                      <a:rPr lang="en-US" altLang="zh-CN" sz="1600" b="0" i="1" smtClean="0">
                                        <a:solidFill>
                                          <a:schemeClr val="tx1"/>
                                        </a:solidFill>
                                        <a:latin typeface="Cambria Math" panose="02040503050406030204" pitchFamily="18" charset="0"/>
                                      </a:rPr>
                                      <m:t>2</m:t>
                                    </m:r>
                                    <m:r>
                                      <a:rPr lang="en-US" altLang="zh-CN" sz="1600" b="0" i="1" smtClean="0">
                                        <a:solidFill>
                                          <a:schemeClr val="tx1"/>
                                        </a:solidFill>
                                        <a:latin typeface="Cambria Math" panose="02040503050406030204" pitchFamily="18" charset="0"/>
                                      </a:rPr>
                                      <m:t>𝐿</m:t>
                                    </m:r>
                                    <m:r>
                                      <a:rPr lang="en-US" altLang="zh-CN" sz="1600" b="0" i="1" smtClean="0">
                                        <a:solidFill>
                                          <a:schemeClr val="tx1"/>
                                        </a:solidFill>
                                        <a:latin typeface="Cambria Math" panose="02040503050406030204" pitchFamily="18" charset="0"/>
                                      </a:rPr>
                                      <m:t>+1</m:t>
                                    </m:r>
                                  </m:sup>
                                </m:sSubSup>
                              </m:oMath>
                            </m:oMathPara>
                          </a14:m>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p>
                        <a:p>
                          <a:pPr algn="ctr"/>
                          <a:r>
                            <a:rPr lang="en-US" altLang="zh-CN" sz="1600" b="0" dirty="0">
                              <a:solidFill>
                                <a:schemeClr val="tx1"/>
                              </a:solidFill>
                              <a:latin typeface="Cambria" panose="02040503050406030204" pitchFamily="18" charset="0"/>
                              <a:ea typeface="Cambria" panose="02040503050406030204" pitchFamily="18" charset="0"/>
                            </a:rPr>
                            <a:t>USDE</a:t>
                          </a:r>
                        </a:p>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rPr>
                                    </m:ctrlPr>
                                  </m:sSubSupPr>
                                  <m:e>
                                    <m:r>
                                      <a:rPr lang="en-US" altLang="zh-CN" sz="1600" b="0" i="1" smtClean="0">
                                        <a:solidFill>
                                          <a:schemeClr val="tx1"/>
                                        </a:solidFill>
                                        <a:latin typeface="Cambria Math" panose="02040503050406030204" pitchFamily="18" charset="0"/>
                                      </a:rPr>
                                      <m:t>𝐸</m:t>
                                    </m:r>
                                  </m:e>
                                  <m:sub>
                                    <m:r>
                                      <a:rPr lang="zh-CN" altLang="en-US" sz="1600" b="0" i="1" smtClean="0">
                                        <a:solidFill>
                                          <a:schemeClr val="tx1"/>
                                        </a:solidFill>
                                        <a:latin typeface="Cambria Math" panose="02040503050406030204" pitchFamily="18" charset="0"/>
                                      </a:rPr>
                                      <m:t>𝛾</m:t>
                                    </m:r>
                                  </m:sub>
                                  <m:sup>
                                    <m:r>
                                      <a:rPr lang="en-US" altLang="zh-CN" sz="1600" b="0" i="1" smtClean="0">
                                        <a:solidFill>
                                          <a:schemeClr val="tx1"/>
                                        </a:solidFill>
                                        <a:latin typeface="Cambria Math" panose="02040503050406030204" pitchFamily="18" charset="0"/>
                                      </a:rPr>
                                      <m:t>2</m:t>
                                    </m:r>
                                    <m:r>
                                      <a:rPr lang="en-US" altLang="zh-CN" sz="1600" b="0" i="1" smtClean="0">
                                        <a:solidFill>
                                          <a:schemeClr val="tx1"/>
                                        </a:solidFill>
                                        <a:latin typeface="Cambria Math" panose="02040503050406030204" pitchFamily="18" charset="0"/>
                                      </a:rPr>
                                      <m:t>𝐿</m:t>
                                    </m:r>
                                    <m:r>
                                      <a:rPr lang="en-US" altLang="zh-CN" sz="1600" b="0" i="1" smtClean="0">
                                        <a:solidFill>
                                          <a:schemeClr val="tx1"/>
                                        </a:solidFill>
                                        <a:latin typeface="Cambria Math" panose="02040503050406030204" pitchFamily="18" charset="0"/>
                                      </a:rPr>
                                      <m:t>+1</m:t>
                                    </m:r>
                                  </m:sup>
                                </m:sSubSup>
                              </m:oMath>
                            </m:oMathPara>
                          </a14:m>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p>
                        <a:p>
                          <a:pPr algn="ctr"/>
                          <a:r>
                            <a:rPr lang="en-US" altLang="zh-CN" sz="1600" b="0" dirty="0">
                              <a:solidFill>
                                <a:schemeClr val="tx1"/>
                              </a:solidFill>
                              <a:latin typeface="Cambria" panose="02040503050406030204" pitchFamily="18" charset="0"/>
                              <a:ea typeface="Cambria" panose="02040503050406030204" pitchFamily="18" charset="0"/>
                            </a:rPr>
                            <a:t>USDI</a:t>
                          </a:r>
                        </a:p>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rPr>
                                    </m:ctrlPr>
                                  </m:sSubSupPr>
                                  <m:e>
                                    <m:r>
                                      <a:rPr lang="en-US" altLang="zh-CN" sz="1600" b="0" i="1" smtClean="0">
                                        <a:solidFill>
                                          <a:schemeClr val="tx1"/>
                                        </a:solidFill>
                                        <a:latin typeface="Cambria Math" panose="02040503050406030204" pitchFamily="18" charset="0"/>
                                      </a:rPr>
                                      <m:t>𝐸</m:t>
                                    </m:r>
                                  </m:e>
                                  <m:sub>
                                    <m:r>
                                      <a:rPr lang="zh-CN" altLang="en-US" sz="1600" b="0" i="1" smtClean="0">
                                        <a:solidFill>
                                          <a:schemeClr val="tx1"/>
                                        </a:solidFill>
                                        <a:latin typeface="Cambria Math" panose="02040503050406030204" pitchFamily="18" charset="0"/>
                                      </a:rPr>
                                      <m:t>𝛾</m:t>
                                    </m:r>
                                  </m:sub>
                                  <m:sup>
                                    <m:r>
                                      <a:rPr lang="en-US" altLang="zh-CN" sz="1600" b="0" i="1" smtClean="0">
                                        <a:solidFill>
                                          <a:schemeClr val="tx1"/>
                                        </a:solidFill>
                                        <a:latin typeface="Cambria Math" panose="02040503050406030204" pitchFamily="18" charset="0"/>
                                      </a:rPr>
                                      <m:t>2</m:t>
                                    </m:r>
                                    <m:r>
                                      <a:rPr lang="en-US" altLang="zh-CN" sz="1600" b="0" i="1" smtClean="0">
                                        <a:solidFill>
                                          <a:schemeClr val="tx1"/>
                                        </a:solidFill>
                                        <a:latin typeface="Cambria Math" panose="02040503050406030204" pitchFamily="18" charset="0"/>
                                      </a:rPr>
                                      <m:t>𝐿</m:t>
                                    </m:r>
                                    <m:r>
                                      <a:rPr lang="en-US" altLang="zh-CN" sz="1600" b="0" i="1" smtClean="0">
                                        <a:solidFill>
                                          <a:schemeClr val="tx1"/>
                                        </a:solidFill>
                                        <a:latin typeface="Cambria Math" panose="02040503050406030204" pitchFamily="18" charset="0"/>
                                      </a:rPr>
                                      <m:t>+1</m:t>
                                    </m:r>
                                  </m:sup>
                                </m:sSubSup>
                              </m:oMath>
                            </m:oMathPara>
                          </a14:m>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188695152"/>
                      </a:ext>
                    </a:extLst>
                  </a:tr>
                  <a:tr h="61358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1248.40(20)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u="none" strike="noStrike" smtClean="0">
                                        <a:solidFill>
                                          <a:srgbClr val="000000"/>
                                        </a:solidFill>
                                        <a:effectLst/>
                                        <a:latin typeface="Cambria Math" panose="02040503050406030204" pitchFamily="18" charset="0"/>
                                        <a:ea typeface="+mn-ea"/>
                                      </a:rPr>
                                    </m:ctrlPr>
                                  </m:sSubSupPr>
                                  <m:e>
                                    <m:r>
                                      <a:rPr lang="en-US" altLang="zh-CN" sz="1600" b="0" i="1" u="none" strike="noStrike" smtClean="0">
                                        <a:solidFill>
                                          <a:srgbClr val="000000"/>
                                        </a:solidFill>
                                        <a:effectLst/>
                                        <a:latin typeface="Cambria Math" panose="02040503050406030204" pitchFamily="18" charset="0"/>
                                        <a:ea typeface="+mn-ea"/>
                                      </a:rPr>
                                      <m:t>1106</m:t>
                                    </m:r>
                                  </m:e>
                                  <m:sub>
                                    <m:r>
                                      <a:rPr lang="en-US" altLang="zh-CN" sz="1600" b="0" i="1" u="none" strike="noStrike" smtClean="0">
                                        <a:solidFill>
                                          <a:srgbClr val="000000"/>
                                        </a:solidFill>
                                        <a:effectLst/>
                                        <a:latin typeface="Cambria Math" panose="02040503050406030204" pitchFamily="18" charset="0"/>
                                        <a:ea typeface="+mn-ea"/>
                                      </a:rPr>
                                      <m:t>−</m:t>
                                    </m:r>
                                    <m:r>
                                      <a:rPr lang="en-US" altLang="zh-CN" sz="1600" i="1">
                                        <a:solidFill>
                                          <a:srgbClr val="000000"/>
                                        </a:solidFill>
                                        <a:latin typeface="Cambria Math" panose="02040503050406030204" pitchFamily="18" charset="0"/>
                                        <a:ea typeface="+mn-ea"/>
                                      </a:rPr>
                                      <m:t>175</m:t>
                                    </m:r>
                                  </m:sub>
                                  <m:sup>
                                    <m:r>
                                      <a:rPr lang="en-US" altLang="zh-CN" sz="1600" b="0" i="1" u="none" strike="noStrike" smtClean="0">
                                        <a:solidFill>
                                          <a:srgbClr val="000000"/>
                                        </a:solidFill>
                                        <a:effectLst/>
                                        <a:latin typeface="Cambria Math" panose="02040503050406030204" pitchFamily="18" charset="0"/>
                                        <a:ea typeface="+mn-ea"/>
                                      </a:rPr>
                                      <m:t>+</m:t>
                                    </m:r>
                                    <m:r>
                                      <a:rPr lang="en-US" altLang="zh-CN" sz="1600" i="1">
                                        <a:solidFill>
                                          <a:srgbClr val="000000"/>
                                        </a:solidFill>
                                        <a:latin typeface="Cambria Math" panose="02040503050406030204" pitchFamily="18" charset="0"/>
                                        <a:ea typeface="+mn-ea"/>
                                      </a:rPr>
                                      <m:t>181</m:t>
                                    </m:r>
                                  </m:sup>
                                </m:sSubSup>
                              </m:oMath>
                            </m:oMathPara>
                          </a14:m>
                          <a:endParaRPr lang="zh-CN" altLang="en-US" sz="1600" b="0" i="0" u="none" strike="noStrike" dirty="0">
                            <a:solidFill>
                              <a:srgbClr val="C00000"/>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等线" panose="02010600030101010101" pitchFamily="2" charset="-122"/>
                            </a:rPr>
                            <a:t>1794</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等线" panose="02010600030101010101" pitchFamily="2" charset="-122"/>
                            </a:rPr>
                            <a:t>2633</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rPr>
                            <a:t>2428</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等线" panose="02010600030101010101" pitchFamily="2" charset="-122"/>
                            </a:rPr>
                            <a:t>2735</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等线" panose="02010600030101010101" pitchFamily="2" charset="-122"/>
                            </a:rPr>
                            <a:t>2734</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892418679"/>
                      </a:ext>
                    </a:extLst>
                  </a:tr>
                  <a:tr h="5910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2234.06(20)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2233.97(20)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u="none" strike="noStrike" smtClean="0">
                                        <a:solidFill>
                                          <a:srgbClr val="C00000"/>
                                        </a:solidFill>
                                        <a:effectLst/>
                                        <a:latin typeface="Cambria Math" panose="02040503050406030204" pitchFamily="18" charset="0"/>
                                        <a:ea typeface="等线" panose="02010600030101010101" pitchFamily="2" charset="-122"/>
                                      </a:rPr>
                                    </m:ctrlPr>
                                  </m:sSubSupPr>
                                  <m:e>
                                    <m:r>
                                      <a:rPr lang="en-US" altLang="zh-CN" sz="1600" b="0" i="1" u="none" strike="noStrike" smtClean="0">
                                        <a:solidFill>
                                          <a:srgbClr val="C00000"/>
                                        </a:solidFill>
                                        <a:effectLst/>
                                        <a:latin typeface="Cambria Math" panose="02040503050406030204" pitchFamily="18" charset="0"/>
                                        <a:ea typeface="等线" panose="02010600030101010101" pitchFamily="2" charset="-122"/>
                                      </a:rPr>
                                      <m:t>262</m:t>
                                    </m:r>
                                  </m:e>
                                  <m:sub>
                                    <m:r>
                                      <a:rPr lang="en-US" altLang="zh-CN" sz="1600" b="0" i="1" u="none" strike="noStrike" smtClean="0">
                                        <a:solidFill>
                                          <a:srgbClr val="C00000"/>
                                        </a:solidFill>
                                        <a:effectLst/>
                                        <a:latin typeface="Cambria Math" panose="02040503050406030204" pitchFamily="18" charset="0"/>
                                        <a:ea typeface="等线" panose="02010600030101010101" pitchFamily="2" charset="-122"/>
                                      </a:rPr>
                                      <m:t>−70</m:t>
                                    </m:r>
                                  </m:sub>
                                  <m:sup>
                                    <m:r>
                                      <a:rPr lang="en-US" altLang="zh-CN" sz="1600" b="0" i="1" u="none" strike="noStrike" smtClean="0">
                                        <a:solidFill>
                                          <a:srgbClr val="C00000"/>
                                        </a:solidFill>
                                        <a:effectLst/>
                                        <a:latin typeface="Cambria Math" panose="02040503050406030204" pitchFamily="18" charset="0"/>
                                        <a:ea typeface="等线" panose="02010600030101010101" pitchFamily="2" charset="-122"/>
                                      </a:rPr>
                                      <m:t>+75</m:t>
                                    </m:r>
                                  </m:sup>
                                </m:sSubSup>
                              </m:oMath>
                            </m:oMathPara>
                          </a14:m>
                          <a:endParaRPr lang="zh-CN" altLang="en-US" sz="16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rPr>
                            <a:t>285</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rPr>
                            <a:t>311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rPr>
                            <a:t>306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rPr>
                            <a:t>325</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rPr>
                            <a:t>317</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2902715317"/>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3076.40(31)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3076.24(20)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rPr>
                            <a:t>16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14</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rPr>
                            <a:t>13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15</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12</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2308589442"/>
                      </a:ext>
                    </a:extLst>
                  </a:tr>
                  <a:tr h="608075">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2186.33(33)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rPr>
                            <a:t>19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16</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15</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14</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4275685241"/>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4970.7(9)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4970.2(9)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&lt;7</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1212680614"/>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5156.1(6)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5155.7(6)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rPr>
                            <a:t>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3.2</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rPr>
                            <a:t>3.3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2.7</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4.2</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1448397896"/>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5775.4(4)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3541.10(27)</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sng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&lt;23</a:t>
                          </a:r>
                          <a:endParaRPr kumimoji="0" lang="zh-CN" altLang="en-US" sz="1600" b="0" i="0" u="none" strike="sng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en-US" altLang="zh-CN" sz="16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91652919"/>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6279.0(6)</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4044.7(30)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0.8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985442076"/>
                      </a:ext>
                    </a:extLst>
                  </a:tr>
                  <a:tr h="608075">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4155.84(31)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rPr>
                            <a:t>4.3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r>
                            <a:rPr lang="en-US" altLang="zh-CN" sz="16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24</a:t>
                          </a:r>
                          <a:endParaRPr lang="zh-CN" altLang="en-US" sz="16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1" dirty="0">
                              <a:solidFill>
                                <a:schemeClr val="tx1"/>
                              </a:solidFill>
                              <a:latin typeface="Cambria" panose="02040503050406030204" pitchFamily="18" charset="0"/>
                              <a:ea typeface="Cambria" panose="02040503050406030204" pitchFamily="18" charset="0"/>
                            </a:rPr>
                            <a:t>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1.8</a:t>
                          </a:r>
                          <a:endParaRPr lang="zh-CN" altLang="en-US" sz="16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2.8</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860923594"/>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7/2+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5292.5(4)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endParaRPr lang="zh-CN" altLang="en-US" sz="16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en-US" altLang="zh-CN" sz="16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4113193161"/>
                      </a:ext>
                    </a:extLst>
                  </a:tr>
                </a:tbl>
              </a:graphicData>
            </a:graphic>
          </p:graphicFrame>
        </mc:Choice>
        <mc:Fallback xmlns="">
          <p:graphicFrame>
            <p:nvGraphicFramePr>
              <p:cNvPr id="2" name="Table 1">
                <a:extLst>
                  <a:ext uri="{FF2B5EF4-FFF2-40B4-BE49-F238E27FC236}">
                    <a16:creationId xmlns:a16="http://schemas.microsoft.com/office/drawing/2014/main" id="{AA12D185-FF68-4C54-9FC8-EE5CE377C69F}"/>
                  </a:ext>
                </a:extLst>
              </p:cNvPr>
              <p:cNvGraphicFramePr>
                <a:graphicFrameLocks noGrp="1"/>
              </p:cNvGraphicFramePr>
              <p:nvPr>
                <p:extLst>
                  <p:ext uri="{D42A27DB-BD31-4B8C-83A1-F6EECF244321}">
                    <p14:modId xmlns:p14="http://schemas.microsoft.com/office/powerpoint/2010/main" val="3731699024"/>
                  </p:ext>
                </p:extLst>
              </p:nvPr>
            </p:nvGraphicFramePr>
            <p:xfrm>
              <a:off x="-14224" y="0"/>
              <a:ext cx="9158225" cy="6857998"/>
            </p:xfrm>
            <a:graphic>
              <a:graphicData uri="http://schemas.openxmlformats.org/drawingml/2006/table">
                <a:tbl>
                  <a:tblPr firstRow="1" bandRow="1">
                    <a:tableStyleId>{5C22544A-7EE6-4342-B048-85BDC9FD1C3A}</a:tableStyleId>
                  </a:tblPr>
                  <a:tblGrid>
                    <a:gridCol w="735740">
                      <a:extLst>
                        <a:ext uri="{9D8B030D-6E8A-4147-A177-3AD203B41FA5}">
                          <a16:colId xmlns:a16="http://schemas.microsoft.com/office/drawing/2014/main" val="1533597379"/>
                        </a:ext>
                      </a:extLst>
                    </a:gridCol>
                    <a:gridCol w="1542314">
                      <a:extLst>
                        <a:ext uri="{9D8B030D-6E8A-4147-A177-3AD203B41FA5}">
                          <a16:colId xmlns:a16="http://schemas.microsoft.com/office/drawing/2014/main" val="3640933740"/>
                        </a:ext>
                      </a:extLst>
                    </a:gridCol>
                    <a:gridCol w="1542314">
                      <a:extLst>
                        <a:ext uri="{9D8B030D-6E8A-4147-A177-3AD203B41FA5}">
                          <a16:colId xmlns:a16="http://schemas.microsoft.com/office/drawing/2014/main" val="718352628"/>
                        </a:ext>
                      </a:extLst>
                    </a:gridCol>
                    <a:gridCol w="1211412">
                      <a:extLst>
                        <a:ext uri="{9D8B030D-6E8A-4147-A177-3AD203B41FA5}">
                          <a16:colId xmlns:a16="http://schemas.microsoft.com/office/drawing/2014/main" val="1899299278"/>
                        </a:ext>
                      </a:extLst>
                    </a:gridCol>
                    <a:gridCol w="825289">
                      <a:extLst>
                        <a:ext uri="{9D8B030D-6E8A-4147-A177-3AD203B41FA5}">
                          <a16:colId xmlns:a16="http://schemas.microsoft.com/office/drawing/2014/main" val="341619760"/>
                        </a:ext>
                      </a:extLst>
                    </a:gridCol>
                    <a:gridCol w="825289">
                      <a:extLst>
                        <a:ext uri="{9D8B030D-6E8A-4147-A177-3AD203B41FA5}">
                          <a16:colId xmlns:a16="http://schemas.microsoft.com/office/drawing/2014/main" val="1071797216"/>
                        </a:ext>
                      </a:extLst>
                    </a:gridCol>
                    <a:gridCol w="825289">
                      <a:extLst>
                        <a:ext uri="{9D8B030D-6E8A-4147-A177-3AD203B41FA5}">
                          <a16:colId xmlns:a16="http://schemas.microsoft.com/office/drawing/2014/main" val="3989909154"/>
                        </a:ext>
                      </a:extLst>
                    </a:gridCol>
                    <a:gridCol w="825289">
                      <a:extLst>
                        <a:ext uri="{9D8B030D-6E8A-4147-A177-3AD203B41FA5}">
                          <a16:colId xmlns:a16="http://schemas.microsoft.com/office/drawing/2014/main" val="1068383437"/>
                        </a:ext>
                      </a:extLst>
                    </a:gridCol>
                    <a:gridCol w="825289">
                      <a:extLst>
                        <a:ext uri="{9D8B030D-6E8A-4147-A177-3AD203B41FA5}">
                          <a16:colId xmlns:a16="http://schemas.microsoft.com/office/drawing/2014/main" val="2374093536"/>
                        </a:ext>
                      </a:extLst>
                    </a:gridCol>
                  </a:tblGrid>
                  <a:tr h="991840">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J</a:t>
                          </a:r>
                          <a:r>
                            <a:rPr lang="en-US" altLang="zh-CN" sz="1600" b="0" baseline="30000" dirty="0">
                              <a:solidFill>
                                <a:schemeClr val="tx1"/>
                              </a:solidFill>
                              <a:latin typeface="Cambria" panose="02040503050406030204" pitchFamily="18" charset="0"/>
                              <a:ea typeface="Cambria" panose="02040503050406030204" pitchFamily="18" charset="0"/>
                            </a:rPr>
                            <a:t>π</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γ</a:t>
                          </a:r>
                          <a:r>
                            <a:rPr lang="en-US" altLang="zh-CN" sz="16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Cambria" panose="02040503050406030204" pitchFamily="18" charset="0"/>
                              <a:ea typeface="Cambria" panose="02040503050406030204" pitchFamily="18" charset="0"/>
                            </a:rPr>
                            <a:t>Bennett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i="1" dirty="0">
                              <a:solidFill>
                                <a:srgbClr val="C00000"/>
                              </a:solidFill>
                              <a:latin typeface="Cambria" panose="02040503050406030204" pitchFamily="18" charset="0"/>
                              <a:ea typeface="Cambria" panose="02040503050406030204" pitchFamily="18" charset="0"/>
                            </a:rPr>
                            <a:t>τ</a:t>
                          </a:r>
                          <a:r>
                            <a:rPr lang="en-US" altLang="zh-CN" sz="1600" b="0" dirty="0">
                              <a:solidFill>
                                <a:srgbClr val="C00000"/>
                              </a:solidFill>
                              <a:latin typeface="Cambria" panose="02040503050406030204" pitchFamily="18" charset="0"/>
                              <a:ea typeface="Cambria" panose="02040503050406030204" pitchFamily="18" charset="0"/>
                            </a:rPr>
                            <a:t> (fs)</a:t>
                          </a:r>
                        </a:p>
                        <a:p>
                          <a:pPr algn="ctr"/>
                          <a:r>
                            <a:rPr lang="en-US" altLang="zh-CN" sz="1600" b="0" dirty="0">
                              <a:solidFill>
                                <a:srgbClr val="C00000"/>
                              </a:solidFill>
                              <a:latin typeface="Cambria" panose="02040503050406030204" pitchFamily="18" charset="0"/>
                              <a:ea typeface="Cambria" panose="02040503050406030204" pitchFamily="18" charset="0"/>
                            </a:rPr>
                            <a:t>DSL1</a:t>
                          </a:r>
                          <a:endParaRPr lang="zh-CN" altLang="en-US" sz="16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608088" t="-1227" r="-400000" b="-592025"/>
                          </a:stretch>
                        </a:blipFill>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713333" t="-1227" r="-302963" b="-592025"/>
                          </a:stretch>
                        </a:blipFill>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807353" t="-1227" r="-200735" b="-592025"/>
                          </a:stretch>
                        </a:blipFill>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914074" t="-1227" r="-102222" b="-592025"/>
                          </a:stretch>
                        </a:blipFill>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06618" t="-1227" r="-1471" b="-592025"/>
                          </a:stretch>
                        </a:blipFill>
                      </a:tcPr>
                    </a:tc>
                    <a:extLst>
                      <a:ext uri="{0D108BD9-81ED-4DB2-BD59-A6C34878D82A}">
                        <a16:rowId xmlns:a16="http://schemas.microsoft.com/office/drawing/2014/main" val="3188695152"/>
                      </a:ext>
                    </a:extLst>
                  </a:tr>
                  <a:tr h="61358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1248.40(20)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15578" t="-165000" r="-341709" b="-865000"/>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等线" panose="02010600030101010101" pitchFamily="2" charset="-122"/>
                            </a:rPr>
                            <a:t>1794</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等线" panose="02010600030101010101" pitchFamily="2" charset="-122"/>
                            </a:rPr>
                            <a:t>2633</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rPr>
                            <a:t>2428</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等线" panose="02010600030101010101" pitchFamily="2" charset="-122"/>
                            </a:rPr>
                            <a:t>2735</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chemeClr val="tx1"/>
                              </a:solidFill>
                              <a:effectLst/>
                              <a:latin typeface="Cambria" panose="02040503050406030204" pitchFamily="18" charset="0"/>
                              <a:ea typeface="等线" panose="02010600030101010101" pitchFamily="2" charset="-122"/>
                            </a:rPr>
                            <a:t>2734</a:t>
                          </a:r>
                          <a:endParaRPr lang="zh-CN" altLang="en-US" sz="1600" b="0" i="0" u="none" strike="noStrike" dirty="0">
                            <a:solidFill>
                              <a:schemeClr val="tx1"/>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892418679"/>
                      </a:ext>
                    </a:extLst>
                  </a:tr>
                  <a:tr h="5910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2234.06(20)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2233.97(20)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15578" t="-273196" r="-341709" b="-791753"/>
                          </a:stretch>
                        </a:blipFill>
                      </a:tcPr>
                    </a:tc>
                    <a:tc>
                      <a:txBody>
                        <a:bodyPr/>
                        <a:lstStyle/>
                        <a:p>
                          <a:pPr algn="ctr"/>
                          <a:r>
                            <a:rPr lang="en-US" altLang="zh-CN" sz="1600" b="0" dirty="0">
                              <a:solidFill>
                                <a:schemeClr val="tx1"/>
                              </a:solidFill>
                              <a:latin typeface="Cambria" panose="02040503050406030204" pitchFamily="18" charset="0"/>
                            </a:rPr>
                            <a:t>285</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rPr>
                            <a:t>311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rPr>
                            <a:t>306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rPr>
                            <a:t>325</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a:r>
                            <a:rPr lang="en-US" altLang="zh-CN" sz="1600" b="0" dirty="0">
                              <a:solidFill>
                                <a:schemeClr val="tx1"/>
                              </a:solidFill>
                              <a:latin typeface="Cambria" panose="02040503050406030204" pitchFamily="18" charset="0"/>
                            </a:rPr>
                            <a:t>317</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2902715317"/>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3076.40(31)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3076.24(20)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rPr>
                            <a:t>16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14</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rPr>
                            <a:t>13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15</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12</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2308589442"/>
                      </a:ext>
                    </a:extLst>
                  </a:tr>
                  <a:tr h="608075">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2186.33(33)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rPr>
                            <a:t>19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16</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15</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14</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4275685241"/>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4970.7(9)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4970.2(9)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&lt;7</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1212680614"/>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5156.1(6)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5155.7(6)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rPr>
                            <a:t>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3.2</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rPr>
                            <a:t>3.3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2.7</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rPr>
                            <a:t>4.2</a:t>
                          </a: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1448397896"/>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5775.4(4)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3541.10(27)</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sng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&lt;23</a:t>
                          </a:r>
                          <a:endParaRPr kumimoji="0" lang="zh-CN" altLang="en-US" sz="1600" b="0" i="0" u="none" strike="sng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en-US" altLang="zh-CN" sz="16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91652919"/>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6279.0(6)</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4044.7(30)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0.8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985442076"/>
                      </a:ext>
                    </a:extLst>
                  </a:tr>
                  <a:tr h="608075">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4155.84(31)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rPr>
                            <a:t>4.3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r>
                            <a:rPr lang="en-US" altLang="zh-CN" sz="16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24</a:t>
                          </a:r>
                          <a:endParaRPr lang="zh-CN" altLang="en-US" sz="16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1" dirty="0">
                              <a:solidFill>
                                <a:schemeClr val="tx1"/>
                              </a:solidFill>
                              <a:latin typeface="Cambria" panose="02040503050406030204" pitchFamily="18" charset="0"/>
                              <a:ea typeface="Cambria" panose="02040503050406030204" pitchFamily="18" charset="0"/>
                            </a:rPr>
                            <a:t>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1.8</a:t>
                          </a:r>
                          <a:endParaRPr lang="zh-CN" altLang="en-US" sz="16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algn="ctr" fontAlgn="ctr"/>
                          <a:r>
                            <a:rPr lang="en-US" altLang="zh-CN"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rPr>
                            <a:t>2.8</a:t>
                          </a:r>
                          <a:endParaRPr lang="zh-CN" altLang="en-US" sz="1600" b="0"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3860923594"/>
                      </a:ext>
                    </a:extLst>
                  </a:tr>
                  <a:tr h="57422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7/2+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5292.5(4)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fontAlgn="ctr"/>
                          <a:endParaRPr lang="zh-CN" altLang="en-US" sz="1600" b="1" i="0" u="none" strike="noStrike" dirty="0">
                            <a:solidFill>
                              <a:schemeClr val="tx1"/>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en-US" altLang="zh-CN" sz="16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C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CCFF"/>
                        </a:solidFill>
                      </a:tcPr>
                    </a:tc>
                    <a:extLst>
                      <a:ext uri="{0D108BD9-81ED-4DB2-BD59-A6C34878D82A}">
                        <a16:rowId xmlns:a16="http://schemas.microsoft.com/office/drawing/2014/main" val="4113193161"/>
                      </a:ext>
                    </a:extLst>
                  </a:tr>
                </a:tbl>
              </a:graphicData>
            </a:graphic>
          </p:graphicFrame>
        </mc:Fallback>
      </mc:AlternateContent>
    </p:spTree>
    <p:extLst>
      <p:ext uri="{BB962C8B-B14F-4D97-AF65-F5344CB8AC3E}">
        <p14:creationId xmlns:p14="http://schemas.microsoft.com/office/powerpoint/2010/main" val="2709135159"/>
      </p:ext>
    </p:extLst>
  </p:cSld>
  <p:clrMapOvr>
    <a:masterClrMapping/>
  </p:clrMapOvr>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910871415"/>
                  </p:ext>
                </p:extLst>
              </p:nvPr>
            </p:nvGraphicFramePr>
            <p:xfrm>
              <a:off x="0" y="0"/>
              <a:ext cx="9144002" cy="6616573"/>
            </p:xfrm>
            <a:graphic>
              <a:graphicData uri="http://schemas.openxmlformats.org/drawingml/2006/table">
                <a:tbl>
                  <a:tblPr firstRow="1" bandRow="1">
                    <a:tableStyleId>{5C22544A-7EE6-4342-B048-85BDC9FD1C3A}</a:tableStyleId>
                  </a:tblPr>
                  <a:tblGrid>
                    <a:gridCol w="609600">
                      <a:extLst>
                        <a:ext uri="{9D8B030D-6E8A-4147-A177-3AD203B41FA5}">
                          <a16:colId xmlns:a16="http://schemas.microsoft.com/office/drawing/2014/main" val="3762397958"/>
                        </a:ext>
                      </a:extLst>
                    </a:gridCol>
                    <a:gridCol w="1468582">
                      <a:extLst>
                        <a:ext uri="{9D8B030D-6E8A-4147-A177-3AD203B41FA5}">
                          <a16:colId xmlns:a16="http://schemas.microsoft.com/office/drawing/2014/main" val="2567915445"/>
                        </a:ext>
                      </a:extLst>
                    </a:gridCol>
                    <a:gridCol w="1399309">
                      <a:extLst>
                        <a:ext uri="{9D8B030D-6E8A-4147-A177-3AD203B41FA5}">
                          <a16:colId xmlns:a16="http://schemas.microsoft.com/office/drawing/2014/main" val="2666824334"/>
                        </a:ext>
                      </a:extLst>
                    </a:gridCol>
                    <a:gridCol w="734291">
                      <a:extLst>
                        <a:ext uri="{9D8B030D-6E8A-4147-A177-3AD203B41FA5}">
                          <a16:colId xmlns:a16="http://schemas.microsoft.com/office/drawing/2014/main" val="2499904838"/>
                        </a:ext>
                      </a:extLst>
                    </a:gridCol>
                    <a:gridCol w="637309">
                      <a:extLst>
                        <a:ext uri="{9D8B030D-6E8A-4147-A177-3AD203B41FA5}">
                          <a16:colId xmlns:a16="http://schemas.microsoft.com/office/drawing/2014/main" val="2282647570"/>
                        </a:ext>
                      </a:extLst>
                    </a:gridCol>
                    <a:gridCol w="2137430">
                      <a:extLst>
                        <a:ext uri="{9D8B030D-6E8A-4147-A177-3AD203B41FA5}">
                          <a16:colId xmlns:a16="http://schemas.microsoft.com/office/drawing/2014/main" val="3114897884"/>
                        </a:ext>
                      </a:extLst>
                    </a:gridCol>
                    <a:gridCol w="1222380">
                      <a:extLst>
                        <a:ext uri="{9D8B030D-6E8A-4147-A177-3AD203B41FA5}">
                          <a16:colId xmlns:a16="http://schemas.microsoft.com/office/drawing/2014/main" val="3288050637"/>
                        </a:ext>
                      </a:extLst>
                    </a:gridCol>
                    <a:gridCol w="935101">
                      <a:extLst>
                        <a:ext uri="{9D8B030D-6E8A-4147-A177-3AD203B41FA5}">
                          <a16:colId xmlns:a16="http://schemas.microsoft.com/office/drawing/2014/main" val="1430151239"/>
                        </a:ext>
                      </a:extLst>
                    </a:gridCol>
                  </a:tblGrid>
                  <a:tr h="310666">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γ</a:t>
                          </a:r>
                          <a:r>
                            <a:rPr lang="en-US" altLang="zh-CN" sz="16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Cambria" panose="02040503050406030204" pitchFamily="18" charset="0"/>
                              <a:ea typeface="Cambria" panose="02040503050406030204" pitchFamily="18" charset="0"/>
                            </a:rPr>
                            <a:t>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algn="ctr"/>
                          <a:r>
                            <a:rPr lang="en-US" altLang="zh-CN" sz="1600" b="0" i="1" dirty="0">
                              <a:solidFill>
                                <a:srgbClr val="C00000"/>
                              </a:solidFill>
                              <a:latin typeface="Cambria" panose="02040503050406030204" pitchFamily="18" charset="0"/>
                              <a:ea typeface="Cambria" panose="02040503050406030204" pitchFamily="18" charset="0"/>
                            </a:rPr>
                            <a:t>τ</a:t>
                          </a:r>
                          <a:r>
                            <a:rPr lang="en-US" altLang="zh-CN" sz="1600" b="0" dirty="0">
                              <a:solidFill>
                                <a:srgbClr val="C00000"/>
                              </a:solidFill>
                              <a:latin typeface="Cambria" panose="02040503050406030204" pitchFamily="18" charset="0"/>
                              <a:ea typeface="Cambria" panose="02040503050406030204" pitchFamily="18" charset="0"/>
                            </a:rPr>
                            <a:t> (fs) DSL</a:t>
                          </a:r>
                          <a:endParaRPr lang="zh-CN" altLang="en-US" sz="16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E</a:t>
                          </a:r>
                          <a:r>
                            <a:rPr kumimoji="0" lang="en-US" altLang="zh-CN" sz="1600" b="0" i="1" u="none" strike="noStrike" kern="1200" cap="none" spc="0" normalizeH="0" baseline="-25000" noProof="0" dirty="0">
                              <a:ln>
                                <a:noFill/>
                              </a:ln>
                              <a:solidFill>
                                <a:prstClr val="black"/>
                              </a:solidFill>
                              <a:effectLst/>
                              <a:uLnTx/>
                              <a:uFillTx/>
                              <a:latin typeface="Cambria" panose="02040503050406030204" pitchFamily="18" charset="0"/>
                              <a:ea typeface="Cambria" panose="02040503050406030204" pitchFamily="18" charset="0"/>
                              <a:cs typeface="+mn-cs"/>
                            </a:rPr>
                            <a:t>x</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(keV) </a:t>
                          </a:r>
                          <a:r>
                            <a:rPr kumimoji="0" lang="en-US" altLang="zh-CN" sz="1600" b="0" i="0" u="none" strike="noStrike" kern="1200" cap="none" spc="0" normalizeH="0" baseline="30000" noProof="0" dirty="0">
                              <a:ln>
                                <a:noFill/>
                              </a:ln>
                              <a:solidFill>
                                <a:prstClr val="black"/>
                              </a:solidFill>
                              <a:effectLst/>
                              <a:uLnTx/>
                              <a:uFillTx/>
                              <a:latin typeface="Cambria" panose="02040503050406030204" pitchFamily="18" charset="0"/>
                              <a:ea typeface="Cambria" panose="02040503050406030204" pitchFamily="18" charset="0"/>
                              <a:cs typeface="+mn-cs"/>
                            </a:rPr>
                            <a:t>31</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P</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177523">
                    <a:tc row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Cambria" panose="02040503050406030204" pitchFamily="18" charset="0"/>
                              <a:ea typeface="Cambria" panose="02040503050406030204" pitchFamily="18" charset="0"/>
                            </a:rPr>
                            <a:t>3/2</a:t>
                          </a:r>
                          <a:r>
                            <a:rPr lang="en-US" altLang="zh-CN" sz="1600" b="0" baseline="30000" dirty="0">
                              <a:solidFill>
                                <a:schemeClr val="tx1"/>
                              </a:solidFill>
                              <a:latin typeface="Cambria" panose="02040503050406030204" pitchFamily="18" charset="0"/>
                              <a:ea typeface="Cambria" panose="02040503050406030204" pitchFamily="18" charset="0"/>
                            </a:rPr>
                            <a:t>+</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1248.40(20)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u="none" strike="noStrike" smtClean="0">
                                        <a:solidFill>
                                          <a:srgbClr val="000000"/>
                                        </a:solidFill>
                                        <a:effectLst/>
                                        <a:latin typeface="Cambria Math" panose="02040503050406030204" pitchFamily="18" charset="0"/>
                                        <a:ea typeface="+mn-ea"/>
                                      </a:rPr>
                                    </m:ctrlPr>
                                  </m:sSubSupPr>
                                  <m:e>
                                    <m:r>
                                      <a:rPr lang="en-US" altLang="zh-CN" sz="1600" b="0" i="1" u="none" strike="noStrike" smtClean="0">
                                        <a:solidFill>
                                          <a:srgbClr val="000000"/>
                                        </a:solidFill>
                                        <a:effectLst/>
                                        <a:latin typeface="Cambria Math" panose="02040503050406030204" pitchFamily="18" charset="0"/>
                                        <a:ea typeface="+mn-ea"/>
                                      </a:rPr>
                                      <m:t>1116</m:t>
                                    </m:r>
                                  </m:e>
                                  <m:sub>
                                    <m:r>
                                      <a:rPr lang="en-US" altLang="zh-CN" sz="1600" b="0" i="1" u="none" strike="noStrike" smtClean="0">
                                        <a:solidFill>
                                          <a:srgbClr val="000000"/>
                                        </a:solidFill>
                                        <a:effectLst/>
                                        <a:latin typeface="Cambria Math" panose="02040503050406030204" pitchFamily="18" charset="0"/>
                                        <a:ea typeface="+mn-ea"/>
                                      </a:rPr>
                                      <m:t>−177</m:t>
                                    </m:r>
                                  </m:sub>
                                  <m:sup>
                                    <m:r>
                                      <a:rPr lang="en-US" altLang="zh-CN" sz="1600" b="0" i="1" u="none" strike="noStrike" smtClean="0">
                                        <a:solidFill>
                                          <a:srgbClr val="000000"/>
                                        </a:solidFill>
                                        <a:effectLst/>
                                        <a:latin typeface="Cambria Math" panose="02040503050406030204" pitchFamily="18" charset="0"/>
                                        <a:ea typeface="+mn-ea"/>
                                      </a:rPr>
                                      <m:t>+</m:t>
                                    </m:r>
                                    <m:r>
                                      <a:rPr lang="en-US" altLang="zh-CN" sz="1600" i="1">
                                        <a:solidFill>
                                          <a:srgbClr val="000000"/>
                                        </a:solidFill>
                                        <a:latin typeface="Cambria Math" panose="02040503050406030204" pitchFamily="18" charset="0"/>
                                        <a:ea typeface="+mn-ea"/>
                                      </a:rPr>
                                      <m:t>1</m:t>
                                    </m:r>
                                    <m:r>
                                      <a:rPr lang="en-US" altLang="zh-CN" sz="1600" i="1" smtClean="0">
                                        <a:solidFill>
                                          <a:srgbClr val="000000"/>
                                        </a:solidFill>
                                        <a:latin typeface="Cambria Math" panose="02040503050406030204" pitchFamily="18" charset="0"/>
                                        <a:ea typeface="+mn-ea"/>
                                      </a:rPr>
                                      <m:t>83</m:t>
                                    </m:r>
                                  </m:sup>
                                </m:sSubSup>
                              </m:oMath>
                            </m:oMathPara>
                          </a14:m>
                          <a:endParaRPr lang="zh-CN" altLang="en-US" sz="1600" b="0" i="0" u="none" strike="noStrike" dirty="0">
                            <a:solidFill>
                              <a:srgbClr val="C00000"/>
                            </a:solidFill>
                            <a:effectLst/>
                            <a:latin typeface="Cambria" panose="02040503050406030204" pitchFamily="18" charset="0"/>
                            <a:ea typeface="等线" panose="02010600030101010101" pitchFamily="2" charset="-122"/>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5" hMerge="1">
                      <a:txBody>
                        <a:bodyPr/>
                        <a:lstStyle/>
                        <a:p>
                          <a:endParaRPr lang="zh-CN" altLang="en-US"/>
                        </a:p>
                      </a:txBody>
                      <a:tcPr/>
                    </a:tc>
                    <a:tc>
                      <a:txBody>
                        <a:bodyPr/>
                        <a:lstStyle/>
                        <a:p>
                          <a:pPr algn="ctr"/>
                          <a14:m>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720±108±144</m:t>
                              </m:r>
                            </m:oMath>
                          </a14:m>
                          <a:r>
                            <a:rPr lang="en-US" altLang="zh-CN" sz="1600" b="0" baseline="30000" dirty="0">
                              <a:solidFill>
                                <a:schemeClr val="tx1"/>
                              </a:solidFill>
                              <a:latin typeface="Cambria" panose="02040503050406030204" pitchFamily="18" charset="0"/>
                            </a:rPr>
                            <a:t> a</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1266.13(12)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755(26)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180975">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1200±700</m:t>
                                  </m:r>
                                </m:e>
                                <m:sub>
                                  <m:r>
                                    <a:rPr lang="en-US" altLang="zh-CN" sz="1600" b="0" i="1" smtClean="0">
                                      <a:solidFill>
                                        <a:schemeClr val="tx1"/>
                                      </a:solidFill>
                                      <a:latin typeface="Cambria Math" panose="02040503050406030204" pitchFamily="18" charset="0"/>
                                      <a:ea typeface="Cambria Math" panose="02040503050406030204" pitchFamily="18" charset="0"/>
                                    </a:rPr>
                                    <m:t>−900</m:t>
                                  </m:r>
                                </m:sub>
                                <m:sup>
                                  <m:r>
                                    <a:rPr lang="en-US" altLang="zh-CN" sz="1600" b="0" i="1" smtClean="0">
                                      <a:solidFill>
                                        <a:schemeClr val="tx1"/>
                                      </a:solidFill>
                                      <a:latin typeface="Cambria Math" panose="02040503050406030204" pitchFamily="18" charset="0"/>
                                      <a:ea typeface="Cambria Math" panose="02040503050406030204" pitchFamily="18" charset="0"/>
                                    </a:rPr>
                                    <m:t>+1300</m:t>
                                  </m:r>
                                </m:sup>
                              </m:sSubSup>
                            </m:oMath>
                          </a14:m>
                          <a:r>
                            <a:rPr lang="en-US" altLang="zh-CN" sz="1600" b="0" baseline="30000" dirty="0">
                              <a:solidFill>
                                <a:schemeClr val="tx1"/>
                              </a:solidFill>
                              <a:latin typeface="Cambria" panose="02040503050406030204" pitchFamily="18" charset="0"/>
                            </a:rPr>
                            <a:t> b</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892317886"/>
                      </a:ext>
                    </a:extLst>
                  </a:tr>
                  <a:tr h="17752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a:txBody>
                        <a:bodyPr/>
                        <a:lstStyle/>
                        <a:p>
                          <a:pPr algn="ctr"/>
                          <a14:m>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3200±4800±5200</m:t>
                              </m:r>
                            </m:oMath>
                          </a14:m>
                          <a:r>
                            <a:rPr lang="en-US" altLang="zh-CN" sz="1600" b="0" baseline="30000" dirty="0">
                              <a:solidFill>
                                <a:schemeClr val="tx1"/>
                              </a:solidFill>
                              <a:latin typeface="Cambria" panose="02040503050406030204" pitchFamily="18" charset="0"/>
                            </a:rPr>
                            <a:t> b</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553761503"/>
                      </a:ext>
                    </a:extLst>
                  </a:tr>
                  <a:tr h="177523">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a:txBody>
                        <a:bodyPr/>
                        <a:lstStyle/>
                        <a:p>
                          <a:pPr algn="ctr"/>
                          <a14:m>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624±32</m:t>
                              </m:r>
                            </m:oMath>
                          </a14:m>
                          <a:r>
                            <a:rPr lang="en-US" altLang="zh-CN" sz="1600" b="0" baseline="30000" dirty="0">
                              <a:solidFill>
                                <a:schemeClr val="tx1"/>
                              </a:solidFill>
                              <a:latin typeface="Cambria" panose="02040503050406030204" pitchFamily="18" charset="0"/>
                            </a:rPr>
                            <a:t> c</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897897469"/>
                      </a:ext>
                    </a:extLst>
                  </a:tr>
                  <a:tr h="180883">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dirty="0"/>
                        </a:p>
                      </a:txBody>
                      <a:tcPr/>
                    </a:tc>
                    <a:tc hMerge="1" vMerge="1">
                      <a:txBody>
                        <a:bodyPr/>
                        <a:lstStyle/>
                        <a:p>
                          <a:endParaRPr lang="zh-CN" altLang="en-US"/>
                        </a:p>
                      </a:txBody>
                      <a:tcPr/>
                    </a:tc>
                    <a:tc>
                      <a:txBody>
                        <a:bodyPr/>
                        <a:lstStyle/>
                        <a:p>
                          <a:pPr algn="ctr"/>
                          <a14:m>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964±19</m:t>
                                  </m:r>
                                </m:e>
                                <m:sub>
                                  <m:r>
                                    <a:rPr lang="en-US" altLang="zh-CN" sz="1600" b="0" i="1" smtClean="0">
                                      <a:solidFill>
                                        <a:schemeClr val="tx1"/>
                                      </a:solidFill>
                                      <a:latin typeface="Cambria Math" panose="02040503050406030204" pitchFamily="18" charset="0"/>
                                      <a:ea typeface="Cambria Math" panose="02040503050406030204" pitchFamily="18" charset="0"/>
                                    </a:rPr>
                                    <m:t>−89</m:t>
                                  </m:r>
                                </m:sub>
                                <m:sup>
                                  <m:r>
                                    <a:rPr lang="en-US" altLang="zh-CN" sz="1600" b="0" i="1" smtClean="0">
                                      <a:solidFill>
                                        <a:schemeClr val="tx1"/>
                                      </a:solidFill>
                                      <a:latin typeface="Cambria Math" panose="02040503050406030204" pitchFamily="18" charset="0"/>
                                      <a:ea typeface="Cambria Math" panose="02040503050406030204" pitchFamily="18" charset="0"/>
                                    </a:rPr>
                                    <m:t>+311</m:t>
                                  </m:r>
                                </m:sup>
                              </m:sSubSup>
                            </m:oMath>
                          </a14:m>
                          <a:r>
                            <a:rPr lang="en-US" altLang="zh-CN" sz="1600" b="0" baseline="30000" dirty="0">
                              <a:solidFill>
                                <a:schemeClr val="tx1"/>
                              </a:solidFill>
                              <a:latin typeface="Cambria" panose="02040503050406030204" pitchFamily="18" charset="0"/>
                            </a:rPr>
                            <a:t> d</a:t>
                          </a:r>
                          <a:endParaRPr lang="zh-CN" altLang="en-US" sz="1600" b="0" baseline="30000" dirty="0">
                            <a:solidFill>
                              <a:schemeClr val="tx1"/>
                            </a:solidFill>
                            <a:latin typeface="Cambria" panose="02040503050406030204" pitchFamily="18" charset="0"/>
                          </a:endParaRPr>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3055536991"/>
                      </a:ext>
                    </a:extLst>
                  </a:tr>
                  <a:tr h="184735">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2234.06(20)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2233.97(20)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u="none" strike="noStrike" smtClean="0">
                                        <a:solidFill>
                                          <a:srgbClr val="000000"/>
                                        </a:solidFill>
                                        <a:effectLst/>
                                        <a:latin typeface="Cambria Math" panose="02040503050406030204" pitchFamily="18" charset="0"/>
                                        <a:ea typeface="+mn-ea"/>
                                      </a:rPr>
                                    </m:ctrlPr>
                                  </m:sSubSupPr>
                                  <m:e>
                                    <m:r>
                                      <a:rPr lang="en-US" altLang="zh-CN" sz="1600" b="0" i="1" u="none" strike="noStrike" smtClean="0">
                                        <a:solidFill>
                                          <a:srgbClr val="000000"/>
                                        </a:solidFill>
                                        <a:effectLst/>
                                        <a:latin typeface="Cambria Math" panose="02040503050406030204" pitchFamily="18" charset="0"/>
                                        <a:ea typeface="+mn-ea"/>
                                      </a:rPr>
                                      <m:t>247</m:t>
                                    </m:r>
                                  </m:e>
                                  <m:sub>
                                    <m:r>
                                      <a:rPr lang="en-US" altLang="zh-CN" sz="1600" b="0" i="1" u="none" strike="noStrike" smtClean="0">
                                        <a:solidFill>
                                          <a:srgbClr val="000000"/>
                                        </a:solidFill>
                                        <a:effectLst/>
                                        <a:latin typeface="Cambria Math" panose="02040503050406030204" pitchFamily="18" charset="0"/>
                                        <a:ea typeface="+mn-ea"/>
                                      </a:rPr>
                                      <m:t>−82</m:t>
                                    </m:r>
                                  </m:sub>
                                  <m:sup>
                                    <m:r>
                                      <a:rPr lang="en-US" altLang="zh-CN" sz="1600" b="0" i="1" u="none" strike="noStrike" smtClean="0">
                                        <a:solidFill>
                                          <a:srgbClr val="000000"/>
                                        </a:solidFill>
                                        <a:effectLst/>
                                        <a:latin typeface="Cambria Math" panose="02040503050406030204" pitchFamily="18" charset="0"/>
                                        <a:ea typeface="+mn-ea"/>
                                      </a:rPr>
                                      <m:t>+81</m:t>
                                    </m:r>
                                  </m:sup>
                                </m:sSubSup>
                              </m:oMath>
                            </m:oMathPara>
                          </a14:m>
                          <a:endParaRPr lang="zh-CN" altLang="en-US" sz="16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14:m>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320±80</m:t>
                              </m:r>
                            </m:oMath>
                          </a14:m>
                          <a:r>
                            <a:rPr lang="zh-CN" altLang="en-US" sz="1600" b="0" baseline="30000" dirty="0">
                              <a:solidFill>
                                <a:schemeClr val="tx1"/>
                              </a:solidFill>
                              <a:latin typeface="Cambria" panose="02040503050406030204" pitchFamily="18" charset="0"/>
                            </a:rPr>
                            <a:t> </a:t>
                          </a:r>
                          <a:r>
                            <a:rPr lang="en-US" altLang="zh-CN" sz="1600" b="0" baseline="30000" dirty="0">
                              <a:solidFill>
                                <a:schemeClr val="tx1"/>
                              </a:solidFill>
                              <a:latin typeface="Cambria" panose="02040503050406030204" pitchFamily="18" charset="0"/>
                            </a:rPr>
                            <a:t>a</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2233.6(1)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388(26)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3076.40(31)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3076.24(20)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3134.3(4)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10.4(9)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177523">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3434.70(32)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3506.1(6)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12.7(19)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177523">
                    <a:tc vMerge="1">
                      <a:txBody>
                        <a:bodyPr/>
                        <a:lstStyle/>
                        <a:p>
                          <a:endParaRPr lang="zh-CN" altLang="en-US" dirty="0"/>
                        </a:p>
                      </a:txBody>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2186.33(33)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2837.60(32)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4190.9(10)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7.1(30)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177523">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en-US" altLang="zh-CN" sz="16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4471675"/>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4970.7(9)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4970.2(9)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&lt;7</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5015.2(8)</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11.0(7)</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5156.1(6)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5155.7(6)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5256.8(15)</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&lt;14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4269.5(3)</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5672.1(20)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a:solidFill>
                                <a:schemeClr val="tx1"/>
                              </a:solidFill>
                              <a:latin typeface="Cambria" panose="02040503050406030204" pitchFamily="18" charset="0"/>
                              <a:ea typeface="Cambria" panose="02040503050406030204" pitchFamily="18" charset="0"/>
                            </a:rPr>
                            <a:t>36(9</a:t>
                          </a:r>
                          <a:r>
                            <a:rPr lang="en-US" altLang="zh-CN" sz="1600" b="0" dirty="0">
                              <a:solidFill>
                                <a:schemeClr val="tx1"/>
                              </a:solidFill>
                              <a:latin typeface="Cambria" panose="02040503050406030204" pitchFamily="18" charset="0"/>
                              <a:ea typeface="Cambria" panose="02040503050406030204" pitchFamily="18" charset="0"/>
                            </a:rPr>
                            <a: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3541.10(27)</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sng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&lt;23</a:t>
                          </a:r>
                          <a:endParaRPr kumimoji="0" lang="zh-CN" altLang="en-US" sz="1600" b="0" i="0" u="none" strike="sng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5987.9(14)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177523">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solidFill>
                          <a:schemeClr val="accent4">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5141.3(6)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177523">
                    <a:tc vMerge="1">
                      <a:txBody>
                        <a:bodyPr/>
                        <a:lstStyle/>
                        <a:p>
                          <a:endParaRPr lang="zh-CN" altLang="en-US" dirty="0"/>
                        </a:p>
                      </a:txBody>
                      <a:tcPr/>
                    </a:tc>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4155.84(31)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177523">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7/2+</a:t>
                          </a:r>
                        </a:p>
                      </a:txBody>
                      <a:tcPr marL="45720" marR="45720" anchor="ctr">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5292.5(4)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6610.4(12)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Choice>
        <mc:Fallback xmlns="">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910871415"/>
                  </p:ext>
                </p:extLst>
              </p:nvPr>
            </p:nvGraphicFramePr>
            <p:xfrm>
              <a:off x="0" y="0"/>
              <a:ext cx="9144002" cy="6616573"/>
            </p:xfrm>
            <a:graphic>
              <a:graphicData uri="http://schemas.openxmlformats.org/drawingml/2006/table">
                <a:tbl>
                  <a:tblPr firstRow="1" bandRow="1">
                    <a:tableStyleId>{5C22544A-7EE6-4342-B048-85BDC9FD1C3A}</a:tableStyleId>
                  </a:tblPr>
                  <a:tblGrid>
                    <a:gridCol w="609600">
                      <a:extLst>
                        <a:ext uri="{9D8B030D-6E8A-4147-A177-3AD203B41FA5}">
                          <a16:colId xmlns:a16="http://schemas.microsoft.com/office/drawing/2014/main" val="3762397958"/>
                        </a:ext>
                      </a:extLst>
                    </a:gridCol>
                    <a:gridCol w="1468582">
                      <a:extLst>
                        <a:ext uri="{9D8B030D-6E8A-4147-A177-3AD203B41FA5}">
                          <a16:colId xmlns:a16="http://schemas.microsoft.com/office/drawing/2014/main" val="2567915445"/>
                        </a:ext>
                      </a:extLst>
                    </a:gridCol>
                    <a:gridCol w="1399309">
                      <a:extLst>
                        <a:ext uri="{9D8B030D-6E8A-4147-A177-3AD203B41FA5}">
                          <a16:colId xmlns:a16="http://schemas.microsoft.com/office/drawing/2014/main" val="2666824334"/>
                        </a:ext>
                      </a:extLst>
                    </a:gridCol>
                    <a:gridCol w="734291">
                      <a:extLst>
                        <a:ext uri="{9D8B030D-6E8A-4147-A177-3AD203B41FA5}">
                          <a16:colId xmlns:a16="http://schemas.microsoft.com/office/drawing/2014/main" val="2499904838"/>
                        </a:ext>
                      </a:extLst>
                    </a:gridCol>
                    <a:gridCol w="637309">
                      <a:extLst>
                        <a:ext uri="{9D8B030D-6E8A-4147-A177-3AD203B41FA5}">
                          <a16:colId xmlns:a16="http://schemas.microsoft.com/office/drawing/2014/main" val="2282647570"/>
                        </a:ext>
                      </a:extLst>
                    </a:gridCol>
                    <a:gridCol w="2137430">
                      <a:extLst>
                        <a:ext uri="{9D8B030D-6E8A-4147-A177-3AD203B41FA5}">
                          <a16:colId xmlns:a16="http://schemas.microsoft.com/office/drawing/2014/main" val="3114897884"/>
                        </a:ext>
                      </a:extLst>
                    </a:gridCol>
                    <a:gridCol w="1222380">
                      <a:extLst>
                        <a:ext uri="{9D8B030D-6E8A-4147-A177-3AD203B41FA5}">
                          <a16:colId xmlns:a16="http://schemas.microsoft.com/office/drawing/2014/main" val="3288050637"/>
                        </a:ext>
                      </a:extLst>
                    </a:gridCol>
                    <a:gridCol w="935101">
                      <a:extLst>
                        <a:ext uri="{9D8B030D-6E8A-4147-A177-3AD203B41FA5}">
                          <a16:colId xmlns:a16="http://schemas.microsoft.com/office/drawing/2014/main" val="1430151239"/>
                        </a:ext>
                      </a:extLst>
                    </a:gridCol>
                  </a:tblGrid>
                  <a:tr h="579120">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x</a:t>
                          </a:r>
                          <a:r>
                            <a:rPr lang="en-US" altLang="zh-CN" sz="1600" b="0" dirty="0">
                              <a:solidFill>
                                <a:schemeClr val="tx1"/>
                              </a:solidFill>
                              <a:latin typeface="Cambria" panose="02040503050406030204" pitchFamily="18" charset="0"/>
                              <a:ea typeface="Cambria" panose="02040503050406030204" pitchFamily="18" charset="0"/>
                            </a:rPr>
                            <a:t> (keV) </a:t>
                          </a:r>
                          <a:r>
                            <a:rPr lang="en-US" altLang="zh-CN" sz="1600" b="0" baseline="30000" dirty="0">
                              <a:solidFill>
                                <a:schemeClr val="tx1"/>
                              </a:solidFill>
                              <a:latin typeface="Cambria" panose="02040503050406030204" pitchFamily="18" charset="0"/>
                              <a:ea typeface="Cambria" panose="02040503050406030204" pitchFamily="18" charset="0"/>
                            </a:rPr>
                            <a:t>31</a:t>
                          </a:r>
                          <a:r>
                            <a:rPr lang="en-US" altLang="zh-CN" sz="1600" b="0" dirty="0">
                              <a:solidFill>
                                <a:schemeClr val="tx1"/>
                              </a:solidFill>
                              <a:latin typeface="Cambria" panose="02040503050406030204" pitchFamily="18" charset="0"/>
                              <a:ea typeface="Cambria" panose="02040503050406030204" pitchFamily="18" charset="0"/>
                            </a:rPr>
                            <a:t>S</a:t>
                          </a:r>
                        </a:p>
                        <a:p>
                          <a:pPr algn="ctr"/>
                          <a:r>
                            <a:rPr lang="en-US" altLang="zh-CN" sz="1600" b="0" dirty="0">
                              <a:solidFill>
                                <a:schemeClr val="tx1"/>
                              </a:solidFill>
                              <a:latin typeface="Cambria" panose="02040503050406030204" pitchFamily="18" charset="0"/>
                              <a:ea typeface="Cambria" panose="02040503050406030204" pitchFamily="18" charset="0"/>
                            </a:rPr>
                            <a:t>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E</a:t>
                          </a:r>
                          <a:r>
                            <a:rPr lang="en-US" altLang="zh-CN" sz="1600" b="0" i="1" baseline="-25000" dirty="0">
                              <a:solidFill>
                                <a:schemeClr val="tx1"/>
                              </a:solidFill>
                              <a:latin typeface="Cambria" panose="02040503050406030204" pitchFamily="18" charset="0"/>
                              <a:ea typeface="Cambria" panose="02040503050406030204" pitchFamily="18" charset="0"/>
                            </a:rPr>
                            <a:t>γ</a:t>
                          </a:r>
                          <a:r>
                            <a:rPr lang="en-US" altLang="zh-CN" sz="1600" b="0" dirty="0">
                              <a:solidFill>
                                <a:schemeClr val="tx1"/>
                              </a:solidFill>
                              <a:latin typeface="Cambria" panose="02040503050406030204" pitchFamily="18" charset="0"/>
                              <a:ea typeface="Cambria"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Cambria" panose="02040503050406030204" pitchFamily="18" charset="0"/>
                              <a:ea typeface="Cambria" panose="02040503050406030204" pitchFamily="18" charset="0"/>
                            </a:rPr>
                            <a:t>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algn="ctr"/>
                          <a:r>
                            <a:rPr lang="en-US" altLang="zh-CN" sz="1600" b="0" i="1" dirty="0">
                              <a:solidFill>
                                <a:srgbClr val="C00000"/>
                              </a:solidFill>
                              <a:latin typeface="Cambria" panose="02040503050406030204" pitchFamily="18" charset="0"/>
                              <a:ea typeface="Cambria" panose="02040503050406030204" pitchFamily="18" charset="0"/>
                            </a:rPr>
                            <a:t>τ</a:t>
                          </a:r>
                          <a:r>
                            <a:rPr lang="en-US" altLang="zh-CN" sz="1600" b="0" dirty="0">
                              <a:solidFill>
                                <a:srgbClr val="C00000"/>
                              </a:solidFill>
                              <a:latin typeface="Cambria" panose="02040503050406030204" pitchFamily="18" charset="0"/>
                              <a:ea typeface="Cambria" panose="02040503050406030204" pitchFamily="18" charset="0"/>
                            </a:rPr>
                            <a:t> (fs) DSL</a:t>
                          </a:r>
                          <a:endParaRPr lang="zh-CN" altLang="en-US" sz="1600" b="0" dirty="0">
                            <a:solidFill>
                              <a:srgbClr val="C00000"/>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Literature</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1"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E</a:t>
                          </a:r>
                          <a:r>
                            <a:rPr kumimoji="0" lang="en-US" altLang="zh-CN" sz="1600" b="0" i="1" u="none" strike="noStrike" kern="1200" cap="none" spc="0" normalizeH="0" baseline="-25000" noProof="0" dirty="0">
                              <a:ln>
                                <a:noFill/>
                              </a:ln>
                              <a:solidFill>
                                <a:prstClr val="black"/>
                              </a:solidFill>
                              <a:effectLst/>
                              <a:uLnTx/>
                              <a:uFillTx/>
                              <a:latin typeface="Cambria" panose="02040503050406030204" pitchFamily="18" charset="0"/>
                              <a:ea typeface="Cambria" panose="02040503050406030204" pitchFamily="18" charset="0"/>
                              <a:cs typeface="+mn-cs"/>
                            </a:rPr>
                            <a:t>x</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 (keV) </a:t>
                          </a:r>
                          <a:r>
                            <a:rPr kumimoji="0" lang="en-US" altLang="zh-CN" sz="1600" b="0" i="0" u="none" strike="noStrike" kern="1200" cap="none" spc="0" normalizeH="0" baseline="30000" noProof="0" dirty="0">
                              <a:ln>
                                <a:noFill/>
                              </a:ln>
                              <a:solidFill>
                                <a:prstClr val="black"/>
                              </a:solidFill>
                              <a:effectLst/>
                              <a:uLnTx/>
                              <a:uFillTx/>
                              <a:latin typeface="Cambria" panose="02040503050406030204" pitchFamily="18" charset="0"/>
                              <a:ea typeface="Cambria" panose="02040503050406030204" pitchFamily="18" charset="0"/>
                              <a:cs typeface="+mn-cs"/>
                            </a:rPr>
                            <a:t>31</a:t>
                          </a: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P</a:t>
                          </a:r>
                          <a:endParaRPr kumimoji="0" lang="zh-CN" altLang="en-US" sz="16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329692">
                    <a:tc row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dirty="0">
                              <a:solidFill>
                                <a:schemeClr val="tx1"/>
                              </a:solidFill>
                              <a:latin typeface="Cambria" panose="02040503050406030204" pitchFamily="18" charset="0"/>
                              <a:ea typeface="Cambria" panose="02040503050406030204" pitchFamily="18" charset="0"/>
                            </a:rPr>
                            <a:t>3/2</a:t>
                          </a:r>
                          <a:r>
                            <a:rPr lang="en-US" altLang="zh-CN" sz="1600" b="0" baseline="30000" dirty="0">
                              <a:solidFill>
                                <a:schemeClr val="tx1"/>
                              </a:solidFill>
                              <a:latin typeface="Cambria" panose="02040503050406030204" pitchFamily="18" charset="0"/>
                              <a:ea typeface="Cambria" panose="02040503050406030204" pitchFamily="18" charset="0"/>
                            </a:rPr>
                            <a:t>+</a:t>
                          </a:r>
                          <a:endParaRPr lang="zh-CN" altLang="en-US" sz="1600" b="0" baseline="3000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1248.43(20)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1248.40(20)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gridSpan="2">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667" t="-36000" r="-314222" b="-264364"/>
                          </a:stretch>
                        </a:blipFill>
                      </a:tcPr>
                    </a:tc>
                    <a:tc rowSpan="5" h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blipFill>
                          <a:blip r:embed="rId3"/>
                          <a:stretch>
                            <a:fillRect l="-227350" t="-183333" r="-101425" b="-1755556"/>
                          </a:stretch>
                        </a:blip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1266.13(12)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b="0" dirty="0">
                              <a:solidFill>
                                <a:schemeClr val="tx1"/>
                              </a:solidFill>
                              <a:latin typeface="Cambria" panose="02040503050406030204" pitchFamily="18" charset="0"/>
                              <a:ea typeface="Cambria" panose="02040503050406030204" pitchFamily="18" charset="0"/>
                            </a:rPr>
                            <a:t>755(26)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34163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3"/>
                          <a:stretch>
                            <a:fillRect l="-227350" t="-273214" r="-101425" b="-1592857"/>
                          </a:stretch>
                        </a:blip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892317886"/>
                      </a:ext>
                    </a:extLst>
                  </a:tr>
                  <a:tr h="32969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3"/>
                          <a:stretch>
                            <a:fillRect l="-227350" t="-387037" r="-101425" b="-1551852"/>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553761503"/>
                      </a:ext>
                    </a:extLst>
                  </a:tr>
                  <a:tr h="32969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a:p>
                      </a:txBody>
                      <a:tcPr/>
                    </a:tc>
                    <a:tc hMerge="1"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3"/>
                          <a:stretch>
                            <a:fillRect l="-227350" t="-487037" r="-101425" b="-1451852"/>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897897469"/>
                      </a:ext>
                    </a:extLst>
                  </a:tr>
                  <a:tr h="341503">
                    <a:tc vMerge="1">
                      <a:txBody>
                        <a:bodyPr/>
                        <a:lstStyle/>
                        <a:p>
                          <a:endParaRPr lang="zh-CN" altLang="en-US" dirty="0"/>
                        </a:p>
                      </a:txBody>
                      <a:tcPr/>
                    </a:tc>
                    <a:tc vMerge="1">
                      <a:txBody>
                        <a:bodyPr/>
                        <a:lstStyle/>
                        <a:p>
                          <a:endParaRPr lang="zh-CN" altLang="en-US"/>
                        </a:p>
                      </a:txBody>
                      <a:tcPr/>
                    </a:tc>
                    <a:tc vMerge="1">
                      <a:txBody>
                        <a:bodyPr/>
                        <a:lstStyle/>
                        <a:p>
                          <a:endParaRPr lang="zh-CN" altLang="en-US"/>
                        </a:p>
                      </a:txBody>
                      <a:tcPr/>
                    </a:tc>
                    <a:tc gridSpan="2" vMerge="1">
                      <a:txBody>
                        <a:bodyPr/>
                        <a:lstStyle/>
                        <a:p>
                          <a:endParaRPr lang="zh-CN" altLang="en-US" dirty="0"/>
                        </a:p>
                      </a:txBody>
                      <a:tcPr/>
                    </a:tc>
                    <a:tc hMerge="1" vMerge="1">
                      <a:txBody>
                        <a:bodyPr/>
                        <a:lstStyle/>
                        <a:p>
                          <a:endParaRPr lang="zh-CN" altLang="en-US"/>
                        </a:p>
                      </a:txBody>
                      <a:tcPr/>
                    </a:tc>
                    <a:tc>
                      <a:txBody>
                        <a:bodyPr/>
                        <a:lstStyle/>
                        <a:p>
                          <a:endParaRPr lang="zh-CN"/>
                        </a:p>
                      </a:txBody>
                      <a:tcPr marL="45720" marR="4572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27350" t="-556140" r="-101425" b="-1275439"/>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3055536991"/>
                      </a:ext>
                    </a:extLst>
                  </a:tr>
                  <a:tr h="341884">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2234.06(20)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2233.97(20)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54667" t="-667857" r="-314222" b="-1198214"/>
                          </a:stretch>
                        </a:blipFill>
                      </a:tcPr>
                    </a:tc>
                    <a:tc h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27350" t="-667857" r="-101425" b="-1198214"/>
                          </a:stretch>
                        </a:blip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2233.6(1)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388(26)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3076.40(31)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3076.24(20)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&lt;11</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3134.3(4)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10.4(9)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35280">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3434.70(32)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3506.1(6)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12.7(19)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35280">
                    <a:tc vMerge="1">
                      <a:txBody>
                        <a:bodyPr/>
                        <a:lstStyle/>
                        <a:p>
                          <a:endParaRPr lang="zh-CN" altLang="en-US" dirty="0"/>
                        </a:p>
                      </a:txBody>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2186.33(33)</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&lt;16</a:t>
                          </a: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2837.60(32)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4190.9(10)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7.1(30)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35280">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en-US" altLang="zh-CN" sz="1600" b="0" dirty="0">
                            <a:solidFill>
                              <a:schemeClr val="tx1"/>
                            </a:solidFill>
                            <a:latin typeface="Cambria" panose="02040503050406030204" pitchFamily="18" charset="0"/>
                            <a:ea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34471675"/>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4970.7(9)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4970.2(9)</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srgbClr val="C00000"/>
                              </a:solidFill>
                              <a:effectLst/>
                              <a:uLnTx/>
                              <a:uFillTx/>
                              <a:latin typeface="Cambria" panose="02040503050406030204" pitchFamily="18" charset="0"/>
                              <a:ea typeface="Cambria" panose="02040503050406030204" pitchFamily="18" charset="0"/>
                              <a:cs typeface="+mn-cs"/>
                            </a:rPr>
                            <a:t>&lt;7</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5015.2(8)</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11.0(7)</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5156.1(6)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5155.7(6)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noStrike"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&lt;15</a:t>
                          </a: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5256.8(15)</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&lt;14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4269.5(3)</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5672.1(20)</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a:solidFill>
                                <a:schemeClr val="tx1"/>
                              </a:solidFill>
                              <a:latin typeface="Cambria" panose="02040503050406030204" pitchFamily="18" charset="0"/>
                              <a:ea typeface="Cambria" panose="02040503050406030204" pitchFamily="18" charset="0"/>
                            </a:rPr>
                            <a:t>36(9</a:t>
                          </a:r>
                          <a:r>
                            <a:rPr lang="en-US" altLang="zh-CN" sz="1600" b="0" dirty="0">
                              <a:solidFill>
                                <a:schemeClr val="tx1"/>
                              </a:solidFill>
                              <a:latin typeface="Cambria" panose="02040503050406030204" pitchFamily="18" charset="0"/>
                              <a:ea typeface="Cambria" panose="02040503050406030204" pitchFamily="18" charset="0"/>
                            </a:rPr>
                            <a:t>)</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kern="1200" dirty="0">
                              <a:solidFill>
                                <a:schemeClr val="tx1"/>
                              </a:solidFill>
                              <a:latin typeface="Cambria" panose="02040503050406030204" pitchFamily="18" charset="0"/>
                              <a:ea typeface="Cambria" panose="02040503050406030204" pitchFamily="18" charset="0"/>
                              <a:cs typeface="+mn-cs"/>
                            </a:rPr>
                            <a:t>3541.10(27)</a:t>
                          </a:r>
                          <a:endParaRPr lang="zh-CN" altLang="en-US" sz="1600" b="0" kern="1200" dirty="0">
                            <a:solidFill>
                              <a:schemeClr val="tx1"/>
                            </a:solidFill>
                            <a:latin typeface="Cambria"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i="0" u="none" strike="sngStrike" baseline="0" dirty="0">
                              <a:solidFill>
                                <a:srgbClr val="C00000"/>
                              </a:solidFill>
                              <a:effectLst/>
                              <a:latin typeface="Cambria" panose="02040503050406030204" pitchFamily="18" charset="0"/>
                              <a:ea typeface="Cambria" panose="02040503050406030204" pitchFamily="18" charset="0"/>
                              <a:cs typeface="Times New Roman" panose="02020603050405020304" pitchFamily="18" charset="0"/>
                            </a:rPr>
                            <a:t>&lt;23</a:t>
                          </a:r>
                          <a:endParaRPr kumimoji="0" lang="zh-CN" altLang="en-US" sz="1600" b="0" i="0" u="none" strike="sng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5987.9(14)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35280">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3/2+</a:t>
                          </a:r>
                        </a:p>
                      </a:txBody>
                      <a:tcPr marL="45720" marR="45720" anchor="ctr">
                        <a:lnT w="12700" cap="flat" cmpd="sng" algn="ctr">
                          <a:solidFill>
                            <a:schemeClr val="tx1"/>
                          </a:solidFill>
                          <a:prstDash val="solid"/>
                          <a:round/>
                          <a:headEnd type="none" w="med" len="med"/>
                          <a:tailEnd type="none" w="med" len="med"/>
                        </a:lnT>
                        <a:solidFill>
                          <a:schemeClr val="accent4">
                            <a:lumMod val="20000"/>
                            <a:lumOff val="80000"/>
                          </a:schemeClr>
                        </a:solidFill>
                      </a:tcPr>
                    </a:tc>
                    <a:tc rowSpan="2">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5141.3(6)</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35280">
                    <a:tc vMerge="1">
                      <a:txBody>
                        <a:bodyPr/>
                        <a:lstStyle/>
                        <a:p>
                          <a:endParaRPr lang="zh-CN" altLang="en-US" dirty="0"/>
                        </a:p>
                      </a:txBody>
                      <a:tcPr/>
                    </a:tc>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4155.84(31)</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fontAlgn="ctr"/>
                          <a:endParaRPr lang="zh-CN" altLang="en-US" sz="1600" b="0" i="0" u="none" strike="noStrike" dirty="0">
                            <a:solidFill>
                              <a:srgbClr val="C00000"/>
                            </a:solidFill>
                            <a:effectLst/>
                            <a:latin typeface="Cambria" panose="02040503050406030204" pitchFamily="18" charset="0"/>
                            <a:ea typeface="等线" panose="02010600030101010101" pitchFamily="2" charset="-122"/>
                            <a:cs typeface="Times New Roman" panose="02020603050405020304" pitchFamily="18" charset="0"/>
                          </a:endParaRPr>
                        </a:p>
                      </a:txBody>
                      <a:tcPr marL="6085" marR="6085" marT="6085"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kumimoji="0" lang="zh-CN" altLang="en-US" sz="1800" b="0" i="0" u="none" strike="noStrike" kern="1200" cap="none" spc="0" normalizeH="0" baseline="0" noProof="0" dirty="0">
                            <a:ln>
                              <a:noFill/>
                            </a:ln>
                            <a:solidFill>
                              <a:prstClr val="black"/>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35280">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7/2+</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5292.5(4)</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C00000"/>
                            </a:solidFill>
                            <a:effectLst/>
                            <a:uLnTx/>
                            <a:uFillTx/>
                            <a:latin typeface="Cambria"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h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6610.4(12)</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rPr>
                            <a:t>unknown</a:t>
                          </a:r>
                          <a:endParaRPr lang="zh-CN" altLang="en-US" sz="16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Fallback>
      </mc:AlternateContent>
    </p:spTree>
    <p:extLst>
      <p:ext uri="{BB962C8B-B14F-4D97-AF65-F5344CB8AC3E}">
        <p14:creationId xmlns:p14="http://schemas.microsoft.com/office/powerpoint/2010/main" val="457126096"/>
      </p:ext>
    </p:extLst>
  </p:cSld>
  <p:clrMapOvr>
    <a:masterClrMapping/>
  </p:clrMapOvr>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5329F98B-6C58-43D8-A6D4-E8BD909DEDBA}"/>
                  </a:ext>
                </a:extLst>
              </p:cNvPr>
              <p:cNvGraphicFramePr>
                <a:graphicFrameLocks noGrp="1"/>
              </p:cNvGraphicFramePr>
              <p:nvPr>
                <p:extLst>
                  <p:ext uri="{D42A27DB-BD31-4B8C-83A1-F6EECF244321}">
                    <p14:modId xmlns:p14="http://schemas.microsoft.com/office/powerpoint/2010/main" val="2217362666"/>
                  </p:ext>
                </p:extLst>
              </p:nvPr>
            </p:nvGraphicFramePr>
            <p:xfrm>
              <a:off x="0" y="101327"/>
              <a:ext cx="9144001" cy="5786483"/>
            </p:xfrm>
            <a:graphic>
              <a:graphicData uri="http://schemas.openxmlformats.org/drawingml/2006/table">
                <a:tbl>
                  <a:tblPr firstRow="1" bandRow="1">
                    <a:tableStyleId>{5C22544A-7EE6-4342-B048-85BDC9FD1C3A}</a:tableStyleId>
                  </a:tblPr>
                  <a:tblGrid>
                    <a:gridCol w="1288473">
                      <a:extLst>
                        <a:ext uri="{9D8B030D-6E8A-4147-A177-3AD203B41FA5}">
                          <a16:colId xmlns:a16="http://schemas.microsoft.com/office/drawing/2014/main" val="4056873449"/>
                        </a:ext>
                      </a:extLst>
                    </a:gridCol>
                    <a:gridCol w="2466109">
                      <a:extLst>
                        <a:ext uri="{9D8B030D-6E8A-4147-A177-3AD203B41FA5}">
                          <a16:colId xmlns:a16="http://schemas.microsoft.com/office/drawing/2014/main" val="1222567896"/>
                        </a:ext>
                      </a:extLst>
                    </a:gridCol>
                    <a:gridCol w="5389419">
                      <a:extLst>
                        <a:ext uri="{9D8B030D-6E8A-4147-A177-3AD203B41FA5}">
                          <a16:colId xmlns:a16="http://schemas.microsoft.com/office/drawing/2014/main" val="2711431303"/>
                        </a:ext>
                      </a:extLst>
                    </a:gridCol>
                  </a:tblGrid>
                  <a:tr h="61627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x</a:t>
                          </a:r>
                          <a:r>
                            <a:rPr lang="en-US" altLang="zh-CN" sz="1800" b="0" dirty="0">
                              <a:solidFill>
                                <a:schemeClr val="tx1"/>
                              </a:solidFill>
                              <a:latin typeface="Cambria" panose="02040503050406030204" pitchFamily="18" charset="0"/>
                              <a:ea typeface="Cambria" panose="02040503050406030204" pitchFamily="18" charset="0"/>
                            </a:rPr>
                            <a:t> (keV) </a:t>
                          </a:r>
                          <a:r>
                            <a:rPr lang="en-US" altLang="zh-CN" sz="1800" b="0" baseline="30000" dirty="0">
                              <a:solidFill>
                                <a:schemeClr val="tx1"/>
                              </a:solidFill>
                              <a:latin typeface="Cambria" panose="02040503050406030204" pitchFamily="18" charset="0"/>
                              <a:ea typeface="Cambria" panose="02040503050406030204" pitchFamily="18" charset="0"/>
                            </a:rPr>
                            <a:t>31</a:t>
                          </a:r>
                          <a:r>
                            <a:rPr lang="en-US" altLang="zh-CN" sz="1800" b="0" dirty="0">
                              <a:solidFill>
                                <a:schemeClr val="tx1"/>
                              </a:solidFill>
                              <a:latin typeface="Cambria" panose="02040503050406030204" pitchFamily="18" charset="0"/>
                              <a:ea typeface="Cambria" panose="02040503050406030204" pitchFamily="18" charset="0"/>
                            </a:rPr>
                            <a:t>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τ</a:t>
                          </a:r>
                          <a:r>
                            <a:rPr lang="en-US" altLang="zh-CN" sz="1800" b="0" dirty="0">
                              <a:solidFill>
                                <a:schemeClr val="tx1"/>
                              </a:solidFill>
                              <a:latin typeface="Cambria" panose="02040503050406030204" pitchFamily="18" charset="0"/>
                              <a:ea typeface="Cambria" panose="02040503050406030204" pitchFamily="18" charset="0"/>
                            </a:rPr>
                            <a:t> (fs) Literature</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800" b="0" dirty="0">
                              <a:solidFill>
                                <a:schemeClr val="tx1"/>
                              </a:solidFill>
                              <a:latin typeface="Cambria" panose="02040503050406030204" pitchFamily="18" charset="0"/>
                            </a:rPr>
                            <a:t>Reference</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78750098"/>
                      </a:ext>
                    </a:extLst>
                  </a:tr>
                  <a:tr h="616274">
                    <a:tc rowSpan="5">
                      <a:txBody>
                        <a:bodyPr/>
                        <a:lstStyle/>
                        <a:p>
                          <a:pPr algn="ctr"/>
                          <a:r>
                            <a:rPr lang="en-US" altLang="zh-CN" sz="1800" b="0" baseline="0" dirty="0">
                              <a:solidFill>
                                <a:schemeClr val="tx1"/>
                              </a:solidFill>
                              <a:latin typeface="Cambria" panose="02040503050406030204" pitchFamily="18" charset="0"/>
                            </a:rPr>
                            <a:t>3/2</a:t>
                          </a:r>
                          <a:r>
                            <a:rPr lang="en-US" altLang="zh-CN" sz="1800" b="0" baseline="30000" dirty="0">
                              <a:solidFill>
                                <a:schemeClr val="tx1"/>
                              </a:solidFill>
                              <a:latin typeface="Cambria" panose="02040503050406030204" pitchFamily="18" charset="0"/>
                            </a:rPr>
                            <a:t>+</a:t>
                          </a:r>
                        </a:p>
                        <a:p>
                          <a:pPr algn="ctr"/>
                          <a:r>
                            <a:rPr lang="en-US" altLang="zh-CN" sz="1800" b="0" baseline="0" dirty="0">
                              <a:solidFill>
                                <a:schemeClr val="tx1"/>
                              </a:solidFill>
                              <a:latin typeface="Cambria" panose="02040503050406030204" pitchFamily="18" charset="0"/>
                            </a:rPr>
                            <a:t>1248</a:t>
                          </a:r>
                          <a:endParaRPr lang="zh-CN" altLang="en-US" sz="1800" b="0" baseline="0" dirty="0">
                            <a:solidFill>
                              <a:schemeClr val="tx1"/>
                            </a:solidFill>
                            <a:latin typeface="Cambria" panose="02040503050406030204" pitchFamily="18" charset="0"/>
                          </a:endParaRPr>
                        </a:p>
                      </a:txBody>
                      <a:tcPr marL="45720" marR="45720" anchor="ctr">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800" b="0" i="1" smtClean="0">
                                    <a:solidFill>
                                      <a:schemeClr val="tx1"/>
                                    </a:solidFill>
                                    <a:latin typeface="Cambria Math" panose="02040503050406030204" pitchFamily="18" charset="0"/>
                                    <a:ea typeface="Cambria Math" panose="02040503050406030204" pitchFamily="18" charset="0"/>
                                  </a:rPr>
                                  <m:t>720±108±144</m:t>
                                </m:r>
                              </m:oMath>
                            </m:oMathPara>
                          </a14:m>
                          <a:endParaRPr lang="zh-CN" altLang="en-US" sz="1800" b="0" baseline="30000" dirty="0">
                            <a:solidFill>
                              <a:schemeClr val="tx1"/>
                            </a:solidFill>
                            <a:latin typeface="Cambria" panose="02040503050406030204" pitchFamily="18" charset="0"/>
                          </a:endParaRPr>
                        </a:p>
                      </a:txBody>
                      <a:tcPr marL="45720" marR="45720" anchor="ctr">
                        <a:lnL w="12700" cmpd="sng">
                          <a:noFill/>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4">
                            <a:lumMod val="20000"/>
                            <a:lumOff val="80000"/>
                          </a:schemeClr>
                        </a:solidFill>
                      </a:tcPr>
                    </a:tc>
                    <a:tc>
                      <a:txBody>
                        <a:bodyPr/>
                        <a:lstStyle/>
                        <a:p>
                          <a:pPr algn="l" rtl="0" fontAlgn="ctr"/>
                          <a:r>
                            <a:rPr lang="en-US" sz="1800" b="0" i="0" u="none" strike="noStrike" spc="-100" baseline="0" dirty="0">
                              <a:solidFill>
                                <a:srgbClr val="000000"/>
                              </a:solidFill>
                              <a:effectLst/>
                              <a:latin typeface="Cambria" panose="02040503050406030204" pitchFamily="18" charset="0"/>
                              <a:ea typeface="Cambria" panose="02040503050406030204" pitchFamily="18" charset="0"/>
                            </a:rPr>
                            <a:t>R. </a:t>
                          </a:r>
                          <a:r>
                            <a:rPr lang="en-US" sz="1800" b="0" i="0" u="none" strike="noStrike" spc="-100" baseline="0" dirty="0" err="1">
                              <a:solidFill>
                                <a:srgbClr val="000000"/>
                              </a:solidFill>
                              <a:effectLst/>
                              <a:latin typeface="Cambria" panose="02040503050406030204" pitchFamily="18" charset="0"/>
                              <a:ea typeface="Cambria" panose="02040503050406030204" pitchFamily="18" charset="0"/>
                            </a:rPr>
                            <a:t>Engmann</a:t>
                          </a:r>
                          <a:r>
                            <a:rPr lang="en-US" sz="1800" b="0" i="0" u="none" strike="noStrike" spc="-100" baseline="0" dirty="0">
                              <a:solidFill>
                                <a:srgbClr val="000000"/>
                              </a:solidFill>
                              <a:effectLst/>
                              <a:latin typeface="Cambria" panose="02040503050406030204" pitchFamily="18" charset="0"/>
                              <a:ea typeface="Cambria" panose="02040503050406030204" pitchFamily="18" charset="0"/>
                            </a:rPr>
                            <a:t> et al., Nucl. Phys. A 162, 295 (1971).</a:t>
                          </a:r>
                        </a:p>
                      </a:txBody>
                      <a:tcPr marL="9525" marR="9525" marT="9525" marB="0" anchor="ctr">
                        <a:lnL w="28575"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551970304"/>
                      </a:ext>
                    </a:extLst>
                  </a:tr>
                  <a:tr h="616274">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800" b="0" i="1" smtClean="0">
                                        <a:solidFill>
                                          <a:schemeClr val="tx1"/>
                                        </a:solidFill>
                                        <a:latin typeface="Cambria Math" panose="02040503050406030204" pitchFamily="18" charset="0"/>
                                        <a:ea typeface="Cambria Math" panose="02040503050406030204" pitchFamily="18" charset="0"/>
                                      </a:rPr>
                                    </m:ctrlPr>
                                  </m:sSubSupPr>
                                  <m:e>
                                    <m:r>
                                      <a:rPr lang="en-US" altLang="zh-CN" sz="1800" b="0" i="1" smtClean="0">
                                        <a:solidFill>
                                          <a:schemeClr val="tx1"/>
                                        </a:solidFill>
                                        <a:latin typeface="Cambria Math" panose="02040503050406030204" pitchFamily="18" charset="0"/>
                                        <a:ea typeface="Cambria Math" panose="02040503050406030204" pitchFamily="18" charset="0"/>
                                      </a:rPr>
                                      <m:t>1200±700</m:t>
                                    </m:r>
                                  </m:e>
                                  <m:sub>
                                    <m:r>
                                      <a:rPr lang="en-US" altLang="zh-CN" sz="1800" b="0" i="1" smtClean="0">
                                        <a:solidFill>
                                          <a:schemeClr val="tx1"/>
                                        </a:solidFill>
                                        <a:latin typeface="Cambria Math" panose="02040503050406030204" pitchFamily="18" charset="0"/>
                                        <a:ea typeface="Cambria Math" panose="02040503050406030204" pitchFamily="18" charset="0"/>
                                      </a:rPr>
                                      <m:t>−900</m:t>
                                    </m:r>
                                  </m:sub>
                                  <m:sup>
                                    <m:r>
                                      <a:rPr lang="en-US" altLang="zh-CN" sz="1800" b="0" i="1" smtClean="0">
                                        <a:solidFill>
                                          <a:schemeClr val="tx1"/>
                                        </a:solidFill>
                                        <a:latin typeface="Cambria Math" panose="02040503050406030204" pitchFamily="18" charset="0"/>
                                        <a:ea typeface="Cambria Math" panose="02040503050406030204" pitchFamily="18" charset="0"/>
                                      </a:rPr>
                                      <m:t>+1300</m:t>
                                    </m:r>
                                  </m:sup>
                                </m:sSubSup>
                              </m:oMath>
                            </m:oMathPara>
                          </a14:m>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l" rtl="0" fontAlgn="ctr"/>
                          <a:r>
                            <a:rPr lang="en-US" sz="1800" b="0" i="0" u="none" strike="noStrike" spc="-100" baseline="0" dirty="0">
                              <a:solidFill>
                                <a:srgbClr val="000000"/>
                              </a:solidFill>
                              <a:effectLst/>
                              <a:latin typeface="Cambria" panose="02040503050406030204" pitchFamily="18" charset="0"/>
                              <a:ea typeface="Cambria" panose="02040503050406030204" pitchFamily="18" charset="0"/>
                            </a:rPr>
                            <a:t>P. </a:t>
                          </a:r>
                          <a:r>
                            <a:rPr lang="en-US" sz="1800" b="0" i="0" u="none" strike="noStrike" spc="-100" baseline="0" dirty="0" err="1">
                              <a:solidFill>
                                <a:srgbClr val="000000"/>
                              </a:solidFill>
                              <a:effectLst/>
                              <a:latin typeface="Cambria" panose="02040503050406030204" pitchFamily="18" charset="0"/>
                              <a:ea typeface="Cambria" panose="02040503050406030204" pitchFamily="18" charset="0"/>
                            </a:rPr>
                            <a:t>Doornenbal</a:t>
                          </a:r>
                          <a:r>
                            <a:rPr lang="en-US" sz="1800" b="0" i="0" u="none" strike="noStrike" spc="-100" baseline="0" dirty="0">
                              <a:solidFill>
                                <a:srgbClr val="000000"/>
                              </a:solidFill>
                              <a:effectLst/>
                              <a:latin typeface="Cambria" panose="02040503050406030204" pitchFamily="18" charset="0"/>
                              <a:ea typeface="Cambria" panose="02040503050406030204" pitchFamily="18" charset="0"/>
                            </a:rPr>
                            <a:t> et al., Nucl. Instrum. Methods Phys. Res. A 613, 218 (2010).</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539377121"/>
                      </a:ext>
                    </a:extLst>
                  </a:tr>
                  <a:tr h="616274">
                    <a:tc vMerge="1">
                      <a:txBody>
                        <a:bodyPr/>
                        <a:lstStyle/>
                        <a:p>
                          <a:pPr algn="ctr"/>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a14:m>
                            <m:oMath xmlns:m="http://schemas.openxmlformats.org/officeDocument/2006/math">
                              <m:r>
                                <a:rPr lang="en-US" altLang="zh-CN" sz="1800" b="0" i="1" smtClean="0">
                                  <a:solidFill>
                                    <a:schemeClr val="tx1"/>
                                  </a:solidFill>
                                  <a:latin typeface="Cambria Math" panose="02040503050406030204" pitchFamily="18" charset="0"/>
                                  <a:ea typeface="Cambria Math" panose="02040503050406030204" pitchFamily="18" charset="0"/>
                                </a:rPr>
                                <m:t>3200±4800±5200</m:t>
                              </m:r>
                            </m:oMath>
                          </a14:m>
                          <a:r>
                            <a:rPr lang="en-US" altLang="zh-CN" sz="1800" b="0" baseline="30000" dirty="0">
                              <a:solidFill>
                                <a:schemeClr val="tx1"/>
                              </a:solidFill>
                              <a:latin typeface="Cambria" panose="02040503050406030204" pitchFamily="18" charset="0"/>
                            </a:rPr>
                            <a:t> </a:t>
                          </a:r>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l" rtl="0" fontAlgn="ct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P. </a:t>
                          </a:r>
                          <a:r>
                            <a:rPr lang="en-US" altLang="zh-CN" sz="1800" b="0" i="0" u="none" strike="noStrike" spc="-100" baseline="0" dirty="0" err="1">
                              <a:solidFill>
                                <a:srgbClr val="000000"/>
                              </a:solidFill>
                              <a:effectLst/>
                              <a:latin typeface="Cambria" panose="02040503050406030204" pitchFamily="18" charset="0"/>
                              <a:ea typeface="Cambria" panose="02040503050406030204" pitchFamily="18" charset="0"/>
                            </a:rPr>
                            <a:t>Doornenbal</a:t>
                          </a: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 et al., </a:t>
                          </a:r>
                          <a:r>
                            <a:rPr lang="en-US" sz="1800" b="0" i="0" u="none" strike="noStrike" spc="-100" baseline="0" dirty="0">
                              <a:solidFill>
                                <a:srgbClr val="000000"/>
                              </a:solidFill>
                              <a:effectLst/>
                              <a:latin typeface="Cambria" panose="02040503050406030204" pitchFamily="18" charset="0"/>
                              <a:ea typeface="Cambria" panose="02040503050406030204" pitchFamily="18" charset="0"/>
                            </a:rPr>
                            <a:t>Nucl. Instrum. Methods Phys. Res. A 613, 218 (2010).</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673020164"/>
                      </a:ext>
                    </a:extLst>
                  </a:tr>
                  <a:tr h="616274">
                    <a:tc vMerge="1">
                      <a:txBody>
                        <a:bodyPr/>
                        <a:lstStyle/>
                        <a:p>
                          <a:pPr algn="ctr"/>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lang="en-US" altLang="zh-CN" sz="1800" b="0" i="1" smtClean="0">
                                    <a:solidFill>
                                      <a:schemeClr val="tx1"/>
                                    </a:solidFill>
                                    <a:latin typeface="Cambria Math" panose="02040503050406030204" pitchFamily="18" charset="0"/>
                                    <a:ea typeface="Cambria Math" panose="02040503050406030204" pitchFamily="18" charset="0"/>
                                  </a:rPr>
                                  <m:t>635±44</m:t>
                                </m:r>
                              </m:oMath>
                            </m:oMathPara>
                          </a14:m>
                          <a:endParaRPr lang="zh-CN" altLang="en-US" sz="1800" b="0" baseline="30000" dirty="0">
                            <a:solidFill>
                              <a:schemeClr val="tx1"/>
                            </a:solidFill>
                            <a:latin typeface="Cambria" panose="02040503050406030204" pitchFamily="18" charset="0"/>
                          </a:endParaRPr>
                        </a:p>
                        <a:p>
                          <a:pPr algn="ctr"/>
                          <a14:m>
                            <m:oMathPara xmlns:m="http://schemas.openxmlformats.org/officeDocument/2006/math">
                              <m:oMathParaPr>
                                <m:jc m:val="centerGroup"/>
                              </m:oMathParaPr>
                              <m:oMath xmlns:m="http://schemas.openxmlformats.org/officeDocument/2006/math">
                                <m:r>
                                  <a:rPr lang="en-US" altLang="zh-CN" sz="1800" b="0" i="1" smtClean="0">
                                    <a:solidFill>
                                      <a:schemeClr val="tx1"/>
                                    </a:solidFill>
                                    <a:latin typeface="Cambria Math" panose="02040503050406030204" pitchFamily="18" charset="0"/>
                                    <a:ea typeface="Cambria Math" panose="02040503050406030204" pitchFamily="18" charset="0"/>
                                  </a:rPr>
                                  <m:t>624±32</m:t>
                                </m:r>
                              </m:oMath>
                            </m:oMathPara>
                          </a14:m>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l" rtl="0" fontAlgn="ctr"/>
                          <a:r>
                            <a:rPr lang="pt-BR" sz="1800" b="0" i="0" u="none" strike="noStrike" spc="-100" baseline="0" dirty="0">
                              <a:solidFill>
                                <a:srgbClr val="000000"/>
                              </a:solidFill>
                              <a:effectLst/>
                              <a:latin typeface="Cambria" panose="02040503050406030204" pitchFamily="18" charset="0"/>
                              <a:ea typeface="Cambria" panose="02040503050406030204" pitchFamily="18" charset="0"/>
                            </a:rPr>
                            <a:t>D. Tonev et al., J. Phys.: Conf. Ser. 267, 012048 (2011).</a:t>
                          </a:r>
                        </a:p>
                        <a:p>
                          <a:pPr algn="l" rtl="0" fontAlgn="ctr"/>
                          <a:r>
                            <a:rPr lang="pt-BR" sz="1800" b="0" i="0" u="none" strike="noStrike" spc="-100" baseline="0" dirty="0">
                              <a:solidFill>
                                <a:srgbClr val="000000"/>
                              </a:solidFill>
                              <a:effectLst/>
                              <a:latin typeface="Cambria" panose="02040503050406030204" pitchFamily="18" charset="0"/>
                              <a:ea typeface="Cambria" panose="02040503050406030204" pitchFamily="18" charset="0"/>
                            </a:rPr>
                            <a:t>D. Tonev et al., EPJ Web of Conf. 194, 03001 (2018).</a:t>
                          </a:r>
                        </a:p>
                        <a:p>
                          <a:pPr algn="l" rtl="0" fontAlgn="ctr"/>
                          <a:r>
                            <a:rPr lang="pt-BR" altLang="zh-CN" sz="1800" b="0" i="0" u="none" strike="noStrike" spc="-100" baseline="0" dirty="0">
                              <a:solidFill>
                                <a:srgbClr val="000000"/>
                              </a:solidFill>
                              <a:effectLst/>
                              <a:latin typeface="Cambria" panose="02040503050406030204" pitchFamily="18" charset="0"/>
                              <a:ea typeface="Cambria" panose="02040503050406030204" pitchFamily="18" charset="0"/>
                            </a:rPr>
                            <a:t>D. Tonev et al., </a:t>
                          </a:r>
                          <a:r>
                            <a:rPr lang="en-US" sz="1800" b="0" i="0" u="none" strike="noStrike" spc="-100" baseline="0" dirty="0">
                              <a:solidFill>
                                <a:srgbClr val="000000"/>
                              </a:solidFill>
                              <a:effectLst/>
                              <a:latin typeface="Cambria" panose="02040503050406030204" pitchFamily="18" charset="0"/>
                              <a:ea typeface="Cambria" panose="02040503050406030204" pitchFamily="18" charset="0"/>
                            </a:rPr>
                            <a:t>Phys. Lett. B 821, 136603 </a:t>
                          </a: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(2021).</a:t>
                          </a:r>
                          <a:endParaRPr lang="en-US" sz="1800" b="0" i="0" u="none" strike="noStrike" spc="-100" baseline="0" dirty="0">
                            <a:solidFill>
                              <a:srgbClr val="000000"/>
                            </a:solidFill>
                            <a:effectLst/>
                            <a:latin typeface="Cambria" panose="02040503050406030204" pitchFamily="18" charset="0"/>
                            <a:ea typeface="Cambria" panose="02040503050406030204" pitchFamily="18"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913357359"/>
                      </a:ext>
                    </a:extLst>
                  </a:tr>
                  <a:tr h="616274">
                    <a:tc vMerge="1">
                      <a:txBody>
                        <a:bodyPr/>
                        <a:lstStyle/>
                        <a:p>
                          <a:pPr algn="ctr"/>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800" b="0" i="1" smtClean="0">
                                        <a:solidFill>
                                          <a:schemeClr val="tx1"/>
                                        </a:solidFill>
                                        <a:latin typeface="Cambria Math" panose="02040503050406030204" pitchFamily="18" charset="0"/>
                                        <a:ea typeface="Cambria Math" panose="02040503050406030204" pitchFamily="18" charset="0"/>
                                      </a:rPr>
                                    </m:ctrlPr>
                                  </m:sSubSupPr>
                                  <m:e>
                                    <m:r>
                                      <a:rPr lang="en-US" altLang="zh-CN" sz="1800" b="0" i="1" smtClean="0">
                                        <a:solidFill>
                                          <a:schemeClr val="tx1"/>
                                        </a:solidFill>
                                        <a:latin typeface="Cambria Math" panose="02040503050406030204" pitchFamily="18" charset="0"/>
                                        <a:ea typeface="Cambria Math" panose="02040503050406030204" pitchFamily="18" charset="0"/>
                                      </a:rPr>
                                      <m:t>964±19</m:t>
                                    </m:r>
                                  </m:e>
                                  <m:sub>
                                    <m:r>
                                      <a:rPr lang="en-US" altLang="zh-CN" sz="1800" b="0" i="1" smtClean="0">
                                        <a:solidFill>
                                          <a:schemeClr val="tx1"/>
                                        </a:solidFill>
                                        <a:latin typeface="Cambria Math" panose="02040503050406030204" pitchFamily="18" charset="0"/>
                                        <a:ea typeface="Cambria Math" panose="02040503050406030204" pitchFamily="18" charset="0"/>
                                      </a:rPr>
                                      <m:t>−89</m:t>
                                    </m:r>
                                  </m:sub>
                                  <m:sup>
                                    <m:r>
                                      <a:rPr lang="en-US" altLang="zh-CN" sz="1800" b="0" i="1" smtClean="0">
                                        <a:solidFill>
                                          <a:schemeClr val="tx1"/>
                                        </a:solidFill>
                                        <a:latin typeface="Cambria Math" panose="02040503050406030204" pitchFamily="18" charset="0"/>
                                        <a:ea typeface="Cambria Math" panose="02040503050406030204" pitchFamily="18" charset="0"/>
                                      </a:rPr>
                                      <m:t>+311</m:t>
                                    </m:r>
                                  </m:sup>
                                </m:sSubSup>
                              </m:oMath>
                            </m:oMathPara>
                          </a14:m>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l" rtl="0" fontAlgn="ctr"/>
                          <a:r>
                            <a:rPr lang="de-DE" sz="1800" b="0" i="0" u="none" strike="noStrike" spc="-100" baseline="0" dirty="0">
                              <a:solidFill>
                                <a:srgbClr val="000000"/>
                              </a:solidFill>
                              <a:effectLst/>
                              <a:latin typeface="Cambria" panose="02040503050406030204" pitchFamily="18" charset="0"/>
                              <a:ea typeface="Cambria" panose="02040503050406030204" pitchFamily="18" charset="0"/>
                            </a:rPr>
                            <a:t>C. Herlitzius, Ph.D. Thesis, Technische Universität München, Germany, 2013.</a:t>
                          </a:r>
                          <a:endParaRPr lang="en-US" sz="1800" b="0" i="0" u="none" strike="noStrike" spc="-100" baseline="0" dirty="0">
                            <a:solidFill>
                              <a:srgbClr val="000000"/>
                            </a:solidFill>
                            <a:effectLst/>
                            <a:latin typeface="Cambria" panose="02040503050406030204" pitchFamily="18" charset="0"/>
                            <a:ea typeface="Cambria" panose="02040503050406030204" pitchFamily="18"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599929330"/>
                      </a:ext>
                    </a:extLst>
                  </a:tr>
                  <a:tr h="61627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Cambria" panose="02040503050406030204" pitchFamily="18" charset="0"/>
                            </a:rPr>
                            <a:t>5/2</a:t>
                          </a:r>
                          <a:r>
                            <a:rPr lang="en-US" altLang="zh-CN" sz="1800" b="0" baseline="30000" dirty="0">
                              <a:solidFill>
                                <a:schemeClr val="tx1"/>
                              </a:solidFill>
                              <a:latin typeface="Cambria" panose="02040503050406030204" pitchFamily="18" charset="0"/>
                            </a:rPr>
                            <a:t>+</a:t>
                          </a:r>
                          <a:endParaRPr lang="zh-CN" altLang="en-US" sz="1800" b="0" baseline="30000" dirty="0">
                            <a:solidFill>
                              <a:schemeClr val="tx1"/>
                            </a:solidFill>
                            <a:latin typeface="Cambria" panose="02040503050406030204" pitchFamily="18" charset="0"/>
                          </a:endParaRPr>
                        </a:p>
                        <a:p>
                          <a:pPr algn="ctr"/>
                          <a:r>
                            <a:rPr lang="en-US" altLang="zh-CN" sz="1800" b="0" dirty="0">
                              <a:solidFill>
                                <a:schemeClr val="tx1"/>
                              </a:solidFill>
                              <a:latin typeface="Cambria" panose="02040503050406030204" pitchFamily="18" charset="0"/>
                            </a:rPr>
                            <a:t>2234</a:t>
                          </a:r>
                          <a:endParaRPr lang="zh-CN" altLang="en-US" sz="1800" b="0" dirty="0">
                            <a:solidFill>
                              <a:schemeClr val="tx1"/>
                            </a:solidFill>
                            <a:latin typeface="Cambria" panose="02040503050406030204" pitchFamily="18" charset="0"/>
                          </a:endParaRPr>
                        </a:p>
                      </a:txBody>
                      <a:tcPr marL="45720" marR="45720" anchor="ctr">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800" b="0" i="1" smtClean="0">
                                    <a:solidFill>
                                      <a:schemeClr val="tx1"/>
                                    </a:solidFill>
                                    <a:latin typeface="Cambria Math" panose="02040503050406030204" pitchFamily="18" charset="0"/>
                                    <a:ea typeface="Cambria Math" panose="02040503050406030204" pitchFamily="18" charset="0"/>
                                  </a:rPr>
                                  <m:t>320±80</m:t>
                                </m:r>
                              </m:oMath>
                            </m:oMathPara>
                          </a14:m>
                          <a:endParaRPr lang="zh-CN" altLang="en-US" sz="1800" b="0" dirty="0">
                            <a:solidFill>
                              <a:schemeClr val="tx1"/>
                            </a:solidFill>
                            <a:latin typeface="Cambria" panose="02040503050406030204" pitchFamily="18" charset="0"/>
                          </a:endParaRPr>
                        </a:p>
                      </a:txBody>
                      <a:tcPr marL="45720" marR="45720" anchor="ctr">
                        <a:lnL w="12700" cmpd="sng">
                          <a:noFill/>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R. </a:t>
                          </a:r>
                          <a:r>
                            <a:rPr lang="en-US" altLang="zh-CN" sz="1800" b="0" i="0" u="none" strike="noStrike" spc="-100" baseline="0" dirty="0" err="1">
                              <a:solidFill>
                                <a:srgbClr val="000000"/>
                              </a:solidFill>
                              <a:effectLst/>
                              <a:latin typeface="Cambria" panose="02040503050406030204" pitchFamily="18" charset="0"/>
                              <a:ea typeface="Cambria" panose="02040503050406030204" pitchFamily="18" charset="0"/>
                            </a:rPr>
                            <a:t>Engmann</a:t>
                          </a: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 et al., Nucl. Phys. A 162, 295 (1971).</a:t>
                          </a:r>
                        </a:p>
                      </a:txBody>
                      <a:tcPr marL="45720" marR="45720" anchor="ctr">
                        <a:lnL w="28575"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18890123"/>
                      </a:ext>
                    </a:extLst>
                  </a:tr>
                  <a:tr h="616274">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Cambria" panose="02040503050406030204" pitchFamily="18" charset="0"/>
                            </a:rPr>
                            <a:t>7/2</a:t>
                          </a:r>
                          <a:r>
                            <a:rPr lang="en-US" altLang="zh-CN" sz="1800" b="0" baseline="30000" dirty="0">
                              <a:solidFill>
                                <a:schemeClr val="tx1"/>
                              </a:solidFill>
                              <a:latin typeface="Cambria" panose="02040503050406030204" pitchFamily="18" charset="0"/>
                            </a:rPr>
                            <a:t>–</a:t>
                          </a:r>
                          <a:endParaRPr lang="zh-CN" altLang="en-US" sz="1800" b="0" baseline="30000" dirty="0">
                            <a:solidFill>
                              <a:schemeClr val="tx1"/>
                            </a:solidFill>
                            <a:latin typeface="Cambria" panose="02040503050406030204" pitchFamily="18" charset="0"/>
                          </a:endParaRPr>
                        </a:p>
                        <a:p>
                          <a:pPr algn="ctr"/>
                          <a:r>
                            <a:rPr lang="en-US" altLang="zh-CN" sz="1800" b="0" dirty="0">
                              <a:solidFill>
                                <a:schemeClr val="tx1"/>
                              </a:solidFill>
                              <a:latin typeface="Cambria" panose="02040503050406030204" pitchFamily="18" charset="0"/>
                            </a:rPr>
                            <a:t>4451</a:t>
                          </a:r>
                          <a:endParaRPr lang="zh-CN" altLang="en-US" sz="1800" b="0" baseline="30000" dirty="0">
                            <a:solidFill>
                              <a:schemeClr val="tx1"/>
                            </a:solidFill>
                            <a:latin typeface="Cambria" panose="02040503050406030204" pitchFamily="18" charset="0"/>
                          </a:endParaRPr>
                        </a:p>
                      </a:txBody>
                      <a:tcPr marL="45720" marR="45720" anchor="ctr">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800" b="0" dirty="0">
                              <a:solidFill>
                                <a:schemeClr val="tx1"/>
                              </a:solidFill>
                              <a:latin typeface="Cambria" panose="02040503050406030204" pitchFamily="18" charset="0"/>
                            </a:rPr>
                            <a:t>543</a:t>
                          </a:r>
                          <a14:m>
                            <m:oMath xmlns:m="http://schemas.openxmlformats.org/officeDocument/2006/math">
                              <m:r>
                                <a:rPr lang="en-US" altLang="zh-CN" sz="1800" b="0" i="1" smtClean="0">
                                  <a:solidFill>
                                    <a:schemeClr val="tx1"/>
                                  </a:solidFill>
                                  <a:latin typeface="Cambria Math" panose="02040503050406030204" pitchFamily="18" charset="0"/>
                                  <a:ea typeface="Cambria Math" panose="02040503050406030204" pitchFamily="18" charset="0"/>
                                </a:rPr>
                                <m:t>±</m:t>
                              </m:r>
                            </m:oMath>
                          </a14:m>
                          <a:r>
                            <a:rPr lang="en-US" altLang="zh-CN" sz="1800" b="0" dirty="0">
                              <a:solidFill>
                                <a:schemeClr val="tx1"/>
                              </a:solidFill>
                              <a:latin typeface="Cambria" panose="02040503050406030204" pitchFamily="18" charset="0"/>
                            </a:rPr>
                            <a:t>49</a:t>
                          </a:r>
                          <a:endParaRPr lang="zh-CN" altLang="en-US" sz="1800" b="0" dirty="0">
                            <a:solidFill>
                              <a:schemeClr val="tx1"/>
                            </a:solidFill>
                            <a:latin typeface="Cambria" panose="02040503050406030204" pitchFamily="18" charset="0"/>
                          </a:endParaRPr>
                        </a:p>
                      </a:txBody>
                      <a:tcPr marL="45720" marR="45720" anchor="ctr">
                        <a:lnL w="12700" cmpd="sng">
                          <a:noFill/>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altLang="zh-CN" sz="1800" b="0" i="0" u="none" strike="noStrike" spc="-100" baseline="0" dirty="0">
                              <a:solidFill>
                                <a:srgbClr val="000000"/>
                              </a:solidFill>
                              <a:effectLst/>
                              <a:latin typeface="Cambria" panose="02040503050406030204" pitchFamily="18" charset="0"/>
                              <a:ea typeface="Cambria" panose="02040503050406030204" pitchFamily="18" charset="0"/>
                            </a:rPr>
                            <a:t>D. Tonev et al., </a:t>
                          </a: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Phys. Lett. B 821, 136603 (2021).</a:t>
                          </a:r>
                        </a:p>
                      </a:txBody>
                      <a:tcPr marL="45720" marR="45720" anchor="ctr">
                        <a:lnL w="28575"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2724280090"/>
                      </a:ext>
                    </a:extLst>
                  </a:tr>
                  <a:tr h="616274">
                    <a:tc vMerge="1">
                      <a:txBody>
                        <a:bodyPr/>
                        <a:lstStyle/>
                        <a:p>
                          <a:pPr algn="ctr"/>
                          <a:endParaRPr lang="zh-CN" altLang="en-US" sz="1800" b="0" dirty="0">
                            <a:solidFill>
                              <a:schemeClr val="tx1"/>
                            </a:solidFill>
                            <a:latin typeface="Cambria" panose="02040503050406030204" pitchFamily="18" charset="0"/>
                          </a:endParaRPr>
                        </a:p>
                      </a:txBody>
                      <a:tcPr marL="45720" marR="45720" anchor="ctr">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800" b="0" dirty="0">
                              <a:solidFill>
                                <a:schemeClr val="tx1"/>
                              </a:solidFill>
                              <a:latin typeface="Cambria" panose="02040503050406030204" pitchFamily="18" charset="0"/>
                            </a:rPr>
                            <a:t>1030</a:t>
                          </a:r>
                          <a14:m>
                            <m:oMath xmlns:m="http://schemas.openxmlformats.org/officeDocument/2006/math">
                              <m:r>
                                <a:rPr lang="en-US" altLang="zh-CN" sz="1800" b="0" i="1" smtClean="0">
                                  <a:solidFill>
                                    <a:schemeClr val="tx1"/>
                                  </a:solidFill>
                                  <a:latin typeface="Cambria Math" panose="02040503050406030204" pitchFamily="18" charset="0"/>
                                  <a:ea typeface="Cambria Math" panose="02040503050406030204" pitchFamily="18" charset="0"/>
                                </a:rPr>
                                <m:t>±</m:t>
                              </m:r>
                            </m:oMath>
                          </a14:m>
                          <a:r>
                            <a:rPr lang="en-US" altLang="zh-CN" sz="1800" b="0" dirty="0">
                              <a:solidFill>
                                <a:schemeClr val="tx1"/>
                              </a:solidFill>
                              <a:latin typeface="Cambria" panose="02040503050406030204" pitchFamily="18" charset="0"/>
                            </a:rPr>
                            <a:t>210</a:t>
                          </a:r>
                          <a:endParaRPr lang="zh-CN" altLang="en-US" sz="1800" b="0" dirty="0">
                            <a:solidFill>
                              <a:schemeClr val="tx1"/>
                            </a:solidFill>
                            <a:latin typeface="Cambria" panose="02040503050406030204" pitchFamily="18" charset="0"/>
                          </a:endParaRPr>
                        </a:p>
                      </a:txBody>
                      <a:tcPr marL="45720" marR="45720" anchor="ctr">
                        <a:lnL w="12700" cmpd="sng">
                          <a:noFill/>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altLang="zh-CN" sz="1800" b="0" i="0" u="none" strike="noStrike" spc="-100" baseline="0" dirty="0">
                              <a:solidFill>
                                <a:srgbClr val="000000"/>
                              </a:solidFill>
                              <a:effectLst/>
                              <a:latin typeface="Cambria" panose="02040503050406030204" pitchFamily="18" charset="0"/>
                              <a:ea typeface="Cambria" panose="02040503050406030204" pitchFamily="18" charset="0"/>
                            </a:rPr>
                            <a:t>N. S. </a:t>
                          </a:r>
                          <a:r>
                            <a:rPr lang="fr-FR" altLang="zh-CN" sz="1800" b="0" i="0" u="none" strike="noStrike" spc="-100" baseline="0" dirty="0" err="1">
                              <a:solidFill>
                                <a:srgbClr val="000000"/>
                              </a:solidFill>
                              <a:effectLst/>
                              <a:latin typeface="Cambria" panose="02040503050406030204" pitchFamily="18" charset="0"/>
                              <a:ea typeface="Cambria" panose="02040503050406030204" pitchFamily="18" charset="0"/>
                            </a:rPr>
                            <a:t>Pattabiraman</a:t>
                          </a:r>
                          <a:r>
                            <a:rPr lang="fr-FR" altLang="zh-CN" sz="1800" b="0" i="0" u="none" strike="noStrike" spc="-100" baseline="0" dirty="0">
                              <a:solidFill>
                                <a:srgbClr val="000000"/>
                              </a:solidFill>
                              <a:effectLst/>
                              <a:latin typeface="Cambria" panose="02040503050406030204" pitchFamily="18" charset="0"/>
                              <a:ea typeface="Cambria" panose="02040503050406030204" pitchFamily="18" charset="0"/>
                            </a:rPr>
                            <a:t> et al., Phys. </a:t>
                          </a:r>
                          <a:r>
                            <a:rPr lang="fr-FR" altLang="zh-CN" sz="1800" b="0" i="0" u="none" strike="noStrike" spc="-100" baseline="0" dirty="0" err="1">
                              <a:solidFill>
                                <a:srgbClr val="000000"/>
                              </a:solidFill>
                              <a:effectLst/>
                              <a:latin typeface="Cambria" panose="02040503050406030204" pitchFamily="18" charset="0"/>
                              <a:ea typeface="Cambria" panose="02040503050406030204" pitchFamily="18" charset="0"/>
                            </a:rPr>
                            <a:t>Rev</a:t>
                          </a:r>
                          <a:r>
                            <a:rPr lang="fr-FR" altLang="zh-CN" sz="1800" b="0" i="0" u="none" strike="noStrike" spc="-100" baseline="0" dirty="0">
                              <a:solidFill>
                                <a:srgbClr val="000000"/>
                              </a:solidFill>
                              <a:effectLst/>
                              <a:latin typeface="Cambria" panose="02040503050406030204" pitchFamily="18" charset="0"/>
                              <a:ea typeface="Cambria" panose="02040503050406030204" pitchFamily="18" charset="0"/>
                            </a:rPr>
                            <a:t>. C 78, 024301 (2008).</a:t>
                          </a:r>
                          <a:endPar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endParaRPr>
                        </a:p>
                      </a:txBody>
                      <a:tcPr marL="45720" marR="45720" anchor="ctr">
                        <a:lnL w="28575"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1507953296"/>
                      </a:ext>
                    </a:extLst>
                  </a:tr>
                </a:tbl>
              </a:graphicData>
            </a:graphic>
          </p:graphicFrame>
        </mc:Choice>
        <mc:Fallback xmlns="">
          <p:graphicFrame>
            <p:nvGraphicFramePr>
              <p:cNvPr id="2" name="Table 1">
                <a:extLst>
                  <a:ext uri="{FF2B5EF4-FFF2-40B4-BE49-F238E27FC236}">
                    <a16:creationId xmlns:a16="http://schemas.microsoft.com/office/drawing/2014/main" id="{5329F98B-6C58-43D8-A6D4-E8BD909DEDBA}"/>
                  </a:ext>
                </a:extLst>
              </p:cNvPr>
              <p:cNvGraphicFramePr>
                <a:graphicFrameLocks noGrp="1"/>
              </p:cNvGraphicFramePr>
              <p:nvPr>
                <p:extLst>
                  <p:ext uri="{D42A27DB-BD31-4B8C-83A1-F6EECF244321}">
                    <p14:modId xmlns:p14="http://schemas.microsoft.com/office/powerpoint/2010/main" val="2217362666"/>
                  </p:ext>
                </p:extLst>
              </p:nvPr>
            </p:nvGraphicFramePr>
            <p:xfrm>
              <a:off x="0" y="101327"/>
              <a:ext cx="9144001" cy="5786483"/>
            </p:xfrm>
            <a:graphic>
              <a:graphicData uri="http://schemas.openxmlformats.org/drawingml/2006/table">
                <a:tbl>
                  <a:tblPr firstRow="1" bandRow="1">
                    <a:tableStyleId>{5C22544A-7EE6-4342-B048-85BDC9FD1C3A}</a:tableStyleId>
                  </a:tblPr>
                  <a:tblGrid>
                    <a:gridCol w="1288473">
                      <a:extLst>
                        <a:ext uri="{9D8B030D-6E8A-4147-A177-3AD203B41FA5}">
                          <a16:colId xmlns:a16="http://schemas.microsoft.com/office/drawing/2014/main" val="4056873449"/>
                        </a:ext>
                      </a:extLst>
                    </a:gridCol>
                    <a:gridCol w="2466109">
                      <a:extLst>
                        <a:ext uri="{9D8B030D-6E8A-4147-A177-3AD203B41FA5}">
                          <a16:colId xmlns:a16="http://schemas.microsoft.com/office/drawing/2014/main" val="1222567896"/>
                        </a:ext>
                      </a:extLst>
                    </a:gridCol>
                    <a:gridCol w="5389419">
                      <a:extLst>
                        <a:ext uri="{9D8B030D-6E8A-4147-A177-3AD203B41FA5}">
                          <a16:colId xmlns:a16="http://schemas.microsoft.com/office/drawing/2014/main" val="2711431303"/>
                        </a:ext>
                      </a:extLst>
                    </a:gridCol>
                  </a:tblGrid>
                  <a:tr h="616274">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i="1" dirty="0">
                              <a:solidFill>
                                <a:schemeClr val="tx1"/>
                              </a:solidFill>
                              <a:latin typeface="Cambria" panose="02040503050406030204" pitchFamily="18" charset="0"/>
                              <a:ea typeface="Cambria" panose="02040503050406030204" pitchFamily="18" charset="0"/>
                            </a:rPr>
                            <a:t>E</a:t>
                          </a:r>
                          <a:r>
                            <a:rPr lang="en-US" altLang="zh-CN" sz="1800" b="0" i="1" baseline="-25000" dirty="0">
                              <a:solidFill>
                                <a:schemeClr val="tx1"/>
                              </a:solidFill>
                              <a:latin typeface="Cambria" panose="02040503050406030204" pitchFamily="18" charset="0"/>
                              <a:ea typeface="Cambria" panose="02040503050406030204" pitchFamily="18" charset="0"/>
                            </a:rPr>
                            <a:t>x</a:t>
                          </a:r>
                          <a:r>
                            <a:rPr lang="en-US" altLang="zh-CN" sz="1800" b="0" dirty="0">
                              <a:solidFill>
                                <a:schemeClr val="tx1"/>
                              </a:solidFill>
                              <a:latin typeface="Cambria" panose="02040503050406030204" pitchFamily="18" charset="0"/>
                              <a:ea typeface="Cambria" panose="02040503050406030204" pitchFamily="18" charset="0"/>
                            </a:rPr>
                            <a:t> (keV) </a:t>
                          </a:r>
                          <a:r>
                            <a:rPr lang="en-US" altLang="zh-CN" sz="1800" b="0" baseline="30000" dirty="0">
                              <a:solidFill>
                                <a:schemeClr val="tx1"/>
                              </a:solidFill>
                              <a:latin typeface="Cambria" panose="02040503050406030204" pitchFamily="18" charset="0"/>
                              <a:ea typeface="Cambria" panose="02040503050406030204" pitchFamily="18" charset="0"/>
                            </a:rPr>
                            <a:t>31</a:t>
                          </a:r>
                          <a:r>
                            <a:rPr lang="en-US" altLang="zh-CN" sz="1800" b="0" dirty="0">
                              <a:solidFill>
                                <a:schemeClr val="tx1"/>
                              </a:solidFill>
                              <a:latin typeface="Cambria" panose="02040503050406030204" pitchFamily="18" charset="0"/>
                              <a:ea typeface="Cambria" panose="02040503050406030204" pitchFamily="18" charset="0"/>
                            </a:rPr>
                            <a:t>S</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800" b="0" i="1" dirty="0">
                              <a:solidFill>
                                <a:schemeClr val="tx1"/>
                              </a:solidFill>
                              <a:latin typeface="Cambria" panose="02040503050406030204" pitchFamily="18" charset="0"/>
                              <a:ea typeface="Cambria" panose="02040503050406030204" pitchFamily="18" charset="0"/>
                            </a:rPr>
                            <a:t>τ</a:t>
                          </a:r>
                          <a:r>
                            <a:rPr lang="en-US" altLang="zh-CN" sz="1800" b="0" dirty="0">
                              <a:solidFill>
                                <a:schemeClr val="tx1"/>
                              </a:solidFill>
                              <a:latin typeface="Cambria" panose="02040503050406030204" pitchFamily="18" charset="0"/>
                              <a:ea typeface="Cambria" panose="02040503050406030204" pitchFamily="18" charset="0"/>
                            </a:rPr>
                            <a:t> (fs) Literature</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800" b="0" dirty="0">
                              <a:solidFill>
                                <a:schemeClr val="tx1"/>
                              </a:solidFill>
                              <a:latin typeface="Cambria" panose="02040503050406030204" pitchFamily="18" charset="0"/>
                            </a:rPr>
                            <a:t>Reference</a:t>
                          </a:r>
                          <a:endParaRPr lang="zh-CN" altLang="en-US" sz="1800" b="0" dirty="0">
                            <a:solidFill>
                              <a:schemeClr val="tx1"/>
                            </a:solidFill>
                            <a:latin typeface="Cambria"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878750098"/>
                      </a:ext>
                    </a:extLst>
                  </a:tr>
                  <a:tr h="616274">
                    <a:tc rowSpan="5">
                      <a:txBody>
                        <a:bodyPr/>
                        <a:lstStyle/>
                        <a:p>
                          <a:pPr algn="ctr"/>
                          <a:r>
                            <a:rPr lang="en-US" altLang="zh-CN" sz="1800" b="0" baseline="0" dirty="0">
                              <a:solidFill>
                                <a:schemeClr val="tx1"/>
                              </a:solidFill>
                              <a:latin typeface="Cambria" panose="02040503050406030204" pitchFamily="18" charset="0"/>
                            </a:rPr>
                            <a:t>3/2</a:t>
                          </a:r>
                          <a:r>
                            <a:rPr lang="en-US" altLang="zh-CN" sz="1800" b="0" baseline="30000" dirty="0">
                              <a:solidFill>
                                <a:schemeClr val="tx1"/>
                              </a:solidFill>
                              <a:latin typeface="Cambria" panose="02040503050406030204" pitchFamily="18" charset="0"/>
                            </a:rPr>
                            <a:t>+</a:t>
                          </a:r>
                        </a:p>
                        <a:p>
                          <a:pPr algn="ctr"/>
                          <a:r>
                            <a:rPr lang="en-US" altLang="zh-CN" sz="1800" b="0" baseline="0" dirty="0">
                              <a:solidFill>
                                <a:schemeClr val="tx1"/>
                              </a:solidFill>
                              <a:latin typeface="Cambria" panose="02040503050406030204" pitchFamily="18" charset="0"/>
                            </a:rPr>
                            <a:t>1248</a:t>
                          </a:r>
                          <a:endParaRPr lang="zh-CN" altLang="en-US" sz="1800" b="0" baseline="0" dirty="0">
                            <a:solidFill>
                              <a:schemeClr val="tx1"/>
                            </a:solidFill>
                            <a:latin typeface="Cambria" panose="02040503050406030204" pitchFamily="18" charset="0"/>
                          </a:endParaRPr>
                        </a:p>
                      </a:txBody>
                      <a:tcPr marL="45720" marR="45720" anchor="ctr">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L w="12700" cmpd="sng">
                          <a:noFill/>
                        </a:lnL>
                        <a:lnR w="28575"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blipFill>
                          <a:blip r:embed="rId2"/>
                          <a:stretch>
                            <a:fillRect l="-52970" t="-100990" r="-219554" b="-742574"/>
                          </a:stretch>
                        </a:blipFill>
                      </a:tcPr>
                    </a:tc>
                    <a:tc>
                      <a:txBody>
                        <a:bodyPr/>
                        <a:lstStyle/>
                        <a:p>
                          <a:pPr algn="l" rtl="0" fontAlgn="ctr"/>
                          <a:r>
                            <a:rPr lang="en-US" sz="1800" b="0" i="0" u="none" strike="noStrike" spc="-100" baseline="0" dirty="0">
                              <a:solidFill>
                                <a:srgbClr val="000000"/>
                              </a:solidFill>
                              <a:effectLst/>
                              <a:latin typeface="Cambria" panose="02040503050406030204" pitchFamily="18" charset="0"/>
                              <a:ea typeface="Cambria" panose="02040503050406030204" pitchFamily="18" charset="0"/>
                            </a:rPr>
                            <a:t>R. </a:t>
                          </a:r>
                          <a:r>
                            <a:rPr lang="en-US" sz="1800" b="0" i="0" u="none" strike="noStrike" spc="-100" baseline="0" dirty="0" err="1">
                              <a:solidFill>
                                <a:srgbClr val="000000"/>
                              </a:solidFill>
                              <a:effectLst/>
                              <a:latin typeface="Cambria" panose="02040503050406030204" pitchFamily="18" charset="0"/>
                              <a:ea typeface="Cambria" panose="02040503050406030204" pitchFamily="18" charset="0"/>
                            </a:rPr>
                            <a:t>Engmann</a:t>
                          </a:r>
                          <a:r>
                            <a:rPr lang="en-US" sz="1800" b="0" i="0" u="none" strike="noStrike" spc="-100" baseline="0" dirty="0">
                              <a:solidFill>
                                <a:srgbClr val="000000"/>
                              </a:solidFill>
                              <a:effectLst/>
                              <a:latin typeface="Cambria" panose="02040503050406030204" pitchFamily="18" charset="0"/>
                              <a:ea typeface="Cambria" panose="02040503050406030204" pitchFamily="18" charset="0"/>
                            </a:rPr>
                            <a:t> et al., Nucl. Phys. A 162, 295 (1971).</a:t>
                          </a:r>
                        </a:p>
                      </a:txBody>
                      <a:tcPr marL="9525" marR="9525" marT="9525" marB="0" anchor="ctr">
                        <a:lnL w="28575"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2551970304"/>
                      </a:ext>
                    </a:extLst>
                  </a:tr>
                  <a:tr h="616274">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endParaRPr lang="zh-CN"/>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2"/>
                          <a:stretch>
                            <a:fillRect l="-52970" t="-199020" r="-219554" b="-635294"/>
                          </a:stretch>
                        </a:blipFill>
                      </a:tcPr>
                    </a:tc>
                    <a:tc>
                      <a:txBody>
                        <a:bodyPr/>
                        <a:lstStyle/>
                        <a:p>
                          <a:pPr algn="l" rtl="0" fontAlgn="ctr"/>
                          <a:r>
                            <a:rPr lang="en-US" sz="1800" b="0" i="0" u="none" strike="noStrike" spc="-100" baseline="0" dirty="0">
                              <a:solidFill>
                                <a:srgbClr val="000000"/>
                              </a:solidFill>
                              <a:effectLst/>
                              <a:latin typeface="Cambria" panose="02040503050406030204" pitchFamily="18" charset="0"/>
                              <a:ea typeface="Cambria" panose="02040503050406030204" pitchFamily="18" charset="0"/>
                            </a:rPr>
                            <a:t>P. </a:t>
                          </a:r>
                          <a:r>
                            <a:rPr lang="en-US" sz="1800" b="0" i="0" u="none" strike="noStrike" spc="-100" baseline="0" dirty="0" err="1">
                              <a:solidFill>
                                <a:srgbClr val="000000"/>
                              </a:solidFill>
                              <a:effectLst/>
                              <a:latin typeface="Cambria" panose="02040503050406030204" pitchFamily="18" charset="0"/>
                              <a:ea typeface="Cambria" panose="02040503050406030204" pitchFamily="18" charset="0"/>
                            </a:rPr>
                            <a:t>Doornenbal</a:t>
                          </a:r>
                          <a:r>
                            <a:rPr lang="en-US" sz="1800" b="0" i="0" u="none" strike="noStrike" spc="-100" baseline="0" dirty="0">
                              <a:solidFill>
                                <a:srgbClr val="000000"/>
                              </a:solidFill>
                              <a:effectLst/>
                              <a:latin typeface="Cambria" panose="02040503050406030204" pitchFamily="18" charset="0"/>
                              <a:ea typeface="Cambria" panose="02040503050406030204" pitchFamily="18" charset="0"/>
                            </a:rPr>
                            <a:t> et al., Nucl. Instrum. Methods Phys. Res. A 613, 218 (2010).</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539377121"/>
                      </a:ext>
                    </a:extLst>
                  </a:tr>
                  <a:tr h="616274">
                    <a:tc vMerge="1">
                      <a:txBody>
                        <a:bodyPr/>
                        <a:lstStyle/>
                        <a:p>
                          <a:pPr algn="ctr"/>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endParaRPr lang="zh-CN"/>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2"/>
                          <a:stretch>
                            <a:fillRect l="-52970" t="-301980" r="-219554" b="-541584"/>
                          </a:stretch>
                        </a:blipFill>
                      </a:tcPr>
                    </a:tc>
                    <a:tc>
                      <a:txBody>
                        <a:bodyPr/>
                        <a:lstStyle/>
                        <a:p>
                          <a:pPr algn="l" rtl="0" fontAlgn="ct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P. </a:t>
                          </a:r>
                          <a:r>
                            <a:rPr lang="en-US" altLang="zh-CN" sz="1800" b="0" i="0" u="none" strike="noStrike" spc="-100" baseline="0" dirty="0" err="1">
                              <a:solidFill>
                                <a:srgbClr val="000000"/>
                              </a:solidFill>
                              <a:effectLst/>
                              <a:latin typeface="Cambria" panose="02040503050406030204" pitchFamily="18" charset="0"/>
                              <a:ea typeface="Cambria" panose="02040503050406030204" pitchFamily="18" charset="0"/>
                            </a:rPr>
                            <a:t>Doornenbal</a:t>
                          </a: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 et al., </a:t>
                          </a:r>
                          <a:r>
                            <a:rPr lang="en-US" sz="1800" b="0" i="0" u="none" strike="noStrike" spc="-100" baseline="0" dirty="0">
                              <a:solidFill>
                                <a:srgbClr val="000000"/>
                              </a:solidFill>
                              <a:effectLst/>
                              <a:latin typeface="Cambria" panose="02040503050406030204" pitchFamily="18" charset="0"/>
                              <a:ea typeface="Cambria" panose="02040503050406030204" pitchFamily="18" charset="0"/>
                            </a:rPr>
                            <a:t>Nucl. Instrum. Methods Phys. Res. A 613, 218 (2010).</a:t>
                          </a: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3673020164"/>
                      </a:ext>
                    </a:extLst>
                  </a:tr>
                  <a:tr h="832485">
                    <a:tc vMerge="1">
                      <a:txBody>
                        <a:bodyPr/>
                        <a:lstStyle/>
                        <a:p>
                          <a:pPr algn="ctr"/>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endParaRPr lang="zh-CN"/>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2"/>
                          <a:stretch>
                            <a:fillRect l="-52970" t="-298529" r="-219554" b="-302206"/>
                          </a:stretch>
                        </a:blipFill>
                      </a:tcPr>
                    </a:tc>
                    <a:tc>
                      <a:txBody>
                        <a:bodyPr/>
                        <a:lstStyle/>
                        <a:p>
                          <a:pPr algn="l" rtl="0" fontAlgn="ctr"/>
                          <a:r>
                            <a:rPr lang="pt-BR" sz="1800" b="0" i="0" u="none" strike="noStrike" spc="-100" baseline="0" dirty="0">
                              <a:solidFill>
                                <a:srgbClr val="000000"/>
                              </a:solidFill>
                              <a:effectLst/>
                              <a:latin typeface="Cambria" panose="02040503050406030204" pitchFamily="18" charset="0"/>
                              <a:ea typeface="Cambria" panose="02040503050406030204" pitchFamily="18" charset="0"/>
                            </a:rPr>
                            <a:t>D. Tonev et al., J. Phys.: Conf. Ser. 267, 012048 (2011).</a:t>
                          </a:r>
                        </a:p>
                        <a:p>
                          <a:pPr algn="l" rtl="0" fontAlgn="ctr"/>
                          <a:r>
                            <a:rPr lang="pt-BR" sz="1800" b="0" i="0" u="none" strike="noStrike" spc="-100" baseline="0" dirty="0">
                              <a:solidFill>
                                <a:srgbClr val="000000"/>
                              </a:solidFill>
                              <a:effectLst/>
                              <a:latin typeface="Cambria" panose="02040503050406030204" pitchFamily="18" charset="0"/>
                              <a:ea typeface="Cambria" panose="02040503050406030204" pitchFamily="18" charset="0"/>
                            </a:rPr>
                            <a:t>D. Tonev et al., EPJ Web of Conf. 194, 03001 (2018).</a:t>
                          </a:r>
                        </a:p>
                        <a:p>
                          <a:pPr algn="l" rtl="0" fontAlgn="ctr"/>
                          <a:r>
                            <a:rPr lang="pt-BR" altLang="zh-CN" sz="1800" b="0" i="0" u="none" strike="noStrike" spc="-100" baseline="0" dirty="0">
                              <a:solidFill>
                                <a:srgbClr val="000000"/>
                              </a:solidFill>
                              <a:effectLst/>
                              <a:latin typeface="Cambria" panose="02040503050406030204" pitchFamily="18" charset="0"/>
                              <a:ea typeface="Cambria" panose="02040503050406030204" pitchFamily="18" charset="0"/>
                            </a:rPr>
                            <a:t>D. Tonev et al., </a:t>
                          </a:r>
                          <a:r>
                            <a:rPr lang="en-US" sz="1800" b="0" i="0" u="none" strike="noStrike" spc="-100" baseline="0" dirty="0">
                              <a:solidFill>
                                <a:srgbClr val="000000"/>
                              </a:solidFill>
                              <a:effectLst/>
                              <a:latin typeface="Cambria" panose="02040503050406030204" pitchFamily="18" charset="0"/>
                              <a:ea typeface="Cambria" panose="02040503050406030204" pitchFamily="18" charset="0"/>
                            </a:rPr>
                            <a:t>Phys. Lett. B 821, 136603 </a:t>
                          </a: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(2021).</a:t>
                          </a:r>
                          <a:endParaRPr lang="en-US" sz="1800" b="0" i="0" u="none" strike="noStrike" spc="-100" baseline="0" dirty="0">
                            <a:solidFill>
                              <a:srgbClr val="000000"/>
                            </a:solidFill>
                            <a:effectLst/>
                            <a:latin typeface="Cambria" panose="02040503050406030204" pitchFamily="18" charset="0"/>
                            <a:ea typeface="Cambria" panose="02040503050406030204" pitchFamily="18"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2913357359"/>
                      </a:ext>
                    </a:extLst>
                  </a:tr>
                  <a:tr h="616274">
                    <a:tc vMerge="1">
                      <a:txBody>
                        <a:bodyPr/>
                        <a:lstStyle/>
                        <a:p>
                          <a:pPr algn="ctr"/>
                          <a:endParaRPr lang="zh-CN" altLang="en-US" sz="1800" b="0" baseline="30000" dirty="0">
                            <a:solidFill>
                              <a:schemeClr val="tx1"/>
                            </a:solidFill>
                            <a:latin typeface="Cambria" panose="02040503050406030204" pitchFamily="18" charset="0"/>
                          </a:endParaRPr>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endParaRPr lang="zh-CN"/>
                        </a:p>
                      </a:txBody>
                      <a:tcPr marL="45720" marR="4572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a:blip r:embed="rId2"/>
                          <a:stretch>
                            <a:fillRect l="-52970" t="-531373" r="-219554" b="-302941"/>
                          </a:stretch>
                        </a:blipFill>
                      </a:tcPr>
                    </a:tc>
                    <a:tc>
                      <a:txBody>
                        <a:bodyPr/>
                        <a:lstStyle/>
                        <a:p>
                          <a:pPr algn="l" rtl="0" fontAlgn="ctr"/>
                          <a:r>
                            <a:rPr lang="de-DE" sz="1800" b="0" i="0" u="none" strike="noStrike" spc="-100" baseline="0" dirty="0">
                              <a:solidFill>
                                <a:srgbClr val="000000"/>
                              </a:solidFill>
                              <a:effectLst/>
                              <a:latin typeface="Cambria" panose="02040503050406030204" pitchFamily="18" charset="0"/>
                              <a:ea typeface="Cambria" panose="02040503050406030204" pitchFamily="18" charset="0"/>
                            </a:rPr>
                            <a:t>C. Herlitzius, Ph.D. Thesis, Technische Universität München, Germany, 2013.</a:t>
                          </a:r>
                          <a:endParaRPr lang="en-US" sz="1800" b="0" i="0" u="none" strike="noStrike" spc="-100" baseline="0" dirty="0">
                            <a:solidFill>
                              <a:srgbClr val="000000"/>
                            </a:solidFill>
                            <a:effectLst/>
                            <a:latin typeface="Cambria" panose="02040503050406030204" pitchFamily="18" charset="0"/>
                            <a:ea typeface="Cambria" panose="02040503050406030204" pitchFamily="18" charset="0"/>
                          </a:endParaRPr>
                        </a:p>
                      </a:txBody>
                      <a:tcPr marL="9525" marR="9525" marT="9525" marB="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extLst>
                      <a:ext uri="{0D108BD9-81ED-4DB2-BD59-A6C34878D82A}">
                        <a16:rowId xmlns:a16="http://schemas.microsoft.com/office/drawing/2014/main" val="1599929330"/>
                      </a:ext>
                    </a:extLst>
                  </a:tr>
                  <a:tr h="64008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Cambria" panose="02040503050406030204" pitchFamily="18" charset="0"/>
                            </a:rPr>
                            <a:t>5/2</a:t>
                          </a:r>
                          <a:r>
                            <a:rPr lang="en-US" altLang="zh-CN" sz="1800" b="0" baseline="30000" dirty="0">
                              <a:solidFill>
                                <a:schemeClr val="tx1"/>
                              </a:solidFill>
                              <a:latin typeface="Cambria" panose="02040503050406030204" pitchFamily="18" charset="0"/>
                            </a:rPr>
                            <a:t>+</a:t>
                          </a:r>
                          <a:endParaRPr lang="zh-CN" altLang="en-US" sz="1800" b="0" baseline="30000" dirty="0">
                            <a:solidFill>
                              <a:schemeClr val="tx1"/>
                            </a:solidFill>
                            <a:latin typeface="Cambria" panose="02040503050406030204" pitchFamily="18" charset="0"/>
                          </a:endParaRPr>
                        </a:p>
                        <a:p>
                          <a:pPr algn="ctr"/>
                          <a:r>
                            <a:rPr lang="en-US" altLang="zh-CN" sz="1800" b="0" dirty="0">
                              <a:solidFill>
                                <a:schemeClr val="tx1"/>
                              </a:solidFill>
                              <a:latin typeface="Cambria" panose="02040503050406030204" pitchFamily="18" charset="0"/>
                            </a:rPr>
                            <a:t>2234</a:t>
                          </a:r>
                          <a:endParaRPr lang="zh-CN" altLang="en-US" sz="1800" b="0" dirty="0">
                            <a:solidFill>
                              <a:schemeClr val="tx1"/>
                            </a:solidFill>
                            <a:latin typeface="Cambria" panose="02040503050406030204" pitchFamily="18" charset="0"/>
                          </a:endParaRPr>
                        </a:p>
                      </a:txBody>
                      <a:tcPr marL="45720" marR="45720" anchor="ctr">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lumMod val="20000"/>
                            <a:lumOff val="80000"/>
                          </a:schemeClr>
                        </a:solidFill>
                      </a:tcPr>
                    </a:tc>
                    <a:tc>
                      <a:txBody>
                        <a:bodyPr/>
                        <a:lstStyle/>
                        <a:p>
                          <a:endParaRPr lang="zh-CN"/>
                        </a:p>
                      </a:txBody>
                      <a:tcPr marL="45720" marR="45720" anchor="ctr">
                        <a:lnL w="12700" cmpd="sng">
                          <a:noFill/>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2"/>
                          <a:stretch>
                            <a:fillRect l="-52970" t="-613333" r="-219554" b="-194286"/>
                          </a:stretch>
                        </a:blip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R. </a:t>
                          </a:r>
                          <a:r>
                            <a:rPr lang="en-US" altLang="zh-CN" sz="1800" b="0" i="0" u="none" strike="noStrike" spc="-100" baseline="0" dirty="0" err="1">
                              <a:solidFill>
                                <a:srgbClr val="000000"/>
                              </a:solidFill>
                              <a:effectLst/>
                              <a:latin typeface="Cambria" panose="02040503050406030204" pitchFamily="18" charset="0"/>
                              <a:ea typeface="Cambria" panose="02040503050406030204" pitchFamily="18" charset="0"/>
                            </a:rPr>
                            <a:t>Engmann</a:t>
                          </a: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 et al., Nucl. Phys. A 162, 295 (1971).</a:t>
                          </a:r>
                        </a:p>
                      </a:txBody>
                      <a:tcPr marL="45720" marR="45720" anchor="ctr">
                        <a:lnL w="28575"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1">
                            <a:lumMod val="20000"/>
                            <a:lumOff val="80000"/>
                          </a:schemeClr>
                        </a:solidFill>
                      </a:tcPr>
                    </a:tc>
                    <a:extLst>
                      <a:ext uri="{0D108BD9-81ED-4DB2-BD59-A6C34878D82A}">
                        <a16:rowId xmlns:a16="http://schemas.microsoft.com/office/drawing/2014/main" val="118890123"/>
                      </a:ext>
                    </a:extLst>
                  </a:tr>
                  <a:tr h="616274">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b="0" dirty="0">
                              <a:solidFill>
                                <a:schemeClr val="tx1"/>
                              </a:solidFill>
                              <a:latin typeface="Cambria" panose="02040503050406030204" pitchFamily="18" charset="0"/>
                            </a:rPr>
                            <a:t>7/2</a:t>
                          </a:r>
                          <a:r>
                            <a:rPr lang="en-US" altLang="zh-CN" sz="1800" b="0" baseline="30000" dirty="0">
                              <a:solidFill>
                                <a:schemeClr val="tx1"/>
                              </a:solidFill>
                              <a:latin typeface="Cambria" panose="02040503050406030204" pitchFamily="18" charset="0"/>
                            </a:rPr>
                            <a:t>–</a:t>
                          </a:r>
                          <a:endParaRPr lang="zh-CN" altLang="en-US" sz="1800" b="0" baseline="30000" dirty="0">
                            <a:solidFill>
                              <a:schemeClr val="tx1"/>
                            </a:solidFill>
                            <a:latin typeface="Cambria" panose="02040503050406030204" pitchFamily="18" charset="0"/>
                          </a:endParaRPr>
                        </a:p>
                        <a:p>
                          <a:pPr algn="ctr"/>
                          <a:r>
                            <a:rPr lang="en-US" altLang="zh-CN" sz="1800" b="0" dirty="0">
                              <a:solidFill>
                                <a:schemeClr val="tx1"/>
                              </a:solidFill>
                              <a:latin typeface="Cambria" panose="02040503050406030204" pitchFamily="18" charset="0"/>
                            </a:rPr>
                            <a:t>4451</a:t>
                          </a:r>
                          <a:endParaRPr lang="zh-CN" altLang="en-US" sz="1800" b="0" baseline="30000" dirty="0">
                            <a:solidFill>
                              <a:schemeClr val="tx1"/>
                            </a:solidFill>
                            <a:latin typeface="Cambria" panose="02040503050406030204" pitchFamily="18" charset="0"/>
                          </a:endParaRPr>
                        </a:p>
                      </a:txBody>
                      <a:tcPr marL="45720" marR="45720" anchor="ctr">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endParaRPr lang="zh-CN"/>
                        </a:p>
                      </a:txBody>
                      <a:tcPr marL="45720" marR="45720" anchor="ctr">
                        <a:lnL w="12700" cmpd="sng">
                          <a:noFill/>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blipFill>
                          <a:blip r:embed="rId2"/>
                          <a:stretch>
                            <a:fillRect l="-52970" t="-741584" r="-219554" b="-101980"/>
                          </a:stretch>
                        </a:blip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pt-BR" altLang="zh-CN" sz="1800" b="0" i="0" u="none" strike="noStrike" spc="-100" baseline="0" dirty="0">
                              <a:solidFill>
                                <a:srgbClr val="000000"/>
                              </a:solidFill>
                              <a:effectLst/>
                              <a:latin typeface="Cambria" panose="02040503050406030204" pitchFamily="18" charset="0"/>
                              <a:ea typeface="Cambria" panose="02040503050406030204" pitchFamily="18" charset="0"/>
                            </a:rPr>
                            <a:t>D. Tonev et al., </a:t>
                          </a:r>
                          <a:r>
                            <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rPr>
                            <a:t>Phys. Lett. B 821, 136603 (2021).</a:t>
                          </a:r>
                        </a:p>
                      </a:txBody>
                      <a:tcPr marL="45720" marR="45720" anchor="ctr">
                        <a:lnL w="28575"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no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2724280090"/>
                      </a:ext>
                    </a:extLst>
                  </a:tr>
                  <a:tr h="616274">
                    <a:tc vMerge="1">
                      <a:txBody>
                        <a:bodyPr/>
                        <a:lstStyle/>
                        <a:p>
                          <a:pPr algn="ctr"/>
                          <a:endParaRPr lang="zh-CN" altLang="en-US" sz="1800" b="0" dirty="0">
                            <a:solidFill>
                              <a:schemeClr val="tx1"/>
                            </a:solidFill>
                            <a:latin typeface="Cambria" panose="02040503050406030204" pitchFamily="18" charset="0"/>
                          </a:endParaRPr>
                        </a:p>
                      </a:txBody>
                      <a:tcPr marL="45720" marR="45720" anchor="ctr">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endParaRPr lang="zh-CN"/>
                        </a:p>
                      </a:txBody>
                      <a:tcPr marL="45720" marR="45720" anchor="ctr">
                        <a:lnL w="12700" cmpd="sng">
                          <a:noFill/>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52970" t="-841584" r="-219554" b="-1980"/>
                          </a:stretch>
                        </a:blip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altLang="zh-CN" sz="1800" b="0" i="0" u="none" strike="noStrike" spc="-100" baseline="0" dirty="0">
                              <a:solidFill>
                                <a:srgbClr val="000000"/>
                              </a:solidFill>
                              <a:effectLst/>
                              <a:latin typeface="Cambria" panose="02040503050406030204" pitchFamily="18" charset="0"/>
                              <a:ea typeface="Cambria" panose="02040503050406030204" pitchFamily="18" charset="0"/>
                            </a:rPr>
                            <a:t>N. S. </a:t>
                          </a:r>
                          <a:r>
                            <a:rPr lang="fr-FR" altLang="zh-CN" sz="1800" b="0" i="0" u="none" strike="noStrike" spc="-100" baseline="0" dirty="0" err="1">
                              <a:solidFill>
                                <a:srgbClr val="000000"/>
                              </a:solidFill>
                              <a:effectLst/>
                              <a:latin typeface="Cambria" panose="02040503050406030204" pitchFamily="18" charset="0"/>
                              <a:ea typeface="Cambria" panose="02040503050406030204" pitchFamily="18" charset="0"/>
                            </a:rPr>
                            <a:t>Pattabiraman</a:t>
                          </a:r>
                          <a:r>
                            <a:rPr lang="fr-FR" altLang="zh-CN" sz="1800" b="0" i="0" u="none" strike="noStrike" spc="-100" baseline="0" dirty="0">
                              <a:solidFill>
                                <a:srgbClr val="000000"/>
                              </a:solidFill>
                              <a:effectLst/>
                              <a:latin typeface="Cambria" panose="02040503050406030204" pitchFamily="18" charset="0"/>
                              <a:ea typeface="Cambria" panose="02040503050406030204" pitchFamily="18" charset="0"/>
                            </a:rPr>
                            <a:t> et al., Phys. </a:t>
                          </a:r>
                          <a:r>
                            <a:rPr lang="fr-FR" altLang="zh-CN" sz="1800" b="0" i="0" u="none" strike="noStrike" spc="-100" baseline="0" dirty="0" err="1">
                              <a:solidFill>
                                <a:srgbClr val="000000"/>
                              </a:solidFill>
                              <a:effectLst/>
                              <a:latin typeface="Cambria" panose="02040503050406030204" pitchFamily="18" charset="0"/>
                              <a:ea typeface="Cambria" panose="02040503050406030204" pitchFamily="18" charset="0"/>
                            </a:rPr>
                            <a:t>Rev</a:t>
                          </a:r>
                          <a:r>
                            <a:rPr lang="fr-FR" altLang="zh-CN" sz="1800" b="0" i="0" u="none" strike="noStrike" spc="-100" baseline="0" dirty="0">
                              <a:solidFill>
                                <a:srgbClr val="000000"/>
                              </a:solidFill>
                              <a:effectLst/>
                              <a:latin typeface="Cambria" panose="02040503050406030204" pitchFamily="18" charset="0"/>
                              <a:ea typeface="Cambria" panose="02040503050406030204" pitchFamily="18" charset="0"/>
                            </a:rPr>
                            <a:t>. C 78, 024301 (2008).</a:t>
                          </a:r>
                          <a:endParaRPr lang="en-US" altLang="zh-CN" sz="1800" b="0" i="0" u="none" strike="noStrike" spc="-100" baseline="0" dirty="0">
                            <a:solidFill>
                              <a:srgbClr val="000000"/>
                            </a:solidFill>
                            <a:effectLst/>
                            <a:latin typeface="Cambria" panose="02040503050406030204" pitchFamily="18" charset="0"/>
                            <a:ea typeface="Cambria" panose="02040503050406030204" pitchFamily="18" charset="0"/>
                          </a:endParaRPr>
                        </a:p>
                      </a:txBody>
                      <a:tcPr marL="45720" marR="45720" anchor="ctr">
                        <a:lnL w="28575" cap="flat" cmpd="sng" algn="ctr">
                          <a:no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1507953296"/>
                      </a:ext>
                    </a:extLst>
                  </a:tr>
                </a:tbl>
              </a:graphicData>
            </a:graphic>
          </p:graphicFrame>
        </mc:Fallback>
      </mc:AlternateContent>
    </p:spTree>
    <p:extLst>
      <p:ext uri="{BB962C8B-B14F-4D97-AF65-F5344CB8AC3E}">
        <p14:creationId xmlns:p14="http://schemas.microsoft.com/office/powerpoint/2010/main" val="3018630420"/>
      </p:ext>
    </p:extLst>
  </p:cSld>
  <p:clrMapOvr>
    <a:masterClrMapping/>
  </p:clrMapOvr>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5329F98B-6C58-43D8-A6D4-E8BD909DEDBA}"/>
                  </a:ext>
                </a:extLst>
              </p:cNvPr>
              <p:cNvGraphicFramePr>
                <a:graphicFrameLocks noGrp="1"/>
              </p:cNvGraphicFramePr>
              <p:nvPr/>
            </p:nvGraphicFramePr>
            <p:xfrm>
              <a:off x="0" y="101327"/>
              <a:ext cx="9144000" cy="3918430"/>
            </p:xfrm>
            <a:graphic>
              <a:graphicData uri="http://schemas.openxmlformats.org/drawingml/2006/table">
                <a:tbl>
                  <a:tblPr firstRow="1" bandRow="1">
                    <a:tableStyleId>{5C22544A-7EE6-4342-B048-85BDC9FD1C3A}</a:tableStyleId>
                  </a:tblPr>
                  <a:tblGrid>
                    <a:gridCol w="2044457">
                      <a:extLst>
                        <a:ext uri="{9D8B030D-6E8A-4147-A177-3AD203B41FA5}">
                          <a16:colId xmlns:a16="http://schemas.microsoft.com/office/drawing/2014/main" val="358167124"/>
                        </a:ext>
                      </a:extLst>
                    </a:gridCol>
                    <a:gridCol w="958439">
                      <a:extLst>
                        <a:ext uri="{9D8B030D-6E8A-4147-A177-3AD203B41FA5}">
                          <a16:colId xmlns:a16="http://schemas.microsoft.com/office/drawing/2014/main" val="700487787"/>
                        </a:ext>
                      </a:extLst>
                    </a:gridCol>
                    <a:gridCol w="753932">
                      <a:extLst>
                        <a:ext uri="{9D8B030D-6E8A-4147-A177-3AD203B41FA5}">
                          <a16:colId xmlns:a16="http://schemas.microsoft.com/office/drawing/2014/main" val="1293561823"/>
                        </a:ext>
                      </a:extLst>
                    </a:gridCol>
                    <a:gridCol w="1602771">
                      <a:extLst>
                        <a:ext uri="{9D8B030D-6E8A-4147-A177-3AD203B41FA5}">
                          <a16:colId xmlns:a16="http://schemas.microsoft.com/office/drawing/2014/main" val="1222567896"/>
                        </a:ext>
                      </a:extLst>
                    </a:gridCol>
                    <a:gridCol w="3784401">
                      <a:extLst>
                        <a:ext uri="{9D8B030D-6E8A-4147-A177-3AD203B41FA5}">
                          <a16:colId xmlns:a16="http://schemas.microsoft.com/office/drawing/2014/main" val="2711431303"/>
                        </a:ext>
                      </a:extLst>
                    </a:gridCol>
                  </a:tblGrid>
                  <a:tr h="635328">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Place</a:t>
                          </a:r>
                          <a:endParaRPr lang="zh-CN" altLang="en-US" sz="1600" b="0" dirty="0">
                            <a:solidFill>
                              <a:schemeClr val="tx1"/>
                            </a:solidFill>
                            <a:latin typeface="Cambria" panose="02040503050406030204" pitchFamily="18" charset="0"/>
                          </a:endParaRPr>
                        </a:p>
                      </a:txBody>
                      <a:tcPr marL="45720" marR="45720" anchor="ctr">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Beam</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Target</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Method</a:t>
                          </a:r>
                          <a:endParaRPr lang="zh-CN" altLang="en-US" sz="1600" b="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Literature</a:t>
                          </a:r>
                          <a:endParaRPr lang="zh-CN" altLang="en-US" sz="1600" b="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878750098"/>
                      </a:ext>
                    </a:extLst>
                  </a:tr>
                  <a:tr h="632006">
                    <a:tc>
                      <a:txBody>
                        <a:bodyPr/>
                        <a:lstStyle/>
                        <a:p>
                          <a:pPr algn="ctr"/>
                          <a:r>
                            <a:rPr lang="en-US" altLang="zh-CN" sz="1600" b="0" baseline="0" dirty="0" err="1">
                              <a:solidFill>
                                <a:schemeClr val="tx1"/>
                              </a:solidFill>
                              <a:latin typeface="Cambria" panose="02040503050406030204" pitchFamily="18" charset="0"/>
                              <a:ea typeface="Cambria" panose="02040503050406030204" pitchFamily="18" charset="0"/>
                            </a:rPr>
                            <a:t>Ufrecht</a:t>
                          </a:r>
                          <a:r>
                            <a:rPr lang="en-US" altLang="zh-CN" sz="1600" b="0" baseline="0" dirty="0">
                              <a:solidFill>
                                <a:schemeClr val="tx1"/>
                              </a:solidFill>
                              <a:latin typeface="Cambria" panose="02040503050406030204" pitchFamily="18" charset="0"/>
                              <a:ea typeface="Cambria" panose="02040503050406030204" pitchFamily="18" charset="0"/>
                            </a:rPr>
                            <a:t>, Netherlands</a:t>
                          </a:r>
                          <a:endParaRPr lang="zh-CN" altLang="en-US" sz="1600" b="0" baseline="0" dirty="0">
                            <a:solidFill>
                              <a:schemeClr val="tx1"/>
                            </a:solidFill>
                            <a:latin typeface="Cambria" panose="02040503050406030204" pitchFamily="18" charset="0"/>
                          </a:endParaRPr>
                        </a:p>
                      </a:txBody>
                      <a:tcPr marL="45720" marR="45720" anchor="ctr">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7-MeV</a:t>
                          </a:r>
                          <a:r>
                            <a:rPr lang="zh-CN" altLang="en-US" sz="1600" b="0" baseline="0" dirty="0">
                              <a:solidFill>
                                <a:schemeClr val="tx1"/>
                              </a:solidFill>
                              <a:latin typeface="Cambria" panose="02040503050406030204" pitchFamily="18" charset="0"/>
                            </a:rPr>
                            <a:t> </a:t>
                          </a:r>
                          <a:r>
                            <a:rPr lang="en-US" altLang="zh-CN" sz="1600" b="0" baseline="0" dirty="0">
                              <a:solidFill>
                                <a:schemeClr val="tx1"/>
                              </a:solidFill>
                              <a:latin typeface="Cambria" panose="02040503050406030204" pitchFamily="18" charset="0"/>
                              <a:ea typeface="Cambria" panose="02040503050406030204" pitchFamily="18" charset="0"/>
                            </a:rPr>
                            <a:t>3He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ZnS</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DSAM</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pPr algn="ctr"/>
                          <a14:m>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720±108±144</m:t>
                              </m:r>
                            </m:oMath>
                          </a14:m>
                          <a:r>
                            <a:rPr lang="en-US" altLang="zh-CN" sz="1600" b="0" baseline="30000" dirty="0">
                              <a:solidFill>
                                <a:schemeClr val="tx1"/>
                              </a:solidFill>
                              <a:latin typeface="Cambria" panose="02040503050406030204" pitchFamily="18" charset="0"/>
                              <a:ea typeface="Cambria" panose="02040503050406030204" pitchFamily="18" charset="0"/>
                            </a:rPr>
                            <a:t> </a:t>
                          </a:r>
                          <a:r>
                            <a:rPr lang="en-US" altLang="zh-CN" sz="1600" b="0" baseline="0" dirty="0">
                              <a:solidFill>
                                <a:schemeClr val="tx1"/>
                              </a:solidFill>
                              <a:latin typeface="Cambria" panose="02040503050406030204" pitchFamily="18" charset="0"/>
                              <a:ea typeface="Cambria" panose="02040503050406030204" pitchFamily="18" charset="0"/>
                            </a:rPr>
                            <a:t> (1st)</a:t>
                          </a:r>
                        </a:p>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320±80</m:t>
                              </m:r>
                            </m:oMath>
                          </a14:m>
                          <a:r>
                            <a:rPr lang="zh-CN" altLang="en-US" sz="1600" b="0" dirty="0">
                              <a:solidFill>
                                <a:schemeClr val="tx1"/>
                              </a:solidFill>
                              <a:latin typeface="Cambria" panose="02040503050406030204" pitchFamily="18" charset="0"/>
                            </a:rPr>
                            <a:t> </a:t>
                          </a:r>
                          <a:r>
                            <a:rPr lang="en-US" altLang="zh-CN" sz="1600" b="0" dirty="0">
                              <a:solidFill>
                                <a:schemeClr val="tx1"/>
                              </a:solidFill>
                              <a:latin typeface="Cambria" panose="02040503050406030204" pitchFamily="18" charset="0"/>
                              <a:ea typeface="Cambria" panose="02040503050406030204" pitchFamily="18" charset="0"/>
                            </a:rPr>
                            <a:t>(2nd)</a:t>
                          </a:r>
                          <a:endParaRPr lang="zh-CN" altLang="en-US" sz="1600" b="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T w="12700" cap="flat" cmpd="sng" algn="ctr">
                          <a:solidFill>
                            <a:schemeClr val="tx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551970304"/>
                      </a:ext>
                    </a:extLst>
                  </a:tr>
                  <a:tr h="5226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GSI, Germany</a:t>
                          </a:r>
                          <a:endParaRPr lang="zh-CN" altLang="en-US" sz="1600" b="0" baseline="0" dirty="0">
                            <a:solidFill>
                              <a:schemeClr val="tx1"/>
                            </a:solidFill>
                            <a:latin typeface="Cambria" panose="02040503050406030204" pitchFamily="18" charset="0"/>
                          </a:endParaRPr>
                        </a:p>
                      </a:txBody>
                      <a:tcPr marL="45720" marR="45720"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37Ca</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9Be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Correction</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1200±700</m:t>
                                  </m:r>
                                </m:e>
                                <m:sub>
                                  <m:r>
                                    <a:rPr lang="en-US" altLang="zh-CN" sz="1600" b="0" i="1" smtClean="0">
                                      <a:solidFill>
                                        <a:schemeClr val="tx1"/>
                                      </a:solidFill>
                                      <a:latin typeface="Cambria Math" panose="02040503050406030204" pitchFamily="18" charset="0"/>
                                      <a:ea typeface="Cambria Math" panose="02040503050406030204" pitchFamily="18" charset="0"/>
                                    </a:rPr>
                                    <m:t>−900</m:t>
                                  </m:r>
                                </m:sub>
                                <m:sup>
                                  <m:r>
                                    <a:rPr lang="en-US" altLang="zh-CN" sz="1600" b="0" i="1" smtClean="0">
                                      <a:solidFill>
                                        <a:schemeClr val="tx1"/>
                                      </a:solidFill>
                                      <a:latin typeface="Cambria Math" panose="02040503050406030204" pitchFamily="18" charset="0"/>
                                      <a:ea typeface="Cambria Math" panose="02040503050406030204" pitchFamily="18" charset="0"/>
                                    </a:rPr>
                                    <m:t>+1300</m:t>
                                  </m:r>
                                </m:sup>
                              </m:sSubSup>
                            </m:oMath>
                          </a14:m>
                          <a:r>
                            <a:rPr lang="en-US" altLang="zh-CN" sz="1600" b="0" baseline="30000" dirty="0">
                              <a:solidFill>
                                <a:schemeClr val="tx1"/>
                              </a:solidFill>
                              <a:latin typeface="Cambria" panose="02040503050406030204" pitchFamily="18" charset="0"/>
                              <a:ea typeface="Cambria" panose="02040503050406030204" pitchFamily="18" charset="0"/>
                            </a:rPr>
                            <a:t> </a:t>
                          </a:r>
                          <a:endParaRPr lang="zh-CN" altLang="en-US" sz="1600" b="0" baseline="3000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539377121"/>
                      </a:ext>
                    </a:extLst>
                  </a:tr>
                  <a:tr h="50434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GSI, Germany</a:t>
                          </a:r>
                          <a:endParaRPr lang="zh-CN" altLang="en-US" sz="1600" b="0" baseline="0" dirty="0">
                            <a:solidFill>
                              <a:schemeClr val="tx1"/>
                            </a:solidFill>
                            <a:latin typeface="Cambria" panose="02040503050406030204" pitchFamily="18" charset="0"/>
                          </a:endParaRPr>
                        </a:p>
                      </a:txBody>
                      <a:tcPr marL="45720" marR="45720"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37Ca</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9Be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Correction</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3200±4800±5200</m:t>
                                </m:r>
                              </m:oMath>
                            </m:oMathPara>
                          </a14:m>
                          <a:endParaRPr lang="zh-CN" altLang="en-US" sz="1600" b="0" baseline="3000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3673020164"/>
                      </a:ext>
                    </a:extLst>
                  </a:tr>
                  <a:tr h="504346">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LNL, Italy</a:t>
                          </a:r>
                          <a:endParaRPr lang="zh-CN" altLang="en-US" sz="1600" b="0" baseline="0" dirty="0">
                            <a:solidFill>
                              <a:schemeClr val="tx1"/>
                            </a:solidFill>
                            <a:latin typeface="Cambria" panose="02040503050406030204" pitchFamily="18" charset="0"/>
                          </a:endParaRPr>
                        </a:p>
                      </a:txBody>
                      <a:tcPr marL="45720" marR="45720"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33-MeV</a:t>
                          </a:r>
                        </a:p>
                        <a:p>
                          <a:pPr algn="ctr"/>
                          <a:r>
                            <a:rPr lang="en-US" altLang="zh-CN" sz="1600" b="0" baseline="0" dirty="0">
                              <a:solidFill>
                                <a:schemeClr val="tx1"/>
                              </a:solidFill>
                              <a:latin typeface="Cambria" panose="02040503050406030204" pitchFamily="18" charset="0"/>
                              <a:ea typeface="Cambria" panose="02040503050406030204" pitchFamily="18" charset="0"/>
                            </a:rPr>
                            <a:t>20Ne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12C</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DSAM</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624±32</m:t>
                                </m:r>
                              </m:oMath>
                            </m:oMathPara>
                          </a14:m>
                          <a:endParaRPr lang="zh-CN" altLang="en-US" sz="1600" b="0" baseline="3000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2913357359"/>
                      </a:ext>
                    </a:extLst>
                  </a:tr>
                  <a:tr h="522414">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MLL, Germany</a:t>
                          </a:r>
                          <a:endParaRPr lang="zh-CN" altLang="en-US" sz="1600" b="0" baseline="0" dirty="0">
                            <a:solidFill>
                              <a:schemeClr val="tx1"/>
                            </a:solidFill>
                            <a:latin typeface="Cambria" panose="02040503050406030204" pitchFamily="18" charset="0"/>
                          </a:endParaRPr>
                        </a:p>
                      </a:txBody>
                      <a:tcPr marL="45720" marR="45720"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32S</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3He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rPr>
                            <a:t>DSAM</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964±19</m:t>
                                    </m:r>
                                  </m:e>
                                  <m:sub>
                                    <m:r>
                                      <a:rPr lang="en-US" altLang="zh-CN" sz="1600" b="0" i="1" smtClean="0">
                                        <a:solidFill>
                                          <a:schemeClr val="tx1"/>
                                        </a:solidFill>
                                        <a:latin typeface="Cambria Math" panose="02040503050406030204" pitchFamily="18" charset="0"/>
                                        <a:ea typeface="Cambria Math" panose="02040503050406030204" pitchFamily="18" charset="0"/>
                                      </a:rPr>
                                      <m:t>−89</m:t>
                                    </m:r>
                                  </m:sub>
                                  <m:sup>
                                    <m:r>
                                      <a:rPr lang="en-US" altLang="zh-CN" sz="1600" b="0" i="1" smtClean="0">
                                        <a:solidFill>
                                          <a:schemeClr val="tx1"/>
                                        </a:solidFill>
                                        <a:latin typeface="Cambria Math" panose="02040503050406030204" pitchFamily="18" charset="0"/>
                                        <a:ea typeface="Cambria Math" panose="02040503050406030204" pitchFamily="18" charset="0"/>
                                      </a:rPr>
                                      <m:t>+311</m:t>
                                    </m:r>
                                  </m:sup>
                                </m:sSubSup>
                              </m:oMath>
                            </m:oMathPara>
                          </a14:m>
                          <a:endParaRPr lang="zh-CN" altLang="en-US" sz="1600" b="0" baseline="3000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extLst>
                      <a:ext uri="{0D108BD9-81ED-4DB2-BD59-A6C34878D82A}">
                        <a16:rowId xmlns:a16="http://schemas.microsoft.com/office/drawing/2014/main" val="1599929330"/>
                      </a:ext>
                    </a:extLst>
                  </a:tr>
                  <a:tr h="522608">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TRIUMF, Canada</a:t>
                          </a:r>
                          <a:endParaRPr lang="zh-CN" altLang="en-US" sz="1600" b="0" baseline="0" dirty="0">
                            <a:solidFill>
                              <a:schemeClr val="tx1"/>
                            </a:solidFill>
                            <a:latin typeface="Cambria" panose="02040503050406030204" pitchFamily="18" charset="0"/>
                          </a:endParaRPr>
                        </a:p>
                      </a:txBody>
                      <a:tcPr marL="45720" marR="45720" anchor="ct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32S</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3He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DSAM</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u="none" strike="noStrike" smtClean="0">
                                        <a:solidFill>
                                          <a:srgbClr val="C00000"/>
                                        </a:solidFill>
                                        <a:effectLst/>
                                        <a:latin typeface="Cambria Math" panose="02040503050406030204" pitchFamily="18" charset="0"/>
                                        <a:ea typeface="等线" panose="02010600030101010101" pitchFamily="2" charset="-122"/>
                                      </a:rPr>
                                    </m:ctrlPr>
                                  </m:sSubSupPr>
                                  <m:e>
                                    <m:r>
                                      <a:rPr lang="en-US" altLang="zh-CN" sz="1600" b="0" i="1" u="none" strike="noStrike" smtClean="0">
                                        <a:solidFill>
                                          <a:srgbClr val="C00000"/>
                                        </a:solidFill>
                                        <a:effectLst/>
                                        <a:latin typeface="Cambria Math" panose="02040503050406030204" pitchFamily="18" charset="0"/>
                                        <a:ea typeface="等线" panose="02010600030101010101" pitchFamily="2" charset="-122"/>
                                      </a:rPr>
                                      <m:t>618</m:t>
                                    </m:r>
                                  </m:e>
                                  <m:sub>
                                    <m:r>
                                      <a:rPr lang="en-US" altLang="zh-CN" sz="1600" b="0" i="1" u="none" strike="noStrike" smtClean="0">
                                        <a:solidFill>
                                          <a:srgbClr val="C00000"/>
                                        </a:solidFill>
                                        <a:effectLst/>
                                        <a:latin typeface="Cambria Math" panose="02040503050406030204" pitchFamily="18" charset="0"/>
                                        <a:ea typeface="等线" panose="02010600030101010101" pitchFamily="2" charset="-122"/>
                                      </a:rPr>
                                      <m:t>−105</m:t>
                                    </m:r>
                                  </m:sub>
                                  <m:sup>
                                    <m:r>
                                      <a:rPr lang="en-US" altLang="zh-CN" sz="1600" b="0" i="1" u="none" strike="noStrike" smtClean="0">
                                        <a:solidFill>
                                          <a:srgbClr val="C00000"/>
                                        </a:solidFill>
                                        <a:effectLst/>
                                        <a:latin typeface="Cambria Math" panose="02040503050406030204" pitchFamily="18" charset="0"/>
                                        <a:ea typeface="等线" panose="02010600030101010101" pitchFamily="2" charset="-122"/>
                                      </a:rPr>
                                      <m:t>+120</m:t>
                                    </m:r>
                                  </m:sup>
                                </m:sSubSup>
                              </m:oMath>
                            </m:oMathPara>
                          </a14:m>
                          <a:endParaRPr lang="zh-CN" altLang="en-US" sz="1600" b="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18890123"/>
                      </a:ext>
                    </a:extLst>
                  </a:tr>
                </a:tbl>
              </a:graphicData>
            </a:graphic>
          </p:graphicFrame>
        </mc:Choice>
        <mc:Fallback xmlns="">
          <p:graphicFrame>
            <p:nvGraphicFramePr>
              <p:cNvPr id="2" name="Table 1">
                <a:extLst>
                  <a:ext uri="{FF2B5EF4-FFF2-40B4-BE49-F238E27FC236}">
                    <a16:creationId xmlns:a16="http://schemas.microsoft.com/office/drawing/2014/main" id="{5329F98B-6C58-43D8-A6D4-E8BD909DEDBA}"/>
                  </a:ext>
                </a:extLst>
              </p:cNvPr>
              <p:cNvGraphicFramePr>
                <a:graphicFrameLocks noGrp="1"/>
              </p:cNvGraphicFramePr>
              <p:nvPr>
                <p:extLst>
                  <p:ext uri="{D42A27DB-BD31-4B8C-83A1-F6EECF244321}">
                    <p14:modId xmlns:p14="http://schemas.microsoft.com/office/powerpoint/2010/main" val="1169655187"/>
                  </p:ext>
                </p:extLst>
              </p:nvPr>
            </p:nvGraphicFramePr>
            <p:xfrm>
              <a:off x="0" y="101327"/>
              <a:ext cx="9144000" cy="3918430"/>
            </p:xfrm>
            <a:graphic>
              <a:graphicData uri="http://schemas.openxmlformats.org/drawingml/2006/table">
                <a:tbl>
                  <a:tblPr firstRow="1" bandRow="1">
                    <a:tableStyleId>{5C22544A-7EE6-4342-B048-85BDC9FD1C3A}</a:tableStyleId>
                  </a:tblPr>
                  <a:tblGrid>
                    <a:gridCol w="2044457">
                      <a:extLst>
                        <a:ext uri="{9D8B030D-6E8A-4147-A177-3AD203B41FA5}">
                          <a16:colId xmlns:a16="http://schemas.microsoft.com/office/drawing/2014/main" val="358167124"/>
                        </a:ext>
                      </a:extLst>
                    </a:gridCol>
                    <a:gridCol w="958439">
                      <a:extLst>
                        <a:ext uri="{9D8B030D-6E8A-4147-A177-3AD203B41FA5}">
                          <a16:colId xmlns:a16="http://schemas.microsoft.com/office/drawing/2014/main" val="700487787"/>
                        </a:ext>
                      </a:extLst>
                    </a:gridCol>
                    <a:gridCol w="753932">
                      <a:extLst>
                        <a:ext uri="{9D8B030D-6E8A-4147-A177-3AD203B41FA5}">
                          <a16:colId xmlns:a16="http://schemas.microsoft.com/office/drawing/2014/main" val="1293561823"/>
                        </a:ext>
                      </a:extLst>
                    </a:gridCol>
                    <a:gridCol w="1602771">
                      <a:extLst>
                        <a:ext uri="{9D8B030D-6E8A-4147-A177-3AD203B41FA5}">
                          <a16:colId xmlns:a16="http://schemas.microsoft.com/office/drawing/2014/main" val="1222567896"/>
                        </a:ext>
                      </a:extLst>
                    </a:gridCol>
                    <a:gridCol w="3784401">
                      <a:extLst>
                        <a:ext uri="{9D8B030D-6E8A-4147-A177-3AD203B41FA5}">
                          <a16:colId xmlns:a16="http://schemas.microsoft.com/office/drawing/2014/main" val="2711431303"/>
                        </a:ext>
                      </a:extLst>
                    </a:gridCol>
                  </a:tblGrid>
                  <a:tr h="635328">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Place</a:t>
                          </a:r>
                          <a:endParaRPr lang="zh-CN" altLang="en-US" sz="1600" b="0" dirty="0">
                            <a:solidFill>
                              <a:schemeClr val="tx1"/>
                            </a:solidFill>
                            <a:latin typeface="Cambria" panose="02040503050406030204" pitchFamily="18" charset="0"/>
                          </a:endParaRPr>
                        </a:p>
                      </a:txBody>
                      <a:tcPr marL="45720" marR="45720" anchor="ctr">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Beam</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Target</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dirty="0">
                              <a:solidFill>
                                <a:schemeClr val="tx1"/>
                              </a:solidFill>
                              <a:latin typeface="Cambria" panose="02040503050406030204" pitchFamily="18" charset="0"/>
                              <a:ea typeface="Cambria" panose="02040503050406030204" pitchFamily="18" charset="0"/>
                            </a:rPr>
                            <a:t>Method</a:t>
                          </a:r>
                          <a:endParaRPr lang="zh-CN" altLang="en-US" sz="1600" b="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b="0" i="1" dirty="0">
                              <a:solidFill>
                                <a:schemeClr val="tx1"/>
                              </a:solidFill>
                              <a:latin typeface="Cambria" panose="02040503050406030204" pitchFamily="18" charset="0"/>
                              <a:ea typeface="Cambria" panose="02040503050406030204" pitchFamily="18" charset="0"/>
                            </a:rPr>
                            <a:t>τ</a:t>
                          </a:r>
                          <a:r>
                            <a:rPr lang="en-US" altLang="zh-CN" sz="1600" b="0" dirty="0">
                              <a:solidFill>
                                <a:schemeClr val="tx1"/>
                              </a:solidFill>
                              <a:latin typeface="Cambria" panose="02040503050406030204" pitchFamily="18" charset="0"/>
                              <a:ea typeface="Cambria" panose="02040503050406030204" pitchFamily="18" charset="0"/>
                            </a:rPr>
                            <a:t> (fs) Literature</a:t>
                          </a:r>
                          <a:endParaRPr lang="zh-CN" altLang="en-US" sz="1600" b="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878750098"/>
                      </a:ext>
                    </a:extLst>
                  </a:tr>
                  <a:tr h="632006">
                    <a:tc>
                      <a:txBody>
                        <a:bodyPr/>
                        <a:lstStyle/>
                        <a:p>
                          <a:pPr algn="ctr"/>
                          <a:r>
                            <a:rPr lang="en-US" altLang="zh-CN" sz="1600" b="0" baseline="0" dirty="0" err="1">
                              <a:solidFill>
                                <a:schemeClr val="tx1"/>
                              </a:solidFill>
                              <a:latin typeface="Cambria" panose="02040503050406030204" pitchFamily="18" charset="0"/>
                              <a:ea typeface="Cambria" panose="02040503050406030204" pitchFamily="18" charset="0"/>
                            </a:rPr>
                            <a:t>Ufrecht</a:t>
                          </a:r>
                          <a:r>
                            <a:rPr lang="en-US" altLang="zh-CN" sz="1600" b="0" baseline="0" dirty="0">
                              <a:solidFill>
                                <a:schemeClr val="tx1"/>
                              </a:solidFill>
                              <a:latin typeface="Cambria" panose="02040503050406030204" pitchFamily="18" charset="0"/>
                              <a:ea typeface="Cambria" panose="02040503050406030204" pitchFamily="18" charset="0"/>
                            </a:rPr>
                            <a:t>, Netherlands</a:t>
                          </a:r>
                          <a:endParaRPr lang="zh-CN" altLang="en-US" sz="1600" b="0" baseline="0" dirty="0">
                            <a:solidFill>
                              <a:schemeClr val="tx1"/>
                            </a:solidFill>
                            <a:latin typeface="Cambria" panose="02040503050406030204" pitchFamily="18" charset="0"/>
                          </a:endParaRPr>
                        </a:p>
                      </a:txBody>
                      <a:tcPr marL="45720" marR="45720" anchor="ctr">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7-MeV</a:t>
                          </a:r>
                          <a:r>
                            <a:rPr lang="zh-CN" altLang="en-US" sz="1600" b="0" baseline="0" dirty="0">
                              <a:solidFill>
                                <a:schemeClr val="tx1"/>
                              </a:solidFill>
                              <a:latin typeface="Cambria" panose="02040503050406030204" pitchFamily="18" charset="0"/>
                            </a:rPr>
                            <a:t> </a:t>
                          </a:r>
                          <a:r>
                            <a:rPr lang="en-US" altLang="zh-CN" sz="1600" b="0" baseline="0" dirty="0">
                              <a:solidFill>
                                <a:schemeClr val="tx1"/>
                              </a:solidFill>
                              <a:latin typeface="Cambria" panose="02040503050406030204" pitchFamily="18" charset="0"/>
                              <a:ea typeface="Cambria" panose="02040503050406030204" pitchFamily="18" charset="0"/>
                            </a:rPr>
                            <a:t>3He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ZnS</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DSAM</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bg1"/>
                          </a:solidFill>
                          <a:prstDash val="solid"/>
                          <a:round/>
                          <a:headEnd type="none" w="med" len="med"/>
                          <a:tailEnd type="none" w="med" len="med"/>
                        </a:lnB>
                        <a:solidFill>
                          <a:schemeClr val="accent6">
                            <a:lumMod val="20000"/>
                            <a:lumOff val="80000"/>
                          </a:schemeClr>
                        </a:solidFill>
                      </a:tcPr>
                    </a:tc>
                    <a:tc>
                      <a:txBody>
                        <a:bodyPr/>
                        <a:lstStyle/>
                        <a:p>
                          <a:endParaRPr lang="zh-CN"/>
                        </a:p>
                      </a:txBody>
                      <a:tcPr marL="45720" marR="45720" anchor="ctr">
                        <a:lnL w="28575" cap="flat" cmpd="sng" algn="ctr">
                          <a:solidFill>
                            <a:schemeClr val="bg1"/>
                          </a:solidFill>
                          <a:prstDash val="solid"/>
                          <a:round/>
                          <a:headEnd type="none" w="med" len="med"/>
                          <a:tailEnd type="none" w="med" len="med"/>
                        </a:lnL>
                        <a:lnT w="12700" cap="flat" cmpd="sng" algn="ctr">
                          <a:solidFill>
                            <a:schemeClr val="tx1"/>
                          </a:solidFill>
                          <a:prstDash val="solid"/>
                          <a:round/>
                          <a:headEnd type="none" w="med" len="med"/>
                          <a:tailEnd type="none" w="med" len="med"/>
                        </a:lnT>
                        <a:lnB w="28575" cap="flat" cmpd="sng" algn="ctr">
                          <a:solidFill>
                            <a:schemeClr val="bg1"/>
                          </a:solidFill>
                          <a:prstDash val="solid"/>
                          <a:round/>
                          <a:headEnd type="none" w="med" len="med"/>
                          <a:tailEnd type="none" w="med" len="med"/>
                        </a:lnB>
                        <a:blipFill>
                          <a:blip r:embed="rId2"/>
                          <a:stretch>
                            <a:fillRect l="-141868" t="-100962" r="-644" b="-422115"/>
                          </a:stretch>
                        </a:blipFill>
                      </a:tcPr>
                    </a:tc>
                    <a:extLst>
                      <a:ext uri="{0D108BD9-81ED-4DB2-BD59-A6C34878D82A}">
                        <a16:rowId xmlns:a16="http://schemas.microsoft.com/office/drawing/2014/main" val="2551970304"/>
                      </a:ext>
                    </a:extLst>
                  </a:tr>
                  <a:tr h="52260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GSI, Germany</a:t>
                          </a:r>
                          <a:endParaRPr lang="zh-CN" altLang="en-US" sz="1600" b="0" baseline="0" dirty="0">
                            <a:solidFill>
                              <a:schemeClr val="tx1"/>
                            </a:solidFill>
                            <a:latin typeface="Cambria" panose="02040503050406030204" pitchFamily="18" charset="0"/>
                          </a:endParaRPr>
                        </a:p>
                      </a:txBody>
                      <a:tcPr marL="45720" marR="45720"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37Ca</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9Be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Correction</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endParaRPr lang="zh-CN"/>
                        </a:p>
                      </a:txBody>
                      <a:tcPr marL="45720" marR="45720"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2"/>
                          <a:stretch>
                            <a:fillRect l="-141868" t="-243023" r="-644" b="-410465"/>
                          </a:stretch>
                        </a:blipFill>
                      </a:tcPr>
                    </a:tc>
                    <a:extLst>
                      <a:ext uri="{0D108BD9-81ED-4DB2-BD59-A6C34878D82A}">
                        <a16:rowId xmlns:a16="http://schemas.microsoft.com/office/drawing/2014/main" val="539377121"/>
                      </a:ext>
                    </a:extLst>
                  </a:tr>
                  <a:tr h="504346">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GSI, Germany</a:t>
                          </a:r>
                          <a:endParaRPr lang="zh-CN" altLang="en-US" sz="1600" b="0" baseline="0" dirty="0">
                            <a:solidFill>
                              <a:schemeClr val="tx1"/>
                            </a:solidFill>
                            <a:latin typeface="Cambria" panose="02040503050406030204" pitchFamily="18" charset="0"/>
                          </a:endParaRPr>
                        </a:p>
                      </a:txBody>
                      <a:tcPr marL="45720" marR="45720"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37Ca</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b="0" baseline="0" dirty="0">
                              <a:solidFill>
                                <a:schemeClr val="tx1"/>
                              </a:solidFill>
                              <a:latin typeface="Cambria" panose="02040503050406030204" pitchFamily="18" charset="0"/>
                              <a:ea typeface="Cambria" panose="02040503050406030204" pitchFamily="18" charset="0"/>
                            </a:rPr>
                            <a:t>9Be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Correction</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endParaRPr lang="zh-CN"/>
                        </a:p>
                      </a:txBody>
                      <a:tcPr marL="45720" marR="45720"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2"/>
                          <a:stretch>
                            <a:fillRect l="-141868" t="-355422" r="-644" b="-325301"/>
                          </a:stretch>
                        </a:blipFill>
                      </a:tcPr>
                    </a:tc>
                    <a:extLst>
                      <a:ext uri="{0D108BD9-81ED-4DB2-BD59-A6C34878D82A}">
                        <a16:rowId xmlns:a16="http://schemas.microsoft.com/office/drawing/2014/main" val="3673020164"/>
                      </a:ext>
                    </a:extLst>
                  </a:tr>
                  <a:tr h="579120">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LNL, Italy</a:t>
                          </a:r>
                          <a:endParaRPr lang="zh-CN" altLang="en-US" sz="1600" b="0" baseline="0" dirty="0">
                            <a:solidFill>
                              <a:schemeClr val="tx1"/>
                            </a:solidFill>
                            <a:latin typeface="Cambria" panose="02040503050406030204" pitchFamily="18" charset="0"/>
                          </a:endParaRPr>
                        </a:p>
                      </a:txBody>
                      <a:tcPr marL="45720" marR="45720"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33-MeV</a:t>
                          </a:r>
                        </a:p>
                        <a:p>
                          <a:pPr algn="ctr"/>
                          <a:r>
                            <a:rPr lang="en-US" altLang="zh-CN" sz="1600" b="0" baseline="0" dirty="0">
                              <a:solidFill>
                                <a:schemeClr val="tx1"/>
                              </a:solidFill>
                              <a:latin typeface="Cambria" panose="02040503050406030204" pitchFamily="18" charset="0"/>
                              <a:ea typeface="Cambria" panose="02040503050406030204" pitchFamily="18" charset="0"/>
                            </a:rPr>
                            <a:t>20Ne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12C</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DSAM</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endParaRPr lang="zh-CN"/>
                        </a:p>
                      </a:txBody>
                      <a:tcPr marL="45720" marR="45720"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2"/>
                          <a:stretch>
                            <a:fillRect l="-141868" t="-397895" r="-644" b="-184211"/>
                          </a:stretch>
                        </a:blipFill>
                      </a:tcPr>
                    </a:tc>
                    <a:extLst>
                      <a:ext uri="{0D108BD9-81ED-4DB2-BD59-A6C34878D82A}">
                        <a16:rowId xmlns:a16="http://schemas.microsoft.com/office/drawing/2014/main" val="2913357359"/>
                      </a:ext>
                    </a:extLst>
                  </a:tr>
                  <a:tr h="522414">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MLL, Germany</a:t>
                          </a:r>
                          <a:endParaRPr lang="zh-CN" altLang="en-US" sz="1600" b="0" baseline="0" dirty="0">
                            <a:solidFill>
                              <a:schemeClr val="tx1"/>
                            </a:solidFill>
                            <a:latin typeface="Cambria" panose="02040503050406030204" pitchFamily="18" charset="0"/>
                          </a:endParaRPr>
                        </a:p>
                      </a:txBody>
                      <a:tcPr marL="45720" marR="45720" anchor="ctr">
                        <a:lnL w="12700" cmpd="sng">
                          <a:noFill/>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32S</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3He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2">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rPr>
                            <a:t>DSAM</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lumMod val="20000"/>
                            <a:lumOff val="80000"/>
                          </a:schemeClr>
                        </a:solidFill>
                      </a:tcPr>
                    </a:tc>
                    <a:tc>
                      <a:txBody>
                        <a:bodyPr/>
                        <a:lstStyle/>
                        <a:p>
                          <a:endParaRPr lang="zh-CN"/>
                        </a:p>
                      </a:txBody>
                      <a:tcPr marL="45720" marR="45720" anchor="ctr">
                        <a:lnL w="28575" cap="flat" cmpd="sng" algn="ctr">
                          <a:solidFill>
                            <a:schemeClr val="bg1"/>
                          </a:solidFill>
                          <a:prstDash val="solid"/>
                          <a:round/>
                          <a:headEnd type="none" w="med" len="med"/>
                          <a:tailEnd type="none" w="med" len="med"/>
                        </a:lnL>
                        <a:lnR w="12700" cmpd="sng">
                          <a:noFill/>
                        </a:lnR>
                        <a:lnT w="28575" cap="flat" cmpd="sng" algn="ctr">
                          <a:solidFill>
                            <a:schemeClr val="bg1"/>
                          </a:solidFill>
                          <a:prstDash val="solid"/>
                          <a:round/>
                          <a:headEnd type="none" w="med" len="med"/>
                          <a:tailEnd type="none" w="med" len="med"/>
                        </a:lnT>
                        <a:lnB w="2857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blipFill>
                          <a:blip r:embed="rId2"/>
                          <a:stretch>
                            <a:fillRect l="-141868" t="-550000" r="-644" b="-103488"/>
                          </a:stretch>
                        </a:blipFill>
                      </a:tcPr>
                    </a:tc>
                    <a:extLst>
                      <a:ext uri="{0D108BD9-81ED-4DB2-BD59-A6C34878D82A}">
                        <a16:rowId xmlns:a16="http://schemas.microsoft.com/office/drawing/2014/main" val="1599929330"/>
                      </a:ext>
                    </a:extLst>
                  </a:tr>
                  <a:tr h="522608">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TRIUMF, Canada</a:t>
                          </a:r>
                          <a:endParaRPr lang="zh-CN" altLang="en-US" sz="1600" b="0" baseline="0" dirty="0">
                            <a:solidFill>
                              <a:schemeClr val="tx1"/>
                            </a:solidFill>
                            <a:latin typeface="Cambria" panose="02040503050406030204" pitchFamily="18" charset="0"/>
                          </a:endParaRPr>
                        </a:p>
                      </a:txBody>
                      <a:tcPr marL="45720" marR="45720" anchor="ctr">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32S</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3He</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b="0" baseline="0" dirty="0">
                              <a:solidFill>
                                <a:schemeClr val="tx1"/>
                              </a:solidFill>
                              <a:latin typeface="Cambria" panose="02040503050406030204" pitchFamily="18" charset="0"/>
                              <a:ea typeface="Cambria" panose="02040503050406030204" pitchFamily="18" charset="0"/>
                            </a:rPr>
                            <a:t>DSAM</a:t>
                          </a:r>
                          <a:endParaRPr lang="zh-CN" altLang="en-US" sz="1600" b="0" baseline="0" dirty="0">
                            <a:solidFill>
                              <a:schemeClr val="tx1"/>
                            </a:solidFill>
                            <a:latin typeface="Cambria" panose="02040503050406030204" pitchFamily="18" charset="0"/>
                          </a:endParaRPr>
                        </a:p>
                      </a:txBody>
                      <a:tcPr marL="45720" marR="4572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28575"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endParaRPr lang="zh-CN"/>
                        </a:p>
                      </a:txBody>
                      <a:tcPr marL="45720" marR="45720" anchor="ctr">
                        <a:lnL w="28575" cap="flat" cmpd="sng" algn="ctr">
                          <a:solidFill>
                            <a:schemeClr val="bg1"/>
                          </a:solidFill>
                          <a:prstDash val="solid"/>
                          <a:round/>
                          <a:headEnd type="none" w="med" len="med"/>
                          <a:tailEnd type="none" w="med" len="med"/>
                        </a:lnL>
                        <a:lnT w="28575"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141868" t="-650000" r="-644" b="-3488"/>
                          </a:stretch>
                        </a:blipFill>
                      </a:tcPr>
                    </a:tc>
                    <a:extLst>
                      <a:ext uri="{0D108BD9-81ED-4DB2-BD59-A6C34878D82A}">
                        <a16:rowId xmlns:a16="http://schemas.microsoft.com/office/drawing/2014/main" val="118890123"/>
                      </a:ext>
                    </a:extLst>
                  </a:tr>
                </a:tbl>
              </a:graphicData>
            </a:graphic>
          </p:graphicFrame>
        </mc:Fallback>
      </mc:AlternateContent>
    </p:spTree>
    <p:extLst>
      <p:ext uri="{BB962C8B-B14F-4D97-AF65-F5344CB8AC3E}">
        <p14:creationId xmlns:p14="http://schemas.microsoft.com/office/powerpoint/2010/main" val="3542811228"/>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9144000" cy="6186309"/>
          </a:xfrm>
          <a:prstGeom prst="rect">
            <a:avLst/>
          </a:prstGeom>
        </p:spPr>
        <p:txBody>
          <a:bodyPr wrap="square">
            <a:spAutoFit/>
          </a:bodyPr>
          <a:lstStyle/>
          <a:p>
            <a:r>
              <a:rPr lang="en-US" dirty="0">
                <a:latin typeface="Times New Roman" panose="02020603050405020304" pitchFamily="18" charset="0"/>
              </a:rPr>
              <a:t>Directories:</a:t>
            </a:r>
          </a:p>
          <a:p>
            <a:r>
              <a:rPr lang="en-US" dirty="0" err="1">
                <a:latin typeface="Times New Roman" panose="02020603050405020304" pitchFamily="18" charset="0"/>
              </a:rPr>
              <a:t>analysis_code</a:t>
            </a:r>
            <a:r>
              <a:rPr lang="en-US" dirty="0">
                <a:latin typeface="Times New Roman" panose="02020603050405020304" pitchFamily="18" charset="0"/>
              </a:rPr>
              <a:t>-variations of the </a:t>
            </a:r>
            <a:r>
              <a:rPr lang="en-US" dirty="0" err="1">
                <a:latin typeface="Times New Roman" panose="02020603050405020304" pitchFamily="18" charset="0"/>
              </a:rPr>
              <a:t>GRSIsort</a:t>
            </a:r>
            <a:r>
              <a:rPr lang="en-US" dirty="0">
                <a:latin typeface="Times New Roman" panose="02020603050405020304" pitchFamily="18" charset="0"/>
              </a:rPr>
              <a:t>, one from 2016 (1st run) and the other from 2018 (second run)</a:t>
            </a:r>
          </a:p>
          <a:p>
            <a:r>
              <a:rPr lang="en-US" dirty="0">
                <a:latin typeface="Times New Roman" panose="02020603050405020304" pitchFamily="18" charset="0"/>
              </a:rPr>
              <a:t>fits-as far as I can tell, this is my floundering at 2016 data</a:t>
            </a:r>
          </a:p>
          <a:p>
            <a:r>
              <a:rPr lang="en-US" dirty="0" err="1">
                <a:latin typeface="Times New Roman" panose="02020603050405020304" pitchFamily="18" charset="0"/>
              </a:rPr>
              <a:t>gain_match</a:t>
            </a:r>
            <a:r>
              <a:rPr lang="en-US" dirty="0">
                <a:latin typeface="Times New Roman" panose="02020603050405020304" pitchFamily="18" charset="0"/>
              </a:rPr>
              <a:t>-automated gain match using gold </a:t>
            </a:r>
            <a:r>
              <a:rPr lang="en-US" dirty="0" err="1">
                <a:latin typeface="Times New Roman" panose="02020603050405020304" pitchFamily="18" charset="0"/>
              </a:rPr>
              <a:t>coulex</a:t>
            </a:r>
            <a:r>
              <a:rPr lang="en-US" dirty="0">
                <a:latin typeface="Times New Roman" panose="02020603050405020304" pitchFamily="18" charset="0"/>
              </a:rPr>
              <a:t> and 39K (fusion </a:t>
            </a:r>
            <a:r>
              <a:rPr lang="en-US" dirty="0" err="1">
                <a:latin typeface="Times New Roman" panose="02020603050405020304" pitchFamily="18" charset="0"/>
              </a:rPr>
              <a:t>evap</a:t>
            </a:r>
            <a:r>
              <a:rPr lang="en-US" dirty="0">
                <a:latin typeface="Times New Roman" panose="02020603050405020304" pitchFamily="18" charset="0"/>
              </a:rPr>
              <a:t> on 12C)</a:t>
            </a:r>
          </a:p>
          <a:p>
            <a:r>
              <a:rPr lang="en-US" dirty="0" err="1">
                <a:latin typeface="Times New Roman" panose="02020603050405020304" pitchFamily="18" charset="0"/>
              </a:rPr>
              <a:t>lineshapeFits</a:t>
            </a:r>
            <a:r>
              <a:rPr lang="en-US" dirty="0">
                <a:latin typeface="Times New Roman" panose="02020603050405020304" pitchFamily="18" charset="0"/>
              </a:rPr>
              <a:t>-simple chi2 fitter for data and </a:t>
            </a:r>
            <a:r>
              <a:rPr lang="en-US" dirty="0" err="1">
                <a:latin typeface="Times New Roman" panose="02020603050405020304" pitchFamily="18" charset="0"/>
              </a:rPr>
              <a:t>lineshapes</a:t>
            </a:r>
            <a:r>
              <a:rPr lang="en-US" dirty="0">
                <a:latin typeface="Times New Roman" panose="02020603050405020304" pitchFamily="18" charset="0"/>
              </a:rPr>
              <a:t>, this probably needs work anyway</a:t>
            </a:r>
          </a:p>
          <a:p>
            <a:r>
              <a:rPr lang="en-US" dirty="0">
                <a:latin typeface="Times New Roman" panose="02020603050405020304" pitchFamily="18" charset="0"/>
              </a:rPr>
              <a:t>midas-2016 </a:t>
            </a:r>
            <a:r>
              <a:rPr lang="en-US" dirty="0" err="1">
                <a:latin typeface="Times New Roman" panose="02020603050405020304" pitchFamily="18" charset="0"/>
              </a:rPr>
              <a:t>midas</a:t>
            </a:r>
            <a:r>
              <a:rPr lang="en-US" dirty="0">
                <a:latin typeface="Times New Roman" panose="02020603050405020304" pitchFamily="18" charset="0"/>
              </a:rPr>
              <a:t> files</a:t>
            </a:r>
          </a:p>
          <a:p>
            <a:r>
              <a:rPr lang="en-US" dirty="0">
                <a:latin typeface="Times New Roman" panose="02020603050405020304" pitchFamily="18" charset="0"/>
              </a:rPr>
              <a:t>midas2018-2018 </a:t>
            </a:r>
            <a:r>
              <a:rPr lang="en-US" dirty="0" err="1">
                <a:latin typeface="Times New Roman" panose="02020603050405020304" pitchFamily="18" charset="0"/>
              </a:rPr>
              <a:t>midas</a:t>
            </a:r>
            <a:r>
              <a:rPr lang="en-US" dirty="0">
                <a:latin typeface="Times New Roman" panose="02020603050405020304" pitchFamily="18" charset="0"/>
              </a:rPr>
              <a:t> files</a:t>
            </a:r>
          </a:p>
          <a:p>
            <a:r>
              <a:rPr lang="en-US" dirty="0" err="1">
                <a:solidFill>
                  <a:srgbClr val="0000FF"/>
                </a:solidFill>
                <a:latin typeface="Times New Roman" panose="02020603050405020304" pitchFamily="18" charset="0"/>
              </a:rPr>
              <a:t>new_root_files</a:t>
            </a:r>
            <a:r>
              <a:rPr lang="en-US" dirty="0">
                <a:solidFill>
                  <a:srgbClr val="0000FF"/>
                </a:solidFill>
                <a:latin typeface="Times New Roman" panose="02020603050405020304" pitchFamily="18" charset="0"/>
              </a:rPr>
              <a:t>-produced in analysis of 2018 data</a:t>
            </a:r>
          </a:p>
          <a:p>
            <a:r>
              <a:rPr lang="en-US" dirty="0" err="1">
                <a:latin typeface="Times New Roman" panose="02020603050405020304" pitchFamily="18" charset="0"/>
              </a:rPr>
              <a:t>root_files</a:t>
            </a:r>
            <a:r>
              <a:rPr lang="en-US" dirty="0">
                <a:latin typeface="Times New Roman" panose="02020603050405020304" pitchFamily="18" charset="0"/>
              </a:rPr>
              <a:t>-produced in analysis of 2016 data</a:t>
            </a:r>
          </a:p>
          <a:p>
            <a:r>
              <a:rPr lang="en-US" dirty="0" err="1">
                <a:latin typeface="Times New Roman" panose="02020603050405020304" pitchFamily="18" charset="0"/>
              </a:rPr>
              <a:t>run_logs</a:t>
            </a:r>
            <a:r>
              <a:rPr lang="en-US" dirty="0">
                <a:latin typeface="Times New Roman" panose="02020603050405020304" pitchFamily="18" charset="0"/>
              </a:rPr>
              <a:t>-excel file with runs, temperature data from EPICS in 2016 (</a:t>
            </a:r>
            <a:r>
              <a:rPr lang="en-US" dirty="0" err="1">
                <a:latin typeface="Times New Roman" panose="02020603050405020304" pitchFamily="18" charset="0"/>
              </a:rPr>
              <a:t>pt</a:t>
            </a:r>
            <a:r>
              <a:rPr lang="en-US" dirty="0">
                <a:latin typeface="Times New Roman" panose="02020603050405020304" pitchFamily="18" charset="0"/>
              </a:rPr>
              <a:t> resistance varies monotonically as f(temp), look up PT100 table)</a:t>
            </a:r>
          </a:p>
          <a:p>
            <a:r>
              <a:rPr lang="en-US" dirty="0" err="1">
                <a:latin typeface="Times New Roman" panose="02020603050405020304" pitchFamily="18" charset="0"/>
              </a:rPr>
              <a:t>run_photos</a:t>
            </a:r>
            <a:r>
              <a:rPr lang="en-US" dirty="0">
                <a:latin typeface="Times New Roman" panose="02020603050405020304" pitchFamily="18" charset="0"/>
              </a:rPr>
              <a:t>-pictures taken during run in 2016</a:t>
            </a:r>
          </a:p>
          <a:p>
            <a:r>
              <a:rPr lang="en-US" dirty="0">
                <a:latin typeface="Times New Roman" panose="02020603050405020304" pitchFamily="18" charset="0"/>
              </a:rPr>
              <a:t>Simulation-</a:t>
            </a:r>
            <a:r>
              <a:rPr lang="en-US" dirty="0" err="1">
                <a:latin typeface="Times New Roman" panose="02020603050405020304" pitchFamily="18" charset="0"/>
              </a:rPr>
              <a:t>lineshape</a:t>
            </a:r>
            <a:r>
              <a:rPr lang="en-US" dirty="0">
                <a:latin typeface="Times New Roman" panose="02020603050405020304" pitchFamily="18" charset="0"/>
              </a:rPr>
              <a:t> simulation code</a:t>
            </a:r>
          </a:p>
          <a:p>
            <a:r>
              <a:rPr lang="en-US" dirty="0">
                <a:latin typeface="Times New Roman" panose="02020603050405020304" pitchFamily="18" charset="0"/>
              </a:rPr>
              <a:t>  BasicCodeStructure.docx-basically how I think about the code</a:t>
            </a:r>
          </a:p>
          <a:p>
            <a:r>
              <a:rPr lang="en-US" dirty="0">
                <a:latin typeface="Times New Roman" panose="02020603050405020304" pitchFamily="18" charset="0"/>
              </a:rPr>
              <a:t>  </a:t>
            </a:r>
            <a:r>
              <a:rPr lang="en-US" dirty="0" err="1">
                <a:latin typeface="Times New Roman" panose="02020603050405020304" pitchFamily="18" charset="0"/>
              </a:rPr>
              <a:t>OliverSim</a:t>
            </a:r>
            <a:r>
              <a:rPr lang="en-US" dirty="0">
                <a:latin typeface="Times New Roman" panose="02020603050405020304" pitchFamily="18" charset="0"/>
              </a:rPr>
              <a:t>-original version Oliver sent me</a:t>
            </a:r>
          </a:p>
          <a:p>
            <a:r>
              <a:rPr lang="en-US" dirty="0">
                <a:latin typeface="Times New Roman" panose="02020603050405020304" pitchFamily="18" charset="0"/>
              </a:rPr>
              <a:t>  dsamLineshape.zip-final </a:t>
            </a:r>
            <a:r>
              <a:rPr lang="en-US" dirty="0" err="1">
                <a:latin typeface="Times New Roman" panose="02020603050405020304" pitchFamily="18" charset="0"/>
              </a:rPr>
              <a:t>ish</a:t>
            </a:r>
            <a:r>
              <a:rPr lang="en-US" dirty="0">
                <a:latin typeface="Times New Roman" panose="02020603050405020304" pitchFamily="18" charset="0"/>
              </a:rPr>
              <a:t> version I sent Barry and Nick</a:t>
            </a:r>
          </a:p>
          <a:p>
            <a:r>
              <a:rPr lang="en-US" dirty="0">
                <a:latin typeface="Times New Roman" panose="02020603050405020304" pitchFamily="18" charset="0"/>
              </a:rPr>
              <a:t>  </a:t>
            </a:r>
            <a:r>
              <a:rPr lang="en-US" dirty="0" err="1">
                <a:latin typeface="Times New Roman" panose="02020603050405020304" pitchFamily="18" charset="0"/>
              </a:rPr>
              <a:t>InputCards</a:t>
            </a:r>
            <a:r>
              <a:rPr lang="en-US" dirty="0">
                <a:latin typeface="Times New Roman" panose="02020603050405020304" pitchFamily="18" charset="0"/>
              </a:rPr>
              <a:t>, </a:t>
            </a:r>
            <a:r>
              <a:rPr lang="en-US" dirty="0" err="1">
                <a:latin typeface="Times New Roman" panose="02020603050405020304" pitchFamily="18" charset="0"/>
              </a:rPr>
              <a:t>SimOutput</a:t>
            </a:r>
            <a:r>
              <a:rPr lang="en-US" dirty="0">
                <a:latin typeface="Times New Roman" panose="02020603050405020304" pitchFamily="18" charset="0"/>
              </a:rPr>
              <a:t>, </a:t>
            </a:r>
            <a:r>
              <a:rPr lang="en-US" dirty="0" err="1">
                <a:latin typeface="Times New Roman" panose="02020603050405020304" pitchFamily="18" charset="0"/>
              </a:rPr>
              <a:t>InputCards</a:t>
            </a:r>
            <a:r>
              <a:rPr lang="en-US" dirty="0">
                <a:latin typeface="Times New Roman" panose="02020603050405020304" pitchFamily="18" charset="0"/>
              </a:rPr>
              <a:t>-pretty self explanatory, copy formatting of input cards, don't skip a quantity</a:t>
            </a:r>
          </a:p>
          <a:p>
            <a:r>
              <a:rPr lang="en-US" dirty="0">
                <a:latin typeface="Times New Roman" panose="02020603050405020304" pitchFamily="18" charset="0"/>
              </a:rPr>
              <a:t>  data-where things like stopping powers and masses live</a:t>
            </a:r>
          </a:p>
          <a:p>
            <a:r>
              <a:rPr lang="en-US" dirty="0">
                <a:latin typeface="Times New Roman" panose="02020603050405020304" pitchFamily="18" charset="0"/>
              </a:rPr>
              <a:t>  source-where the magic happens, run and compile here</a:t>
            </a:r>
          </a:p>
          <a:p>
            <a:r>
              <a:rPr lang="en-US" dirty="0" err="1">
                <a:latin typeface="Times New Roman" panose="02020603050405020304" pitchFamily="18" charset="0"/>
              </a:rPr>
              <a:t>usefulReading</a:t>
            </a:r>
            <a:r>
              <a:rPr lang="en-US" dirty="0">
                <a:latin typeface="Times New Roman" panose="02020603050405020304" pitchFamily="18" charset="0"/>
              </a:rPr>
              <a:t>-there's another readme in here, "useful" may be at times optimistic</a:t>
            </a:r>
          </a:p>
        </p:txBody>
      </p:sp>
    </p:spTree>
    <p:extLst>
      <p:ext uri="{BB962C8B-B14F-4D97-AF65-F5344CB8AC3E}">
        <p14:creationId xmlns:p14="http://schemas.microsoft.com/office/powerpoint/2010/main" val="3920106057"/>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27859311-DEB8-4B61-B0BF-93CDD7DECE05}"/>
              </a:ext>
            </a:extLst>
          </p:cNvPr>
          <p:cNvSpPr/>
          <p:nvPr/>
        </p:nvSpPr>
        <p:spPr>
          <a:xfrm>
            <a:off x="0" y="0"/>
            <a:ext cx="4572000" cy="923330"/>
          </a:xfrm>
          <a:prstGeom prst="rect">
            <a:avLst/>
          </a:prstGeom>
        </p:spPr>
        <p:txBody>
          <a:bodyPr wrap="square">
            <a:spAutoFit/>
          </a:bodyPr>
          <a:lstStyle/>
          <a:p>
            <a:r>
              <a:rPr lang="es-ES" altLang="zh-CN" dirty="0">
                <a:solidFill>
                  <a:srgbClr val="000000"/>
                </a:solidFill>
                <a:latin typeface="Cambria Math" panose="02040503050406030204" pitchFamily="18" charset="0"/>
              </a:rPr>
              <a:t>PCA_USE_MODEL_ERROR false</a:t>
            </a:r>
          </a:p>
          <a:p>
            <a:r>
              <a:rPr lang="zh-CN" altLang="en-US" dirty="0"/>
              <a:t>MCMC_USE_MODEL_ERROR </a:t>
            </a:r>
            <a:r>
              <a:rPr lang="en-US" altLang="zh-CN" dirty="0"/>
              <a:t>false</a:t>
            </a:r>
            <a:endParaRPr lang="en-US" altLang="zh-CN" dirty="0">
              <a:solidFill>
                <a:srgbClr val="000000"/>
              </a:solidFill>
              <a:latin typeface="Cambria Math" panose="02040503050406030204" pitchFamily="18" charset="0"/>
            </a:endParaRPr>
          </a:p>
          <a:p>
            <a:r>
              <a:rPr lang="en-US" altLang="zh-CN" dirty="0"/>
              <a:t>1116(180)</a:t>
            </a:r>
          </a:p>
        </p:txBody>
      </p:sp>
      <p:sp>
        <p:nvSpPr>
          <p:cNvPr id="7" name="Rectangle 6">
            <a:extLst>
              <a:ext uri="{FF2B5EF4-FFF2-40B4-BE49-F238E27FC236}">
                <a16:creationId xmlns:a16="http://schemas.microsoft.com/office/drawing/2014/main" id="{EE54DE72-39C3-48A5-B16D-41A29A194AA3}"/>
              </a:ext>
            </a:extLst>
          </p:cNvPr>
          <p:cNvSpPr/>
          <p:nvPr/>
        </p:nvSpPr>
        <p:spPr>
          <a:xfrm>
            <a:off x="5441762" y="2435810"/>
            <a:ext cx="3612102" cy="923330"/>
          </a:xfrm>
          <a:prstGeom prst="rect">
            <a:avLst/>
          </a:prstGeom>
        </p:spPr>
        <p:txBody>
          <a:bodyPr wrap="square">
            <a:spAutoFit/>
          </a:bodyPr>
          <a:lstStyle/>
          <a:p>
            <a:r>
              <a:rPr lang="es-ES" altLang="zh-CN" dirty="0">
                <a:solidFill>
                  <a:srgbClr val="000000"/>
                </a:solidFill>
                <a:latin typeface="Cambria Math" panose="02040503050406030204" pitchFamily="18" charset="0"/>
              </a:rPr>
              <a:t>PCA_USE_MODEL_ERROR true</a:t>
            </a:r>
          </a:p>
          <a:p>
            <a:r>
              <a:rPr lang="zh-CN" altLang="en-US" dirty="0"/>
              <a:t>MCMC_USE_MODEL_ERROR </a:t>
            </a:r>
            <a:r>
              <a:rPr lang="en-US" altLang="zh-CN" dirty="0"/>
              <a:t>true</a:t>
            </a:r>
            <a:endParaRPr lang="en-US" altLang="zh-CN" dirty="0">
              <a:solidFill>
                <a:srgbClr val="000000"/>
              </a:solidFill>
              <a:latin typeface="Cambria Math" panose="02040503050406030204" pitchFamily="18" charset="0"/>
            </a:endParaRPr>
          </a:p>
          <a:p>
            <a:r>
              <a:rPr lang="en-US" altLang="zh-CN" dirty="0"/>
              <a:t>1116(221)</a:t>
            </a:r>
          </a:p>
        </p:txBody>
      </p:sp>
      <p:sp>
        <p:nvSpPr>
          <p:cNvPr id="8" name="Rectangle 7">
            <a:extLst>
              <a:ext uri="{FF2B5EF4-FFF2-40B4-BE49-F238E27FC236}">
                <a16:creationId xmlns:a16="http://schemas.microsoft.com/office/drawing/2014/main" id="{A45FDDDB-2308-4DFE-82E9-BDACF303B14C}"/>
              </a:ext>
            </a:extLst>
          </p:cNvPr>
          <p:cNvSpPr/>
          <p:nvPr/>
        </p:nvSpPr>
        <p:spPr>
          <a:xfrm>
            <a:off x="77355" y="2437105"/>
            <a:ext cx="3619270" cy="923330"/>
          </a:xfrm>
          <a:prstGeom prst="rect">
            <a:avLst/>
          </a:prstGeom>
        </p:spPr>
        <p:txBody>
          <a:bodyPr wrap="square">
            <a:spAutoFit/>
          </a:bodyPr>
          <a:lstStyle/>
          <a:p>
            <a:r>
              <a:rPr lang="es-ES" altLang="zh-CN" dirty="0">
                <a:solidFill>
                  <a:srgbClr val="000000"/>
                </a:solidFill>
                <a:latin typeface="Cambria Math" panose="02040503050406030204" pitchFamily="18" charset="0"/>
              </a:rPr>
              <a:t>PCA_USE_MODEL_ERROR false</a:t>
            </a:r>
          </a:p>
          <a:p>
            <a:r>
              <a:rPr lang="zh-CN" altLang="en-US" dirty="0"/>
              <a:t>MCMC_USE_MODEL_ERROR </a:t>
            </a:r>
            <a:r>
              <a:rPr lang="en-US" altLang="zh-CN" dirty="0"/>
              <a:t>true</a:t>
            </a:r>
            <a:endParaRPr lang="en-US" altLang="zh-CN" dirty="0">
              <a:solidFill>
                <a:srgbClr val="000000"/>
              </a:solidFill>
              <a:latin typeface="Cambria Math" panose="02040503050406030204" pitchFamily="18" charset="0"/>
            </a:endParaRPr>
          </a:p>
          <a:p>
            <a:r>
              <a:rPr lang="en-US" altLang="zh-CN" dirty="0"/>
              <a:t>1124(243)</a:t>
            </a:r>
          </a:p>
        </p:txBody>
      </p:sp>
      <p:sp>
        <p:nvSpPr>
          <p:cNvPr id="9" name="Rectangle 8">
            <a:extLst>
              <a:ext uri="{FF2B5EF4-FFF2-40B4-BE49-F238E27FC236}">
                <a16:creationId xmlns:a16="http://schemas.microsoft.com/office/drawing/2014/main" id="{8951DFFE-3D3E-4417-9B53-4D6A2B283B87}"/>
              </a:ext>
            </a:extLst>
          </p:cNvPr>
          <p:cNvSpPr/>
          <p:nvPr/>
        </p:nvSpPr>
        <p:spPr>
          <a:xfrm>
            <a:off x="77355" y="5934670"/>
            <a:ext cx="3457391" cy="923330"/>
          </a:xfrm>
          <a:prstGeom prst="rect">
            <a:avLst/>
          </a:prstGeom>
        </p:spPr>
        <p:txBody>
          <a:bodyPr wrap="square">
            <a:spAutoFit/>
          </a:bodyPr>
          <a:lstStyle/>
          <a:p>
            <a:r>
              <a:rPr lang="zh-CN" altLang="en-US" dirty="0"/>
              <a:t>PCA_USE_MODEL_ERROR true</a:t>
            </a:r>
            <a:endParaRPr lang="en-US" altLang="zh-CN" dirty="0"/>
          </a:p>
          <a:p>
            <a:r>
              <a:rPr lang="zh-CN" altLang="en-US" dirty="0"/>
              <a:t>MCMC_USE_MODEL_ERROR false</a:t>
            </a:r>
          </a:p>
          <a:p>
            <a:r>
              <a:rPr lang="en-US" altLang="zh-CN" dirty="0"/>
              <a:t>1124(194)</a:t>
            </a:r>
            <a:r>
              <a:rPr lang="zh-CN" altLang="en-US" dirty="0"/>
              <a:t> </a:t>
            </a:r>
            <a:r>
              <a:rPr lang="en-US" altLang="zh-CN" dirty="0"/>
              <a:t>fs</a:t>
            </a:r>
            <a:endParaRPr lang="zh-CN" altLang="en-US" dirty="0"/>
          </a:p>
        </p:txBody>
      </p:sp>
    </p:spTree>
    <p:extLst>
      <p:ext uri="{BB962C8B-B14F-4D97-AF65-F5344CB8AC3E}">
        <p14:creationId xmlns:p14="http://schemas.microsoft.com/office/powerpoint/2010/main" val="18870416"/>
      </p:ext>
    </p:extLst>
  </p:cSld>
  <p:clrMapOvr>
    <a:masterClrMapping/>
  </p:clrMapOvr>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47DD835-D556-449C-AC29-8A737AE49412}"/>
              </a:ext>
            </a:extLst>
          </p:cNvPr>
          <p:cNvPicPr>
            <a:picLocks noChangeAspect="1"/>
          </p:cNvPicPr>
          <p:nvPr/>
        </p:nvPicPr>
        <p:blipFill>
          <a:blip r:embed="rId2"/>
          <a:stretch>
            <a:fillRect/>
          </a:stretch>
        </p:blipFill>
        <p:spPr>
          <a:xfrm>
            <a:off x="5519117" y="-1800"/>
            <a:ext cx="3600069" cy="3430800"/>
          </a:xfrm>
          <a:prstGeom prst="rect">
            <a:avLst/>
          </a:prstGeom>
        </p:spPr>
      </p:pic>
      <p:pic>
        <p:nvPicPr>
          <p:cNvPr id="4" name="Picture 3">
            <a:extLst>
              <a:ext uri="{FF2B5EF4-FFF2-40B4-BE49-F238E27FC236}">
                <a16:creationId xmlns:a16="http://schemas.microsoft.com/office/drawing/2014/main" id="{8DB865F6-B999-4BC5-B6F1-C91C026ED462}"/>
              </a:ext>
            </a:extLst>
          </p:cNvPr>
          <p:cNvPicPr>
            <a:picLocks noChangeAspect="1"/>
          </p:cNvPicPr>
          <p:nvPr/>
        </p:nvPicPr>
        <p:blipFill>
          <a:blip r:embed="rId3"/>
          <a:stretch>
            <a:fillRect/>
          </a:stretch>
        </p:blipFill>
        <p:spPr>
          <a:xfrm>
            <a:off x="0" y="0"/>
            <a:ext cx="3619270" cy="3429000"/>
          </a:xfrm>
          <a:prstGeom prst="rect">
            <a:avLst/>
          </a:prstGeom>
        </p:spPr>
      </p:pic>
      <p:sp>
        <p:nvSpPr>
          <p:cNvPr id="5" name="Rectangle 4">
            <a:extLst>
              <a:ext uri="{FF2B5EF4-FFF2-40B4-BE49-F238E27FC236}">
                <a16:creationId xmlns:a16="http://schemas.microsoft.com/office/drawing/2014/main" id="{8D334D59-1A01-4289-9F5C-EB0A5D968625}"/>
              </a:ext>
            </a:extLst>
          </p:cNvPr>
          <p:cNvSpPr/>
          <p:nvPr/>
        </p:nvSpPr>
        <p:spPr>
          <a:xfrm>
            <a:off x="5441762" y="2435810"/>
            <a:ext cx="3612102" cy="923330"/>
          </a:xfrm>
          <a:prstGeom prst="rect">
            <a:avLst/>
          </a:prstGeom>
        </p:spPr>
        <p:txBody>
          <a:bodyPr wrap="square">
            <a:spAutoFit/>
          </a:bodyPr>
          <a:lstStyle/>
          <a:p>
            <a:r>
              <a:rPr lang="es-ES" altLang="zh-CN" dirty="0">
                <a:solidFill>
                  <a:srgbClr val="000000"/>
                </a:solidFill>
                <a:latin typeface="Cambria Math" panose="02040503050406030204" pitchFamily="18" charset="0"/>
              </a:rPr>
              <a:t>PCA_USE_MODEL_ERROR true</a:t>
            </a:r>
          </a:p>
          <a:p>
            <a:r>
              <a:rPr lang="zh-CN" altLang="en-US" dirty="0"/>
              <a:t>MCMC_USE_MODEL_ERROR </a:t>
            </a:r>
            <a:r>
              <a:rPr lang="en-US" altLang="zh-CN" dirty="0"/>
              <a:t>true</a:t>
            </a:r>
            <a:endParaRPr lang="en-US" altLang="zh-CN" dirty="0">
              <a:solidFill>
                <a:srgbClr val="000000"/>
              </a:solidFill>
              <a:latin typeface="Cambria Math" panose="02040503050406030204" pitchFamily="18" charset="0"/>
            </a:endParaRPr>
          </a:p>
          <a:p>
            <a:r>
              <a:rPr lang="en-US" altLang="zh-CN" dirty="0"/>
              <a:t>1116(221)</a:t>
            </a:r>
          </a:p>
        </p:txBody>
      </p:sp>
      <p:pic>
        <p:nvPicPr>
          <p:cNvPr id="6" name="Picture 5">
            <a:extLst>
              <a:ext uri="{FF2B5EF4-FFF2-40B4-BE49-F238E27FC236}">
                <a16:creationId xmlns:a16="http://schemas.microsoft.com/office/drawing/2014/main" id="{55598289-CF00-4D6F-8B7C-A20F5A1E9137}"/>
              </a:ext>
            </a:extLst>
          </p:cNvPr>
          <p:cNvPicPr>
            <a:picLocks noChangeAspect="1"/>
          </p:cNvPicPr>
          <p:nvPr/>
        </p:nvPicPr>
        <p:blipFill>
          <a:blip r:embed="rId4"/>
          <a:stretch>
            <a:fillRect/>
          </a:stretch>
        </p:blipFill>
        <p:spPr>
          <a:xfrm>
            <a:off x="0" y="3429000"/>
            <a:ext cx="3612102" cy="3429000"/>
          </a:xfrm>
          <a:prstGeom prst="rect">
            <a:avLst/>
          </a:prstGeom>
        </p:spPr>
      </p:pic>
      <p:sp>
        <p:nvSpPr>
          <p:cNvPr id="7" name="Rectangle 6">
            <a:extLst>
              <a:ext uri="{FF2B5EF4-FFF2-40B4-BE49-F238E27FC236}">
                <a16:creationId xmlns:a16="http://schemas.microsoft.com/office/drawing/2014/main" id="{1D635BAC-368A-46A9-896F-DCBBE35E16F3}"/>
              </a:ext>
            </a:extLst>
          </p:cNvPr>
          <p:cNvSpPr/>
          <p:nvPr/>
        </p:nvSpPr>
        <p:spPr>
          <a:xfrm>
            <a:off x="77355" y="2437105"/>
            <a:ext cx="3619270" cy="923330"/>
          </a:xfrm>
          <a:prstGeom prst="rect">
            <a:avLst/>
          </a:prstGeom>
        </p:spPr>
        <p:txBody>
          <a:bodyPr wrap="square">
            <a:spAutoFit/>
          </a:bodyPr>
          <a:lstStyle/>
          <a:p>
            <a:r>
              <a:rPr lang="es-ES" altLang="zh-CN" dirty="0">
                <a:solidFill>
                  <a:srgbClr val="000000"/>
                </a:solidFill>
                <a:latin typeface="Cambria Math" panose="02040503050406030204" pitchFamily="18" charset="0"/>
              </a:rPr>
              <a:t>PCA_USE_MODEL_ERROR false</a:t>
            </a:r>
          </a:p>
          <a:p>
            <a:r>
              <a:rPr lang="zh-CN" altLang="en-US" dirty="0"/>
              <a:t>MCMC_USE_MODEL_ERROR </a:t>
            </a:r>
            <a:r>
              <a:rPr lang="en-US" altLang="zh-CN" dirty="0"/>
              <a:t>true</a:t>
            </a:r>
            <a:endParaRPr lang="en-US" altLang="zh-CN" dirty="0">
              <a:solidFill>
                <a:srgbClr val="000000"/>
              </a:solidFill>
              <a:latin typeface="Cambria Math" panose="02040503050406030204" pitchFamily="18" charset="0"/>
            </a:endParaRPr>
          </a:p>
          <a:p>
            <a:r>
              <a:rPr lang="en-US" altLang="zh-CN" dirty="0"/>
              <a:t>1124(243)</a:t>
            </a:r>
          </a:p>
        </p:txBody>
      </p:sp>
      <p:sp>
        <p:nvSpPr>
          <p:cNvPr id="3" name="Rectangle 2">
            <a:extLst>
              <a:ext uri="{FF2B5EF4-FFF2-40B4-BE49-F238E27FC236}">
                <a16:creationId xmlns:a16="http://schemas.microsoft.com/office/drawing/2014/main" id="{2A338307-D367-4BA3-B608-AA17C78EDE01}"/>
              </a:ext>
            </a:extLst>
          </p:cNvPr>
          <p:cNvSpPr/>
          <p:nvPr/>
        </p:nvSpPr>
        <p:spPr>
          <a:xfrm>
            <a:off x="77355" y="5934670"/>
            <a:ext cx="3457391" cy="923330"/>
          </a:xfrm>
          <a:prstGeom prst="rect">
            <a:avLst/>
          </a:prstGeom>
        </p:spPr>
        <p:txBody>
          <a:bodyPr wrap="square">
            <a:spAutoFit/>
          </a:bodyPr>
          <a:lstStyle/>
          <a:p>
            <a:r>
              <a:rPr lang="zh-CN" altLang="en-US" dirty="0"/>
              <a:t>PCA_USE_MODEL_ERROR true</a:t>
            </a:r>
            <a:endParaRPr lang="en-US" altLang="zh-CN" dirty="0"/>
          </a:p>
          <a:p>
            <a:r>
              <a:rPr lang="zh-CN" altLang="en-US" dirty="0"/>
              <a:t>MCMC_USE_MODEL_ERROR false</a:t>
            </a:r>
          </a:p>
          <a:p>
            <a:r>
              <a:rPr lang="en-US" altLang="zh-CN" dirty="0"/>
              <a:t>1124(194)</a:t>
            </a:r>
            <a:r>
              <a:rPr lang="zh-CN" altLang="en-US" dirty="0"/>
              <a:t> </a:t>
            </a:r>
            <a:r>
              <a:rPr lang="en-US" altLang="zh-CN" dirty="0"/>
              <a:t>fs</a:t>
            </a:r>
            <a:endParaRPr lang="zh-CN" altLang="en-US" dirty="0"/>
          </a:p>
        </p:txBody>
      </p:sp>
    </p:spTree>
    <p:extLst>
      <p:ext uri="{BB962C8B-B14F-4D97-AF65-F5344CB8AC3E}">
        <p14:creationId xmlns:p14="http://schemas.microsoft.com/office/powerpoint/2010/main" val="3702168593"/>
      </p:ext>
    </p:extLst>
  </p:cSld>
  <p:clrMapOvr>
    <a:masterClrMapping/>
  </p:clrMapOvr>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76CE425-87B4-4B36-8590-D19CD656CA48}"/>
              </a:ext>
            </a:extLst>
          </p:cNvPr>
          <p:cNvPicPr>
            <a:picLocks noChangeAspect="1"/>
          </p:cNvPicPr>
          <p:nvPr/>
        </p:nvPicPr>
        <p:blipFill>
          <a:blip r:embed="rId2"/>
          <a:stretch>
            <a:fillRect/>
          </a:stretch>
        </p:blipFill>
        <p:spPr>
          <a:xfrm>
            <a:off x="0" y="341296"/>
            <a:ext cx="9144000" cy="6175407"/>
          </a:xfrm>
          <a:prstGeom prst="rect">
            <a:avLst/>
          </a:prstGeom>
        </p:spPr>
      </p:pic>
      <p:sp>
        <p:nvSpPr>
          <p:cNvPr id="4" name="TextBox 3">
            <a:extLst>
              <a:ext uri="{FF2B5EF4-FFF2-40B4-BE49-F238E27FC236}">
                <a16:creationId xmlns:a16="http://schemas.microsoft.com/office/drawing/2014/main" id="{F4B21E60-D2A6-48FD-A425-7E96EF578DAA}"/>
              </a:ext>
            </a:extLst>
          </p:cNvPr>
          <p:cNvSpPr txBox="1"/>
          <p:nvPr/>
        </p:nvSpPr>
        <p:spPr>
          <a:xfrm>
            <a:off x="1417320" y="518160"/>
            <a:ext cx="1292341" cy="523220"/>
          </a:xfrm>
          <a:prstGeom prst="rect">
            <a:avLst/>
          </a:prstGeom>
          <a:noFill/>
        </p:spPr>
        <p:txBody>
          <a:bodyPr wrap="none" rtlCol="0">
            <a:spAutoFit/>
          </a:bodyPr>
          <a:lstStyle/>
          <a:p>
            <a:r>
              <a:rPr lang="en-US" altLang="zh-CN" sz="2800" i="1" dirty="0" err="1">
                <a:latin typeface="Cambria" panose="02040503050406030204" pitchFamily="18" charset="0"/>
                <a:ea typeface="Cambria" panose="02040503050406030204" pitchFamily="18" charset="0"/>
              </a:rPr>
              <a:t>N</a:t>
            </a:r>
            <a:r>
              <a:rPr lang="en-US" altLang="zh-CN" sz="2800" i="1" baseline="-25000" dirty="0" err="1">
                <a:latin typeface="Cambria" panose="02040503050406030204" pitchFamily="18" charset="0"/>
                <a:ea typeface="Cambria" panose="02040503050406030204" pitchFamily="18" charset="0"/>
              </a:rPr>
              <a:t>γ</a:t>
            </a:r>
            <a:r>
              <a:rPr lang="en-US" altLang="zh-CN" sz="2800" dirty="0">
                <a:latin typeface="Cambria" panose="02040503050406030204" pitchFamily="18" charset="0"/>
                <a:ea typeface="Cambria" panose="02040503050406030204" pitchFamily="18" charset="0"/>
              </a:rPr>
              <a:t> = 50</a:t>
            </a:r>
            <a:endParaRPr lang="zh-CN" altLang="en-US" sz="2800" dirty="0">
              <a:latin typeface="Cambria" panose="02040503050406030204" pitchFamily="18" charset="0"/>
            </a:endParaRPr>
          </a:p>
        </p:txBody>
      </p:sp>
    </p:spTree>
    <p:extLst>
      <p:ext uri="{BB962C8B-B14F-4D97-AF65-F5344CB8AC3E}">
        <p14:creationId xmlns:p14="http://schemas.microsoft.com/office/powerpoint/2010/main" val="3709783679"/>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7B217EF-964B-433B-96AC-5C7784220173}"/>
              </a:ext>
            </a:extLst>
          </p:cNvPr>
          <p:cNvPicPr>
            <a:picLocks noChangeAspect="1"/>
          </p:cNvPicPr>
          <p:nvPr/>
        </p:nvPicPr>
        <p:blipFill>
          <a:blip r:embed="rId2"/>
          <a:stretch>
            <a:fillRect/>
          </a:stretch>
        </p:blipFill>
        <p:spPr>
          <a:xfrm>
            <a:off x="0" y="341296"/>
            <a:ext cx="9144000" cy="6175407"/>
          </a:xfrm>
          <a:prstGeom prst="rect">
            <a:avLst/>
          </a:prstGeom>
        </p:spPr>
      </p:pic>
      <p:sp>
        <p:nvSpPr>
          <p:cNvPr id="3" name="TextBox 2">
            <a:extLst>
              <a:ext uri="{FF2B5EF4-FFF2-40B4-BE49-F238E27FC236}">
                <a16:creationId xmlns:a16="http://schemas.microsoft.com/office/drawing/2014/main" id="{1302B107-05E3-41B0-8871-5E3908383336}"/>
              </a:ext>
            </a:extLst>
          </p:cNvPr>
          <p:cNvSpPr txBox="1"/>
          <p:nvPr/>
        </p:nvSpPr>
        <p:spPr>
          <a:xfrm>
            <a:off x="1417320" y="518160"/>
            <a:ext cx="1491114" cy="523220"/>
          </a:xfrm>
          <a:prstGeom prst="rect">
            <a:avLst/>
          </a:prstGeom>
          <a:noFill/>
        </p:spPr>
        <p:txBody>
          <a:bodyPr wrap="none" rtlCol="0">
            <a:spAutoFit/>
          </a:bodyPr>
          <a:lstStyle/>
          <a:p>
            <a:r>
              <a:rPr lang="en-US" altLang="zh-CN" sz="2800" i="1" dirty="0" err="1">
                <a:latin typeface="Cambria" panose="02040503050406030204" pitchFamily="18" charset="0"/>
                <a:ea typeface="Cambria" panose="02040503050406030204" pitchFamily="18" charset="0"/>
              </a:rPr>
              <a:t>N</a:t>
            </a:r>
            <a:r>
              <a:rPr lang="en-US" altLang="zh-CN" sz="2800" i="1" baseline="-25000" dirty="0" err="1">
                <a:latin typeface="Cambria" panose="02040503050406030204" pitchFamily="18" charset="0"/>
                <a:ea typeface="Cambria" panose="02040503050406030204" pitchFamily="18" charset="0"/>
              </a:rPr>
              <a:t>γ</a:t>
            </a:r>
            <a:r>
              <a:rPr lang="en-US" altLang="zh-CN" sz="2800" dirty="0">
                <a:latin typeface="Cambria" panose="02040503050406030204" pitchFamily="18" charset="0"/>
                <a:ea typeface="Cambria" panose="02040503050406030204" pitchFamily="18" charset="0"/>
              </a:rPr>
              <a:t> = 500</a:t>
            </a:r>
            <a:endParaRPr lang="zh-CN" altLang="en-US" sz="2800" dirty="0">
              <a:latin typeface="Cambria" panose="02040503050406030204" pitchFamily="18" charset="0"/>
            </a:endParaRPr>
          </a:p>
        </p:txBody>
      </p:sp>
    </p:spTree>
    <p:extLst>
      <p:ext uri="{BB962C8B-B14F-4D97-AF65-F5344CB8AC3E}">
        <p14:creationId xmlns:p14="http://schemas.microsoft.com/office/powerpoint/2010/main" val="1022777335"/>
      </p:ext>
    </p:extLst>
  </p:cSld>
  <p:clrMapOvr>
    <a:masterClrMapping/>
  </p:clrMapOvr>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B21F113-649C-4D1B-B4BC-5BF5D4B8A0E2}"/>
              </a:ext>
            </a:extLst>
          </p:cNvPr>
          <p:cNvPicPr>
            <a:picLocks noChangeAspect="1"/>
          </p:cNvPicPr>
          <p:nvPr/>
        </p:nvPicPr>
        <p:blipFill>
          <a:blip r:embed="rId2"/>
          <a:stretch>
            <a:fillRect/>
          </a:stretch>
        </p:blipFill>
        <p:spPr>
          <a:xfrm>
            <a:off x="0" y="0"/>
            <a:ext cx="5064038" cy="3420000"/>
          </a:xfrm>
          <a:prstGeom prst="rect">
            <a:avLst/>
          </a:prstGeom>
        </p:spPr>
      </p:pic>
      <p:pic>
        <p:nvPicPr>
          <p:cNvPr id="3" name="Picture 2">
            <a:extLst>
              <a:ext uri="{FF2B5EF4-FFF2-40B4-BE49-F238E27FC236}">
                <a16:creationId xmlns:a16="http://schemas.microsoft.com/office/drawing/2014/main" id="{348E212C-3546-4226-9D9D-FCD592ECE032}"/>
              </a:ext>
            </a:extLst>
          </p:cNvPr>
          <p:cNvPicPr>
            <a:picLocks noChangeAspect="1"/>
          </p:cNvPicPr>
          <p:nvPr/>
        </p:nvPicPr>
        <p:blipFill>
          <a:blip r:embed="rId2"/>
          <a:stretch>
            <a:fillRect/>
          </a:stretch>
        </p:blipFill>
        <p:spPr>
          <a:xfrm>
            <a:off x="9" y="3438001"/>
            <a:ext cx="5064029" cy="3420000"/>
          </a:xfrm>
          <a:prstGeom prst="rect">
            <a:avLst/>
          </a:prstGeom>
        </p:spPr>
      </p:pic>
    </p:spTree>
    <p:extLst>
      <p:ext uri="{BB962C8B-B14F-4D97-AF65-F5344CB8AC3E}">
        <p14:creationId xmlns:p14="http://schemas.microsoft.com/office/powerpoint/2010/main" val="1613687426"/>
      </p:ext>
    </p:extLst>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A74E8AAD-3A00-4E4B-84D5-1FC79960F010}"/>
              </a:ext>
            </a:extLst>
          </p:cNvPr>
          <p:cNvGrpSpPr/>
          <p:nvPr/>
        </p:nvGrpSpPr>
        <p:grpSpPr>
          <a:xfrm>
            <a:off x="-1" y="3438002"/>
            <a:ext cx="7271305" cy="3420000"/>
            <a:chOff x="-1" y="3438002"/>
            <a:chExt cx="7271305" cy="3420000"/>
          </a:xfrm>
        </p:grpSpPr>
        <p:pic>
          <p:nvPicPr>
            <p:cNvPr id="2" name="Picture 1">
              <a:extLst>
                <a:ext uri="{FF2B5EF4-FFF2-40B4-BE49-F238E27FC236}">
                  <a16:creationId xmlns:a16="http://schemas.microsoft.com/office/drawing/2014/main" id="{636994B0-E9DA-4A75-B1FC-46B8C2734C2F}"/>
                </a:ext>
              </a:extLst>
            </p:cNvPr>
            <p:cNvPicPr>
              <a:picLocks noChangeAspect="1"/>
            </p:cNvPicPr>
            <p:nvPr/>
          </p:nvPicPr>
          <p:blipFill>
            <a:blip r:embed="rId3"/>
            <a:stretch>
              <a:fillRect/>
            </a:stretch>
          </p:blipFill>
          <p:spPr>
            <a:xfrm>
              <a:off x="-1" y="3438002"/>
              <a:ext cx="7271305" cy="3420000"/>
            </a:xfrm>
            <a:prstGeom prst="rect">
              <a:avLst/>
            </a:prstGeom>
          </p:spPr>
        </p:pic>
        <p:cxnSp>
          <p:nvCxnSpPr>
            <p:cNvPr id="14" name="Straight Arrow Connector 13">
              <a:extLst>
                <a:ext uri="{FF2B5EF4-FFF2-40B4-BE49-F238E27FC236}">
                  <a16:creationId xmlns:a16="http://schemas.microsoft.com/office/drawing/2014/main" id="{C4EB2D69-D0D6-4708-9D24-680C38E27820}"/>
                </a:ext>
              </a:extLst>
            </p:cNvPr>
            <p:cNvCxnSpPr>
              <a:cxnSpLocks/>
            </p:cNvCxnSpPr>
            <p:nvPr/>
          </p:nvCxnSpPr>
          <p:spPr>
            <a:xfrm>
              <a:off x="5364646" y="4702150"/>
              <a:ext cx="0" cy="472965"/>
            </a:xfrm>
            <a:prstGeom prst="straightConnector1">
              <a:avLst/>
            </a:prstGeom>
            <a:ln>
              <a:solidFill>
                <a:srgbClr val="0000FF"/>
              </a:solidFill>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C498B7A1-AE47-4EC8-A83D-2E7BC9A4D53D}"/>
                </a:ext>
              </a:extLst>
            </p:cNvPr>
            <p:cNvSpPr txBox="1"/>
            <p:nvPr/>
          </p:nvSpPr>
          <p:spPr>
            <a:xfrm>
              <a:off x="4679021" y="4055819"/>
              <a:ext cx="1404552" cy="646331"/>
            </a:xfrm>
            <a:prstGeom prst="rect">
              <a:avLst/>
            </a:prstGeom>
            <a:noFill/>
          </p:spPr>
          <p:txBody>
            <a:bodyPr wrap="none" rtlCol="0">
              <a:spAutoFit/>
            </a:bodyPr>
            <a:lstStyle/>
            <a:p>
              <a:r>
                <a:rPr lang="en-US" altLang="zh-CN" dirty="0">
                  <a:solidFill>
                    <a:srgbClr val="0000FF"/>
                  </a:solidFill>
                  <a:latin typeface="Cambria" panose="02040503050406030204" pitchFamily="18" charset="0"/>
                  <a:ea typeface="Cambria" panose="02040503050406030204" pitchFamily="18" charset="0"/>
                </a:rPr>
                <a:t>6390</a:t>
              </a:r>
              <a:r>
                <a:rPr lang="zh-CN" altLang="en-US" dirty="0">
                  <a:solidFill>
                    <a:srgbClr val="0000FF"/>
                  </a:solidFill>
                  <a:latin typeface="Cambria" panose="02040503050406030204" pitchFamily="18" charset="0"/>
                </a:rPr>
                <a:t>→</a:t>
              </a:r>
              <a:r>
                <a:rPr lang="en-US" altLang="zh-CN" dirty="0">
                  <a:solidFill>
                    <a:srgbClr val="0000FF"/>
                  </a:solidFill>
                  <a:latin typeface="Cambria" panose="02040503050406030204" pitchFamily="18" charset="0"/>
                  <a:ea typeface="Cambria" panose="02040503050406030204" pitchFamily="18" charset="0"/>
                </a:rPr>
                <a:t>2234</a:t>
              </a:r>
            </a:p>
            <a:p>
              <a:pPr algn="ctr"/>
              <a:r>
                <a:rPr lang="en-US" altLang="zh-CN" i="1" dirty="0" err="1">
                  <a:solidFill>
                    <a:srgbClr val="0000FF"/>
                  </a:solidFill>
                  <a:latin typeface="Cambria" panose="02040503050406030204" pitchFamily="18" charset="0"/>
                  <a:ea typeface="Cambria" panose="02040503050406030204" pitchFamily="18" charset="0"/>
                </a:rPr>
                <a:t>N</a:t>
              </a:r>
              <a:r>
                <a:rPr lang="en-US" altLang="zh-CN" i="1" baseline="-25000" dirty="0" err="1">
                  <a:solidFill>
                    <a:srgbClr val="0000FF"/>
                  </a:solidFill>
                  <a:latin typeface="Cambria" panose="02040503050406030204" pitchFamily="18" charset="0"/>
                  <a:ea typeface="Cambria" panose="02040503050406030204" pitchFamily="18" charset="0"/>
                </a:rPr>
                <a:t>γ</a:t>
              </a:r>
              <a:r>
                <a:rPr lang="en-US" altLang="zh-CN" dirty="0">
                  <a:solidFill>
                    <a:srgbClr val="0000FF"/>
                  </a:solidFill>
                  <a:latin typeface="Cambria" panose="02040503050406030204" pitchFamily="18" charset="0"/>
                  <a:ea typeface="Cambria" panose="02040503050406030204" pitchFamily="18" charset="0"/>
                </a:rPr>
                <a:t> </a:t>
              </a:r>
              <a:r>
                <a:rPr lang="zh-CN" altLang="en-US" dirty="0">
                  <a:solidFill>
                    <a:srgbClr val="0000FF"/>
                  </a:solidFill>
                  <a:latin typeface="Cambria" panose="02040503050406030204" pitchFamily="18" charset="0"/>
                  <a:ea typeface="Cambria" panose="02040503050406030204" pitchFamily="18" charset="0"/>
                </a:rPr>
                <a:t>≈</a:t>
              </a:r>
              <a:r>
                <a:rPr lang="en-US" altLang="zh-CN" dirty="0">
                  <a:solidFill>
                    <a:srgbClr val="0000FF"/>
                  </a:solidFill>
                  <a:latin typeface="Cambria" panose="02040503050406030204" pitchFamily="18" charset="0"/>
                  <a:ea typeface="Cambria" panose="02040503050406030204" pitchFamily="18" charset="0"/>
                </a:rPr>
                <a:t> 500</a:t>
              </a:r>
              <a:endParaRPr lang="zh-CN" altLang="en-US" dirty="0">
                <a:solidFill>
                  <a:srgbClr val="0000FF"/>
                </a:solidFill>
                <a:latin typeface="Cambria" panose="02040503050406030204" pitchFamily="18" charset="0"/>
              </a:endParaRPr>
            </a:p>
          </p:txBody>
        </p:sp>
      </p:grpSp>
      <p:grpSp>
        <p:nvGrpSpPr>
          <p:cNvPr id="16" name="Group 15">
            <a:extLst>
              <a:ext uri="{FF2B5EF4-FFF2-40B4-BE49-F238E27FC236}">
                <a16:creationId xmlns:a16="http://schemas.microsoft.com/office/drawing/2014/main" id="{1BE73B6E-0167-490A-9392-CDEF64D036FA}"/>
              </a:ext>
            </a:extLst>
          </p:cNvPr>
          <p:cNvGrpSpPr/>
          <p:nvPr/>
        </p:nvGrpSpPr>
        <p:grpSpPr>
          <a:xfrm>
            <a:off x="-2" y="-2"/>
            <a:ext cx="7271305" cy="3420000"/>
            <a:chOff x="-2" y="-2"/>
            <a:chExt cx="7271305" cy="3420000"/>
          </a:xfrm>
        </p:grpSpPr>
        <p:pic>
          <p:nvPicPr>
            <p:cNvPr id="3" name="Picture 2">
              <a:extLst>
                <a:ext uri="{FF2B5EF4-FFF2-40B4-BE49-F238E27FC236}">
                  <a16:creationId xmlns:a16="http://schemas.microsoft.com/office/drawing/2014/main" id="{A6B31084-865B-425D-85DE-83794D8769C9}"/>
                </a:ext>
              </a:extLst>
            </p:cNvPr>
            <p:cNvPicPr>
              <a:picLocks noChangeAspect="1"/>
            </p:cNvPicPr>
            <p:nvPr/>
          </p:nvPicPr>
          <p:blipFill>
            <a:blip r:embed="rId4"/>
            <a:stretch>
              <a:fillRect/>
            </a:stretch>
          </p:blipFill>
          <p:spPr>
            <a:xfrm>
              <a:off x="-2" y="-2"/>
              <a:ext cx="7271305" cy="3420000"/>
            </a:xfrm>
            <a:prstGeom prst="rect">
              <a:avLst/>
            </a:prstGeom>
          </p:spPr>
        </p:pic>
        <p:cxnSp>
          <p:nvCxnSpPr>
            <p:cNvPr id="12" name="Straight Arrow Connector 11">
              <a:extLst>
                <a:ext uri="{FF2B5EF4-FFF2-40B4-BE49-F238E27FC236}">
                  <a16:creationId xmlns:a16="http://schemas.microsoft.com/office/drawing/2014/main" id="{769F7BF2-FF31-4B98-9DBB-2C5A2AC3871F}"/>
                </a:ext>
              </a:extLst>
            </p:cNvPr>
            <p:cNvCxnSpPr>
              <a:cxnSpLocks/>
            </p:cNvCxnSpPr>
            <p:nvPr/>
          </p:nvCxnSpPr>
          <p:spPr>
            <a:xfrm>
              <a:off x="5370787" y="1986455"/>
              <a:ext cx="0" cy="472965"/>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641D8D9C-F580-4B29-8D4F-4BB23A4D7097}"/>
                </a:ext>
              </a:extLst>
            </p:cNvPr>
            <p:cNvSpPr txBox="1"/>
            <p:nvPr/>
          </p:nvSpPr>
          <p:spPr>
            <a:xfrm>
              <a:off x="4685162" y="1340124"/>
              <a:ext cx="1404552" cy="646331"/>
            </a:xfrm>
            <a:prstGeom prst="rect">
              <a:avLst/>
            </a:prstGeom>
            <a:noFill/>
          </p:spPr>
          <p:txBody>
            <a:bodyPr wrap="none" rtlCol="0">
              <a:spAutoFit/>
            </a:bodyPr>
            <a:lstStyle/>
            <a:p>
              <a:r>
                <a:rPr lang="en-US" altLang="zh-CN" dirty="0">
                  <a:solidFill>
                    <a:srgbClr val="FF0000"/>
                  </a:solidFill>
                  <a:latin typeface="Cambria" panose="02040503050406030204" pitchFamily="18" charset="0"/>
                  <a:ea typeface="Cambria" panose="02040503050406030204" pitchFamily="18" charset="0"/>
                </a:rPr>
                <a:t>6390</a:t>
              </a:r>
              <a:r>
                <a:rPr lang="zh-CN" altLang="en-US" dirty="0">
                  <a:solidFill>
                    <a:srgbClr val="FF0000"/>
                  </a:solidFill>
                  <a:latin typeface="Cambria" panose="02040503050406030204" pitchFamily="18" charset="0"/>
                </a:rPr>
                <a:t>→</a:t>
              </a:r>
              <a:r>
                <a:rPr lang="en-US" altLang="zh-CN" dirty="0">
                  <a:solidFill>
                    <a:srgbClr val="FF0000"/>
                  </a:solidFill>
                  <a:latin typeface="Cambria" panose="02040503050406030204" pitchFamily="18" charset="0"/>
                  <a:ea typeface="Cambria" panose="02040503050406030204" pitchFamily="18" charset="0"/>
                </a:rPr>
                <a:t>2234</a:t>
              </a:r>
            </a:p>
            <a:p>
              <a:pPr algn="ctr"/>
              <a:r>
                <a:rPr lang="en-US" altLang="zh-CN" i="1" dirty="0" err="1">
                  <a:solidFill>
                    <a:srgbClr val="FF0000"/>
                  </a:solidFill>
                  <a:latin typeface="Cambria" panose="02040503050406030204" pitchFamily="18" charset="0"/>
                  <a:ea typeface="Cambria" panose="02040503050406030204" pitchFamily="18" charset="0"/>
                </a:rPr>
                <a:t>N</a:t>
              </a:r>
              <a:r>
                <a:rPr lang="en-US" altLang="zh-CN" i="1" baseline="-25000" dirty="0" err="1">
                  <a:solidFill>
                    <a:srgbClr val="FF0000"/>
                  </a:solidFill>
                  <a:latin typeface="Cambria" panose="02040503050406030204" pitchFamily="18" charset="0"/>
                  <a:ea typeface="Cambria" panose="02040503050406030204" pitchFamily="18" charset="0"/>
                </a:rPr>
                <a:t>γ</a:t>
              </a:r>
              <a:r>
                <a:rPr lang="en-US" altLang="zh-CN" dirty="0">
                  <a:solidFill>
                    <a:srgbClr val="FF0000"/>
                  </a:solidFill>
                  <a:latin typeface="Cambria" panose="02040503050406030204" pitchFamily="18" charset="0"/>
                  <a:ea typeface="Cambria" panose="02040503050406030204" pitchFamily="18" charset="0"/>
                </a:rPr>
                <a:t> </a:t>
              </a:r>
              <a:r>
                <a:rPr lang="zh-CN" altLang="en-US" dirty="0">
                  <a:solidFill>
                    <a:srgbClr val="FF0000"/>
                  </a:solidFill>
                  <a:latin typeface="Cambria" panose="02040503050406030204" pitchFamily="18" charset="0"/>
                  <a:ea typeface="Cambria" panose="02040503050406030204" pitchFamily="18" charset="0"/>
                </a:rPr>
                <a:t>≈</a:t>
              </a:r>
              <a:r>
                <a:rPr lang="en-US" altLang="zh-CN" dirty="0">
                  <a:solidFill>
                    <a:srgbClr val="FF0000"/>
                  </a:solidFill>
                  <a:latin typeface="Cambria" panose="02040503050406030204" pitchFamily="18" charset="0"/>
                  <a:ea typeface="Cambria" panose="02040503050406030204" pitchFamily="18" charset="0"/>
                </a:rPr>
                <a:t> 50</a:t>
              </a:r>
              <a:endParaRPr lang="zh-CN" altLang="en-US" dirty="0">
                <a:solidFill>
                  <a:srgbClr val="FF0000"/>
                </a:solidFill>
                <a:latin typeface="Cambria" panose="02040503050406030204" pitchFamily="18" charset="0"/>
              </a:endParaRPr>
            </a:p>
          </p:txBody>
        </p:sp>
      </p:grpSp>
      <p:sp>
        <p:nvSpPr>
          <p:cNvPr id="4" name="TextBox 3">
            <a:extLst>
              <a:ext uri="{FF2B5EF4-FFF2-40B4-BE49-F238E27FC236}">
                <a16:creationId xmlns:a16="http://schemas.microsoft.com/office/drawing/2014/main" id="{95DB75C3-C02E-457B-A199-01C7BEA3B1A2}"/>
              </a:ext>
            </a:extLst>
          </p:cNvPr>
          <p:cNvSpPr txBox="1"/>
          <p:nvPr/>
        </p:nvSpPr>
        <p:spPr>
          <a:xfrm>
            <a:off x="1134187" y="139063"/>
            <a:ext cx="4069768" cy="923330"/>
          </a:xfrm>
          <a:prstGeom prst="rect">
            <a:avLst/>
          </a:prstGeom>
          <a:noFill/>
        </p:spPr>
        <p:txBody>
          <a:bodyPr wrap="none" rtlCol="0">
            <a:spAutoFit/>
          </a:bodyPr>
          <a:lstStyle/>
          <a:p>
            <a:r>
              <a:rPr lang="en-US" altLang="zh-CN" dirty="0">
                <a:solidFill>
                  <a:srgbClr val="FF0000"/>
                </a:solidFill>
              </a:rPr>
              <a:t>DSL1 data</a:t>
            </a:r>
          </a:p>
          <a:p>
            <a:r>
              <a:rPr lang="en-US" altLang="zh-CN" dirty="0" err="1">
                <a:solidFill>
                  <a:srgbClr val="FF0000"/>
                </a:solidFill>
              </a:rPr>
              <a:t>nice.root</a:t>
            </a:r>
            <a:endParaRPr lang="en-US" altLang="zh-CN" dirty="0">
              <a:solidFill>
                <a:srgbClr val="FF0000"/>
              </a:solidFill>
            </a:endParaRPr>
          </a:p>
          <a:p>
            <a:r>
              <a:rPr lang="en-US" altLang="zh-CN" dirty="0">
                <a:solidFill>
                  <a:srgbClr val="FF0000"/>
                </a:solidFill>
              </a:rPr>
              <a:t>hGriffinAddback_alpha39_t0-&gt;Draw("e");</a:t>
            </a:r>
            <a:endParaRPr lang="zh-CN" altLang="en-US" dirty="0">
              <a:solidFill>
                <a:srgbClr val="FF0000"/>
              </a:solidFill>
            </a:endParaRPr>
          </a:p>
        </p:txBody>
      </p:sp>
      <p:sp>
        <p:nvSpPr>
          <p:cNvPr id="5" name="TextBox 4">
            <a:extLst>
              <a:ext uri="{FF2B5EF4-FFF2-40B4-BE49-F238E27FC236}">
                <a16:creationId xmlns:a16="http://schemas.microsoft.com/office/drawing/2014/main" id="{0A6F948A-86DF-4715-BAC6-D6BCC6522346}"/>
              </a:ext>
            </a:extLst>
          </p:cNvPr>
          <p:cNvSpPr txBox="1"/>
          <p:nvPr/>
        </p:nvSpPr>
        <p:spPr>
          <a:xfrm>
            <a:off x="723812" y="3574594"/>
            <a:ext cx="4069768" cy="923330"/>
          </a:xfrm>
          <a:prstGeom prst="rect">
            <a:avLst/>
          </a:prstGeom>
          <a:noFill/>
        </p:spPr>
        <p:txBody>
          <a:bodyPr wrap="none" rtlCol="0">
            <a:spAutoFit/>
          </a:bodyPr>
          <a:lstStyle/>
          <a:p>
            <a:r>
              <a:rPr lang="en-US" altLang="zh-CN" dirty="0">
                <a:solidFill>
                  <a:srgbClr val="0000FF"/>
                </a:solidFill>
              </a:rPr>
              <a:t>Manipulated DSL1 data</a:t>
            </a:r>
          </a:p>
          <a:p>
            <a:r>
              <a:rPr lang="en-US" altLang="zh-CN" dirty="0" err="1">
                <a:solidFill>
                  <a:srgbClr val="0000FF"/>
                </a:solidFill>
              </a:rPr>
              <a:t>manipulate.root</a:t>
            </a:r>
            <a:endParaRPr lang="en-US" altLang="zh-CN" dirty="0">
              <a:solidFill>
                <a:srgbClr val="0000FF"/>
              </a:solidFill>
            </a:endParaRPr>
          </a:p>
          <a:p>
            <a:r>
              <a:rPr lang="en-US" altLang="zh-CN" dirty="0">
                <a:solidFill>
                  <a:srgbClr val="0000FF"/>
                </a:solidFill>
              </a:rPr>
              <a:t>hGriffinAddback_alpha39_t0-&gt;Draw("e");</a:t>
            </a:r>
            <a:endParaRPr lang="zh-CN" altLang="en-US" dirty="0">
              <a:solidFill>
                <a:srgbClr val="0000FF"/>
              </a:solidFill>
            </a:endParaRPr>
          </a:p>
        </p:txBody>
      </p:sp>
    </p:spTree>
    <p:extLst>
      <p:ext uri="{BB962C8B-B14F-4D97-AF65-F5344CB8AC3E}">
        <p14:creationId xmlns:p14="http://schemas.microsoft.com/office/powerpoint/2010/main" val="3566852825"/>
      </p:ext>
    </p:extLst>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7E55EF1-B7D2-4157-9422-2B12E58AF1E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7893170" cy="6858000"/>
          </a:xfrm>
          <a:prstGeom prst="rect">
            <a:avLst/>
          </a:prstGeom>
        </p:spPr>
      </p:pic>
      <p:sp>
        <p:nvSpPr>
          <p:cNvPr id="4" name="TextBox 3">
            <a:extLst>
              <a:ext uri="{FF2B5EF4-FFF2-40B4-BE49-F238E27FC236}">
                <a16:creationId xmlns:a16="http://schemas.microsoft.com/office/drawing/2014/main" id="{E68F6797-C5F8-4BBC-98F2-EE5FBBE6C276}"/>
              </a:ext>
            </a:extLst>
          </p:cNvPr>
          <p:cNvSpPr txBox="1"/>
          <p:nvPr/>
        </p:nvSpPr>
        <p:spPr>
          <a:xfrm>
            <a:off x="2061837" y="397565"/>
            <a:ext cx="1913815" cy="646331"/>
          </a:xfrm>
          <a:prstGeom prst="rect">
            <a:avLst/>
          </a:prstGeom>
          <a:noFill/>
        </p:spPr>
        <p:txBody>
          <a:bodyPr wrap="square">
            <a:spAutoFit/>
          </a:bodyPr>
          <a:lstStyle/>
          <a:p>
            <a:r>
              <a:rPr lang="en-US" altLang="zh-CN" i="1" dirty="0">
                <a:latin typeface="Cambria" panose="02040503050406030204" pitchFamily="18" charset="0"/>
              </a:rPr>
              <a:t>E</a:t>
            </a:r>
            <a:r>
              <a:rPr lang="en-US" altLang="zh-CN" i="1" baseline="-25000" dirty="0">
                <a:latin typeface="Cambria" panose="02040503050406030204" pitchFamily="18" charset="0"/>
              </a:rPr>
              <a:t>x</a:t>
            </a:r>
            <a:r>
              <a:rPr lang="en-US" altLang="zh-CN" dirty="0">
                <a:latin typeface="Cambria" panose="02040503050406030204" pitchFamily="18" charset="0"/>
              </a:rPr>
              <a:t> = 6390 keV</a:t>
            </a:r>
          </a:p>
          <a:p>
            <a:r>
              <a:rPr lang="en-US" altLang="zh-CN" i="1" dirty="0">
                <a:latin typeface="Cambria" panose="02040503050406030204" pitchFamily="18" charset="0"/>
              </a:rPr>
              <a:t>E</a:t>
            </a:r>
            <a:r>
              <a:rPr lang="en-US" altLang="zh-CN" i="1" baseline="-25000" dirty="0">
                <a:latin typeface="Cambria" panose="02040503050406030204" pitchFamily="18" charset="0"/>
              </a:rPr>
              <a:t>γ</a:t>
            </a:r>
            <a:r>
              <a:rPr lang="en-US" altLang="zh-CN" dirty="0">
                <a:latin typeface="Cambria" panose="02040503050406030204" pitchFamily="18" charset="0"/>
              </a:rPr>
              <a:t> = 4156 keV</a:t>
            </a:r>
            <a:endParaRPr lang="zh-CN" altLang="en-US" dirty="0">
              <a:latin typeface="Cambria" panose="02040503050406030204" pitchFamily="18" charset="0"/>
            </a:endParaRPr>
          </a:p>
        </p:txBody>
      </p:sp>
      <p:grpSp>
        <p:nvGrpSpPr>
          <p:cNvPr id="2" name="Group 1">
            <a:extLst>
              <a:ext uri="{FF2B5EF4-FFF2-40B4-BE49-F238E27FC236}">
                <a16:creationId xmlns:a16="http://schemas.microsoft.com/office/drawing/2014/main" id="{4A169D14-8888-4C70-8943-9876509DD628}"/>
              </a:ext>
            </a:extLst>
          </p:cNvPr>
          <p:cNvGrpSpPr/>
          <p:nvPr/>
        </p:nvGrpSpPr>
        <p:grpSpPr>
          <a:xfrm>
            <a:off x="4130040" y="0"/>
            <a:ext cx="5013960" cy="3390736"/>
            <a:chOff x="4130040" y="0"/>
            <a:chExt cx="5013960" cy="3390736"/>
          </a:xfrm>
        </p:grpSpPr>
        <p:pic>
          <p:nvPicPr>
            <p:cNvPr id="5" name="Picture 4">
              <a:extLst>
                <a:ext uri="{FF2B5EF4-FFF2-40B4-BE49-F238E27FC236}">
                  <a16:creationId xmlns:a16="http://schemas.microsoft.com/office/drawing/2014/main" id="{32093A3A-5E4D-4DC3-9074-3285C0F79C4A}"/>
                </a:ext>
              </a:extLst>
            </p:cNvPr>
            <p:cNvPicPr>
              <a:picLocks noChangeAspect="1"/>
            </p:cNvPicPr>
            <p:nvPr/>
          </p:nvPicPr>
          <p:blipFill>
            <a:blip r:embed="rId4"/>
            <a:stretch>
              <a:fillRect/>
            </a:stretch>
          </p:blipFill>
          <p:spPr>
            <a:xfrm>
              <a:off x="4130040" y="0"/>
              <a:ext cx="5013960" cy="3390736"/>
            </a:xfrm>
            <a:prstGeom prst="rect">
              <a:avLst/>
            </a:prstGeom>
          </p:spPr>
        </p:pic>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6F747C42-FB95-4229-98DE-59FDA17B9CA7}"/>
                    </a:ext>
                  </a:extLst>
                </p:cNvPr>
                <p:cNvSpPr txBox="1"/>
                <p:nvPr/>
              </p:nvSpPr>
              <p:spPr>
                <a:xfrm>
                  <a:off x="6286500" y="351398"/>
                  <a:ext cx="2648610" cy="646331"/>
                </a:xfrm>
                <a:prstGeom prst="rect">
                  <a:avLst/>
                </a:prstGeom>
                <a:noFill/>
              </p:spPr>
              <p:txBody>
                <a:bodyPr wrap="none" rtlCol="0">
                  <a:spAutoFit/>
                </a:bodyPr>
                <a:lstStyle/>
                <a:p>
                  <a14:m>
                    <m:oMath xmlns:m="http://schemas.openxmlformats.org/officeDocument/2006/math">
                      <m:r>
                        <a:rPr lang="zh-CN" altLang="en-US" i="1" smtClean="0">
                          <a:latin typeface="Cambria Math" panose="02040503050406030204" pitchFamily="18" charset="0"/>
                        </a:rPr>
                        <m:t>𝜏</m:t>
                      </m:r>
                      <m:r>
                        <a:rPr lang="en-US" altLang="zh-CN" i="1" smtClean="0">
                          <a:latin typeface="Cambria Math" panose="02040503050406030204" pitchFamily="18" charset="0"/>
                          <a:ea typeface="Cambria Math" panose="02040503050406030204" pitchFamily="18" charset="0"/>
                        </a:rPr>
                        <m:t>&lt;</m:t>
                      </m:r>
                      <m:r>
                        <a:rPr lang="en-US" altLang="zh-CN" b="0" i="1" smtClean="0">
                          <a:latin typeface="Cambria Math" panose="02040503050406030204" pitchFamily="18" charset="0"/>
                          <a:ea typeface="Cambria Math" panose="02040503050406030204" pitchFamily="18" charset="0"/>
                        </a:rPr>
                        <m:t>7.2 </m:t>
                      </m:r>
                      <m:r>
                        <m:rPr>
                          <m:sty m:val="p"/>
                        </m:rPr>
                        <a:rPr lang="en-US" altLang="zh-CN" i="1">
                          <a:latin typeface="Cambria Math" panose="02040503050406030204" pitchFamily="18" charset="0"/>
                          <a:ea typeface="Cambria Math" panose="02040503050406030204" pitchFamily="18" charset="0"/>
                        </a:rPr>
                        <m:t>fs</m:t>
                      </m:r>
                    </m:oMath>
                  </a14:m>
                  <a:r>
                    <a:rPr lang="en-US" altLang="zh-CN" dirty="0">
                      <a:latin typeface="Cambria" panose="02040503050406030204" pitchFamily="18" charset="0"/>
                      <a:ea typeface="Cambria" panose="02040503050406030204" pitchFamily="18" charset="0"/>
                    </a:rPr>
                    <a:t> (90% CI)</a:t>
                  </a:r>
                </a:p>
                <a:p>
                  <a14:m>
                    <m:oMath xmlns:m="http://schemas.openxmlformats.org/officeDocument/2006/math">
                      <m:r>
                        <a:rPr lang="zh-CN" altLang="en-US" i="1" smtClean="0">
                          <a:latin typeface="Cambria Math" panose="02040503050406030204" pitchFamily="18" charset="0"/>
                        </a:rPr>
                        <m:t>𝜏</m:t>
                      </m:r>
                      <m:r>
                        <a:rPr lang="en-US" altLang="zh-CN" b="0" i="1" smtClean="0">
                          <a:latin typeface="Cambria Math" panose="02040503050406030204" pitchFamily="18" charset="0"/>
                        </a:rPr>
                        <m:t>=</m:t>
                      </m:r>
                      <m:r>
                        <a:rPr lang="en-US" altLang="zh-CN" i="1">
                          <a:latin typeface="Cambria Math" panose="02040503050406030204" pitchFamily="18" charset="0"/>
                          <a:ea typeface="Cambria Math" panose="02040503050406030204" pitchFamily="18" charset="0"/>
                        </a:rPr>
                        <m:t>3.5±</m:t>
                      </m:r>
                      <m:r>
                        <a:rPr lang="en-US" altLang="zh-CN" b="0" i="1" smtClean="0">
                          <a:latin typeface="Cambria Math" panose="02040503050406030204" pitchFamily="18" charset="0"/>
                          <a:ea typeface="Cambria Math" panose="02040503050406030204" pitchFamily="18" charset="0"/>
                        </a:rPr>
                        <m:t>2.7 </m:t>
                      </m:r>
                      <m:r>
                        <m:rPr>
                          <m:sty m:val="p"/>
                        </m:rPr>
                        <a:rPr lang="en-US" altLang="zh-CN" i="1">
                          <a:latin typeface="Cambria Math" panose="02040503050406030204" pitchFamily="18" charset="0"/>
                          <a:ea typeface="Cambria Math" panose="02040503050406030204" pitchFamily="18" charset="0"/>
                        </a:rPr>
                        <m:t>fs</m:t>
                      </m:r>
                    </m:oMath>
                  </a14:m>
                  <a:r>
                    <a:rPr lang="en-US" altLang="zh-CN" dirty="0">
                      <a:latin typeface="Cambria" panose="02040503050406030204" pitchFamily="18" charset="0"/>
                      <a:ea typeface="Cambria" panose="02040503050406030204" pitchFamily="18" charset="0"/>
                    </a:rPr>
                    <a:t> (68% CI)</a:t>
                  </a:r>
                  <a:endParaRPr lang="zh-CN" altLang="en-US" dirty="0">
                    <a:latin typeface="Cambria" panose="02040503050406030204" pitchFamily="18" charset="0"/>
                  </a:endParaRPr>
                </a:p>
              </p:txBody>
            </p:sp>
          </mc:Choice>
          <mc:Fallback xmlns="">
            <p:sp>
              <p:nvSpPr>
                <p:cNvPr id="7" name="TextBox 6">
                  <a:extLst>
                    <a:ext uri="{FF2B5EF4-FFF2-40B4-BE49-F238E27FC236}">
                      <a16:creationId xmlns:a16="http://schemas.microsoft.com/office/drawing/2014/main" id="{6F747C42-FB95-4229-98DE-59FDA17B9CA7}"/>
                    </a:ext>
                  </a:extLst>
                </p:cNvPr>
                <p:cNvSpPr txBox="1">
                  <a:spLocks noRot="1" noChangeAspect="1" noMove="1" noResize="1" noEditPoints="1" noAdjustHandles="1" noChangeArrowheads="1" noChangeShapeType="1" noTextEdit="1"/>
                </p:cNvSpPr>
                <p:nvPr/>
              </p:nvSpPr>
              <p:spPr>
                <a:xfrm>
                  <a:off x="6286500" y="351398"/>
                  <a:ext cx="2648610" cy="646331"/>
                </a:xfrm>
                <a:prstGeom prst="rect">
                  <a:avLst/>
                </a:prstGeom>
                <a:blipFill>
                  <a:blip r:embed="rId5"/>
                  <a:stretch>
                    <a:fillRect t="-6604" r="-1149" b="-13208"/>
                  </a:stretch>
                </a:blipFill>
              </p:spPr>
              <p:txBody>
                <a:bodyPr/>
                <a:lstStyle/>
                <a:p>
                  <a:r>
                    <a:rPr lang="en-US">
                      <a:noFill/>
                    </a:rPr>
                    <a:t> </a:t>
                  </a:r>
                </a:p>
              </p:txBody>
            </p:sp>
          </mc:Fallback>
        </mc:AlternateContent>
      </p:grpSp>
      <p:cxnSp>
        <p:nvCxnSpPr>
          <p:cNvPr id="11" name="Straight Connector 10">
            <a:extLst>
              <a:ext uri="{FF2B5EF4-FFF2-40B4-BE49-F238E27FC236}">
                <a16:creationId xmlns:a16="http://schemas.microsoft.com/office/drawing/2014/main" id="{799F28DE-827A-4087-AFC4-2A3A99C50117}"/>
              </a:ext>
            </a:extLst>
          </p:cNvPr>
          <p:cNvCxnSpPr>
            <a:cxnSpLocks/>
          </p:cNvCxnSpPr>
          <p:nvPr/>
        </p:nvCxnSpPr>
        <p:spPr>
          <a:xfrm>
            <a:off x="5247640" y="244856"/>
            <a:ext cx="0" cy="2548128"/>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ECF3FE50-B736-48AC-A368-783175BCEBDD}"/>
              </a:ext>
            </a:extLst>
          </p:cNvPr>
          <p:cNvCxnSpPr>
            <a:cxnSpLocks/>
          </p:cNvCxnSpPr>
          <p:nvPr/>
        </p:nvCxnSpPr>
        <p:spPr>
          <a:xfrm>
            <a:off x="4480560" y="1275080"/>
            <a:ext cx="0" cy="1514856"/>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1D93D1-E807-4725-AD81-46DDCF94EDA4}"/>
              </a:ext>
            </a:extLst>
          </p:cNvPr>
          <p:cNvCxnSpPr>
            <a:cxnSpLocks/>
          </p:cNvCxnSpPr>
          <p:nvPr/>
        </p:nvCxnSpPr>
        <p:spPr>
          <a:xfrm>
            <a:off x="6014720" y="1314704"/>
            <a:ext cx="0" cy="1475232"/>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C19A7B6-81F7-4F1C-A384-B1B5944D4559}"/>
              </a:ext>
            </a:extLst>
          </p:cNvPr>
          <p:cNvCxnSpPr>
            <a:cxnSpLocks/>
          </p:cNvCxnSpPr>
          <p:nvPr/>
        </p:nvCxnSpPr>
        <p:spPr>
          <a:xfrm>
            <a:off x="7414541" y="4943976"/>
            <a:ext cx="990600" cy="0"/>
          </a:xfrm>
          <a:prstGeom prst="line">
            <a:avLst/>
          </a:prstGeom>
        </p:spPr>
        <p:style>
          <a:lnRef idx="2">
            <a:schemeClr val="dk1"/>
          </a:lnRef>
          <a:fillRef idx="0">
            <a:schemeClr val="dk1"/>
          </a:fillRef>
          <a:effectRef idx="1">
            <a:schemeClr val="dk1"/>
          </a:effectRef>
          <a:fontRef idx="minor">
            <a:schemeClr val="tx1"/>
          </a:fontRef>
        </p:style>
      </p:cxnSp>
      <p:cxnSp>
        <p:nvCxnSpPr>
          <p:cNvPr id="15" name="Straight Connector 14">
            <a:extLst>
              <a:ext uri="{FF2B5EF4-FFF2-40B4-BE49-F238E27FC236}">
                <a16:creationId xmlns:a16="http://schemas.microsoft.com/office/drawing/2014/main" id="{DE9C5760-018C-44F1-AA20-0A44A0F1C759}"/>
              </a:ext>
            </a:extLst>
          </p:cNvPr>
          <p:cNvCxnSpPr>
            <a:cxnSpLocks/>
          </p:cNvCxnSpPr>
          <p:nvPr/>
        </p:nvCxnSpPr>
        <p:spPr>
          <a:xfrm>
            <a:off x="7414541" y="3717757"/>
            <a:ext cx="990600" cy="0"/>
          </a:xfrm>
          <a:prstGeom prst="line">
            <a:avLst/>
          </a:prstGeom>
        </p:spPr>
        <p:style>
          <a:lnRef idx="2">
            <a:schemeClr val="dk1"/>
          </a:lnRef>
          <a:fillRef idx="0">
            <a:schemeClr val="dk1"/>
          </a:fillRef>
          <a:effectRef idx="1">
            <a:schemeClr val="dk1"/>
          </a:effectRef>
          <a:fontRef idx="minor">
            <a:schemeClr val="tx1"/>
          </a:fontRef>
        </p:style>
      </p:cxnSp>
      <p:sp>
        <p:nvSpPr>
          <p:cNvPr id="16" name="TextBox 15">
            <a:extLst>
              <a:ext uri="{FF2B5EF4-FFF2-40B4-BE49-F238E27FC236}">
                <a16:creationId xmlns:a16="http://schemas.microsoft.com/office/drawing/2014/main" id="{1EF8122E-48F4-40C3-B357-D8A1C32E36DD}"/>
              </a:ext>
            </a:extLst>
          </p:cNvPr>
          <p:cNvSpPr txBox="1"/>
          <p:nvPr/>
        </p:nvSpPr>
        <p:spPr>
          <a:xfrm>
            <a:off x="7885615" y="3929091"/>
            <a:ext cx="314510" cy="400110"/>
          </a:xfrm>
          <a:prstGeom prst="rect">
            <a:avLst/>
          </a:prstGeom>
          <a:noFill/>
        </p:spPr>
        <p:txBody>
          <a:bodyPr wrap="square" rtlCol="0">
            <a:spAutoFit/>
          </a:bodyPr>
          <a:lstStyle/>
          <a:p>
            <a:r>
              <a:rPr lang="en-US" altLang="zh-CN" sz="2000" i="1" dirty="0">
                <a:solidFill>
                  <a:srgbClr val="000099"/>
                </a:solidFill>
                <a:latin typeface="Cambria Math" panose="02040503050406030204" pitchFamily="18" charset="0"/>
                <a:ea typeface="Cambria Math" panose="02040503050406030204" pitchFamily="18" charset="0"/>
              </a:rPr>
              <a:t>γ</a:t>
            </a:r>
            <a:endParaRPr lang="zh-CN" altLang="en-US" i="1" dirty="0">
              <a:solidFill>
                <a:srgbClr val="000099"/>
              </a:solidFill>
              <a:latin typeface="Cambria Math" panose="02040503050406030204" pitchFamily="18" charset="0"/>
            </a:endParaRPr>
          </a:p>
        </p:txBody>
      </p:sp>
      <p:sp>
        <p:nvSpPr>
          <p:cNvPr id="17" name="TextBox 16">
            <a:extLst>
              <a:ext uri="{FF2B5EF4-FFF2-40B4-BE49-F238E27FC236}">
                <a16:creationId xmlns:a16="http://schemas.microsoft.com/office/drawing/2014/main" id="{3B0C64B3-7186-4505-99E5-C8880BDE9364}"/>
              </a:ext>
            </a:extLst>
          </p:cNvPr>
          <p:cNvSpPr txBox="1"/>
          <p:nvPr/>
        </p:nvSpPr>
        <p:spPr>
          <a:xfrm>
            <a:off x="7639487" y="5034686"/>
            <a:ext cx="519694" cy="400110"/>
          </a:xfrm>
          <a:prstGeom prst="rect">
            <a:avLst/>
          </a:prstGeom>
          <a:noFill/>
        </p:spPr>
        <p:txBody>
          <a:bodyPr wrap="square" rtlCol="0">
            <a:spAutoFit/>
          </a:bodyPr>
          <a:lstStyle/>
          <a:p>
            <a:r>
              <a:rPr lang="en-US" altLang="zh-CN" sz="2000" baseline="30000" dirty="0">
                <a:latin typeface="Cambria Math" panose="02040503050406030204" pitchFamily="18" charset="0"/>
                <a:ea typeface="Cambria Math" panose="02040503050406030204" pitchFamily="18" charset="0"/>
              </a:rPr>
              <a:t>31</a:t>
            </a:r>
            <a:r>
              <a:rPr lang="en-US" altLang="zh-CN" sz="2000" dirty="0">
                <a:latin typeface="Cambria Math" panose="02040503050406030204" pitchFamily="18" charset="0"/>
                <a:ea typeface="Cambria Math" panose="02040503050406030204" pitchFamily="18" charset="0"/>
              </a:rPr>
              <a:t>S</a:t>
            </a:r>
            <a:endParaRPr lang="zh-CN" altLang="en-US" sz="2000" dirty="0">
              <a:latin typeface="Cambria Math" panose="02040503050406030204" pitchFamily="18" charset="0"/>
            </a:endParaRPr>
          </a:p>
        </p:txBody>
      </p:sp>
      <p:sp>
        <p:nvSpPr>
          <p:cNvPr id="18" name="TextBox 17">
            <a:extLst>
              <a:ext uri="{FF2B5EF4-FFF2-40B4-BE49-F238E27FC236}">
                <a16:creationId xmlns:a16="http://schemas.microsoft.com/office/drawing/2014/main" id="{98268DE3-CBFD-4C6B-865F-85D9267A7F53}"/>
              </a:ext>
            </a:extLst>
          </p:cNvPr>
          <p:cNvSpPr txBox="1"/>
          <p:nvPr/>
        </p:nvSpPr>
        <p:spPr>
          <a:xfrm>
            <a:off x="8347129" y="3544386"/>
            <a:ext cx="639919" cy="338554"/>
          </a:xfrm>
          <a:prstGeom prst="rect">
            <a:avLst/>
          </a:prstGeom>
          <a:noFill/>
        </p:spPr>
        <p:txBody>
          <a:bodyPr wrap="square" rtlCol="0">
            <a:spAutoFit/>
          </a:bodyPr>
          <a:lstStyle/>
          <a:p>
            <a:r>
              <a:rPr lang="en-US" altLang="zh-CN" sz="1600" dirty="0">
                <a:latin typeface="Cambria Math" panose="02040503050406030204" pitchFamily="18" charset="0"/>
                <a:ea typeface="Cambria Math" panose="02040503050406030204" pitchFamily="18" charset="0"/>
              </a:rPr>
              <a:t>6390</a:t>
            </a:r>
            <a:endParaRPr lang="zh-CN" altLang="en-US" sz="1600" dirty="0">
              <a:latin typeface="Cambria Math" panose="02040503050406030204" pitchFamily="18" charset="0"/>
            </a:endParaRPr>
          </a:p>
        </p:txBody>
      </p:sp>
      <p:sp>
        <p:nvSpPr>
          <p:cNvPr id="19" name="TextBox 18">
            <a:extLst>
              <a:ext uri="{FF2B5EF4-FFF2-40B4-BE49-F238E27FC236}">
                <a16:creationId xmlns:a16="http://schemas.microsoft.com/office/drawing/2014/main" id="{D7678E7E-8298-47A7-B8CA-B689CD2AB9B4}"/>
              </a:ext>
            </a:extLst>
          </p:cNvPr>
          <p:cNvSpPr txBox="1"/>
          <p:nvPr/>
        </p:nvSpPr>
        <p:spPr>
          <a:xfrm>
            <a:off x="8347129" y="4774699"/>
            <a:ext cx="298480" cy="338554"/>
          </a:xfrm>
          <a:prstGeom prst="rect">
            <a:avLst/>
          </a:prstGeom>
          <a:noFill/>
        </p:spPr>
        <p:txBody>
          <a:bodyPr wrap="square" rtlCol="0">
            <a:spAutoFit/>
          </a:bodyPr>
          <a:lstStyle/>
          <a:p>
            <a:r>
              <a:rPr lang="en-US" altLang="zh-CN" sz="1600" dirty="0">
                <a:latin typeface="Cambria Math" panose="02040503050406030204" pitchFamily="18" charset="0"/>
                <a:ea typeface="Cambria Math" panose="02040503050406030204" pitchFamily="18" charset="0"/>
              </a:rPr>
              <a:t>0</a:t>
            </a:r>
            <a:endParaRPr lang="zh-CN" altLang="en-US" sz="1600" dirty="0">
              <a:latin typeface="Cambria Math" panose="02040503050406030204" pitchFamily="18" charset="0"/>
            </a:endParaRPr>
          </a:p>
        </p:txBody>
      </p:sp>
      <p:sp>
        <p:nvSpPr>
          <p:cNvPr id="20" name="TextBox 19">
            <a:extLst>
              <a:ext uri="{FF2B5EF4-FFF2-40B4-BE49-F238E27FC236}">
                <a16:creationId xmlns:a16="http://schemas.microsoft.com/office/drawing/2014/main" id="{3324BDE6-D565-41DA-A8AA-0D8F5027D2F8}"/>
              </a:ext>
            </a:extLst>
          </p:cNvPr>
          <p:cNvSpPr txBox="1"/>
          <p:nvPr/>
        </p:nvSpPr>
        <p:spPr>
          <a:xfrm>
            <a:off x="6899536" y="4763586"/>
            <a:ext cx="615874" cy="338554"/>
          </a:xfrm>
          <a:prstGeom prst="rect">
            <a:avLst/>
          </a:prstGeom>
          <a:noFill/>
        </p:spPr>
        <p:txBody>
          <a:bodyPr wrap="square" rtlCol="0">
            <a:spAutoFit/>
          </a:bodyPr>
          <a:lstStyle/>
          <a:p>
            <a:r>
              <a:rPr lang="en-US" altLang="zh-CN" sz="1600" dirty="0">
                <a:latin typeface="Cambria Math" panose="02040503050406030204" pitchFamily="18" charset="0"/>
                <a:ea typeface="Cambria Math" panose="02040503050406030204" pitchFamily="18" charset="0"/>
              </a:rPr>
              <a:t>1/2</a:t>
            </a:r>
            <a:r>
              <a:rPr lang="en-US" altLang="zh-CN" sz="1600" baseline="30000" dirty="0">
                <a:latin typeface="Cambria Math" panose="02040503050406030204" pitchFamily="18" charset="0"/>
                <a:ea typeface="Cambria Math" panose="02040503050406030204" pitchFamily="18" charset="0"/>
              </a:rPr>
              <a:t>+</a:t>
            </a:r>
            <a:endParaRPr lang="zh-CN" altLang="en-US" sz="1600" baseline="30000" dirty="0">
              <a:latin typeface="Cambria Math" panose="02040503050406030204" pitchFamily="18" charset="0"/>
            </a:endParaRPr>
          </a:p>
        </p:txBody>
      </p:sp>
      <p:sp>
        <p:nvSpPr>
          <p:cNvPr id="21" name="TextBox 20">
            <a:extLst>
              <a:ext uri="{FF2B5EF4-FFF2-40B4-BE49-F238E27FC236}">
                <a16:creationId xmlns:a16="http://schemas.microsoft.com/office/drawing/2014/main" id="{FEAED6B9-2668-4DD0-BC4F-0D124141568B}"/>
              </a:ext>
            </a:extLst>
          </p:cNvPr>
          <p:cNvSpPr txBox="1"/>
          <p:nvPr/>
        </p:nvSpPr>
        <p:spPr>
          <a:xfrm>
            <a:off x="6895015" y="3544386"/>
            <a:ext cx="615874" cy="338554"/>
          </a:xfrm>
          <a:prstGeom prst="rect">
            <a:avLst/>
          </a:prstGeom>
          <a:noFill/>
        </p:spPr>
        <p:txBody>
          <a:bodyPr wrap="square" rtlCol="0">
            <a:spAutoFit/>
          </a:bodyPr>
          <a:lstStyle/>
          <a:p>
            <a:r>
              <a:rPr lang="en-US" altLang="zh-CN" sz="1600" dirty="0">
                <a:latin typeface="Cambria Math" panose="02040503050406030204" pitchFamily="18" charset="0"/>
                <a:ea typeface="Cambria Math" panose="02040503050406030204" pitchFamily="18" charset="0"/>
              </a:rPr>
              <a:t>3/2</a:t>
            </a:r>
            <a:r>
              <a:rPr lang="en-US" altLang="zh-CN" sz="1600" baseline="30000" dirty="0">
                <a:latin typeface="Cambria Math" panose="02040503050406030204" pitchFamily="18" charset="0"/>
                <a:ea typeface="Cambria Math" panose="02040503050406030204" pitchFamily="18" charset="0"/>
              </a:rPr>
              <a:t>+</a:t>
            </a:r>
            <a:endParaRPr lang="zh-CN" altLang="en-US" sz="1600" baseline="30000" dirty="0">
              <a:latin typeface="Cambria Math" panose="02040503050406030204" pitchFamily="18" charset="0"/>
            </a:endParaRPr>
          </a:p>
        </p:txBody>
      </p:sp>
      <p:cxnSp>
        <p:nvCxnSpPr>
          <p:cNvPr id="22" name="Straight Connector 21">
            <a:extLst>
              <a:ext uri="{FF2B5EF4-FFF2-40B4-BE49-F238E27FC236}">
                <a16:creationId xmlns:a16="http://schemas.microsoft.com/office/drawing/2014/main" id="{DEEC6FFD-477C-40AE-990E-6FB44377883F}"/>
              </a:ext>
            </a:extLst>
          </p:cNvPr>
          <p:cNvCxnSpPr>
            <a:cxnSpLocks/>
          </p:cNvCxnSpPr>
          <p:nvPr/>
        </p:nvCxnSpPr>
        <p:spPr>
          <a:xfrm>
            <a:off x="7414541" y="4540535"/>
            <a:ext cx="990600" cy="0"/>
          </a:xfrm>
          <a:prstGeom prst="line">
            <a:avLst/>
          </a:prstGeom>
        </p:spPr>
        <p:style>
          <a:lnRef idx="2">
            <a:schemeClr val="dk1"/>
          </a:lnRef>
          <a:fillRef idx="0">
            <a:schemeClr val="dk1"/>
          </a:fillRef>
          <a:effectRef idx="1">
            <a:schemeClr val="dk1"/>
          </a:effectRef>
          <a:fontRef idx="minor">
            <a:schemeClr val="tx1"/>
          </a:fontRef>
        </p:style>
      </p:cxnSp>
      <p:sp>
        <p:nvSpPr>
          <p:cNvPr id="23" name="TextBox 22">
            <a:extLst>
              <a:ext uri="{FF2B5EF4-FFF2-40B4-BE49-F238E27FC236}">
                <a16:creationId xmlns:a16="http://schemas.microsoft.com/office/drawing/2014/main" id="{19E597F2-32EA-46E8-9FED-83393F1C8148}"/>
              </a:ext>
            </a:extLst>
          </p:cNvPr>
          <p:cNvSpPr txBox="1"/>
          <p:nvPr/>
        </p:nvSpPr>
        <p:spPr>
          <a:xfrm>
            <a:off x="8347129" y="4366939"/>
            <a:ext cx="639919" cy="338554"/>
          </a:xfrm>
          <a:prstGeom prst="rect">
            <a:avLst/>
          </a:prstGeom>
          <a:noFill/>
        </p:spPr>
        <p:txBody>
          <a:bodyPr wrap="square" rtlCol="0">
            <a:spAutoFit/>
          </a:bodyPr>
          <a:lstStyle/>
          <a:p>
            <a:r>
              <a:rPr lang="en-US" altLang="zh-CN" sz="1600" dirty="0">
                <a:latin typeface="Cambria Math" panose="02040503050406030204" pitchFamily="18" charset="0"/>
                <a:ea typeface="Cambria Math" panose="02040503050406030204" pitchFamily="18" charset="0"/>
              </a:rPr>
              <a:t>2234</a:t>
            </a:r>
            <a:endParaRPr lang="zh-CN" altLang="en-US" sz="1600" dirty="0">
              <a:latin typeface="Cambria Math" panose="02040503050406030204" pitchFamily="18" charset="0"/>
            </a:endParaRPr>
          </a:p>
        </p:txBody>
      </p:sp>
      <p:cxnSp>
        <p:nvCxnSpPr>
          <p:cNvPr id="24" name="Straight Arrow Connector 23">
            <a:extLst>
              <a:ext uri="{FF2B5EF4-FFF2-40B4-BE49-F238E27FC236}">
                <a16:creationId xmlns:a16="http://schemas.microsoft.com/office/drawing/2014/main" id="{8944DE5D-4EDA-4D36-B836-3FFEEE9D9151}"/>
              </a:ext>
            </a:extLst>
          </p:cNvPr>
          <p:cNvCxnSpPr>
            <a:cxnSpLocks/>
          </p:cNvCxnSpPr>
          <p:nvPr/>
        </p:nvCxnSpPr>
        <p:spPr>
          <a:xfrm>
            <a:off x="7885615" y="3743157"/>
            <a:ext cx="0" cy="797378"/>
          </a:xfrm>
          <a:prstGeom prst="straightConnector1">
            <a:avLst/>
          </a:prstGeom>
          <a:ln>
            <a:solidFill>
              <a:srgbClr val="000099"/>
            </a:solidFill>
            <a:tailEnd type="triangle"/>
          </a:ln>
        </p:spPr>
        <p:style>
          <a:lnRef idx="2">
            <a:schemeClr val="accent3"/>
          </a:lnRef>
          <a:fillRef idx="0">
            <a:schemeClr val="accent3"/>
          </a:fillRef>
          <a:effectRef idx="1">
            <a:schemeClr val="accent3"/>
          </a:effectRef>
          <a:fontRef idx="minor">
            <a:schemeClr val="tx1"/>
          </a:fontRef>
        </p:style>
      </p:cxnSp>
      <p:sp>
        <p:nvSpPr>
          <p:cNvPr id="25" name="TextBox 24">
            <a:extLst>
              <a:ext uri="{FF2B5EF4-FFF2-40B4-BE49-F238E27FC236}">
                <a16:creationId xmlns:a16="http://schemas.microsoft.com/office/drawing/2014/main" id="{3600B3CD-5A39-4A1E-819A-6E46944B7855}"/>
              </a:ext>
            </a:extLst>
          </p:cNvPr>
          <p:cNvSpPr txBox="1"/>
          <p:nvPr/>
        </p:nvSpPr>
        <p:spPr>
          <a:xfrm>
            <a:off x="6899536" y="4366939"/>
            <a:ext cx="615874" cy="338554"/>
          </a:xfrm>
          <a:prstGeom prst="rect">
            <a:avLst/>
          </a:prstGeom>
          <a:noFill/>
        </p:spPr>
        <p:txBody>
          <a:bodyPr wrap="square" rtlCol="0">
            <a:spAutoFit/>
          </a:bodyPr>
          <a:lstStyle/>
          <a:p>
            <a:r>
              <a:rPr lang="en-US" altLang="zh-CN" sz="1600" dirty="0">
                <a:latin typeface="Cambria Math" panose="02040503050406030204" pitchFamily="18" charset="0"/>
                <a:ea typeface="Cambria Math" panose="02040503050406030204" pitchFamily="18" charset="0"/>
              </a:rPr>
              <a:t>5/2</a:t>
            </a:r>
            <a:r>
              <a:rPr lang="en-US" altLang="zh-CN" sz="1600" baseline="30000" dirty="0">
                <a:latin typeface="Cambria Math" panose="02040503050406030204" pitchFamily="18" charset="0"/>
                <a:ea typeface="Cambria Math" panose="02040503050406030204" pitchFamily="18" charset="0"/>
              </a:rPr>
              <a:t>+</a:t>
            </a:r>
            <a:endParaRPr lang="zh-CN" altLang="en-US" sz="1600" baseline="30000" dirty="0">
              <a:latin typeface="Cambria Math" panose="02040503050406030204" pitchFamily="18" charset="0"/>
            </a:endParaRPr>
          </a:p>
        </p:txBody>
      </p:sp>
      <p:pic>
        <p:nvPicPr>
          <p:cNvPr id="26" name="Picture 25">
            <a:extLst>
              <a:ext uri="{FF2B5EF4-FFF2-40B4-BE49-F238E27FC236}">
                <a16:creationId xmlns:a16="http://schemas.microsoft.com/office/drawing/2014/main" id="{4EE26EE2-04A6-4333-AD13-370056097423}"/>
              </a:ext>
            </a:extLst>
          </p:cNvPr>
          <p:cNvPicPr>
            <a:picLocks noChangeAspect="1"/>
          </p:cNvPicPr>
          <p:nvPr/>
        </p:nvPicPr>
        <p:blipFill>
          <a:blip r:embed="rId6"/>
          <a:stretch>
            <a:fillRect/>
          </a:stretch>
        </p:blipFill>
        <p:spPr>
          <a:xfrm>
            <a:off x="6996526" y="1208356"/>
            <a:ext cx="1938584" cy="1160257"/>
          </a:xfrm>
          <a:prstGeom prst="rect">
            <a:avLst/>
          </a:prstGeom>
        </p:spPr>
      </p:pic>
    </p:spTree>
    <p:extLst>
      <p:ext uri="{BB962C8B-B14F-4D97-AF65-F5344CB8AC3E}">
        <p14:creationId xmlns:p14="http://schemas.microsoft.com/office/powerpoint/2010/main" val="2308734731"/>
      </p:ext>
    </p:extLst>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0B7CFB4E-C5F7-4809-806E-A7FB589B7CD1}"/>
              </a:ext>
            </a:extLst>
          </p:cNvPr>
          <p:cNvSpPr txBox="1"/>
          <p:nvPr/>
        </p:nvSpPr>
        <p:spPr>
          <a:xfrm>
            <a:off x="0" y="0"/>
            <a:ext cx="1210588" cy="461665"/>
          </a:xfrm>
          <a:prstGeom prst="rect">
            <a:avLst/>
          </a:prstGeom>
          <a:noFill/>
        </p:spPr>
        <p:txBody>
          <a:bodyPr wrap="none" rtlCol="0">
            <a:spAutoFit/>
          </a:bodyPr>
          <a:lstStyle/>
          <a:p>
            <a:r>
              <a:rPr lang="en-US" altLang="zh-CN" sz="2400" dirty="0"/>
              <a:t>GIF final</a:t>
            </a:r>
            <a:endParaRPr lang="zh-CN" altLang="en-US" sz="2400" dirty="0"/>
          </a:p>
        </p:txBody>
      </p:sp>
      <p:pic>
        <p:nvPicPr>
          <p:cNvPr id="6" name="Picture 5">
            <a:extLst>
              <a:ext uri="{FF2B5EF4-FFF2-40B4-BE49-F238E27FC236}">
                <a16:creationId xmlns:a16="http://schemas.microsoft.com/office/drawing/2014/main" id="{19B7A4EC-FB9A-470A-9A61-C313CA6B2C2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24612"/>
            <a:ext cx="9144000" cy="6208776"/>
          </a:xfrm>
          <a:prstGeom prst="rect">
            <a:avLst/>
          </a:prstGeom>
        </p:spPr>
      </p:pic>
    </p:spTree>
    <p:extLst>
      <p:ext uri="{BB962C8B-B14F-4D97-AF65-F5344CB8AC3E}">
        <p14:creationId xmlns:p14="http://schemas.microsoft.com/office/powerpoint/2010/main" val="457954170"/>
      </p:ext>
    </p:extLst>
  </p:cSld>
  <p:clrMapOvr>
    <a:masterClrMapping/>
  </p:clrMapOvr>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B73CA37-E0AC-4ED5-913A-58210AF36D3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24612"/>
            <a:ext cx="9144000" cy="6208776"/>
          </a:xfrm>
          <a:prstGeom prst="rect">
            <a:avLst/>
          </a:prstGeom>
        </p:spPr>
      </p:pic>
    </p:spTree>
    <p:extLst>
      <p:ext uri="{BB962C8B-B14F-4D97-AF65-F5344CB8AC3E}">
        <p14:creationId xmlns:p14="http://schemas.microsoft.com/office/powerpoint/2010/main" val="2647051029"/>
      </p:ext>
    </p:extLst>
  </p:cSld>
  <p:clrMapOvr>
    <a:masterClrMapping/>
  </p:clrMapOvr>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33FD43A-540F-499B-A78D-B2678AD26BB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24612"/>
            <a:ext cx="9144000" cy="6208776"/>
          </a:xfrm>
          <a:prstGeom prst="rect">
            <a:avLst/>
          </a:prstGeom>
        </p:spPr>
      </p:pic>
    </p:spTree>
    <p:extLst>
      <p:ext uri="{BB962C8B-B14F-4D97-AF65-F5344CB8AC3E}">
        <p14:creationId xmlns:p14="http://schemas.microsoft.com/office/powerpoint/2010/main" val="184348077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5406929"/>
          </a:xfrm>
          <a:prstGeom prst="rect">
            <a:avLst/>
          </a:prstGeom>
        </p:spPr>
        <p:txBody>
          <a:bodyPr wrap="square">
            <a:spAutoFit/>
          </a:bodyPr>
          <a:lstStyle/>
          <a:p>
            <a:pPr marL="342900" lvl="0" indent="-342900">
              <a:lnSpc>
                <a:spcPct val="107000"/>
              </a:lnSpc>
              <a:spcAft>
                <a:spcPts val="0"/>
              </a:spcAft>
              <a:buFont typeface="+mj-lt"/>
              <a:buAutoNum type="arabi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Read input card</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342900" lvl="0" indent="-342900">
              <a:lnSpc>
                <a:spcPct val="107000"/>
              </a:lnSpc>
              <a:spcAft>
                <a:spcPts val="0"/>
              </a:spcAft>
              <a:buFont typeface="+mj-lt"/>
              <a:buAutoNum type="arabi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Setup</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Load libraries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Define histograms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Read efficiency data</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Create mass table</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Initialize initial state particles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342900" lvl="0" indent="-342900">
              <a:lnSpc>
                <a:spcPct val="107000"/>
              </a:lnSpc>
              <a:spcAft>
                <a:spcPts val="0"/>
              </a:spcAft>
              <a:buFont typeface="+mj-lt"/>
              <a:buAutoNum type="arabi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Reaction sequence setup</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Initialize final particles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0</a:t>
            </a:r>
            <a:r>
              <a:rPr lang="en-US" altLang="zh-CN" baseline="30000" dirty="0">
                <a:latin typeface="Times New Roman" panose="02020603050405020304" pitchFamily="18" charset="0"/>
                <a:ea typeface="SimSun" panose="02010600030101010101" pitchFamily="2" charset="-122"/>
                <a:cs typeface="Times New Roman" panose="02020603050405020304" pitchFamily="18" charset="0"/>
              </a:rPr>
              <a:t>th</a:t>
            </a:r>
            <a:r>
              <a:rPr lang="en-US" altLang="zh-CN" dirty="0">
                <a:latin typeface="Times New Roman" panose="02020603050405020304" pitchFamily="18" charset="0"/>
                <a:ea typeface="SimSun" panose="02010600030101010101" pitchFamily="2" charset="-122"/>
                <a:cs typeface="Times New Roman" panose="02020603050405020304" pitchFamily="18" charset="0"/>
              </a:rPr>
              <a:t> generation-nucleon transfer</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1143000" lvl="2" indent="-228600">
              <a:lnSpc>
                <a:spcPct val="107000"/>
              </a:lnSpc>
              <a:spcAft>
                <a:spcPts val="0"/>
              </a:spcAft>
              <a:buFont typeface="+mj-lt"/>
              <a:buAutoNum type="roman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Set up final state particles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1143000" lvl="2" indent="-228600">
              <a:lnSpc>
                <a:spcPct val="107000"/>
              </a:lnSpc>
              <a:spcAft>
                <a:spcPts val="0"/>
              </a:spcAft>
              <a:buFont typeface="+mj-lt"/>
              <a:buAutoNum type="roman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Angular distributions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1143000" lvl="2" indent="-228600">
              <a:lnSpc>
                <a:spcPct val="107000"/>
              </a:lnSpc>
              <a:spcAft>
                <a:spcPts val="0"/>
              </a:spcAft>
              <a:buFont typeface="+mj-lt"/>
              <a:buAutoNum type="roman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 Decay</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1</a:t>
            </a:r>
            <a:r>
              <a:rPr lang="en-US" altLang="zh-CN" baseline="30000" dirty="0">
                <a:latin typeface="Times New Roman" panose="02020603050405020304" pitchFamily="18" charset="0"/>
                <a:ea typeface="SimSun" panose="02010600030101010101" pitchFamily="2" charset="-122"/>
                <a:cs typeface="Times New Roman" panose="02020603050405020304" pitchFamily="18" charset="0"/>
              </a:rPr>
              <a:t>st</a:t>
            </a:r>
            <a:r>
              <a:rPr lang="en-US" altLang="zh-CN" dirty="0">
                <a:latin typeface="Times New Roman" panose="02020603050405020304" pitchFamily="18" charset="0"/>
                <a:ea typeface="SimSun" panose="02010600030101010101" pitchFamily="2" charset="-122"/>
                <a:cs typeface="Times New Roman" panose="02020603050405020304" pitchFamily="18" charset="0"/>
              </a:rPr>
              <a:t> generation-gamma decay</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1143000" lvl="2" indent="-228600">
              <a:lnSpc>
                <a:spcPct val="107000"/>
              </a:lnSpc>
              <a:spcAft>
                <a:spcPts val="0"/>
              </a:spcAft>
              <a:buFont typeface="+mj-lt"/>
              <a:buAutoNum type="roman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Suppress propagation if appropriate</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1143000" lvl="2" indent="-228600">
              <a:lnSpc>
                <a:spcPct val="107000"/>
              </a:lnSpc>
              <a:spcAft>
                <a:spcPts val="0"/>
              </a:spcAft>
              <a:buFont typeface="+mj-lt"/>
              <a:buAutoNum type="roman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Angular distributions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1143000" lvl="2" indent="-228600">
              <a:lnSpc>
                <a:spcPct val="107000"/>
              </a:lnSpc>
              <a:spcAft>
                <a:spcPts val="0"/>
              </a:spcAft>
              <a:buFont typeface="+mj-lt"/>
              <a:buAutoNum type="roman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 Decay</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Set up sequence</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p:txBody>
      </p:sp>
      <p:sp>
        <p:nvSpPr>
          <p:cNvPr id="4" name="TextBox 3">
            <a:extLst>
              <a:ext uri="{FF2B5EF4-FFF2-40B4-BE49-F238E27FC236}">
                <a16:creationId xmlns:a16="http://schemas.microsoft.com/office/drawing/2014/main" id="{ECD447D5-6AD8-4E9F-9AA3-259C2361C9C6}"/>
              </a:ext>
            </a:extLst>
          </p:cNvPr>
          <p:cNvSpPr txBox="1"/>
          <p:nvPr/>
        </p:nvSpPr>
        <p:spPr>
          <a:xfrm>
            <a:off x="4572000" y="889089"/>
            <a:ext cx="4572000" cy="4517840"/>
          </a:xfrm>
          <a:prstGeom prst="rect">
            <a:avLst/>
          </a:prstGeom>
          <a:noFill/>
        </p:spPr>
        <p:txBody>
          <a:bodyPr wrap="square">
            <a:spAutoFit/>
          </a:bodyPr>
          <a:lstStyle/>
          <a:p>
            <a:pPr marL="342900" lvl="0" indent="-342900">
              <a:lnSpc>
                <a:spcPct val="107000"/>
              </a:lnSpc>
              <a:spcAft>
                <a:spcPts val="0"/>
              </a:spcAft>
              <a:buFont typeface="+mj-lt"/>
              <a:buAutoNum type="arabi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Carbon coating</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342900" lvl="0" indent="-342900">
              <a:lnSpc>
                <a:spcPct val="107000"/>
              </a:lnSpc>
              <a:spcAft>
                <a:spcPts val="0"/>
              </a:spcAft>
              <a:buFont typeface="+mj-lt"/>
              <a:buAutoNum type="arabicParenR"/>
            </a:pPr>
            <a:r>
              <a:rPr lang="en-US" altLang="zh-CN" baseline="30000" dirty="0">
                <a:latin typeface="Times New Roman" panose="02020603050405020304" pitchFamily="18" charset="0"/>
                <a:ea typeface="SimSun" panose="02010600030101010101" pitchFamily="2" charset="-122"/>
                <a:cs typeface="Times New Roman" panose="02020603050405020304" pitchFamily="18" charset="0"/>
              </a:rPr>
              <a:t>3</a:t>
            </a:r>
            <a:r>
              <a:rPr lang="en-US" altLang="zh-CN" dirty="0">
                <a:latin typeface="Times New Roman" panose="02020603050405020304" pitchFamily="18" charset="0"/>
                <a:ea typeface="SimSun" panose="02010600030101010101" pitchFamily="2" charset="-122"/>
                <a:cs typeface="Times New Roman" panose="02020603050405020304" pitchFamily="18" charset="0"/>
              </a:rPr>
              <a:t>He depth distribution</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342900" lvl="0" indent="-342900">
              <a:lnSpc>
                <a:spcPct val="107000"/>
              </a:lnSpc>
              <a:spcAft>
                <a:spcPts val="0"/>
              </a:spcAft>
              <a:buFont typeface="+mj-lt"/>
              <a:buAutoNum type="arabi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While loop to get events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Display stuff</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Sequence-Simulate kinematics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1143000" lvl="2" indent="-228600">
              <a:lnSpc>
                <a:spcPct val="107000"/>
              </a:lnSpc>
              <a:spcAft>
                <a:spcPts val="0"/>
              </a:spcAft>
              <a:buFont typeface="+mj-lt"/>
              <a:buAutoNum type="roman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Set up coordinates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1143000" lvl="2" indent="-228600">
              <a:lnSpc>
                <a:spcPct val="107000"/>
              </a:lnSpc>
              <a:spcAft>
                <a:spcPts val="0"/>
              </a:spcAft>
              <a:buFont typeface="+mj-lt"/>
              <a:buAutoNum type="roman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Decay-sim decay (compound nucleus rest frame)</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1143000" lvl="2" indent="-228600">
              <a:lnSpc>
                <a:spcPct val="107000"/>
              </a:lnSpc>
              <a:spcAft>
                <a:spcPts val="0"/>
              </a:spcAft>
              <a:buFont typeface="+mj-lt"/>
              <a:buAutoNum type="roman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 Update lab frame momentum</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1143000" lvl="2" indent="-228600">
              <a:lnSpc>
                <a:spcPct val="107000"/>
              </a:lnSpc>
              <a:spcAft>
                <a:spcPts val="0"/>
              </a:spcAft>
              <a:buFont typeface="+mj-lt"/>
              <a:buAutoNum type="roman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 Propagate daughters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Propagate if not stopped</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Detect (experimental resolution)</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If coincidence, write to file</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742950" lvl="1" indent="-285750">
              <a:lnSpc>
                <a:spcPct val="107000"/>
              </a:lnSpc>
              <a:spcAft>
                <a:spcPts val="0"/>
              </a:spcAft>
              <a:buFont typeface="+mj-lt"/>
              <a:buAutoNum type="alphaL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Speed check</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a:p>
            <a:pPr marL="342900" lvl="0" indent="-342900">
              <a:lnSpc>
                <a:spcPct val="107000"/>
              </a:lnSpc>
              <a:spcAft>
                <a:spcPts val="800"/>
              </a:spcAft>
              <a:buFont typeface="+mj-lt"/>
              <a:buAutoNum type="arabicParenR"/>
            </a:pPr>
            <a:r>
              <a:rPr lang="en-US" altLang="zh-CN" dirty="0">
                <a:latin typeface="Times New Roman" panose="02020603050405020304" pitchFamily="18" charset="0"/>
                <a:ea typeface="SimSun" panose="02010600030101010101" pitchFamily="2" charset="-122"/>
                <a:cs typeface="Times New Roman" panose="02020603050405020304" pitchFamily="18" charset="0"/>
              </a:rPr>
              <a:t>Open </a:t>
            </a:r>
            <a:r>
              <a:rPr lang="en-US" altLang="zh-CN" dirty="0" err="1">
                <a:latin typeface="Times New Roman" panose="02020603050405020304" pitchFamily="18" charset="0"/>
                <a:ea typeface="SimSun" panose="02010600030101010101" pitchFamily="2" charset="-122"/>
                <a:cs typeface="Times New Roman" panose="02020603050405020304" pitchFamily="18" charset="0"/>
              </a:rPr>
              <a:t>TFile</a:t>
            </a:r>
            <a:r>
              <a:rPr lang="en-US" altLang="zh-CN" dirty="0">
                <a:latin typeface="Times New Roman" panose="02020603050405020304" pitchFamily="18" charset="0"/>
                <a:ea typeface="SimSun" panose="02010600030101010101" pitchFamily="2" charset="-122"/>
                <a:cs typeface="Times New Roman" panose="02020603050405020304" pitchFamily="18" charset="0"/>
              </a:rPr>
              <a:t>, write histograms</a:t>
            </a:r>
            <a:endParaRPr lang="zh-CN" altLang="zh-CN" dirty="0">
              <a:latin typeface="Times New Roman" panose="02020603050405020304" pitchFamily="18" charset="0"/>
              <a:ea typeface="SimSun"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771745222"/>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C5AA7A9-BE9D-4F50-BE16-37407F98524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24612"/>
            <a:ext cx="9144000" cy="6208776"/>
          </a:xfrm>
          <a:prstGeom prst="rect">
            <a:avLst/>
          </a:prstGeom>
        </p:spPr>
      </p:pic>
    </p:spTree>
    <p:extLst>
      <p:ext uri="{BB962C8B-B14F-4D97-AF65-F5344CB8AC3E}">
        <p14:creationId xmlns:p14="http://schemas.microsoft.com/office/powerpoint/2010/main" val="3341780014"/>
      </p:ext>
    </p:extLst>
  </p:cSld>
  <p:clrMapOvr>
    <a:masterClrMapping/>
  </p:clrMapOvr>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0DFEB50-D14A-4EE5-A12F-A1F825E1312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24612"/>
            <a:ext cx="9144000" cy="6208776"/>
          </a:xfrm>
          <a:prstGeom prst="rect">
            <a:avLst/>
          </a:prstGeom>
        </p:spPr>
      </p:pic>
    </p:spTree>
    <p:extLst>
      <p:ext uri="{BB962C8B-B14F-4D97-AF65-F5344CB8AC3E}">
        <p14:creationId xmlns:p14="http://schemas.microsoft.com/office/powerpoint/2010/main" val="576659545"/>
      </p:ext>
    </p:extLst>
  </p:cSld>
  <p:clrMapOvr>
    <a:masterClrMapping/>
  </p:clrMapOvr>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1AFD4DF-4CFF-4754-8B08-190C148F359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24612"/>
            <a:ext cx="9144000" cy="6208776"/>
          </a:xfrm>
          <a:prstGeom prst="rect">
            <a:avLst/>
          </a:prstGeom>
        </p:spPr>
      </p:pic>
    </p:spTree>
    <p:extLst>
      <p:ext uri="{BB962C8B-B14F-4D97-AF65-F5344CB8AC3E}">
        <p14:creationId xmlns:p14="http://schemas.microsoft.com/office/powerpoint/2010/main" val="3834350395"/>
      </p:ext>
    </p:extLst>
  </p:cSld>
  <p:clrMapOvr>
    <a:masterClrMapping/>
  </p:clrMapOvr>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F97651-1F81-4453-89BA-93A0A44CB9F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24612"/>
            <a:ext cx="9144000" cy="6208776"/>
          </a:xfrm>
          <a:prstGeom prst="rect">
            <a:avLst/>
          </a:prstGeom>
        </p:spPr>
      </p:pic>
    </p:spTree>
    <p:extLst>
      <p:ext uri="{BB962C8B-B14F-4D97-AF65-F5344CB8AC3E}">
        <p14:creationId xmlns:p14="http://schemas.microsoft.com/office/powerpoint/2010/main" val="2443709139"/>
      </p:ext>
    </p:extLst>
  </p:cSld>
  <p:clrMapOvr>
    <a:masterClrMapping/>
  </p:clrMapOvr>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Table 3">
                <a:extLst>
                  <a:ext uri="{FF2B5EF4-FFF2-40B4-BE49-F238E27FC236}">
                    <a16:creationId xmlns:a16="http://schemas.microsoft.com/office/drawing/2014/main" id="{2E4B1837-2660-4339-81D0-2F8ABB2273CA}"/>
                  </a:ext>
                </a:extLst>
              </p:cNvPr>
              <p:cNvGraphicFramePr>
                <a:graphicFrameLocks noGrp="1"/>
              </p:cNvGraphicFramePr>
              <p:nvPr>
                <p:extLst>
                  <p:ext uri="{D42A27DB-BD31-4B8C-83A1-F6EECF244321}">
                    <p14:modId xmlns:p14="http://schemas.microsoft.com/office/powerpoint/2010/main" val="1077359190"/>
                  </p:ext>
                </p:extLst>
              </p:nvPr>
            </p:nvGraphicFramePr>
            <p:xfrm>
              <a:off x="0" y="157316"/>
              <a:ext cx="9144001" cy="6518788"/>
            </p:xfrm>
            <a:graphic>
              <a:graphicData uri="http://schemas.openxmlformats.org/drawingml/2006/table">
                <a:tbl>
                  <a:tblPr firstRow="1" bandRow="1"/>
                  <a:tblGrid>
                    <a:gridCol w="649395">
                      <a:extLst>
                        <a:ext uri="{9D8B030D-6E8A-4147-A177-3AD203B41FA5}">
                          <a16:colId xmlns:a16="http://schemas.microsoft.com/office/drawing/2014/main" val="3981412163"/>
                        </a:ext>
                      </a:extLst>
                    </a:gridCol>
                    <a:gridCol w="573694">
                      <a:extLst>
                        <a:ext uri="{9D8B030D-6E8A-4147-A177-3AD203B41FA5}">
                          <a16:colId xmlns:a16="http://schemas.microsoft.com/office/drawing/2014/main" val="189186409"/>
                        </a:ext>
                      </a:extLst>
                    </a:gridCol>
                    <a:gridCol w="640093">
                      <a:extLst>
                        <a:ext uri="{9D8B030D-6E8A-4147-A177-3AD203B41FA5}">
                          <a16:colId xmlns:a16="http://schemas.microsoft.com/office/drawing/2014/main" val="3802336843"/>
                        </a:ext>
                      </a:extLst>
                    </a:gridCol>
                    <a:gridCol w="2147109">
                      <a:extLst>
                        <a:ext uri="{9D8B030D-6E8A-4147-A177-3AD203B41FA5}">
                          <a16:colId xmlns:a16="http://schemas.microsoft.com/office/drawing/2014/main" val="217238840"/>
                        </a:ext>
                      </a:extLst>
                    </a:gridCol>
                    <a:gridCol w="1977987">
                      <a:extLst>
                        <a:ext uri="{9D8B030D-6E8A-4147-A177-3AD203B41FA5}">
                          <a16:colId xmlns:a16="http://schemas.microsoft.com/office/drawing/2014/main" val="2295194779"/>
                        </a:ext>
                      </a:extLst>
                    </a:gridCol>
                    <a:gridCol w="1748849">
                      <a:extLst>
                        <a:ext uri="{9D8B030D-6E8A-4147-A177-3AD203B41FA5}">
                          <a16:colId xmlns:a16="http://schemas.microsoft.com/office/drawing/2014/main" val="3585659008"/>
                        </a:ext>
                      </a:extLst>
                    </a:gridCol>
                    <a:gridCol w="1406874">
                      <a:extLst>
                        <a:ext uri="{9D8B030D-6E8A-4147-A177-3AD203B41FA5}">
                          <a16:colId xmlns:a16="http://schemas.microsoft.com/office/drawing/2014/main" val="1860176380"/>
                        </a:ext>
                      </a:extLst>
                    </a:gridCol>
                  </a:tblGrid>
                  <a:tr h="797902">
                    <a:tc>
                      <a:txBody>
                        <a:bodyPr/>
                        <a:lstStyle/>
                        <a:p>
                          <a:pPr algn="ctr">
                            <a:lnSpc>
                              <a:spcPct val="107000"/>
                            </a:lnSpc>
                            <a:spcAft>
                              <a:spcPts val="0"/>
                            </a:spcAft>
                          </a:pPr>
                          <a:r>
                            <a:rPr lang="en-US"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E</a:t>
                          </a:r>
                          <a:r>
                            <a:rPr lang="en-US" sz="1700" i="1" baseline="-25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x</a:t>
                          </a: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 </a:t>
                          </a:r>
                          <a:r>
                            <a:rPr lang="en-US"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p>
                          <a:pPr algn="ctr">
                            <a:lnSpc>
                              <a:spcPct val="107000"/>
                            </a:lnSpc>
                            <a:spcAft>
                              <a:spcPts val="0"/>
                            </a:spcAft>
                          </a:pPr>
                          <a:r>
                            <a:rPr lang="en-US"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J</a:t>
                          </a:r>
                          <a:r>
                            <a:rPr lang="en-US" sz="1700" i="1"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π</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Beam</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Target</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Reaction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Laboratory</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i="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τ</a:t>
                          </a: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 (fs) Literature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Reference</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9694982"/>
                      </a:ext>
                    </a:extLst>
                  </a:tr>
                  <a:tr h="489790">
                    <a:tc rowSpan="5">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1248</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sz="1700" baseline="300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baseline="300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ZnS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α</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Utrecht, Netherlands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720±108±144</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Engmann</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433382944"/>
                      </a:ext>
                    </a:extLst>
                  </a:tr>
                  <a:tr h="498171">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37</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Ca</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9</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Be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9</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Be(</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37</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Ca,</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9</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Be</a:t>
                          </a:r>
                          <a:r>
                            <a:rPr lang="en-US" altLang="zh-CN" sz="1700" i="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4</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
                          </a:r>
                          <a:r>
                            <a:rPr lang="en-US" altLang="zh-CN" sz="1700" i="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2</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altLang="zh-CN" sz="17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GSI, Germany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sSubSup>
                                  <m:sSubSupPr>
                                    <m:ctrlPr>
                                      <a:rPr lang="zh-CN" sz="1700" i="1" smtClean="0">
                                        <a:solidFill>
                                          <a:srgbClr val="0000FF"/>
                                        </a:solidFill>
                                        <a:effectLst/>
                                        <a:latin typeface="Cambria Math" panose="02040503050406030204" pitchFamily="18" charset="0"/>
                                        <a:ea typeface="Cambria Math" panose="02040503050406030204" pitchFamily="18" charset="0"/>
                                        <a:cs typeface="Times New Roman" panose="02020603050405020304" pitchFamily="18" charset="0"/>
                                      </a:rPr>
                                    </m:ctrlPr>
                                  </m:sSubSupPr>
                                  <m:e>
                                    <m:r>
                                      <a:rPr lang="en-US" sz="1700" i="1">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1200±700</m:t>
                                    </m:r>
                                  </m:e>
                                  <m:sub>
                                    <m:r>
                                      <a:rPr lang="en-US" sz="1700" i="1">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−900</m:t>
                                    </m:r>
                                  </m:sub>
                                  <m:sup>
                                    <m:r>
                                      <a:rPr lang="en-US" sz="1700" i="1">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+1300</m:t>
                                    </m:r>
                                  </m:sup>
                                </m:sSubSup>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a:noFill/>
                        </a:lnT>
                        <a:lnB>
                          <a:noFill/>
                        </a:lnB>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Doornenbal</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extLst>
                      <a:ext uri="{0D108BD9-81ED-4DB2-BD59-A6C34878D82A}">
                        <a16:rowId xmlns:a16="http://schemas.microsoft.com/office/drawing/2014/main" val="577663773"/>
                      </a:ext>
                    </a:extLst>
                  </a:tr>
                  <a:tr h="489790">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20</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Ne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12</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C</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C(</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20</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Ne,</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LNL, Italy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624±32</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a:noFill/>
                        </a:lnT>
                        <a:lnB>
                          <a:noFill/>
                        </a:lnB>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Tonev</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extLst>
                      <a:ext uri="{0D108BD9-81ED-4DB2-BD59-A6C34878D82A}">
                        <a16:rowId xmlns:a16="http://schemas.microsoft.com/office/drawing/2014/main" val="2376485737"/>
                      </a:ext>
                    </a:extLst>
                  </a:tr>
                  <a:tr h="497943">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32</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baseline="300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3</a:t>
                          </a:r>
                          <a:r>
                            <a:rPr lang="en-US" sz="1700" kern="12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He</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r>
                            <a:rPr lang="el-GR"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α</a:t>
                          </a:r>
                          <a:r>
                            <a:rPr lang="el-GR"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l-GR"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altLang="zh-CN" sz="17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MLL, Germany</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sSubSup>
                                  <m:sSubSupPr>
                                    <m:ctrlPr>
                                      <a:rPr lang="zh-CN" sz="1700" i="1" smtClean="0">
                                        <a:solidFill>
                                          <a:srgbClr val="0000FF"/>
                                        </a:solidFill>
                                        <a:effectLst/>
                                        <a:latin typeface="Cambria Math" panose="02040503050406030204" pitchFamily="18" charset="0"/>
                                        <a:ea typeface="Cambria Math" panose="02040503050406030204" pitchFamily="18" charset="0"/>
                                        <a:cs typeface="Times New Roman" panose="02020603050405020304" pitchFamily="18" charset="0"/>
                                      </a:rPr>
                                    </m:ctrlPr>
                                  </m:sSubSupPr>
                                  <m:e>
                                    <m:r>
                                      <a:rPr lang="en-US" sz="1700" i="1">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964±19</m:t>
                                    </m:r>
                                  </m:e>
                                  <m:sub>
                                    <m:r>
                                      <a:rPr lang="en-US" sz="1700" i="1">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−89</m:t>
                                    </m:r>
                                  </m:sub>
                                  <m:sup>
                                    <m:r>
                                      <a:rPr lang="en-US" sz="1700" i="1">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+311</m:t>
                                    </m:r>
                                  </m:sup>
                                </m:sSubSup>
                              </m:oMath>
                            </m:oMathPara>
                          </a14:m>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a:noFill/>
                        </a:lnT>
                        <a:lnB>
                          <a:noFill/>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Herlitzius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extLst>
                      <a:ext uri="{0D108BD9-81ED-4DB2-BD59-A6C34878D82A}">
                        <a16:rowId xmlns:a16="http://schemas.microsoft.com/office/drawing/2014/main" val="3868281897"/>
                      </a:ext>
                    </a:extLst>
                  </a:tr>
                  <a:tr h="489790">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32</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He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r>
                            <a:rPr lang="el-GR"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α</a:t>
                          </a:r>
                          <a:r>
                            <a:rPr lang="el-GR"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l-GR"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TRIUMF, Canada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1120±180</m:t>
                                </m:r>
                              </m:oMath>
                            </m:oMathPara>
                          </a14:m>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Sun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88411939"/>
                      </a:ext>
                    </a:extLst>
                  </a:tr>
                  <a:tr h="489790">
                    <a:tc rowSpan="2">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2234</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5/2</a:t>
                          </a:r>
                          <a:r>
                            <a:rPr lang="en-US" sz="1700" baseline="300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baseline="300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ZnS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α</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altLang="zh-CN" sz="17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Utrecht, Netherlands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320±80</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Engmann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76860705"/>
                      </a:ext>
                    </a:extLst>
                  </a:tr>
                  <a:tr h="489790">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32</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He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r>
                            <a:rPr lang="el-GR"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α</a:t>
                          </a:r>
                          <a:r>
                            <a:rPr lang="el-GR"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l-GR"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altLang="zh-CN" sz="17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TRIUMF, Canada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250±80</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Sun</a:t>
                          </a:r>
                          <a:endParaRPr lang="zh-CN" altLang="en-US" sz="1700" dirty="0">
                            <a:solidFill>
                              <a:srgbClr val="0000FF"/>
                            </a:solidFill>
                            <a:effectLst/>
                            <a:latin typeface="Cambria" panose="02040503050406030204" pitchFamily="18" charset="0"/>
                            <a:ea typeface="+mn-ea"/>
                            <a:cs typeface="Times New Roman" panose="02020603050405020304" pitchFamily="18" charset="0"/>
                          </a:endParaRPr>
                        </a:p>
                      </a:txBody>
                      <a:tcPr marL="45720" marR="4572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0715539"/>
                      </a:ext>
                    </a:extLst>
                  </a:tr>
                  <a:tr h="489790">
                    <a:tc rowSpan="2">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4450</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7/2</a:t>
                          </a:r>
                          <a:r>
                            <a:rPr lang="en-US"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20</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Ne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12</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C</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C(</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20</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Ne,</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altLang="zh-CN" sz="17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LNL, Italy</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543±49</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Tonev</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425253374"/>
                      </a:ext>
                    </a:extLst>
                  </a:tr>
                  <a:tr h="489790">
                    <a:tc vMerge="1">
                      <a:txBody>
                        <a:bodyPr/>
                        <a:lstStyle/>
                        <a:p>
                          <a:endParaRPr lang="zh-CN" altLang="en-US"/>
                        </a:p>
                      </a:txBody>
                      <a:tcPr/>
                    </a:tc>
                    <a:tc>
                      <a:txBody>
                        <a:bodyPr/>
                        <a:lstStyle/>
                        <a:p>
                          <a:pPr algn="ctr">
                            <a:lnSpc>
                              <a:spcPct val="107000"/>
                            </a:lnSpc>
                            <a:spcAft>
                              <a:spcPts val="0"/>
                            </a:spcAft>
                          </a:pPr>
                          <a:r>
                            <a:rPr lang="en-US"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NiO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1030±210</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74052502"/>
                      </a:ext>
                    </a:extLst>
                  </a:tr>
                  <a:tr h="648121">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6376</a:t>
                          </a:r>
                        </a:p>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9/2</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sz="1700" baseline="300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0"/>
                            </a:spcAft>
                          </a:pPr>
                          <a:r>
                            <a:rPr lang="en-US"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NiO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14:m>
                            <m:oMath xmlns:m="http://schemas.openxmlformats.org/officeDocument/2006/math">
                              <m:r>
                                <a:rPr lang="en-US" sz="1700" b="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245</m:t>
                              </m:r>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m:t>
                              </m:r>
                            </m:oMath>
                          </a14:m>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45</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74866028"/>
                      </a:ext>
                    </a:extLst>
                  </a:tr>
                  <a:tr h="648121">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6833</a:t>
                          </a:r>
                        </a:p>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11/2</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sz="1700" baseline="300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NiO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1</m:t>
                                </m:r>
                                <m:r>
                                  <a:rPr lang="en-US" sz="1700" b="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8</m:t>
                                </m:r>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0±</m:t>
                                </m:r>
                                <m:r>
                                  <a:rPr lang="en-US" sz="1700" b="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35</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86716395"/>
                      </a:ext>
                    </a:extLst>
                  </a:tr>
                </a:tbl>
              </a:graphicData>
            </a:graphic>
          </p:graphicFrame>
        </mc:Choice>
        <mc:Fallback xmlns="">
          <p:graphicFrame>
            <p:nvGraphicFramePr>
              <p:cNvPr id="4" name="Table 3">
                <a:extLst>
                  <a:ext uri="{FF2B5EF4-FFF2-40B4-BE49-F238E27FC236}">
                    <a16:creationId xmlns:a16="http://schemas.microsoft.com/office/drawing/2014/main" id="{2E4B1837-2660-4339-81D0-2F8ABB2273CA}"/>
                  </a:ext>
                </a:extLst>
              </p:cNvPr>
              <p:cNvGraphicFramePr>
                <a:graphicFrameLocks noGrp="1"/>
              </p:cNvGraphicFramePr>
              <p:nvPr>
                <p:extLst>
                  <p:ext uri="{D42A27DB-BD31-4B8C-83A1-F6EECF244321}">
                    <p14:modId xmlns:p14="http://schemas.microsoft.com/office/powerpoint/2010/main" val="1077359190"/>
                  </p:ext>
                </p:extLst>
              </p:nvPr>
            </p:nvGraphicFramePr>
            <p:xfrm>
              <a:off x="0" y="157316"/>
              <a:ext cx="9144001" cy="6518788"/>
            </p:xfrm>
            <a:graphic>
              <a:graphicData uri="http://schemas.openxmlformats.org/drawingml/2006/table">
                <a:tbl>
                  <a:tblPr firstRow="1" bandRow="1"/>
                  <a:tblGrid>
                    <a:gridCol w="649395">
                      <a:extLst>
                        <a:ext uri="{9D8B030D-6E8A-4147-A177-3AD203B41FA5}">
                          <a16:colId xmlns:a16="http://schemas.microsoft.com/office/drawing/2014/main" val="3981412163"/>
                        </a:ext>
                      </a:extLst>
                    </a:gridCol>
                    <a:gridCol w="573694">
                      <a:extLst>
                        <a:ext uri="{9D8B030D-6E8A-4147-A177-3AD203B41FA5}">
                          <a16:colId xmlns:a16="http://schemas.microsoft.com/office/drawing/2014/main" val="189186409"/>
                        </a:ext>
                      </a:extLst>
                    </a:gridCol>
                    <a:gridCol w="640093">
                      <a:extLst>
                        <a:ext uri="{9D8B030D-6E8A-4147-A177-3AD203B41FA5}">
                          <a16:colId xmlns:a16="http://schemas.microsoft.com/office/drawing/2014/main" val="3802336843"/>
                        </a:ext>
                      </a:extLst>
                    </a:gridCol>
                    <a:gridCol w="2147109">
                      <a:extLst>
                        <a:ext uri="{9D8B030D-6E8A-4147-A177-3AD203B41FA5}">
                          <a16:colId xmlns:a16="http://schemas.microsoft.com/office/drawing/2014/main" val="217238840"/>
                        </a:ext>
                      </a:extLst>
                    </a:gridCol>
                    <a:gridCol w="1977987">
                      <a:extLst>
                        <a:ext uri="{9D8B030D-6E8A-4147-A177-3AD203B41FA5}">
                          <a16:colId xmlns:a16="http://schemas.microsoft.com/office/drawing/2014/main" val="2295194779"/>
                        </a:ext>
                      </a:extLst>
                    </a:gridCol>
                    <a:gridCol w="1748849">
                      <a:extLst>
                        <a:ext uri="{9D8B030D-6E8A-4147-A177-3AD203B41FA5}">
                          <a16:colId xmlns:a16="http://schemas.microsoft.com/office/drawing/2014/main" val="3585659008"/>
                        </a:ext>
                      </a:extLst>
                    </a:gridCol>
                    <a:gridCol w="1406874">
                      <a:extLst>
                        <a:ext uri="{9D8B030D-6E8A-4147-A177-3AD203B41FA5}">
                          <a16:colId xmlns:a16="http://schemas.microsoft.com/office/drawing/2014/main" val="1860176380"/>
                        </a:ext>
                      </a:extLst>
                    </a:gridCol>
                  </a:tblGrid>
                  <a:tr h="797902">
                    <a:tc>
                      <a:txBody>
                        <a:bodyPr/>
                        <a:lstStyle/>
                        <a:p>
                          <a:pPr algn="ctr">
                            <a:lnSpc>
                              <a:spcPct val="107000"/>
                            </a:lnSpc>
                            <a:spcAft>
                              <a:spcPts val="0"/>
                            </a:spcAft>
                          </a:pPr>
                          <a:r>
                            <a:rPr lang="en-US"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E</a:t>
                          </a:r>
                          <a:r>
                            <a:rPr lang="en-US" sz="1700" i="1" baseline="-25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x</a:t>
                          </a: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 </a:t>
                          </a:r>
                          <a:r>
                            <a:rPr lang="en-US"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p>
                          <a:pPr algn="ctr">
                            <a:lnSpc>
                              <a:spcPct val="107000"/>
                            </a:lnSpc>
                            <a:spcAft>
                              <a:spcPts val="0"/>
                            </a:spcAft>
                          </a:pPr>
                          <a:r>
                            <a:rPr lang="en-US"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J</a:t>
                          </a:r>
                          <a:r>
                            <a:rPr lang="en-US" sz="1700" i="1"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π</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Beam</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Target</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Reaction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Laboratory</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i="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τ</a:t>
                          </a: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 (fs) Literature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Reference</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59694982"/>
                      </a:ext>
                    </a:extLst>
                  </a:tr>
                  <a:tr h="489790">
                    <a:tc rowSpan="5">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1248</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sz="1700" baseline="300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baseline="300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ZnS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α</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Utrecht, Netherlands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endParaRPr lang="en-US"/>
                        </a:p>
                      </a:txBody>
                      <a:tcPr marL="45720" marR="45720" anchor="ctr">
                        <a:lnL>
                          <a:noFill/>
                        </a:lnL>
                        <a:lnR>
                          <a:noFill/>
                        </a:lnR>
                        <a:lnT w="12700" cap="flat" cmpd="sng" algn="ctr">
                          <a:solidFill>
                            <a:srgbClr val="000000"/>
                          </a:solidFill>
                          <a:prstDash val="solid"/>
                          <a:round/>
                          <a:headEnd type="none" w="med" len="med"/>
                          <a:tailEnd type="none" w="med" len="med"/>
                        </a:lnT>
                        <a:lnB>
                          <a:noFill/>
                        </a:lnB>
                        <a:blipFill>
                          <a:blip r:embed="rId3"/>
                          <a:stretch>
                            <a:fillRect l="-342509" t="-162963" r="-80836" b="-1075309"/>
                          </a:stretch>
                        </a:blipFill>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Engmann</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1433382944"/>
                      </a:ext>
                    </a:extLst>
                  </a:tr>
                  <a:tr h="498171">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37</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Ca</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9</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Be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9</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Be(</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37</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Ca,</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9</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Be</a:t>
                          </a:r>
                          <a:r>
                            <a:rPr lang="en-US" altLang="zh-CN" sz="1700" i="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4</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
                          </a:r>
                          <a:r>
                            <a:rPr lang="en-US" altLang="zh-CN" sz="1700" i="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2</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altLang="zh-CN" sz="17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GSI, Germany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endParaRPr lang="en-US"/>
                        </a:p>
                      </a:txBody>
                      <a:tcPr marL="45720" marR="45720" anchor="ctr">
                        <a:lnL>
                          <a:noFill/>
                        </a:lnL>
                        <a:lnR>
                          <a:noFill/>
                        </a:lnR>
                        <a:lnT>
                          <a:noFill/>
                        </a:lnT>
                        <a:lnB>
                          <a:noFill/>
                        </a:lnB>
                        <a:blipFill>
                          <a:blip r:embed="rId3"/>
                          <a:stretch>
                            <a:fillRect l="-342509" t="-262963" r="-80836" b="-975309"/>
                          </a:stretch>
                        </a:blipFill>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Doornenbal</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extLst>
                      <a:ext uri="{0D108BD9-81ED-4DB2-BD59-A6C34878D82A}">
                        <a16:rowId xmlns:a16="http://schemas.microsoft.com/office/drawing/2014/main" val="577663773"/>
                      </a:ext>
                    </a:extLst>
                  </a:tr>
                  <a:tr h="489790">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20</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Ne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12</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C</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C(</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20</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Ne,</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LNL, Italy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endParaRPr lang="en-US"/>
                        </a:p>
                      </a:txBody>
                      <a:tcPr marL="45720" marR="45720" anchor="ctr">
                        <a:lnL>
                          <a:noFill/>
                        </a:lnL>
                        <a:lnR>
                          <a:noFill/>
                        </a:lnR>
                        <a:lnT>
                          <a:noFill/>
                        </a:lnT>
                        <a:lnB>
                          <a:noFill/>
                        </a:lnB>
                        <a:blipFill>
                          <a:blip r:embed="rId3"/>
                          <a:stretch>
                            <a:fillRect l="-342509" t="-362963" r="-80836" b="-875309"/>
                          </a:stretch>
                        </a:blipFill>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Tonev</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extLst>
                      <a:ext uri="{0D108BD9-81ED-4DB2-BD59-A6C34878D82A}">
                        <a16:rowId xmlns:a16="http://schemas.microsoft.com/office/drawing/2014/main" val="2376485737"/>
                      </a:ext>
                    </a:extLst>
                  </a:tr>
                  <a:tr h="497943">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32</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baseline="300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3</a:t>
                          </a:r>
                          <a:r>
                            <a:rPr lang="en-US" sz="1700" kern="12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He</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r>
                            <a:rPr lang="el-GR"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α</a:t>
                          </a:r>
                          <a:r>
                            <a:rPr lang="el-GR"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l-GR"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altLang="zh-CN" sz="17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L>
                          <a:noFill/>
                        </a:lnL>
                        <a:lnR>
                          <a:noFill/>
                        </a:lnR>
                        <a:lnT>
                          <a:noFill/>
                        </a:lnT>
                        <a:lnB>
                          <a:noFill/>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MLL, Germany</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a:noFill/>
                        </a:lnB>
                      </a:tcPr>
                    </a:tc>
                    <a:tc>
                      <a:txBody>
                        <a:bodyPr/>
                        <a:lstStyle/>
                        <a:p>
                          <a:endParaRPr lang="en-US"/>
                        </a:p>
                      </a:txBody>
                      <a:tcPr marL="45720" marR="45720" anchor="ctr">
                        <a:lnL>
                          <a:noFill/>
                        </a:lnL>
                        <a:lnR>
                          <a:noFill/>
                        </a:lnR>
                        <a:lnT>
                          <a:noFill/>
                        </a:lnT>
                        <a:lnB>
                          <a:noFill/>
                        </a:lnB>
                        <a:blipFill>
                          <a:blip r:embed="rId3"/>
                          <a:stretch>
                            <a:fillRect l="-342509" t="-457317" r="-80836" b="-764634"/>
                          </a:stretch>
                        </a:blipFill>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Herlitzius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extLst>
                      <a:ext uri="{0D108BD9-81ED-4DB2-BD59-A6C34878D82A}">
                        <a16:rowId xmlns:a16="http://schemas.microsoft.com/office/drawing/2014/main" val="3868281897"/>
                      </a:ext>
                    </a:extLst>
                  </a:tr>
                  <a:tr h="489790">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32</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He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r>
                            <a:rPr lang="el-GR"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α</a:t>
                          </a:r>
                          <a:r>
                            <a:rPr lang="el-GR"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l-GR"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TRIUMF, Canada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endParaRPr lang="en-US"/>
                        </a:p>
                      </a:txBody>
                      <a:tcPr marL="45720" marR="45720" anchor="ctr">
                        <a:lnL>
                          <a:noFill/>
                        </a:lnL>
                        <a:lnR>
                          <a:noFill/>
                        </a:lnR>
                        <a:lnT>
                          <a:noFill/>
                        </a:lnT>
                        <a:lnB w="12700" cap="flat" cmpd="sng" algn="ctr">
                          <a:solidFill>
                            <a:srgbClr val="000000"/>
                          </a:solidFill>
                          <a:prstDash val="solid"/>
                          <a:round/>
                          <a:headEnd type="none" w="med" len="med"/>
                          <a:tailEnd type="none" w="med" len="med"/>
                        </a:lnB>
                        <a:blipFill>
                          <a:blip r:embed="rId3"/>
                          <a:stretch>
                            <a:fillRect l="-342509" t="-571250" r="-80836" b="-683750"/>
                          </a:stretch>
                        </a:blipFill>
                      </a:tcPr>
                    </a:tc>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Sun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88411939"/>
                      </a:ext>
                    </a:extLst>
                  </a:tr>
                  <a:tr h="489790">
                    <a:tc rowSpan="2">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2234</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5/2</a:t>
                          </a:r>
                          <a:r>
                            <a:rPr lang="en-US" sz="1700" baseline="300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baseline="300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ZnS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α</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altLang="zh-CN" sz="17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Utrecht, Netherlands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endParaRPr lang="en-US"/>
                        </a:p>
                      </a:txBody>
                      <a:tcPr marL="45720" marR="45720" anchor="ctr">
                        <a:lnL>
                          <a:noFill/>
                        </a:lnL>
                        <a:lnR>
                          <a:noFill/>
                        </a:lnR>
                        <a:lnT w="12700" cap="flat" cmpd="sng" algn="ctr">
                          <a:solidFill>
                            <a:srgbClr val="000000"/>
                          </a:solidFill>
                          <a:prstDash val="solid"/>
                          <a:round/>
                          <a:headEnd type="none" w="med" len="med"/>
                          <a:tailEnd type="none" w="med" len="med"/>
                        </a:lnT>
                        <a:lnB>
                          <a:noFill/>
                        </a:lnB>
                        <a:blipFill>
                          <a:blip r:embed="rId3"/>
                          <a:stretch>
                            <a:fillRect l="-342509" t="-662963" r="-80836" b="-575309"/>
                          </a:stretch>
                        </a:blipFill>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Engmann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376860705"/>
                      </a:ext>
                    </a:extLst>
                  </a:tr>
                  <a:tr h="489790">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32</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3</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He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He(</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r>
                            <a:rPr lang="el-GR"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α</a:t>
                          </a:r>
                          <a:r>
                            <a:rPr lang="el-GR"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l-GR"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altLang="zh-CN" sz="17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TRIUMF, Canada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endParaRPr lang="en-US"/>
                        </a:p>
                      </a:txBody>
                      <a:tcPr marL="45720" marR="45720" anchor="ctr">
                        <a:lnL>
                          <a:noFill/>
                        </a:lnL>
                        <a:lnR>
                          <a:noFill/>
                        </a:lnR>
                        <a:lnT>
                          <a:noFill/>
                        </a:lnT>
                        <a:lnB w="12700" cap="flat" cmpd="sng" algn="ctr">
                          <a:solidFill>
                            <a:srgbClr val="000000"/>
                          </a:solidFill>
                          <a:prstDash val="solid"/>
                          <a:round/>
                          <a:headEnd type="none" w="med" len="med"/>
                          <a:tailEnd type="none" w="med" len="med"/>
                        </a:lnB>
                        <a:blipFill>
                          <a:blip r:embed="rId3"/>
                          <a:stretch>
                            <a:fillRect l="-342509" t="-772500" r="-80836" b="-482500"/>
                          </a:stretch>
                        </a:blipFill>
                      </a:tcPr>
                    </a:tc>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Sun</a:t>
                          </a:r>
                          <a:endParaRPr lang="zh-CN" altLang="en-US" sz="1700" dirty="0">
                            <a:solidFill>
                              <a:srgbClr val="0000FF"/>
                            </a:solidFill>
                            <a:effectLst/>
                            <a:latin typeface="Cambria" panose="02040503050406030204" pitchFamily="18" charset="0"/>
                            <a:ea typeface="+mn-ea"/>
                            <a:cs typeface="Times New Roman" panose="02020603050405020304" pitchFamily="18" charset="0"/>
                          </a:endParaRPr>
                        </a:p>
                      </a:txBody>
                      <a:tcPr marL="45720" marR="45720" anchor="ctr">
                        <a:lnL>
                          <a:noFill/>
                        </a:lnL>
                        <a:lnR>
                          <a:noFill/>
                        </a:lnR>
                        <a:lnT>
                          <a:noFill/>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0715539"/>
                      </a:ext>
                    </a:extLst>
                  </a:tr>
                  <a:tr h="489790">
                    <a:tc rowSpan="2">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4450</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7/2</a:t>
                          </a:r>
                          <a:r>
                            <a:rPr lang="en-US"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20</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Ne</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cs typeface="Arial" panose="020B0604020202020204" pitchFamily="34" charset="0"/>
                            </a:rPr>
                            <a:t>12</a:t>
                          </a:r>
                          <a:r>
                            <a:rPr lang="en-US" sz="1700" kern="1200">
                              <a:solidFill>
                                <a:srgbClr val="0000FF"/>
                              </a:solidFill>
                              <a:effectLst/>
                              <a:latin typeface="Cambria" panose="02040503050406030204" pitchFamily="18" charset="0"/>
                              <a:ea typeface="Cambria" panose="02040503050406030204" pitchFamily="18" charset="0"/>
                              <a:cs typeface="Arial" panose="020B0604020202020204" pitchFamily="34" charset="0"/>
                            </a:rPr>
                            <a:t>C</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12</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C(</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20</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Ne,</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altLang="zh-CN" sz="17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cs typeface="Arial" panose="020B0604020202020204" pitchFamily="34" charset="0"/>
                            </a:rPr>
                            <a:t>LNL, Italy</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endParaRPr lang="en-US"/>
                        </a:p>
                      </a:txBody>
                      <a:tcPr marL="45720" marR="45720" anchor="ctr">
                        <a:lnL>
                          <a:noFill/>
                        </a:lnL>
                        <a:lnR>
                          <a:noFill/>
                        </a:lnR>
                        <a:lnT w="12700" cap="flat" cmpd="sng" algn="ctr">
                          <a:solidFill>
                            <a:srgbClr val="000000"/>
                          </a:solidFill>
                          <a:prstDash val="solid"/>
                          <a:round/>
                          <a:headEnd type="none" w="med" len="med"/>
                          <a:tailEnd type="none" w="med" len="med"/>
                        </a:lnT>
                        <a:lnB>
                          <a:noFill/>
                        </a:lnB>
                        <a:blipFill>
                          <a:blip r:embed="rId3"/>
                          <a:stretch>
                            <a:fillRect l="-342509" t="-861728" r="-80836" b="-376543"/>
                          </a:stretch>
                        </a:blipFill>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Tonev</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rgbClr val="000000"/>
                          </a:solidFill>
                          <a:prstDash val="solid"/>
                          <a:round/>
                          <a:headEnd type="none" w="med" len="med"/>
                          <a:tailEnd type="none" w="med" len="med"/>
                        </a:lnT>
                        <a:lnB>
                          <a:noFill/>
                        </a:lnB>
                      </a:tcPr>
                    </a:tc>
                    <a:extLst>
                      <a:ext uri="{0D108BD9-81ED-4DB2-BD59-A6C34878D82A}">
                        <a16:rowId xmlns:a16="http://schemas.microsoft.com/office/drawing/2014/main" val="2425253374"/>
                      </a:ext>
                    </a:extLst>
                  </a:tr>
                  <a:tr h="489790">
                    <a:tc vMerge="1">
                      <a:txBody>
                        <a:bodyPr/>
                        <a:lstStyle/>
                        <a:p>
                          <a:endParaRPr lang="zh-CN" altLang="en-US"/>
                        </a:p>
                      </a:txBody>
                      <a:tcPr/>
                    </a:tc>
                    <a:tc>
                      <a:txBody>
                        <a:bodyPr/>
                        <a:lstStyle/>
                        <a:p>
                          <a:pPr algn="ctr">
                            <a:lnSpc>
                              <a:spcPct val="107000"/>
                            </a:lnSpc>
                            <a:spcAft>
                              <a:spcPts val="0"/>
                            </a:spcAft>
                          </a:pPr>
                          <a:r>
                            <a:rPr lang="en-US"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NiO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a:noFill/>
                        </a:lnT>
                        <a:lnB w="12700" cap="flat" cmpd="sng" algn="ctr">
                          <a:solidFill>
                            <a:schemeClr val="tx1"/>
                          </a:solidFill>
                          <a:prstDash val="solid"/>
                          <a:round/>
                          <a:headEnd type="none" w="med" len="med"/>
                          <a:tailEnd type="none" w="med" len="med"/>
                        </a:lnB>
                      </a:tcPr>
                    </a:tc>
                    <a:tc>
                      <a:txBody>
                        <a:bodyPr/>
                        <a:lstStyle/>
                        <a:p>
                          <a:endParaRPr lang="en-US"/>
                        </a:p>
                      </a:txBody>
                      <a:tcPr marL="45720" marR="45720" anchor="ctr">
                        <a:lnL>
                          <a:noFill/>
                        </a:lnL>
                        <a:lnR>
                          <a:noFill/>
                        </a:lnR>
                        <a:lnT>
                          <a:noFill/>
                        </a:lnT>
                        <a:lnB w="12700" cap="flat" cmpd="sng" algn="ctr">
                          <a:solidFill>
                            <a:schemeClr val="tx1"/>
                          </a:solidFill>
                          <a:prstDash val="solid"/>
                          <a:round/>
                          <a:headEnd type="none" w="med" len="med"/>
                          <a:tailEnd type="none" w="med" len="med"/>
                        </a:lnB>
                        <a:blipFill>
                          <a:blip r:embed="rId3"/>
                          <a:stretch>
                            <a:fillRect l="-342509" t="-973750" r="-80836" b="-281250"/>
                          </a:stretch>
                        </a:blipFill>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74052502"/>
                      </a:ext>
                    </a:extLst>
                  </a:tr>
                  <a:tr h="648121">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6376</a:t>
                          </a:r>
                        </a:p>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9/2</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sz="1700" baseline="300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7000"/>
                            </a:lnSpc>
                            <a:spcAft>
                              <a:spcPts val="0"/>
                            </a:spcAft>
                          </a:pPr>
                          <a:r>
                            <a:rPr lang="en-US"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NiO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42509" t="-802804" r="-80836" b="-110280"/>
                          </a:stretch>
                        </a:blipFill>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274866028"/>
                      </a:ext>
                    </a:extLst>
                  </a:tr>
                  <a:tr h="648121">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6833</a:t>
                          </a:r>
                        </a:p>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11/2</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sz="1700" baseline="300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NiO</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endParaRPr lang="en-US"/>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blipFill>
                          <a:blip r:embed="rId3"/>
                          <a:stretch>
                            <a:fillRect l="-342509" t="-911321" r="-80836" b="-11321"/>
                          </a:stretch>
                        </a:blipFill>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a:noFill/>
                        </a:lnL>
                        <a:lnR>
                          <a:noFill/>
                        </a:lnR>
                        <a:lnT w="12700" cap="flat" cmpd="sng" algn="ctr">
                          <a:solidFill>
                            <a:schemeClr val="tx1"/>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86716395"/>
                      </a:ext>
                    </a:extLst>
                  </a:tr>
                </a:tbl>
              </a:graphicData>
            </a:graphic>
          </p:graphicFrame>
        </mc:Fallback>
      </mc:AlternateContent>
    </p:spTree>
    <p:extLst>
      <p:ext uri="{BB962C8B-B14F-4D97-AF65-F5344CB8AC3E}">
        <p14:creationId xmlns:p14="http://schemas.microsoft.com/office/powerpoint/2010/main" val="129902012"/>
      </p:ext>
    </p:extLst>
  </p:cSld>
  <p:clrMapOvr>
    <a:masterClrMapping/>
  </p:clrMapOvr>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6" name="Table 5">
                <a:extLst>
                  <a:ext uri="{FF2B5EF4-FFF2-40B4-BE49-F238E27FC236}">
                    <a16:creationId xmlns:a16="http://schemas.microsoft.com/office/drawing/2014/main" id="{BACDF4A8-3C9A-4F61-BEDC-AA95A6413067}"/>
                  </a:ext>
                </a:extLst>
              </p:cNvPr>
              <p:cNvGraphicFramePr>
                <a:graphicFrameLocks noGrp="1"/>
              </p:cNvGraphicFramePr>
              <p:nvPr>
                <p:extLst>
                  <p:ext uri="{D42A27DB-BD31-4B8C-83A1-F6EECF244321}">
                    <p14:modId xmlns:p14="http://schemas.microsoft.com/office/powerpoint/2010/main" val="2083269203"/>
                  </p:ext>
                </p:extLst>
              </p:nvPr>
            </p:nvGraphicFramePr>
            <p:xfrm>
              <a:off x="0" y="287383"/>
              <a:ext cx="9144001" cy="6400800"/>
            </p:xfrm>
            <a:graphic>
              <a:graphicData uri="http://schemas.openxmlformats.org/drawingml/2006/table">
                <a:tbl>
                  <a:tblPr firstRow="1" bandRow="1">
                    <a:tableStyleId>{2D5ABB26-0587-4C30-8999-92F81FD0307C}</a:tableStyleId>
                  </a:tblPr>
                  <a:tblGrid>
                    <a:gridCol w="1009076">
                      <a:extLst>
                        <a:ext uri="{9D8B030D-6E8A-4147-A177-3AD203B41FA5}">
                          <a16:colId xmlns:a16="http://schemas.microsoft.com/office/drawing/2014/main" val="2825060616"/>
                        </a:ext>
                      </a:extLst>
                    </a:gridCol>
                    <a:gridCol w="613571">
                      <a:extLst>
                        <a:ext uri="{9D8B030D-6E8A-4147-A177-3AD203B41FA5}">
                          <a16:colId xmlns:a16="http://schemas.microsoft.com/office/drawing/2014/main" val="402144549"/>
                        </a:ext>
                      </a:extLst>
                    </a:gridCol>
                    <a:gridCol w="2139797">
                      <a:extLst>
                        <a:ext uri="{9D8B030D-6E8A-4147-A177-3AD203B41FA5}">
                          <a16:colId xmlns:a16="http://schemas.microsoft.com/office/drawing/2014/main" val="475812233"/>
                        </a:ext>
                      </a:extLst>
                    </a:gridCol>
                    <a:gridCol w="2084683">
                      <a:extLst>
                        <a:ext uri="{9D8B030D-6E8A-4147-A177-3AD203B41FA5}">
                          <a16:colId xmlns:a16="http://schemas.microsoft.com/office/drawing/2014/main" val="298211573"/>
                        </a:ext>
                      </a:extLst>
                    </a:gridCol>
                    <a:gridCol w="1831209">
                      <a:extLst>
                        <a:ext uri="{9D8B030D-6E8A-4147-A177-3AD203B41FA5}">
                          <a16:colId xmlns:a16="http://schemas.microsoft.com/office/drawing/2014/main" val="2861546251"/>
                        </a:ext>
                      </a:extLst>
                    </a:gridCol>
                    <a:gridCol w="1465665">
                      <a:extLst>
                        <a:ext uri="{9D8B030D-6E8A-4147-A177-3AD203B41FA5}">
                          <a16:colId xmlns:a16="http://schemas.microsoft.com/office/drawing/2014/main" val="4213831369"/>
                        </a:ext>
                      </a:extLst>
                    </a:gridCol>
                  </a:tblGrid>
                  <a:tr h="533400">
                    <a:tc>
                      <a:txBody>
                        <a:bodyPr/>
                        <a:lstStyle/>
                        <a:p>
                          <a:pPr algn="ctr">
                            <a:lnSpc>
                              <a:spcPct val="107000"/>
                            </a:lnSpc>
                            <a:spcAft>
                              <a:spcPts val="0"/>
                            </a:spcAft>
                          </a:pPr>
                          <a:r>
                            <a:rPr lang="en-US" sz="1700" i="1" dirty="0">
                              <a:solidFill>
                                <a:srgbClr val="0000FF"/>
                              </a:solidFill>
                              <a:effectLst/>
                              <a:latin typeface="Cambria" panose="02040503050406030204" pitchFamily="18" charset="0"/>
                              <a:ea typeface="Cambria" panose="02040503050406030204" pitchFamily="18" charset="0"/>
                            </a:rPr>
                            <a:t>E</a:t>
                          </a:r>
                          <a:r>
                            <a:rPr lang="en-US" sz="1700" i="1" baseline="-25000" dirty="0">
                              <a:solidFill>
                                <a:srgbClr val="0000FF"/>
                              </a:solidFill>
                              <a:effectLst/>
                              <a:latin typeface="Cambria" panose="02040503050406030204" pitchFamily="18" charset="0"/>
                              <a:ea typeface="Cambria" panose="02040503050406030204" pitchFamily="18" charset="0"/>
                            </a:rPr>
                            <a:t>x</a:t>
                          </a:r>
                          <a:r>
                            <a:rPr lang="en-US" sz="1700" dirty="0">
                              <a:solidFill>
                                <a:srgbClr val="0000FF"/>
                              </a:solidFill>
                              <a:effectLst/>
                              <a:latin typeface="Cambria" panose="02040503050406030204" pitchFamily="18" charset="0"/>
                              <a:ea typeface="Cambria" panose="02040503050406030204" pitchFamily="18" charset="0"/>
                            </a:rPr>
                            <a:t> (keV)</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i="1" dirty="0">
                              <a:solidFill>
                                <a:srgbClr val="0000FF"/>
                              </a:solidFill>
                              <a:effectLst/>
                              <a:latin typeface="Cambria" panose="02040503050406030204" pitchFamily="18" charset="0"/>
                              <a:ea typeface="Cambria" panose="02040503050406030204" pitchFamily="18" charset="0"/>
                            </a:rPr>
                            <a:t>J</a:t>
                          </a:r>
                          <a:r>
                            <a:rPr lang="en-US" sz="1700" i="1" baseline="30000" dirty="0">
                              <a:solidFill>
                                <a:srgbClr val="0000FF"/>
                              </a:solidFill>
                              <a:effectLst/>
                              <a:latin typeface="Cambria" panose="02040503050406030204" pitchFamily="18" charset="0"/>
                              <a:ea typeface="Cambria" panose="02040503050406030204" pitchFamily="18" charset="0"/>
                            </a:rPr>
                            <a:t>π</a:t>
                          </a:r>
                          <a:endParaRPr lang="zh-CN" sz="1700" i="1"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Reaction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Laboratory</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i="1" dirty="0">
                              <a:solidFill>
                                <a:srgbClr val="0000FF"/>
                              </a:solidFill>
                              <a:effectLst/>
                              <a:latin typeface="Cambria" panose="02040503050406030204" pitchFamily="18" charset="0"/>
                              <a:ea typeface="Cambria" panose="02040503050406030204" pitchFamily="18" charset="0"/>
                            </a:rPr>
                            <a:t>τ</a:t>
                          </a:r>
                          <a:r>
                            <a:rPr lang="en-US" sz="1700" dirty="0">
                              <a:solidFill>
                                <a:srgbClr val="0000FF"/>
                              </a:solidFill>
                              <a:effectLst/>
                              <a:latin typeface="Cambria" panose="02040503050406030204" pitchFamily="18" charset="0"/>
                              <a:ea typeface="Cambria" panose="02040503050406030204" pitchFamily="18" charset="0"/>
                            </a:rPr>
                            <a:t> (fs) Literature</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Reference</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4291814"/>
                      </a:ext>
                    </a:extLst>
                  </a:tr>
                  <a:tr h="533400">
                    <a:tc rowSpan="5">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1248</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5">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3/2</a:t>
                          </a:r>
                          <a:r>
                            <a:rPr lang="en-US" sz="1700" baseline="30000">
                              <a:solidFill>
                                <a:srgbClr val="0000FF"/>
                              </a:solidFill>
                              <a:effectLst/>
                              <a:latin typeface="Cambria" panose="02040503050406030204" pitchFamily="18" charset="0"/>
                              <a:ea typeface="Cambria" panose="02040503050406030204" pitchFamily="18" charset="0"/>
                            </a:rPr>
                            <a:t>+</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32</a:t>
                          </a:r>
                          <a:r>
                            <a:rPr lang="en-US" sz="1700" kern="1200">
                              <a:solidFill>
                                <a:srgbClr val="0000FF"/>
                              </a:solidFill>
                              <a:effectLst/>
                              <a:latin typeface="Cambria" panose="02040503050406030204" pitchFamily="18" charset="0"/>
                              <a:ea typeface="Cambria" panose="02040503050406030204" pitchFamily="18" charset="0"/>
                            </a:rPr>
                            <a:t>S(</a:t>
                          </a:r>
                          <a:r>
                            <a:rPr lang="en-US" sz="1700" kern="1200" baseline="30000">
                              <a:solidFill>
                                <a:srgbClr val="0000FF"/>
                              </a:solidFill>
                              <a:effectLst/>
                              <a:latin typeface="Cambria" panose="02040503050406030204" pitchFamily="18" charset="0"/>
                              <a:ea typeface="Cambria" panose="02040503050406030204" pitchFamily="18" charset="0"/>
                            </a:rPr>
                            <a:t>3</a:t>
                          </a:r>
                          <a:r>
                            <a:rPr lang="en-US" sz="1700" kern="1200">
                              <a:solidFill>
                                <a:srgbClr val="0000FF"/>
                              </a:solidFill>
                              <a:effectLst/>
                              <a:latin typeface="Cambria" panose="02040503050406030204" pitchFamily="18" charset="0"/>
                              <a:ea typeface="Cambria" panose="02040503050406030204" pitchFamily="18" charset="0"/>
                            </a:rPr>
                            <a:t>He,α)</a:t>
                          </a:r>
                          <a:r>
                            <a:rPr lang="en-US"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Utrecht, Netherlands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smtClean="0">
                                    <a:solidFill>
                                      <a:srgbClr val="0000FF"/>
                                    </a:solidFill>
                                    <a:effectLst/>
                                    <a:latin typeface="Cambria Math" panose="02040503050406030204" pitchFamily="18" charset="0"/>
                                  </a:rPr>
                                  <m:t>720±108±144</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rPr>
                            <a:t>Engmann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862574818"/>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9</a:t>
                          </a:r>
                          <a:r>
                            <a:rPr lang="en-US" sz="1700" kern="1200">
                              <a:solidFill>
                                <a:srgbClr val="0000FF"/>
                              </a:solidFill>
                              <a:effectLst/>
                              <a:latin typeface="Cambria" panose="02040503050406030204" pitchFamily="18" charset="0"/>
                              <a:ea typeface="Cambria" panose="02040503050406030204" pitchFamily="18" charset="0"/>
                            </a:rPr>
                            <a:t>Be(</a:t>
                          </a:r>
                          <a:r>
                            <a:rPr lang="en-US" sz="1700" kern="1200" baseline="30000">
                              <a:solidFill>
                                <a:srgbClr val="0000FF"/>
                              </a:solidFill>
                              <a:effectLst/>
                              <a:latin typeface="Cambria" panose="02040503050406030204" pitchFamily="18" charset="0"/>
                              <a:ea typeface="Cambria" panose="02040503050406030204" pitchFamily="18" charset="0"/>
                            </a:rPr>
                            <a:t>37</a:t>
                          </a:r>
                          <a:r>
                            <a:rPr lang="en-US" sz="1700" kern="1200">
                              <a:solidFill>
                                <a:srgbClr val="0000FF"/>
                              </a:solidFill>
                              <a:effectLst/>
                              <a:latin typeface="Cambria" panose="02040503050406030204" pitchFamily="18" charset="0"/>
                              <a:ea typeface="Cambria" panose="02040503050406030204" pitchFamily="18" charset="0"/>
                            </a:rPr>
                            <a:t>Ca,</a:t>
                          </a:r>
                          <a:r>
                            <a:rPr lang="en-US" sz="1700" kern="1200" baseline="30000">
                              <a:solidFill>
                                <a:srgbClr val="0000FF"/>
                              </a:solidFill>
                              <a:effectLst/>
                              <a:latin typeface="Cambria" panose="02040503050406030204" pitchFamily="18" charset="0"/>
                              <a:ea typeface="Cambria" panose="02040503050406030204" pitchFamily="18" charset="0"/>
                            </a:rPr>
                            <a:t>9</a:t>
                          </a:r>
                          <a:r>
                            <a:rPr lang="en-US" sz="1700" kern="1200">
                              <a:solidFill>
                                <a:srgbClr val="0000FF"/>
                              </a:solidFill>
                              <a:effectLst/>
                              <a:latin typeface="Cambria" panose="02040503050406030204" pitchFamily="18" charset="0"/>
                              <a:ea typeface="Cambria" panose="02040503050406030204" pitchFamily="18" charset="0"/>
                            </a:rPr>
                            <a:t>Be4p2n)</a:t>
                          </a:r>
                          <a:r>
                            <a:rPr lang="en-US"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rPr>
                            <a:t>GSI, Germany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sSubSup>
                                  <m:sSubSupPr>
                                    <m:ctrlPr>
                                      <a:rPr lang="zh-CN" sz="1700" i="1" smtClean="0">
                                        <a:solidFill>
                                          <a:srgbClr val="0000FF"/>
                                        </a:solidFill>
                                        <a:effectLst/>
                                        <a:latin typeface="Cambria Math" panose="02040503050406030204" pitchFamily="18" charset="0"/>
                                      </a:rPr>
                                    </m:ctrlPr>
                                  </m:sSubSupPr>
                                  <m:e>
                                    <m:r>
                                      <a:rPr lang="en-US" sz="1700">
                                        <a:solidFill>
                                          <a:srgbClr val="0000FF"/>
                                        </a:solidFill>
                                        <a:effectLst/>
                                        <a:latin typeface="Cambria Math" panose="02040503050406030204" pitchFamily="18" charset="0"/>
                                      </a:rPr>
                                      <m:t>1200±700</m:t>
                                    </m:r>
                                  </m:e>
                                  <m:sub>
                                    <m:r>
                                      <a:rPr lang="en-US" sz="1700">
                                        <a:solidFill>
                                          <a:srgbClr val="0000FF"/>
                                        </a:solidFill>
                                        <a:effectLst/>
                                        <a:latin typeface="Cambria Math" panose="02040503050406030204" pitchFamily="18" charset="0"/>
                                      </a:rPr>
                                      <m:t>−900</m:t>
                                    </m:r>
                                  </m:sub>
                                  <m:sup>
                                    <m:r>
                                      <a:rPr lang="en-US" sz="1700">
                                        <a:solidFill>
                                          <a:srgbClr val="0000FF"/>
                                        </a:solidFill>
                                        <a:effectLst/>
                                        <a:latin typeface="Cambria Math" panose="02040503050406030204" pitchFamily="18" charset="0"/>
                                      </a:rPr>
                                      <m:t>+1300</m:t>
                                    </m:r>
                                  </m:sup>
                                </m:sSubSup>
                              </m:oMath>
                            </m:oMathPara>
                          </a14:m>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Doornenbal</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tc>
                    <a:extLst>
                      <a:ext uri="{0D108BD9-81ED-4DB2-BD59-A6C34878D82A}">
                        <a16:rowId xmlns:a16="http://schemas.microsoft.com/office/drawing/2014/main" val="3876549949"/>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dirty="0">
                              <a:solidFill>
                                <a:srgbClr val="0000FF"/>
                              </a:solidFill>
                              <a:effectLst/>
                              <a:latin typeface="Cambria" panose="02040503050406030204" pitchFamily="18" charset="0"/>
                              <a:ea typeface="Cambria" panose="02040503050406030204" pitchFamily="18" charset="0"/>
                            </a:rPr>
                            <a:t>12</a:t>
                          </a:r>
                          <a:r>
                            <a:rPr lang="en-US" sz="1700" kern="1200" dirty="0">
                              <a:solidFill>
                                <a:srgbClr val="0000FF"/>
                              </a:solidFill>
                              <a:effectLst/>
                              <a:latin typeface="Cambria" panose="02040503050406030204" pitchFamily="18" charset="0"/>
                              <a:ea typeface="Cambria" panose="02040503050406030204" pitchFamily="18" charset="0"/>
                            </a:rPr>
                            <a:t>C(</a:t>
                          </a:r>
                          <a:r>
                            <a:rPr lang="en-US" sz="1700" kern="1200" baseline="30000" dirty="0">
                              <a:solidFill>
                                <a:srgbClr val="0000FF"/>
                              </a:solidFill>
                              <a:effectLst/>
                              <a:latin typeface="Cambria" panose="02040503050406030204" pitchFamily="18" charset="0"/>
                              <a:ea typeface="Cambria" panose="02040503050406030204" pitchFamily="18" charset="0"/>
                            </a:rPr>
                            <a:t>20</a:t>
                          </a:r>
                          <a:r>
                            <a:rPr lang="en-US" sz="1700" kern="1200" dirty="0">
                              <a:solidFill>
                                <a:srgbClr val="0000FF"/>
                              </a:solidFill>
                              <a:effectLst/>
                              <a:latin typeface="Cambria" panose="02040503050406030204" pitchFamily="18" charset="0"/>
                              <a:ea typeface="Cambria" panose="02040503050406030204" pitchFamily="18" charset="0"/>
                            </a:rPr>
                            <a:t>Ne,n)</a:t>
                          </a:r>
                          <a:r>
                            <a:rPr lang="en-US" sz="1700" kern="1200" baseline="30000" dirty="0">
                              <a:solidFill>
                                <a:srgbClr val="0000FF"/>
                              </a:solidFill>
                              <a:effectLst/>
                              <a:latin typeface="Cambria" panose="02040503050406030204" pitchFamily="18" charset="0"/>
                              <a:ea typeface="Cambria" panose="02040503050406030204" pitchFamily="18" charset="0"/>
                            </a:rPr>
                            <a:t>31</a:t>
                          </a:r>
                          <a:r>
                            <a:rPr lang="en-US" sz="1700" kern="1200" dirty="0">
                              <a:solidFill>
                                <a:srgbClr val="0000FF"/>
                              </a:solidFill>
                              <a:effectLst/>
                              <a:latin typeface="Cambria" panose="02040503050406030204" pitchFamily="18" charset="0"/>
                              <a:ea typeface="Cambria" panose="020405030504060302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rPr>
                            <a:t>LNL, Italy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smtClean="0">
                                    <a:solidFill>
                                      <a:srgbClr val="0000FF"/>
                                    </a:solidFill>
                                    <a:effectLst/>
                                    <a:latin typeface="Cambria Math" panose="02040503050406030204" pitchFamily="18" charset="0"/>
                                  </a:rPr>
                                  <m:t>624±32</m:t>
                                </m:r>
                              </m:oMath>
                            </m:oMathPara>
                          </a14:m>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Tonev</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tc>
                    <a:extLst>
                      <a:ext uri="{0D108BD9-81ED-4DB2-BD59-A6C34878D82A}">
                        <a16:rowId xmlns:a16="http://schemas.microsoft.com/office/drawing/2014/main" val="2976140984"/>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3</a:t>
                          </a:r>
                          <a:r>
                            <a:rPr lang="en-US" sz="1700" kern="1200">
                              <a:solidFill>
                                <a:srgbClr val="0000FF"/>
                              </a:solidFill>
                              <a:effectLst/>
                              <a:latin typeface="Cambria" panose="02040503050406030204" pitchFamily="18" charset="0"/>
                              <a:ea typeface="Cambria" panose="02040503050406030204" pitchFamily="18" charset="0"/>
                            </a:rPr>
                            <a:t>He(</a:t>
                          </a:r>
                          <a:r>
                            <a:rPr lang="en-US" sz="1700" kern="1200" baseline="30000">
                              <a:solidFill>
                                <a:srgbClr val="0000FF"/>
                              </a:solidFill>
                              <a:effectLst/>
                              <a:latin typeface="Cambria" panose="02040503050406030204" pitchFamily="18" charset="0"/>
                              <a:ea typeface="Cambria" panose="02040503050406030204" pitchFamily="18" charset="0"/>
                            </a:rPr>
                            <a:t>32</a:t>
                          </a:r>
                          <a:r>
                            <a:rPr lang="en-US" sz="1700" kern="1200">
                              <a:solidFill>
                                <a:srgbClr val="0000FF"/>
                              </a:solidFill>
                              <a:effectLst/>
                              <a:latin typeface="Cambria" panose="02040503050406030204" pitchFamily="18" charset="0"/>
                              <a:ea typeface="Cambria" panose="02040503050406030204" pitchFamily="18" charset="0"/>
                            </a:rPr>
                            <a:t>S,</a:t>
                          </a:r>
                          <a:r>
                            <a:rPr lang="el-GR" sz="1700" kern="1200">
                              <a:solidFill>
                                <a:srgbClr val="0000FF"/>
                              </a:solidFill>
                              <a:effectLst/>
                              <a:latin typeface="Cambria" panose="02040503050406030204" pitchFamily="18" charset="0"/>
                              <a:ea typeface="Cambria" panose="02040503050406030204" pitchFamily="18" charset="0"/>
                            </a:rPr>
                            <a:t>α)</a:t>
                          </a:r>
                          <a:r>
                            <a:rPr lang="el-GR"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rPr>
                            <a:t>MLL, Germany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sSubSup>
                                  <m:sSubSupPr>
                                    <m:ctrlPr>
                                      <a:rPr lang="zh-CN" sz="1700" i="1" smtClean="0">
                                        <a:solidFill>
                                          <a:srgbClr val="0000FF"/>
                                        </a:solidFill>
                                        <a:effectLst/>
                                        <a:latin typeface="Cambria Math" panose="02040503050406030204" pitchFamily="18" charset="0"/>
                                      </a:rPr>
                                    </m:ctrlPr>
                                  </m:sSubSupPr>
                                  <m:e>
                                    <m:r>
                                      <a:rPr lang="en-US" sz="1700">
                                        <a:solidFill>
                                          <a:srgbClr val="0000FF"/>
                                        </a:solidFill>
                                        <a:effectLst/>
                                        <a:latin typeface="Cambria Math" panose="02040503050406030204" pitchFamily="18" charset="0"/>
                                      </a:rPr>
                                      <m:t>964±19</m:t>
                                    </m:r>
                                  </m:e>
                                  <m:sub>
                                    <m:r>
                                      <a:rPr lang="en-US" sz="1700">
                                        <a:solidFill>
                                          <a:srgbClr val="0000FF"/>
                                        </a:solidFill>
                                        <a:effectLst/>
                                        <a:latin typeface="Cambria Math" panose="02040503050406030204" pitchFamily="18" charset="0"/>
                                      </a:rPr>
                                      <m:t>−89</m:t>
                                    </m:r>
                                  </m:sub>
                                  <m:sup>
                                    <m:r>
                                      <a:rPr lang="en-US" sz="1700">
                                        <a:solidFill>
                                          <a:srgbClr val="0000FF"/>
                                        </a:solidFill>
                                        <a:effectLst/>
                                        <a:latin typeface="Cambria Math" panose="02040503050406030204" pitchFamily="18" charset="0"/>
                                      </a:rPr>
                                      <m:t>+311</m:t>
                                    </m:r>
                                  </m:sup>
                                </m:sSubSup>
                              </m:oMath>
                            </m:oMathPara>
                          </a14:m>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Herlitzius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tc>
                    <a:extLst>
                      <a:ext uri="{0D108BD9-81ED-4DB2-BD59-A6C34878D82A}">
                        <a16:rowId xmlns:a16="http://schemas.microsoft.com/office/drawing/2014/main" val="1183597849"/>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3</a:t>
                          </a:r>
                          <a:r>
                            <a:rPr lang="en-US" sz="1700" kern="1200">
                              <a:solidFill>
                                <a:srgbClr val="0000FF"/>
                              </a:solidFill>
                              <a:effectLst/>
                              <a:latin typeface="Cambria" panose="02040503050406030204" pitchFamily="18" charset="0"/>
                              <a:ea typeface="Cambria" panose="02040503050406030204" pitchFamily="18" charset="0"/>
                            </a:rPr>
                            <a:t>He(</a:t>
                          </a:r>
                          <a:r>
                            <a:rPr lang="en-US" sz="1700" kern="1200" baseline="30000">
                              <a:solidFill>
                                <a:srgbClr val="0000FF"/>
                              </a:solidFill>
                              <a:effectLst/>
                              <a:latin typeface="Cambria" panose="02040503050406030204" pitchFamily="18" charset="0"/>
                              <a:ea typeface="Cambria" panose="02040503050406030204" pitchFamily="18" charset="0"/>
                            </a:rPr>
                            <a:t>32</a:t>
                          </a:r>
                          <a:r>
                            <a:rPr lang="en-US" sz="1700" kern="1200">
                              <a:solidFill>
                                <a:srgbClr val="0000FF"/>
                              </a:solidFill>
                              <a:effectLst/>
                              <a:latin typeface="Cambria" panose="02040503050406030204" pitchFamily="18" charset="0"/>
                              <a:ea typeface="Cambria" panose="02040503050406030204" pitchFamily="18" charset="0"/>
                            </a:rPr>
                            <a:t>S,</a:t>
                          </a:r>
                          <a:r>
                            <a:rPr lang="el-GR" sz="1700" kern="1200">
                              <a:solidFill>
                                <a:srgbClr val="0000FF"/>
                              </a:solidFill>
                              <a:effectLst/>
                              <a:latin typeface="Cambria" panose="02040503050406030204" pitchFamily="18" charset="0"/>
                              <a:ea typeface="Cambria" panose="02040503050406030204" pitchFamily="18" charset="0"/>
                            </a:rPr>
                            <a:t>α)</a:t>
                          </a:r>
                          <a:r>
                            <a:rPr lang="el-GR"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rPr>
                            <a:t>TRIUMF, Canada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smtClean="0">
                                    <a:solidFill>
                                      <a:srgbClr val="0000FF"/>
                                    </a:solidFill>
                                    <a:effectLst/>
                                    <a:latin typeface="Cambria Math" panose="02040503050406030204" pitchFamily="18" charset="0"/>
                                  </a:rPr>
                                  <m:t>1120±180</m:t>
                                </m:r>
                              </m:oMath>
                            </m:oMathPara>
                          </a14:m>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Sun</a:t>
                          </a:r>
                          <a:endParaRPr lang="zh-CN" altLang="en-US" sz="1700" dirty="0">
                            <a:solidFill>
                              <a:srgbClr val="0000FF"/>
                            </a:solidFill>
                            <a:effectLst/>
                            <a:latin typeface="Cambria" panose="02040503050406030204" pitchFamily="18" charset="0"/>
                            <a:ea typeface="+mn-ea"/>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04398686"/>
                      </a:ext>
                    </a:extLst>
                  </a:tr>
                  <a:tr h="533400">
                    <a:tc rowSpan="2">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2234</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5/2</a:t>
                          </a:r>
                          <a:r>
                            <a:rPr lang="en-US" sz="1700" baseline="30000" dirty="0">
                              <a:solidFill>
                                <a:srgbClr val="0000FF"/>
                              </a:solidFill>
                              <a:effectLst/>
                              <a:latin typeface="Cambria" panose="02040503050406030204" pitchFamily="18" charset="0"/>
                              <a:ea typeface="Cambria" panose="02040503050406030204" pitchFamily="18" charset="0"/>
                            </a:rPr>
                            <a:t>+</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32</a:t>
                          </a:r>
                          <a:r>
                            <a:rPr lang="en-US" sz="1700" kern="1200">
                              <a:solidFill>
                                <a:srgbClr val="0000FF"/>
                              </a:solidFill>
                              <a:effectLst/>
                              <a:latin typeface="Cambria" panose="02040503050406030204" pitchFamily="18" charset="0"/>
                              <a:ea typeface="Cambria" panose="02040503050406030204" pitchFamily="18" charset="0"/>
                            </a:rPr>
                            <a:t>S(</a:t>
                          </a:r>
                          <a:r>
                            <a:rPr lang="en-US" sz="1700" kern="1200" baseline="30000">
                              <a:solidFill>
                                <a:srgbClr val="0000FF"/>
                              </a:solidFill>
                              <a:effectLst/>
                              <a:latin typeface="Cambria" panose="02040503050406030204" pitchFamily="18" charset="0"/>
                              <a:ea typeface="Cambria" panose="02040503050406030204" pitchFamily="18" charset="0"/>
                            </a:rPr>
                            <a:t>3</a:t>
                          </a:r>
                          <a:r>
                            <a:rPr lang="en-US" sz="1700" kern="1200">
                              <a:solidFill>
                                <a:srgbClr val="0000FF"/>
                              </a:solidFill>
                              <a:effectLst/>
                              <a:latin typeface="Cambria" panose="02040503050406030204" pitchFamily="18" charset="0"/>
                              <a:ea typeface="Cambria" panose="02040503050406030204" pitchFamily="18" charset="0"/>
                            </a:rPr>
                            <a:t>He,α)</a:t>
                          </a:r>
                          <a:r>
                            <a:rPr lang="en-US"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Utrecht, Netherlands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smtClean="0">
                                    <a:solidFill>
                                      <a:srgbClr val="0000FF"/>
                                    </a:solidFill>
                                    <a:effectLst/>
                                    <a:latin typeface="Cambria Math" panose="02040503050406030204" pitchFamily="18" charset="0"/>
                                  </a:rPr>
                                  <m:t>320±80</m:t>
                                </m:r>
                              </m:oMath>
                            </m:oMathPara>
                          </a14:m>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Engmann</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620086821"/>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dirty="0">
                              <a:solidFill>
                                <a:srgbClr val="0000FF"/>
                              </a:solidFill>
                              <a:effectLst/>
                              <a:latin typeface="Cambria" panose="02040503050406030204" pitchFamily="18" charset="0"/>
                              <a:ea typeface="Cambria" panose="02040503050406030204" pitchFamily="18" charset="0"/>
                            </a:rPr>
                            <a:t>3</a:t>
                          </a:r>
                          <a:r>
                            <a:rPr lang="en-US" sz="1700" kern="1200" dirty="0">
                              <a:solidFill>
                                <a:srgbClr val="0000FF"/>
                              </a:solidFill>
                              <a:effectLst/>
                              <a:latin typeface="Cambria" panose="02040503050406030204" pitchFamily="18" charset="0"/>
                              <a:ea typeface="Cambria" panose="02040503050406030204" pitchFamily="18" charset="0"/>
                            </a:rPr>
                            <a:t>He(</a:t>
                          </a:r>
                          <a:r>
                            <a:rPr lang="en-US" sz="1700" kern="1200" baseline="30000" dirty="0">
                              <a:solidFill>
                                <a:srgbClr val="0000FF"/>
                              </a:solidFill>
                              <a:effectLst/>
                              <a:latin typeface="Cambria" panose="02040503050406030204" pitchFamily="18" charset="0"/>
                              <a:ea typeface="Cambria" panose="02040503050406030204" pitchFamily="18" charset="0"/>
                            </a:rPr>
                            <a:t>32</a:t>
                          </a:r>
                          <a:r>
                            <a:rPr lang="en-US" sz="1700" kern="1200" dirty="0">
                              <a:solidFill>
                                <a:srgbClr val="0000FF"/>
                              </a:solidFill>
                              <a:effectLst/>
                              <a:latin typeface="Cambria" panose="02040503050406030204" pitchFamily="18" charset="0"/>
                              <a:ea typeface="Cambria" panose="02040503050406030204" pitchFamily="18" charset="0"/>
                            </a:rPr>
                            <a:t>S,</a:t>
                          </a:r>
                          <a:r>
                            <a:rPr lang="el-GR" sz="1700" kern="1200" dirty="0">
                              <a:solidFill>
                                <a:srgbClr val="0000FF"/>
                              </a:solidFill>
                              <a:effectLst/>
                              <a:latin typeface="Cambria" panose="02040503050406030204" pitchFamily="18" charset="0"/>
                              <a:ea typeface="Cambria" panose="02040503050406030204" pitchFamily="18" charset="0"/>
                            </a:rPr>
                            <a:t>α)</a:t>
                          </a:r>
                          <a:r>
                            <a:rPr lang="el-GR" sz="1700" kern="1200" baseline="30000" dirty="0">
                              <a:solidFill>
                                <a:srgbClr val="0000FF"/>
                              </a:solidFill>
                              <a:effectLst/>
                              <a:latin typeface="Cambria" panose="02040503050406030204" pitchFamily="18" charset="0"/>
                              <a:ea typeface="Cambria" panose="02040503050406030204" pitchFamily="18" charset="0"/>
                            </a:rPr>
                            <a:t>31</a:t>
                          </a:r>
                          <a:r>
                            <a:rPr lang="en-US" sz="1700" kern="1200" dirty="0">
                              <a:solidFill>
                                <a:srgbClr val="0000FF"/>
                              </a:solidFill>
                              <a:effectLst/>
                              <a:latin typeface="Cambria" panose="02040503050406030204" pitchFamily="18" charset="0"/>
                              <a:ea typeface="Cambria" panose="020405030504060302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rPr>
                            <a:t>TRIUMF, Canada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smtClean="0">
                                    <a:solidFill>
                                      <a:srgbClr val="0000FF"/>
                                    </a:solidFill>
                                    <a:effectLst/>
                                    <a:latin typeface="Cambria Math" panose="02040503050406030204" pitchFamily="18" charset="0"/>
                                  </a:rPr>
                                  <m:t>250±80</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Sun</a:t>
                          </a:r>
                          <a:endParaRPr lang="zh-CN" altLang="en-US" sz="1700" dirty="0">
                            <a:solidFill>
                              <a:srgbClr val="0000FF"/>
                            </a:solidFill>
                            <a:effectLst/>
                            <a:latin typeface="Cambria" panose="02040503050406030204" pitchFamily="18" charset="0"/>
                            <a:ea typeface="+mn-ea"/>
                            <a:cs typeface="Times New Roman" panose="02020603050405020304" pitchFamily="18" charset="0"/>
                          </a:endParaRPr>
                        </a:p>
                      </a:txBody>
                      <a:tcPr marL="45720" marR="4572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89750332"/>
                      </a:ext>
                    </a:extLst>
                  </a:tr>
                  <a:tr h="533400">
                    <a:tc rowSpan="2">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4451</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7/2</a:t>
                          </a:r>
                          <a:r>
                            <a:rPr lang="en-US" sz="1700" baseline="30000" dirty="0">
                              <a:solidFill>
                                <a:srgbClr val="0000FF"/>
                              </a:solidFill>
                              <a:effectLst/>
                              <a:latin typeface="Cambria" panose="02040503050406030204" pitchFamily="18" charset="0"/>
                              <a:ea typeface="Cambria" panose="02040503050406030204" pitchFamily="18" charset="0"/>
                            </a:rPr>
                            <a:t>–</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12</a:t>
                          </a:r>
                          <a:r>
                            <a:rPr lang="en-US" sz="1700" kern="1200">
                              <a:solidFill>
                                <a:srgbClr val="0000FF"/>
                              </a:solidFill>
                              <a:effectLst/>
                              <a:latin typeface="Cambria" panose="02040503050406030204" pitchFamily="18" charset="0"/>
                              <a:ea typeface="Cambria" panose="02040503050406030204" pitchFamily="18" charset="0"/>
                            </a:rPr>
                            <a:t>C(</a:t>
                          </a:r>
                          <a:r>
                            <a:rPr lang="en-US" sz="1700" kern="1200" baseline="30000">
                              <a:solidFill>
                                <a:srgbClr val="0000FF"/>
                              </a:solidFill>
                              <a:effectLst/>
                              <a:latin typeface="Cambria" panose="02040503050406030204" pitchFamily="18" charset="0"/>
                              <a:ea typeface="Cambria" panose="02040503050406030204" pitchFamily="18" charset="0"/>
                            </a:rPr>
                            <a:t>20</a:t>
                          </a:r>
                          <a:r>
                            <a:rPr lang="en-US" sz="1700" kern="1200">
                              <a:solidFill>
                                <a:srgbClr val="0000FF"/>
                              </a:solidFill>
                              <a:effectLst/>
                              <a:latin typeface="Cambria" panose="02040503050406030204" pitchFamily="18" charset="0"/>
                              <a:ea typeface="Cambria" panose="02040503050406030204" pitchFamily="18" charset="0"/>
                            </a:rPr>
                            <a:t>Ne,n)</a:t>
                          </a:r>
                          <a:r>
                            <a:rPr lang="en-US"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rPr>
                            <a:t>LNL, Italy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smtClean="0">
                                    <a:solidFill>
                                      <a:srgbClr val="0000FF"/>
                                    </a:solidFill>
                                    <a:effectLst/>
                                    <a:latin typeface="Cambria Math" panose="02040503050406030204" pitchFamily="18" charset="0"/>
                                  </a:rPr>
                                  <m:t>543±49</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Tonev</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103924890"/>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dirty="0">
                              <a:solidFill>
                                <a:srgbClr val="0000FF"/>
                              </a:solidFill>
                              <a:effectLst/>
                              <a:latin typeface="Cambria" panose="02040503050406030204" pitchFamily="18" charset="0"/>
                              <a:ea typeface="Cambria" panose="02040503050406030204" pitchFamily="18" charset="0"/>
                            </a:rPr>
                            <a:t>16</a:t>
                          </a:r>
                          <a:r>
                            <a:rPr lang="en-US" sz="1700" kern="1200" dirty="0">
                              <a:solidFill>
                                <a:srgbClr val="0000FF"/>
                              </a:solidFill>
                              <a:effectLst/>
                              <a:latin typeface="Cambria" panose="02040503050406030204" pitchFamily="18" charset="0"/>
                              <a:ea typeface="Cambria" panose="02040503050406030204" pitchFamily="18" charset="0"/>
                            </a:rPr>
                            <a:t>O(</a:t>
                          </a:r>
                          <a:r>
                            <a:rPr lang="en-US" sz="1700" kern="1200" baseline="30000" dirty="0">
                              <a:solidFill>
                                <a:srgbClr val="0000FF"/>
                              </a:solidFill>
                              <a:effectLst/>
                              <a:latin typeface="Cambria" panose="02040503050406030204" pitchFamily="18" charset="0"/>
                              <a:ea typeface="Cambria" panose="02040503050406030204" pitchFamily="18" charset="0"/>
                            </a:rPr>
                            <a:t>16</a:t>
                          </a:r>
                          <a:r>
                            <a:rPr lang="en-US" sz="1700" kern="1200" dirty="0">
                              <a:solidFill>
                                <a:srgbClr val="0000FF"/>
                              </a:solidFill>
                              <a:effectLst/>
                              <a:latin typeface="Cambria" panose="02040503050406030204" pitchFamily="18" charset="0"/>
                              <a:ea typeface="Cambria" panose="02040503050406030204" pitchFamily="18" charset="0"/>
                            </a:rPr>
                            <a:t>O,n)</a:t>
                          </a:r>
                          <a:r>
                            <a:rPr lang="en-US" sz="1700" kern="1200" baseline="30000" dirty="0">
                              <a:solidFill>
                                <a:srgbClr val="0000FF"/>
                              </a:solidFill>
                              <a:effectLst/>
                              <a:latin typeface="Cambria" panose="02040503050406030204" pitchFamily="18" charset="0"/>
                              <a:ea typeface="Cambria" panose="02040503050406030204" pitchFamily="18" charset="0"/>
                            </a:rPr>
                            <a:t>31</a:t>
                          </a:r>
                          <a:r>
                            <a:rPr lang="en-US" sz="1700" kern="1200" dirty="0">
                              <a:solidFill>
                                <a:srgbClr val="0000FF"/>
                              </a:solidFill>
                              <a:effectLst/>
                              <a:latin typeface="Cambria" panose="02040503050406030204" pitchFamily="18" charset="0"/>
                              <a:ea typeface="Cambria" panose="020405030504060302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smtClean="0">
                                    <a:solidFill>
                                      <a:srgbClr val="0000FF"/>
                                    </a:solidFill>
                                    <a:effectLst/>
                                    <a:latin typeface="Cambria Math" panose="02040503050406030204" pitchFamily="18" charset="0"/>
                                  </a:rPr>
                                  <m:t>1030±210</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117983200"/>
                      </a:ext>
                    </a:extLst>
                  </a:tr>
                  <a:tr h="533400">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6376</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9/2</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altLang="en-US" sz="1700" baseline="300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14:m>
                            <m:oMath xmlns:m="http://schemas.openxmlformats.org/officeDocument/2006/math">
                              <m:r>
                                <a:rPr lang="en-US" sz="1700" b="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245</m:t>
                              </m:r>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m:t>
                              </m:r>
                            </m:oMath>
                          </a14:m>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45</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37464014"/>
                      </a:ext>
                    </a:extLst>
                  </a:tr>
                  <a:tr h="533400">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6833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11/2</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altLang="en-US" sz="1700" baseline="300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14:m>
                            <m:oMathPara xmlns:m="http://schemas.openxmlformats.org/officeDocument/2006/math">
                              <m:oMathParaPr>
                                <m:jc m:val="centerGroup"/>
                              </m:oMathParaPr>
                              <m:oMath xmlns:m="http://schemas.openxmlformats.org/officeDocument/2006/math">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1</m:t>
                                </m:r>
                                <m:r>
                                  <a:rPr lang="en-US" sz="1700" b="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8</m:t>
                                </m:r>
                                <m:r>
                                  <a:rPr lang="en-US" sz="170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0±</m:t>
                                </m:r>
                                <m:r>
                                  <a:rPr lang="en-US" sz="1700" b="0" i="1" smtClean="0">
                                    <a:solidFill>
                                      <a:srgbClr val="0000FF"/>
                                    </a:solidFill>
                                    <a:effectLst/>
                                    <a:latin typeface="Cambria Math" panose="02040503050406030204" pitchFamily="18" charset="0"/>
                                    <a:ea typeface="宋体" panose="02010600030101010101" pitchFamily="2" charset="-122"/>
                                    <a:cs typeface="Times New Roman" panose="02020603050405020304" pitchFamily="18" charset="0"/>
                                  </a:rPr>
                                  <m:t>35</m:t>
                                </m:r>
                              </m:oMath>
                            </m:oMathPara>
                          </a14:m>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86045038"/>
                      </a:ext>
                    </a:extLst>
                  </a:tr>
                </a:tbl>
              </a:graphicData>
            </a:graphic>
          </p:graphicFrame>
        </mc:Choice>
        <mc:Fallback xmlns="">
          <p:graphicFrame>
            <p:nvGraphicFramePr>
              <p:cNvPr id="6" name="Table 5">
                <a:extLst>
                  <a:ext uri="{FF2B5EF4-FFF2-40B4-BE49-F238E27FC236}">
                    <a16:creationId xmlns:a16="http://schemas.microsoft.com/office/drawing/2014/main" id="{BACDF4A8-3C9A-4F61-BEDC-AA95A6413067}"/>
                  </a:ext>
                </a:extLst>
              </p:cNvPr>
              <p:cNvGraphicFramePr>
                <a:graphicFrameLocks noGrp="1"/>
              </p:cNvGraphicFramePr>
              <p:nvPr>
                <p:extLst>
                  <p:ext uri="{D42A27DB-BD31-4B8C-83A1-F6EECF244321}">
                    <p14:modId xmlns:p14="http://schemas.microsoft.com/office/powerpoint/2010/main" val="2083269203"/>
                  </p:ext>
                </p:extLst>
              </p:nvPr>
            </p:nvGraphicFramePr>
            <p:xfrm>
              <a:off x="0" y="287383"/>
              <a:ext cx="9144001" cy="6400800"/>
            </p:xfrm>
            <a:graphic>
              <a:graphicData uri="http://schemas.openxmlformats.org/drawingml/2006/table">
                <a:tbl>
                  <a:tblPr firstRow="1" bandRow="1">
                    <a:tableStyleId>{2D5ABB26-0587-4C30-8999-92F81FD0307C}</a:tableStyleId>
                  </a:tblPr>
                  <a:tblGrid>
                    <a:gridCol w="1009076">
                      <a:extLst>
                        <a:ext uri="{9D8B030D-6E8A-4147-A177-3AD203B41FA5}">
                          <a16:colId xmlns:a16="http://schemas.microsoft.com/office/drawing/2014/main" val="2825060616"/>
                        </a:ext>
                      </a:extLst>
                    </a:gridCol>
                    <a:gridCol w="613571">
                      <a:extLst>
                        <a:ext uri="{9D8B030D-6E8A-4147-A177-3AD203B41FA5}">
                          <a16:colId xmlns:a16="http://schemas.microsoft.com/office/drawing/2014/main" val="402144549"/>
                        </a:ext>
                      </a:extLst>
                    </a:gridCol>
                    <a:gridCol w="2139797">
                      <a:extLst>
                        <a:ext uri="{9D8B030D-6E8A-4147-A177-3AD203B41FA5}">
                          <a16:colId xmlns:a16="http://schemas.microsoft.com/office/drawing/2014/main" val="475812233"/>
                        </a:ext>
                      </a:extLst>
                    </a:gridCol>
                    <a:gridCol w="2084683">
                      <a:extLst>
                        <a:ext uri="{9D8B030D-6E8A-4147-A177-3AD203B41FA5}">
                          <a16:colId xmlns:a16="http://schemas.microsoft.com/office/drawing/2014/main" val="298211573"/>
                        </a:ext>
                      </a:extLst>
                    </a:gridCol>
                    <a:gridCol w="1831209">
                      <a:extLst>
                        <a:ext uri="{9D8B030D-6E8A-4147-A177-3AD203B41FA5}">
                          <a16:colId xmlns:a16="http://schemas.microsoft.com/office/drawing/2014/main" val="2861546251"/>
                        </a:ext>
                      </a:extLst>
                    </a:gridCol>
                    <a:gridCol w="1465665">
                      <a:extLst>
                        <a:ext uri="{9D8B030D-6E8A-4147-A177-3AD203B41FA5}">
                          <a16:colId xmlns:a16="http://schemas.microsoft.com/office/drawing/2014/main" val="4213831369"/>
                        </a:ext>
                      </a:extLst>
                    </a:gridCol>
                  </a:tblGrid>
                  <a:tr h="533400">
                    <a:tc>
                      <a:txBody>
                        <a:bodyPr/>
                        <a:lstStyle/>
                        <a:p>
                          <a:pPr algn="ctr">
                            <a:lnSpc>
                              <a:spcPct val="107000"/>
                            </a:lnSpc>
                            <a:spcAft>
                              <a:spcPts val="0"/>
                            </a:spcAft>
                          </a:pPr>
                          <a:r>
                            <a:rPr lang="en-US" sz="1700" i="1" dirty="0">
                              <a:solidFill>
                                <a:srgbClr val="0000FF"/>
                              </a:solidFill>
                              <a:effectLst/>
                              <a:latin typeface="Cambria" panose="02040503050406030204" pitchFamily="18" charset="0"/>
                              <a:ea typeface="Cambria" panose="02040503050406030204" pitchFamily="18" charset="0"/>
                            </a:rPr>
                            <a:t>E</a:t>
                          </a:r>
                          <a:r>
                            <a:rPr lang="en-US" sz="1700" i="1" baseline="-25000" dirty="0">
                              <a:solidFill>
                                <a:srgbClr val="0000FF"/>
                              </a:solidFill>
                              <a:effectLst/>
                              <a:latin typeface="Cambria" panose="02040503050406030204" pitchFamily="18" charset="0"/>
                              <a:ea typeface="Cambria" panose="02040503050406030204" pitchFamily="18" charset="0"/>
                            </a:rPr>
                            <a:t>x</a:t>
                          </a:r>
                          <a:r>
                            <a:rPr lang="en-US" sz="1700" dirty="0">
                              <a:solidFill>
                                <a:srgbClr val="0000FF"/>
                              </a:solidFill>
                              <a:effectLst/>
                              <a:latin typeface="Cambria" panose="02040503050406030204" pitchFamily="18" charset="0"/>
                              <a:ea typeface="Cambria" panose="02040503050406030204" pitchFamily="18" charset="0"/>
                            </a:rPr>
                            <a:t> (keV)</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i="1" dirty="0">
                              <a:solidFill>
                                <a:srgbClr val="0000FF"/>
                              </a:solidFill>
                              <a:effectLst/>
                              <a:latin typeface="Cambria" panose="02040503050406030204" pitchFamily="18" charset="0"/>
                              <a:ea typeface="Cambria" panose="02040503050406030204" pitchFamily="18" charset="0"/>
                            </a:rPr>
                            <a:t>J</a:t>
                          </a:r>
                          <a:r>
                            <a:rPr lang="en-US" sz="1700" i="1" baseline="30000" dirty="0">
                              <a:solidFill>
                                <a:srgbClr val="0000FF"/>
                              </a:solidFill>
                              <a:effectLst/>
                              <a:latin typeface="Cambria" panose="02040503050406030204" pitchFamily="18" charset="0"/>
                              <a:ea typeface="Cambria" panose="02040503050406030204" pitchFamily="18" charset="0"/>
                            </a:rPr>
                            <a:t>π</a:t>
                          </a:r>
                          <a:endParaRPr lang="zh-CN" sz="1700" i="1"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Reaction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Laboratory</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i="1" dirty="0">
                              <a:solidFill>
                                <a:srgbClr val="0000FF"/>
                              </a:solidFill>
                              <a:effectLst/>
                              <a:latin typeface="Cambria" panose="02040503050406030204" pitchFamily="18" charset="0"/>
                              <a:ea typeface="Cambria" panose="02040503050406030204" pitchFamily="18" charset="0"/>
                            </a:rPr>
                            <a:t>τ</a:t>
                          </a:r>
                          <a:r>
                            <a:rPr lang="en-US" sz="1700" dirty="0">
                              <a:solidFill>
                                <a:srgbClr val="0000FF"/>
                              </a:solidFill>
                              <a:effectLst/>
                              <a:latin typeface="Cambria" panose="02040503050406030204" pitchFamily="18" charset="0"/>
                              <a:ea typeface="Cambria" panose="02040503050406030204" pitchFamily="18" charset="0"/>
                            </a:rPr>
                            <a:t> (fs) Literature</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Reference</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4291814"/>
                      </a:ext>
                    </a:extLst>
                  </a:tr>
                  <a:tr h="533400">
                    <a:tc rowSpan="5">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1248</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5">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3/2</a:t>
                          </a:r>
                          <a:r>
                            <a:rPr lang="en-US" sz="1700" baseline="30000">
                              <a:solidFill>
                                <a:srgbClr val="0000FF"/>
                              </a:solidFill>
                              <a:effectLst/>
                              <a:latin typeface="Cambria" panose="02040503050406030204" pitchFamily="18" charset="0"/>
                              <a:ea typeface="Cambria" panose="02040503050406030204" pitchFamily="18" charset="0"/>
                            </a:rPr>
                            <a:t>+</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32</a:t>
                          </a:r>
                          <a:r>
                            <a:rPr lang="en-US" sz="1700" kern="1200">
                              <a:solidFill>
                                <a:srgbClr val="0000FF"/>
                              </a:solidFill>
                              <a:effectLst/>
                              <a:latin typeface="Cambria" panose="02040503050406030204" pitchFamily="18" charset="0"/>
                              <a:ea typeface="Cambria" panose="02040503050406030204" pitchFamily="18" charset="0"/>
                            </a:rPr>
                            <a:t>S(</a:t>
                          </a:r>
                          <a:r>
                            <a:rPr lang="en-US" sz="1700" kern="1200" baseline="30000">
                              <a:solidFill>
                                <a:srgbClr val="0000FF"/>
                              </a:solidFill>
                              <a:effectLst/>
                              <a:latin typeface="Cambria" panose="02040503050406030204" pitchFamily="18" charset="0"/>
                              <a:ea typeface="Cambria" panose="02040503050406030204" pitchFamily="18" charset="0"/>
                            </a:rPr>
                            <a:t>3</a:t>
                          </a:r>
                          <a:r>
                            <a:rPr lang="en-US" sz="1700" kern="1200">
                              <a:solidFill>
                                <a:srgbClr val="0000FF"/>
                              </a:solidFill>
                              <a:effectLst/>
                              <a:latin typeface="Cambria" panose="02040503050406030204" pitchFamily="18" charset="0"/>
                              <a:ea typeface="Cambria" panose="02040503050406030204" pitchFamily="18" charset="0"/>
                            </a:rPr>
                            <a:t>He,α)</a:t>
                          </a:r>
                          <a:r>
                            <a:rPr lang="en-US"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Utrecht, Netherlands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blipFill>
                          <a:blip r:embed="rId2"/>
                          <a:stretch>
                            <a:fillRect l="-320000" t="-102299" r="-80667" b="-1008046"/>
                          </a:stretch>
                        </a:blipFill>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rPr>
                            <a:t>Engmann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862574818"/>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9</a:t>
                          </a:r>
                          <a:r>
                            <a:rPr lang="en-US" sz="1700" kern="1200">
                              <a:solidFill>
                                <a:srgbClr val="0000FF"/>
                              </a:solidFill>
                              <a:effectLst/>
                              <a:latin typeface="Cambria" panose="02040503050406030204" pitchFamily="18" charset="0"/>
                              <a:ea typeface="Cambria" panose="02040503050406030204" pitchFamily="18" charset="0"/>
                            </a:rPr>
                            <a:t>Be(</a:t>
                          </a:r>
                          <a:r>
                            <a:rPr lang="en-US" sz="1700" kern="1200" baseline="30000">
                              <a:solidFill>
                                <a:srgbClr val="0000FF"/>
                              </a:solidFill>
                              <a:effectLst/>
                              <a:latin typeface="Cambria" panose="02040503050406030204" pitchFamily="18" charset="0"/>
                              <a:ea typeface="Cambria" panose="02040503050406030204" pitchFamily="18" charset="0"/>
                            </a:rPr>
                            <a:t>37</a:t>
                          </a:r>
                          <a:r>
                            <a:rPr lang="en-US" sz="1700" kern="1200">
                              <a:solidFill>
                                <a:srgbClr val="0000FF"/>
                              </a:solidFill>
                              <a:effectLst/>
                              <a:latin typeface="Cambria" panose="02040503050406030204" pitchFamily="18" charset="0"/>
                              <a:ea typeface="Cambria" panose="02040503050406030204" pitchFamily="18" charset="0"/>
                            </a:rPr>
                            <a:t>Ca,</a:t>
                          </a:r>
                          <a:r>
                            <a:rPr lang="en-US" sz="1700" kern="1200" baseline="30000">
                              <a:solidFill>
                                <a:srgbClr val="0000FF"/>
                              </a:solidFill>
                              <a:effectLst/>
                              <a:latin typeface="Cambria" panose="02040503050406030204" pitchFamily="18" charset="0"/>
                              <a:ea typeface="Cambria" panose="02040503050406030204" pitchFamily="18" charset="0"/>
                            </a:rPr>
                            <a:t>9</a:t>
                          </a:r>
                          <a:r>
                            <a:rPr lang="en-US" sz="1700" kern="1200">
                              <a:solidFill>
                                <a:srgbClr val="0000FF"/>
                              </a:solidFill>
                              <a:effectLst/>
                              <a:latin typeface="Cambria" panose="02040503050406030204" pitchFamily="18" charset="0"/>
                              <a:ea typeface="Cambria" panose="02040503050406030204" pitchFamily="18" charset="0"/>
                            </a:rPr>
                            <a:t>Be4p2n)</a:t>
                          </a:r>
                          <a:r>
                            <a:rPr lang="en-US"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rPr>
                            <a:t>GSI, Germany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endParaRPr lang="en-US"/>
                        </a:p>
                      </a:txBody>
                      <a:tcPr marL="45720" marR="45720" anchor="ctr">
                        <a:blipFill>
                          <a:blip r:embed="rId2"/>
                          <a:stretch>
                            <a:fillRect l="-320000" t="-200000" r="-80667" b="-896591"/>
                          </a:stretch>
                        </a:blipFill>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Doornenbal</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tc>
                    <a:extLst>
                      <a:ext uri="{0D108BD9-81ED-4DB2-BD59-A6C34878D82A}">
                        <a16:rowId xmlns:a16="http://schemas.microsoft.com/office/drawing/2014/main" val="3876549949"/>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dirty="0">
                              <a:solidFill>
                                <a:srgbClr val="0000FF"/>
                              </a:solidFill>
                              <a:effectLst/>
                              <a:latin typeface="Cambria" panose="02040503050406030204" pitchFamily="18" charset="0"/>
                              <a:ea typeface="Cambria" panose="02040503050406030204" pitchFamily="18" charset="0"/>
                            </a:rPr>
                            <a:t>12</a:t>
                          </a:r>
                          <a:r>
                            <a:rPr lang="en-US" sz="1700" kern="1200" dirty="0">
                              <a:solidFill>
                                <a:srgbClr val="0000FF"/>
                              </a:solidFill>
                              <a:effectLst/>
                              <a:latin typeface="Cambria" panose="02040503050406030204" pitchFamily="18" charset="0"/>
                              <a:ea typeface="Cambria" panose="02040503050406030204" pitchFamily="18" charset="0"/>
                            </a:rPr>
                            <a:t>C(</a:t>
                          </a:r>
                          <a:r>
                            <a:rPr lang="en-US" sz="1700" kern="1200" baseline="30000" dirty="0">
                              <a:solidFill>
                                <a:srgbClr val="0000FF"/>
                              </a:solidFill>
                              <a:effectLst/>
                              <a:latin typeface="Cambria" panose="02040503050406030204" pitchFamily="18" charset="0"/>
                              <a:ea typeface="Cambria" panose="02040503050406030204" pitchFamily="18" charset="0"/>
                            </a:rPr>
                            <a:t>20</a:t>
                          </a:r>
                          <a:r>
                            <a:rPr lang="en-US" sz="1700" kern="1200" dirty="0">
                              <a:solidFill>
                                <a:srgbClr val="0000FF"/>
                              </a:solidFill>
                              <a:effectLst/>
                              <a:latin typeface="Cambria" panose="02040503050406030204" pitchFamily="18" charset="0"/>
                              <a:ea typeface="Cambria" panose="02040503050406030204" pitchFamily="18" charset="0"/>
                            </a:rPr>
                            <a:t>Ne,n)</a:t>
                          </a:r>
                          <a:r>
                            <a:rPr lang="en-US" sz="1700" kern="1200" baseline="30000" dirty="0">
                              <a:solidFill>
                                <a:srgbClr val="0000FF"/>
                              </a:solidFill>
                              <a:effectLst/>
                              <a:latin typeface="Cambria" panose="02040503050406030204" pitchFamily="18" charset="0"/>
                              <a:ea typeface="Cambria" panose="02040503050406030204" pitchFamily="18" charset="0"/>
                            </a:rPr>
                            <a:t>31</a:t>
                          </a:r>
                          <a:r>
                            <a:rPr lang="en-US" sz="1700" kern="1200" dirty="0">
                              <a:solidFill>
                                <a:srgbClr val="0000FF"/>
                              </a:solidFill>
                              <a:effectLst/>
                              <a:latin typeface="Cambria" panose="02040503050406030204" pitchFamily="18" charset="0"/>
                              <a:ea typeface="Cambria" panose="020405030504060302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rPr>
                            <a:t>LNL, Italy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endParaRPr lang="en-US"/>
                        </a:p>
                      </a:txBody>
                      <a:tcPr marL="45720" marR="45720" anchor="ctr">
                        <a:blipFill>
                          <a:blip r:embed="rId2"/>
                          <a:stretch>
                            <a:fillRect l="-320000" t="-303448" r="-80667" b="-806897"/>
                          </a:stretch>
                        </a:blipFill>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Tonev</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tc>
                    <a:extLst>
                      <a:ext uri="{0D108BD9-81ED-4DB2-BD59-A6C34878D82A}">
                        <a16:rowId xmlns:a16="http://schemas.microsoft.com/office/drawing/2014/main" val="2976140984"/>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3</a:t>
                          </a:r>
                          <a:r>
                            <a:rPr lang="en-US" sz="1700" kern="1200">
                              <a:solidFill>
                                <a:srgbClr val="0000FF"/>
                              </a:solidFill>
                              <a:effectLst/>
                              <a:latin typeface="Cambria" panose="02040503050406030204" pitchFamily="18" charset="0"/>
                              <a:ea typeface="Cambria" panose="02040503050406030204" pitchFamily="18" charset="0"/>
                            </a:rPr>
                            <a:t>He(</a:t>
                          </a:r>
                          <a:r>
                            <a:rPr lang="en-US" sz="1700" kern="1200" baseline="30000">
                              <a:solidFill>
                                <a:srgbClr val="0000FF"/>
                              </a:solidFill>
                              <a:effectLst/>
                              <a:latin typeface="Cambria" panose="02040503050406030204" pitchFamily="18" charset="0"/>
                              <a:ea typeface="Cambria" panose="02040503050406030204" pitchFamily="18" charset="0"/>
                            </a:rPr>
                            <a:t>32</a:t>
                          </a:r>
                          <a:r>
                            <a:rPr lang="en-US" sz="1700" kern="1200">
                              <a:solidFill>
                                <a:srgbClr val="0000FF"/>
                              </a:solidFill>
                              <a:effectLst/>
                              <a:latin typeface="Cambria" panose="02040503050406030204" pitchFamily="18" charset="0"/>
                              <a:ea typeface="Cambria" panose="02040503050406030204" pitchFamily="18" charset="0"/>
                            </a:rPr>
                            <a:t>S,</a:t>
                          </a:r>
                          <a:r>
                            <a:rPr lang="el-GR" sz="1700" kern="1200">
                              <a:solidFill>
                                <a:srgbClr val="0000FF"/>
                              </a:solidFill>
                              <a:effectLst/>
                              <a:latin typeface="Cambria" panose="02040503050406030204" pitchFamily="18" charset="0"/>
                              <a:ea typeface="Cambria" panose="02040503050406030204" pitchFamily="18" charset="0"/>
                            </a:rPr>
                            <a:t>α)</a:t>
                          </a:r>
                          <a:r>
                            <a:rPr lang="el-GR"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rPr>
                            <a:t>MLL, Germany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tc>
                    <a:tc>
                      <a:txBody>
                        <a:bodyPr/>
                        <a:lstStyle/>
                        <a:p>
                          <a:endParaRPr lang="en-US"/>
                        </a:p>
                      </a:txBody>
                      <a:tcPr marL="45720" marR="45720" anchor="ctr">
                        <a:blipFill>
                          <a:blip r:embed="rId2"/>
                          <a:stretch>
                            <a:fillRect l="-320000" t="-398864" r="-80667" b="-697727"/>
                          </a:stretch>
                        </a:blipFill>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Herlitzius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9525" marR="9525" marT="9525" marB="0" anchor="ctr"/>
                    </a:tc>
                    <a:extLst>
                      <a:ext uri="{0D108BD9-81ED-4DB2-BD59-A6C34878D82A}">
                        <a16:rowId xmlns:a16="http://schemas.microsoft.com/office/drawing/2014/main" val="1183597849"/>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3</a:t>
                          </a:r>
                          <a:r>
                            <a:rPr lang="en-US" sz="1700" kern="1200">
                              <a:solidFill>
                                <a:srgbClr val="0000FF"/>
                              </a:solidFill>
                              <a:effectLst/>
                              <a:latin typeface="Cambria" panose="02040503050406030204" pitchFamily="18" charset="0"/>
                              <a:ea typeface="Cambria" panose="02040503050406030204" pitchFamily="18" charset="0"/>
                            </a:rPr>
                            <a:t>He(</a:t>
                          </a:r>
                          <a:r>
                            <a:rPr lang="en-US" sz="1700" kern="1200" baseline="30000">
                              <a:solidFill>
                                <a:srgbClr val="0000FF"/>
                              </a:solidFill>
                              <a:effectLst/>
                              <a:latin typeface="Cambria" panose="02040503050406030204" pitchFamily="18" charset="0"/>
                              <a:ea typeface="Cambria" panose="02040503050406030204" pitchFamily="18" charset="0"/>
                            </a:rPr>
                            <a:t>32</a:t>
                          </a:r>
                          <a:r>
                            <a:rPr lang="en-US" sz="1700" kern="1200">
                              <a:solidFill>
                                <a:srgbClr val="0000FF"/>
                              </a:solidFill>
                              <a:effectLst/>
                              <a:latin typeface="Cambria" panose="02040503050406030204" pitchFamily="18" charset="0"/>
                              <a:ea typeface="Cambria" panose="02040503050406030204" pitchFamily="18" charset="0"/>
                            </a:rPr>
                            <a:t>S,</a:t>
                          </a:r>
                          <a:r>
                            <a:rPr lang="el-GR" sz="1700" kern="1200">
                              <a:solidFill>
                                <a:srgbClr val="0000FF"/>
                              </a:solidFill>
                              <a:effectLst/>
                              <a:latin typeface="Cambria" panose="02040503050406030204" pitchFamily="18" charset="0"/>
                              <a:ea typeface="Cambria" panose="02040503050406030204" pitchFamily="18" charset="0"/>
                            </a:rPr>
                            <a:t>α)</a:t>
                          </a:r>
                          <a:r>
                            <a:rPr lang="el-GR"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rPr>
                            <a:t>TRIUMF, Canada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endParaRPr lang="en-US"/>
                        </a:p>
                      </a:txBody>
                      <a:tcPr marL="45720" marR="45720" anchor="ctr">
                        <a:lnB w="12700" cap="flat" cmpd="sng" algn="ctr">
                          <a:solidFill>
                            <a:schemeClr val="tx1"/>
                          </a:solidFill>
                          <a:prstDash val="solid"/>
                          <a:round/>
                          <a:headEnd type="none" w="med" len="med"/>
                          <a:tailEnd type="none" w="med" len="med"/>
                        </a:lnB>
                        <a:blipFill>
                          <a:blip r:embed="rId2"/>
                          <a:stretch>
                            <a:fillRect l="-320000" t="-498864" r="-80667" b="-597727"/>
                          </a:stretch>
                        </a:blipFill>
                      </a:tcPr>
                    </a:tc>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Sun</a:t>
                          </a:r>
                          <a:endParaRPr lang="zh-CN" altLang="en-US" sz="1700" dirty="0">
                            <a:solidFill>
                              <a:srgbClr val="0000FF"/>
                            </a:solidFill>
                            <a:effectLst/>
                            <a:latin typeface="Cambria" panose="02040503050406030204" pitchFamily="18" charset="0"/>
                            <a:ea typeface="+mn-ea"/>
                            <a:cs typeface="Times New Roman" panose="02020603050405020304" pitchFamily="18" charset="0"/>
                          </a:endParaRPr>
                        </a:p>
                      </a:txBody>
                      <a:tcPr marL="9525" marR="9525" marT="9525" marB="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04398686"/>
                      </a:ext>
                    </a:extLst>
                  </a:tr>
                  <a:tr h="533400">
                    <a:tc rowSpan="2">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2234</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5/2</a:t>
                          </a:r>
                          <a:r>
                            <a:rPr lang="en-US" sz="1700" baseline="30000" dirty="0">
                              <a:solidFill>
                                <a:srgbClr val="0000FF"/>
                              </a:solidFill>
                              <a:effectLst/>
                              <a:latin typeface="Cambria" panose="02040503050406030204" pitchFamily="18" charset="0"/>
                              <a:ea typeface="Cambria" panose="02040503050406030204" pitchFamily="18" charset="0"/>
                            </a:rPr>
                            <a:t>+</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32</a:t>
                          </a:r>
                          <a:r>
                            <a:rPr lang="en-US" sz="1700" kern="1200">
                              <a:solidFill>
                                <a:srgbClr val="0000FF"/>
                              </a:solidFill>
                              <a:effectLst/>
                              <a:latin typeface="Cambria" panose="02040503050406030204" pitchFamily="18" charset="0"/>
                              <a:ea typeface="Cambria" panose="02040503050406030204" pitchFamily="18" charset="0"/>
                            </a:rPr>
                            <a:t>S(</a:t>
                          </a:r>
                          <a:r>
                            <a:rPr lang="en-US" sz="1700" kern="1200" baseline="30000">
                              <a:solidFill>
                                <a:srgbClr val="0000FF"/>
                              </a:solidFill>
                              <a:effectLst/>
                              <a:latin typeface="Cambria" panose="02040503050406030204" pitchFamily="18" charset="0"/>
                              <a:ea typeface="Cambria" panose="02040503050406030204" pitchFamily="18" charset="0"/>
                            </a:rPr>
                            <a:t>3</a:t>
                          </a:r>
                          <a:r>
                            <a:rPr lang="en-US" sz="1700" kern="1200">
                              <a:solidFill>
                                <a:srgbClr val="0000FF"/>
                              </a:solidFill>
                              <a:effectLst/>
                              <a:latin typeface="Cambria" panose="02040503050406030204" pitchFamily="18" charset="0"/>
                              <a:ea typeface="Cambria" panose="02040503050406030204" pitchFamily="18" charset="0"/>
                            </a:rPr>
                            <a:t>He,α)</a:t>
                          </a:r>
                          <a:r>
                            <a:rPr lang="en-US"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Utrecht, Netherlands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blipFill>
                          <a:blip r:embed="rId2"/>
                          <a:stretch>
                            <a:fillRect l="-320000" t="-605747" r="-80667" b="-504598"/>
                          </a:stretch>
                        </a:blipFill>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Engmann</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620086821"/>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dirty="0">
                              <a:solidFill>
                                <a:srgbClr val="0000FF"/>
                              </a:solidFill>
                              <a:effectLst/>
                              <a:latin typeface="Cambria" panose="02040503050406030204" pitchFamily="18" charset="0"/>
                              <a:ea typeface="Cambria" panose="02040503050406030204" pitchFamily="18" charset="0"/>
                            </a:rPr>
                            <a:t>3</a:t>
                          </a:r>
                          <a:r>
                            <a:rPr lang="en-US" sz="1700" kern="1200" dirty="0">
                              <a:solidFill>
                                <a:srgbClr val="0000FF"/>
                              </a:solidFill>
                              <a:effectLst/>
                              <a:latin typeface="Cambria" panose="02040503050406030204" pitchFamily="18" charset="0"/>
                              <a:ea typeface="Cambria" panose="02040503050406030204" pitchFamily="18" charset="0"/>
                            </a:rPr>
                            <a:t>He(</a:t>
                          </a:r>
                          <a:r>
                            <a:rPr lang="en-US" sz="1700" kern="1200" baseline="30000" dirty="0">
                              <a:solidFill>
                                <a:srgbClr val="0000FF"/>
                              </a:solidFill>
                              <a:effectLst/>
                              <a:latin typeface="Cambria" panose="02040503050406030204" pitchFamily="18" charset="0"/>
                              <a:ea typeface="Cambria" panose="02040503050406030204" pitchFamily="18" charset="0"/>
                            </a:rPr>
                            <a:t>32</a:t>
                          </a:r>
                          <a:r>
                            <a:rPr lang="en-US" sz="1700" kern="1200" dirty="0">
                              <a:solidFill>
                                <a:srgbClr val="0000FF"/>
                              </a:solidFill>
                              <a:effectLst/>
                              <a:latin typeface="Cambria" panose="02040503050406030204" pitchFamily="18" charset="0"/>
                              <a:ea typeface="Cambria" panose="02040503050406030204" pitchFamily="18" charset="0"/>
                            </a:rPr>
                            <a:t>S,</a:t>
                          </a:r>
                          <a:r>
                            <a:rPr lang="el-GR" sz="1700" kern="1200" dirty="0">
                              <a:solidFill>
                                <a:srgbClr val="0000FF"/>
                              </a:solidFill>
                              <a:effectLst/>
                              <a:latin typeface="Cambria" panose="02040503050406030204" pitchFamily="18" charset="0"/>
                              <a:ea typeface="Cambria" panose="02040503050406030204" pitchFamily="18" charset="0"/>
                            </a:rPr>
                            <a:t>α)</a:t>
                          </a:r>
                          <a:r>
                            <a:rPr lang="el-GR" sz="1700" kern="1200" baseline="30000" dirty="0">
                              <a:solidFill>
                                <a:srgbClr val="0000FF"/>
                              </a:solidFill>
                              <a:effectLst/>
                              <a:latin typeface="Cambria" panose="02040503050406030204" pitchFamily="18" charset="0"/>
                              <a:ea typeface="Cambria" panose="02040503050406030204" pitchFamily="18" charset="0"/>
                            </a:rPr>
                            <a:t>31</a:t>
                          </a:r>
                          <a:r>
                            <a:rPr lang="en-US" sz="1700" kern="1200" dirty="0">
                              <a:solidFill>
                                <a:srgbClr val="0000FF"/>
                              </a:solidFill>
                              <a:effectLst/>
                              <a:latin typeface="Cambria" panose="02040503050406030204" pitchFamily="18" charset="0"/>
                              <a:ea typeface="Cambria" panose="020405030504060302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dirty="0">
                              <a:solidFill>
                                <a:srgbClr val="0000FF"/>
                              </a:solidFill>
                              <a:effectLst/>
                              <a:latin typeface="Cambria" panose="02040503050406030204" pitchFamily="18" charset="0"/>
                              <a:ea typeface="Cambria" panose="02040503050406030204" pitchFamily="18" charset="0"/>
                            </a:rPr>
                            <a:t>TRIUMF, Canada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endParaRPr lang="en-US"/>
                        </a:p>
                      </a:txBody>
                      <a:tcPr marL="45720" marR="45720" anchor="ctr">
                        <a:lnB w="12700" cap="flat" cmpd="sng" algn="ctr">
                          <a:solidFill>
                            <a:schemeClr val="tx1"/>
                          </a:solidFill>
                          <a:prstDash val="solid"/>
                          <a:round/>
                          <a:headEnd type="none" w="med" len="med"/>
                          <a:tailEnd type="none" w="med" len="med"/>
                        </a:lnB>
                        <a:blipFill>
                          <a:blip r:embed="rId2"/>
                          <a:stretch>
                            <a:fillRect l="-320000" t="-697727" r="-80667" b="-398864"/>
                          </a:stretch>
                        </a:blipFill>
                      </a:tcPr>
                    </a:tc>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Sun</a:t>
                          </a:r>
                          <a:endParaRPr lang="zh-CN" altLang="en-US" sz="1700" dirty="0">
                            <a:solidFill>
                              <a:srgbClr val="0000FF"/>
                            </a:solidFill>
                            <a:effectLst/>
                            <a:latin typeface="Cambria" panose="02040503050406030204" pitchFamily="18" charset="0"/>
                            <a:ea typeface="+mn-ea"/>
                            <a:cs typeface="Times New Roman" panose="02020603050405020304" pitchFamily="18" charset="0"/>
                          </a:endParaRPr>
                        </a:p>
                      </a:txBody>
                      <a:tcPr marL="45720" marR="4572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989750332"/>
                      </a:ext>
                    </a:extLst>
                  </a:tr>
                  <a:tr h="533400">
                    <a:tc rowSpan="2">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4451</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7/2</a:t>
                          </a:r>
                          <a:r>
                            <a:rPr lang="en-US" sz="1700" baseline="30000" dirty="0">
                              <a:solidFill>
                                <a:srgbClr val="0000FF"/>
                              </a:solidFill>
                              <a:effectLst/>
                              <a:latin typeface="Cambria" panose="02040503050406030204" pitchFamily="18" charset="0"/>
                              <a:ea typeface="Cambria" panose="02040503050406030204" pitchFamily="18" charset="0"/>
                            </a:rPr>
                            <a:t>–</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kern="1200" baseline="30000">
                              <a:solidFill>
                                <a:srgbClr val="0000FF"/>
                              </a:solidFill>
                              <a:effectLst/>
                              <a:latin typeface="Cambria" panose="02040503050406030204" pitchFamily="18" charset="0"/>
                              <a:ea typeface="Cambria" panose="02040503050406030204" pitchFamily="18" charset="0"/>
                            </a:rPr>
                            <a:t>12</a:t>
                          </a:r>
                          <a:r>
                            <a:rPr lang="en-US" sz="1700" kern="1200">
                              <a:solidFill>
                                <a:srgbClr val="0000FF"/>
                              </a:solidFill>
                              <a:effectLst/>
                              <a:latin typeface="Cambria" panose="02040503050406030204" pitchFamily="18" charset="0"/>
                              <a:ea typeface="Cambria" panose="02040503050406030204" pitchFamily="18" charset="0"/>
                            </a:rPr>
                            <a:t>C(</a:t>
                          </a:r>
                          <a:r>
                            <a:rPr lang="en-US" sz="1700" kern="1200" baseline="30000">
                              <a:solidFill>
                                <a:srgbClr val="0000FF"/>
                              </a:solidFill>
                              <a:effectLst/>
                              <a:latin typeface="Cambria" panose="02040503050406030204" pitchFamily="18" charset="0"/>
                              <a:ea typeface="Cambria" panose="02040503050406030204" pitchFamily="18" charset="0"/>
                            </a:rPr>
                            <a:t>20</a:t>
                          </a:r>
                          <a:r>
                            <a:rPr lang="en-US" sz="1700" kern="1200">
                              <a:solidFill>
                                <a:srgbClr val="0000FF"/>
                              </a:solidFill>
                              <a:effectLst/>
                              <a:latin typeface="Cambria" panose="02040503050406030204" pitchFamily="18" charset="0"/>
                              <a:ea typeface="Cambria" panose="02040503050406030204" pitchFamily="18" charset="0"/>
                            </a:rPr>
                            <a:t>Ne,n)</a:t>
                          </a:r>
                          <a:r>
                            <a:rPr lang="en-US" sz="1700" kern="1200" baseline="30000">
                              <a:solidFill>
                                <a:srgbClr val="0000FF"/>
                              </a:solidFill>
                              <a:effectLst/>
                              <a:latin typeface="Cambria" panose="02040503050406030204" pitchFamily="18" charset="0"/>
                              <a:ea typeface="Cambria" panose="02040503050406030204" pitchFamily="18" charset="0"/>
                            </a:rPr>
                            <a:t>31</a:t>
                          </a:r>
                          <a:r>
                            <a:rPr lang="en-US" sz="1700" kern="1200">
                              <a:solidFill>
                                <a:srgbClr val="0000FF"/>
                              </a:solidFill>
                              <a:effectLst/>
                              <a:latin typeface="Cambria" panose="02040503050406030204" pitchFamily="18" charset="0"/>
                              <a:ea typeface="Cambria" panose="02040503050406030204" pitchFamily="18" charset="0"/>
                            </a:rPr>
                            <a:t>S</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pPr algn="ctr">
                            <a:lnSpc>
                              <a:spcPct val="107000"/>
                            </a:lnSpc>
                            <a:spcAft>
                              <a:spcPts val="0"/>
                            </a:spcAft>
                          </a:pPr>
                          <a:r>
                            <a:rPr lang="en-US" sz="1700" kern="1200">
                              <a:solidFill>
                                <a:srgbClr val="0000FF"/>
                              </a:solidFill>
                              <a:effectLst/>
                              <a:latin typeface="Cambria" panose="02040503050406030204" pitchFamily="18" charset="0"/>
                              <a:ea typeface="Cambria" panose="02040503050406030204" pitchFamily="18" charset="0"/>
                            </a:rPr>
                            <a:t>LNL, Italy</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blipFill>
                          <a:blip r:embed="rId2"/>
                          <a:stretch>
                            <a:fillRect l="-320000" t="-806897" r="-80667" b="-303448"/>
                          </a:stretch>
                        </a:blipFill>
                      </a:tcPr>
                    </a:tc>
                    <a:tc>
                      <a:txBody>
                        <a:bodyPr/>
                        <a:lstStyle/>
                        <a:p>
                          <a:pPr algn="ctr">
                            <a:lnSpc>
                              <a:spcPct val="107000"/>
                            </a:lnSpc>
                            <a:spcAft>
                              <a:spcPts val="0"/>
                            </a:spcAft>
                          </a:pPr>
                          <a:r>
                            <a:rPr lang="en-US" sz="1700">
                              <a:solidFill>
                                <a:srgbClr val="0000FF"/>
                              </a:solidFill>
                              <a:effectLst/>
                              <a:latin typeface="Cambria" panose="02040503050406030204" pitchFamily="18" charset="0"/>
                              <a:ea typeface="Cambria" panose="02040503050406030204" pitchFamily="18" charset="0"/>
                            </a:rPr>
                            <a:t>Tonev</a:t>
                          </a:r>
                          <a:endParaRPr lang="zh-CN" sz="170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1103924890"/>
                      </a:ext>
                    </a:extLst>
                  </a:tr>
                  <a:tr h="533400">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700" kern="1200" baseline="30000" dirty="0">
                              <a:solidFill>
                                <a:srgbClr val="0000FF"/>
                              </a:solidFill>
                              <a:effectLst/>
                              <a:latin typeface="Cambria" panose="02040503050406030204" pitchFamily="18" charset="0"/>
                              <a:ea typeface="Cambria" panose="02040503050406030204" pitchFamily="18" charset="0"/>
                            </a:rPr>
                            <a:t>16</a:t>
                          </a:r>
                          <a:r>
                            <a:rPr lang="en-US" sz="1700" kern="1200" dirty="0">
                              <a:solidFill>
                                <a:srgbClr val="0000FF"/>
                              </a:solidFill>
                              <a:effectLst/>
                              <a:latin typeface="Cambria" panose="02040503050406030204" pitchFamily="18" charset="0"/>
                              <a:ea typeface="Cambria" panose="02040503050406030204" pitchFamily="18" charset="0"/>
                            </a:rPr>
                            <a:t>O(</a:t>
                          </a:r>
                          <a:r>
                            <a:rPr lang="en-US" sz="1700" kern="1200" baseline="30000" dirty="0">
                              <a:solidFill>
                                <a:srgbClr val="0000FF"/>
                              </a:solidFill>
                              <a:effectLst/>
                              <a:latin typeface="Cambria" panose="02040503050406030204" pitchFamily="18" charset="0"/>
                              <a:ea typeface="Cambria" panose="02040503050406030204" pitchFamily="18" charset="0"/>
                            </a:rPr>
                            <a:t>16</a:t>
                          </a:r>
                          <a:r>
                            <a:rPr lang="en-US" sz="1700" kern="1200" dirty="0">
                              <a:solidFill>
                                <a:srgbClr val="0000FF"/>
                              </a:solidFill>
                              <a:effectLst/>
                              <a:latin typeface="Cambria" panose="02040503050406030204" pitchFamily="18" charset="0"/>
                              <a:ea typeface="Cambria" panose="02040503050406030204" pitchFamily="18" charset="0"/>
                            </a:rPr>
                            <a:t>O,n)</a:t>
                          </a:r>
                          <a:r>
                            <a:rPr lang="en-US" sz="1700" kern="1200" baseline="30000" dirty="0">
                              <a:solidFill>
                                <a:srgbClr val="0000FF"/>
                              </a:solidFill>
                              <a:effectLst/>
                              <a:latin typeface="Cambria" panose="02040503050406030204" pitchFamily="18" charset="0"/>
                              <a:ea typeface="Cambria" panose="02040503050406030204" pitchFamily="18" charset="0"/>
                            </a:rPr>
                            <a:t>31</a:t>
                          </a:r>
                          <a:r>
                            <a:rPr lang="en-US" sz="1700" kern="1200" dirty="0">
                              <a:solidFill>
                                <a:srgbClr val="0000FF"/>
                              </a:solidFill>
                              <a:effectLst/>
                              <a:latin typeface="Cambria" panose="02040503050406030204" pitchFamily="18" charset="0"/>
                              <a:ea typeface="Cambria" panose="020405030504060302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B w="12700" cap="flat" cmpd="sng" algn="ctr">
                          <a:solidFill>
                            <a:schemeClr val="tx1"/>
                          </a:solidFill>
                          <a:prstDash val="solid"/>
                          <a:round/>
                          <a:headEnd type="none" w="med" len="med"/>
                          <a:tailEnd type="none" w="med" len="med"/>
                        </a:lnB>
                      </a:tcPr>
                    </a:tc>
                    <a:tc>
                      <a:txBody>
                        <a:bodyPr/>
                        <a:lstStyle/>
                        <a:p>
                          <a:endParaRPr lang="en-US"/>
                        </a:p>
                      </a:txBody>
                      <a:tcPr marL="45720" marR="45720" anchor="ctr">
                        <a:lnB w="12700" cap="flat" cmpd="sng" algn="ctr">
                          <a:solidFill>
                            <a:schemeClr val="tx1"/>
                          </a:solidFill>
                          <a:prstDash val="solid"/>
                          <a:round/>
                          <a:headEnd type="none" w="med" len="med"/>
                          <a:tailEnd type="none" w="med" len="med"/>
                        </a:lnB>
                        <a:blipFill>
                          <a:blip r:embed="rId2"/>
                          <a:stretch>
                            <a:fillRect l="-320000" t="-896591" r="-80667" b="-200000"/>
                          </a:stretch>
                        </a:blipFill>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117983200"/>
                      </a:ext>
                    </a:extLst>
                  </a:tr>
                  <a:tr h="533400">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6376</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9/2</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altLang="en-US" sz="1700" baseline="300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320000" t="-1008046" r="-80667" b="-102299"/>
                          </a:stretch>
                        </a:blipFill>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37464014"/>
                      </a:ext>
                    </a:extLst>
                  </a:tr>
                  <a:tr h="533400">
                    <a:tc>
                      <a:txBody>
                        <a:bodyPr/>
                        <a:lstStyle/>
                        <a:p>
                          <a:pPr algn="ctr">
                            <a:lnSpc>
                              <a:spcPct val="107000"/>
                            </a:lnSpc>
                            <a:spcAft>
                              <a:spcPts val="0"/>
                            </a:spcAft>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6833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11/2</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endParaRPr lang="zh-CN" altLang="en-US" sz="1700" baseline="30000" dirty="0">
                            <a:solidFill>
                              <a:srgbClr val="0000FF"/>
                            </a:solidFill>
                            <a:effectLst/>
                            <a:latin typeface="Cambria" panose="02040503050406030204" pitchFamily="18" charset="0"/>
                            <a:ea typeface="+mn-ea"/>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16</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O,</a:t>
                          </a:r>
                          <a:r>
                            <a:rPr lang="en-US" altLang="zh-CN" sz="1700" i="1"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n</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t>
                          </a:r>
                          <a:r>
                            <a:rPr lang="en-US" altLang="zh-CN" sz="1700" baseline="300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31</a:t>
                          </a:r>
                          <a:r>
                            <a:rPr lang="en-US" altLang="zh-CN"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S</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7000"/>
                            </a:lnSpc>
                            <a:spcAft>
                              <a:spcPts val="0"/>
                            </a:spcAft>
                          </a:pPr>
                          <a:r>
                            <a:rPr lang="en-US" sz="1700" dirty="0">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ANL, USA</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endParaRPr lang="en-US"/>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320000" t="-1095455" r="-80667" b="-1136"/>
                          </a:stretch>
                        </a:blipFill>
                      </a:tcPr>
                    </a:tc>
                    <a:tc>
                      <a:txBody>
                        <a:bodyPr/>
                        <a:lstStyle/>
                        <a:p>
                          <a:pPr algn="ctr">
                            <a:lnSpc>
                              <a:spcPct val="107000"/>
                            </a:lnSpc>
                            <a:spcAft>
                              <a:spcPts val="0"/>
                            </a:spcAft>
                          </a:pPr>
                          <a:r>
                            <a:rPr lang="en-US" sz="1700" dirty="0" err="1">
                              <a:solidFill>
                                <a:srgbClr val="0000FF"/>
                              </a:solidFill>
                              <a:effectLst/>
                              <a:latin typeface="Cambria" panose="02040503050406030204" pitchFamily="18" charset="0"/>
                              <a:ea typeface="Cambria" panose="02040503050406030204" pitchFamily="18" charset="0"/>
                              <a:cs typeface="Times New Roman" panose="02020603050405020304" pitchFamily="18" charset="0"/>
                            </a:rPr>
                            <a:t>Pattabiraman</a:t>
                          </a:r>
                          <a:endParaRPr lang="zh-CN" sz="1700" dirty="0">
                            <a:solidFill>
                              <a:srgbClr val="0000FF"/>
                            </a:solidFill>
                            <a:effectLst/>
                            <a:latin typeface="Cambria" panose="02040503050406030204" pitchFamily="18" charset="0"/>
                            <a:ea typeface="宋体" panose="02010600030101010101" pitchFamily="2" charset="-122"/>
                            <a:cs typeface="Times New Roman" panose="020206030504050203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86045038"/>
                      </a:ext>
                    </a:extLst>
                  </a:tr>
                </a:tbl>
              </a:graphicData>
            </a:graphic>
          </p:graphicFrame>
        </mc:Fallback>
      </mc:AlternateContent>
    </p:spTree>
    <p:extLst>
      <p:ext uri="{BB962C8B-B14F-4D97-AF65-F5344CB8AC3E}">
        <p14:creationId xmlns:p14="http://schemas.microsoft.com/office/powerpoint/2010/main" val="2711284596"/>
      </p:ext>
    </p:extLst>
  </p:cSld>
  <p:clrMapOvr>
    <a:masterClrMapping/>
  </p:clrMapOvr>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98F5269E-F16E-4D0B-B8C0-F6C91611A645}"/>
              </a:ext>
            </a:extLst>
          </p:cNvPr>
          <p:cNvGraphicFramePr>
            <a:graphicFrameLocks noGrp="1"/>
          </p:cNvGraphicFramePr>
          <p:nvPr>
            <p:extLst>
              <p:ext uri="{D42A27DB-BD31-4B8C-83A1-F6EECF244321}">
                <p14:modId xmlns:p14="http://schemas.microsoft.com/office/powerpoint/2010/main" val="2532957543"/>
              </p:ext>
            </p:extLst>
          </p:nvPr>
        </p:nvGraphicFramePr>
        <p:xfrm>
          <a:off x="0" y="374647"/>
          <a:ext cx="9144000" cy="6108705"/>
        </p:xfrm>
        <a:graphic>
          <a:graphicData uri="http://schemas.openxmlformats.org/drawingml/2006/table">
            <a:tbl>
              <a:tblPr firstRow="1" bandRow="1"/>
              <a:tblGrid>
                <a:gridCol w="1257300">
                  <a:extLst>
                    <a:ext uri="{9D8B030D-6E8A-4147-A177-3AD203B41FA5}">
                      <a16:colId xmlns:a16="http://schemas.microsoft.com/office/drawing/2014/main" val="3531980640"/>
                    </a:ext>
                  </a:extLst>
                </a:gridCol>
                <a:gridCol w="874494">
                  <a:extLst>
                    <a:ext uri="{9D8B030D-6E8A-4147-A177-3AD203B41FA5}">
                      <a16:colId xmlns:a16="http://schemas.microsoft.com/office/drawing/2014/main" val="667130060"/>
                    </a:ext>
                  </a:extLst>
                </a:gridCol>
                <a:gridCol w="1779406">
                  <a:extLst>
                    <a:ext uri="{9D8B030D-6E8A-4147-A177-3AD203B41FA5}">
                      <a16:colId xmlns:a16="http://schemas.microsoft.com/office/drawing/2014/main" val="1698779343"/>
                    </a:ext>
                  </a:extLst>
                </a:gridCol>
                <a:gridCol w="1494785">
                  <a:extLst>
                    <a:ext uri="{9D8B030D-6E8A-4147-A177-3AD203B41FA5}">
                      <a16:colId xmlns:a16="http://schemas.microsoft.com/office/drawing/2014/main" val="1531878022"/>
                    </a:ext>
                  </a:extLst>
                </a:gridCol>
                <a:gridCol w="600866">
                  <a:extLst>
                    <a:ext uri="{9D8B030D-6E8A-4147-A177-3AD203B41FA5}">
                      <a16:colId xmlns:a16="http://schemas.microsoft.com/office/drawing/2014/main" val="3484123480"/>
                    </a:ext>
                  </a:extLst>
                </a:gridCol>
                <a:gridCol w="1773080">
                  <a:extLst>
                    <a:ext uri="{9D8B030D-6E8A-4147-A177-3AD203B41FA5}">
                      <a16:colId xmlns:a16="http://schemas.microsoft.com/office/drawing/2014/main" val="2851420067"/>
                    </a:ext>
                  </a:extLst>
                </a:gridCol>
                <a:gridCol w="1364069">
                  <a:extLst>
                    <a:ext uri="{9D8B030D-6E8A-4147-A177-3AD203B41FA5}">
                      <a16:colId xmlns:a16="http://schemas.microsoft.com/office/drawing/2014/main" val="1499710139"/>
                    </a:ext>
                  </a:extLst>
                </a:gridCol>
              </a:tblGrid>
              <a:tr h="494859">
                <a:tc>
                  <a:txBody>
                    <a:bodyPr/>
                    <a:lstStyle/>
                    <a:p>
                      <a:pPr algn="ctr">
                        <a:lnSpc>
                          <a:spcPct val="107000"/>
                        </a:lnSpc>
                        <a:spcAft>
                          <a:spcPts val="0"/>
                        </a:spcAft>
                      </a:pPr>
                      <a:r>
                        <a:rPr lang="en-US" sz="1800" i="1"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E</a:t>
                      </a:r>
                      <a:r>
                        <a:rPr lang="en-US" sz="1800" i="1" baseline="-25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x</a:t>
                      </a: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 (keV)</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J</a:t>
                      </a:r>
                      <a:r>
                        <a:rPr lang="en-US" sz="1800" i="1"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π</a:t>
                      </a:r>
                      <a:r>
                        <a:rPr lang="en-US" sz="1800" i="1" baseline="-25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i</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i="1" dirty="0" err="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E</a:t>
                      </a:r>
                      <a:r>
                        <a:rPr lang="en-US" sz="1800" i="1" baseline="-25000" dirty="0" err="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γ</a:t>
                      </a: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 (keV)</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E</a:t>
                      </a:r>
                      <a:r>
                        <a:rPr lang="en-US" sz="1800" i="1" baseline="-25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f</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 (keV)</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J</a:t>
                      </a:r>
                      <a:r>
                        <a:rPr lang="en-US" sz="1800" i="1"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π</a:t>
                      </a:r>
                      <a:r>
                        <a:rPr lang="en-US" sz="1800" i="1" baseline="-25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f</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Reaction / Decay</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Reference</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5215063"/>
                  </a:ext>
                </a:extLst>
              </a:tr>
              <a:tr h="385344">
                <a:tc rowSpan="2">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6393.7(5)</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11/2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1090.7(10)</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5301</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9/2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rowSpan="2">
                  <a:txBody>
                    <a:bodyPr/>
                    <a:lstStyle/>
                    <a:p>
                      <a:pPr algn="ctr">
                        <a:lnSpc>
                          <a:spcPct val="107000"/>
                        </a:lnSpc>
                        <a:spcAft>
                          <a:spcPts val="0"/>
                        </a:spcAft>
                      </a:pP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C(</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20</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Ne,</a:t>
                      </a: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n</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Jenkins</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96977364"/>
                  </a:ext>
                </a:extLst>
              </a:tr>
              <a:tr h="385344">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3042.4(4)</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i="1"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3351</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7/2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88461408"/>
                  </a:ext>
                </a:extLst>
              </a:tr>
              <a:tr h="385344">
                <a:tc rowSpan="2">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6394.2(2)</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11/2</a:t>
                      </a:r>
                      <a:r>
                        <a:rPr lang="en-US" sz="18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1091.2(4)</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5301.7(3)</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9/2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rowSpan="2">
                  <a:txBody>
                    <a:bodyPr/>
                    <a:lstStyle/>
                    <a:p>
                      <a:pPr algn="ctr">
                        <a:lnSpc>
                          <a:spcPct val="107000"/>
                        </a:lnSpc>
                        <a:spcAft>
                          <a:spcPts val="0"/>
                        </a:spcAft>
                      </a:pP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28</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Si(</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4</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He,</a:t>
                      </a: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n</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Doherty</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41709418"/>
                  </a:ext>
                </a:extLst>
              </a:tr>
              <a:tr h="385344">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3042.9(1)</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3351.3(2)</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7/2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386999631"/>
                  </a:ext>
                </a:extLst>
              </a:tr>
              <a:tr h="385344">
                <a:tc rowSpan="2">
                  <a:txBody>
                    <a:bodyPr/>
                    <a:lstStyle/>
                    <a:p>
                      <a:pPr algn="ctr">
                        <a:lnSpc>
                          <a:spcPct val="107000"/>
                        </a:lnSpc>
                        <a:spcAft>
                          <a:spcPts val="0"/>
                        </a:spcAft>
                      </a:pP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6393</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11/2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1090.5(7)</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5301</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9/2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rowSpan="2">
                  <a:txBody>
                    <a:bodyPr/>
                    <a:lstStyle/>
                    <a:p>
                      <a:pPr algn="ctr">
                        <a:lnSpc>
                          <a:spcPct val="107000"/>
                        </a:lnSpc>
                        <a:spcAft>
                          <a:spcPts val="0"/>
                        </a:spcAft>
                      </a:pP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24</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Mg(</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C,</a:t>
                      </a: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αn</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Testov</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59484599"/>
                  </a:ext>
                </a:extLst>
              </a:tr>
              <a:tr h="385344">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3042.2(10)</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i="1"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3351</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7/2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580677060"/>
                  </a:ext>
                </a:extLst>
              </a:tr>
              <a:tr h="494859">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6392.5(2)</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5143.1(2)</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1248.5(1)</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28</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Si(</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4</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He,</a:t>
                      </a: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n</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Doherty</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57031435"/>
                  </a:ext>
                </a:extLst>
              </a:tr>
              <a:tr h="494859">
                <a:tc>
                  <a:txBody>
                    <a:bodyPr/>
                    <a:lstStyle/>
                    <a:p>
                      <a:pPr algn="ctr">
                        <a:lnSpc>
                          <a:spcPct val="107000"/>
                        </a:lnSpc>
                        <a:spcAft>
                          <a:spcPts val="0"/>
                        </a:spcAft>
                      </a:pP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6392.5(2)</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5145(3)</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i="1"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1248</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H(</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30</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P,</a:t>
                      </a: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n</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Kankainen</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52238792"/>
                  </a:ext>
                </a:extLst>
              </a:tr>
              <a:tr h="385344">
                <a:tc rowSpan="6">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6390.2(7)</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6">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2182.52(25)</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4207.7(31)</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rowSpan="6">
                  <a:txBody>
                    <a:bodyPr/>
                    <a:lstStyle/>
                    <a:p>
                      <a:pPr algn="ctr">
                        <a:lnSpc>
                          <a:spcPct val="107000"/>
                        </a:lnSpc>
                        <a:spcAft>
                          <a:spcPts val="0"/>
                        </a:spcAft>
                      </a:pP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Cl(</a:t>
                      </a:r>
                      <a:r>
                        <a:rPr lang="en-US" sz="18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β</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6">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Bennett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95212356"/>
                  </a:ext>
                </a:extLst>
              </a:tr>
              <a:tr h="385344">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3106.28(31)</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3283.76(31)</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650492686"/>
                  </a:ext>
                </a:extLst>
              </a:tr>
              <a:tr h="385344">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3313.56(33)</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3076.40(31)</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a:t>
                      </a:r>
                      <a:r>
                        <a:rPr lang="en-US" sz="18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5995767"/>
                  </a:ext>
                </a:extLst>
              </a:tr>
              <a:tr h="385344">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4155.84(31)</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2234.06(20)</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5/2</a:t>
                      </a:r>
                      <a:r>
                        <a:rPr lang="en-US" sz="18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403365780"/>
                  </a:ext>
                </a:extLst>
              </a:tr>
              <a:tr h="385344">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5141.3(6)</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1248.43(20)</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a:t>
                      </a:r>
                      <a:r>
                        <a:rPr lang="en-US" sz="18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284718585"/>
                  </a:ext>
                </a:extLst>
              </a:tr>
              <a:tr h="385344">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6389.5(7)</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0</a:t>
                      </a:r>
                      <a:endParaRPr lang="zh-CN" sz="18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8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a:t>
                      </a:r>
                      <a:r>
                        <a:rPr lang="en-US" sz="18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8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435839865"/>
                  </a:ext>
                </a:extLst>
              </a:tr>
            </a:tbl>
          </a:graphicData>
        </a:graphic>
      </p:graphicFrame>
    </p:spTree>
    <p:extLst>
      <p:ext uri="{BB962C8B-B14F-4D97-AF65-F5344CB8AC3E}">
        <p14:creationId xmlns:p14="http://schemas.microsoft.com/office/powerpoint/2010/main" val="2186874312"/>
      </p:ext>
    </p:extLst>
  </p:cSld>
  <p:clrMapOvr>
    <a:masterClrMapping/>
  </p:clrMapOvr>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x_Picture 8">
            <a:extLst>
              <a:ext uri="{FF2B5EF4-FFF2-40B4-BE49-F238E27FC236}">
                <a16:creationId xmlns:a16="http://schemas.microsoft.com/office/drawing/2014/main" id="{DD15D00D-704E-4522-88CD-1775E4C376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9048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3245175"/>
      </p:ext>
    </p:extLst>
  </p:cSld>
  <p:clrMapOvr>
    <a:masterClrMapping/>
  </p:clrMapOvr>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x_Picture 5">
            <a:extLst>
              <a:ext uri="{FF2B5EF4-FFF2-40B4-BE49-F238E27FC236}">
                <a16:creationId xmlns:a16="http://schemas.microsoft.com/office/drawing/2014/main" id="{F6C40EB0-90A4-48DD-A2C9-4056EEA45A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107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67606057"/>
      </p:ext>
    </p:extLst>
  </p:cSld>
  <p:clrMapOvr>
    <a:masterClrMapping/>
  </p:clrMapOvr>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x_Picture 6">
            <a:extLst>
              <a:ext uri="{FF2B5EF4-FFF2-40B4-BE49-F238E27FC236}">
                <a16:creationId xmlns:a16="http://schemas.microsoft.com/office/drawing/2014/main" id="{D12C81AA-49A5-4ECF-B629-378CED0C0C8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756158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0585885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FA2A8E8F-58D3-4AB8-83CB-27D7508D737A}"/>
              </a:ext>
            </a:extLst>
          </p:cNvPr>
          <p:cNvSpPr txBox="1"/>
          <p:nvPr/>
        </p:nvSpPr>
        <p:spPr>
          <a:xfrm>
            <a:off x="0" y="58847"/>
            <a:ext cx="9144000" cy="4801314"/>
          </a:xfrm>
          <a:prstGeom prst="rect">
            <a:avLst/>
          </a:prstGeom>
          <a:noFill/>
        </p:spPr>
        <p:txBody>
          <a:bodyPr wrap="square">
            <a:spAutoFit/>
          </a:bodyPr>
          <a:lstStyle/>
          <a:p>
            <a:r>
              <a:rPr lang="zh-CN" altLang="en-US" dirty="0">
                <a:latin typeface="Times New Roman" panose="02020603050405020304" pitchFamily="18" charset="0"/>
                <a:cs typeface="Times New Roman" panose="02020603050405020304" pitchFamily="18" charset="0"/>
              </a:rPr>
              <a:t>Compile and run in source directory</a:t>
            </a:r>
          </a:p>
          <a:p>
            <a:r>
              <a:rPr lang="zh-CN" altLang="en-US" dirty="0">
                <a:latin typeface="Times New Roman" panose="02020603050405020304" pitchFamily="18" charset="0"/>
                <a:cs typeface="Times New Roman" panose="02020603050405020304" pitchFamily="18" charset="0"/>
              </a:rPr>
              <a:t>To run: ./sim_dsam ../InputCards/INPUT000.txt </a:t>
            </a:r>
          </a:p>
          <a:p>
            <a:endParaRPr lang="zh-CN" altLang="en-US" dirty="0">
              <a:latin typeface="Times New Roman" panose="02020603050405020304" pitchFamily="18" charset="0"/>
              <a:cs typeface="Times New Roman" panose="02020603050405020304" pitchFamily="18" charset="0"/>
            </a:endParaRPr>
          </a:p>
          <a:p>
            <a:r>
              <a:rPr lang="zh-CN" altLang="en-US" dirty="0">
                <a:latin typeface="Times New Roman" panose="02020603050405020304" pitchFamily="18" charset="0"/>
                <a:cs typeface="Times New Roman" panose="02020603050405020304" pitchFamily="18" charset="0"/>
              </a:rPr>
              <a:t>Things to modify for your setup:</a:t>
            </a:r>
          </a:p>
          <a:p>
            <a:r>
              <a:rPr lang="zh-CN" altLang="en-US" dirty="0">
                <a:latin typeface="Times New Roman" panose="02020603050405020304" pitchFamily="18" charset="0"/>
                <a:cs typeface="Times New Roman" panose="02020603050405020304" pitchFamily="18" charset="0"/>
              </a:rPr>
              <a:t>-Efficiency as a function of energy and angle (data/GRIFFIN_efficiency.dat)</a:t>
            </a:r>
          </a:p>
          <a:p>
            <a:r>
              <a:rPr lang="zh-CN" altLang="en-US" dirty="0">
                <a:latin typeface="Times New Roman" panose="02020603050405020304" pitchFamily="18" charset="0"/>
                <a:cs typeface="Times New Roman" panose="02020603050405020304" pitchFamily="18" charset="0"/>
              </a:rPr>
              <a:t>-Distances outlined in input file</a:t>
            </a:r>
          </a:p>
          <a:p>
            <a:r>
              <a:rPr lang="zh-CN" altLang="en-US" dirty="0">
                <a:latin typeface="Times New Roman" panose="02020603050405020304" pitchFamily="18" charset="0"/>
                <a:cs typeface="Times New Roman" panose="02020603050405020304" pitchFamily="18" charset="0"/>
              </a:rPr>
              <a:t>-Depth distribution for target implant (data/srim.dat)</a:t>
            </a:r>
          </a:p>
          <a:p>
            <a:endParaRPr lang="zh-CN" altLang="en-US" dirty="0">
              <a:latin typeface="Times New Roman" panose="02020603050405020304" pitchFamily="18" charset="0"/>
              <a:cs typeface="Times New Roman" panose="02020603050405020304" pitchFamily="18" charset="0"/>
            </a:endParaRPr>
          </a:p>
          <a:p>
            <a:r>
              <a:rPr lang="zh-CN" altLang="en-US" dirty="0">
                <a:latin typeface="Times New Roman" panose="02020603050405020304" pitchFamily="18" charset="0"/>
                <a:cs typeface="Times New Roman" panose="02020603050405020304" pitchFamily="18" charset="0"/>
              </a:rPr>
              <a:t>Things are still a little buggy for long lifetimes (where there's the start of an unshifted peak) but have reproduced known lifetimes for short lived states</a:t>
            </a:r>
          </a:p>
          <a:p>
            <a:endParaRPr lang="zh-CN" altLang="en-US" dirty="0">
              <a:latin typeface="Times New Roman" panose="02020603050405020304" pitchFamily="18" charset="0"/>
              <a:cs typeface="Times New Roman" panose="02020603050405020304" pitchFamily="18" charset="0"/>
            </a:endParaRPr>
          </a:p>
          <a:p>
            <a:r>
              <a:rPr lang="zh-CN" altLang="en-US" dirty="0">
                <a:latin typeface="Times New Roman" panose="02020603050405020304" pitchFamily="18" charset="0"/>
                <a:cs typeface="Times New Roman" panose="02020603050405020304" pitchFamily="18" charset="0"/>
              </a:rPr>
              <a:t>I've produced a test file in SimOutput with InputCards/INPUT000.txt.  Change the name, re-run, and you should see similar (but not exactly the same) result.  This is because I use clock time to seed the RNG.</a:t>
            </a:r>
          </a:p>
          <a:p>
            <a:endParaRPr lang="zh-CN" altLang="en-US" dirty="0">
              <a:latin typeface="Times New Roman" panose="02020603050405020304" pitchFamily="18" charset="0"/>
              <a:cs typeface="Times New Roman" panose="02020603050405020304" pitchFamily="18" charset="0"/>
            </a:endParaRPr>
          </a:p>
          <a:p>
            <a:r>
              <a:rPr lang="zh-CN" altLang="en-US" dirty="0">
                <a:latin typeface="Times New Roman" panose="02020603050405020304" pitchFamily="18" charset="0"/>
                <a:cs typeface="Times New Roman" panose="02020603050405020304" pitchFamily="18" charset="0"/>
              </a:rPr>
              <a:t>If you have questions or want DE-E particle ID (I have that in a separate simulation) email me at fry@nscl.msu.edu</a:t>
            </a:r>
          </a:p>
        </p:txBody>
      </p:sp>
      <p:sp>
        <p:nvSpPr>
          <p:cNvPr id="4" name="Rectangle 3">
            <a:extLst>
              <a:ext uri="{FF2B5EF4-FFF2-40B4-BE49-F238E27FC236}">
                <a16:creationId xmlns:a16="http://schemas.microsoft.com/office/drawing/2014/main" id="{7F267C23-D887-4AEE-ADB8-ED2CC7EE74F8}"/>
              </a:ext>
            </a:extLst>
          </p:cNvPr>
          <p:cNvSpPr/>
          <p:nvPr/>
        </p:nvSpPr>
        <p:spPr>
          <a:xfrm>
            <a:off x="0" y="5185775"/>
            <a:ext cx="3704797" cy="369332"/>
          </a:xfrm>
          <a:prstGeom prst="rect">
            <a:avLst/>
          </a:prstGeom>
        </p:spPr>
        <p:txBody>
          <a:bodyPr wrap="none">
            <a:spAutoFit/>
          </a:bodyPr>
          <a:lstStyle/>
          <a:p>
            <a:r>
              <a:rPr lang="en-US" dirty="0"/>
              <a:t>/</a:t>
            </a:r>
            <a:r>
              <a:rPr lang="en-US" dirty="0" err="1"/>
              <a:t>mnt</a:t>
            </a:r>
            <a:r>
              <a:rPr lang="en-US" dirty="0"/>
              <a:t>/analysis/s1582/</a:t>
            </a:r>
            <a:r>
              <a:rPr lang="en-US" dirty="0" err="1"/>
              <a:t>new_root_files</a:t>
            </a:r>
            <a:r>
              <a:rPr lang="en-US" dirty="0"/>
              <a:t>/</a:t>
            </a:r>
          </a:p>
        </p:txBody>
      </p:sp>
    </p:spTree>
    <p:extLst>
      <p:ext uri="{BB962C8B-B14F-4D97-AF65-F5344CB8AC3E}">
        <p14:creationId xmlns:p14="http://schemas.microsoft.com/office/powerpoint/2010/main" val="3819954297"/>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0BD8714-3E4B-4B34-87A5-FD82DBE80D9E}"/>
              </a:ext>
            </a:extLst>
          </p:cNvPr>
          <p:cNvPicPr>
            <a:picLocks noChangeAspect="1"/>
          </p:cNvPicPr>
          <p:nvPr/>
        </p:nvPicPr>
        <p:blipFill>
          <a:blip r:embed="rId3"/>
          <a:stretch>
            <a:fillRect/>
          </a:stretch>
        </p:blipFill>
        <p:spPr>
          <a:xfrm>
            <a:off x="0" y="0"/>
            <a:ext cx="6391275" cy="3971925"/>
          </a:xfrm>
          <a:prstGeom prst="rect">
            <a:avLst/>
          </a:prstGeom>
        </p:spPr>
      </p:pic>
      <p:pic>
        <p:nvPicPr>
          <p:cNvPr id="5" name="Picture 4">
            <a:extLst>
              <a:ext uri="{FF2B5EF4-FFF2-40B4-BE49-F238E27FC236}">
                <a16:creationId xmlns:a16="http://schemas.microsoft.com/office/drawing/2014/main" id="{4A129DEF-B4B6-480F-8811-A2A085348013}"/>
              </a:ext>
            </a:extLst>
          </p:cNvPr>
          <p:cNvPicPr>
            <a:picLocks noChangeAspect="1"/>
          </p:cNvPicPr>
          <p:nvPr/>
        </p:nvPicPr>
        <p:blipFill>
          <a:blip r:embed="rId4"/>
          <a:stretch>
            <a:fillRect/>
          </a:stretch>
        </p:blipFill>
        <p:spPr>
          <a:xfrm>
            <a:off x="0" y="4359639"/>
            <a:ext cx="9144000" cy="2498361"/>
          </a:xfrm>
          <a:prstGeom prst="rect">
            <a:avLst/>
          </a:prstGeom>
        </p:spPr>
      </p:pic>
      <p:pic>
        <p:nvPicPr>
          <p:cNvPr id="4" name="Picture 3">
            <a:extLst>
              <a:ext uri="{FF2B5EF4-FFF2-40B4-BE49-F238E27FC236}">
                <a16:creationId xmlns:a16="http://schemas.microsoft.com/office/drawing/2014/main" id="{5D30C256-1D62-43B5-BC1C-BBEB31AAD800}"/>
              </a:ext>
            </a:extLst>
          </p:cNvPr>
          <p:cNvPicPr>
            <a:picLocks noChangeAspect="1"/>
          </p:cNvPicPr>
          <p:nvPr/>
        </p:nvPicPr>
        <p:blipFill>
          <a:blip r:embed="rId5"/>
          <a:stretch>
            <a:fillRect/>
          </a:stretch>
        </p:blipFill>
        <p:spPr>
          <a:xfrm>
            <a:off x="5116694" y="1793533"/>
            <a:ext cx="4027306" cy="2372249"/>
          </a:xfrm>
          <a:prstGeom prst="rect">
            <a:avLst/>
          </a:prstGeom>
        </p:spPr>
      </p:pic>
    </p:spTree>
    <p:extLst>
      <p:ext uri="{BB962C8B-B14F-4D97-AF65-F5344CB8AC3E}">
        <p14:creationId xmlns:p14="http://schemas.microsoft.com/office/powerpoint/2010/main" val="4098538248"/>
      </p:ext>
    </p:extLst>
  </p:cSld>
  <p:clrMapOvr>
    <a:masterClrMapping/>
  </p:clrMapOvr>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50BB58D-EC21-4B5E-8784-241EFE621443}"/>
              </a:ext>
            </a:extLst>
          </p:cNvPr>
          <p:cNvPicPr>
            <a:picLocks noChangeAspect="1"/>
          </p:cNvPicPr>
          <p:nvPr/>
        </p:nvPicPr>
        <p:blipFill>
          <a:blip r:embed="rId2"/>
          <a:stretch>
            <a:fillRect/>
          </a:stretch>
        </p:blipFill>
        <p:spPr>
          <a:xfrm>
            <a:off x="0" y="3"/>
            <a:ext cx="8321040" cy="4594363"/>
          </a:xfrm>
          <a:prstGeom prst="rect">
            <a:avLst/>
          </a:prstGeom>
        </p:spPr>
      </p:pic>
      <p:pic>
        <p:nvPicPr>
          <p:cNvPr id="5" name="Picture 4">
            <a:extLst>
              <a:ext uri="{FF2B5EF4-FFF2-40B4-BE49-F238E27FC236}">
                <a16:creationId xmlns:a16="http://schemas.microsoft.com/office/drawing/2014/main" id="{890EC9DC-EA63-4AFF-88D3-70ED7CBF4C52}"/>
              </a:ext>
            </a:extLst>
          </p:cNvPr>
          <p:cNvPicPr>
            <a:picLocks noChangeAspect="1"/>
          </p:cNvPicPr>
          <p:nvPr/>
        </p:nvPicPr>
        <p:blipFill>
          <a:blip r:embed="rId3"/>
          <a:stretch>
            <a:fillRect/>
          </a:stretch>
        </p:blipFill>
        <p:spPr>
          <a:xfrm>
            <a:off x="0" y="4590868"/>
            <a:ext cx="8321040" cy="2267129"/>
          </a:xfrm>
          <a:prstGeom prst="rect">
            <a:avLst/>
          </a:prstGeom>
        </p:spPr>
      </p:pic>
    </p:spTree>
    <p:extLst>
      <p:ext uri="{BB962C8B-B14F-4D97-AF65-F5344CB8AC3E}">
        <p14:creationId xmlns:p14="http://schemas.microsoft.com/office/powerpoint/2010/main" val="2737428754"/>
      </p:ext>
    </p:extLst>
  </p:cSld>
  <p:clrMapOvr>
    <a:masterClrMapping/>
  </p:clrMapOvr>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07EC6F1-7583-4998-9009-B99D175AE7A7}"/>
              </a:ext>
            </a:extLst>
          </p:cNvPr>
          <p:cNvPicPr>
            <a:picLocks noChangeAspect="1"/>
          </p:cNvPicPr>
          <p:nvPr/>
        </p:nvPicPr>
        <p:blipFill>
          <a:blip r:embed="rId2"/>
          <a:stretch>
            <a:fillRect/>
          </a:stretch>
        </p:blipFill>
        <p:spPr>
          <a:xfrm>
            <a:off x="0" y="0"/>
            <a:ext cx="5432583" cy="6858000"/>
          </a:xfrm>
          <a:prstGeom prst="rect">
            <a:avLst/>
          </a:prstGeom>
        </p:spPr>
      </p:pic>
      <p:pic>
        <p:nvPicPr>
          <p:cNvPr id="5" name="Picture 4">
            <a:extLst>
              <a:ext uri="{FF2B5EF4-FFF2-40B4-BE49-F238E27FC236}">
                <a16:creationId xmlns:a16="http://schemas.microsoft.com/office/drawing/2014/main" id="{6A302913-45F9-4D3E-B0E8-B07CB1907B4D}"/>
              </a:ext>
            </a:extLst>
          </p:cNvPr>
          <p:cNvPicPr>
            <a:picLocks noChangeAspect="1"/>
          </p:cNvPicPr>
          <p:nvPr/>
        </p:nvPicPr>
        <p:blipFill>
          <a:blip r:embed="rId3"/>
          <a:stretch>
            <a:fillRect/>
          </a:stretch>
        </p:blipFill>
        <p:spPr>
          <a:xfrm>
            <a:off x="2511420" y="862148"/>
            <a:ext cx="6632579" cy="5995851"/>
          </a:xfrm>
          <a:prstGeom prst="rect">
            <a:avLst/>
          </a:prstGeom>
        </p:spPr>
      </p:pic>
    </p:spTree>
    <p:extLst>
      <p:ext uri="{BB962C8B-B14F-4D97-AF65-F5344CB8AC3E}">
        <p14:creationId xmlns:p14="http://schemas.microsoft.com/office/powerpoint/2010/main" val="1458710771"/>
      </p:ext>
    </p:extLst>
  </p:cSld>
  <p:clrMapOvr>
    <a:masterClrMapping/>
  </p:clrMapOvr>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0DB2007-3C0E-467D-BF0C-DE4AE0FA8099}"/>
              </a:ext>
            </a:extLst>
          </p:cNvPr>
          <p:cNvSpPr txBox="1"/>
          <p:nvPr/>
        </p:nvSpPr>
        <p:spPr>
          <a:xfrm>
            <a:off x="0" y="646330"/>
            <a:ext cx="9144000" cy="4247317"/>
          </a:xfrm>
          <a:prstGeom prst="rect">
            <a:avLst/>
          </a:prstGeom>
          <a:noFill/>
        </p:spPr>
        <p:txBody>
          <a:bodyPr wrap="square">
            <a:spAutoFit/>
          </a:bodyPr>
          <a:lstStyle/>
          <a:p>
            <a:pPr algn="l"/>
            <a:r>
              <a:rPr lang="en-US" b="0" i="0" dirty="0">
                <a:solidFill>
                  <a:srgbClr val="000000"/>
                </a:solidFill>
                <a:effectLst/>
                <a:latin typeface="Arial" panose="020B0604020202020204" pitchFamily="34" charset="0"/>
                <a:cs typeface="Arial" panose="020B0604020202020204" pitchFamily="34" charset="0"/>
              </a:rPr>
              <a:t>Raw data on S2193@kernidon:/data1/</a:t>
            </a:r>
            <a:r>
              <a:rPr lang="en-US" b="0" i="0" dirty="0" err="1">
                <a:solidFill>
                  <a:srgbClr val="000000"/>
                </a:solidFill>
                <a:effectLst/>
                <a:latin typeface="Arial" panose="020B0604020202020204" pitchFamily="34" charset="0"/>
                <a:cs typeface="Arial" panose="020B0604020202020204" pitchFamily="34" charset="0"/>
              </a:rPr>
              <a:t>minidaq</a:t>
            </a:r>
            <a:r>
              <a:rPr lang="en-US" b="0" i="0" dirty="0">
                <a:solidFill>
                  <a:srgbClr val="000000"/>
                </a:solidFill>
                <a:effectLst/>
                <a:latin typeface="Arial" panose="020B0604020202020204" pitchFamily="34" charset="0"/>
                <a:cs typeface="Arial" panose="020B0604020202020204" pitchFamily="34" charset="0"/>
              </a:rPr>
              <a:t>/DSL     (pw as usual)</a:t>
            </a:r>
          </a:p>
          <a:p>
            <a:pPr algn="l"/>
            <a:r>
              <a:rPr lang="en-US" b="0" i="0" dirty="0">
                <a:solidFill>
                  <a:srgbClr val="000000"/>
                </a:solidFill>
                <a:effectLst/>
                <a:latin typeface="Arial" panose="020B0604020202020204" pitchFamily="34" charset="0"/>
                <a:cs typeface="Arial" panose="020B0604020202020204" pitchFamily="34" charset="0"/>
              </a:rPr>
              <a:t>Analysis root trees, histograms and sort code on S2193@pterodon:/tig/pterodon_data3/DSL/     (same pw)</a:t>
            </a:r>
            <a:br>
              <a:rPr lang="en-US" b="0" i="0" dirty="0">
                <a:solidFill>
                  <a:srgbClr val="000000"/>
                </a:solidFill>
                <a:effectLst/>
                <a:latin typeface="Arial" panose="020B0604020202020204" pitchFamily="34" charset="0"/>
                <a:cs typeface="Arial" panose="020B0604020202020204" pitchFamily="34" charset="0"/>
              </a:rPr>
            </a:br>
            <a:endParaRPr lang="en-US" b="0" i="0" dirty="0">
              <a:solidFill>
                <a:srgbClr val="000000"/>
              </a:solidFill>
              <a:effectLst/>
              <a:latin typeface="Arial" panose="020B0604020202020204" pitchFamily="34" charset="0"/>
              <a:cs typeface="Arial" panose="020B0604020202020204" pitchFamily="34" charset="0"/>
            </a:endParaRPr>
          </a:p>
          <a:p>
            <a:pPr algn="l"/>
            <a:r>
              <a:rPr lang="en-US" b="0" i="0" dirty="0">
                <a:solidFill>
                  <a:srgbClr val="000000"/>
                </a:solidFill>
                <a:effectLst/>
                <a:latin typeface="Arial" panose="020B0604020202020204" pitchFamily="34" charset="0"/>
                <a:cs typeface="Arial" panose="020B0604020202020204" pitchFamily="34" charset="0"/>
              </a:rPr>
              <a:t>sorting data in 3 steps:</a:t>
            </a:r>
          </a:p>
          <a:p>
            <a:pPr algn="l"/>
            <a:r>
              <a:rPr lang="en-US" b="0" i="0" dirty="0">
                <a:solidFill>
                  <a:srgbClr val="000000"/>
                </a:solidFill>
                <a:effectLst/>
                <a:latin typeface="Arial" panose="020B0604020202020204" pitchFamily="34" charset="0"/>
                <a:cs typeface="Arial" panose="020B0604020202020204" pitchFamily="34" charset="0"/>
              </a:rPr>
              <a:t>1. run "./</a:t>
            </a:r>
            <a:r>
              <a:rPr lang="en-US" b="1" i="0" dirty="0">
                <a:solidFill>
                  <a:srgbClr val="000000"/>
                </a:solidFill>
                <a:effectLst/>
                <a:latin typeface="Arial" panose="020B0604020202020204" pitchFamily="34" charset="0"/>
                <a:cs typeface="Arial" panose="020B0604020202020204" pitchFamily="34" charset="0"/>
              </a:rPr>
              <a:t>MakeAnalysis</a:t>
            </a:r>
            <a:r>
              <a:rPr lang="en-US" b="0" i="0" dirty="0">
                <a:solidFill>
                  <a:srgbClr val="000000"/>
                </a:solidFill>
                <a:effectLst/>
                <a:latin typeface="Arial" panose="020B0604020202020204" pitchFamily="34" charset="0"/>
                <a:cs typeface="Arial" panose="020B0604020202020204" pitchFamily="34" charset="0"/>
              </a:rPr>
              <a:t>.sh &lt;run number&gt;“</a:t>
            </a:r>
          </a:p>
          <a:p>
            <a:r>
              <a:rPr lang="en-US" sz="1800" dirty="0" err="1">
                <a:latin typeface="Arial" panose="020B0604020202020204" pitchFamily="34" charset="0"/>
              </a:rPr>
              <a:t>grsisort</a:t>
            </a:r>
            <a:r>
              <a:rPr lang="en-US" sz="1800" dirty="0">
                <a:latin typeface="Arial" panose="020B0604020202020204" pitchFamily="34" charset="0"/>
              </a:rPr>
              <a:t> --recommended $f $CFILE --ignore-</a:t>
            </a:r>
            <a:r>
              <a:rPr lang="en-US" sz="1800" dirty="0" err="1">
                <a:latin typeface="Arial" panose="020B0604020202020204" pitchFamily="34" charset="0"/>
              </a:rPr>
              <a:t>odb</a:t>
            </a:r>
            <a:r>
              <a:rPr lang="en-US" sz="1800" dirty="0">
                <a:latin typeface="Arial" panose="020B0604020202020204" pitchFamily="34" charset="0"/>
              </a:rPr>
              <a:t> --word-count-offset=0</a:t>
            </a:r>
          </a:p>
          <a:p>
            <a:pPr algn="l"/>
            <a:r>
              <a:rPr lang="en-US" b="1" dirty="0" err="1">
                <a:solidFill>
                  <a:srgbClr val="000000"/>
                </a:solidFill>
                <a:latin typeface="Arial" panose="020B0604020202020204" pitchFamily="34" charset="0"/>
                <a:cs typeface="Arial" panose="020B0604020202020204" pitchFamily="34" charset="0"/>
              </a:rPr>
              <a:t>grsisort</a:t>
            </a:r>
            <a:r>
              <a:rPr lang="en-US" dirty="0">
                <a:solidFill>
                  <a:srgbClr val="000000"/>
                </a:solidFill>
                <a:latin typeface="Arial" panose="020B0604020202020204" pitchFamily="34" charset="0"/>
                <a:cs typeface="Arial" panose="020B0604020202020204" pitchFamily="34" charset="0"/>
              </a:rPr>
              <a:t> --recommended run00369_020.mid </a:t>
            </a:r>
            <a:r>
              <a:rPr lang="en-US" dirty="0" err="1">
                <a:solidFill>
                  <a:srgbClr val="000000"/>
                </a:solidFill>
                <a:latin typeface="Arial" panose="020B0604020202020204" pitchFamily="34" charset="0"/>
                <a:cs typeface="Arial" panose="020B0604020202020204" pitchFamily="34" charset="0"/>
              </a:rPr>
              <a:t>CalibrationFile.cal</a:t>
            </a:r>
            <a:r>
              <a:rPr lang="en-US" dirty="0">
                <a:solidFill>
                  <a:srgbClr val="000000"/>
                </a:solidFill>
                <a:latin typeface="Arial" panose="020B0604020202020204" pitchFamily="34" charset="0"/>
                <a:cs typeface="Arial" panose="020B0604020202020204" pitchFamily="34" charset="0"/>
              </a:rPr>
              <a:t> --ignore-</a:t>
            </a:r>
            <a:r>
              <a:rPr lang="en-US" dirty="0" err="1">
                <a:solidFill>
                  <a:srgbClr val="000000"/>
                </a:solidFill>
                <a:latin typeface="Arial" panose="020B0604020202020204" pitchFamily="34" charset="0"/>
                <a:cs typeface="Arial" panose="020B0604020202020204" pitchFamily="34" charset="0"/>
              </a:rPr>
              <a:t>odb</a:t>
            </a:r>
            <a:r>
              <a:rPr lang="en-US" dirty="0">
                <a:solidFill>
                  <a:srgbClr val="000000"/>
                </a:solidFill>
                <a:latin typeface="Arial" panose="020B0604020202020204" pitchFamily="34" charset="0"/>
                <a:cs typeface="Arial" panose="020B0604020202020204" pitchFamily="34" charset="0"/>
              </a:rPr>
              <a:t> --word-count-offset=0</a:t>
            </a:r>
          </a:p>
          <a:p>
            <a:pPr algn="l"/>
            <a:endParaRPr lang="en-US" b="0" i="0" dirty="0">
              <a:solidFill>
                <a:srgbClr val="000000"/>
              </a:solidFill>
              <a:effectLst/>
              <a:latin typeface="Arial" panose="020B0604020202020204" pitchFamily="34" charset="0"/>
              <a:cs typeface="Arial" panose="020B0604020202020204" pitchFamily="34" charset="0"/>
            </a:endParaRPr>
          </a:p>
          <a:p>
            <a:pPr algn="l"/>
            <a:r>
              <a:rPr lang="en-US" b="0" i="0" dirty="0">
                <a:solidFill>
                  <a:srgbClr val="000000"/>
                </a:solidFill>
                <a:effectLst/>
                <a:latin typeface="Arial" panose="020B0604020202020204" pitchFamily="34" charset="0"/>
                <a:cs typeface="Arial" panose="020B0604020202020204" pitchFamily="34" charset="0"/>
              </a:rPr>
              <a:t>2. run "./</a:t>
            </a:r>
            <a:r>
              <a:rPr lang="en-US" b="1" i="0" dirty="0">
                <a:solidFill>
                  <a:srgbClr val="000000"/>
                </a:solidFill>
                <a:effectLst/>
                <a:latin typeface="Arial" panose="020B0604020202020204" pitchFamily="34" charset="0"/>
                <a:cs typeface="Arial" panose="020B0604020202020204" pitchFamily="34" charset="0"/>
              </a:rPr>
              <a:t>MakeHistograms-Tree</a:t>
            </a:r>
            <a:r>
              <a:rPr lang="en-US" b="0" i="0" dirty="0">
                <a:solidFill>
                  <a:srgbClr val="000000"/>
                </a:solidFill>
                <a:effectLst/>
                <a:latin typeface="Arial" panose="020B0604020202020204" pitchFamily="34" charset="0"/>
                <a:cs typeface="Arial" panose="020B0604020202020204" pitchFamily="34" charset="0"/>
              </a:rPr>
              <a:t>.sh &lt;run number&gt;“</a:t>
            </a:r>
          </a:p>
          <a:p>
            <a:r>
              <a:rPr lang="en-US" sz="1800" b="1" dirty="0" err="1">
                <a:latin typeface="Arial" panose="020B0604020202020204" pitchFamily="34" charset="0"/>
              </a:rPr>
              <a:t>SortCodeDSL</a:t>
            </a:r>
            <a:endParaRPr lang="en-US" sz="1800" b="1" dirty="0">
              <a:latin typeface="Arial" panose="020B0604020202020204" pitchFamily="34" charset="0"/>
            </a:endParaRPr>
          </a:p>
          <a:p>
            <a:pPr algn="l"/>
            <a:endParaRPr lang="en-US" b="0" i="0" dirty="0">
              <a:solidFill>
                <a:srgbClr val="000000"/>
              </a:solidFill>
              <a:effectLst/>
              <a:latin typeface="Arial" panose="020B0604020202020204" pitchFamily="34" charset="0"/>
              <a:cs typeface="Arial" panose="020B0604020202020204" pitchFamily="34" charset="0"/>
            </a:endParaRPr>
          </a:p>
          <a:p>
            <a:pPr algn="l"/>
            <a:r>
              <a:rPr lang="en-US" b="0" i="0" dirty="0">
                <a:solidFill>
                  <a:srgbClr val="000000"/>
                </a:solidFill>
                <a:effectLst/>
                <a:latin typeface="Arial" panose="020B0604020202020204" pitchFamily="34" charset="0"/>
                <a:cs typeface="Arial" panose="020B0604020202020204" pitchFamily="34" charset="0"/>
              </a:rPr>
              <a:t>3. run </a:t>
            </a:r>
            <a:r>
              <a:rPr lang="en-US" b="0" i="0">
                <a:solidFill>
                  <a:srgbClr val="000000"/>
                </a:solidFill>
                <a:effectLst/>
                <a:latin typeface="Arial" panose="020B0604020202020204" pitchFamily="34" charset="0"/>
                <a:cs typeface="Arial" panose="020B0604020202020204" pitchFamily="34" charset="0"/>
              </a:rPr>
              <a:t>"./</a:t>
            </a:r>
            <a:r>
              <a:rPr lang="en-US" b="1" i="0">
                <a:solidFill>
                  <a:srgbClr val="000000"/>
                </a:solidFill>
                <a:effectLst/>
                <a:latin typeface="Arial" panose="020B0604020202020204" pitchFamily="34" charset="0"/>
                <a:cs typeface="Arial" panose="020B0604020202020204" pitchFamily="34" charset="0"/>
              </a:rPr>
              <a:t>SumRunHist-Tree</a:t>
            </a:r>
            <a:r>
              <a:rPr lang="en-US" b="0" i="0">
                <a:solidFill>
                  <a:srgbClr val="000000"/>
                </a:solidFill>
                <a:effectLst/>
                <a:latin typeface="Arial" panose="020B0604020202020204" pitchFamily="34" charset="0"/>
                <a:cs typeface="Arial" panose="020B0604020202020204" pitchFamily="34" charset="0"/>
              </a:rPr>
              <a:t>.</a:t>
            </a:r>
            <a:r>
              <a:rPr lang="en-US" b="0" i="0" dirty="0">
                <a:solidFill>
                  <a:srgbClr val="000000"/>
                </a:solidFill>
                <a:effectLst/>
                <a:latin typeface="Arial" panose="020B0604020202020204" pitchFamily="34" charset="0"/>
                <a:cs typeface="Arial" panose="020B0604020202020204" pitchFamily="34" charset="0"/>
              </a:rPr>
              <a:t>sh &lt;run number&gt;“</a:t>
            </a:r>
          </a:p>
          <a:p>
            <a:r>
              <a:rPr lang="en-US" sz="1800" b="1" dirty="0" err="1">
                <a:latin typeface="Arial" panose="020B0604020202020204" pitchFamily="34" charset="0"/>
              </a:rPr>
              <a:t>hadd</a:t>
            </a:r>
            <a:endParaRPr lang="en-US" sz="1800" b="1" dirty="0">
              <a:latin typeface="Arial" panose="020B0604020202020204" pitchFamily="34" charset="0"/>
            </a:endParaRPr>
          </a:p>
        </p:txBody>
      </p:sp>
    </p:spTree>
    <p:extLst>
      <p:ext uri="{BB962C8B-B14F-4D97-AF65-F5344CB8AC3E}">
        <p14:creationId xmlns:p14="http://schemas.microsoft.com/office/powerpoint/2010/main" val="3533222348"/>
      </p:ext>
    </p:extLst>
  </p:cSld>
  <p:clrMapOvr>
    <a:masterClrMapping/>
  </p:clrMapOvr>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F62BFCE-5B7B-4604-99CC-D69B16F49091}"/>
              </a:ext>
            </a:extLst>
          </p:cNvPr>
          <p:cNvPicPr>
            <a:picLocks noChangeAspect="1"/>
          </p:cNvPicPr>
          <p:nvPr/>
        </p:nvPicPr>
        <p:blipFill>
          <a:blip r:embed="rId2"/>
          <a:stretch>
            <a:fillRect/>
          </a:stretch>
        </p:blipFill>
        <p:spPr>
          <a:xfrm>
            <a:off x="0" y="0"/>
            <a:ext cx="9144000" cy="970059"/>
          </a:xfrm>
          <a:prstGeom prst="rect">
            <a:avLst/>
          </a:prstGeom>
        </p:spPr>
      </p:pic>
      <p:pic>
        <p:nvPicPr>
          <p:cNvPr id="5" name="Picture 4">
            <a:extLst>
              <a:ext uri="{FF2B5EF4-FFF2-40B4-BE49-F238E27FC236}">
                <a16:creationId xmlns:a16="http://schemas.microsoft.com/office/drawing/2014/main" id="{D31BCFE4-0869-4787-A7DC-025906D21E9F}"/>
              </a:ext>
            </a:extLst>
          </p:cNvPr>
          <p:cNvPicPr>
            <a:picLocks noChangeAspect="1"/>
          </p:cNvPicPr>
          <p:nvPr/>
        </p:nvPicPr>
        <p:blipFill>
          <a:blip r:embed="rId3"/>
          <a:stretch>
            <a:fillRect/>
          </a:stretch>
        </p:blipFill>
        <p:spPr>
          <a:xfrm>
            <a:off x="0" y="1496105"/>
            <a:ext cx="9144000" cy="933666"/>
          </a:xfrm>
          <a:prstGeom prst="rect">
            <a:avLst/>
          </a:prstGeom>
        </p:spPr>
      </p:pic>
      <p:pic>
        <p:nvPicPr>
          <p:cNvPr id="4" name="Picture 3">
            <a:extLst>
              <a:ext uri="{FF2B5EF4-FFF2-40B4-BE49-F238E27FC236}">
                <a16:creationId xmlns:a16="http://schemas.microsoft.com/office/drawing/2014/main" id="{467423C4-8100-4C69-AA2F-F75DBD66E079}"/>
              </a:ext>
            </a:extLst>
          </p:cNvPr>
          <p:cNvPicPr>
            <a:picLocks noChangeAspect="1"/>
          </p:cNvPicPr>
          <p:nvPr/>
        </p:nvPicPr>
        <p:blipFill>
          <a:blip r:embed="rId4"/>
          <a:stretch>
            <a:fillRect/>
          </a:stretch>
        </p:blipFill>
        <p:spPr>
          <a:xfrm>
            <a:off x="123825" y="3429000"/>
            <a:ext cx="8896350" cy="1162050"/>
          </a:xfrm>
          <a:prstGeom prst="rect">
            <a:avLst/>
          </a:prstGeom>
        </p:spPr>
      </p:pic>
      <p:sp>
        <p:nvSpPr>
          <p:cNvPr id="6" name="TextBox 5">
            <a:extLst>
              <a:ext uri="{FF2B5EF4-FFF2-40B4-BE49-F238E27FC236}">
                <a16:creationId xmlns:a16="http://schemas.microsoft.com/office/drawing/2014/main" id="{2468FBB4-66CA-449E-8BD7-FD9E61DE8B70}"/>
              </a:ext>
            </a:extLst>
          </p:cNvPr>
          <p:cNvSpPr txBox="1"/>
          <p:nvPr/>
        </p:nvSpPr>
        <p:spPr>
          <a:xfrm>
            <a:off x="123825" y="4675551"/>
            <a:ext cx="3298595" cy="369332"/>
          </a:xfrm>
          <a:prstGeom prst="rect">
            <a:avLst/>
          </a:prstGeom>
          <a:noFill/>
        </p:spPr>
        <p:txBody>
          <a:bodyPr wrap="none" rtlCol="0">
            <a:spAutoFit/>
          </a:bodyPr>
          <a:lstStyle/>
          <a:p>
            <a:r>
              <a:rPr lang="en-US" dirty="0"/>
              <a:t>Steelhead root behaves strangely</a:t>
            </a:r>
          </a:p>
        </p:txBody>
      </p:sp>
    </p:spTree>
    <p:extLst>
      <p:ext uri="{BB962C8B-B14F-4D97-AF65-F5344CB8AC3E}">
        <p14:creationId xmlns:p14="http://schemas.microsoft.com/office/powerpoint/2010/main" val="3583308025"/>
      </p:ext>
    </p:extLst>
  </p:cSld>
  <p:clrMapOvr>
    <a:masterClrMapping/>
  </p:clrMapOvr>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C2E6C5E-80AF-4FAD-B6A4-46B2A4DC2EE5}"/>
              </a:ext>
            </a:extLst>
          </p:cNvPr>
          <p:cNvPicPr>
            <a:picLocks noChangeAspect="1"/>
          </p:cNvPicPr>
          <p:nvPr/>
        </p:nvPicPr>
        <p:blipFill>
          <a:blip r:embed="rId3"/>
          <a:stretch>
            <a:fillRect/>
          </a:stretch>
        </p:blipFill>
        <p:spPr>
          <a:xfrm>
            <a:off x="4545875" y="0"/>
            <a:ext cx="4598125" cy="4023360"/>
          </a:xfrm>
          <a:prstGeom prst="rect">
            <a:avLst/>
          </a:prstGeom>
        </p:spPr>
      </p:pic>
      <p:pic>
        <p:nvPicPr>
          <p:cNvPr id="5" name="Picture 4">
            <a:extLst>
              <a:ext uri="{FF2B5EF4-FFF2-40B4-BE49-F238E27FC236}">
                <a16:creationId xmlns:a16="http://schemas.microsoft.com/office/drawing/2014/main" id="{B738E46B-6DB8-43C8-92C0-96CF580BDBB4}"/>
              </a:ext>
            </a:extLst>
          </p:cNvPr>
          <p:cNvPicPr>
            <a:picLocks noChangeAspect="1"/>
          </p:cNvPicPr>
          <p:nvPr/>
        </p:nvPicPr>
        <p:blipFill>
          <a:blip r:embed="rId4"/>
          <a:stretch>
            <a:fillRect/>
          </a:stretch>
        </p:blipFill>
        <p:spPr>
          <a:xfrm>
            <a:off x="1" y="-1"/>
            <a:ext cx="4556216" cy="4023360"/>
          </a:xfrm>
          <a:prstGeom prst="rect">
            <a:avLst/>
          </a:prstGeom>
        </p:spPr>
      </p:pic>
      <p:sp>
        <p:nvSpPr>
          <p:cNvPr id="6" name="TextBox 5">
            <a:extLst>
              <a:ext uri="{FF2B5EF4-FFF2-40B4-BE49-F238E27FC236}">
                <a16:creationId xmlns:a16="http://schemas.microsoft.com/office/drawing/2014/main" id="{1CAA3E4D-E082-40AF-A275-94CA5181FECD}"/>
              </a:ext>
            </a:extLst>
          </p:cNvPr>
          <p:cNvSpPr txBox="1"/>
          <p:nvPr/>
        </p:nvSpPr>
        <p:spPr>
          <a:xfrm>
            <a:off x="0" y="4023359"/>
            <a:ext cx="2466766" cy="646331"/>
          </a:xfrm>
          <a:prstGeom prst="rect">
            <a:avLst/>
          </a:prstGeom>
          <a:noFill/>
        </p:spPr>
        <p:txBody>
          <a:bodyPr wrap="none" rtlCol="0">
            <a:spAutoFit/>
          </a:bodyPr>
          <a:lstStyle/>
          <a:p>
            <a:r>
              <a:rPr lang="en-US" altLang="zh-CN" dirty="0"/>
              <a:t>Run249_002</a:t>
            </a:r>
          </a:p>
          <a:p>
            <a:r>
              <a:rPr lang="en-US" altLang="zh-CN" dirty="0"/>
              <a:t>Laptop: Entries 5783426</a:t>
            </a:r>
            <a:endParaRPr lang="en-US" dirty="0"/>
          </a:p>
        </p:txBody>
      </p:sp>
      <p:sp>
        <p:nvSpPr>
          <p:cNvPr id="7" name="TextBox 6">
            <a:extLst>
              <a:ext uri="{FF2B5EF4-FFF2-40B4-BE49-F238E27FC236}">
                <a16:creationId xmlns:a16="http://schemas.microsoft.com/office/drawing/2014/main" id="{3F96B5B5-4602-419F-9E58-C27F080E0C8A}"/>
              </a:ext>
            </a:extLst>
          </p:cNvPr>
          <p:cNvSpPr txBox="1"/>
          <p:nvPr/>
        </p:nvSpPr>
        <p:spPr>
          <a:xfrm>
            <a:off x="4571999" y="4023359"/>
            <a:ext cx="3016916" cy="646331"/>
          </a:xfrm>
          <a:prstGeom prst="rect">
            <a:avLst/>
          </a:prstGeom>
          <a:noFill/>
        </p:spPr>
        <p:txBody>
          <a:bodyPr wrap="none" rtlCol="0">
            <a:spAutoFit/>
          </a:bodyPr>
          <a:lstStyle/>
          <a:p>
            <a:r>
              <a:rPr lang="en-US" altLang="zh-CN" dirty="0"/>
              <a:t>Run249_002</a:t>
            </a:r>
          </a:p>
          <a:p>
            <a:r>
              <a:rPr lang="en-US" altLang="zh-CN" dirty="0" err="1"/>
              <a:t>Fishtank</a:t>
            </a:r>
            <a:r>
              <a:rPr lang="en-US" altLang="zh-CN" dirty="0"/>
              <a:t>/sun: Entries 5783437</a:t>
            </a:r>
            <a:endParaRPr lang="en-US" dirty="0"/>
          </a:p>
        </p:txBody>
      </p:sp>
      <p:sp>
        <p:nvSpPr>
          <p:cNvPr id="9" name="TextBox 8">
            <a:extLst>
              <a:ext uri="{FF2B5EF4-FFF2-40B4-BE49-F238E27FC236}">
                <a16:creationId xmlns:a16="http://schemas.microsoft.com/office/drawing/2014/main" id="{99CD67DB-05CC-4079-BC01-1701A06E0DFC}"/>
              </a:ext>
            </a:extLst>
          </p:cNvPr>
          <p:cNvSpPr txBox="1"/>
          <p:nvPr/>
        </p:nvSpPr>
        <p:spPr>
          <a:xfrm>
            <a:off x="0" y="4628463"/>
            <a:ext cx="4594860" cy="830997"/>
          </a:xfrm>
          <a:prstGeom prst="rect">
            <a:avLst/>
          </a:prstGeom>
          <a:noFill/>
        </p:spPr>
        <p:txBody>
          <a:bodyPr wrap="square">
            <a:spAutoFit/>
          </a:bodyPr>
          <a:lstStyle/>
          <a:p>
            <a:r>
              <a:rPr lang="en-US" sz="1200" dirty="0">
                <a:latin typeface="Arial Narrow" panose="020B0606020202030204" pitchFamily="34" charset="0"/>
              </a:rPr>
              <a:t>13882209 good fragments out of 13883779 fragments =&gt; 99.9887% passed</a:t>
            </a:r>
          </a:p>
          <a:p>
            <a:r>
              <a:rPr lang="en-US" sz="1200" dirty="0">
                <a:latin typeface="Arial Narrow" panose="020B0606020202030204" pitchFamily="34" charset="0"/>
              </a:rPr>
              <a:t>13857063/13857063, 13857063 good fragments, 14755 bad fragments</a:t>
            </a:r>
          </a:p>
          <a:p>
            <a:r>
              <a:rPr lang="en-US" sz="1200" dirty="0">
                <a:latin typeface="Arial Narrow" panose="020B0606020202030204" pitchFamily="34" charset="0"/>
              </a:rPr>
              <a:t>good_frag_queue_1: 13857063/13857063 items popped</a:t>
            </a:r>
          </a:p>
          <a:p>
            <a:r>
              <a:rPr lang="en-US" sz="1200" dirty="0">
                <a:latin typeface="Arial Narrow" panose="020B0606020202030204" pitchFamily="34" charset="0"/>
              </a:rPr>
              <a:t>8_analysis_write_loop:	 5783426/5783426, ??? good events</a:t>
            </a:r>
          </a:p>
        </p:txBody>
      </p:sp>
      <p:sp>
        <p:nvSpPr>
          <p:cNvPr id="10" name="TextBox 9">
            <a:extLst>
              <a:ext uri="{FF2B5EF4-FFF2-40B4-BE49-F238E27FC236}">
                <a16:creationId xmlns:a16="http://schemas.microsoft.com/office/drawing/2014/main" id="{34B71550-C5C0-4282-97F6-B1DF01440528}"/>
              </a:ext>
            </a:extLst>
          </p:cNvPr>
          <p:cNvSpPr txBox="1"/>
          <p:nvPr/>
        </p:nvSpPr>
        <p:spPr>
          <a:xfrm>
            <a:off x="4545875" y="4628463"/>
            <a:ext cx="4594860" cy="830997"/>
          </a:xfrm>
          <a:prstGeom prst="rect">
            <a:avLst/>
          </a:prstGeom>
          <a:noFill/>
        </p:spPr>
        <p:txBody>
          <a:bodyPr wrap="square">
            <a:spAutoFit/>
          </a:bodyPr>
          <a:lstStyle/>
          <a:p>
            <a:r>
              <a:rPr lang="en-US" sz="1200" dirty="0">
                <a:latin typeface="Arial Narrow" panose="020B0606020202030204" pitchFamily="34" charset="0"/>
              </a:rPr>
              <a:t>13882209 good fragments out of 13883779 fragments =&gt; 99.9887% passed</a:t>
            </a:r>
          </a:p>
          <a:p>
            <a:r>
              <a:rPr lang="en-US" sz="1200" dirty="0">
                <a:latin typeface="Arial Narrow" panose="020B0606020202030204" pitchFamily="34" charset="0"/>
              </a:rPr>
              <a:t>13857063/13857063, 13857063 good fragments, 14755 bad fragments</a:t>
            </a:r>
          </a:p>
          <a:p>
            <a:r>
              <a:rPr lang="en-US" sz="1200" dirty="0">
                <a:latin typeface="Arial Narrow" panose="020B0606020202030204" pitchFamily="34" charset="0"/>
              </a:rPr>
              <a:t>good_frag_queue_1: 13857063/13857063 items popped</a:t>
            </a:r>
          </a:p>
          <a:p>
            <a:r>
              <a:rPr lang="en-US" sz="1200" dirty="0">
                <a:latin typeface="Arial Narrow" panose="020B0606020202030204" pitchFamily="34" charset="0"/>
              </a:rPr>
              <a:t>8_analysis_write_loop:	 5783437/5783437, ??? good events</a:t>
            </a:r>
          </a:p>
        </p:txBody>
      </p:sp>
    </p:spTree>
    <p:extLst>
      <p:ext uri="{BB962C8B-B14F-4D97-AF65-F5344CB8AC3E}">
        <p14:creationId xmlns:p14="http://schemas.microsoft.com/office/powerpoint/2010/main" val="3470321944"/>
      </p:ext>
    </p:extLst>
  </p:cSld>
  <p:clrMapOvr>
    <a:masterClrMapping/>
  </p:clrMapOvr>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21C3B25-5300-49E2-9FD8-F43EA8BB835D}"/>
              </a:ext>
            </a:extLst>
          </p:cNvPr>
          <p:cNvPicPr>
            <a:picLocks noChangeAspect="1"/>
          </p:cNvPicPr>
          <p:nvPr/>
        </p:nvPicPr>
        <p:blipFill>
          <a:blip r:embed="rId3"/>
          <a:stretch>
            <a:fillRect/>
          </a:stretch>
        </p:blipFill>
        <p:spPr>
          <a:xfrm>
            <a:off x="1" y="1"/>
            <a:ext cx="4572000" cy="5005886"/>
          </a:xfrm>
          <a:prstGeom prst="rect">
            <a:avLst/>
          </a:prstGeom>
        </p:spPr>
      </p:pic>
      <p:pic>
        <p:nvPicPr>
          <p:cNvPr id="5" name="Picture 4">
            <a:extLst>
              <a:ext uri="{FF2B5EF4-FFF2-40B4-BE49-F238E27FC236}">
                <a16:creationId xmlns:a16="http://schemas.microsoft.com/office/drawing/2014/main" id="{C1974E9C-BAD1-441F-B356-DB663CFC334D}"/>
              </a:ext>
            </a:extLst>
          </p:cNvPr>
          <p:cNvPicPr>
            <a:picLocks noChangeAspect="1"/>
          </p:cNvPicPr>
          <p:nvPr/>
        </p:nvPicPr>
        <p:blipFill>
          <a:blip r:embed="rId4"/>
          <a:stretch>
            <a:fillRect/>
          </a:stretch>
        </p:blipFill>
        <p:spPr>
          <a:xfrm>
            <a:off x="4572000" y="0"/>
            <a:ext cx="4571999" cy="5012362"/>
          </a:xfrm>
          <a:prstGeom prst="rect">
            <a:avLst/>
          </a:prstGeom>
        </p:spPr>
      </p:pic>
      <p:sp>
        <p:nvSpPr>
          <p:cNvPr id="6" name="TextBox 5">
            <a:extLst>
              <a:ext uri="{FF2B5EF4-FFF2-40B4-BE49-F238E27FC236}">
                <a16:creationId xmlns:a16="http://schemas.microsoft.com/office/drawing/2014/main" id="{C096B9B9-6C7F-4FEC-A022-8987E49DB53C}"/>
              </a:ext>
            </a:extLst>
          </p:cNvPr>
          <p:cNvSpPr txBox="1"/>
          <p:nvPr/>
        </p:nvSpPr>
        <p:spPr>
          <a:xfrm>
            <a:off x="0" y="5012362"/>
            <a:ext cx="2466766" cy="646331"/>
          </a:xfrm>
          <a:prstGeom prst="rect">
            <a:avLst/>
          </a:prstGeom>
          <a:noFill/>
        </p:spPr>
        <p:txBody>
          <a:bodyPr wrap="none" rtlCol="0">
            <a:spAutoFit/>
          </a:bodyPr>
          <a:lstStyle/>
          <a:p>
            <a:r>
              <a:rPr lang="en-US" altLang="zh-CN" dirty="0"/>
              <a:t>Run249_002</a:t>
            </a:r>
          </a:p>
          <a:p>
            <a:r>
              <a:rPr lang="en-US" altLang="zh-CN" dirty="0"/>
              <a:t>Laptop: Entries 5783426</a:t>
            </a:r>
            <a:endParaRPr lang="en-US" dirty="0"/>
          </a:p>
        </p:txBody>
      </p:sp>
      <p:sp>
        <p:nvSpPr>
          <p:cNvPr id="7" name="TextBox 6">
            <a:extLst>
              <a:ext uri="{FF2B5EF4-FFF2-40B4-BE49-F238E27FC236}">
                <a16:creationId xmlns:a16="http://schemas.microsoft.com/office/drawing/2014/main" id="{B7C58A30-6FA0-4686-A04D-31AA8E1DDBB2}"/>
              </a:ext>
            </a:extLst>
          </p:cNvPr>
          <p:cNvSpPr txBox="1"/>
          <p:nvPr/>
        </p:nvSpPr>
        <p:spPr>
          <a:xfrm>
            <a:off x="4571999" y="5012362"/>
            <a:ext cx="3016916" cy="646331"/>
          </a:xfrm>
          <a:prstGeom prst="rect">
            <a:avLst/>
          </a:prstGeom>
          <a:noFill/>
        </p:spPr>
        <p:txBody>
          <a:bodyPr wrap="none" rtlCol="0">
            <a:spAutoFit/>
          </a:bodyPr>
          <a:lstStyle/>
          <a:p>
            <a:r>
              <a:rPr lang="en-US" altLang="zh-CN" dirty="0"/>
              <a:t>Run249_002</a:t>
            </a:r>
          </a:p>
          <a:p>
            <a:r>
              <a:rPr lang="en-US" altLang="zh-CN" dirty="0" err="1"/>
              <a:t>Fishtank</a:t>
            </a:r>
            <a:r>
              <a:rPr lang="en-US" altLang="zh-CN" dirty="0"/>
              <a:t>/sun: Entries 5783437</a:t>
            </a:r>
            <a:endParaRPr lang="en-US" dirty="0"/>
          </a:p>
        </p:txBody>
      </p:sp>
    </p:spTree>
    <p:extLst>
      <p:ext uri="{BB962C8B-B14F-4D97-AF65-F5344CB8AC3E}">
        <p14:creationId xmlns:p14="http://schemas.microsoft.com/office/powerpoint/2010/main" val="4282702223"/>
      </p:ext>
    </p:extLst>
  </p:cSld>
  <p:clrMapOvr>
    <a:masterClrMapping/>
  </p:clrMapOvr>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2C804142-EDBF-47FE-AFB0-AF21CC139DFE}"/>
              </a:ext>
            </a:extLst>
          </p:cNvPr>
          <p:cNvPicPr>
            <a:picLocks noChangeAspect="1"/>
          </p:cNvPicPr>
          <p:nvPr/>
        </p:nvPicPr>
        <p:blipFill>
          <a:blip r:embed="rId2"/>
          <a:stretch>
            <a:fillRect/>
          </a:stretch>
        </p:blipFill>
        <p:spPr>
          <a:xfrm>
            <a:off x="4572000" y="0"/>
            <a:ext cx="4572000" cy="3084914"/>
          </a:xfrm>
          <a:prstGeom prst="rect">
            <a:avLst/>
          </a:prstGeom>
        </p:spPr>
      </p:pic>
      <p:pic>
        <p:nvPicPr>
          <p:cNvPr id="7" name="Picture 6">
            <a:extLst>
              <a:ext uri="{FF2B5EF4-FFF2-40B4-BE49-F238E27FC236}">
                <a16:creationId xmlns:a16="http://schemas.microsoft.com/office/drawing/2014/main" id="{89F5EF2E-CCB6-4532-9B66-CE942C5E8B4E}"/>
              </a:ext>
            </a:extLst>
          </p:cNvPr>
          <p:cNvPicPr>
            <a:picLocks noChangeAspect="1"/>
          </p:cNvPicPr>
          <p:nvPr/>
        </p:nvPicPr>
        <p:blipFill>
          <a:blip r:embed="rId3"/>
          <a:stretch>
            <a:fillRect/>
          </a:stretch>
        </p:blipFill>
        <p:spPr>
          <a:xfrm>
            <a:off x="2" y="1"/>
            <a:ext cx="4480560" cy="3049359"/>
          </a:xfrm>
          <a:prstGeom prst="rect">
            <a:avLst/>
          </a:prstGeom>
        </p:spPr>
      </p:pic>
      <p:sp>
        <p:nvSpPr>
          <p:cNvPr id="8" name="TextBox 7">
            <a:extLst>
              <a:ext uri="{FF2B5EF4-FFF2-40B4-BE49-F238E27FC236}">
                <a16:creationId xmlns:a16="http://schemas.microsoft.com/office/drawing/2014/main" id="{FFF779BA-2BC2-41C5-BB1B-0BB4E2E88C32}"/>
              </a:ext>
            </a:extLst>
          </p:cNvPr>
          <p:cNvSpPr txBox="1"/>
          <p:nvPr/>
        </p:nvSpPr>
        <p:spPr>
          <a:xfrm>
            <a:off x="564206" y="349262"/>
            <a:ext cx="1202573" cy="646331"/>
          </a:xfrm>
          <a:prstGeom prst="rect">
            <a:avLst/>
          </a:prstGeom>
          <a:noFill/>
        </p:spPr>
        <p:txBody>
          <a:bodyPr wrap="none" rtlCol="0">
            <a:spAutoFit/>
          </a:bodyPr>
          <a:lstStyle/>
          <a:p>
            <a:r>
              <a:rPr lang="en-US" dirty="0"/>
              <a:t>Laptop</a:t>
            </a:r>
          </a:p>
          <a:p>
            <a:r>
              <a:rPr lang="en-US" dirty="0"/>
              <a:t>341.47 MB</a:t>
            </a:r>
          </a:p>
        </p:txBody>
      </p:sp>
      <p:sp>
        <p:nvSpPr>
          <p:cNvPr id="9" name="TextBox 8">
            <a:extLst>
              <a:ext uri="{FF2B5EF4-FFF2-40B4-BE49-F238E27FC236}">
                <a16:creationId xmlns:a16="http://schemas.microsoft.com/office/drawing/2014/main" id="{FE2A544E-3527-493A-9712-5A5F86D0FA9B}"/>
              </a:ext>
            </a:extLst>
          </p:cNvPr>
          <p:cNvSpPr txBox="1"/>
          <p:nvPr/>
        </p:nvSpPr>
        <p:spPr>
          <a:xfrm>
            <a:off x="5257743" y="349262"/>
            <a:ext cx="1492588" cy="646331"/>
          </a:xfrm>
          <a:prstGeom prst="rect">
            <a:avLst/>
          </a:prstGeom>
          <a:noFill/>
        </p:spPr>
        <p:txBody>
          <a:bodyPr wrap="none" rtlCol="0">
            <a:spAutoFit/>
          </a:bodyPr>
          <a:lstStyle/>
          <a:p>
            <a:r>
              <a:rPr lang="en-US" dirty="0" err="1"/>
              <a:t>Fishtank</a:t>
            </a:r>
            <a:r>
              <a:rPr lang="en-US" dirty="0"/>
              <a:t>/louis</a:t>
            </a:r>
          </a:p>
          <a:p>
            <a:r>
              <a:rPr lang="en-US" dirty="0"/>
              <a:t>302.06 MB</a:t>
            </a:r>
          </a:p>
        </p:txBody>
      </p:sp>
      <p:pic>
        <p:nvPicPr>
          <p:cNvPr id="12" name="Picture 11">
            <a:extLst>
              <a:ext uri="{FF2B5EF4-FFF2-40B4-BE49-F238E27FC236}">
                <a16:creationId xmlns:a16="http://schemas.microsoft.com/office/drawing/2014/main" id="{3D5AC403-219C-40AE-92B2-CEDB4DEB0974}"/>
              </a:ext>
            </a:extLst>
          </p:cNvPr>
          <p:cNvPicPr>
            <a:picLocks noChangeAspect="1"/>
          </p:cNvPicPr>
          <p:nvPr/>
        </p:nvPicPr>
        <p:blipFill>
          <a:blip r:embed="rId4"/>
          <a:stretch>
            <a:fillRect/>
          </a:stretch>
        </p:blipFill>
        <p:spPr>
          <a:xfrm>
            <a:off x="4564170" y="3049361"/>
            <a:ext cx="4579829" cy="3084914"/>
          </a:xfrm>
          <a:prstGeom prst="rect">
            <a:avLst/>
          </a:prstGeom>
        </p:spPr>
      </p:pic>
      <p:sp>
        <p:nvSpPr>
          <p:cNvPr id="13" name="TextBox 12">
            <a:extLst>
              <a:ext uri="{FF2B5EF4-FFF2-40B4-BE49-F238E27FC236}">
                <a16:creationId xmlns:a16="http://schemas.microsoft.com/office/drawing/2014/main" id="{5258DDD5-B363-450D-927D-67F039B25825}"/>
              </a:ext>
            </a:extLst>
          </p:cNvPr>
          <p:cNvSpPr txBox="1"/>
          <p:nvPr/>
        </p:nvSpPr>
        <p:spPr>
          <a:xfrm>
            <a:off x="5257743" y="3583289"/>
            <a:ext cx="1382366" cy="923330"/>
          </a:xfrm>
          <a:prstGeom prst="rect">
            <a:avLst/>
          </a:prstGeom>
          <a:noFill/>
        </p:spPr>
        <p:txBody>
          <a:bodyPr wrap="none" rtlCol="0">
            <a:spAutoFit/>
          </a:bodyPr>
          <a:lstStyle/>
          <a:p>
            <a:r>
              <a:rPr lang="en-US" dirty="0" err="1"/>
              <a:t>Fishtank</a:t>
            </a:r>
            <a:r>
              <a:rPr lang="en-US" dirty="0"/>
              <a:t>/</a:t>
            </a:r>
            <a:r>
              <a:rPr lang="en-US" altLang="zh-CN" dirty="0"/>
              <a:t>sun</a:t>
            </a:r>
          </a:p>
          <a:p>
            <a:r>
              <a:rPr lang="en-US" dirty="0"/>
              <a:t>1</a:t>
            </a:r>
            <a:r>
              <a:rPr lang="en-US" baseline="30000" dirty="0"/>
              <a:t>st</a:t>
            </a:r>
            <a:r>
              <a:rPr lang="en-US" dirty="0"/>
              <a:t> sort</a:t>
            </a:r>
          </a:p>
          <a:p>
            <a:r>
              <a:rPr lang="en-US" dirty="0"/>
              <a:t>302.10 MB</a:t>
            </a:r>
          </a:p>
        </p:txBody>
      </p:sp>
      <p:pic>
        <p:nvPicPr>
          <p:cNvPr id="3" name="Picture 2">
            <a:extLst>
              <a:ext uri="{FF2B5EF4-FFF2-40B4-BE49-F238E27FC236}">
                <a16:creationId xmlns:a16="http://schemas.microsoft.com/office/drawing/2014/main" id="{ACEAB8D5-1996-4473-9611-FBEF1CB5E18B}"/>
              </a:ext>
            </a:extLst>
          </p:cNvPr>
          <p:cNvPicPr>
            <a:picLocks noChangeAspect="1"/>
          </p:cNvPicPr>
          <p:nvPr/>
        </p:nvPicPr>
        <p:blipFill>
          <a:blip r:embed="rId5"/>
          <a:stretch>
            <a:fillRect/>
          </a:stretch>
        </p:blipFill>
        <p:spPr>
          <a:xfrm>
            <a:off x="0" y="3084914"/>
            <a:ext cx="4480560" cy="3016257"/>
          </a:xfrm>
          <a:prstGeom prst="rect">
            <a:avLst/>
          </a:prstGeom>
        </p:spPr>
      </p:pic>
      <p:sp>
        <p:nvSpPr>
          <p:cNvPr id="10" name="TextBox 9">
            <a:extLst>
              <a:ext uri="{FF2B5EF4-FFF2-40B4-BE49-F238E27FC236}">
                <a16:creationId xmlns:a16="http://schemas.microsoft.com/office/drawing/2014/main" id="{1B548A84-56DF-4D89-B601-0FAD2982E67C}"/>
              </a:ext>
            </a:extLst>
          </p:cNvPr>
          <p:cNvSpPr txBox="1"/>
          <p:nvPr/>
        </p:nvSpPr>
        <p:spPr>
          <a:xfrm>
            <a:off x="677914" y="3583289"/>
            <a:ext cx="1382366" cy="923330"/>
          </a:xfrm>
          <a:prstGeom prst="rect">
            <a:avLst/>
          </a:prstGeom>
          <a:noFill/>
        </p:spPr>
        <p:txBody>
          <a:bodyPr wrap="none" rtlCol="0">
            <a:spAutoFit/>
          </a:bodyPr>
          <a:lstStyle/>
          <a:p>
            <a:r>
              <a:rPr lang="en-US" dirty="0" err="1"/>
              <a:t>Fishtank</a:t>
            </a:r>
            <a:r>
              <a:rPr lang="en-US" dirty="0"/>
              <a:t>/</a:t>
            </a:r>
            <a:r>
              <a:rPr lang="en-US" altLang="zh-CN" dirty="0"/>
              <a:t>sun</a:t>
            </a:r>
          </a:p>
          <a:p>
            <a:r>
              <a:rPr lang="en-US" altLang="zh-CN" dirty="0"/>
              <a:t>2</a:t>
            </a:r>
            <a:r>
              <a:rPr lang="en-US" altLang="zh-CN" baseline="30000" dirty="0"/>
              <a:t>nd</a:t>
            </a:r>
            <a:r>
              <a:rPr lang="en-US" altLang="zh-CN" dirty="0"/>
              <a:t> Sort</a:t>
            </a:r>
          </a:p>
          <a:p>
            <a:r>
              <a:rPr lang="en-US" dirty="0"/>
              <a:t>302.08 MB</a:t>
            </a:r>
          </a:p>
        </p:txBody>
      </p:sp>
    </p:spTree>
    <p:extLst>
      <p:ext uri="{BB962C8B-B14F-4D97-AF65-F5344CB8AC3E}">
        <p14:creationId xmlns:p14="http://schemas.microsoft.com/office/powerpoint/2010/main" val="1885686908"/>
      </p:ext>
    </p:extLst>
  </p:cSld>
  <p:clrMapOvr>
    <a:masterClrMapping/>
  </p:clrMapOvr>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89ADD2D-6464-44C7-B0E5-0FE2B88D89F9}"/>
              </a:ext>
            </a:extLst>
          </p:cNvPr>
          <p:cNvPicPr>
            <a:picLocks noChangeAspect="1"/>
          </p:cNvPicPr>
          <p:nvPr/>
        </p:nvPicPr>
        <p:blipFill>
          <a:blip r:embed="rId2"/>
          <a:stretch>
            <a:fillRect/>
          </a:stretch>
        </p:blipFill>
        <p:spPr>
          <a:xfrm>
            <a:off x="0" y="388926"/>
            <a:ext cx="9144000" cy="846912"/>
          </a:xfrm>
          <a:prstGeom prst="rect">
            <a:avLst/>
          </a:prstGeom>
        </p:spPr>
      </p:pic>
      <p:sp>
        <p:nvSpPr>
          <p:cNvPr id="5" name="TextBox 4">
            <a:extLst>
              <a:ext uri="{FF2B5EF4-FFF2-40B4-BE49-F238E27FC236}">
                <a16:creationId xmlns:a16="http://schemas.microsoft.com/office/drawing/2014/main" id="{BA8ADDA0-F9BA-4FBE-A326-46D0535606AF}"/>
              </a:ext>
            </a:extLst>
          </p:cNvPr>
          <p:cNvSpPr txBox="1"/>
          <p:nvPr/>
        </p:nvSpPr>
        <p:spPr>
          <a:xfrm>
            <a:off x="0" y="0"/>
            <a:ext cx="4572000" cy="369332"/>
          </a:xfrm>
          <a:prstGeom prst="rect">
            <a:avLst/>
          </a:prstGeom>
          <a:noFill/>
        </p:spPr>
        <p:txBody>
          <a:bodyPr wrap="square">
            <a:spAutoFit/>
          </a:bodyPr>
          <a:lstStyle/>
          <a:p>
            <a:r>
              <a:rPr lang="en-US" dirty="0"/>
              <a:t>run00251_004.mid</a:t>
            </a:r>
          </a:p>
        </p:txBody>
      </p:sp>
      <p:sp>
        <p:nvSpPr>
          <p:cNvPr id="4" name="TextBox 3">
            <a:extLst>
              <a:ext uri="{FF2B5EF4-FFF2-40B4-BE49-F238E27FC236}">
                <a16:creationId xmlns:a16="http://schemas.microsoft.com/office/drawing/2014/main" id="{CBCFD788-568C-40AC-A8F1-426BC643627D}"/>
              </a:ext>
            </a:extLst>
          </p:cNvPr>
          <p:cNvSpPr txBox="1"/>
          <p:nvPr/>
        </p:nvSpPr>
        <p:spPr>
          <a:xfrm>
            <a:off x="0" y="1566154"/>
            <a:ext cx="4572000" cy="646331"/>
          </a:xfrm>
          <a:prstGeom prst="rect">
            <a:avLst/>
          </a:prstGeom>
          <a:noFill/>
        </p:spPr>
        <p:txBody>
          <a:bodyPr wrap="square">
            <a:spAutoFit/>
          </a:bodyPr>
          <a:lstStyle/>
          <a:p>
            <a:r>
              <a:rPr lang="en-US" dirty="0"/>
              <a:t>run00301_000.mid</a:t>
            </a:r>
          </a:p>
          <a:p>
            <a:r>
              <a:rPr lang="en-US" dirty="0"/>
              <a:t>run00305_003.mid</a:t>
            </a:r>
          </a:p>
        </p:txBody>
      </p:sp>
    </p:spTree>
    <p:extLst>
      <p:ext uri="{BB962C8B-B14F-4D97-AF65-F5344CB8AC3E}">
        <p14:creationId xmlns:p14="http://schemas.microsoft.com/office/powerpoint/2010/main" val="1878228076"/>
      </p:ext>
    </p:extLst>
  </p:cSld>
  <p:clrMapOvr>
    <a:masterClrMapping/>
  </p:clrMapOvr>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3974700-A472-4EE2-A2B9-93B0E5CF1003}"/>
              </a:ext>
            </a:extLst>
          </p:cNvPr>
          <p:cNvPicPr>
            <a:picLocks noChangeAspect="1"/>
          </p:cNvPicPr>
          <p:nvPr/>
        </p:nvPicPr>
        <p:blipFill>
          <a:blip r:embed="rId2"/>
          <a:stretch>
            <a:fillRect/>
          </a:stretch>
        </p:blipFill>
        <p:spPr>
          <a:xfrm>
            <a:off x="0" y="1307306"/>
            <a:ext cx="9144000" cy="4243388"/>
          </a:xfrm>
          <a:prstGeom prst="rect">
            <a:avLst/>
          </a:prstGeom>
        </p:spPr>
      </p:pic>
      <p:sp>
        <p:nvSpPr>
          <p:cNvPr id="4" name="TextBox 3">
            <a:extLst>
              <a:ext uri="{FF2B5EF4-FFF2-40B4-BE49-F238E27FC236}">
                <a16:creationId xmlns:a16="http://schemas.microsoft.com/office/drawing/2014/main" id="{F6DA2F80-AA77-4BDA-BDF7-D2B4D3E1AA7F}"/>
              </a:ext>
            </a:extLst>
          </p:cNvPr>
          <p:cNvSpPr txBox="1"/>
          <p:nvPr/>
        </p:nvSpPr>
        <p:spPr>
          <a:xfrm>
            <a:off x="0" y="0"/>
            <a:ext cx="4598124" cy="369332"/>
          </a:xfrm>
          <a:prstGeom prst="rect">
            <a:avLst/>
          </a:prstGeom>
          <a:noFill/>
        </p:spPr>
        <p:txBody>
          <a:bodyPr wrap="square">
            <a:spAutoFit/>
          </a:bodyPr>
          <a:lstStyle/>
          <a:p>
            <a:r>
              <a:rPr lang="en-US" dirty="0"/>
              <a:t>Hist-Tree_00224_000.root</a:t>
            </a:r>
          </a:p>
        </p:txBody>
      </p:sp>
    </p:spTree>
    <p:extLst>
      <p:ext uri="{BB962C8B-B14F-4D97-AF65-F5344CB8AC3E}">
        <p14:creationId xmlns:p14="http://schemas.microsoft.com/office/powerpoint/2010/main" val="1994606887"/>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1" y="0"/>
            <a:ext cx="9144000" cy="6740307"/>
          </a:xfrm>
          <a:prstGeom prst="rect">
            <a:avLst/>
          </a:prstGeom>
          <a:noFill/>
        </p:spPr>
        <p:txBody>
          <a:bodyPr wrap="square" rtlCol="0">
            <a:spAutoFit/>
          </a:bodyPr>
          <a:lstStyle/>
          <a:p>
            <a:r>
              <a:rPr lang="en-US" dirty="0">
                <a:latin typeface="Times New Roman" panose="02020603050405020304" pitchFamily="18" charset="0"/>
                <a:cs typeface="Times New Roman" panose="02020603050405020304" pitchFamily="18" charset="0"/>
              </a:rPr>
              <a:t>2016 run:</a:t>
            </a:r>
          </a:p>
          <a:p>
            <a:r>
              <a:rPr lang="en-US" dirty="0">
                <a:latin typeface="Times New Roman" panose="02020603050405020304" pitchFamily="18" charset="0"/>
                <a:cs typeface="Times New Roman" panose="02020603050405020304" pitchFamily="18" charset="0"/>
              </a:rPr>
              <a:t>/</a:t>
            </a:r>
            <a:r>
              <a:rPr lang="en-US" dirty="0" err="1">
                <a:latin typeface="Times New Roman" panose="02020603050405020304" pitchFamily="18" charset="0"/>
                <a:cs typeface="Times New Roman" panose="02020603050405020304" pitchFamily="18" charset="0"/>
              </a:rPr>
              <a:t>mnt</a:t>
            </a:r>
            <a:r>
              <a:rPr lang="en-US" dirty="0">
                <a:latin typeface="Times New Roman" panose="02020603050405020304" pitchFamily="18" charset="0"/>
                <a:cs typeface="Times New Roman" panose="02020603050405020304" pitchFamily="18" charset="0"/>
              </a:rPr>
              <a:t>/analysis/s1582/</a:t>
            </a:r>
            <a:r>
              <a:rPr lang="en-US" dirty="0" err="1">
                <a:latin typeface="Times New Roman" panose="02020603050405020304" pitchFamily="18" charset="0"/>
                <a:cs typeface="Times New Roman" panose="02020603050405020304" pitchFamily="18" charset="0"/>
              </a:rPr>
              <a:t>midas</a:t>
            </a:r>
            <a:r>
              <a:rPr lang="en-US" dirty="0">
                <a:latin typeface="Times New Roman" panose="02020603050405020304" pitchFamily="18" charset="0"/>
                <a:cs typeface="Times New Roman" panose="02020603050405020304" pitchFamily="18" charset="0"/>
              </a:rPr>
              <a:t>/run00002.mid … run 00351.mid</a:t>
            </a:r>
          </a:p>
          <a:p>
            <a:r>
              <a:rPr lang="en-US" dirty="0">
                <a:latin typeface="Times New Roman" panose="02020603050405020304" pitchFamily="18" charset="0"/>
                <a:cs typeface="Times New Roman" panose="02020603050405020304" pitchFamily="18" charset="0"/>
              </a:rPr>
              <a:t>/</a:t>
            </a:r>
            <a:r>
              <a:rPr lang="en-US" dirty="0" err="1">
                <a:latin typeface="Times New Roman" panose="02020603050405020304" pitchFamily="18" charset="0"/>
                <a:cs typeface="Times New Roman" panose="02020603050405020304" pitchFamily="18" charset="0"/>
              </a:rPr>
              <a:t>mnt</a:t>
            </a:r>
            <a:r>
              <a:rPr lang="en-US" dirty="0">
                <a:latin typeface="Times New Roman" panose="02020603050405020304" pitchFamily="18" charset="0"/>
                <a:cs typeface="Times New Roman" panose="02020603050405020304" pitchFamily="18" charset="0"/>
              </a:rPr>
              <a:t>/analysis/s1582/</a:t>
            </a:r>
            <a:r>
              <a:rPr lang="en-US" dirty="0" err="1">
                <a:latin typeface="Times New Roman" panose="02020603050405020304" pitchFamily="18" charset="0"/>
                <a:cs typeface="Times New Roman" panose="02020603050405020304" pitchFamily="18" charset="0"/>
              </a:rPr>
              <a:t>root_files</a:t>
            </a:r>
            <a:r>
              <a:rPr lang="en-US" dirty="0">
                <a:latin typeface="Times New Roman" panose="02020603050405020304" pitchFamily="18" charset="0"/>
                <a:cs typeface="Times New Roman" panose="02020603050405020304" pitchFamily="18" charset="0"/>
              </a:rPr>
              <a:t>/</a:t>
            </a:r>
            <a:r>
              <a:rPr lang="en-US" altLang="zh-CN" dirty="0">
                <a:latin typeface="Times New Roman" panose="02020603050405020304" pitchFamily="18" charset="0"/>
                <a:cs typeface="Times New Roman" panose="02020603050405020304" pitchFamily="18" charset="0"/>
              </a:rPr>
              <a:t>analysis00051.root … analysis000336.root</a:t>
            </a:r>
          </a:p>
          <a:p>
            <a:r>
              <a:rPr lang="en-US" dirty="0">
                <a:latin typeface="Times New Roman" panose="02020603050405020304" pitchFamily="18" charset="0"/>
                <a:cs typeface="Times New Roman" panose="02020603050405020304" pitchFamily="18" charset="0"/>
              </a:rPr>
              <a:t>/</a:t>
            </a:r>
            <a:r>
              <a:rPr lang="en-US" dirty="0" err="1">
                <a:latin typeface="Times New Roman" panose="02020603050405020304" pitchFamily="18" charset="0"/>
                <a:cs typeface="Times New Roman" panose="02020603050405020304" pitchFamily="18" charset="0"/>
              </a:rPr>
              <a:t>mnt</a:t>
            </a:r>
            <a:r>
              <a:rPr lang="en-US" dirty="0">
                <a:latin typeface="Times New Roman" panose="02020603050405020304" pitchFamily="18" charset="0"/>
                <a:cs typeface="Times New Roman" panose="02020603050405020304" pitchFamily="18" charset="0"/>
              </a:rPr>
              <a:t>/analysis/s1582/</a:t>
            </a:r>
            <a:r>
              <a:rPr lang="en-US" dirty="0" err="1">
                <a:latin typeface="Times New Roman" panose="02020603050405020304" pitchFamily="18" charset="0"/>
                <a:cs typeface="Times New Roman" panose="02020603050405020304" pitchFamily="18" charset="0"/>
              </a:rPr>
              <a:t>root_files</a:t>
            </a:r>
            <a:r>
              <a:rPr lang="en-US" dirty="0">
                <a:latin typeface="Times New Roman" panose="02020603050405020304" pitchFamily="18" charset="0"/>
                <a:cs typeface="Times New Roman" panose="02020603050405020304" pitchFamily="18" charset="0"/>
              </a:rPr>
              <a:t>/Test_</a:t>
            </a:r>
            <a:r>
              <a:rPr lang="en-US" altLang="zh-CN" dirty="0">
                <a:latin typeface="Times New Roman" panose="02020603050405020304" pitchFamily="18" charset="0"/>
                <a:cs typeface="Times New Roman" panose="02020603050405020304" pitchFamily="18" charset="0"/>
              </a:rPr>
              <a:t>analysis00164.root … Test_analysis000336.root</a:t>
            </a:r>
            <a:endParaRPr lang="en-US" dirty="0">
              <a:latin typeface="Times New Roman" panose="02020603050405020304" pitchFamily="18" charset="0"/>
              <a:cs typeface="Times New Roman" panose="02020603050405020304" pitchFamily="18" charset="0"/>
            </a:endParaRPr>
          </a:p>
          <a:p>
            <a:r>
              <a:rPr lang="en-US" dirty="0">
                <a:latin typeface="Times New Roman" panose="02020603050405020304" pitchFamily="18" charset="0"/>
                <a:cs typeface="Times New Roman" panose="02020603050405020304" pitchFamily="18" charset="0"/>
              </a:rPr>
              <a:t>runs.xlsx</a:t>
            </a:r>
          </a:p>
          <a:p>
            <a:endParaRPr lang="en-US" dirty="0">
              <a:latin typeface="Times New Roman" panose="02020603050405020304" pitchFamily="18" charset="0"/>
              <a:cs typeface="Times New Roman" panose="02020603050405020304" pitchFamily="18" charset="0"/>
            </a:endParaRPr>
          </a:p>
          <a:p>
            <a:r>
              <a:rPr lang="en-US" dirty="0">
                <a:latin typeface="Times New Roman" panose="02020603050405020304" pitchFamily="18" charset="0"/>
                <a:cs typeface="Times New Roman" panose="02020603050405020304" pitchFamily="18" charset="0"/>
              </a:rPr>
              <a:t>2018 run:</a:t>
            </a:r>
          </a:p>
          <a:p>
            <a:r>
              <a:rPr lang="en-US" dirty="0">
                <a:latin typeface="Times New Roman" panose="02020603050405020304" pitchFamily="18" charset="0"/>
                <a:cs typeface="Times New Roman" panose="02020603050405020304" pitchFamily="18" charset="0"/>
              </a:rPr>
              <a:t>/</a:t>
            </a:r>
            <a:r>
              <a:rPr lang="en-US" dirty="0" err="1">
                <a:latin typeface="Times New Roman" panose="02020603050405020304" pitchFamily="18" charset="0"/>
                <a:cs typeface="Times New Roman" panose="02020603050405020304" pitchFamily="18" charset="0"/>
              </a:rPr>
              <a:t>mnt</a:t>
            </a:r>
            <a:r>
              <a:rPr lang="en-US" dirty="0">
                <a:latin typeface="Times New Roman" panose="02020603050405020304" pitchFamily="18" charset="0"/>
                <a:cs typeface="Times New Roman" panose="02020603050405020304" pitchFamily="18" charset="0"/>
              </a:rPr>
              <a:t>/analysis/s1582/</a:t>
            </a:r>
            <a:r>
              <a:rPr lang="en-US" dirty="0" err="1">
                <a:latin typeface="Times New Roman" panose="02020603050405020304" pitchFamily="18" charset="0"/>
                <a:cs typeface="Times New Roman" panose="02020603050405020304" pitchFamily="18" charset="0"/>
              </a:rPr>
              <a:t>midas</a:t>
            </a:r>
            <a:r>
              <a:rPr lang="en-US" dirty="0">
                <a:latin typeface="Times New Roman" panose="02020603050405020304" pitchFamily="18" charset="0"/>
                <a:cs typeface="Times New Roman" panose="02020603050405020304" pitchFamily="18" charset="0"/>
              </a:rPr>
              <a:t>/run00973.mid … run01146.mid</a:t>
            </a:r>
          </a:p>
          <a:p>
            <a:r>
              <a:rPr lang="en-US" dirty="0">
                <a:latin typeface="Times New Roman" panose="02020603050405020304" pitchFamily="18" charset="0"/>
                <a:cs typeface="Times New Roman" panose="02020603050405020304" pitchFamily="18" charset="0"/>
              </a:rPr>
              <a:t>/</a:t>
            </a:r>
            <a:r>
              <a:rPr lang="en-US" dirty="0" err="1">
                <a:latin typeface="Times New Roman" panose="02020603050405020304" pitchFamily="18" charset="0"/>
                <a:cs typeface="Times New Roman" panose="02020603050405020304" pitchFamily="18" charset="0"/>
              </a:rPr>
              <a:t>mnt</a:t>
            </a:r>
            <a:r>
              <a:rPr lang="en-US" dirty="0">
                <a:latin typeface="Times New Roman" panose="02020603050405020304" pitchFamily="18" charset="0"/>
                <a:cs typeface="Times New Roman" panose="02020603050405020304" pitchFamily="18" charset="0"/>
              </a:rPr>
              <a:t>/analysis/s1582/</a:t>
            </a:r>
            <a:r>
              <a:rPr lang="en-US" dirty="0" err="1">
                <a:latin typeface="Times New Roman" panose="02020603050405020304" pitchFamily="18" charset="0"/>
                <a:cs typeface="Times New Roman" panose="02020603050405020304" pitchFamily="18" charset="0"/>
              </a:rPr>
              <a:t>new_root_files</a:t>
            </a:r>
            <a:r>
              <a:rPr lang="en-US" dirty="0">
                <a:latin typeface="Times New Roman" panose="02020603050405020304" pitchFamily="18" charset="0"/>
                <a:cs typeface="Times New Roman" panose="02020603050405020304" pitchFamily="18" charset="0"/>
              </a:rPr>
              <a:t>/analysis01003.root … run01133.root</a:t>
            </a:r>
          </a:p>
          <a:p>
            <a:r>
              <a:rPr lang="en-US" dirty="0">
                <a:latin typeface="Times New Roman" panose="02020603050405020304" pitchFamily="18" charset="0"/>
                <a:cs typeface="Times New Roman" panose="02020603050405020304" pitchFamily="18" charset="0"/>
              </a:rPr>
              <a:t>/</a:t>
            </a:r>
            <a:r>
              <a:rPr lang="en-US" dirty="0" err="1">
                <a:latin typeface="Times New Roman" panose="02020603050405020304" pitchFamily="18" charset="0"/>
                <a:cs typeface="Times New Roman" panose="02020603050405020304" pitchFamily="18" charset="0"/>
              </a:rPr>
              <a:t>mnt</a:t>
            </a:r>
            <a:r>
              <a:rPr lang="en-US" dirty="0">
                <a:latin typeface="Times New Roman" panose="02020603050405020304" pitchFamily="18" charset="0"/>
                <a:cs typeface="Times New Roman" panose="02020603050405020304" pitchFamily="18" charset="0"/>
              </a:rPr>
              <a:t>/analysis/s1582/</a:t>
            </a:r>
            <a:r>
              <a:rPr lang="en-US" dirty="0" err="1">
                <a:latin typeface="Times New Roman" panose="02020603050405020304" pitchFamily="18" charset="0"/>
                <a:cs typeface="Times New Roman" panose="02020603050405020304" pitchFamily="18" charset="0"/>
              </a:rPr>
              <a:t>new_root_files</a:t>
            </a:r>
            <a:r>
              <a:rPr lang="en-US" dirty="0">
                <a:latin typeface="Times New Roman" panose="02020603050405020304" pitchFamily="18" charset="0"/>
                <a:cs typeface="Times New Roman" panose="02020603050405020304" pitchFamily="18" charset="0"/>
              </a:rPr>
              <a:t>/Test_analysis01003.root … Test_analysis01133.root</a:t>
            </a:r>
          </a:p>
          <a:p>
            <a:r>
              <a:rPr lang="en-US" dirty="0">
                <a:latin typeface="Times New Roman" panose="02020603050405020304" pitchFamily="18" charset="0"/>
                <a:cs typeface="Times New Roman" panose="02020603050405020304" pitchFamily="18" charset="0"/>
              </a:rPr>
              <a:t>/</a:t>
            </a:r>
            <a:r>
              <a:rPr lang="en-US" dirty="0" err="1">
                <a:latin typeface="Times New Roman" panose="02020603050405020304" pitchFamily="18" charset="0"/>
                <a:cs typeface="Times New Roman" panose="02020603050405020304" pitchFamily="18" charset="0"/>
              </a:rPr>
              <a:t>mnt</a:t>
            </a:r>
            <a:r>
              <a:rPr lang="en-US" dirty="0">
                <a:latin typeface="Times New Roman" panose="02020603050405020304" pitchFamily="18" charset="0"/>
                <a:cs typeface="Times New Roman" panose="02020603050405020304" pitchFamily="18" charset="0"/>
              </a:rPr>
              <a:t>/analysis/s1582/</a:t>
            </a:r>
            <a:r>
              <a:rPr lang="en-US" dirty="0" err="1">
                <a:latin typeface="Times New Roman" panose="02020603050405020304" pitchFamily="18" charset="0"/>
                <a:cs typeface="Times New Roman" panose="02020603050405020304" pitchFamily="18" charset="0"/>
              </a:rPr>
              <a:t>new_root_files</a:t>
            </a:r>
            <a:r>
              <a:rPr lang="en-US" dirty="0">
                <a:latin typeface="Times New Roman" panose="02020603050405020304" pitchFamily="18" charset="0"/>
                <a:cs typeface="Times New Roman" panose="02020603050405020304" pitchFamily="18" charset="0"/>
              </a:rPr>
              <a:t>/source/analysis00982.root … analysis01146.root</a:t>
            </a:r>
          </a:p>
          <a:p>
            <a:r>
              <a:rPr lang="en-US" dirty="0">
                <a:latin typeface="Times New Roman" panose="02020603050405020304" pitchFamily="18" charset="0"/>
                <a:cs typeface="Times New Roman" panose="02020603050405020304" pitchFamily="18" charset="0"/>
              </a:rPr>
              <a:t>/</a:t>
            </a:r>
            <a:r>
              <a:rPr lang="en-US" dirty="0" err="1">
                <a:latin typeface="Times New Roman" panose="02020603050405020304" pitchFamily="18" charset="0"/>
                <a:cs typeface="Times New Roman" panose="02020603050405020304" pitchFamily="18" charset="0"/>
              </a:rPr>
              <a:t>mnt</a:t>
            </a:r>
            <a:r>
              <a:rPr lang="en-US" dirty="0">
                <a:latin typeface="Times New Roman" panose="02020603050405020304" pitchFamily="18" charset="0"/>
                <a:cs typeface="Times New Roman" panose="02020603050405020304" pitchFamily="18" charset="0"/>
              </a:rPr>
              <a:t>/analysis/s1582/</a:t>
            </a:r>
            <a:r>
              <a:rPr lang="en-US" dirty="0" err="1">
                <a:latin typeface="Times New Roman" panose="02020603050405020304" pitchFamily="18" charset="0"/>
                <a:cs typeface="Times New Roman" panose="02020603050405020304" pitchFamily="18" charset="0"/>
              </a:rPr>
              <a:t>new_root_files</a:t>
            </a:r>
            <a:r>
              <a:rPr lang="en-US" dirty="0">
                <a:latin typeface="Times New Roman" panose="02020603050405020304" pitchFamily="18" charset="0"/>
                <a:cs typeface="Times New Roman" panose="02020603050405020304" pitchFamily="18" charset="0"/>
              </a:rPr>
              <a:t>/source/Test_analysis00982.root … Test_analysis01146.root</a:t>
            </a:r>
          </a:p>
          <a:p>
            <a:r>
              <a:rPr lang="en-US" dirty="0">
                <a:latin typeface="Times New Roman" panose="02020603050405020304" pitchFamily="18" charset="0"/>
                <a:cs typeface="Times New Roman" panose="02020603050405020304" pitchFamily="18" charset="0"/>
              </a:rPr>
              <a:t>/</a:t>
            </a:r>
            <a:r>
              <a:rPr lang="en-US" dirty="0" err="1">
                <a:latin typeface="Times New Roman" panose="02020603050405020304" pitchFamily="18" charset="0"/>
                <a:cs typeface="Times New Roman" panose="02020603050405020304" pitchFamily="18" charset="0"/>
              </a:rPr>
              <a:t>mnt</a:t>
            </a:r>
            <a:r>
              <a:rPr lang="en-US" dirty="0">
                <a:latin typeface="Times New Roman" panose="02020603050405020304" pitchFamily="18" charset="0"/>
                <a:cs typeface="Times New Roman" panose="02020603050405020304" pitchFamily="18" charset="0"/>
              </a:rPr>
              <a:t>/analysis/s1582/</a:t>
            </a:r>
            <a:r>
              <a:rPr lang="en-US" dirty="0" err="1">
                <a:latin typeface="Times New Roman" panose="02020603050405020304" pitchFamily="18" charset="0"/>
                <a:cs typeface="Times New Roman" panose="02020603050405020304" pitchFamily="18" charset="0"/>
              </a:rPr>
              <a:t>new_root_files</a:t>
            </a:r>
            <a:r>
              <a:rPr lang="en-US" dirty="0">
                <a:latin typeface="Times New Roman" panose="02020603050405020304" pitchFamily="18" charset="0"/>
                <a:cs typeface="Times New Roman" panose="02020603050405020304" pitchFamily="18" charset="0"/>
              </a:rPr>
              <a:t>/frags/fragment00982.root … fragment01146.root</a:t>
            </a:r>
          </a:p>
          <a:p>
            <a:r>
              <a:rPr lang="en-US" altLang="zh-CN" dirty="0">
                <a:latin typeface="Times New Roman" panose="02020603050405020304" pitchFamily="18" charset="0"/>
                <a:cs typeface="Times New Roman" panose="02020603050405020304" pitchFamily="18" charset="0"/>
              </a:rPr>
              <a:t>On page 39 of the logbook</a:t>
            </a:r>
          </a:p>
          <a:p>
            <a:endParaRPr lang="en-US" altLang="zh-CN" dirty="0">
              <a:latin typeface="Times New Roman" panose="02020603050405020304" pitchFamily="18" charset="0"/>
              <a:cs typeface="Times New Roman" panose="02020603050405020304" pitchFamily="18" charset="0"/>
            </a:endParaRPr>
          </a:p>
          <a:p>
            <a:endParaRPr lang="en-US" altLang="zh-CN" dirty="0">
              <a:latin typeface="Times New Roman" panose="02020603050405020304" pitchFamily="18" charset="0"/>
              <a:cs typeface="Times New Roman" panose="02020603050405020304" pitchFamily="18" charset="0"/>
            </a:endParaRPr>
          </a:p>
          <a:p>
            <a:endParaRPr lang="en-US" altLang="zh-CN" dirty="0">
              <a:latin typeface="Times New Roman" panose="02020603050405020304" pitchFamily="18" charset="0"/>
              <a:cs typeface="Times New Roman" panose="02020603050405020304" pitchFamily="18" charset="0"/>
            </a:endParaRPr>
          </a:p>
          <a:p>
            <a:endParaRPr lang="en-US" altLang="zh-CN" dirty="0">
              <a:latin typeface="Times New Roman" panose="02020603050405020304" pitchFamily="18" charset="0"/>
              <a:cs typeface="Times New Roman" panose="02020603050405020304" pitchFamily="18" charset="0"/>
            </a:endParaRPr>
          </a:p>
          <a:p>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Is there an </a:t>
            </a:r>
            <a:r>
              <a:rPr lang="en-US" altLang="zh-CN" dirty="0" err="1">
                <a:latin typeface="Times New Roman" panose="02020603050405020304" pitchFamily="18" charset="0"/>
                <a:cs typeface="Times New Roman" panose="02020603050405020304" pitchFamily="18" charset="0"/>
              </a:rPr>
              <a:t>elog</a:t>
            </a:r>
            <a:r>
              <a:rPr lang="en-US" altLang="zh-CN" dirty="0">
                <a:latin typeface="Times New Roman" panose="02020603050405020304" pitchFamily="18" charset="0"/>
                <a:cs typeface="Times New Roman" panose="02020603050405020304" pitchFamily="18" charset="0"/>
              </a:rPr>
              <a:t> for this experiment?</a:t>
            </a:r>
            <a:endParaRPr lang="en-US" dirty="0">
              <a:latin typeface="Times New Roman" panose="02020603050405020304" pitchFamily="18" charset="0"/>
              <a:cs typeface="Times New Roman" panose="02020603050405020304" pitchFamily="18" charset="0"/>
            </a:endParaRPr>
          </a:p>
          <a:p>
            <a:r>
              <a:rPr lang="en-US" dirty="0">
                <a:latin typeface="Times New Roman" panose="02020603050405020304" pitchFamily="18" charset="0"/>
                <a:cs typeface="Times New Roman" panose="02020603050405020304" pitchFamily="18" charset="0"/>
              </a:rPr>
              <a:t>runxxxxx.mid files seem to be the original files recorded by Midas DAQ</a:t>
            </a:r>
          </a:p>
          <a:p>
            <a:r>
              <a:rPr lang="en-US" dirty="0" err="1">
                <a:latin typeface="Times New Roman" panose="02020603050405020304" pitchFamily="18" charset="0"/>
                <a:cs typeface="Times New Roman" panose="02020603050405020304" pitchFamily="18" charset="0"/>
              </a:rPr>
              <a:t>analysis.root</a:t>
            </a:r>
            <a:r>
              <a:rPr lang="en-US" dirty="0">
                <a:latin typeface="Times New Roman" panose="02020603050405020304" pitchFamily="18" charset="0"/>
                <a:cs typeface="Times New Roman" panose="02020603050405020304" pitchFamily="18" charset="0"/>
              </a:rPr>
              <a:t> files seem to be generated by </a:t>
            </a:r>
            <a:r>
              <a:rPr lang="en-US" dirty="0" err="1">
                <a:latin typeface="Times New Roman" panose="02020603050405020304" pitchFamily="18" charset="0"/>
                <a:cs typeface="Times New Roman" panose="02020603050405020304" pitchFamily="18" charset="0"/>
              </a:rPr>
              <a:t>GRSIsort</a:t>
            </a:r>
            <a:r>
              <a:rPr lang="en-US" dirty="0">
                <a:latin typeface="Times New Roman" panose="02020603050405020304" pitchFamily="18" charset="0"/>
                <a:cs typeface="Times New Roman" panose="02020603050405020304" pitchFamily="18" charset="0"/>
              </a:rPr>
              <a:t> code.</a:t>
            </a:r>
          </a:p>
          <a:p>
            <a:r>
              <a:rPr lang="en-US" dirty="0" err="1">
                <a:latin typeface="Times New Roman" panose="02020603050405020304" pitchFamily="18" charset="0"/>
                <a:cs typeface="Times New Roman" panose="02020603050405020304" pitchFamily="18" charset="0"/>
              </a:rPr>
              <a:t>Test_analysis.root</a:t>
            </a:r>
            <a:r>
              <a:rPr lang="en-US" dirty="0">
                <a:latin typeface="Times New Roman" panose="02020603050405020304" pitchFamily="18" charset="0"/>
                <a:cs typeface="Times New Roman" panose="02020603050405020304" pitchFamily="18" charset="0"/>
              </a:rPr>
              <a:t> files seem to be extracted from the </a:t>
            </a:r>
            <a:r>
              <a:rPr lang="en-US" dirty="0" err="1">
                <a:latin typeface="Times New Roman" panose="02020603050405020304" pitchFamily="18" charset="0"/>
                <a:cs typeface="Times New Roman" panose="02020603050405020304" pitchFamily="18" charset="0"/>
              </a:rPr>
              <a:t>analysis.root</a:t>
            </a:r>
            <a:r>
              <a:rPr lang="en-US" dirty="0">
                <a:latin typeface="Times New Roman" panose="02020603050405020304" pitchFamily="18" charset="0"/>
                <a:cs typeface="Times New Roman" panose="02020603050405020304" pitchFamily="18" charset="0"/>
              </a:rPr>
              <a:t> files. All the useful information were fill</a:t>
            </a:r>
            <a:r>
              <a:rPr lang="en-US" altLang="zh-CN" dirty="0">
                <a:latin typeface="Times New Roman" panose="02020603050405020304" pitchFamily="18" charset="0"/>
                <a:cs typeface="Times New Roman" panose="02020603050405020304" pitchFamily="18" charset="0"/>
              </a:rPr>
              <a:t>ed</a:t>
            </a:r>
            <a:r>
              <a:rPr lang="en-US" dirty="0">
                <a:latin typeface="Times New Roman" panose="02020603050405020304" pitchFamily="18" charset="0"/>
                <a:cs typeface="Times New Roman" panose="02020603050405020304" pitchFamily="18" charset="0"/>
              </a:rPr>
              <a:t> into histograms.</a:t>
            </a:r>
          </a:p>
        </p:txBody>
      </p:sp>
      <p:pic>
        <p:nvPicPr>
          <p:cNvPr id="3" name="图片 2"/>
          <p:cNvPicPr>
            <a:picLocks noChangeAspect="1"/>
          </p:cNvPicPr>
          <p:nvPr/>
        </p:nvPicPr>
        <p:blipFill>
          <a:blip r:embed="rId2"/>
          <a:stretch>
            <a:fillRect/>
          </a:stretch>
        </p:blipFill>
        <p:spPr>
          <a:xfrm>
            <a:off x="0" y="3957638"/>
            <a:ext cx="4800600" cy="1265772"/>
          </a:xfrm>
          <a:prstGeom prst="rect">
            <a:avLst/>
          </a:prstGeom>
        </p:spPr>
      </p:pic>
    </p:spTree>
    <p:extLst>
      <p:ext uri="{BB962C8B-B14F-4D97-AF65-F5344CB8AC3E}">
        <p14:creationId xmlns:p14="http://schemas.microsoft.com/office/powerpoint/2010/main" val="777465207"/>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E5D7985-08CC-4485-B6B4-CF92B0F4EEA7}"/>
              </a:ext>
            </a:extLst>
          </p:cNvPr>
          <p:cNvPicPr>
            <a:picLocks noChangeAspect="1"/>
          </p:cNvPicPr>
          <p:nvPr/>
        </p:nvPicPr>
        <p:blipFill>
          <a:blip r:embed="rId3"/>
          <a:stretch>
            <a:fillRect/>
          </a:stretch>
        </p:blipFill>
        <p:spPr>
          <a:xfrm>
            <a:off x="0" y="1461095"/>
            <a:ext cx="9144000" cy="3935810"/>
          </a:xfrm>
          <a:prstGeom prst="rect">
            <a:avLst/>
          </a:prstGeom>
        </p:spPr>
      </p:pic>
    </p:spTree>
    <p:extLst>
      <p:ext uri="{BB962C8B-B14F-4D97-AF65-F5344CB8AC3E}">
        <p14:creationId xmlns:p14="http://schemas.microsoft.com/office/powerpoint/2010/main" val="1205525933"/>
      </p:ext>
    </p:extLst>
  </p:cSld>
  <p:clrMapOvr>
    <a:masterClrMapping/>
  </p:clrMapOvr>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AE2DC82-8FB0-4344-B4AB-06820A53D457}"/>
              </a:ext>
            </a:extLst>
          </p:cNvPr>
          <p:cNvPicPr>
            <a:picLocks noChangeAspect="1"/>
          </p:cNvPicPr>
          <p:nvPr/>
        </p:nvPicPr>
        <p:blipFill>
          <a:blip r:embed="rId2"/>
          <a:stretch>
            <a:fillRect/>
          </a:stretch>
        </p:blipFill>
        <p:spPr>
          <a:xfrm>
            <a:off x="0" y="0"/>
            <a:ext cx="5729591" cy="3434632"/>
          </a:xfrm>
          <a:prstGeom prst="rect">
            <a:avLst/>
          </a:prstGeom>
        </p:spPr>
      </p:pic>
      <p:pic>
        <p:nvPicPr>
          <p:cNvPr id="5" name="Picture 4">
            <a:extLst>
              <a:ext uri="{FF2B5EF4-FFF2-40B4-BE49-F238E27FC236}">
                <a16:creationId xmlns:a16="http://schemas.microsoft.com/office/drawing/2014/main" id="{75AB56D8-1AAB-46A4-B772-A7B891BACEB2}"/>
              </a:ext>
            </a:extLst>
          </p:cNvPr>
          <p:cNvPicPr>
            <a:picLocks noChangeAspect="1"/>
          </p:cNvPicPr>
          <p:nvPr/>
        </p:nvPicPr>
        <p:blipFill>
          <a:blip r:embed="rId3"/>
          <a:stretch>
            <a:fillRect/>
          </a:stretch>
        </p:blipFill>
        <p:spPr>
          <a:xfrm>
            <a:off x="0" y="3452677"/>
            <a:ext cx="5729591" cy="3405323"/>
          </a:xfrm>
          <a:prstGeom prst="rect">
            <a:avLst/>
          </a:prstGeom>
        </p:spPr>
      </p:pic>
      <p:pic>
        <p:nvPicPr>
          <p:cNvPr id="7" name="Picture 6">
            <a:extLst>
              <a:ext uri="{FF2B5EF4-FFF2-40B4-BE49-F238E27FC236}">
                <a16:creationId xmlns:a16="http://schemas.microsoft.com/office/drawing/2014/main" id="{96A4FB7E-AB18-4D00-BAC9-08F68AC6F702}"/>
              </a:ext>
            </a:extLst>
          </p:cNvPr>
          <p:cNvPicPr>
            <a:picLocks noChangeAspect="1"/>
          </p:cNvPicPr>
          <p:nvPr/>
        </p:nvPicPr>
        <p:blipFill>
          <a:blip r:embed="rId4"/>
          <a:stretch>
            <a:fillRect/>
          </a:stretch>
        </p:blipFill>
        <p:spPr>
          <a:xfrm>
            <a:off x="5729591" y="3452677"/>
            <a:ext cx="2295525" cy="381000"/>
          </a:xfrm>
          <a:prstGeom prst="rect">
            <a:avLst/>
          </a:prstGeom>
        </p:spPr>
      </p:pic>
      <p:pic>
        <p:nvPicPr>
          <p:cNvPr id="9" name="Picture 8">
            <a:extLst>
              <a:ext uri="{FF2B5EF4-FFF2-40B4-BE49-F238E27FC236}">
                <a16:creationId xmlns:a16="http://schemas.microsoft.com/office/drawing/2014/main" id="{52FA02E6-AB3A-48FE-AF6C-1D47AB6941F5}"/>
              </a:ext>
            </a:extLst>
          </p:cNvPr>
          <p:cNvPicPr>
            <a:picLocks noChangeAspect="1"/>
          </p:cNvPicPr>
          <p:nvPr/>
        </p:nvPicPr>
        <p:blipFill>
          <a:blip r:embed="rId4"/>
          <a:stretch>
            <a:fillRect/>
          </a:stretch>
        </p:blipFill>
        <p:spPr>
          <a:xfrm>
            <a:off x="5729590" y="2638"/>
            <a:ext cx="2295525" cy="381000"/>
          </a:xfrm>
          <a:prstGeom prst="rect">
            <a:avLst/>
          </a:prstGeom>
        </p:spPr>
      </p:pic>
    </p:spTree>
    <p:extLst>
      <p:ext uri="{BB962C8B-B14F-4D97-AF65-F5344CB8AC3E}">
        <p14:creationId xmlns:p14="http://schemas.microsoft.com/office/powerpoint/2010/main" val="1912240418"/>
      </p:ext>
    </p:extLst>
  </p:cSld>
  <p:clrMapOvr>
    <a:masterClrMapping/>
  </p:clrMapOvr>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58CCCA5-1A39-4A7E-92E9-951902FF793C}"/>
              </a:ext>
            </a:extLst>
          </p:cNvPr>
          <p:cNvPicPr>
            <a:picLocks noChangeAspect="1"/>
          </p:cNvPicPr>
          <p:nvPr/>
        </p:nvPicPr>
        <p:blipFill>
          <a:blip r:embed="rId2"/>
          <a:stretch>
            <a:fillRect/>
          </a:stretch>
        </p:blipFill>
        <p:spPr>
          <a:xfrm>
            <a:off x="3" y="0"/>
            <a:ext cx="5799132" cy="3474720"/>
          </a:xfrm>
          <a:prstGeom prst="rect">
            <a:avLst/>
          </a:prstGeom>
        </p:spPr>
      </p:pic>
      <p:pic>
        <p:nvPicPr>
          <p:cNvPr id="4" name="Picture 3">
            <a:extLst>
              <a:ext uri="{FF2B5EF4-FFF2-40B4-BE49-F238E27FC236}">
                <a16:creationId xmlns:a16="http://schemas.microsoft.com/office/drawing/2014/main" id="{1D6D1F70-8168-464C-A80A-FAEB874365F0}"/>
              </a:ext>
            </a:extLst>
          </p:cNvPr>
          <p:cNvPicPr>
            <a:picLocks noChangeAspect="1"/>
          </p:cNvPicPr>
          <p:nvPr/>
        </p:nvPicPr>
        <p:blipFill>
          <a:blip r:embed="rId3"/>
          <a:stretch>
            <a:fillRect/>
          </a:stretch>
        </p:blipFill>
        <p:spPr>
          <a:xfrm>
            <a:off x="5729590" y="2638"/>
            <a:ext cx="2295525" cy="381000"/>
          </a:xfrm>
          <a:prstGeom prst="rect">
            <a:avLst/>
          </a:prstGeom>
        </p:spPr>
      </p:pic>
    </p:spTree>
    <p:extLst>
      <p:ext uri="{BB962C8B-B14F-4D97-AF65-F5344CB8AC3E}">
        <p14:creationId xmlns:p14="http://schemas.microsoft.com/office/powerpoint/2010/main" val="3922614812"/>
      </p:ext>
    </p:extLst>
  </p:cSld>
  <p:clrMapOvr>
    <a:masterClrMapping/>
  </p:clrMapOvr>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575F2A3-3169-4C57-B6F1-9DFF6396881C}"/>
              </a:ext>
            </a:extLst>
          </p:cNvPr>
          <p:cNvPicPr>
            <a:picLocks noChangeAspect="1"/>
          </p:cNvPicPr>
          <p:nvPr/>
        </p:nvPicPr>
        <p:blipFill>
          <a:blip r:embed="rId2"/>
          <a:stretch>
            <a:fillRect/>
          </a:stretch>
        </p:blipFill>
        <p:spPr>
          <a:xfrm>
            <a:off x="0" y="0"/>
            <a:ext cx="7000875" cy="4181475"/>
          </a:xfrm>
          <a:prstGeom prst="rect">
            <a:avLst/>
          </a:prstGeom>
        </p:spPr>
      </p:pic>
      <p:pic>
        <p:nvPicPr>
          <p:cNvPr id="5" name="Picture 4">
            <a:extLst>
              <a:ext uri="{FF2B5EF4-FFF2-40B4-BE49-F238E27FC236}">
                <a16:creationId xmlns:a16="http://schemas.microsoft.com/office/drawing/2014/main" id="{66FB0102-F65F-449B-8625-C27BDC51A697}"/>
              </a:ext>
            </a:extLst>
          </p:cNvPr>
          <p:cNvPicPr>
            <a:picLocks noChangeAspect="1"/>
          </p:cNvPicPr>
          <p:nvPr/>
        </p:nvPicPr>
        <p:blipFill>
          <a:blip r:embed="rId3"/>
          <a:stretch>
            <a:fillRect/>
          </a:stretch>
        </p:blipFill>
        <p:spPr>
          <a:xfrm>
            <a:off x="0" y="4513625"/>
            <a:ext cx="6000750" cy="600075"/>
          </a:xfrm>
          <a:prstGeom prst="rect">
            <a:avLst/>
          </a:prstGeom>
        </p:spPr>
      </p:pic>
      <p:sp>
        <p:nvSpPr>
          <p:cNvPr id="6" name="TextBox 5">
            <a:extLst>
              <a:ext uri="{FF2B5EF4-FFF2-40B4-BE49-F238E27FC236}">
                <a16:creationId xmlns:a16="http://schemas.microsoft.com/office/drawing/2014/main" id="{794E8452-CC8A-4958-9431-90362D892525}"/>
              </a:ext>
            </a:extLst>
          </p:cNvPr>
          <p:cNvSpPr txBox="1"/>
          <p:nvPr/>
        </p:nvSpPr>
        <p:spPr>
          <a:xfrm>
            <a:off x="6000750" y="4513625"/>
            <a:ext cx="2005870" cy="646331"/>
          </a:xfrm>
          <a:prstGeom prst="rect">
            <a:avLst/>
          </a:prstGeom>
          <a:noFill/>
        </p:spPr>
        <p:txBody>
          <a:bodyPr wrap="none" rtlCol="0">
            <a:spAutoFit/>
          </a:bodyPr>
          <a:lstStyle/>
          <a:p>
            <a:r>
              <a:rPr lang="en-US" altLang="zh-CN" dirty="0"/>
              <a:t>Either </a:t>
            </a:r>
            <a:r>
              <a:rPr lang="en-US" dirty="0"/>
              <a:t>20 or 20000</a:t>
            </a:r>
          </a:p>
          <a:p>
            <a:r>
              <a:rPr lang="en-US" dirty="0"/>
              <a:t>Always 4 fragments</a:t>
            </a:r>
          </a:p>
        </p:txBody>
      </p:sp>
    </p:spTree>
    <p:extLst>
      <p:ext uri="{BB962C8B-B14F-4D97-AF65-F5344CB8AC3E}">
        <p14:creationId xmlns:p14="http://schemas.microsoft.com/office/powerpoint/2010/main" val="4214157052"/>
      </p:ext>
    </p:extLst>
  </p:cSld>
  <p:clrMapOvr>
    <a:masterClrMapping/>
  </p:clrMapOvr>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4DB9CC0-A433-4AB7-85E8-65050DFAD0AD}"/>
              </a:ext>
            </a:extLst>
          </p:cNvPr>
          <p:cNvPicPr>
            <a:picLocks noChangeAspect="1"/>
          </p:cNvPicPr>
          <p:nvPr/>
        </p:nvPicPr>
        <p:blipFill>
          <a:blip r:embed="rId2"/>
          <a:stretch>
            <a:fillRect/>
          </a:stretch>
        </p:blipFill>
        <p:spPr>
          <a:xfrm>
            <a:off x="0" y="1251421"/>
            <a:ext cx="9144000" cy="4355158"/>
          </a:xfrm>
          <a:prstGeom prst="rect">
            <a:avLst/>
          </a:prstGeom>
        </p:spPr>
      </p:pic>
    </p:spTree>
    <p:extLst>
      <p:ext uri="{BB962C8B-B14F-4D97-AF65-F5344CB8AC3E}">
        <p14:creationId xmlns:p14="http://schemas.microsoft.com/office/powerpoint/2010/main" val="2045913012"/>
      </p:ext>
    </p:extLst>
  </p:cSld>
  <p:clrMapOvr>
    <a:masterClrMapping/>
  </p:clrMapOvr>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99AAF3A-A913-4F6F-AE34-F8D76996D9F2}"/>
              </a:ext>
            </a:extLst>
          </p:cNvPr>
          <p:cNvPicPr>
            <a:picLocks noChangeAspect="1"/>
          </p:cNvPicPr>
          <p:nvPr/>
        </p:nvPicPr>
        <p:blipFill>
          <a:blip r:embed="rId2"/>
          <a:stretch>
            <a:fillRect/>
          </a:stretch>
        </p:blipFill>
        <p:spPr>
          <a:xfrm>
            <a:off x="0" y="0"/>
            <a:ext cx="6743700" cy="2400300"/>
          </a:xfrm>
          <a:prstGeom prst="rect">
            <a:avLst/>
          </a:prstGeom>
        </p:spPr>
      </p:pic>
      <p:pic>
        <p:nvPicPr>
          <p:cNvPr id="5" name="Picture 4">
            <a:extLst>
              <a:ext uri="{FF2B5EF4-FFF2-40B4-BE49-F238E27FC236}">
                <a16:creationId xmlns:a16="http://schemas.microsoft.com/office/drawing/2014/main" id="{85521015-FB6C-4312-84A3-E9787DA85D90}"/>
              </a:ext>
            </a:extLst>
          </p:cNvPr>
          <p:cNvPicPr>
            <a:picLocks noChangeAspect="1"/>
          </p:cNvPicPr>
          <p:nvPr/>
        </p:nvPicPr>
        <p:blipFill>
          <a:blip r:embed="rId3"/>
          <a:stretch>
            <a:fillRect/>
          </a:stretch>
        </p:blipFill>
        <p:spPr>
          <a:xfrm>
            <a:off x="0" y="2485760"/>
            <a:ext cx="5486400" cy="4372239"/>
          </a:xfrm>
          <a:prstGeom prst="rect">
            <a:avLst/>
          </a:prstGeom>
        </p:spPr>
      </p:pic>
    </p:spTree>
    <p:extLst>
      <p:ext uri="{BB962C8B-B14F-4D97-AF65-F5344CB8AC3E}">
        <p14:creationId xmlns:p14="http://schemas.microsoft.com/office/powerpoint/2010/main" val="2619150979"/>
      </p:ext>
    </p:extLst>
  </p:cSld>
  <p:clrMapOvr>
    <a:masterClrMapping/>
  </p:clrMapOvr>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FCFB347-0899-40A4-890D-1B5A47FF84C6}"/>
              </a:ext>
            </a:extLst>
          </p:cNvPr>
          <p:cNvPicPr>
            <a:picLocks noChangeAspect="1"/>
          </p:cNvPicPr>
          <p:nvPr/>
        </p:nvPicPr>
        <p:blipFill>
          <a:blip r:embed="rId2"/>
          <a:stretch>
            <a:fillRect/>
          </a:stretch>
        </p:blipFill>
        <p:spPr>
          <a:xfrm>
            <a:off x="0" y="1952625"/>
            <a:ext cx="6172200" cy="4905375"/>
          </a:xfrm>
          <a:prstGeom prst="rect">
            <a:avLst/>
          </a:prstGeom>
        </p:spPr>
      </p:pic>
      <p:sp>
        <p:nvSpPr>
          <p:cNvPr id="5" name="TextBox 4">
            <a:extLst>
              <a:ext uri="{FF2B5EF4-FFF2-40B4-BE49-F238E27FC236}">
                <a16:creationId xmlns:a16="http://schemas.microsoft.com/office/drawing/2014/main" id="{C70E5F40-16D1-4614-A5E1-FB333B93D59F}"/>
              </a:ext>
            </a:extLst>
          </p:cNvPr>
          <p:cNvSpPr txBox="1"/>
          <p:nvPr/>
        </p:nvSpPr>
        <p:spPr>
          <a:xfrm>
            <a:off x="0" y="0"/>
            <a:ext cx="9144000" cy="1477328"/>
          </a:xfrm>
          <a:prstGeom prst="rect">
            <a:avLst/>
          </a:prstGeom>
          <a:noFill/>
        </p:spPr>
        <p:txBody>
          <a:bodyPr wrap="square">
            <a:spAutoFit/>
          </a:bodyPr>
          <a:lstStyle/>
          <a:p>
            <a:r>
              <a:rPr lang="en-US" sz="1800" dirty="0" err="1">
                <a:solidFill>
                  <a:srgbClr val="000000"/>
                </a:solidFill>
                <a:latin typeface="Cascadia Mono" panose="020B0609020000020004" pitchFamily="49" charset="0"/>
              </a:rPr>
              <a:t>TMatrixD</a:t>
            </a:r>
            <a:r>
              <a:rPr lang="en-US" sz="1800" dirty="0">
                <a:solidFill>
                  <a:srgbClr val="000000"/>
                </a:solidFill>
                <a:latin typeface="Cascadia Mono" panose="020B0609020000020004" pitchFamily="49" charset="0"/>
              </a:rPr>
              <a:t> </a:t>
            </a:r>
            <a:r>
              <a:rPr lang="en-US" sz="1800" dirty="0" err="1">
                <a:solidFill>
                  <a:srgbClr val="000000"/>
                </a:solidFill>
                <a:latin typeface="Cascadia Mono" panose="020B0609020000020004" pitchFamily="49" charset="0"/>
              </a:rPr>
              <a:t>cov</a:t>
            </a:r>
            <a:r>
              <a:rPr lang="en-US" sz="1800" dirty="0">
                <a:solidFill>
                  <a:srgbClr val="000000"/>
                </a:solidFill>
                <a:latin typeface="Cascadia Mono" panose="020B0609020000020004" pitchFamily="49" charset="0"/>
              </a:rPr>
              <a:t> = </a:t>
            </a:r>
            <a:r>
              <a:rPr lang="en-US" sz="1800" dirty="0" err="1">
                <a:solidFill>
                  <a:srgbClr val="000000"/>
                </a:solidFill>
                <a:latin typeface="Cascadia Mono" panose="020B0609020000020004" pitchFamily="49" charset="0"/>
              </a:rPr>
              <a:t>r_sig</a:t>
            </a:r>
            <a:r>
              <a:rPr lang="en-US" sz="1800" dirty="0">
                <a:solidFill>
                  <a:srgbClr val="000000"/>
                </a:solidFill>
                <a:latin typeface="Cascadia Mono" panose="020B0609020000020004" pitchFamily="49" charset="0"/>
              </a:rPr>
              <a:t>-&gt;</a:t>
            </a:r>
            <a:r>
              <a:rPr lang="en-US" sz="1800" dirty="0" err="1">
                <a:solidFill>
                  <a:srgbClr val="000000"/>
                </a:solidFill>
                <a:latin typeface="Cascadia Mono" panose="020B0609020000020004" pitchFamily="49" charset="0"/>
              </a:rPr>
              <a:t>GetCovarianceMatrix</a:t>
            </a:r>
            <a:r>
              <a:rPr lang="en-US" sz="1800" dirty="0">
                <a:solidFill>
                  <a:srgbClr val="000000"/>
                </a:solidFill>
                <a:latin typeface="Cascadia Mono" panose="020B0609020000020004" pitchFamily="49" charset="0"/>
              </a:rPr>
              <a:t>();</a:t>
            </a:r>
            <a:r>
              <a:rPr lang="en-US" sz="1800" dirty="0">
                <a:solidFill>
                  <a:srgbClr val="008000"/>
                </a:solidFill>
                <a:latin typeface="Cascadia Mono" panose="020B0609020000020004" pitchFamily="49" charset="0"/>
              </a:rPr>
              <a:t>//error matrix</a:t>
            </a:r>
            <a:endParaRPr lang="en-US" sz="1800" dirty="0">
              <a:solidFill>
                <a:srgbClr val="000000"/>
              </a:solidFill>
              <a:latin typeface="Cascadia Mono" panose="020B0609020000020004" pitchFamily="49" charset="0"/>
            </a:endParaRPr>
          </a:p>
          <a:p>
            <a:r>
              <a:rPr lang="en-US" sz="1800" dirty="0" err="1">
                <a:solidFill>
                  <a:srgbClr val="000000"/>
                </a:solidFill>
                <a:latin typeface="Cascadia Mono" panose="020B0609020000020004" pitchFamily="49" charset="0"/>
              </a:rPr>
              <a:t>TMatrixD</a:t>
            </a:r>
            <a:r>
              <a:rPr lang="en-US" sz="1800" dirty="0">
                <a:solidFill>
                  <a:srgbClr val="000000"/>
                </a:solidFill>
                <a:latin typeface="Cascadia Mono" panose="020B0609020000020004" pitchFamily="49" charset="0"/>
              </a:rPr>
              <a:t> </a:t>
            </a:r>
            <a:r>
              <a:rPr lang="en-US" sz="1800" dirty="0" err="1">
                <a:solidFill>
                  <a:srgbClr val="000000"/>
                </a:solidFill>
                <a:latin typeface="Cascadia Mono" panose="020B0609020000020004" pitchFamily="49" charset="0"/>
              </a:rPr>
              <a:t>cor</a:t>
            </a:r>
            <a:r>
              <a:rPr lang="en-US" sz="1800" dirty="0">
                <a:solidFill>
                  <a:srgbClr val="000000"/>
                </a:solidFill>
                <a:latin typeface="Cascadia Mono" panose="020B0609020000020004" pitchFamily="49" charset="0"/>
              </a:rPr>
              <a:t> = </a:t>
            </a:r>
            <a:r>
              <a:rPr lang="en-US" sz="1800" dirty="0" err="1">
                <a:solidFill>
                  <a:srgbClr val="000000"/>
                </a:solidFill>
                <a:latin typeface="Cascadia Mono" panose="020B0609020000020004" pitchFamily="49" charset="0"/>
              </a:rPr>
              <a:t>r_sig</a:t>
            </a:r>
            <a:r>
              <a:rPr lang="en-US" sz="1800" dirty="0">
                <a:solidFill>
                  <a:srgbClr val="000000"/>
                </a:solidFill>
                <a:latin typeface="Cascadia Mono" panose="020B0609020000020004" pitchFamily="49" charset="0"/>
              </a:rPr>
              <a:t>-&gt;</a:t>
            </a:r>
            <a:r>
              <a:rPr lang="en-US" sz="1800" dirty="0" err="1">
                <a:solidFill>
                  <a:srgbClr val="000000"/>
                </a:solidFill>
                <a:latin typeface="Cascadia Mono" panose="020B0609020000020004" pitchFamily="49" charset="0"/>
              </a:rPr>
              <a:t>GetCorrelationMatrix</a:t>
            </a:r>
            <a:r>
              <a:rPr lang="en-US" sz="1800" dirty="0">
                <a:solidFill>
                  <a:srgbClr val="000000"/>
                </a:solidFill>
                <a:latin typeface="Cascadia Mono" panose="020B0609020000020004" pitchFamily="49" charset="0"/>
              </a:rPr>
              <a:t>();</a:t>
            </a:r>
            <a:r>
              <a:rPr lang="en-US" sz="1800" dirty="0">
                <a:solidFill>
                  <a:srgbClr val="008000"/>
                </a:solidFill>
                <a:latin typeface="Cascadia Mono" panose="020B0609020000020004" pitchFamily="49" charset="0"/>
              </a:rPr>
              <a:t>//parameter correlation coefficients</a:t>
            </a:r>
            <a:endParaRPr lang="en-US" sz="1800" dirty="0">
              <a:solidFill>
                <a:srgbClr val="000000"/>
              </a:solidFill>
              <a:latin typeface="Cascadia Mono" panose="020B0609020000020004" pitchFamily="49" charset="0"/>
            </a:endParaRPr>
          </a:p>
          <a:p>
            <a:r>
              <a:rPr lang="en-US" sz="1800" dirty="0" err="1">
                <a:solidFill>
                  <a:srgbClr val="000000"/>
                </a:solidFill>
                <a:latin typeface="Cascadia Mono" panose="020B0609020000020004" pitchFamily="49" charset="0"/>
              </a:rPr>
              <a:t>cov.Print</a:t>
            </a:r>
            <a:r>
              <a:rPr lang="en-US" sz="1800" dirty="0">
                <a:solidFill>
                  <a:srgbClr val="000000"/>
                </a:solidFill>
                <a:latin typeface="Cascadia Mono" panose="020B0609020000020004" pitchFamily="49" charset="0"/>
              </a:rPr>
              <a:t>();</a:t>
            </a:r>
          </a:p>
          <a:p>
            <a:r>
              <a:rPr lang="en-US" sz="1800" dirty="0" err="1">
                <a:solidFill>
                  <a:srgbClr val="000000"/>
                </a:solidFill>
                <a:latin typeface="Cascadia Mono" panose="020B0609020000020004" pitchFamily="49" charset="0"/>
              </a:rPr>
              <a:t>cor.Print</a:t>
            </a:r>
            <a:r>
              <a:rPr lang="en-US" sz="1800" dirty="0">
                <a:solidFill>
                  <a:srgbClr val="000000"/>
                </a:solidFill>
                <a:latin typeface="Cascadia Mono" panose="020B0609020000020004" pitchFamily="49" charset="0"/>
              </a:rPr>
              <a:t>();</a:t>
            </a:r>
            <a:endParaRPr lang="en-US" dirty="0"/>
          </a:p>
        </p:txBody>
      </p:sp>
    </p:spTree>
    <p:extLst>
      <p:ext uri="{BB962C8B-B14F-4D97-AF65-F5344CB8AC3E}">
        <p14:creationId xmlns:p14="http://schemas.microsoft.com/office/powerpoint/2010/main" val="987027124"/>
      </p:ext>
    </p:extLst>
  </p:cSld>
  <p:clrMapOvr>
    <a:masterClrMapping/>
  </p:clrMapOvr>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271ACAD-E792-4C05-A5BA-A98444399E2F}"/>
              </a:ext>
            </a:extLst>
          </p:cNvPr>
          <p:cNvSpPr txBox="1"/>
          <p:nvPr/>
        </p:nvSpPr>
        <p:spPr>
          <a:xfrm>
            <a:off x="3050697" y="2651190"/>
            <a:ext cx="3042628" cy="1574277"/>
          </a:xfrm>
          <a:prstGeom prst="rect">
            <a:avLst/>
          </a:prstGeom>
          <a:noFill/>
        </p:spPr>
        <p:txBody>
          <a:bodyPr wrap="none" rtlCol="0">
            <a:spAutoFit/>
          </a:bodyPr>
          <a:lstStyle/>
          <a:p>
            <a:pPr algn="ctr">
              <a:lnSpc>
                <a:spcPct val="125000"/>
              </a:lnSpc>
            </a:pPr>
            <a:r>
              <a:rPr lang="en-US" altLang="zh-CN" sz="4000" b="1" dirty="0">
                <a:solidFill>
                  <a:srgbClr val="0000CC"/>
                </a:solidFill>
              </a:rPr>
              <a:t>DSL2 S2193</a:t>
            </a:r>
          </a:p>
          <a:p>
            <a:pPr algn="ctr">
              <a:lnSpc>
                <a:spcPct val="125000"/>
              </a:lnSpc>
            </a:pPr>
            <a:r>
              <a:rPr lang="en-US" sz="4000" b="1" dirty="0">
                <a:solidFill>
                  <a:srgbClr val="0000CC"/>
                </a:solidFill>
              </a:rPr>
              <a:t>Data Analysis</a:t>
            </a:r>
          </a:p>
        </p:txBody>
      </p:sp>
    </p:spTree>
    <p:extLst>
      <p:ext uri="{BB962C8B-B14F-4D97-AF65-F5344CB8AC3E}">
        <p14:creationId xmlns:p14="http://schemas.microsoft.com/office/powerpoint/2010/main" val="669853249"/>
      </p:ext>
    </p:extLst>
  </p:cSld>
  <p:clrMapOvr>
    <a:masterClrMapping/>
  </p:clrMapOvr>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8F8E242-D2C9-4165-AF9E-2AD77A079FCC}"/>
              </a:ext>
            </a:extLst>
          </p:cNvPr>
          <p:cNvPicPr>
            <a:picLocks noChangeAspect="1"/>
          </p:cNvPicPr>
          <p:nvPr/>
        </p:nvPicPr>
        <p:blipFill>
          <a:blip r:embed="rId2"/>
          <a:stretch>
            <a:fillRect/>
          </a:stretch>
        </p:blipFill>
        <p:spPr>
          <a:xfrm>
            <a:off x="0" y="1094584"/>
            <a:ext cx="9144000" cy="4668831"/>
          </a:xfrm>
          <a:prstGeom prst="rect">
            <a:avLst/>
          </a:prstGeom>
        </p:spPr>
      </p:pic>
      <p:sp>
        <p:nvSpPr>
          <p:cNvPr id="5" name="TextBox 4">
            <a:extLst>
              <a:ext uri="{FF2B5EF4-FFF2-40B4-BE49-F238E27FC236}">
                <a16:creationId xmlns:a16="http://schemas.microsoft.com/office/drawing/2014/main" id="{B2342E11-2408-476A-8A5A-E672A3F25EE1}"/>
              </a:ext>
            </a:extLst>
          </p:cNvPr>
          <p:cNvSpPr txBox="1"/>
          <p:nvPr/>
        </p:nvSpPr>
        <p:spPr>
          <a:xfrm>
            <a:off x="0" y="0"/>
            <a:ext cx="4572000" cy="646331"/>
          </a:xfrm>
          <a:prstGeom prst="rect">
            <a:avLst/>
          </a:prstGeom>
          <a:noFill/>
        </p:spPr>
        <p:txBody>
          <a:bodyPr wrap="square">
            <a:spAutoFit/>
          </a:bodyPr>
          <a:lstStyle/>
          <a:p>
            <a:r>
              <a:rPr lang="en-US" sz="1800" dirty="0">
                <a:solidFill>
                  <a:srgbClr val="A31515"/>
                </a:solidFill>
                <a:latin typeface="Cascadia Mono" panose="020B0609020000020004" pitchFamily="49" charset="0"/>
              </a:rPr>
              <a:t>Sum-tree_00370.root</a:t>
            </a:r>
          </a:p>
          <a:p>
            <a:r>
              <a:rPr lang="en-US" dirty="0">
                <a:solidFill>
                  <a:srgbClr val="A31515"/>
                </a:solidFill>
                <a:latin typeface="Cascadia Mono" panose="020B0609020000020004" pitchFamily="49" charset="0"/>
              </a:rPr>
              <a:t>h9</a:t>
            </a:r>
            <a:endParaRPr lang="en-US" dirty="0"/>
          </a:p>
        </p:txBody>
      </p:sp>
      <p:pic>
        <p:nvPicPr>
          <p:cNvPr id="1026" name="img601669">
            <a:extLst>
              <a:ext uri="{FF2B5EF4-FFF2-40B4-BE49-F238E27FC236}">
                <a16:creationId xmlns:a16="http://schemas.microsoft.com/office/drawing/2014/main" id="{B314EB48-FC7C-4D62-BA16-7ECD23A98B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088287"/>
            <a:ext cx="3765755" cy="769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86831296"/>
      </p:ext>
    </p:extLst>
  </p:cSld>
  <p:clrMapOvr>
    <a:masterClrMapping/>
  </p:clrMapOvr>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4" name="Table 4">
                <a:extLst>
                  <a:ext uri="{FF2B5EF4-FFF2-40B4-BE49-F238E27FC236}">
                    <a16:creationId xmlns:a16="http://schemas.microsoft.com/office/drawing/2014/main" id="{52ADA77F-4BE4-40FA-81EA-88D195AAFF35}"/>
                  </a:ext>
                </a:extLst>
              </p:cNvPr>
              <p:cNvGraphicFramePr>
                <a:graphicFrameLocks noGrp="1"/>
              </p:cNvGraphicFramePr>
              <p:nvPr/>
            </p:nvGraphicFramePr>
            <p:xfrm>
              <a:off x="220784" y="281354"/>
              <a:ext cx="8702432" cy="5799406"/>
            </p:xfrm>
            <a:graphic>
              <a:graphicData uri="http://schemas.openxmlformats.org/drawingml/2006/table">
                <a:tbl>
                  <a:tblPr firstRow="1" bandRow="1">
                    <a:tableStyleId>{5C22544A-7EE6-4342-B048-85BDC9FD1C3A}</a:tableStyleId>
                  </a:tblPr>
                  <a:tblGrid>
                    <a:gridCol w="2175608">
                      <a:extLst>
                        <a:ext uri="{9D8B030D-6E8A-4147-A177-3AD203B41FA5}">
                          <a16:colId xmlns:a16="http://schemas.microsoft.com/office/drawing/2014/main" val="1072173753"/>
                        </a:ext>
                      </a:extLst>
                    </a:gridCol>
                    <a:gridCol w="2175608">
                      <a:extLst>
                        <a:ext uri="{9D8B030D-6E8A-4147-A177-3AD203B41FA5}">
                          <a16:colId xmlns:a16="http://schemas.microsoft.com/office/drawing/2014/main" val="888213344"/>
                        </a:ext>
                      </a:extLst>
                    </a:gridCol>
                    <a:gridCol w="2175608">
                      <a:extLst>
                        <a:ext uri="{9D8B030D-6E8A-4147-A177-3AD203B41FA5}">
                          <a16:colId xmlns:a16="http://schemas.microsoft.com/office/drawing/2014/main" val="2189688729"/>
                        </a:ext>
                      </a:extLst>
                    </a:gridCol>
                    <a:gridCol w="2175608">
                      <a:extLst>
                        <a:ext uri="{9D8B030D-6E8A-4147-A177-3AD203B41FA5}">
                          <a16:colId xmlns:a16="http://schemas.microsoft.com/office/drawing/2014/main" val="3322060365"/>
                        </a:ext>
                      </a:extLst>
                    </a:gridCol>
                  </a:tblGrid>
                  <a:tr h="999898">
                    <a:tc>
                      <a:txBody>
                        <a:bodyPr/>
                        <a:lstStyle/>
                        <a:p>
                          <a:pPr algn="ctr"/>
                          <a:r>
                            <a:rPr lang="en-US" altLang="zh-CN" b="0" dirty="0">
                              <a:solidFill>
                                <a:schemeClr val="tx1"/>
                              </a:solidFill>
                              <a:latin typeface="Cambria" panose="02040503050406030204" pitchFamily="18" charset="0"/>
                              <a:ea typeface="Cambria" panose="02040503050406030204" pitchFamily="18" charset="0"/>
                            </a:rPr>
                            <a:t>Number of counts in the 7336-keV γ peak</a:t>
                          </a:r>
                          <a:endParaRPr lang="en-US" b="0" dirty="0">
                            <a:solidFill>
                              <a:schemeClr val="tx1"/>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b="0" i="1" dirty="0" err="1">
                              <a:solidFill>
                                <a:schemeClr val="tx1"/>
                              </a:solidFill>
                              <a:latin typeface="Cambria" panose="02040503050406030204" pitchFamily="18" charset="0"/>
                              <a:ea typeface="Cambria" panose="02040503050406030204" pitchFamily="18" charset="0"/>
                            </a:rPr>
                            <a:t>τ</a:t>
                          </a:r>
                          <a:r>
                            <a:rPr lang="en-US" altLang="zh-CN" b="0" baseline="-25000" dirty="0" err="1">
                              <a:solidFill>
                                <a:schemeClr val="tx1"/>
                              </a:solidFill>
                              <a:latin typeface="Cambria" panose="02040503050406030204" pitchFamily="18" charset="0"/>
                              <a:ea typeface="Cambria" panose="02040503050406030204" pitchFamily="18" charset="0"/>
                            </a:rPr>
                            <a:t>true</a:t>
                          </a:r>
                          <a:r>
                            <a:rPr lang="en-US" altLang="zh-CN" b="0" dirty="0">
                              <a:solidFill>
                                <a:schemeClr val="tx1"/>
                              </a:solidFill>
                              <a:latin typeface="Cambria" panose="02040503050406030204" pitchFamily="18" charset="0"/>
                              <a:ea typeface="Cambria" panose="02040503050406030204" pitchFamily="18" charset="0"/>
                            </a:rPr>
                            <a:t> = </a:t>
                          </a:r>
                          <a:r>
                            <a:rPr lang="en-US" b="0" dirty="0">
                              <a:solidFill>
                                <a:schemeClr val="tx1"/>
                              </a:solidFill>
                              <a:latin typeface="Cambria" panose="02040503050406030204" pitchFamily="18" charset="0"/>
                              <a:ea typeface="Cambria" panose="02040503050406030204" pitchFamily="18" charset="0"/>
                            </a:rPr>
                            <a:t>0 fs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b="0" i="1" dirty="0" err="1">
                              <a:solidFill>
                                <a:schemeClr val="tx1"/>
                              </a:solidFill>
                              <a:latin typeface="Cambria" panose="02040503050406030204" pitchFamily="18" charset="0"/>
                              <a:ea typeface="Cambria" panose="02040503050406030204" pitchFamily="18" charset="0"/>
                            </a:rPr>
                            <a:t>τ</a:t>
                          </a:r>
                          <a:r>
                            <a:rPr lang="en-US" altLang="zh-CN" b="0" baseline="-25000" dirty="0" err="1">
                              <a:solidFill>
                                <a:schemeClr val="tx1"/>
                              </a:solidFill>
                              <a:latin typeface="Cambria" panose="02040503050406030204" pitchFamily="18" charset="0"/>
                              <a:ea typeface="Cambria" panose="02040503050406030204" pitchFamily="18" charset="0"/>
                            </a:rPr>
                            <a:t>true</a:t>
                          </a:r>
                          <a:r>
                            <a:rPr lang="en-US" altLang="zh-CN" b="0" dirty="0">
                              <a:solidFill>
                                <a:schemeClr val="tx1"/>
                              </a:solidFill>
                              <a:latin typeface="Cambria" panose="02040503050406030204" pitchFamily="18" charset="0"/>
                              <a:ea typeface="Cambria" panose="02040503050406030204" pitchFamily="18" charset="0"/>
                            </a:rPr>
                            <a:t> = </a:t>
                          </a:r>
                          <a:r>
                            <a:rPr lang="en-US" b="0" dirty="0">
                              <a:solidFill>
                                <a:schemeClr val="tx1"/>
                              </a:solidFill>
                              <a:latin typeface="Cambria" panose="02040503050406030204" pitchFamily="18" charset="0"/>
                              <a:ea typeface="Cambria" panose="02040503050406030204" pitchFamily="18" charset="0"/>
                            </a:rPr>
                            <a:t>3 fs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b="0" dirty="0">
                              <a:solidFill>
                                <a:schemeClr val="tx1"/>
                              </a:solidFill>
                              <a:latin typeface="Cambria" panose="02040503050406030204" pitchFamily="18" charset="0"/>
                              <a:ea typeface="Cambria" panose="02040503050406030204" pitchFamily="18" charset="0"/>
                            </a:rPr>
                            <a:t>Good shifts: </a:t>
                          </a:r>
                          <a:r>
                            <a:rPr lang="zh-CN" altLang="en-US" b="0" dirty="0">
                              <a:solidFill>
                                <a:schemeClr val="tx1"/>
                              </a:solidFill>
                              <a:latin typeface="Cambria" panose="02040503050406030204" pitchFamily="18" charset="0"/>
                              <a:ea typeface="Cambria" panose="02040503050406030204" pitchFamily="18" charset="0"/>
                            </a:rPr>
                            <a:t>≥</a:t>
                          </a:r>
                          <a:r>
                            <a:rPr lang="en-US" b="0" dirty="0">
                              <a:solidFill>
                                <a:schemeClr val="tx1"/>
                              </a:solidFill>
                              <a:latin typeface="Cambria" panose="02040503050406030204" pitchFamily="18" charset="0"/>
                              <a:ea typeface="Cambria" panose="02040503050406030204" pitchFamily="18" charset="0"/>
                            </a:rPr>
                            <a:t>5 enA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15060169"/>
                      </a:ext>
                    </a:extLst>
                  </a:tr>
                  <a:tr h="1599836">
                    <a:tc>
                      <a:txBody>
                        <a:bodyPr/>
                        <a:lstStyle/>
                        <a:p>
                          <a:pPr algn="ctr"/>
                          <a:r>
                            <a:rPr lang="en-US" sz="2400" b="0" dirty="0">
                              <a:solidFill>
                                <a:schemeClr val="tx1"/>
                              </a:solidFill>
                              <a:latin typeface="Cambria" panose="02040503050406030204" pitchFamily="18" charset="0"/>
                              <a:ea typeface="Cambria" panose="02040503050406030204" pitchFamily="18" charset="0"/>
                            </a:rPr>
                            <a:t>1000 counts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14:m>
                            <m:oMath xmlns:m="http://schemas.openxmlformats.org/officeDocument/2006/math">
                              <m:r>
                                <a:rPr lang="en-US" sz="2400" b="0" i="1" smtClean="0">
                                  <a:solidFill>
                                    <a:schemeClr val="tx1"/>
                                  </a:solidFill>
                                  <a:latin typeface="Cambria Math" panose="02040503050406030204" pitchFamily="18" charset="0"/>
                                </a:rPr>
                                <m:t>&lt;2.5</m:t>
                              </m:r>
                            </m:oMath>
                          </a14:m>
                          <a:r>
                            <a:rPr lang="en-US" sz="2400" b="0" dirty="0">
                              <a:solidFill>
                                <a:schemeClr val="tx1"/>
                              </a:solidFill>
                              <a:latin typeface="Cambria" panose="02040503050406030204" pitchFamily="18" charset="0"/>
                              <a:ea typeface="Cambria" panose="02040503050406030204" pitchFamily="18" charset="0"/>
                            </a:rPr>
                            <a:t> fs (90%CI)</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14:m>
                            <m:oMath xmlns:m="http://schemas.openxmlformats.org/officeDocument/2006/math">
                              <m:sSubSup>
                                <m:sSubSupPr>
                                  <m:ctrlPr>
                                    <a:rPr lang="en-US" sz="2400" b="0" i="1" smtClean="0">
                                      <a:solidFill>
                                        <a:schemeClr val="tx1"/>
                                      </a:solidFill>
                                      <a:latin typeface="Cambria Math" panose="02040503050406030204" pitchFamily="18" charset="0"/>
                                    </a:rPr>
                                  </m:ctrlPr>
                                </m:sSubSupPr>
                                <m:e>
                                  <m:r>
                                    <a:rPr lang="en-US" sz="2400" b="0" i="1" smtClean="0">
                                      <a:solidFill>
                                        <a:schemeClr val="tx1"/>
                                      </a:solidFill>
                                      <a:latin typeface="Cambria Math" panose="02040503050406030204" pitchFamily="18" charset="0"/>
                                    </a:rPr>
                                    <m:t>3.0</m:t>
                                  </m:r>
                                </m:e>
                                <m:sub>
                                  <m:r>
                                    <a:rPr lang="en-US" sz="2400" b="0" i="1" smtClean="0">
                                      <a:solidFill>
                                        <a:schemeClr val="tx1"/>
                                      </a:solidFill>
                                      <a:latin typeface="Cambria Math" panose="02040503050406030204" pitchFamily="18" charset="0"/>
                                    </a:rPr>
                                    <m:t>−1.3</m:t>
                                  </m:r>
                                </m:sub>
                                <m:sup>
                                  <m:r>
                                    <a:rPr lang="en-US" sz="2400" b="0" i="1" smtClean="0">
                                      <a:solidFill>
                                        <a:schemeClr val="tx1"/>
                                      </a:solidFill>
                                      <a:latin typeface="Cambria Math" panose="02040503050406030204" pitchFamily="18" charset="0"/>
                                    </a:rPr>
                                    <m:t>+1.6</m:t>
                                  </m:r>
                                </m:sup>
                              </m:sSubSup>
                            </m:oMath>
                          </a14:m>
                          <a:r>
                            <a:rPr lang="en-US" sz="2400" b="0" dirty="0">
                              <a:solidFill>
                                <a:schemeClr val="tx1"/>
                              </a:solidFill>
                              <a:latin typeface="Cambria" panose="02040503050406030204" pitchFamily="18" charset="0"/>
                              <a:ea typeface="Cambria" panose="02040503050406030204" pitchFamily="18" charset="0"/>
                            </a:rPr>
                            <a:t> fs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b="0" dirty="0">
                              <a:solidFill>
                                <a:schemeClr val="tx1"/>
                              </a:solidFill>
                              <a:latin typeface="Cambria" panose="02040503050406030204" pitchFamily="18" charset="0"/>
                              <a:ea typeface="Cambria" panose="02040503050406030204" pitchFamily="18" charset="0"/>
                            </a:rPr>
                            <a:t>We have got 10 good shifts, and i</a:t>
                          </a:r>
                          <a:r>
                            <a:rPr lang="en-US" b="0" dirty="0">
                              <a:solidFill>
                                <a:schemeClr val="tx1"/>
                              </a:solidFill>
                              <a:latin typeface="Cambria" panose="02040503050406030204" pitchFamily="18" charset="0"/>
                              <a:ea typeface="Cambria" panose="02040503050406030204" pitchFamily="18" charset="0"/>
                            </a:rPr>
                            <a:t>f we get another 14 good shifts in </a:t>
                          </a:r>
                          <a:r>
                            <a:rPr lang="en-US" altLang="zh-CN" b="0" dirty="0">
                              <a:solidFill>
                                <a:schemeClr val="tx1"/>
                              </a:solidFill>
                              <a:latin typeface="Cambria" panose="02040503050406030204" pitchFamily="18" charset="0"/>
                              <a:ea typeface="Cambria" panose="02040503050406030204" pitchFamily="18" charset="0"/>
                            </a:rPr>
                            <a:t>September.</a:t>
                          </a:r>
                          <a:endParaRPr lang="en-US" b="0" dirty="0">
                            <a:solidFill>
                              <a:schemeClr val="tx1"/>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94952089"/>
                      </a:ext>
                    </a:extLst>
                  </a:tr>
                  <a:tr h="1599836">
                    <a:tc>
                      <a:txBody>
                        <a:bodyPr/>
                        <a:lstStyle/>
                        <a:p>
                          <a:pPr algn="ctr"/>
                          <a:r>
                            <a:rPr lang="en-US" altLang="zh-CN" sz="2400" b="0" dirty="0">
                              <a:solidFill>
                                <a:schemeClr val="tx1"/>
                              </a:solidFill>
                              <a:latin typeface="Cambria" panose="02040503050406030204" pitchFamily="18" charset="0"/>
                              <a:ea typeface="Cambria" panose="02040503050406030204" pitchFamily="18" charset="0"/>
                            </a:rPr>
                            <a:t>700 counts</a:t>
                          </a:r>
                          <a:endParaRPr lang="en-US" sz="2400" b="0" dirty="0">
                            <a:solidFill>
                              <a:schemeClr val="tx1"/>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lang="en-US" sz="2400" b="0" i="1" smtClean="0">
                                  <a:solidFill>
                                    <a:schemeClr val="tx1"/>
                                  </a:solidFill>
                                  <a:latin typeface="Cambria Math" panose="02040503050406030204" pitchFamily="18" charset="0"/>
                                </a:rPr>
                                <m:t>&lt;3.3</m:t>
                              </m:r>
                            </m:oMath>
                          </a14:m>
                          <a:r>
                            <a:rPr lang="en-US" sz="2400" b="0" dirty="0">
                              <a:solidFill>
                                <a:schemeClr val="tx1"/>
                              </a:solidFill>
                              <a:latin typeface="Cambria" panose="02040503050406030204" pitchFamily="18" charset="0"/>
                              <a:ea typeface="Cambria" panose="02040503050406030204" pitchFamily="18" charset="0"/>
                            </a:rPr>
                            <a:t> fs (90%CI)</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14:m>
                            <m:oMath xmlns:m="http://schemas.openxmlformats.org/officeDocument/2006/math">
                              <m:sSubSup>
                                <m:sSubSupPr>
                                  <m:ctrlPr>
                                    <a:rPr lang="en-US" sz="2400" b="0" i="1" smtClean="0">
                                      <a:solidFill>
                                        <a:schemeClr val="tx1"/>
                                      </a:solidFill>
                                      <a:latin typeface="Cambria Math" panose="02040503050406030204" pitchFamily="18" charset="0"/>
                                    </a:rPr>
                                  </m:ctrlPr>
                                </m:sSubSupPr>
                                <m:e>
                                  <m:r>
                                    <a:rPr lang="en-US" sz="2400" b="0" i="1" smtClean="0">
                                      <a:solidFill>
                                        <a:schemeClr val="tx1"/>
                                      </a:solidFill>
                                      <a:latin typeface="Cambria Math" panose="02040503050406030204" pitchFamily="18" charset="0"/>
                                    </a:rPr>
                                    <m:t>3.0</m:t>
                                  </m:r>
                                </m:e>
                                <m:sub>
                                  <m:r>
                                    <a:rPr lang="en-US" sz="2400" b="0" i="1" smtClean="0">
                                      <a:solidFill>
                                        <a:schemeClr val="tx1"/>
                                      </a:solidFill>
                                      <a:latin typeface="Cambria Math" panose="02040503050406030204" pitchFamily="18" charset="0"/>
                                    </a:rPr>
                                    <m:t>−1.6</m:t>
                                  </m:r>
                                </m:sub>
                                <m:sup>
                                  <m:r>
                                    <a:rPr lang="en-US" sz="2400" b="0" i="1" smtClean="0">
                                      <a:solidFill>
                                        <a:schemeClr val="tx1"/>
                                      </a:solidFill>
                                      <a:latin typeface="Cambria Math" panose="02040503050406030204" pitchFamily="18" charset="0"/>
                                    </a:rPr>
                                    <m:t>+1.9</m:t>
                                  </m:r>
                                </m:sup>
                              </m:sSubSup>
                            </m:oMath>
                          </a14:m>
                          <a:r>
                            <a:rPr lang="en-US" sz="2400" b="0" dirty="0">
                              <a:solidFill>
                                <a:schemeClr val="tx1"/>
                              </a:solidFill>
                              <a:latin typeface="Cambria" panose="02040503050406030204" pitchFamily="18" charset="0"/>
                              <a:ea typeface="Cambria" panose="02040503050406030204" pitchFamily="18" charset="0"/>
                            </a:rPr>
                            <a:t> fs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b="0" dirty="0">
                              <a:solidFill>
                                <a:schemeClr val="tx1"/>
                              </a:solidFill>
                              <a:latin typeface="Cambria" panose="02040503050406030204" pitchFamily="18" charset="0"/>
                              <a:ea typeface="Cambria" panose="02040503050406030204" pitchFamily="18" charset="0"/>
                            </a:rPr>
                            <a:t>We have got 10 good shifts, and i</a:t>
                          </a:r>
                          <a:r>
                            <a:rPr lang="en-US" b="0" dirty="0">
                              <a:solidFill>
                                <a:schemeClr val="tx1"/>
                              </a:solidFill>
                              <a:latin typeface="Cambria" panose="02040503050406030204" pitchFamily="18" charset="0"/>
                              <a:ea typeface="Cambria" panose="02040503050406030204" pitchFamily="18" charset="0"/>
                            </a:rPr>
                            <a:t>f we get another 7 good shifts in </a:t>
                          </a:r>
                          <a:r>
                            <a:rPr lang="en-US" altLang="zh-CN" b="0" dirty="0">
                              <a:solidFill>
                                <a:schemeClr val="tx1"/>
                              </a:solidFill>
                              <a:latin typeface="Cambria" panose="02040503050406030204" pitchFamily="18" charset="0"/>
                              <a:ea typeface="Cambria" panose="02040503050406030204" pitchFamily="18" charset="0"/>
                            </a:rPr>
                            <a:t>September.</a:t>
                          </a:r>
                          <a:endParaRPr lang="en-US" b="0" dirty="0">
                            <a:solidFill>
                              <a:schemeClr val="tx1"/>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82316509"/>
                      </a:ext>
                    </a:extLst>
                  </a:tr>
                  <a:tr h="1599836">
                    <a:tc>
                      <a:txBody>
                        <a:bodyPr/>
                        <a:lstStyle/>
                        <a:p>
                          <a:pPr algn="ctr"/>
                          <a:r>
                            <a:rPr lang="en-US" sz="2400" b="0" dirty="0">
                              <a:solidFill>
                                <a:schemeClr val="tx1"/>
                              </a:solidFill>
                              <a:latin typeface="Cambria" panose="02040503050406030204" pitchFamily="18" charset="0"/>
                              <a:ea typeface="Cambria" panose="02040503050406030204" pitchFamily="18" charset="0"/>
                            </a:rPr>
                            <a:t>500 counts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lang="en-US" sz="2400" b="0" i="1" smtClean="0">
                                  <a:solidFill>
                                    <a:schemeClr val="tx1"/>
                                  </a:solidFill>
                                  <a:latin typeface="Cambria Math" panose="02040503050406030204" pitchFamily="18" charset="0"/>
                                </a:rPr>
                                <m:t>&lt;4.1</m:t>
                              </m:r>
                            </m:oMath>
                          </a14:m>
                          <a:r>
                            <a:rPr lang="en-US" sz="2400" b="0" dirty="0">
                              <a:solidFill>
                                <a:schemeClr val="tx1"/>
                              </a:solidFill>
                              <a:latin typeface="Cambria" panose="02040503050406030204" pitchFamily="18" charset="0"/>
                              <a:ea typeface="Cambria" panose="02040503050406030204" pitchFamily="18" charset="0"/>
                            </a:rPr>
                            <a:t> fs (90%CI)</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14:m>
                            <m:oMath xmlns:m="http://schemas.openxmlformats.org/officeDocument/2006/math">
                              <m:sSubSup>
                                <m:sSubSupPr>
                                  <m:ctrlPr>
                                    <a:rPr lang="en-US" sz="2400" b="0" i="1" smtClean="0">
                                      <a:solidFill>
                                        <a:schemeClr val="tx1"/>
                                      </a:solidFill>
                                      <a:latin typeface="Cambria Math" panose="02040503050406030204" pitchFamily="18" charset="0"/>
                                    </a:rPr>
                                  </m:ctrlPr>
                                </m:sSubSupPr>
                                <m:e>
                                  <m:r>
                                    <a:rPr lang="en-US" sz="2400" b="0" i="1" smtClean="0">
                                      <a:solidFill>
                                        <a:schemeClr val="tx1"/>
                                      </a:solidFill>
                                      <a:latin typeface="Cambria Math" panose="02040503050406030204" pitchFamily="18" charset="0"/>
                                    </a:rPr>
                                    <m:t>3.0</m:t>
                                  </m:r>
                                </m:e>
                                <m:sub>
                                  <m:r>
                                    <a:rPr lang="en-US" sz="2400" b="0" i="1" smtClean="0">
                                      <a:solidFill>
                                        <a:schemeClr val="tx1"/>
                                      </a:solidFill>
                                      <a:latin typeface="Cambria Math" panose="02040503050406030204" pitchFamily="18" charset="0"/>
                                    </a:rPr>
                                    <m:t>−1.8</m:t>
                                  </m:r>
                                </m:sub>
                                <m:sup>
                                  <m:r>
                                    <a:rPr lang="en-US" sz="2400" b="0" i="1" smtClean="0">
                                      <a:solidFill>
                                        <a:schemeClr val="tx1"/>
                                      </a:solidFill>
                                      <a:latin typeface="Cambria Math" panose="02040503050406030204" pitchFamily="18" charset="0"/>
                                    </a:rPr>
                                    <m:t>+2.2</m:t>
                                  </m:r>
                                </m:sup>
                              </m:sSubSup>
                            </m:oMath>
                          </a14:m>
                          <a:r>
                            <a:rPr lang="en-US" sz="2400" b="0" dirty="0">
                              <a:solidFill>
                                <a:schemeClr val="tx1"/>
                              </a:solidFill>
                              <a:latin typeface="Cambria" panose="02040503050406030204" pitchFamily="18" charset="0"/>
                              <a:ea typeface="Cambria" panose="02040503050406030204" pitchFamily="18" charset="0"/>
                            </a:rPr>
                            <a:t> fs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b="0" dirty="0">
                              <a:solidFill>
                                <a:schemeClr val="tx1"/>
                              </a:solidFill>
                              <a:latin typeface="Cambria" panose="02040503050406030204" pitchFamily="18" charset="0"/>
                              <a:ea typeface="Cambria" panose="02040503050406030204" pitchFamily="18" charset="0"/>
                            </a:rPr>
                            <a:t>We have got 10 good shifts, and i</a:t>
                          </a:r>
                          <a:r>
                            <a:rPr lang="en-US" b="0" dirty="0">
                              <a:solidFill>
                                <a:schemeClr val="tx1"/>
                              </a:solidFill>
                              <a:latin typeface="Cambria" panose="02040503050406030204" pitchFamily="18" charset="0"/>
                              <a:ea typeface="Cambria" panose="02040503050406030204" pitchFamily="18" charset="0"/>
                            </a:rPr>
                            <a:t>f we get another 2 good shifts in </a:t>
                          </a:r>
                          <a:r>
                            <a:rPr lang="en-US" altLang="zh-CN" b="0" dirty="0">
                              <a:solidFill>
                                <a:schemeClr val="tx1"/>
                              </a:solidFill>
                              <a:latin typeface="Cambria" panose="02040503050406030204" pitchFamily="18" charset="0"/>
                              <a:ea typeface="Cambria" panose="02040503050406030204" pitchFamily="18" charset="0"/>
                            </a:rPr>
                            <a:t>September.</a:t>
                          </a:r>
                          <a:endParaRPr lang="en-US" b="0" dirty="0">
                            <a:solidFill>
                              <a:schemeClr val="tx1"/>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37363020"/>
                      </a:ext>
                    </a:extLst>
                  </a:tr>
                </a:tbl>
              </a:graphicData>
            </a:graphic>
          </p:graphicFrame>
        </mc:Choice>
        <mc:Fallback xmlns="">
          <p:graphicFrame>
            <p:nvGraphicFramePr>
              <p:cNvPr id="4" name="Table 4">
                <a:extLst>
                  <a:ext uri="{FF2B5EF4-FFF2-40B4-BE49-F238E27FC236}">
                    <a16:creationId xmlns:a16="http://schemas.microsoft.com/office/drawing/2014/main" id="{52ADA77F-4BE4-40FA-81EA-88D195AAFF35}"/>
                  </a:ext>
                </a:extLst>
              </p:cNvPr>
              <p:cNvGraphicFramePr>
                <a:graphicFrameLocks noGrp="1"/>
              </p:cNvGraphicFramePr>
              <p:nvPr>
                <p:extLst>
                  <p:ext uri="{D42A27DB-BD31-4B8C-83A1-F6EECF244321}">
                    <p14:modId xmlns:p14="http://schemas.microsoft.com/office/powerpoint/2010/main" val="168198571"/>
                  </p:ext>
                </p:extLst>
              </p:nvPr>
            </p:nvGraphicFramePr>
            <p:xfrm>
              <a:off x="220784" y="281354"/>
              <a:ext cx="8702432" cy="5799406"/>
            </p:xfrm>
            <a:graphic>
              <a:graphicData uri="http://schemas.openxmlformats.org/drawingml/2006/table">
                <a:tbl>
                  <a:tblPr firstRow="1" bandRow="1">
                    <a:tableStyleId>{5C22544A-7EE6-4342-B048-85BDC9FD1C3A}</a:tableStyleId>
                  </a:tblPr>
                  <a:tblGrid>
                    <a:gridCol w="2175608">
                      <a:extLst>
                        <a:ext uri="{9D8B030D-6E8A-4147-A177-3AD203B41FA5}">
                          <a16:colId xmlns:a16="http://schemas.microsoft.com/office/drawing/2014/main" val="1072173753"/>
                        </a:ext>
                      </a:extLst>
                    </a:gridCol>
                    <a:gridCol w="2175608">
                      <a:extLst>
                        <a:ext uri="{9D8B030D-6E8A-4147-A177-3AD203B41FA5}">
                          <a16:colId xmlns:a16="http://schemas.microsoft.com/office/drawing/2014/main" val="888213344"/>
                        </a:ext>
                      </a:extLst>
                    </a:gridCol>
                    <a:gridCol w="2175608">
                      <a:extLst>
                        <a:ext uri="{9D8B030D-6E8A-4147-A177-3AD203B41FA5}">
                          <a16:colId xmlns:a16="http://schemas.microsoft.com/office/drawing/2014/main" val="2189688729"/>
                        </a:ext>
                      </a:extLst>
                    </a:gridCol>
                    <a:gridCol w="2175608">
                      <a:extLst>
                        <a:ext uri="{9D8B030D-6E8A-4147-A177-3AD203B41FA5}">
                          <a16:colId xmlns:a16="http://schemas.microsoft.com/office/drawing/2014/main" val="3322060365"/>
                        </a:ext>
                      </a:extLst>
                    </a:gridCol>
                  </a:tblGrid>
                  <a:tr h="999898">
                    <a:tc>
                      <a:txBody>
                        <a:bodyPr/>
                        <a:lstStyle/>
                        <a:p>
                          <a:pPr algn="ctr"/>
                          <a:r>
                            <a:rPr lang="en-US" altLang="zh-CN" b="0" dirty="0">
                              <a:solidFill>
                                <a:schemeClr val="tx1"/>
                              </a:solidFill>
                              <a:latin typeface="Cambria" panose="02040503050406030204" pitchFamily="18" charset="0"/>
                              <a:ea typeface="Cambria" panose="02040503050406030204" pitchFamily="18" charset="0"/>
                            </a:rPr>
                            <a:t>Number of counts in the 7336-keV γ peak</a:t>
                          </a:r>
                          <a:endParaRPr lang="en-US" b="0" dirty="0">
                            <a:solidFill>
                              <a:schemeClr val="tx1"/>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b="0" i="1" dirty="0" err="1">
                              <a:solidFill>
                                <a:schemeClr val="tx1"/>
                              </a:solidFill>
                              <a:latin typeface="Cambria" panose="02040503050406030204" pitchFamily="18" charset="0"/>
                              <a:ea typeface="Cambria" panose="02040503050406030204" pitchFamily="18" charset="0"/>
                            </a:rPr>
                            <a:t>τ</a:t>
                          </a:r>
                          <a:r>
                            <a:rPr lang="en-US" altLang="zh-CN" b="0" baseline="-25000" dirty="0" err="1">
                              <a:solidFill>
                                <a:schemeClr val="tx1"/>
                              </a:solidFill>
                              <a:latin typeface="Cambria" panose="02040503050406030204" pitchFamily="18" charset="0"/>
                              <a:ea typeface="Cambria" panose="02040503050406030204" pitchFamily="18" charset="0"/>
                            </a:rPr>
                            <a:t>true</a:t>
                          </a:r>
                          <a:r>
                            <a:rPr lang="en-US" altLang="zh-CN" b="0" dirty="0">
                              <a:solidFill>
                                <a:schemeClr val="tx1"/>
                              </a:solidFill>
                              <a:latin typeface="Cambria" panose="02040503050406030204" pitchFamily="18" charset="0"/>
                              <a:ea typeface="Cambria" panose="02040503050406030204" pitchFamily="18" charset="0"/>
                            </a:rPr>
                            <a:t> = </a:t>
                          </a:r>
                          <a:r>
                            <a:rPr lang="en-US" b="0" dirty="0">
                              <a:solidFill>
                                <a:schemeClr val="tx1"/>
                              </a:solidFill>
                              <a:latin typeface="Cambria" panose="02040503050406030204" pitchFamily="18" charset="0"/>
                              <a:ea typeface="Cambria" panose="02040503050406030204" pitchFamily="18" charset="0"/>
                            </a:rPr>
                            <a:t>0 fs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b="0" i="1" dirty="0" err="1">
                              <a:solidFill>
                                <a:schemeClr val="tx1"/>
                              </a:solidFill>
                              <a:latin typeface="Cambria" panose="02040503050406030204" pitchFamily="18" charset="0"/>
                              <a:ea typeface="Cambria" panose="02040503050406030204" pitchFamily="18" charset="0"/>
                            </a:rPr>
                            <a:t>τ</a:t>
                          </a:r>
                          <a:r>
                            <a:rPr lang="en-US" altLang="zh-CN" b="0" baseline="-25000" dirty="0" err="1">
                              <a:solidFill>
                                <a:schemeClr val="tx1"/>
                              </a:solidFill>
                              <a:latin typeface="Cambria" panose="02040503050406030204" pitchFamily="18" charset="0"/>
                              <a:ea typeface="Cambria" panose="02040503050406030204" pitchFamily="18" charset="0"/>
                            </a:rPr>
                            <a:t>true</a:t>
                          </a:r>
                          <a:r>
                            <a:rPr lang="en-US" altLang="zh-CN" b="0" dirty="0">
                              <a:solidFill>
                                <a:schemeClr val="tx1"/>
                              </a:solidFill>
                              <a:latin typeface="Cambria" panose="02040503050406030204" pitchFamily="18" charset="0"/>
                              <a:ea typeface="Cambria" panose="02040503050406030204" pitchFamily="18" charset="0"/>
                            </a:rPr>
                            <a:t> = </a:t>
                          </a:r>
                          <a:r>
                            <a:rPr lang="en-US" b="0" dirty="0">
                              <a:solidFill>
                                <a:schemeClr val="tx1"/>
                              </a:solidFill>
                              <a:latin typeface="Cambria" panose="02040503050406030204" pitchFamily="18" charset="0"/>
                              <a:ea typeface="Cambria" panose="02040503050406030204" pitchFamily="18" charset="0"/>
                            </a:rPr>
                            <a:t>3 fs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b="0" dirty="0">
                              <a:solidFill>
                                <a:schemeClr val="tx1"/>
                              </a:solidFill>
                              <a:latin typeface="Cambria" panose="02040503050406030204" pitchFamily="18" charset="0"/>
                              <a:ea typeface="Cambria" panose="02040503050406030204" pitchFamily="18" charset="0"/>
                            </a:rPr>
                            <a:t>Good shifts: </a:t>
                          </a:r>
                          <a:r>
                            <a:rPr lang="zh-CN" altLang="en-US" b="0" dirty="0">
                              <a:solidFill>
                                <a:schemeClr val="tx1"/>
                              </a:solidFill>
                              <a:latin typeface="Cambria" panose="02040503050406030204" pitchFamily="18" charset="0"/>
                              <a:ea typeface="Cambria" panose="02040503050406030204" pitchFamily="18" charset="0"/>
                            </a:rPr>
                            <a:t>≥</a:t>
                          </a:r>
                          <a:r>
                            <a:rPr lang="en-US" b="0" dirty="0">
                              <a:solidFill>
                                <a:schemeClr val="tx1"/>
                              </a:solidFill>
                              <a:latin typeface="Cambria" panose="02040503050406030204" pitchFamily="18" charset="0"/>
                              <a:ea typeface="Cambria" panose="02040503050406030204" pitchFamily="18" charset="0"/>
                            </a:rPr>
                            <a:t>5 enA </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15060169"/>
                      </a:ext>
                    </a:extLst>
                  </a:tr>
                  <a:tr h="1599836">
                    <a:tc>
                      <a:txBody>
                        <a:bodyPr/>
                        <a:lstStyle/>
                        <a:p>
                          <a:pPr algn="ctr"/>
                          <a:r>
                            <a:rPr lang="en-US" sz="2400" b="0" dirty="0">
                              <a:solidFill>
                                <a:schemeClr val="tx1"/>
                              </a:solidFill>
                              <a:latin typeface="Cambria" panose="02040503050406030204" pitchFamily="18" charset="0"/>
                              <a:ea typeface="Cambria" panose="02040503050406030204" pitchFamily="18" charset="0"/>
                            </a:rPr>
                            <a:t>1000 counts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0280" t="-62738" r="-200560" b="-200760"/>
                          </a:stretch>
                        </a:blipFill>
                      </a:tcPr>
                    </a:tc>
                    <a:tc>
                      <a:txBody>
                        <a:bodyPr/>
                        <a:lstStyle/>
                        <a:p>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0280" t="-62738" r="-100560" b="-200760"/>
                          </a:stretch>
                        </a:blipFill>
                      </a:tcPr>
                    </a:tc>
                    <a:tc>
                      <a:txBody>
                        <a:bodyPr/>
                        <a:lstStyle/>
                        <a:p>
                          <a:pPr algn="ctr"/>
                          <a:r>
                            <a:rPr lang="en-US" altLang="zh-CN" b="0" dirty="0">
                              <a:solidFill>
                                <a:schemeClr val="tx1"/>
                              </a:solidFill>
                              <a:latin typeface="Cambria" panose="02040503050406030204" pitchFamily="18" charset="0"/>
                              <a:ea typeface="Cambria" panose="02040503050406030204" pitchFamily="18" charset="0"/>
                            </a:rPr>
                            <a:t>We have got 10 good shifts, and i</a:t>
                          </a:r>
                          <a:r>
                            <a:rPr lang="en-US" b="0" dirty="0">
                              <a:solidFill>
                                <a:schemeClr val="tx1"/>
                              </a:solidFill>
                              <a:latin typeface="Cambria" panose="02040503050406030204" pitchFamily="18" charset="0"/>
                              <a:ea typeface="Cambria" panose="02040503050406030204" pitchFamily="18" charset="0"/>
                            </a:rPr>
                            <a:t>f we get another 14 good shifts in </a:t>
                          </a:r>
                          <a:r>
                            <a:rPr lang="en-US" altLang="zh-CN" b="0" dirty="0">
                              <a:solidFill>
                                <a:schemeClr val="tx1"/>
                              </a:solidFill>
                              <a:latin typeface="Cambria" panose="02040503050406030204" pitchFamily="18" charset="0"/>
                              <a:ea typeface="Cambria" panose="02040503050406030204" pitchFamily="18" charset="0"/>
                            </a:rPr>
                            <a:t>September.</a:t>
                          </a:r>
                          <a:endParaRPr lang="en-US" b="0" dirty="0">
                            <a:solidFill>
                              <a:schemeClr val="tx1"/>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94952089"/>
                      </a:ext>
                    </a:extLst>
                  </a:tr>
                  <a:tr h="1599836">
                    <a:tc>
                      <a:txBody>
                        <a:bodyPr/>
                        <a:lstStyle/>
                        <a:p>
                          <a:pPr algn="ctr"/>
                          <a:r>
                            <a:rPr lang="en-US" altLang="zh-CN" sz="2400" b="0" dirty="0">
                              <a:solidFill>
                                <a:schemeClr val="tx1"/>
                              </a:solidFill>
                              <a:latin typeface="Cambria" panose="02040503050406030204" pitchFamily="18" charset="0"/>
                              <a:ea typeface="Cambria" panose="02040503050406030204" pitchFamily="18" charset="0"/>
                            </a:rPr>
                            <a:t>700 counts</a:t>
                          </a:r>
                          <a:endParaRPr lang="en-US" sz="2400" b="0" dirty="0">
                            <a:solidFill>
                              <a:schemeClr val="tx1"/>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0280" t="-163359" r="-200560" b="-101527"/>
                          </a:stretch>
                        </a:blipFill>
                      </a:tcPr>
                    </a:tc>
                    <a:tc>
                      <a:txBody>
                        <a:bodyPr/>
                        <a:lstStyle/>
                        <a:p>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0280" t="-163359" r="-100560" b="-101527"/>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b="0" dirty="0">
                              <a:solidFill>
                                <a:schemeClr val="tx1"/>
                              </a:solidFill>
                              <a:latin typeface="Cambria" panose="02040503050406030204" pitchFamily="18" charset="0"/>
                              <a:ea typeface="Cambria" panose="02040503050406030204" pitchFamily="18" charset="0"/>
                            </a:rPr>
                            <a:t>We have got 10 good shifts, and i</a:t>
                          </a:r>
                          <a:r>
                            <a:rPr lang="en-US" b="0" dirty="0">
                              <a:solidFill>
                                <a:schemeClr val="tx1"/>
                              </a:solidFill>
                              <a:latin typeface="Cambria" panose="02040503050406030204" pitchFamily="18" charset="0"/>
                              <a:ea typeface="Cambria" panose="02040503050406030204" pitchFamily="18" charset="0"/>
                            </a:rPr>
                            <a:t>f we get another 7 good shifts in </a:t>
                          </a:r>
                          <a:r>
                            <a:rPr lang="en-US" altLang="zh-CN" b="0" dirty="0">
                              <a:solidFill>
                                <a:schemeClr val="tx1"/>
                              </a:solidFill>
                              <a:latin typeface="Cambria" panose="02040503050406030204" pitchFamily="18" charset="0"/>
                              <a:ea typeface="Cambria" panose="02040503050406030204" pitchFamily="18" charset="0"/>
                            </a:rPr>
                            <a:t>September.</a:t>
                          </a:r>
                          <a:endParaRPr lang="en-US" b="0" dirty="0">
                            <a:solidFill>
                              <a:schemeClr val="tx1"/>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82316509"/>
                      </a:ext>
                    </a:extLst>
                  </a:tr>
                  <a:tr h="1599836">
                    <a:tc>
                      <a:txBody>
                        <a:bodyPr/>
                        <a:lstStyle/>
                        <a:p>
                          <a:pPr algn="ctr"/>
                          <a:r>
                            <a:rPr lang="en-US" sz="2400" b="0" dirty="0">
                              <a:solidFill>
                                <a:schemeClr val="tx1"/>
                              </a:solidFill>
                              <a:latin typeface="Cambria" panose="02040503050406030204" pitchFamily="18" charset="0"/>
                              <a:ea typeface="Cambria" panose="02040503050406030204" pitchFamily="18" charset="0"/>
                            </a:rPr>
                            <a:t>500 counts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0280" t="-262357" r="-200560" b="-1141"/>
                          </a:stretch>
                        </a:blipFill>
                      </a:tcPr>
                    </a:tc>
                    <a:tc>
                      <a:txBody>
                        <a:bodyPr/>
                        <a:lstStyle/>
                        <a:p>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0280" t="-262357" r="-100560" b="-1141"/>
                          </a:stretch>
                        </a:blipFill>
                      </a:tcPr>
                    </a:tc>
                    <a:tc>
                      <a:txBody>
                        <a:bodyPr/>
                        <a:lstStyle/>
                        <a:p>
                          <a:pPr algn="ctr"/>
                          <a:r>
                            <a:rPr lang="en-US" altLang="zh-CN" b="0" dirty="0">
                              <a:solidFill>
                                <a:schemeClr val="tx1"/>
                              </a:solidFill>
                              <a:latin typeface="Cambria" panose="02040503050406030204" pitchFamily="18" charset="0"/>
                              <a:ea typeface="Cambria" panose="02040503050406030204" pitchFamily="18" charset="0"/>
                            </a:rPr>
                            <a:t>We have got 10 good shifts, and i</a:t>
                          </a:r>
                          <a:r>
                            <a:rPr lang="en-US" b="0" dirty="0">
                              <a:solidFill>
                                <a:schemeClr val="tx1"/>
                              </a:solidFill>
                              <a:latin typeface="Cambria" panose="02040503050406030204" pitchFamily="18" charset="0"/>
                              <a:ea typeface="Cambria" panose="02040503050406030204" pitchFamily="18" charset="0"/>
                            </a:rPr>
                            <a:t>f we get another 2 good shifts in </a:t>
                          </a:r>
                          <a:r>
                            <a:rPr lang="en-US" altLang="zh-CN" b="0" dirty="0">
                              <a:solidFill>
                                <a:schemeClr val="tx1"/>
                              </a:solidFill>
                              <a:latin typeface="Cambria" panose="02040503050406030204" pitchFamily="18" charset="0"/>
                              <a:ea typeface="Cambria" panose="02040503050406030204" pitchFamily="18" charset="0"/>
                            </a:rPr>
                            <a:t>September.</a:t>
                          </a:r>
                          <a:endParaRPr lang="en-US" b="0" dirty="0">
                            <a:solidFill>
                              <a:schemeClr val="tx1"/>
                            </a:solidFill>
                            <a:latin typeface="Cambria" panose="02040503050406030204" pitchFamily="18" charset="0"/>
                            <a:ea typeface="Cambria" panose="02040503050406030204" pitchFamily="18"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37363020"/>
                      </a:ext>
                    </a:extLst>
                  </a:tr>
                </a:tbl>
              </a:graphicData>
            </a:graphic>
          </p:graphicFrame>
        </mc:Fallback>
      </mc:AlternateContent>
    </p:spTree>
    <p:extLst>
      <p:ext uri="{BB962C8B-B14F-4D97-AF65-F5344CB8AC3E}">
        <p14:creationId xmlns:p14="http://schemas.microsoft.com/office/powerpoint/2010/main" val="203882417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8B4DEDC-D2A8-4F8A-AB57-D18EF268A59C}"/>
              </a:ext>
            </a:extLst>
          </p:cNvPr>
          <p:cNvSpPr txBox="1"/>
          <p:nvPr/>
        </p:nvSpPr>
        <p:spPr>
          <a:xfrm>
            <a:off x="0" y="0"/>
            <a:ext cx="8511988" cy="1477328"/>
          </a:xfrm>
          <a:prstGeom prst="rect">
            <a:avLst/>
          </a:prstGeom>
          <a:noFill/>
        </p:spPr>
        <p:txBody>
          <a:bodyPr wrap="square">
            <a:spAutoFit/>
          </a:bodyPr>
          <a:lstStyle/>
          <a:p>
            <a:r>
              <a:rPr lang="en-US" altLang="zh-CN" dirty="0">
                <a:latin typeface="Times New Roman" panose="02020603050405020304" pitchFamily="18" charset="0"/>
                <a:cs typeface="Times New Roman" panose="02020603050405020304" pitchFamily="18" charset="0"/>
              </a:rPr>
              <a:t>/</a:t>
            </a:r>
            <a:r>
              <a:rPr lang="en-US" altLang="zh-CN" dirty="0" err="1">
                <a:latin typeface="Times New Roman" panose="02020603050405020304" pitchFamily="18" charset="0"/>
                <a:cs typeface="Times New Roman" panose="02020603050405020304" pitchFamily="18" charset="0"/>
              </a:rPr>
              <a:t>mnt</a:t>
            </a:r>
            <a:r>
              <a:rPr lang="en-US" altLang="zh-CN" dirty="0">
                <a:latin typeface="Times New Roman" panose="02020603050405020304" pitchFamily="18" charset="0"/>
                <a:cs typeface="Times New Roman" panose="02020603050405020304" pitchFamily="18" charset="0"/>
              </a:rPr>
              <a:t>/analysis/s1582/</a:t>
            </a:r>
            <a:r>
              <a:rPr lang="en-US" altLang="zh-CN" dirty="0" err="1">
                <a:latin typeface="Times New Roman" panose="02020603050405020304" pitchFamily="18" charset="0"/>
                <a:cs typeface="Times New Roman" panose="02020603050405020304" pitchFamily="18" charset="0"/>
              </a:rPr>
              <a:t>new_root_files</a:t>
            </a:r>
            <a:r>
              <a:rPr lang="en-US" altLang="zh-CN" dirty="0">
                <a:latin typeface="Times New Roman" panose="02020603050405020304" pitchFamily="18" charset="0"/>
                <a:cs typeface="Times New Roman" panose="02020603050405020304" pitchFamily="18" charset="0"/>
              </a:rPr>
              <a:t>/source/Test_analysis00982.root … Test_analysis01146.root</a:t>
            </a:r>
          </a:p>
          <a:p>
            <a:endParaRPr lang="en-US" altLang="zh-CN" dirty="0">
              <a:latin typeface="Times New Roman" panose="02020603050405020304" pitchFamily="18" charset="0"/>
              <a:cs typeface="Times New Roman" panose="02020603050405020304" pitchFamily="18" charset="0"/>
            </a:endParaRPr>
          </a:p>
          <a:p>
            <a:r>
              <a:rPr lang="en-US" altLang="zh-CN" dirty="0">
                <a:latin typeface="Times New Roman" panose="02020603050405020304" pitchFamily="18" charset="0"/>
                <a:cs typeface="Times New Roman" panose="02020603050405020304" pitchFamily="18" charset="0"/>
              </a:rPr>
              <a:t>982 and 1145 α source</a:t>
            </a:r>
          </a:p>
          <a:p>
            <a:r>
              <a:rPr lang="en-US" altLang="zh-CN" dirty="0">
                <a:latin typeface="Times New Roman" panose="02020603050405020304" pitchFamily="18" charset="0"/>
                <a:cs typeface="Times New Roman" panose="02020603050405020304" pitchFamily="18" charset="0"/>
              </a:rPr>
              <a:t>984,985,986,991,992,1142,1143,1144,1146</a:t>
            </a:r>
            <a:r>
              <a:rPr lang="zh-CN" altLang="en-US" dirty="0">
                <a:latin typeface="Times New Roman" panose="02020603050405020304" pitchFamily="18" charset="0"/>
                <a:cs typeface="Times New Roman" panose="02020603050405020304" pitchFamily="18" charset="0"/>
              </a:rPr>
              <a:t> </a:t>
            </a:r>
            <a:r>
              <a:rPr lang="en-US" altLang="zh-CN" dirty="0">
                <a:latin typeface="Times New Roman" panose="02020603050405020304" pitchFamily="18" charset="0"/>
                <a:cs typeface="Times New Roman" panose="02020603050405020304" pitchFamily="18" charset="0"/>
              </a:rPr>
              <a:t>γ source</a:t>
            </a:r>
          </a:p>
        </p:txBody>
      </p:sp>
    </p:spTree>
    <p:extLst>
      <p:ext uri="{BB962C8B-B14F-4D97-AF65-F5344CB8AC3E}">
        <p14:creationId xmlns:p14="http://schemas.microsoft.com/office/powerpoint/2010/main" val="64845299"/>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93D3BAB6-C821-401D-8D49-CD5CFEFE2D90}"/>
              </a:ext>
            </a:extLst>
          </p:cNvPr>
          <p:cNvSpPr txBox="1"/>
          <p:nvPr/>
        </p:nvSpPr>
        <p:spPr>
          <a:xfrm>
            <a:off x="0" y="0"/>
            <a:ext cx="9144000" cy="6801862"/>
          </a:xfrm>
          <a:prstGeom prst="rect">
            <a:avLst/>
          </a:prstGeom>
          <a:noFill/>
        </p:spPr>
        <p:txBody>
          <a:bodyPr wrap="square">
            <a:spAutoFit/>
          </a:bodyPr>
          <a:lstStyle/>
          <a:p>
            <a:pPr marL="0" marR="0">
              <a:spcBef>
                <a:spcPts val="0"/>
              </a:spcBef>
              <a:spcAft>
                <a:spcPts val="0"/>
              </a:spcAft>
            </a:pPr>
            <a:r>
              <a:rPr lang="en-US" sz="1600" dirty="0">
                <a:effectLst/>
                <a:latin typeface="Calibri" panose="020F0502020204030204" pitchFamily="34" charset="0"/>
                <a:ea typeface="Gulim" panose="020B0600000101010101" pitchFamily="34" charset="-127"/>
              </a:rPr>
              <a:t>Gordon Ball kindly shared several suggestions regarding our DSL2 work:</a:t>
            </a:r>
          </a:p>
          <a:p>
            <a:pPr marL="0" marR="0">
              <a:spcBef>
                <a:spcPts val="0"/>
              </a:spcBef>
              <a:spcAft>
                <a:spcPts val="0"/>
              </a:spcAft>
            </a:pPr>
            <a:br>
              <a:rPr lang="en-US" sz="1600" dirty="0">
                <a:effectLst/>
                <a:latin typeface="Calibri" panose="020F0502020204030204" pitchFamily="34" charset="0"/>
                <a:ea typeface="Gulim" panose="020B0600000101010101" pitchFamily="34" charset="-127"/>
              </a:rPr>
            </a:br>
            <a:r>
              <a:rPr lang="en-US" sz="1600" dirty="0">
                <a:effectLst/>
                <a:latin typeface="Calibri" panose="020F0502020204030204" pitchFamily="34" charset="0"/>
                <a:ea typeface="Gulim" panose="020B0600000101010101" pitchFamily="34" charset="-127"/>
              </a:rPr>
              <a:t>1) Be sure to correct the stopping power of the 3He implantation layer. More atoms increase the stopping, but swelling decreases the stopping. I estimated this for 31S DSL1 and found it was mostly decreasing and put a 20% uncertainty on the stopping power. We can estimate this more carefully when we need to run the formal Geant4 simulations. Gordon pointed to several relevant papers, see attached.</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 </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2) Be sure to correct the geometry of the GRIFFIN detector because it’s not cylindrical like the Ge used in DSL0. We already did that, so that's good to go.</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 </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3) Be sure to quantify the intrinsic response of the Ge detector carefully. We fit unshifted peaks with EMG and implemented that in the simulation, so this shouldn’t be an issue.</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 </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4) A cross-check: Since you have a segmented </a:t>
            </a:r>
            <a:r>
              <a:rPr lang="zh-CN" sz="1600" dirty="0">
                <a:effectLst/>
                <a:latin typeface="Calibri" panose="020F0502020204030204" pitchFamily="34" charset="0"/>
                <a:ea typeface="等线" panose="02010600030101010101" pitchFamily="2" charset="-122"/>
              </a:rPr>
              <a:t>Δ</a:t>
            </a:r>
            <a:r>
              <a:rPr lang="en-US" sz="1600" dirty="0">
                <a:effectLst/>
                <a:latin typeface="Calibri" panose="020F0502020204030204" pitchFamily="34" charset="0"/>
                <a:ea typeface="Gulim" panose="020B0600000101010101" pitchFamily="34" charset="-127"/>
              </a:rPr>
              <a:t>E detector now if you select different regions of </a:t>
            </a:r>
            <a:r>
              <a:rPr lang="zh-CN" sz="1600" dirty="0">
                <a:effectLst/>
                <a:latin typeface="Calibri" panose="020F0502020204030204" pitchFamily="34" charset="0"/>
                <a:ea typeface="等线" panose="02010600030101010101" pitchFamily="2" charset="-122"/>
              </a:rPr>
              <a:t>α</a:t>
            </a:r>
            <a:r>
              <a:rPr lang="en-US" sz="1600" dirty="0">
                <a:effectLst/>
                <a:latin typeface="Calibri" panose="020F0502020204030204" pitchFamily="34" charset="0"/>
                <a:ea typeface="Gulim" panose="020B0600000101010101" pitchFamily="34" charset="-127"/>
              </a:rPr>
              <a:t>, you should obviously get different </a:t>
            </a:r>
            <a:r>
              <a:rPr lang="zh-CN" sz="1600" dirty="0">
                <a:effectLst/>
                <a:latin typeface="Calibri" panose="020F0502020204030204" pitchFamily="34" charset="0"/>
                <a:ea typeface="等线" panose="02010600030101010101" pitchFamily="2" charset="-122"/>
              </a:rPr>
              <a:t>γ</a:t>
            </a:r>
            <a:r>
              <a:rPr lang="en-US" sz="1600" dirty="0">
                <a:effectLst/>
                <a:latin typeface="Calibri" panose="020F0502020204030204" pitchFamily="34" charset="0"/>
                <a:ea typeface="Gulim" panose="020B0600000101010101" pitchFamily="34" charset="-127"/>
              </a:rPr>
              <a:t> </a:t>
            </a:r>
            <a:r>
              <a:rPr lang="en-US" sz="1600" dirty="0" err="1">
                <a:effectLst/>
                <a:latin typeface="Calibri" panose="020F0502020204030204" pitchFamily="34" charset="0"/>
                <a:ea typeface="Gulim" panose="020B0600000101010101" pitchFamily="34" charset="-127"/>
              </a:rPr>
              <a:t>lineshapes</a:t>
            </a:r>
            <a:r>
              <a:rPr lang="en-US" sz="1600" dirty="0">
                <a:effectLst/>
                <a:latin typeface="Calibri" panose="020F0502020204030204" pitchFamily="34" charset="0"/>
                <a:ea typeface="Gulim" panose="020B0600000101010101" pitchFamily="34" charset="-127"/>
              </a:rPr>
              <a:t>, but the inferred lifetime values should be consistent. We can test this if we have enough statistics.</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 </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5) Be sure to verify the lifetimes with known literature values for short-lived low-lying states, not just for the key resonance. Chloe Fougeres also mentioned this. There are many known short-lived states for 23Mg to verify, but not so much for 31S.</a:t>
            </a:r>
          </a:p>
          <a:p>
            <a:pPr marL="0" marR="0">
              <a:spcBef>
                <a:spcPts val="0"/>
              </a:spcBef>
              <a:spcAft>
                <a:spcPts val="0"/>
              </a:spcAft>
            </a:pPr>
            <a:r>
              <a:rPr lang="en-US" dirty="0">
                <a:effectLst/>
                <a:latin typeface="Calibri" panose="020F0502020204030204" pitchFamily="34" charset="0"/>
                <a:ea typeface="Gulim" panose="020B0600000101010101" pitchFamily="34" charset="-127"/>
              </a:rPr>
              <a:t> </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The NS2024 conference offered a great platform to exchange ideas and learn about the latest developments from researchers around the world.</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I finally had the opportunity to reconnect and form new connections with the people in the field, especially after missing out on both NS2020 and NS2022 due to the pandemic.</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 </a:t>
            </a:r>
          </a:p>
          <a:p>
            <a:pPr marL="0" marR="0">
              <a:spcBef>
                <a:spcPts val="0"/>
              </a:spcBef>
              <a:spcAft>
                <a:spcPts val="0"/>
              </a:spcAft>
            </a:pPr>
            <a:r>
              <a:rPr lang="en-US" sz="1600" dirty="0">
                <a:effectLst/>
                <a:latin typeface="Calibri" panose="020F0502020204030204" pitchFamily="34" charset="0"/>
                <a:ea typeface="Gulim" panose="020B0600000101010101" pitchFamily="34" charset="-127"/>
              </a:rPr>
              <a:t>If you’re interested, NS2026 will be in Vancouver!</a:t>
            </a:r>
          </a:p>
        </p:txBody>
      </p:sp>
    </p:spTree>
    <p:extLst>
      <p:ext uri="{BB962C8B-B14F-4D97-AF65-F5344CB8AC3E}">
        <p14:creationId xmlns:p14="http://schemas.microsoft.com/office/powerpoint/2010/main" val="3245754234"/>
      </p:ext>
    </p:extLst>
  </p:cSld>
  <p:clrMapOvr>
    <a:masterClrMapping/>
  </p:clrMapOvr>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D98F2CE-2DA6-4E40-953B-19D71D3EBDCD}"/>
              </a:ext>
            </a:extLst>
          </p:cNvPr>
          <p:cNvPicPr>
            <a:picLocks noChangeAspect="1"/>
          </p:cNvPicPr>
          <p:nvPr/>
        </p:nvPicPr>
        <p:blipFill>
          <a:blip r:embed="rId3"/>
          <a:stretch>
            <a:fillRect/>
          </a:stretch>
        </p:blipFill>
        <p:spPr>
          <a:xfrm>
            <a:off x="78378" y="5053357"/>
            <a:ext cx="1914525" cy="1714500"/>
          </a:xfrm>
          <a:prstGeom prst="rect">
            <a:avLst/>
          </a:prstGeom>
          <a:ln>
            <a:solidFill>
              <a:schemeClr val="bg1">
                <a:lumMod val="75000"/>
              </a:schemeClr>
            </a:solidFill>
          </a:ln>
        </p:spPr>
      </p:pic>
      <p:sp>
        <p:nvSpPr>
          <p:cNvPr id="8" name="TextBox 7">
            <a:extLst>
              <a:ext uri="{FF2B5EF4-FFF2-40B4-BE49-F238E27FC236}">
                <a16:creationId xmlns:a16="http://schemas.microsoft.com/office/drawing/2014/main" id="{CAB6A511-489E-4096-9416-74DD4D722A28}"/>
              </a:ext>
            </a:extLst>
          </p:cNvPr>
          <p:cNvSpPr txBox="1"/>
          <p:nvPr/>
        </p:nvSpPr>
        <p:spPr>
          <a:xfrm>
            <a:off x="78378" y="5053357"/>
            <a:ext cx="962058" cy="369332"/>
          </a:xfrm>
          <a:prstGeom prst="rect">
            <a:avLst/>
          </a:prstGeom>
          <a:noFill/>
        </p:spPr>
        <p:txBody>
          <a:bodyPr wrap="none" rtlCol="0">
            <a:spAutoFit/>
          </a:bodyPr>
          <a:lstStyle/>
          <a:p>
            <a:r>
              <a:rPr lang="en-US" altLang="zh-CN" dirty="0"/>
              <a:t>Zoom-in</a:t>
            </a:r>
            <a:endParaRPr lang="en-US" dirty="0"/>
          </a:p>
        </p:txBody>
      </p:sp>
      <p:pic>
        <p:nvPicPr>
          <p:cNvPr id="6" name="图片 1">
            <a:extLst>
              <a:ext uri="{FF2B5EF4-FFF2-40B4-BE49-F238E27FC236}">
                <a16:creationId xmlns:a16="http://schemas.microsoft.com/office/drawing/2014/main" id="{116F050C-616B-41C7-940F-D8F5280291AD}"/>
              </a:ext>
            </a:extLst>
          </p:cNvPr>
          <p:cNvPicPr/>
          <p:nvPr/>
        </p:nvPicPr>
        <p:blipFill rotWithShape="1">
          <a:blip r:embed="rId4"/>
          <a:srcRect l="20916" t="27565" r="13903" b="54044"/>
          <a:stretch/>
        </p:blipFill>
        <p:spPr>
          <a:xfrm>
            <a:off x="2181498" y="5854754"/>
            <a:ext cx="5368833" cy="913103"/>
          </a:xfrm>
          <a:prstGeom prst="rect">
            <a:avLst/>
          </a:prstGeom>
        </p:spPr>
      </p:pic>
      <p:sp>
        <p:nvSpPr>
          <p:cNvPr id="9" name="TextBox 8">
            <a:extLst>
              <a:ext uri="{FF2B5EF4-FFF2-40B4-BE49-F238E27FC236}">
                <a16:creationId xmlns:a16="http://schemas.microsoft.com/office/drawing/2014/main" id="{AD34810E-8FD9-49E9-8541-822A6C1C9AC2}"/>
              </a:ext>
            </a:extLst>
          </p:cNvPr>
          <p:cNvSpPr txBox="1"/>
          <p:nvPr/>
        </p:nvSpPr>
        <p:spPr>
          <a:xfrm>
            <a:off x="2312126" y="5037103"/>
            <a:ext cx="6831874" cy="646331"/>
          </a:xfrm>
          <a:prstGeom prst="rect">
            <a:avLst/>
          </a:prstGeom>
          <a:noFill/>
        </p:spPr>
        <p:txBody>
          <a:bodyPr wrap="square">
            <a:spAutoFit/>
          </a:bodyPr>
          <a:lstStyle/>
          <a:p>
            <a:r>
              <a:rPr lang="fi-FI" dirty="0"/>
              <a:t>Unshifted peaks </a:t>
            </a:r>
            <a:r>
              <a:rPr lang="en-US" altLang="zh-CN" dirty="0"/>
              <a:t>at</a:t>
            </a:r>
            <a:r>
              <a:rPr lang="fi-FI" dirty="0"/>
              <a:t> 279, 1015, 1267, 1369, 2936, 3164, 4497, 4678, 5099, 6877 keV.</a:t>
            </a:r>
            <a:endParaRPr lang="en-US" dirty="0"/>
          </a:p>
        </p:txBody>
      </p:sp>
      <p:pic>
        <p:nvPicPr>
          <p:cNvPr id="3" name="Picture 2">
            <a:extLst>
              <a:ext uri="{FF2B5EF4-FFF2-40B4-BE49-F238E27FC236}">
                <a16:creationId xmlns:a16="http://schemas.microsoft.com/office/drawing/2014/main" id="{B2F9F90A-6BFE-4695-BF1D-661FF858A368}"/>
              </a:ext>
            </a:extLst>
          </p:cNvPr>
          <p:cNvPicPr>
            <a:picLocks noChangeAspect="1"/>
          </p:cNvPicPr>
          <p:nvPr/>
        </p:nvPicPr>
        <p:blipFill>
          <a:blip r:embed="rId5"/>
          <a:stretch>
            <a:fillRect/>
          </a:stretch>
        </p:blipFill>
        <p:spPr>
          <a:xfrm>
            <a:off x="0" y="0"/>
            <a:ext cx="9144000" cy="4741125"/>
          </a:xfrm>
          <a:prstGeom prst="rect">
            <a:avLst/>
          </a:prstGeom>
        </p:spPr>
      </p:pic>
    </p:spTree>
    <p:extLst>
      <p:ext uri="{BB962C8B-B14F-4D97-AF65-F5344CB8AC3E}">
        <p14:creationId xmlns:p14="http://schemas.microsoft.com/office/powerpoint/2010/main" val="3553695694"/>
      </p:ext>
    </p:extLst>
  </p:cSld>
  <p:clrMapOvr>
    <a:masterClrMapping/>
  </p:clrMapOvr>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AC988730-6A5A-4BE8-BEFC-D13E518A36E2}"/>
                  </a:ext>
                </a:extLst>
              </p:cNvPr>
              <p:cNvSpPr txBox="1"/>
              <p:nvPr/>
            </p:nvSpPr>
            <p:spPr>
              <a:xfrm>
                <a:off x="0" y="5579765"/>
                <a:ext cx="9238555" cy="1179425"/>
              </a:xfrm>
              <a:prstGeom prst="rect">
                <a:avLst/>
              </a:prstGeom>
              <a:noFill/>
            </p:spPr>
            <p:txBody>
              <a:bodyPr wrap="none" rtlCol="0">
                <a:spAutoFit/>
              </a:bodyPr>
              <a:lstStyle/>
              <a:p>
                <a:r>
                  <a:rPr lang="en-US" altLang="zh-CN" sz="2200" dirty="0">
                    <a:latin typeface="Cambria" panose="02040503050406030204" pitchFamily="18" charset="0"/>
                    <a:ea typeface="Cambria" panose="02040503050406030204" pitchFamily="18" charset="0"/>
                  </a:rPr>
                  <a:t>At 7.5 MeV, the uncertainty for </a:t>
                </a:r>
                <a:r>
                  <a:rPr lang="en-US" altLang="zh-CN" sz="2200" i="1" dirty="0">
                    <a:latin typeface="Cambria" panose="02040503050406030204" pitchFamily="18" charset="0"/>
                    <a:ea typeface="Cambria" panose="02040503050406030204" pitchFamily="18" charset="0"/>
                  </a:rPr>
                  <a:t>σ</a:t>
                </a:r>
                <a:r>
                  <a:rPr lang="en-US" altLang="zh-CN" sz="2200" dirty="0">
                    <a:latin typeface="Cambria" panose="02040503050406030204" pitchFamily="18" charset="0"/>
                    <a:ea typeface="Cambria" panose="02040503050406030204" pitchFamily="18" charset="0"/>
                  </a:rPr>
                  <a:t> is ~15%, and the uncertainty for </a:t>
                </a:r>
                <a:r>
                  <a:rPr lang="en-US" altLang="zh-CN" sz="2200" i="1" dirty="0">
                    <a:latin typeface="Cambria" panose="02040503050406030204" pitchFamily="18" charset="0"/>
                    <a:ea typeface="Cambria" panose="02040503050406030204" pitchFamily="18" charset="0"/>
                  </a:rPr>
                  <a:t>τ</a:t>
                </a:r>
                <a:r>
                  <a:rPr lang="en-US" altLang="zh-CN" sz="2200" dirty="0">
                    <a:latin typeface="Cambria" panose="02040503050406030204" pitchFamily="18" charset="0"/>
                    <a:ea typeface="Cambria" panose="02040503050406030204" pitchFamily="18" charset="0"/>
                  </a:rPr>
                  <a:t> is ~8%.</a:t>
                </a:r>
              </a:p>
              <a:p>
                <a:r>
                  <a:rPr lang="en-US" sz="2200" dirty="0">
                    <a:latin typeface="Cambria" panose="02040503050406030204" pitchFamily="18" charset="0"/>
                    <a:ea typeface="Cambria" panose="02040503050406030204" pitchFamily="18" charset="0"/>
                  </a:rPr>
                  <a:t>At </a:t>
                </a:r>
                <a:r>
                  <a:rPr lang="en-US" sz="2200" i="1" dirty="0" err="1">
                    <a:latin typeface="Cambria" panose="02040503050406030204" pitchFamily="18" charset="0"/>
                    <a:ea typeface="Cambria" panose="02040503050406030204" pitchFamily="18" charset="0"/>
                  </a:rPr>
                  <a:t>E</a:t>
                </a:r>
                <a:r>
                  <a:rPr lang="en-US" altLang="zh-CN" sz="2200" i="1" baseline="-25000" dirty="0" err="1">
                    <a:latin typeface="Cambria" panose="02040503050406030204" pitchFamily="18" charset="0"/>
                    <a:ea typeface="Cambria" panose="02040503050406030204" pitchFamily="18" charset="0"/>
                  </a:rPr>
                  <a:t>γ</a:t>
                </a:r>
                <a:r>
                  <a:rPr lang="en-US" altLang="zh-CN" sz="2200" dirty="0">
                    <a:latin typeface="Cambria" panose="02040503050406030204" pitchFamily="18" charset="0"/>
                    <a:ea typeface="Cambria" panose="02040503050406030204" pitchFamily="18" charset="0"/>
                  </a:rPr>
                  <a:t> = 7500 keV,</a:t>
                </a:r>
                <a:r>
                  <a:rPr lang="zh-CN" altLang="en-US" sz="2200" dirty="0">
                    <a:latin typeface="Cambria" panose="02040503050406030204" pitchFamily="18" charset="0"/>
                  </a:rPr>
                  <a:t> </a:t>
                </a:r>
                <a:r>
                  <a:rPr lang="en-US" altLang="zh-CN" sz="2200" i="1" dirty="0">
                    <a:latin typeface="Cambria" panose="02040503050406030204" pitchFamily="18" charset="0"/>
                    <a:ea typeface="Cambria" panose="02040503050406030204" pitchFamily="18" charset="0"/>
                  </a:rPr>
                  <a:t>τ</a:t>
                </a:r>
                <a:r>
                  <a:rPr lang="en-US" altLang="zh-CN" sz="2200" dirty="0">
                    <a:latin typeface="Cambria" panose="02040503050406030204" pitchFamily="18" charset="0"/>
                    <a:ea typeface="Cambria" panose="02040503050406030204" pitchFamily="18" charset="0"/>
                  </a:rPr>
                  <a:t> = 7.7±0.6</a:t>
                </a:r>
              </a:p>
              <a:p>
                <a:r>
                  <a:rPr lang="en-US" altLang="zh-CN" sz="2200" dirty="0">
                    <a:latin typeface="Cambria" panose="02040503050406030204" pitchFamily="18" charset="0"/>
                    <a:ea typeface="Cambria" panose="02040503050406030204" pitchFamily="18" charset="0"/>
                  </a:rPr>
                  <a:t>Error </a:t>
                </a:r>
                <a:r>
                  <a:rPr lang="en-US" sz="2200" dirty="0">
                    <a:latin typeface="Cambria" panose="02040503050406030204" pitchFamily="18" charset="0"/>
                    <a:ea typeface="Cambria" panose="02040503050406030204" pitchFamily="18" charset="0"/>
                  </a:rPr>
                  <a:t>inflated by </a:t>
                </a:r>
                <a14:m>
                  <m:oMath xmlns:m="http://schemas.openxmlformats.org/officeDocument/2006/math">
                    <m:rad>
                      <m:radPr>
                        <m:degHide m:val="on"/>
                        <m:ctrlPr>
                          <a:rPr lang="en-US" altLang="zh-CN" sz="2200" i="1" dirty="0" smtClean="0">
                            <a:latin typeface="Cambria Math" panose="02040503050406030204" pitchFamily="18" charset="0"/>
                            <a:ea typeface="Cambria" panose="02040503050406030204" pitchFamily="18" charset="0"/>
                          </a:rPr>
                        </m:ctrlPr>
                      </m:radPr>
                      <m:deg/>
                      <m:e>
                        <m:sSubSup>
                          <m:sSubSupPr>
                            <m:ctrlPr>
                              <a:rPr lang="en-US" altLang="zh-CN" sz="2200" i="1" dirty="0" smtClean="0">
                                <a:latin typeface="Cambria Math" panose="02040503050406030204" pitchFamily="18" charset="0"/>
                                <a:ea typeface="Cambria" panose="02040503050406030204" pitchFamily="18" charset="0"/>
                              </a:rPr>
                            </m:ctrlPr>
                          </m:sSubSupPr>
                          <m:e>
                            <m:r>
                              <a:rPr lang="zh-CN" altLang="en-US" sz="2200" i="1" dirty="0" smtClean="0">
                                <a:latin typeface="Cambria Math" panose="02040503050406030204" pitchFamily="18" charset="0"/>
                                <a:ea typeface="Cambria" panose="02040503050406030204" pitchFamily="18" charset="0"/>
                              </a:rPr>
                              <m:t>𝜒</m:t>
                            </m:r>
                          </m:e>
                          <m:sub>
                            <m:r>
                              <a:rPr lang="zh-CN" altLang="en-US" sz="2200" i="1" dirty="0" smtClean="0">
                                <a:latin typeface="Cambria Math" panose="02040503050406030204" pitchFamily="18" charset="0"/>
                                <a:ea typeface="Cambria" panose="02040503050406030204" pitchFamily="18" charset="0"/>
                              </a:rPr>
                              <m:t>𝜈</m:t>
                            </m:r>
                          </m:sub>
                          <m:sup>
                            <m:r>
                              <a:rPr lang="en-US" altLang="zh-CN" sz="2200" b="0" i="1" dirty="0" smtClean="0">
                                <a:latin typeface="Cambria Math" panose="02040503050406030204" pitchFamily="18" charset="0"/>
                                <a:ea typeface="Cambria" panose="02040503050406030204" pitchFamily="18" charset="0"/>
                              </a:rPr>
                              <m:t>2</m:t>
                            </m:r>
                          </m:sup>
                        </m:sSubSup>
                      </m:e>
                    </m:rad>
                  </m:oMath>
                </a14:m>
                <a:r>
                  <a:rPr lang="en-US" altLang="zh-CN" sz="2200" dirty="0">
                    <a:latin typeface="Cambria" panose="02040503050406030204" pitchFamily="18" charset="0"/>
                    <a:ea typeface="Cambria" panose="02040503050406030204" pitchFamily="18" charset="0"/>
                  </a:rPr>
                  <a:t>.</a:t>
                </a:r>
                <a:endParaRPr lang="en-US" sz="2200" dirty="0">
                  <a:latin typeface="Cambria" panose="02040503050406030204" pitchFamily="18" charset="0"/>
                  <a:ea typeface="Cambria" panose="02040503050406030204" pitchFamily="18" charset="0"/>
                </a:endParaRPr>
              </a:p>
            </p:txBody>
          </p:sp>
        </mc:Choice>
        <mc:Fallback xmlns="">
          <p:sp>
            <p:nvSpPr>
              <p:cNvPr id="2" name="TextBox 1">
                <a:extLst>
                  <a:ext uri="{FF2B5EF4-FFF2-40B4-BE49-F238E27FC236}">
                    <a16:creationId xmlns:a16="http://schemas.microsoft.com/office/drawing/2014/main" id="{AC988730-6A5A-4BE8-BEFC-D13E518A36E2}"/>
                  </a:ext>
                </a:extLst>
              </p:cNvPr>
              <p:cNvSpPr txBox="1">
                <a:spLocks noRot="1" noChangeAspect="1" noMove="1" noResize="1" noEditPoints="1" noAdjustHandles="1" noChangeArrowheads="1" noChangeShapeType="1" noTextEdit="1"/>
              </p:cNvSpPr>
              <p:nvPr/>
            </p:nvSpPr>
            <p:spPr>
              <a:xfrm>
                <a:off x="0" y="5579765"/>
                <a:ext cx="9238555" cy="1179425"/>
              </a:xfrm>
              <a:prstGeom prst="rect">
                <a:avLst/>
              </a:prstGeom>
              <a:blipFill>
                <a:blip r:embed="rId4"/>
                <a:stretch>
                  <a:fillRect l="-858" t="-3093" b="-8763"/>
                </a:stretch>
              </a:blipFill>
            </p:spPr>
            <p:txBody>
              <a:bodyPr/>
              <a:lstStyle/>
              <a:p>
                <a:r>
                  <a:rPr lang="en-US">
                    <a:noFill/>
                  </a:rPr>
                  <a:t> </a:t>
                </a:r>
              </a:p>
            </p:txBody>
          </p:sp>
        </mc:Fallback>
      </mc:AlternateContent>
      <p:pic>
        <p:nvPicPr>
          <p:cNvPr id="5" name="Picture 4">
            <a:extLst>
              <a:ext uri="{FF2B5EF4-FFF2-40B4-BE49-F238E27FC236}">
                <a16:creationId xmlns:a16="http://schemas.microsoft.com/office/drawing/2014/main" id="{D55144A6-5272-46B4-8806-F56100B5DE3B}"/>
              </a:ext>
            </a:extLst>
          </p:cNvPr>
          <p:cNvPicPr>
            <a:picLocks noChangeAspect="1"/>
          </p:cNvPicPr>
          <p:nvPr/>
        </p:nvPicPr>
        <p:blipFill>
          <a:blip r:embed="rId5"/>
          <a:stretch>
            <a:fillRect/>
          </a:stretch>
        </p:blipFill>
        <p:spPr>
          <a:xfrm>
            <a:off x="0" y="0"/>
            <a:ext cx="9144000" cy="4740916"/>
          </a:xfrm>
          <a:prstGeom prst="rect">
            <a:avLst/>
          </a:prstGeom>
        </p:spPr>
      </p:pic>
    </p:spTree>
    <p:extLst>
      <p:ext uri="{BB962C8B-B14F-4D97-AF65-F5344CB8AC3E}">
        <p14:creationId xmlns:p14="http://schemas.microsoft.com/office/powerpoint/2010/main" val="1623144460"/>
      </p:ext>
    </p:extLst>
  </p:cSld>
  <p:clrMapOvr>
    <a:masterClrMapping/>
  </p:clrMapOvr>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B263A81-C459-4303-B5A3-038488EB49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4762206"/>
          </a:xfrm>
          <a:prstGeom prst="rect">
            <a:avLst/>
          </a:prstGeom>
        </p:spPr>
      </p:pic>
      <p:sp>
        <p:nvSpPr>
          <p:cNvPr id="4" name="TextBox 3">
            <a:extLst>
              <a:ext uri="{FF2B5EF4-FFF2-40B4-BE49-F238E27FC236}">
                <a16:creationId xmlns:a16="http://schemas.microsoft.com/office/drawing/2014/main" id="{4581BDD2-06E2-4F36-8F14-3D918D30DC39}"/>
              </a:ext>
            </a:extLst>
          </p:cNvPr>
          <p:cNvSpPr txBox="1"/>
          <p:nvPr/>
        </p:nvSpPr>
        <p:spPr>
          <a:xfrm>
            <a:off x="1267097" y="548640"/>
            <a:ext cx="955711" cy="1200329"/>
          </a:xfrm>
          <a:prstGeom prst="rect">
            <a:avLst/>
          </a:prstGeom>
          <a:noFill/>
        </p:spPr>
        <p:txBody>
          <a:bodyPr wrap="none" rtlCol="0">
            <a:spAutoFit/>
          </a:bodyPr>
          <a:lstStyle/>
          <a:p>
            <a:r>
              <a:rPr lang="en-US" altLang="zh-CN" sz="2400" i="1" dirty="0">
                <a:solidFill>
                  <a:srgbClr val="00AC00"/>
                </a:solidFill>
                <a:latin typeface="Cambria" panose="02040503050406030204" pitchFamily="18" charset="0"/>
                <a:ea typeface="Cambria" panose="02040503050406030204" pitchFamily="18" charset="0"/>
              </a:rPr>
              <a:t>τ</a:t>
            </a:r>
            <a:r>
              <a:rPr lang="en-US" altLang="zh-CN" sz="2400" dirty="0">
                <a:solidFill>
                  <a:srgbClr val="00AC00"/>
                </a:solidFill>
                <a:latin typeface="Cambria" panose="02040503050406030204" pitchFamily="18" charset="0"/>
                <a:ea typeface="Cambria" panose="02040503050406030204" pitchFamily="18" charset="0"/>
              </a:rPr>
              <a:t> – </a:t>
            </a:r>
            <a:r>
              <a:rPr lang="en-US" altLang="zh-CN" sz="2400" dirty="0" err="1">
                <a:solidFill>
                  <a:srgbClr val="00AC00"/>
                </a:solidFill>
                <a:latin typeface="Cambria" panose="02040503050406030204" pitchFamily="18" charset="0"/>
                <a:ea typeface="Cambria" panose="02040503050406030204" pitchFamily="18" charset="0"/>
              </a:rPr>
              <a:t>d</a:t>
            </a:r>
            <a:r>
              <a:rPr lang="en-US" altLang="zh-CN" sz="2400" i="1" dirty="0" err="1">
                <a:solidFill>
                  <a:srgbClr val="00AC00"/>
                </a:solidFill>
                <a:latin typeface="Cambria" panose="02040503050406030204" pitchFamily="18" charset="0"/>
                <a:ea typeface="Cambria" panose="02040503050406030204" pitchFamily="18" charset="0"/>
              </a:rPr>
              <a:t>τ</a:t>
            </a:r>
            <a:endParaRPr lang="en-US" altLang="zh-CN" sz="2400" i="1" dirty="0">
              <a:solidFill>
                <a:srgbClr val="00AC00"/>
              </a:solidFill>
              <a:latin typeface="Cambria" panose="02040503050406030204" pitchFamily="18" charset="0"/>
              <a:ea typeface="Cambria" panose="02040503050406030204" pitchFamily="18" charset="0"/>
            </a:endParaRPr>
          </a:p>
          <a:p>
            <a:r>
              <a:rPr lang="en-US" altLang="zh-CN" sz="2400" i="1" dirty="0">
                <a:solidFill>
                  <a:srgbClr val="0033FF"/>
                </a:solidFill>
                <a:latin typeface="Cambria" panose="02040503050406030204" pitchFamily="18" charset="0"/>
                <a:ea typeface="Cambria" panose="02040503050406030204" pitchFamily="18" charset="0"/>
              </a:rPr>
              <a:t>τ</a:t>
            </a:r>
          </a:p>
          <a:p>
            <a:r>
              <a:rPr lang="en-US" altLang="zh-CN" sz="2400" i="1" dirty="0">
                <a:solidFill>
                  <a:srgbClr val="FF0000"/>
                </a:solidFill>
                <a:latin typeface="Cambria" panose="02040503050406030204" pitchFamily="18" charset="0"/>
                <a:ea typeface="Cambria" panose="02040503050406030204" pitchFamily="18" charset="0"/>
              </a:rPr>
              <a:t>τ</a:t>
            </a:r>
            <a:r>
              <a:rPr lang="en-US" altLang="zh-CN" sz="2400" dirty="0">
                <a:solidFill>
                  <a:srgbClr val="FF0000"/>
                </a:solidFill>
                <a:latin typeface="Cambria" panose="02040503050406030204" pitchFamily="18" charset="0"/>
                <a:ea typeface="Cambria" panose="02040503050406030204" pitchFamily="18" charset="0"/>
              </a:rPr>
              <a:t> + </a:t>
            </a:r>
            <a:r>
              <a:rPr lang="en-US" altLang="zh-CN" sz="2400" dirty="0" err="1">
                <a:solidFill>
                  <a:srgbClr val="FF0000"/>
                </a:solidFill>
                <a:latin typeface="Cambria" panose="02040503050406030204" pitchFamily="18" charset="0"/>
                <a:ea typeface="Cambria" panose="02040503050406030204" pitchFamily="18" charset="0"/>
              </a:rPr>
              <a:t>d</a:t>
            </a:r>
            <a:r>
              <a:rPr lang="en-US" altLang="zh-CN" sz="2400" i="1" dirty="0" err="1">
                <a:solidFill>
                  <a:srgbClr val="FF0000"/>
                </a:solidFill>
                <a:latin typeface="Cambria" panose="02040503050406030204" pitchFamily="18" charset="0"/>
                <a:ea typeface="Cambria" panose="02040503050406030204" pitchFamily="18" charset="0"/>
              </a:rPr>
              <a:t>τ</a:t>
            </a:r>
            <a:endParaRPr lang="en-US" altLang="zh-CN" sz="2400" i="1" dirty="0">
              <a:solidFill>
                <a:srgbClr val="FF0000"/>
              </a:solidFill>
              <a:latin typeface="Cambria" panose="02040503050406030204" pitchFamily="18" charset="0"/>
              <a:ea typeface="Cambria" panose="02040503050406030204" pitchFamily="18" charset="0"/>
            </a:endParaRPr>
          </a:p>
        </p:txBody>
      </p:sp>
      <p:sp>
        <p:nvSpPr>
          <p:cNvPr id="5" name="TextBox 4">
            <a:extLst>
              <a:ext uri="{FF2B5EF4-FFF2-40B4-BE49-F238E27FC236}">
                <a16:creationId xmlns:a16="http://schemas.microsoft.com/office/drawing/2014/main" id="{B0C53DCD-3E09-4F67-8D8A-EEB084F4CA0E}"/>
              </a:ext>
            </a:extLst>
          </p:cNvPr>
          <p:cNvSpPr txBox="1"/>
          <p:nvPr/>
        </p:nvSpPr>
        <p:spPr>
          <a:xfrm>
            <a:off x="7458891" y="2926079"/>
            <a:ext cx="1119217" cy="369332"/>
          </a:xfrm>
          <a:prstGeom prst="rect">
            <a:avLst/>
          </a:prstGeom>
          <a:noFill/>
        </p:spPr>
        <p:txBody>
          <a:bodyPr wrap="none" rtlCol="0">
            <a:spAutoFit/>
          </a:bodyPr>
          <a:lstStyle/>
          <a:p>
            <a:r>
              <a:rPr lang="en-US" dirty="0"/>
              <a:t>7335+451</a:t>
            </a:r>
          </a:p>
        </p:txBody>
      </p:sp>
      <p:sp>
        <p:nvSpPr>
          <p:cNvPr id="6" name="TextBox 5">
            <a:extLst>
              <a:ext uri="{FF2B5EF4-FFF2-40B4-BE49-F238E27FC236}">
                <a16:creationId xmlns:a16="http://schemas.microsoft.com/office/drawing/2014/main" id="{55D4219F-7CF1-4E82-BAE2-57A2E9769C0B}"/>
              </a:ext>
            </a:extLst>
          </p:cNvPr>
          <p:cNvSpPr txBox="1"/>
          <p:nvPr/>
        </p:nvSpPr>
        <p:spPr>
          <a:xfrm>
            <a:off x="6339674" y="363974"/>
            <a:ext cx="652743" cy="369332"/>
          </a:xfrm>
          <a:prstGeom prst="rect">
            <a:avLst/>
          </a:prstGeom>
          <a:noFill/>
        </p:spPr>
        <p:txBody>
          <a:bodyPr wrap="none" rtlCol="0">
            <a:spAutoFit/>
          </a:bodyPr>
          <a:lstStyle/>
          <a:p>
            <a:r>
              <a:rPr lang="en-US" dirty="0"/>
              <a:t>7335</a:t>
            </a:r>
          </a:p>
        </p:txBody>
      </p:sp>
      <p:sp>
        <p:nvSpPr>
          <p:cNvPr id="7" name="TextBox 6">
            <a:extLst>
              <a:ext uri="{FF2B5EF4-FFF2-40B4-BE49-F238E27FC236}">
                <a16:creationId xmlns:a16="http://schemas.microsoft.com/office/drawing/2014/main" id="{74597E69-77E8-44EB-A29C-D66B2159041C}"/>
              </a:ext>
            </a:extLst>
          </p:cNvPr>
          <p:cNvSpPr txBox="1"/>
          <p:nvPr/>
        </p:nvSpPr>
        <p:spPr>
          <a:xfrm>
            <a:off x="1744952" y="2381103"/>
            <a:ext cx="833562" cy="369332"/>
          </a:xfrm>
          <a:prstGeom prst="rect">
            <a:avLst/>
          </a:prstGeom>
          <a:noFill/>
        </p:spPr>
        <p:txBody>
          <a:bodyPr wrap="none" rtlCol="0">
            <a:spAutoFit/>
          </a:bodyPr>
          <a:lstStyle/>
          <a:p>
            <a:r>
              <a:rPr lang="en-US" altLang="zh-CN" dirty="0"/>
              <a:t>escape</a:t>
            </a:r>
            <a:endParaRPr lang="en-US" dirty="0"/>
          </a:p>
        </p:txBody>
      </p:sp>
      <p:sp>
        <p:nvSpPr>
          <p:cNvPr id="8" name="TextBox 7">
            <a:extLst>
              <a:ext uri="{FF2B5EF4-FFF2-40B4-BE49-F238E27FC236}">
                <a16:creationId xmlns:a16="http://schemas.microsoft.com/office/drawing/2014/main" id="{90840C8D-20F5-42D8-BEE6-C2D4A9E513D3}"/>
              </a:ext>
            </a:extLst>
          </p:cNvPr>
          <p:cNvSpPr txBox="1"/>
          <p:nvPr/>
        </p:nvSpPr>
        <p:spPr>
          <a:xfrm>
            <a:off x="3738438" y="799770"/>
            <a:ext cx="833562" cy="369332"/>
          </a:xfrm>
          <a:prstGeom prst="rect">
            <a:avLst/>
          </a:prstGeom>
          <a:noFill/>
        </p:spPr>
        <p:txBody>
          <a:bodyPr wrap="none" rtlCol="0">
            <a:spAutoFit/>
          </a:bodyPr>
          <a:lstStyle/>
          <a:p>
            <a:r>
              <a:rPr lang="en-US" altLang="zh-CN" dirty="0"/>
              <a:t>escape</a:t>
            </a:r>
            <a:endParaRPr lang="en-US" dirty="0"/>
          </a:p>
        </p:txBody>
      </p:sp>
      <p:sp>
        <p:nvSpPr>
          <p:cNvPr id="9" name="TextBox 8">
            <a:extLst>
              <a:ext uri="{FF2B5EF4-FFF2-40B4-BE49-F238E27FC236}">
                <a16:creationId xmlns:a16="http://schemas.microsoft.com/office/drawing/2014/main" id="{06570727-3823-4C3B-9A71-16759F40BBFA}"/>
              </a:ext>
            </a:extLst>
          </p:cNvPr>
          <p:cNvSpPr txBox="1"/>
          <p:nvPr/>
        </p:nvSpPr>
        <p:spPr>
          <a:xfrm>
            <a:off x="182881" y="5551715"/>
            <a:ext cx="8765176" cy="830997"/>
          </a:xfrm>
          <a:prstGeom prst="rect">
            <a:avLst/>
          </a:prstGeom>
          <a:noFill/>
        </p:spPr>
        <p:txBody>
          <a:bodyPr wrap="square" rtlCol="0">
            <a:spAutoFit/>
          </a:bodyPr>
          <a:lstStyle/>
          <a:p>
            <a:r>
              <a:rPr lang="en-US" altLang="zh-CN" sz="2400" dirty="0">
                <a:latin typeface="Cambria" panose="02040503050406030204" pitchFamily="18" charset="0"/>
                <a:ea typeface="Cambria" panose="02040503050406030204" pitchFamily="18" charset="0"/>
              </a:rPr>
              <a:t>Varying </a:t>
            </a:r>
            <a:r>
              <a:rPr lang="en-US" altLang="zh-CN" sz="2400" i="1" dirty="0">
                <a:latin typeface="Cambria" panose="02040503050406030204" pitchFamily="18" charset="0"/>
                <a:ea typeface="Cambria" panose="02040503050406030204" pitchFamily="18" charset="0"/>
              </a:rPr>
              <a:t>τ</a:t>
            </a:r>
            <a:r>
              <a:rPr lang="en-US" altLang="zh-CN" sz="2400" dirty="0">
                <a:latin typeface="Cambria" panose="02040503050406030204" pitchFamily="18" charset="0"/>
                <a:ea typeface="Cambria" panose="02040503050406030204" pitchFamily="18" charset="0"/>
              </a:rPr>
              <a:t> up and down by one sigma up or down in the simulation has little effect on the resulting </a:t>
            </a:r>
            <a:r>
              <a:rPr lang="en-US" altLang="zh-CN" sz="2400" i="1" dirty="0">
                <a:latin typeface="Cambria" panose="02040503050406030204" pitchFamily="18" charset="0"/>
                <a:ea typeface="Cambria" panose="02040503050406030204" pitchFamily="18" charset="0"/>
              </a:rPr>
              <a:t>γ</a:t>
            </a:r>
            <a:r>
              <a:rPr lang="en-US" altLang="zh-CN" sz="2400" dirty="0">
                <a:latin typeface="Cambria" panose="02040503050406030204" pitchFamily="18" charset="0"/>
                <a:ea typeface="Cambria" panose="02040503050406030204" pitchFamily="18" charset="0"/>
              </a:rPr>
              <a:t>-ray </a:t>
            </a:r>
            <a:r>
              <a:rPr lang="en-US" altLang="zh-CN" sz="2400" dirty="0" err="1">
                <a:latin typeface="Cambria" panose="02040503050406030204" pitchFamily="18" charset="0"/>
                <a:ea typeface="Cambria" panose="02040503050406030204" pitchFamily="18" charset="0"/>
              </a:rPr>
              <a:t>lineshape</a:t>
            </a:r>
            <a:r>
              <a:rPr lang="en-US" altLang="zh-CN" sz="2400" dirty="0">
                <a:latin typeface="Cambria" panose="02040503050406030204" pitchFamily="18" charset="0"/>
                <a:ea typeface="Cambria" panose="02040503050406030204" pitchFamily="18" charset="0"/>
              </a:rPr>
              <a:t>.</a:t>
            </a:r>
            <a:endParaRPr lang="en-US" sz="2400"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3528483272"/>
      </p:ext>
    </p:extLst>
  </p:cSld>
  <p:clrMapOvr>
    <a:masterClrMapping/>
  </p:clrMapOvr>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8EF4CE8-5ABC-41C2-8824-14BCD6CAF91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9144000" cy="4762206"/>
          </a:xfrm>
          <a:prstGeom prst="rect">
            <a:avLst/>
          </a:prstGeom>
        </p:spPr>
      </p:pic>
      <p:sp>
        <p:nvSpPr>
          <p:cNvPr id="4" name="TextBox 3">
            <a:extLst>
              <a:ext uri="{FF2B5EF4-FFF2-40B4-BE49-F238E27FC236}">
                <a16:creationId xmlns:a16="http://schemas.microsoft.com/office/drawing/2014/main" id="{E5AFA8F7-F7C1-43CF-AA04-361DCF586772}"/>
              </a:ext>
            </a:extLst>
          </p:cNvPr>
          <p:cNvSpPr txBox="1"/>
          <p:nvPr/>
        </p:nvSpPr>
        <p:spPr>
          <a:xfrm>
            <a:off x="1267097" y="548640"/>
            <a:ext cx="955711" cy="1200329"/>
          </a:xfrm>
          <a:prstGeom prst="rect">
            <a:avLst/>
          </a:prstGeom>
          <a:noFill/>
        </p:spPr>
        <p:txBody>
          <a:bodyPr wrap="none" rtlCol="0">
            <a:spAutoFit/>
          </a:bodyPr>
          <a:lstStyle/>
          <a:p>
            <a:r>
              <a:rPr lang="en-US" altLang="zh-CN" sz="2400" i="1" dirty="0">
                <a:solidFill>
                  <a:srgbClr val="00AC00"/>
                </a:solidFill>
                <a:latin typeface="Cambria" panose="02040503050406030204" pitchFamily="18" charset="0"/>
                <a:ea typeface="Cambria" panose="02040503050406030204" pitchFamily="18" charset="0"/>
              </a:rPr>
              <a:t>τ</a:t>
            </a:r>
            <a:r>
              <a:rPr lang="en-US" altLang="zh-CN" sz="2400" dirty="0">
                <a:solidFill>
                  <a:srgbClr val="00AC00"/>
                </a:solidFill>
                <a:latin typeface="Cambria" panose="02040503050406030204" pitchFamily="18" charset="0"/>
                <a:ea typeface="Cambria" panose="02040503050406030204" pitchFamily="18" charset="0"/>
              </a:rPr>
              <a:t> – </a:t>
            </a:r>
            <a:r>
              <a:rPr lang="en-US" altLang="zh-CN" sz="2400" dirty="0" err="1">
                <a:solidFill>
                  <a:srgbClr val="00AC00"/>
                </a:solidFill>
                <a:latin typeface="Cambria" panose="02040503050406030204" pitchFamily="18" charset="0"/>
                <a:ea typeface="Cambria" panose="02040503050406030204" pitchFamily="18" charset="0"/>
              </a:rPr>
              <a:t>d</a:t>
            </a:r>
            <a:r>
              <a:rPr lang="en-US" altLang="zh-CN" sz="2400" i="1" dirty="0" err="1">
                <a:solidFill>
                  <a:srgbClr val="00AC00"/>
                </a:solidFill>
                <a:latin typeface="Cambria" panose="02040503050406030204" pitchFamily="18" charset="0"/>
                <a:ea typeface="Cambria" panose="02040503050406030204" pitchFamily="18" charset="0"/>
              </a:rPr>
              <a:t>τ</a:t>
            </a:r>
            <a:endParaRPr lang="en-US" altLang="zh-CN" sz="2400" i="1" dirty="0">
              <a:solidFill>
                <a:srgbClr val="00AC00"/>
              </a:solidFill>
              <a:latin typeface="Cambria" panose="02040503050406030204" pitchFamily="18" charset="0"/>
              <a:ea typeface="Cambria" panose="02040503050406030204" pitchFamily="18" charset="0"/>
            </a:endParaRPr>
          </a:p>
          <a:p>
            <a:r>
              <a:rPr lang="en-US" altLang="zh-CN" sz="2400" i="1" dirty="0">
                <a:solidFill>
                  <a:srgbClr val="0033FF"/>
                </a:solidFill>
                <a:latin typeface="Cambria" panose="02040503050406030204" pitchFamily="18" charset="0"/>
                <a:ea typeface="Cambria" panose="02040503050406030204" pitchFamily="18" charset="0"/>
              </a:rPr>
              <a:t>τ</a:t>
            </a:r>
          </a:p>
          <a:p>
            <a:r>
              <a:rPr lang="en-US" altLang="zh-CN" sz="2400" i="1" dirty="0">
                <a:solidFill>
                  <a:srgbClr val="FF0000"/>
                </a:solidFill>
                <a:latin typeface="Cambria" panose="02040503050406030204" pitchFamily="18" charset="0"/>
                <a:ea typeface="Cambria" panose="02040503050406030204" pitchFamily="18" charset="0"/>
              </a:rPr>
              <a:t>τ</a:t>
            </a:r>
            <a:r>
              <a:rPr lang="en-US" altLang="zh-CN" sz="2400" dirty="0">
                <a:solidFill>
                  <a:srgbClr val="FF0000"/>
                </a:solidFill>
                <a:latin typeface="Cambria" panose="02040503050406030204" pitchFamily="18" charset="0"/>
                <a:ea typeface="Cambria" panose="02040503050406030204" pitchFamily="18" charset="0"/>
              </a:rPr>
              <a:t> + </a:t>
            </a:r>
            <a:r>
              <a:rPr lang="en-US" altLang="zh-CN" sz="2400" dirty="0" err="1">
                <a:solidFill>
                  <a:srgbClr val="FF0000"/>
                </a:solidFill>
                <a:latin typeface="Cambria" panose="02040503050406030204" pitchFamily="18" charset="0"/>
                <a:ea typeface="Cambria" panose="02040503050406030204" pitchFamily="18" charset="0"/>
              </a:rPr>
              <a:t>d</a:t>
            </a:r>
            <a:r>
              <a:rPr lang="en-US" altLang="zh-CN" sz="2400" i="1" dirty="0" err="1">
                <a:solidFill>
                  <a:srgbClr val="FF0000"/>
                </a:solidFill>
                <a:latin typeface="Cambria" panose="02040503050406030204" pitchFamily="18" charset="0"/>
                <a:ea typeface="Cambria" panose="02040503050406030204" pitchFamily="18" charset="0"/>
              </a:rPr>
              <a:t>τ</a:t>
            </a:r>
            <a:endParaRPr lang="en-US" altLang="zh-CN" sz="2400" i="1" dirty="0">
              <a:solidFill>
                <a:srgbClr val="FF0000"/>
              </a:solidFill>
              <a:latin typeface="Cambria" panose="02040503050406030204" pitchFamily="18" charset="0"/>
              <a:ea typeface="Cambria" panose="02040503050406030204" pitchFamily="18" charset="0"/>
            </a:endParaRPr>
          </a:p>
        </p:txBody>
      </p:sp>
      <p:sp>
        <p:nvSpPr>
          <p:cNvPr id="5" name="TextBox 4">
            <a:extLst>
              <a:ext uri="{FF2B5EF4-FFF2-40B4-BE49-F238E27FC236}">
                <a16:creationId xmlns:a16="http://schemas.microsoft.com/office/drawing/2014/main" id="{A7987FDF-F58F-488B-B657-F376CE73C87A}"/>
              </a:ext>
            </a:extLst>
          </p:cNvPr>
          <p:cNvSpPr txBox="1"/>
          <p:nvPr/>
        </p:nvSpPr>
        <p:spPr>
          <a:xfrm>
            <a:off x="182881" y="5551715"/>
            <a:ext cx="8765176" cy="830997"/>
          </a:xfrm>
          <a:prstGeom prst="rect">
            <a:avLst/>
          </a:prstGeom>
          <a:noFill/>
        </p:spPr>
        <p:txBody>
          <a:bodyPr wrap="square" rtlCol="0">
            <a:spAutoFit/>
          </a:bodyPr>
          <a:lstStyle/>
          <a:p>
            <a:r>
              <a:rPr lang="en-US" altLang="zh-CN" sz="2400" dirty="0">
                <a:latin typeface="Cambria" panose="02040503050406030204" pitchFamily="18" charset="0"/>
                <a:ea typeface="Cambria" panose="02040503050406030204" pitchFamily="18" charset="0"/>
              </a:rPr>
              <a:t>Varying </a:t>
            </a:r>
            <a:r>
              <a:rPr lang="en-US" altLang="zh-CN" sz="2400" i="1" dirty="0">
                <a:latin typeface="Cambria" panose="02040503050406030204" pitchFamily="18" charset="0"/>
                <a:ea typeface="Cambria" panose="02040503050406030204" pitchFamily="18" charset="0"/>
              </a:rPr>
              <a:t>τ</a:t>
            </a:r>
            <a:r>
              <a:rPr lang="en-US" altLang="zh-CN" sz="2400" dirty="0">
                <a:latin typeface="Cambria" panose="02040503050406030204" pitchFamily="18" charset="0"/>
                <a:ea typeface="Cambria" panose="02040503050406030204" pitchFamily="18" charset="0"/>
              </a:rPr>
              <a:t> up and down by one sigma up or down in the simulation has little effect on the resulting </a:t>
            </a:r>
            <a:r>
              <a:rPr lang="en-US" altLang="zh-CN" sz="2400" i="1" dirty="0">
                <a:latin typeface="Cambria" panose="02040503050406030204" pitchFamily="18" charset="0"/>
                <a:ea typeface="Cambria" panose="02040503050406030204" pitchFamily="18" charset="0"/>
              </a:rPr>
              <a:t>γ</a:t>
            </a:r>
            <a:r>
              <a:rPr lang="en-US" altLang="zh-CN" sz="2400" dirty="0">
                <a:latin typeface="Cambria" panose="02040503050406030204" pitchFamily="18" charset="0"/>
                <a:ea typeface="Cambria" panose="02040503050406030204" pitchFamily="18" charset="0"/>
              </a:rPr>
              <a:t>-ray </a:t>
            </a:r>
            <a:r>
              <a:rPr lang="en-US" altLang="zh-CN" sz="2400" dirty="0" err="1">
                <a:latin typeface="Cambria" panose="02040503050406030204" pitchFamily="18" charset="0"/>
                <a:ea typeface="Cambria" panose="02040503050406030204" pitchFamily="18" charset="0"/>
              </a:rPr>
              <a:t>lineshape</a:t>
            </a:r>
            <a:r>
              <a:rPr lang="en-US" altLang="zh-CN" sz="2400" dirty="0">
                <a:latin typeface="Cambria" panose="02040503050406030204" pitchFamily="18" charset="0"/>
                <a:ea typeface="Cambria" panose="02040503050406030204" pitchFamily="18" charset="0"/>
              </a:rPr>
              <a:t>.</a:t>
            </a:r>
            <a:endParaRPr lang="en-US" sz="2400"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2387054164"/>
      </p:ext>
    </p:extLst>
  </p:cSld>
  <p:clrMapOvr>
    <a:masterClrMapping/>
  </p:clrMapOvr>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B43B499-B996-4644-9891-F06C6D38A20C}"/>
              </a:ext>
            </a:extLst>
          </p:cNvPr>
          <p:cNvSpPr txBox="1"/>
          <p:nvPr/>
        </p:nvSpPr>
        <p:spPr>
          <a:xfrm>
            <a:off x="0" y="0"/>
            <a:ext cx="9144000" cy="2308324"/>
          </a:xfrm>
          <a:prstGeom prst="rect">
            <a:avLst/>
          </a:prstGeom>
          <a:noFill/>
        </p:spPr>
        <p:txBody>
          <a:bodyPr wrap="square">
            <a:spAutoFit/>
          </a:bodyPr>
          <a:lstStyle/>
          <a:p>
            <a:r>
              <a:rPr lang="en-US" dirty="0">
                <a:latin typeface="Cambria" panose="02040503050406030204" pitchFamily="18" charset="0"/>
                <a:ea typeface="Cambria" panose="02040503050406030204" pitchFamily="18" charset="0"/>
              </a:rPr>
              <a:t>Letting </a:t>
            </a:r>
            <a:r>
              <a:rPr lang="en-US" i="1" dirty="0">
                <a:latin typeface="Cambria" panose="02040503050406030204" pitchFamily="18" charset="0"/>
                <a:ea typeface="Cambria" panose="02040503050406030204" pitchFamily="18" charset="0"/>
              </a:rPr>
              <a:t>c</a:t>
            </a:r>
            <a:r>
              <a:rPr lang="en-US" dirty="0">
                <a:latin typeface="Cambria" panose="02040503050406030204" pitchFamily="18" charset="0"/>
                <a:ea typeface="Cambria" panose="02040503050406030204" pitchFamily="18" charset="0"/>
              </a:rPr>
              <a:t>(</a:t>
            </a:r>
            <a:r>
              <a:rPr lang="en-US" i="1" dirty="0">
                <a:latin typeface="Cambria" panose="02040503050406030204" pitchFamily="18" charset="0"/>
                <a:ea typeface="Cambria" panose="02040503050406030204" pitchFamily="18" charset="0"/>
              </a:rPr>
              <a:t>x</a:t>
            </a:r>
            <a:r>
              <a:rPr lang="en-US" dirty="0">
                <a:latin typeface="Cambria" panose="02040503050406030204" pitchFamily="18" charset="0"/>
                <a:ea typeface="Cambria" panose="02040503050406030204" pitchFamily="18" charset="0"/>
              </a:rPr>
              <a:t>) denote the local relative concentration of </a:t>
            </a:r>
            <a:r>
              <a:rPr lang="en-US" baseline="30000" dirty="0">
                <a:latin typeface="Cambria" panose="02040503050406030204" pitchFamily="18" charset="0"/>
                <a:ea typeface="Cambria" panose="02040503050406030204" pitchFamily="18" charset="0"/>
              </a:rPr>
              <a:t>3</a:t>
            </a:r>
            <a:r>
              <a:rPr lang="en-US" dirty="0">
                <a:latin typeface="Cambria" panose="02040503050406030204" pitchFamily="18" charset="0"/>
                <a:ea typeface="Cambria" panose="02040503050406030204" pitchFamily="18" charset="0"/>
              </a:rPr>
              <a:t>He at depth </a:t>
            </a:r>
            <a:r>
              <a:rPr lang="en-US" i="1" dirty="0">
                <a:latin typeface="Cambria" panose="02040503050406030204" pitchFamily="18" charset="0"/>
                <a:ea typeface="Cambria" panose="02040503050406030204" pitchFamily="18" charset="0"/>
              </a:rPr>
              <a:t>x</a:t>
            </a:r>
            <a:r>
              <a:rPr lang="en-US" dirty="0">
                <a:latin typeface="Cambria" panose="02040503050406030204" pitchFamily="18" charset="0"/>
                <a:ea typeface="Cambria" panose="02040503050406030204" pitchFamily="18" charset="0"/>
              </a:rPr>
              <a:t> in the target, the local swelling is given by </a:t>
            </a:r>
            <a:r>
              <a:rPr lang="en-US" altLang="zh-CN" dirty="0">
                <a:latin typeface="Cambria" panose="02040503050406030204" pitchFamily="18" charset="0"/>
                <a:ea typeface="Cambria" panose="02040503050406030204" pitchFamily="18" charset="0"/>
              </a:rPr>
              <a:t>Δ</a:t>
            </a:r>
            <a:r>
              <a:rPr lang="en-US" i="1" dirty="0">
                <a:latin typeface="Cambria" panose="02040503050406030204" pitchFamily="18" charset="0"/>
                <a:ea typeface="Cambria" panose="02040503050406030204" pitchFamily="18" charset="0"/>
              </a:rPr>
              <a:t>V</a:t>
            </a:r>
            <a:r>
              <a:rPr lang="en-US" dirty="0">
                <a:latin typeface="Cambria" panose="02040503050406030204" pitchFamily="18" charset="0"/>
                <a:ea typeface="Cambria" panose="02040503050406030204" pitchFamily="18" charset="0"/>
              </a:rPr>
              <a:t>/</a:t>
            </a:r>
            <a:r>
              <a:rPr lang="en-US" i="1" dirty="0">
                <a:latin typeface="Cambria" panose="02040503050406030204" pitchFamily="18" charset="0"/>
                <a:ea typeface="Cambria" panose="02040503050406030204" pitchFamily="18" charset="0"/>
              </a:rPr>
              <a:t>V</a:t>
            </a:r>
            <a:r>
              <a:rPr lang="en-US" dirty="0">
                <a:latin typeface="Cambria" panose="02040503050406030204" pitchFamily="18" charset="0"/>
                <a:ea typeface="Cambria" panose="02040503050406030204" pitchFamily="18" charset="0"/>
              </a:rPr>
              <a:t> = </a:t>
            </a:r>
            <a:r>
              <a:rPr lang="en-US" i="1" dirty="0">
                <a:latin typeface="Cambria" panose="02040503050406030204" pitchFamily="18" charset="0"/>
                <a:ea typeface="Cambria" panose="02040503050406030204" pitchFamily="18" charset="0"/>
              </a:rPr>
              <a:t>Ac</a:t>
            </a:r>
            <a:r>
              <a:rPr lang="en-US" dirty="0">
                <a:latin typeface="Cambria" panose="02040503050406030204" pitchFamily="18" charset="0"/>
                <a:ea typeface="Cambria" panose="02040503050406030204" pitchFamily="18" charset="0"/>
              </a:rPr>
              <a:t>(</a:t>
            </a:r>
            <a:r>
              <a:rPr lang="en-US" i="1" dirty="0">
                <a:latin typeface="Cambria" panose="02040503050406030204" pitchFamily="18" charset="0"/>
                <a:ea typeface="Cambria" panose="02040503050406030204" pitchFamily="18" charset="0"/>
              </a:rPr>
              <a:t>x</a:t>
            </a:r>
            <a:r>
              <a:rPr lang="en-US" dirty="0">
                <a:latin typeface="Cambria" panose="02040503050406030204" pitchFamily="18" charset="0"/>
                <a:ea typeface="Cambria" panose="02040503050406030204" pitchFamily="18" charset="0"/>
              </a:rPr>
              <a:t>), where </a:t>
            </a:r>
            <a:r>
              <a:rPr lang="en-US" altLang="zh-CN" i="1" dirty="0">
                <a:latin typeface="Cambria" panose="02040503050406030204" pitchFamily="18" charset="0"/>
                <a:ea typeface="Cambria" panose="02040503050406030204" pitchFamily="18" charset="0"/>
              </a:rPr>
              <a:t>A</a:t>
            </a:r>
            <a:r>
              <a:rPr lang="en-US" dirty="0">
                <a:latin typeface="Cambria" panose="02040503050406030204" pitchFamily="18" charset="0"/>
                <a:ea typeface="Cambria" panose="02040503050406030204" pitchFamily="18" charset="0"/>
              </a:rPr>
              <a:t> = 0.75 ± 0.25.</a:t>
            </a:r>
          </a:p>
          <a:p>
            <a:endParaRPr lang="en-US" dirty="0">
              <a:latin typeface="Cambria" panose="02040503050406030204" pitchFamily="18" charset="0"/>
              <a:ea typeface="Cambria" panose="02040503050406030204" pitchFamily="18" charset="0"/>
            </a:endParaRPr>
          </a:p>
          <a:p>
            <a:r>
              <a:rPr lang="en-US" dirty="0">
                <a:latin typeface="Cambria" panose="02040503050406030204" pitchFamily="18" charset="0"/>
                <a:ea typeface="Cambria" panose="02040503050406030204" pitchFamily="18" charset="0"/>
              </a:rPr>
              <a:t>We take </a:t>
            </a:r>
            <a:r>
              <a:rPr lang="en-US" i="1" dirty="0">
                <a:latin typeface="Cambria" panose="02040503050406030204" pitchFamily="18" charset="0"/>
                <a:ea typeface="Cambria" panose="02040503050406030204" pitchFamily="18" charset="0"/>
              </a:rPr>
              <a:t>c</a:t>
            </a:r>
            <a:r>
              <a:rPr lang="en-US" dirty="0">
                <a:latin typeface="Cambria" panose="02040503050406030204" pitchFamily="18" charset="0"/>
                <a:ea typeface="Cambria" panose="02040503050406030204" pitchFamily="18" charset="0"/>
              </a:rPr>
              <a:t>(</a:t>
            </a:r>
            <a:r>
              <a:rPr lang="en-US" i="1" dirty="0">
                <a:latin typeface="Cambria" panose="02040503050406030204" pitchFamily="18" charset="0"/>
                <a:ea typeface="Cambria" panose="02040503050406030204" pitchFamily="18" charset="0"/>
              </a:rPr>
              <a:t>x</a:t>
            </a:r>
            <a:r>
              <a:rPr lang="en-US" dirty="0">
                <a:latin typeface="Cambria" panose="02040503050406030204" pitchFamily="18" charset="0"/>
                <a:ea typeface="Cambria" panose="02040503050406030204" pitchFamily="18" charset="0"/>
              </a:rPr>
              <a:t>) to be the </a:t>
            </a:r>
            <a:r>
              <a:rPr lang="en-US" baseline="30000" dirty="0">
                <a:latin typeface="Cambria" panose="02040503050406030204" pitchFamily="18" charset="0"/>
                <a:ea typeface="Cambria" panose="02040503050406030204" pitchFamily="18" charset="0"/>
              </a:rPr>
              <a:t>3</a:t>
            </a:r>
            <a:r>
              <a:rPr lang="en-US" dirty="0">
                <a:latin typeface="Cambria" panose="02040503050406030204" pitchFamily="18" charset="0"/>
                <a:ea typeface="Cambria" panose="02040503050406030204" pitchFamily="18" charset="0"/>
              </a:rPr>
              <a:t>He depth profile predicted by SRIM normalized to the total number of implanted </a:t>
            </a:r>
            <a:r>
              <a:rPr lang="en-US" baseline="30000" dirty="0">
                <a:latin typeface="Cambria" panose="02040503050406030204" pitchFamily="18" charset="0"/>
                <a:ea typeface="Cambria" panose="02040503050406030204" pitchFamily="18" charset="0"/>
              </a:rPr>
              <a:t>3</a:t>
            </a:r>
            <a:r>
              <a:rPr lang="en-US" dirty="0">
                <a:latin typeface="Cambria" panose="02040503050406030204" pitchFamily="18" charset="0"/>
                <a:ea typeface="Cambria" panose="02040503050406030204" pitchFamily="18" charset="0"/>
              </a:rPr>
              <a:t>He atoms, 6.6 × 10</a:t>
            </a:r>
            <a:r>
              <a:rPr lang="en-US" baseline="30000" dirty="0">
                <a:latin typeface="Cambria" panose="02040503050406030204" pitchFamily="18" charset="0"/>
                <a:ea typeface="Cambria" panose="02040503050406030204" pitchFamily="18" charset="0"/>
              </a:rPr>
              <a:t>17</a:t>
            </a:r>
            <a:r>
              <a:rPr lang="en-US" dirty="0">
                <a:latin typeface="Cambria" panose="02040503050406030204" pitchFamily="18" charset="0"/>
                <a:ea typeface="Cambria" panose="02040503050406030204" pitchFamily="18" charset="0"/>
              </a:rPr>
              <a:t> cm</a:t>
            </a:r>
            <a:r>
              <a:rPr lang="en-US" baseline="30000" dirty="0">
                <a:latin typeface="Cambria" panose="02040503050406030204" pitchFamily="18" charset="0"/>
                <a:ea typeface="Cambria" panose="02040503050406030204" pitchFamily="18" charset="0"/>
              </a:rPr>
              <a:t>−2</a:t>
            </a:r>
            <a:r>
              <a:rPr lang="en-US" dirty="0">
                <a:latin typeface="Cambria" panose="02040503050406030204" pitchFamily="18" charset="0"/>
                <a:ea typeface="Cambria" panose="02040503050406030204" pitchFamily="18" charset="0"/>
              </a:rPr>
              <a:t>. [</a:t>
            </a:r>
            <a:r>
              <a:rPr lang="en-US" altLang="zh-CN" dirty="0">
                <a:latin typeface="Cambria" panose="02040503050406030204" pitchFamily="18" charset="0"/>
                <a:ea typeface="Cambria" panose="02040503050406030204" pitchFamily="18" charset="0"/>
              </a:rPr>
              <a:t>S2193: </a:t>
            </a:r>
            <a:r>
              <a:rPr lang="en-US" dirty="0">
                <a:latin typeface="Cambria" panose="02040503050406030204" pitchFamily="18" charset="0"/>
                <a:ea typeface="Cambria" panose="02040503050406030204" pitchFamily="18" charset="0"/>
              </a:rPr>
              <a:t>4.68 × 10</a:t>
            </a:r>
            <a:r>
              <a:rPr lang="en-US" baseline="30000" dirty="0">
                <a:latin typeface="Cambria" panose="02040503050406030204" pitchFamily="18" charset="0"/>
                <a:ea typeface="Cambria" panose="02040503050406030204" pitchFamily="18" charset="0"/>
              </a:rPr>
              <a:t>17</a:t>
            </a:r>
            <a:r>
              <a:rPr lang="en-US" dirty="0">
                <a:latin typeface="Cambria" panose="02040503050406030204" pitchFamily="18" charset="0"/>
                <a:ea typeface="Cambria" panose="02040503050406030204" pitchFamily="18" charset="0"/>
              </a:rPr>
              <a:t> cm</a:t>
            </a:r>
            <a:r>
              <a:rPr lang="en-US" baseline="30000" dirty="0">
                <a:latin typeface="Cambria" panose="02040503050406030204" pitchFamily="18" charset="0"/>
                <a:ea typeface="Cambria" panose="02040503050406030204" pitchFamily="18" charset="0"/>
              </a:rPr>
              <a:t>−2</a:t>
            </a:r>
            <a:r>
              <a:rPr lang="en-US" dirty="0">
                <a:latin typeface="Cambria" panose="02040503050406030204" pitchFamily="18" charset="0"/>
                <a:ea typeface="Cambria" panose="02040503050406030204" pitchFamily="18" charset="0"/>
              </a:rPr>
              <a:t>]</a:t>
            </a:r>
          </a:p>
          <a:p>
            <a:endParaRPr lang="en-US" dirty="0">
              <a:latin typeface="Cambria" panose="02040503050406030204" pitchFamily="18" charset="0"/>
              <a:ea typeface="Cambria" panose="02040503050406030204" pitchFamily="18" charset="0"/>
            </a:endParaRPr>
          </a:p>
          <a:p>
            <a:r>
              <a:rPr lang="en-US" altLang="zh-CN" dirty="0">
                <a:latin typeface="Cambria" panose="02040503050406030204" pitchFamily="18" charset="0"/>
                <a:ea typeface="Cambria" panose="02040503050406030204" pitchFamily="18" charset="0"/>
              </a:rPr>
              <a:t>T</a:t>
            </a:r>
            <a:r>
              <a:rPr lang="en-US" dirty="0">
                <a:latin typeface="Cambria" panose="02040503050406030204" pitchFamily="18" charset="0"/>
                <a:ea typeface="Cambria" panose="02040503050406030204" pitchFamily="18" charset="0"/>
              </a:rPr>
              <a:t>he concentration peaks at a depth of </a:t>
            </a:r>
            <a:r>
              <a:rPr lang="en-US" i="1" dirty="0">
                <a:latin typeface="Cambria" panose="02040503050406030204" pitchFamily="18" charset="0"/>
                <a:ea typeface="Cambria" panose="02040503050406030204" pitchFamily="18" charset="0"/>
              </a:rPr>
              <a:t>x</a:t>
            </a:r>
            <a:r>
              <a:rPr lang="en-US" baseline="-25000" dirty="0">
                <a:latin typeface="Cambria" panose="02040503050406030204" pitchFamily="18" charset="0"/>
                <a:ea typeface="Cambria" panose="02040503050406030204" pitchFamily="18" charset="0"/>
              </a:rPr>
              <a:t>0</a:t>
            </a:r>
            <a:r>
              <a:rPr lang="en-US" dirty="0">
                <a:latin typeface="Cambria" panose="02040503050406030204" pitchFamily="18" charset="0"/>
                <a:ea typeface="Cambria" panose="02040503050406030204" pitchFamily="18" charset="0"/>
              </a:rPr>
              <a:t> = 0.07 μm, reaching a maximum value of </a:t>
            </a:r>
            <a:r>
              <a:rPr lang="en-US" i="1" dirty="0">
                <a:latin typeface="Cambria" panose="02040503050406030204" pitchFamily="18" charset="0"/>
                <a:ea typeface="Cambria" panose="02040503050406030204" pitchFamily="18" charset="0"/>
              </a:rPr>
              <a:t>c</a:t>
            </a:r>
            <a:r>
              <a:rPr lang="en-US" dirty="0">
                <a:latin typeface="Cambria" panose="02040503050406030204" pitchFamily="18" charset="0"/>
                <a:ea typeface="Cambria" panose="02040503050406030204" pitchFamily="18" charset="0"/>
              </a:rPr>
              <a:t>(</a:t>
            </a:r>
            <a:r>
              <a:rPr lang="en-US" i="1" dirty="0">
                <a:latin typeface="Cambria" panose="02040503050406030204" pitchFamily="18" charset="0"/>
                <a:ea typeface="Cambria" panose="02040503050406030204" pitchFamily="18" charset="0"/>
              </a:rPr>
              <a:t>x</a:t>
            </a:r>
            <a:r>
              <a:rPr lang="en-US" baseline="-25000" dirty="0">
                <a:latin typeface="Cambria" panose="02040503050406030204" pitchFamily="18" charset="0"/>
                <a:ea typeface="Cambria" panose="02040503050406030204" pitchFamily="18" charset="0"/>
              </a:rPr>
              <a:t>0</a:t>
            </a:r>
            <a:r>
              <a:rPr lang="en-US" dirty="0">
                <a:latin typeface="Cambria" panose="02040503050406030204" pitchFamily="18" charset="0"/>
                <a:ea typeface="Cambria" panose="02040503050406030204" pitchFamily="18" charset="0"/>
              </a:rPr>
              <a:t>) = 1.05. </a:t>
            </a:r>
            <a:r>
              <a:rPr lang="en-US" dirty="0">
                <a:solidFill>
                  <a:srgbClr val="00CC00"/>
                </a:solidFill>
                <a:latin typeface="Cambria" panose="02040503050406030204" pitchFamily="18" charset="0"/>
                <a:ea typeface="Cambria" panose="02040503050406030204" pitchFamily="18" charset="0"/>
              </a:rPr>
              <a:t>(verified)</a:t>
            </a:r>
          </a:p>
        </p:txBody>
      </p:sp>
      <p:pic>
        <p:nvPicPr>
          <p:cNvPr id="6" name="Picture 5">
            <a:extLst>
              <a:ext uri="{FF2B5EF4-FFF2-40B4-BE49-F238E27FC236}">
                <a16:creationId xmlns:a16="http://schemas.microsoft.com/office/drawing/2014/main" id="{A64DCF9B-DE65-441E-AAE8-476517532F84}"/>
              </a:ext>
            </a:extLst>
          </p:cNvPr>
          <p:cNvPicPr>
            <a:picLocks noChangeAspect="1"/>
          </p:cNvPicPr>
          <p:nvPr/>
        </p:nvPicPr>
        <p:blipFill>
          <a:blip r:embed="rId2"/>
          <a:stretch>
            <a:fillRect/>
          </a:stretch>
        </p:blipFill>
        <p:spPr>
          <a:xfrm>
            <a:off x="190500" y="2556407"/>
            <a:ext cx="7167731" cy="872593"/>
          </a:xfrm>
          <a:prstGeom prst="rect">
            <a:avLst/>
          </a:prstGeom>
        </p:spPr>
      </p:pic>
      <p:graphicFrame>
        <p:nvGraphicFramePr>
          <p:cNvPr id="3" name="Table 2">
            <a:extLst>
              <a:ext uri="{FF2B5EF4-FFF2-40B4-BE49-F238E27FC236}">
                <a16:creationId xmlns:a16="http://schemas.microsoft.com/office/drawing/2014/main" id="{08A0AA4D-02A1-4652-B0D7-A440CC81D37A}"/>
              </a:ext>
            </a:extLst>
          </p:cNvPr>
          <p:cNvGraphicFramePr>
            <a:graphicFrameLocks noGrp="1"/>
          </p:cNvGraphicFramePr>
          <p:nvPr>
            <p:extLst>
              <p:ext uri="{D42A27DB-BD31-4B8C-83A1-F6EECF244321}">
                <p14:modId xmlns:p14="http://schemas.microsoft.com/office/powerpoint/2010/main" val="20065137"/>
              </p:ext>
            </p:extLst>
          </p:nvPr>
        </p:nvGraphicFramePr>
        <p:xfrm>
          <a:off x="190500" y="4474372"/>
          <a:ext cx="7010850" cy="2255520"/>
        </p:xfrm>
        <a:graphic>
          <a:graphicData uri="http://schemas.openxmlformats.org/drawingml/2006/table">
            <a:tbl>
              <a:tblPr/>
              <a:tblGrid>
                <a:gridCol w="2350154">
                  <a:extLst>
                    <a:ext uri="{9D8B030D-6E8A-4147-A177-3AD203B41FA5}">
                      <a16:colId xmlns:a16="http://schemas.microsoft.com/office/drawing/2014/main" val="6264536"/>
                    </a:ext>
                  </a:extLst>
                </a:gridCol>
                <a:gridCol w="2330348">
                  <a:extLst>
                    <a:ext uri="{9D8B030D-6E8A-4147-A177-3AD203B41FA5}">
                      <a16:colId xmlns:a16="http://schemas.microsoft.com/office/drawing/2014/main" val="1231357870"/>
                    </a:ext>
                  </a:extLst>
                </a:gridCol>
                <a:gridCol w="2330348">
                  <a:extLst>
                    <a:ext uri="{9D8B030D-6E8A-4147-A177-3AD203B41FA5}">
                      <a16:colId xmlns:a16="http://schemas.microsoft.com/office/drawing/2014/main" val="989153449"/>
                    </a:ext>
                  </a:extLst>
                </a:gridCol>
              </a:tblGrid>
              <a:tr h="167640">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LISE++</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SRIM</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94659578"/>
                  </a:ext>
                </a:extLst>
              </a:tr>
              <a:tr h="167640">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MeV / (mg/cm2)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MeV / (mg/cm2) </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149153717"/>
                  </a:ext>
                </a:extLst>
              </a:tr>
              <a:tr h="167640">
                <a:tc>
                  <a:txBody>
                    <a:bodyPr/>
                    <a:lstStyle/>
                    <a:p>
                      <a:pPr algn="ctr" fontAlgn="ct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4.28</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4.14</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76017573"/>
                  </a:ext>
                </a:extLst>
              </a:tr>
              <a:tr h="167640">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21.01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23.21</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89996964"/>
                  </a:ext>
                </a:extLst>
              </a:tr>
              <a:tr h="167640">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LISE++</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SRIM</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11848990"/>
                  </a:ext>
                </a:extLst>
              </a:tr>
              <a:tr h="167640">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MeV/um</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MeV/um</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34706517"/>
                  </a:ext>
                </a:extLst>
              </a:tr>
              <a:tr h="167640">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45MeV 23Mg in Au</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8.269</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7.993</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9108487"/>
                  </a:ext>
                </a:extLst>
              </a:tr>
              <a:tr h="167640">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45MeV 23Mg in He</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0.265</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0.292</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02398654"/>
                  </a:ext>
                </a:extLst>
              </a:tr>
            </a:tbl>
          </a:graphicData>
        </a:graphic>
      </p:graphicFrame>
      <p:sp>
        <p:nvSpPr>
          <p:cNvPr id="7" name="TextBox 6">
            <a:extLst>
              <a:ext uri="{FF2B5EF4-FFF2-40B4-BE49-F238E27FC236}">
                <a16:creationId xmlns:a16="http://schemas.microsoft.com/office/drawing/2014/main" id="{F72B81D2-C8EE-426B-B3CE-533FC9D748CD}"/>
              </a:ext>
            </a:extLst>
          </p:cNvPr>
          <p:cNvSpPr txBox="1"/>
          <p:nvPr/>
        </p:nvSpPr>
        <p:spPr>
          <a:xfrm>
            <a:off x="1" y="3648691"/>
            <a:ext cx="9143999" cy="646331"/>
          </a:xfrm>
          <a:prstGeom prst="rect">
            <a:avLst/>
          </a:prstGeom>
          <a:noFill/>
        </p:spPr>
        <p:txBody>
          <a:bodyPr wrap="square">
            <a:spAutoFit/>
          </a:bodyPr>
          <a:lstStyle/>
          <a:p>
            <a:r>
              <a:rPr lang="en-US" dirty="0">
                <a:latin typeface="Cambria" panose="02040503050406030204" pitchFamily="18" charset="0"/>
                <a:ea typeface="Cambria" panose="02040503050406030204" pitchFamily="18" charset="0"/>
              </a:rPr>
              <a:t>where </a:t>
            </a:r>
            <a:r>
              <a:rPr lang="en-US" i="1" dirty="0" err="1">
                <a:latin typeface="Cambria" panose="02040503050406030204" pitchFamily="18" charset="0"/>
                <a:ea typeface="Cambria" panose="02040503050406030204" pitchFamily="18" charset="0"/>
              </a:rPr>
              <a:t>ρ</a:t>
            </a:r>
            <a:r>
              <a:rPr lang="en-US" baseline="-25000" dirty="0" err="1">
                <a:latin typeface="Cambria" panose="02040503050406030204" pitchFamily="18" charset="0"/>
                <a:ea typeface="Cambria" panose="02040503050406030204" pitchFamily="18" charset="0"/>
              </a:rPr>
              <a:t>Au</a:t>
            </a:r>
            <a:r>
              <a:rPr lang="en-US" dirty="0">
                <a:latin typeface="Cambria" panose="02040503050406030204" pitchFamily="18" charset="0"/>
                <a:ea typeface="Cambria" panose="02040503050406030204" pitchFamily="18" charset="0"/>
              </a:rPr>
              <a:t> = 19.30 g/cm</a:t>
            </a:r>
            <a:r>
              <a:rPr lang="en-US" baseline="30000" dirty="0">
                <a:latin typeface="Cambria" panose="02040503050406030204" pitchFamily="18" charset="0"/>
                <a:ea typeface="Cambria" panose="02040503050406030204" pitchFamily="18" charset="0"/>
              </a:rPr>
              <a:t>3</a:t>
            </a:r>
            <a:r>
              <a:rPr lang="en-US" dirty="0">
                <a:latin typeface="Cambria" panose="02040503050406030204" pitchFamily="18" charset="0"/>
                <a:ea typeface="Cambria" panose="02040503050406030204" pitchFamily="18" charset="0"/>
              </a:rPr>
              <a:t> is the density of gold and (</a:t>
            </a:r>
            <a:r>
              <a:rPr lang="en-US" dirty="0" err="1">
                <a:latin typeface="Cambria" panose="02040503050406030204" pitchFamily="18" charset="0"/>
                <a:ea typeface="Cambria" panose="02040503050406030204" pitchFamily="18" charset="0"/>
              </a:rPr>
              <a:t>d</a:t>
            </a:r>
            <a:r>
              <a:rPr lang="en-US" i="1" dirty="0" err="1">
                <a:latin typeface="Cambria" panose="02040503050406030204" pitchFamily="18" charset="0"/>
                <a:ea typeface="Cambria" panose="02040503050406030204" pitchFamily="18" charset="0"/>
              </a:rPr>
              <a:t>E</a:t>
            </a:r>
            <a:r>
              <a:rPr lang="en-US" dirty="0">
                <a:latin typeface="Cambria" panose="02040503050406030204" pitchFamily="18" charset="0"/>
                <a:ea typeface="Cambria" panose="02040503050406030204" pitchFamily="18" charset="0"/>
              </a:rPr>
              <a:t>/</a:t>
            </a:r>
            <a:r>
              <a:rPr lang="en-US" i="1" dirty="0" err="1">
                <a:latin typeface="Cambria" panose="02040503050406030204" pitchFamily="18" charset="0"/>
                <a:ea typeface="Cambria" panose="02040503050406030204" pitchFamily="18" charset="0"/>
              </a:rPr>
              <a:t>ρ</a:t>
            </a:r>
            <a:r>
              <a:rPr lang="en-US" dirty="0" err="1">
                <a:latin typeface="Cambria" panose="02040503050406030204" pitchFamily="18" charset="0"/>
                <a:ea typeface="Cambria" panose="02040503050406030204" pitchFamily="18" charset="0"/>
              </a:rPr>
              <a:t>d</a:t>
            </a:r>
            <a:r>
              <a:rPr lang="en-US" i="1" dirty="0" err="1">
                <a:latin typeface="Cambria" panose="02040503050406030204" pitchFamily="18" charset="0"/>
                <a:ea typeface="Cambria" panose="02040503050406030204" pitchFamily="18" charset="0"/>
              </a:rPr>
              <a:t>x</a:t>
            </a:r>
            <a:r>
              <a:rPr lang="en-US" dirty="0">
                <a:latin typeface="Cambria" panose="02040503050406030204" pitchFamily="18" charset="0"/>
                <a:ea typeface="Cambria" panose="02040503050406030204" pitchFamily="18" charset="0"/>
              </a:rPr>
              <a:t>)</a:t>
            </a:r>
            <a:r>
              <a:rPr lang="en-US" baseline="-25000" dirty="0">
                <a:latin typeface="Cambria" panose="02040503050406030204" pitchFamily="18" charset="0"/>
                <a:ea typeface="Cambria" panose="02040503050406030204" pitchFamily="18" charset="0"/>
              </a:rPr>
              <a:t>Au</a:t>
            </a:r>
            <a:r>
              <a:rPr lang="en-US" dirty="0">
                <a:latin typeface="Cambria" panose="02040503050406030204" pitchFamily="18" charset="0"/>
                <a:ea typeface="Cambria" panose="02040503050406030204" pitchFamily="18" charset="0"/>
              </a:rPr>
              <a:t> and (</a:t>
            </a:r>
            <a:r>
              <a:rPr lang="en-US" dirty="0" err="1">
                <a:latin typeface="Cambria" panose="02040503050406030204" pitchFamily="18" charset="0"/>
                <a:ea typeface="Cambria" panose="02040503050406030204" pitchFamily="18" charset="0"/>
              </a:rPr>
              <a:t>d</a:t>
            </a:r>
            <a:r>
              <a:rPr lang="en-US" i="1" dirty="0" err="1">
                <a:latin typeface="Cambria" panose="02040503050406030204" pitchFamily="18" charset="0"/>
                <a:ea typeface="Cambria" panose="02040503050406030204" pitchFamily="18" charset="0"/>
              </a:rPr>
              <a:t>E</a:t>
            </a:r>
            <a:r>
              <a:rPr lang="en-US" dirty="0">
                <a:latin typeface="Cambria" panose="02040503050406030204" pitchFamily="18" charset="0"/>
                <a:ea typeface="Cambria" panose="02040503050406030204" pitchFamily="18" charset="0"/>
              </a:rPr>
              <a:t>/</a:t>
            </a:r>
            <a:r>
              <a:rPr lang="en-US" i="1" dirty="0" err="1">
                <a:latin typeface="Cambria" panose="02040503050406030204" pitchFamily="18" charset="0"/>
                <a:ea typeface="Cambria" panose="02040503050406030204" pitchFamily="18" charset="0"/>
              </a:rPr>
              <a:t>ρ</a:t>
            </a:r>
            <a:r>
              <a:rPr lang="en-US" dirty="0" err="1">
                <a:latin typeface="Cambria" panose="02040503050406030204" pitchFamily="18" charset="0"/>
                <a:ea typeface="Cambria" panose="02040503050406030204" pitchFamily="18" charset="0"/>
              </a:rPr>
              <a:t>d</a:t>
            </a:r>
            <a:r>
              <a:rPr lang="en-US" i="1" dirty="0" err="1">
                <a:latin typeface="Cambria" panose="02040503050406030204" pitchFamily="18" charset="0"/>
                <a:ea typeface="Cambria" panose="02040503050406030204" pitchFamily="18" charset="0"/>
              </a:rPr>
              <a:t>x</a:t>
            </a:r>
            <a:r>
              <a:rPr lang="en-US" dirty="0">
                <a:latin typeface="Cambria" panose="02040503050406030204" pitchFamily="18" charset="0"/>
                <a:ea typeface="Cambria" panose="02040503050406030204" pitchFamily="18" charset="0"/>
              </a:rPr>
              <a:t>)</a:t>
            </a:r>
            <a:r>
              <a:rPr lang="en-US" baseline="-25000" dirty="0">
                <a:latin typeface="Cambria" panose="02040503050406030204" pitchFamily="18" charset="0"/>
                <a:ea typeface="Cambria" panose="02040503050406030204" pitchFamily="18" charset="0"/>
              </a:rPr>
              <a:t>3He</a:t>
            </a:r>
            <a:r>
              <a:rPr lang="en-US" dirty="0">
                <a:latin typeface="Cambria" panose="02040503050406030204" pitchFamily="18" charset="0"/>
                <a:ea typeface="Cambria" panose="02040503050406030204" pitchFamily="18" charset="0"/>
              </a:rPr>
              <a:t> are the stopping powers in Au and </a:t>
            </a:r>
            <a:r>
              <a:rPr lang="en-US" baseline="30000" dirty="0">
                <a:latin typeface="Cambria" panose="02040503050406030204" pitchFamily="18" charset="0"/>
                <a:ea typeface="Cambria" panose="02040503050406030204" pitchFamily="18" charset="0"/>
              </a:rPr>
              <a:t>3</a:t>
            </a:r>
            <a:r>
              <a:rPr lang="en-US" dirty="0">
                <a:latin typeface="Cambria" panose="02040503050406030204" pitchFamily="18" charset="0"/>
                <a:ea typeface="Cambria" panose="02040503050406030204" pitchFamily="18" charset="0"/>
              </a:rPr>
              <a:t>He in units of MeV/(g/cm</a:t>
            </a:r>
            <a:r>
              <a:rPr lang="en-US" baseline="30000" dirty="0">
                <a:latin typeface="Cambria" panose="02040503050406030204" pitchFamily="18" charset="0"/>
                <a:ea typeface="Cambria" panose="02040503050406030204" pitchFamily="18" charset="0"/>
              </a:rPr>
              <a:t>2</a:t>
            </a:r>
            <a:r>
              <a:rPr lang="en-US" dirty="0">
                <a:latin typeface="Cambria" panose="02040503050406030204" pitchFamily="18" charset="0"/>
                <a:ea typeface="Cambria" panose="02040503050406030204" pitchFamily="18" charset="0"/>
              </a:rPr>
              <a:t>).</a:t>
            </a:r>
          </a:p>
        </p:txBody>
      </p:sp>
    </p:spTree>
    <p:extLst>
      <p:ext uri="{BB962C8B-B14F-4D97-AF65-F5344CB8AC3E}">
        <p14:creationId xmlns:p14="http://schemas.microsoft.com/office/powerpoint/2010/main" val="3142961708"/>
      </p:ext>
    </p:extLst>
  </p:cSld>
  <p:clrMapOvr>
    <a:masterClrMapping/>
  </p:clrMapOvr>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a:extLst>
              <a:ext uri="{FF2B5EF4-FFF2-40B4-BE49-F238E27FC236}">
                <a16:creationId xmlns:a16="http://schemas.microsoft.com/office/drawing/2014/main" id="{9DC31E5D-F67F-413D-AC90-61C5F959215A}"/>
              </a:ext>
            </a:extLst>
          </p:cNvPr>
          <p:cNvGraphicFramePr>
            <a:graphicFrameLocks/>
          </p:cNvGraphicFramePr>
          <p:nvPr>
            <p:extLst>
              <p:ext uri="{D42A27DB-BD31-4B8C-83A1-F6EECF244321}">
                <p14:modId xmlns:p14="http://schemas.microsoft.com/office/powerpoint/2010/main" val="1542707232"/>
              </p:ext>
            </p:extLst>
          </p:nvPr>
        </p:nvGraphicFramePr>
        <p:xfrm>
          <a:off x="0" y="0"/>
          <a:ext cx="9144000" cy="3429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2">
            <a:extLst>
              <a:ext uri="{FF2B5EF4-FFF2-40B4-BE49-F238E27FC236}">
                <a16:creationId xmlns:a16="http://schemas.microsoft.com/office/drawing/2014/main" id="{30CE5833-E019-4BD4-B518-D67623D498E0}"/>
              </a:ext>
            </a:extLst>
          </p:cNvPr>
          <p:cNvGraphicFramePr>
            <a:graphicFrameLocks/>
          </p:cNvGraphicFramePr>
          <p:nvPr>
            <p:extLst>
              <p:ext uri="{D42A27DB-BD31-4B8C-83A1-F6EECF244321}">
                <p14:modId xmlns:p14="http://schemas.microsoft.com/office/powerpoint/2010/main" val="1532692826"/>
              </p:ext>
            </p:extLst>
          </p:nvPr>
        </p:nvGraphicFramePr>
        <p:xfrm>
          <a:off x="0" y="3429000"/>
          <a:ext cx="9144000" cy="34290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1A244EA2-18C7-4733-9546-44BF43598398}"/>
              </a:ext>
            </a:extLst>
          </p:cNvPr>
          <p:cNvSpPr txBox="1"/>
          <p:nvPr/>
        </p:nvSpPr>
        <p:spPr>
          <a:xfrm>
            <a:off x="5006136" y="225910"/>
            <a:ext cx="4137864" cy="923330"/>
          </a:xfrm>
          <a:prstGeom prst="rect">
            <a:avLst/>
          </a:prstGeom>
          <a:noFill/>
        </p:spPr>
        <p:txBody>
          <a:bodyPr wrap="none" rtlCol="0">
            <a:spAutoFit/>
          </a:bodyPr>
          <a:lstStyle/>
          <a:p>
            <a:r>
              <a:rPr lang="en-US" altLang="zh-CN" dirty="0"/>
              <a:t>From TRIM</a:t>
            </a:r>
          </a:p>
          <a:p>
            <a:r>
              <a:rPr lang="en-US" dirty="0"/>
              <a:t>Converted to a ROOT file</a:t>
            </a:r>
          </a:p>
          <a:p>
            <a:r>
              <a:rPr lang="en-US" dirty="0"/>
              <a:t>Geant4 samples from the ROOT histogram</a:t>
            </a:r>
          </a:p>
        </p:txBody>
      </p:sp>
    </p:spTree>
    <p:extLst>
      <p:ext uri="{BB962C8B-B14F-4D97-AF65-F5344CB8AC3E}">
        <p14:creationId xmlns:p14="http://schemas.microsoft.com/office/powerpoint/2010/main" val="102351998"/>
      </p:ext>
    </p:extLst>
  </p:cSld>
  <p:clrMapOvr>
    <a:masterClrMapping/>
  </p:clrMapOvr>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08DC0F28-FD1E-4F75-B7C8-449E6ADF6F6D}"/>
              </a:ext>
            </a:extLst>
          </p:cNvPr>
          <p:cNvGraphicFramePr>
            <a:graphicFrameLocks/>
          </p:cNvGraphicFramePr>
          <p:nvPr>
            <p:extLst>
              <p:ext uri="{D42A27DB-BD31-4B8C-83A1-F6EECF244321}">
                <p14:modId xmlns:p14="http://schemas.microsoft.com/office/powerpoint/2010/main" val="2265576025"/>
              </p:ext>
            </p:extLst>
          </p:nvPr>
        </p:nvGraphicFramePr>
        <p:xfrm>
          <a:off x="0" y="0"/>
          <a:ext cx="9144000" cy="3429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hart 3">
            <a:extLst>
              <a:ext uri="{FF2B5EF4-FFF2-40B4-BE49-F238E27FC236}">
                <a16:creationId xmlns:a16="http://schemas.microsoft.com/office/drawing/2014/main" id="{0073AD66-319C-4060-B218-2BA6D6D0D1EF}"/>
              </a:ext>
            </a:extLst>
          </p:cNvPr>
          <p:cNvGraphicFramePr>
            <a:graphicFrameLocks/>
          </p:cNvGraphicFramePr>
          <p:nvPr>
            <p:extLst>
              <p:ext uri="{D42A27DB-BD31-4B8C-83A1-F6EECF244321}">
                <p14:modId xmlns:p14="http://schemas.microsoft.com/office/powerpoint/2010/main" val="2622287612"/>
              </p:ext>
            </p:extLst>
          </p:nvPr>
        </p:nvGraphicFramePr>
        <p:xfrm>
          <a:off x="0" y="3429000"/>
          <a:ext cx="9144000" cy="342900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224574703"/>
      </p:ext>
    </p:extLst>
  </p:cSld>
  <p:clrMapOvr>
    <a:masterClrMapping/>
  </p:clrMapOvr>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kinematics plot">
            <a:extLst>
              <a:ext uri="{FF2B5EF4-FFF2-40B4-BE49-F238E27FC236}">
                <a16:creationId xmlns:a16="http://schemas.microsoft.com/office/drawing/2014/main" id="{662C0661-7C57-4BB0-BB2B-0F3BDD28A59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4572000" cy="32004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kinematics plot">
            <a:extLst>
              <a:ext uri="{FF2B5EF4-FFF2-40B4-BE49-F238E27FC236}">
                <a16:creationId xmlns:a16="http://schemas.microsoft.com/office/drawing/2014/main" id="{51804ED8-D1B8-4A0D-A7CD-EC00C03209A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72000" y="0"/>
            <a:ext cx="4572000" cy="320040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kinematics plot">
            <a:extLst>
              <a:ext uri="{FF2B5EF4-FFF2-40B4-BE49-F238E27FC236}">
                <a16:creationId xmlns:a16="http://schemas.microsoft.com/office/drawing/2014/main" id="{C083DF6F-47CF-4E38-BD02-2A7DF74C540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3200400"/>
            <a:ext cx="4572000" cy="320040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kinematics plot">
            <a:extLst>
              <a:ext uri="{FF2B5EF4-FFF2-40B4-BE49-F238E27FC236}">
                <a16:creationId xmlns:a16="http://schemas.microsoft.com/office/drawing/2014/main" id="{BCC21C53-B90B-40EB-A252-E9AD8F9AD78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72000" y="3200400"/>
            <a:ext cx="4572000" cy="32004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F1065118-D3FC-40EB-9E13-436E91B4A1E5}"/>
              </a:ext>
            </a:extLst>
          </p:cNvPr>
          <p:cNvSpPr/>
          <p:nvPr/>
        </p:nvSpPr>
        <p:spPr>
          <a:xfrm>
            <a:off x="600891" y="4650377"/>
            <a:ext cx="3304903" cy="849086"/>
          </a:xfrm>
          <a:prstGeom prst="rect">
            <a:avLst/>
          </a:prstGeom>
          <a:solidFill>
            <a:srgbClr val="FF0000">
              <a:alpha val="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8825077"/>
      </p:ext>
    </p:extLst>
  </p:cSld>
  <p:clrMapOvr>
    <a:masterClrMapping/>
  </p:clrMapOvr>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BAE2B5-E0A5-490B-B4C1-A36374C22792}"/>
              </a:ext>
            </a:extLst>
          </p:cNvPr>
          <p:cNvSpPr/>
          <p:nvPr/>
        </p:nvSpPr>
        <p:spPr>
          <a:xfrm rot="16200000">
            <a:off x="-479483" y="1352005"/>
            <a:ext cx="3304903" cy="849086"/>
          </a:xfrm>
          <a:prstGeom prst="rect">
            <a:avLst/>
          </a:prstGeom>
          <a:solidFill>
            <a:srgbClr val="99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BCFE094B-D1AA-4F87-BB0F-7DDC4BEE996C}"/>
              </a:ext>
            </a:extLst>
          </p:cNvPr>
          <p:cNvSpPr/>
          <p:nvPr/>
        </p:nvSpPr>
        <p:spPr>
          <a:xfrm rot="16200000">
            <a:off x="3377734" y="-1656124"/>
            <a:ext cx="3304903" cy="6865345"/>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5" name="Straight Arrow Connector 4">
            <a:extLst>
              <a:ext uri="{FF2B5EF4-FFF2-40B4-BE49-F238E27FC236}">
                <a16:creationId xmlns:a16="http://schemas.microsoft.com/office/drawing/2014/main" id="{7C80B177-D765-4C0A-BE51-4A481816D4BB}"/>
              </a:ext>
            </a:extLst>
          </p:cNvPr>
          <p:cNvCxnSpPr>
            <a:cxnSpLocks/>
            <a:stCxn id="2" idx="0"/>
          </p:cNvCxnSpPr>
          <p:nvPr/>
        </p:nvCxnSpPr>
        <p:spPr>
          <a:xfrm>
            <a:off x="748425" y="1776548"/>
            <a:ext cx="2861535" cy="0"/>
          </a:xfrm>
          <a:prstGeom prst="straightConnector1">
            <a:avLst/>
          </a:prstGeom>
          <a:ln>
            <a:solidFill>
              <a:srgbClr val="0033FF"/>
            </a:solidFill>
            <a:tailEnd type="triangle"/>
          </a:ln>
        </p:spPr>
        <p:style>
          <a:lnRef idx="3">
            <a:schemeClr val="accent1"/>
          </a:lnRef>
          <a:fillRef idx="0">
            <a:schemeClr val="accent1"/>
          </a:fillRef>
          <a:effectRef idx="2">
            <a:schemeClr val="accent1"/>
          </a:effectRef>
          <a:fontRef idx="minor">
            <a:schemeClr val="tx1"/>
          </a:fontRef>
        </p:style>
      </p:cxnSp>
      <p:sp>
        <p:nvSpPr>
          <p:cNvPr id="6" name="TextBox 5">
            <a:extLst>
              <a:ext uri="{FF2B5EF4-FFF2-40B4-BE49-F238E27FC236}">
                <a16:creationId xmlns:a16="http://schemas.microsoft.com/office/drawing/2014/main" id="{5B420787-4E09-48FC-9F3D-E627555A7060}"/>
              </a:ext>
            </a:extLst>
          </p:cNvPr>
          <p:cNvSpPr txBox="1"/>
          <p:nvPr/>
        </p:nvSpPr>
        <p:spPr>
          <a:xfrm>
            <a:off x="748425" y="243123"/>
            <a:ext cx="840295" cy="369332"/>
          </a:xfrm>
          <a:prstGeom prst="rect">
            <a:avLst/>
          </a:prstGeom>
          <a:noFill/>
        </p:spPr>
        <p:txBody>
          <a:bodyPr wrap="none" rtlCol="0">
            <a:spAutoFit/>
          </a:bodyPr>
          <a:lstStyle/>
          <a:p>
            <a:r>
              <a:rPr lang="en-US" dirty="0"/>
              <a:t>0.2 </a:t>
            </a:r>
            <a:r>
              <a:rPr lang="en-US" altLang="zh-CN" dirty="0"/>
              <a:t>μm</a:t>
            </a:r>
            <a:endParaRPr lang="en-US" dirty="0"/>
          </a:p>
        </p:txBody>
      </p:sp>
      <p:sp>
        <p:nvSpPr>
          <p:cNvPr id="7" name="TextBox 6">
            <a:extLst>
              <a:ext uri="{FF2B5EF4-FFF2-40B4-BE49-F238E27FC236}">
                <a16:creationId xmlns:a16="http://schemas.microsoft.com/office/drawing/2014/main" id="{AA88CFBE-62DE-411A-9B10-6666450E1C9D}"/>
              </a:ext>
            </a:extLst>
          </p:cNvPr>
          <p:cNvSpPr txBox="1"/>
          <p:nvPr/>
        </p:nvSpPr>
        <p:spPr>
          <a:xfrm>
            <a:off x="4542736" y="278967"/>
            <a:ext cx="957313" cy="369332"/>
          </a:xfrm>
          <a:prstGeom prst="rect">
            <a:avLst/>
          </a:prstGeom>
          <a:noFill/>
        </p:spPr>
        <p:txBody>
          <a:bodyPr wrap="none" rtlCol="0">
            <a:spAutoFit/>
          </a:bodyPr>
          <a:lstStyle/>
          <a:p>
            <a:r>
              <a:rPr lang="en-US" dirty="0"/>
              <a:t>24.8 </a:t>
            </a:r>
            <a:r>
              <a:rPr lang="en-US" altLang="zh-CN" dirty="0"/>
              <a:t>μm</a:t>
            </a:r>
            <a:endParaRPr lang="en-US" dirty="0"/>
          </a:p>
        </p:txBody>
      </p:sp>
      <p:sp>
        <p:nvSpPr>
          <p:cNvPr id="12" name="TextBox 11">
            <a:extLst>
              <a:ext uri="{FF2B5EF4-FFF2-40B4-BE49-F238E27FC236}">
                <a16:creationId xmlns:a16="http://schemas.microsoft.com/office/drawing/2014/main" id="{754F3A8D-9164-47A0-95B9-76C9279918DE}"/>
              </a:ext>
            </a:extLst>
          </p:cNvPr>
          <p:cNvSpPr txBox="1"/>
          <p:nvPr/>
        </p:nvSpPr>
        <p:spPr>
          <a:xfrm>
            <a:off x="0" y="3671785"/>
            <a:ext cx="4626203" cy="2862322"/>
          </a:xfrm>
          <a:prstGeom prst="rect">
            <a:avLst/>
          </a:prstGeom>
          <a:noFill/>
        </p:spPr>
        <p:txBody>
          <a:bodyPr wrap="none" rtlCol="0">
            <a:spAutoFit/>
          </a:bodyPr>
          <a:lstStyle/>
          <a:p>
            <a:r>
              <a:rPr lang="en-US" sz="2000" dirty="0">
                <a:latin typeface="Cambria" panose="02040503050406030204" pitchFamily="18" charset="0"/>
                <a:ea typeface="Cambria" panose="02040503050406030204" pitchFamily="18" charset="0"/>
              </a:rPr>
              <a:t>50 MeV </a:t>
            </a:r>
            <a:r>
              <a:rPr lang="en-US" sz="2000" baseline="30000" dirty="0">
                <a:latin typeface="Cambria" panose="02040503050406030204" pitchFamily="18" charset="0"/>
                <a:ea typeface="Cambria" panose="02040503050406030204" pitchFamily="18" charset="0"/>
              </a:rPr>
              <a:t>23</a:t>
            </a:r>
            <a:r>
              <a:rPr lang="en-US" sz="2000" dirty="0">
                <a:latin typeface="Cambria" panose="02040503050406030204" pitchFamily="18" charset="0"/>
                <a:ea typeface="Cambria" panose="02040503050406030204" pitchFamily="18" charset="0"/>
              </a:rPr>
              <a:t>Mg</a:t>
            </a:r>
          </a:p>
          <a:p>
            <a:r>
              <a:rPr lang="en-US" sz="2000" dirty="0">
                <a:latin typeface="Cambria" panose="02040503050406030204" pitchFamily="18" charset="0"/>
                <a:ea typeface="Cambria" panose="02040503050406030204" pitchFamily="18" charset="0"/>
              </a:rPr>
              <a:t>Range = 7.7 </a:t>
            </a:r>
            <a:r>
              <a:rPr lang="en-US" altLang="zh-CN" sz="2000" dirty="0">
                <a:latin typeface="Cambria" panose="02040503050406030204" pitchFamily="18" charset="0"/>
                <a:ea typeface="Cambria" panose="02040503050406030204" pitchFamily="18" charset="0"/>
              </a:rPr>
              <a:t>μm in Au</a:t>
            </a:r>
            <a:endParaRPr lang="en-US" sz="2000" dirty="0">
              <a:latin typeface="Cambria" panose="02040503050406030204" pitchFamily="18" charset="0"/>
              <a:ea typeface="Cambria" panose="02040503050406030204" pitchFamily="18" charset="0"/>
            </a:endParaRPr>
          </a:p>
          <a:p>
            <a:r>
              <a:rPr lang="en-US" sz="2000" i="1" dirty="0" err="1">
                <a:latin typeface="Cambria" panose="02040503050406030204" pitchFamily="18" charset="0"/>
                <a:ea typeface="Cambria" panose="02040503050406030204" pitchFamily="18" charset="0"/>
              </a:rPr>
              <a:t>E</a:t>
            </a:r>
            <a:r>
              <a:rPr lang="en-US" sz="2000" baseline="-25000" dirty="0" err="1">
                <a:latin typeface="Cambria" panose="02040503050406030204" pitchFamily="18" charset="0"/>
                <a:ea typeface="Cambria" panose="02040503050406030204" pitchFamily="18" charset="0"/>
              </a:rPr>
              <a:t>loss</a:t>
            </a:r>
            <a:r>
              <a:rPr lang="en-US" sz="2000" dirty="0">
                <a:latin typeface="Cambria" panose="02040503050406030204" pitchFamily="18" charset="0"/>
                <a:ea typeface="Cambria" panose="02040503050406030204" pitchFamily="18" charset="0"/>
              </a:rPr>
              <a:t> = 0.05 MeV in 0.2 </a:t>
            </a:r>
            <a:r>
              <a:rPr lang="en-US" altLang="zh-CN" sz="2000" dirty="0">
                <a:latin typeface="Cambria" panose="02040503050406030204" pitchFamily="18" charset="0"/>
                <a:ea typeface="Cambria" panose="02040503050406030204" pitchFamily="18" charset="0"/>
              </a:rPr>
              <a:t>μm thick </a:t>
            </a:r>
            <a:r>
              <a:rPr lang="en-US" sz="2000" baseline="30000" dirty="0">
                <a:latin typeface="Cambria" panose="02040503050406030204" pitchFamily="18" charset="0"/>
                <a:ea typeface="Cambria" panose="02040503050406030204" pitchFamily="18" charset="0"/>
              </a:rPr>
              <a:t>3</a:t>
            </a:r>
            <a:r>
              <a:rPr lang="en-US" sz="2000" dirty="0">
                <a:latin typeface="Cambria" panose="02040503050406030204" pitchFamily="18" charset="0"/>
                <a:ea typeface="Cambria" panose="02040503050406030204" pitchFamily="18" charset="0"/>
              </a:rPr>
              <a:t>He layer</a:t>
            </a:r>
          </a:p>
          <a:p>
            <a:r>
              <a:rPr lang="en-US" sz="2000" i="1" dirty="0" err="1">
                <a:latin typeface="Cambria" panose="02040503050406030204" pitchFamily="18" charset="0"/>
                <a:ea typeface="Cambria" panose="02040503050406030204" pitchFamily="18" charset="0"/>
              </a:rPr>
              <a:t>E</a:t>
            </a:r>
            <a:r>
              <a:rPr lang="en-US" sz="2000" baseline="-25000" dirty="0" err="1">
                <a:latin typeface="Cambria" panose="02040503050406030204" pitchFamily="18" charset="0"/>
                <a:ea typeface="Cambria" panose="02040503050406030204" pitchFamily="18" charset="0"/>
              </a:rPr>
              <a:t>loss</a:t>
            </a:r>
            <a:r>
              <a:rPr lang="en-US" sz="2000" dirty="0">
                <a:latin typeface="Cambria" panose="02040503050406030204" pitchFamily="18" charset="0"/>
                <a:ea typeface="Cambria" panose="02040503050406030204" pitchFamily="18" charset="0"/>
              </a:rPr>
              <a:t> = 1.61 MeV in 0.2 </a:t>
            </a:r>
            <a:r>
              <a:rPr lang="en-US" altLang="zh-CN" sz="2000" dirty="0">
                <a:latin typeface="Cambria" panose="02040503050406030204" pitchFamily="18" charset="0"/>
                <a:ea typeface="Cambria" panose="02040503050406030204" pitchFamily="18" charset="0"/>
              </a:rPr>
              <a:t>μm thick </a:t>
            </a:r>
            <a:r>
              <a:rPr lang="en-US" sz="2000" dirty="0">
                <a:latin typeface="Cambria" panose="02040503050406030204" pitchFamily="18" charset="0"/>
                <a:ea typeface="Cambria" panose="02040503050406030204" pitchFamily="18" charset="0"/>
              </a:rPr>
              <a:t>Au</a:t>
            </a:r>
          </a:p>
          <a:p>
            <a:r>
              <a:rPr lang="en-US" sz="2000" i="1" dirty="0" err="1">
                <a:latin typeface="Cambria" panose="02040503050406030204" pitchFamily="18" charset="0"/>
                <a:ea typeface="Cambria" panose="02040503050406030204" pitchFamily="18" charset="0"/>
              </a:rPr>
              <a:t>E</a:t>
            </a:r>
            <a:r>
              <a:rPr lang="en-US" sz="2000" baseline="-25000" dirty="0" err="1">
                <a:latin typeface="Cambria" panose="02040503050406030204" pitchFamily="18" charset="0"/>
                <a:ea typeface="Cambria" panose="02040503050406030204" pitchFamily="18" charset="0"/>
              </a:rPr>
              <a:t>loss</a:t>
            </a:r>
            <a:r>
              <a:rPr lang="en-US" sz="2000" dirty="0">
                <a:latin typeface="Cambria" panose="02040503050406030204" pitchFamily="18" charset="0"/>
                <a:ea typeface="Cambria" panose="02040503050406030204" pitchFamily="18" charset="0"/>
              </a:rPr>
              <a:t> = 49.95-48.4 </a:t>
            </a:r>
            <a:r>
              <a:rPr lang="en-US" altLang="zh-CN" sz="2000" dirty="0">
                <a:latin typeface="Cambria" panose="02040503050406030204" pitchFamily="18" charset="0"/>
                <a:ea typeface="Cambria" panose="02040503050406030204" pitchFamily="18" charset="0"/>
              </a:rPr>
              <a:t>MeV in Au foil</a:t>
            </a:r>
          </a:p>
          <a:p>
            <a:endParaRPr lang="en-US" sz="2000" dirty="0">
              <a:latin typeface="Cambria" panose="02040503050406030204" pitchFamily="18" charset="0"/>
              <a:ea typeface="Cambria" panose="02040503050406030204" pitchFamily="18" charset="0"/>
            </a:endParaRPr>
          </a:p>
          <a:p>
            <a:r>
              <a:rPr lang="en-US" altLang="zh-CN" sz="2000" i="1" dirty="0">
                <a:latin typeface="Cambria" panose="02040503050406030204" pitchFamily="18" charset="0"/>
                <a:ea typeface="Cambria" panose="02040503050406030204" pitchFamily="18" charset="0"/>
              </a:rPr>
              <a:t>v</a:t>
            </a:r>
            <a:r>
              <a:rPr lang="en-US" altLang="zh-CN" sz="2000" dirty="0">
                <a:latin typeface="Cambria" panose="02040503050406030204" pitchFamily="18" charset="0"/>
                <a:ea typeface="Cambria" panose="02040503050406030204" pitchFamily="18" charset="0"/>
              </a:rPr>
              <a:t> = </a:t>
            </a:r>
            <a:r>
              <a:rPr lang="en-US" sz="2000" dirty="0">
                <a:latin typeface="Cambria" panose="02040503050406030204" pitchFamily="18" charset="0"/>
                <a:ea typeface="Cambria" panose="02040503050406030204" pitchFamily="18" charset="0"/>
              </a:rPr>
              <a:t>2.0 cm/ns = 2</a:t>
            </a:r>
            <a:r>
              <a:rPr lang="en-US" altLang="zh-CN" sz="2000" dirty="0">
                <a:latin typeface="Cambria" panose="02040503050406030204" pitchFamily="18" charset="0"/>
                <a:ea typeface="Cambria" panose="02040503050406030204" pitchFamily="18" charset="0"/>
              </a:rPr>
              <a:t>×10</a:t>
            </a:r>
            <a:r>
              <a:rPr lang="en-US" altLang="zh-CN" sz="2000" baseline="30000" dirty="0">
                <a:latin typeface="Cambria" panose="02040503050406030204" pitchFamily="18" charset="0"/>
                <a:ea typeface="Cambria" panose="02040503050406030204" pitchFamily="18" charset="0"/>
              </a:rPr>
              <a:t>7</a:t>
            </a:r>
            <a:r>
              <a:rPr lang="en-US" altLang="zh-CN" sz="2000" dirty="0">
                <a:latin typeface="Cambria" panose="02040503050406030204" pitchFamily="18" charset="0"/>
                <a:ea typeface="Cambria" panose="02040503050406030204" pitchFamily="18" charset="0"/>
              </a:rPr>
              <a:t> m/s</a:t>
            </a:r>
          </a:p>
          <a:p>
            <a:r>
              <a:rPr lang="en-US" sz="2000" i="1" dirty="0">
                <a:latin typeface="Cambria" panose="02040503050406030204" pitchFamily="18" charset="0"/>
                <a:ea typeface="Cambria" panose="02040503050406030204" pitchFamily="18" charset="0"/>
              </a:rPr>
              <a:t>d</a:t>
            </a:r>
            <a:r>
              <a:rPr lang="en-US" sz="2000" dirty="0">
                <a:latin typeface="Cambria" panose="02040503050406030204" pitchFamily="18" charset="0"/>
                <a:ea typeface="Cambria" panose="02040503050406030204" pitchFamily="18" charset="0"/>
              </a:rPr>
              <a:t> = 0.2 </a:t>
            </a:r>
            <a:r>
              <a:rPr lang="en-US" altLang="zh-CN" sz="2000" dirty="0">
                <a:latin typeface="Cambria" panose="02040503050406030204" pitchFamily="18" charset="0"/>
                <a:ea typeface="Cambria" panose="02040503050406030204" pitchFamily="18" charset="0"/>
              </a:rPr>
              <a:t>μm = 2×10</a:t>
            </a:r>
            <a:r>
              <a:rPr lang="en-US" altLang="zh-CN" sz="2000" baseline="30000" dirty="0">
                <a:latin typeface="Cambria" panose="02040503050406030204" pitchFamily="18" charset="0"/>
                <a:ea typeface="Cambria" panose="02040503050406030204" pitchFamily="18" charset="0"/>
              </a:rPr>
              <a:t>–7</a:t>
            </a:r>
            <a:r>
              <a:rPr lang="en-US" altLang="zh-CN" sz="2000" dirty="0">
                <a:latin typeface="Cambria" panose="02040503050406030204" pitchFamily="18" charset="0"/>
                <a:ea typeface="Cambria" panose="02040503050406030204" pitchFamily="18" charset="0"/>
              </a:rPr>
              <a:t> m</a:t>
            </a:r>
          </a:p>
          <a:p>
            <a:r>
              <a:rPr lang="en-US" altLang="zh-CN" sz="2000" i="1" dirty="0">
                <a:latin typeface="Cambria" panose="02040503050406030204" pitchFamily="18" charset="0"/>
                <a:ea typeface="Cambria" panose="02040503050406030204" pitchFamily="18" charset="0"/>
              </a:rPr>
              <a:t>t</a:t>
            </a:r>
            <a:r>
              <a:rPr lang="en-US" altLang="zh-CN" sz="2000" dirty="0">
                <a:latin typeface="Cambria" panose="02040503050406030204" pitchFamily="18" charset="0"/>
                <a:ea typeface="Cambria" panose="02040503050406030204" pitchFamily="18" charset="0"/>
              </a:rPr>
              <a:t> = </a:t>
            </a:r>
            <a:r>
              <a:rPr lang="en-US" altLang="zh-CN" sz="2000" i="1" dirty="0">
                <a:latin typeface="Cambria" panose="02040503050406030204" pitchFamily="18" charset="0"/>
                <a:ea typeface="Cambria" panose="02040503050406030204" pitchFamily="18" charset="0"/>
              </a:rPr>
              <a:t>d</a:t>
            </a:r>
            <a:r>
              <a:rPr lang="en-US" altLang="zh-CN" sz="2000" dirty="0">
                <a:latin typeface="Cambria" panose="02040503050406030204" pitchFamily="18" charset="0"/>
                <a:ea typeface="Cambria" panose="02040503050406030204" pitchFamily="18" charset="0"/>
              </a:rPr>
              <a:t>/</a:t>
            </a:r>
            <a:r>
              <a:rPr lang="en-US" altLang="zh-CN" sz="2000" i="1" dirty="0">
                <a:latin typeface="Cambria" panose="02040503050406030204" pitchFamily="18" charset="0"/>
                <a:ea typeface="Cambria" panose="02040503050406030204" pitchFamily="18" charset="0"/>
              </a:rPr>
              <a:t>v</a:t>
            </a:r>
            <a:r>
              <a:rPr lang="en-US" altLang="zh-CN" sz="2000" dirty="0">
                <a:latin typeface="Cambria" panose="02040503050406030204" pitchFamily="18" charset="0"/>
                <a:ea typeface="Cambria" panose="02040503050406030204" pitchFamily="18" charset="0"/>
              </a:rPr>
              <a:t> = 1×10</a:t>
            </a:r>
            <a:r>
              <a:rPr lang="en-US" altLang="zh-CN" sz="2000" baseline="30000" dirty="0">
                <a:latin typeface="Cambria" panose="02040503050406030204" pitchFamily="18" charset="0"/>
                <a:ea typeface="Cambria" panose="02040503050406030204" pitchFamily="18" charset="0"/>
              </a:rPr>
              <a:t>14</a:t>
            </a:r>
            <a:r>
              <a:rPr lang="en-US" altLang="zh-CN" sz="2000" dirty="0">
                <a:latin typeface="Cambria" panose="02040503050406030204" pitchFamily="18" charset="0"/>
                <a:ea typeface="Cambria" panose="02040503050406030204" pitchFamily="18" charset="0"/>
              </a:rPr>
              <a:t> s = 10 fs</a:t>
            </a:r>
            <a:endParaRPr lang="en-US" sz="2000" dirty="0">
              <a:latin typeface="Cambria" panose="02040503050406030204" pitchFamily="18" charset="0"/>
              <a:ea typeface="Cambria" panose="02040503050406030204" pitchFamily="18" charset="0"/>
            </a:endParaRPr>
          </a:p>
        </p:txBody>
      </p:sp>
      <p:cxnSp>
        <p:nvCxnSpPr>
          <p:cNvPr id="14" name="Straight Arrow Connector 13">
            <a:extLst>
              <a:ext uri="{FF2B5EF4-FFF2-40B4-BE49-F238E27FC236}">
                <a16:creationId xmlns:a16="http://schemas.microsoft.com/office/drawing/2014/main" id="{5904BAA2-6970-47EE-8D23-381A582EF97D}"/>
              </a:ext>
            </a:extLst>
          </p:cNvPr>
          <p:cNvCxnSpPr>
            <a:cxnSpLocks/>
          </p:cNvCxnSpPr>
          <p:nvPr/>
        </p:nvCxnSpPr>
        <p:spPr>
          <a:xfrm>
            <a:off x="748425" y="689509"/>
            <a:ext cx="840295" cy="0"/>
          </a:xfrm>
          <a:prstGeom prst="straightConnector1">
            <a:avLst/>
          </a:prstGeom>
          <a:ln>
            <a:solidFill>
              <a:schemeClr val="tx1"/>
            </a:solidFill>
            <a:headEnd type="triangle"/>
            <a:tailEnd type="triangle"/>
          </a:ln>
        </p:spPr>
        <p:style>
          <a:lnRef idx="3">
            <a:schemeClr val="accent1"/>
          </a:lnRef>
          <a:fillRef idx="0">
            <a:schemeClr val="accent1"/>
          </a:fillRef>
          <a:effectRef idx="2">
            <a:schemeClr val="accent1"/>
          </a:effectRef>
          <a:fontRef idx="minor">
            <a:schemeClr val="tx1"/>
          </a:fontRef>
        </p:style>
      </p:cxnSp>
      <p:cxnSp>
        <p:nvCxnSpPr>
          <p:cNvPr id="16" name="Straight Arrow Connector 15">
            <a:extLst>
              <a:ext uri="{FF2B5EF4-FFF2-40B4-BE49-F238E27FC236}">
                <a16:creationId xmlns:a16="http://schemas.microsoft.com/office/drawing/2014/main" id="{1ABBFE9E-0B73-4352-B19F-A03A7E93CF85}"/>
              </a:ext>
            </a:extLst>
          </p:cNvPr>
          <p:cNvCxnSpPr>
            <a:cxnSpLocks/>
          </p:cNvCxnSpPr>
          <p:nvPr/>
        </p:nvCxnSpPr>
        <p:spPr>
          <a:xfrm>
            <a:off x="1588720" y="692322"/>
            <a:ext cx="6874138" cy="0"/>
          </a:xfrm>
          <a:prstGeom prst="straightConnector1">
            <a:avLst/>
          </a:prstGeom>
          <a:ln>
            <a:solidFill>
              <a:schemeClr val="tx1"/>
            </a:solidFill>
            <a:headEnd type="triangle"/>
            <a:tailEnd type="triangle"/>
          </a:ln>
        </p:spPr>
        <p:style>
          <a:lnRef idx="3">
            <a:schemeClr val="accent1"/>
          </a:lnRef>
          <a:fillRef idx="0">
            <a:schemeClr val="accent1"/>
          </a:fillRef>
          <a:effectRef idx="2">
            <a:schemeClr val="accent1"/>
          </a:effectRef>
          <a:fontRef idx="minor">
            <a:schemeClr val="tx1"/>
          </a:fontRef>
        </p:style>
      </p:cxnSp>
      <p:cxnSp>
        <p:nvCxnSpPr>
          <p:cNvPr id="18" name="Straight Arrow Connector 17">
            <a:extLst>
              <a:ext uri="{FF2B5EF4-FFF2-40B4-BE49-F238E27FC236}">
                <a16:creationId xmlns:a16="http://schemas.microsoft.com/office/drawing/2014/main" id="{D4B2236B-6E43-4A81-A95A-62F949500FFC}"/>
              </a:ext>
            </a:extLst>
          </p:cNvPr>
          <p:cNvCxnSpPr>
            <a:cxnSpLocks/>
          </p:cNvCxnSpPr>
          <p:nvPr/>
        </p:nvCxnSpPr>
        <p:spPr>
          <a:xfrm>
            <a:off x="1597512" y="1541156"/>
            <a:ext cx="2012448" cy="0"/>
          </a:xfrm>
          <a:prstGeom prst="straightConnector1">
            <a:avLst/>
          </a:prstGeom>
          <a:ln>
            <a:solidFill>
              <a:schemeClr val="tx1"/>
            </a:solidFill>
            <a:headEnd type="triangle"/>
            <a:tailEnd type="triangle"/>
          </a:ln>
        </p:spPr>
        <p:style>
          <a:lnRef idx="3">
            <a:schemeClr val="accent1"/>
          </a:lnRef>
          <a:fillRef idx="0">
            <a:schemeClr val="accent1"/>
          </a:fillRef>
          <a:effectRef idx="2">
            <a:schemeClr val="accent1"/>
          </a:effectRef>
          <a:fontRef idx="minor">
            <a:schemeClr val="tx1"/>
          </a:fontRef>
        </p:style>
      </p:cxnSp>
      <p:sp>
        <p:nvSpPr>
          <p:cNvPr id="20" name="TextBox 19">
            <a:extLst>
              <a:ext uri="{FF2B5EF4-FFF2-40B4-BE49-F238E27FC236}">
                <a16:creationId xmlns:a16="http://schemas.microsoft.com/office/drawing/2014/main" id="{A2996E12-65BE-454B-8194-4C35949D1618}"/>
              </a:ext>
            </a:extLst>
          </p:cNvPr>
          <p:cNvSpPr txBox="1"/>
          <p:nvPr/>
        </p:nvSpPr>
        <p:spPr>
          <a:xfrm>
            <a:off x="2125079" y="1121099"/>
            <a:ext cx="840295" cy="369332"/>
          </a:xfrm>
          <a:prstGeom prst="rect">
            <a:avLst/>
          </a:prstGeom>
          <a:noFill/>
        </p:spPr>
        <p:txBody>
          <a:bodyPr wrap="none" rtlCol="0">
            <a:spAutoFit/>
          </a:bodyPr>
          <a:lstStyle/>
          <a:p>
            <a:r>
              <a:rPr lang="en-US" dirty="0"/>
              <a:t>7.5 </a:t>
            </a:r>
            <a:r>
              <a:rPr lang="en-US" altLang="zh-CN" dirty="0"/>
              <a:t>μm</a:t>
            </a:r>
            <a:endParaRPr lang="en-US" dirty="0"/>
          </a:p>
        </p:txBody>
      </p:sp>
      <p:sp>
        <p:nvSpPr>
          <p:cNvPr id="21" name="TextBox 20">
            <a:extLst>
              <a:ext uri="{FF2B5EF4-FFF2-40B4-BE49-F238E27FC236}">
                <a16:creationId xmlns:a16="http://schemas.microsoft.com/office/drawing/2014/main" id="{37BC3E11-72AF-45FB-83DA-0AE726F19EED}"/>
              </a:ext>
            </a:extLst>
          </p:cNvPr>
          <p:cNvSpPr txBox="1"/>
          <p:nvPr/>
        </p:nvSpPr>
        <p:spPr>
          <a:xfrm>
            <a:off x="3618752" y="1572992"/>
            <a:ext cx="1431802" cy="369332"/>
          </a:xfrm>
          <a:prstGeom prst="rect">
            <a:avLst/>
          </a:prstGeom>
          <a:noFill/>
        </p:spPr>
        <p:txBody>
          <a:bodyPr wrap="none" rtlCol="0">
            <a:spAutoFit/>
          </a:bodyPr>
          <a:lstStyle/>
          <a:p>
            <a:r>
              <a:rPr lang="en-US" dirty="0"/>
              <a:t>50 MeV </a:t>
            </a:r>
            <a:r>
              <a:rPr lang="en-US" baseline="30000" dirty="0"/>
              <a:t>23</a:t>
            </a:r>
            <a:r>
              <a:rPr lang="en-US" dirty="0"/>
              <a:t>Mg</a:t>
            </a:r>
          </a:p>
        </p:txBody>
      </p:sp>
    </p:spTree>
    <p:extLst>
      <p:ext uri="{BB962C8B-B14F-4D97-AF65-F5344CB8AC3E}">
        <p14:creationId xmlns:p14="http://schemas.microsoft.com/office/powerpoint/2010/main" val="309849668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227EE9AD-7909-4556-A58A-73CB505FA208}"/>
              </a:ext>
            </a:extLst>
          </p:cNvPr>
          <p:cNvSpPr txBox="1"/>
          <p:nvPr/>
        </p:nvSpPr>
        <p:spPr>
          <a:xfrm>
            <a:off x="0" y="12680"/>
            <a:ext cx="9144000" cy="5355312"/>
          </a:xfrm>
          <a:prstGeom prst="rect">
            <a:avLst/>
          </a:prstGeom>
          <a:noFill/>
        </p:spPr>
        <p:txBody>
          <a:bodyPr wrap="square">
            <a:spAutoFit/>
          </a:bodyPr>
          <a:lstStyle/>
          <a:p>
            <a:r>
              <a:rPr lang="en-US" altLang="zh-CN" sz="2000" b="1" dirty="0">
                <a:latin typeface="Arial" panose="020B0604020202020204" pitchFamily="34" charset="0"/>
              </a:rPr>
              <a:t>sim_dsam.cpp</a:t>
            </a:r>
          </a:p>
          <a:p>
            <a:r>
              <a:rPr lang="en-US" altLang="zh-CN" sz="1800" dirty="0">
                <a:solidFill>
                  <a:srgbClr val="0000FF"/>
                </a:solidFill>
                <a:latin typeface="Arial" panose="020B0604020202020204" pitchFamily="34" charset="0"/>
              </a:rPr>
              <a:t>if</a:t>
            </a:r>
            <a:r>
              <a:rPr lang="en-US" altLang="zh-CN" sz="1800" dirty="0">
                <a:solidFill>
                  <a:prstClr val="black"/>
                </a:solidFill>
                <a:latin typeface="Arial" panose="020B0604020202020204" pitchFamily="34" charset="0"/>
              </a:rPr>
              <a:t> (n==29) {</a:t>
            </a:r>
          </a:p>
          <a:p>
            <a:r>
              <a:rPr lang="en-US" altLang="zh-CN" sz="1800" dirty="0">
                <a:solidFill>
                  <a:prstClr val="black"/>
                </a:solidFill>
                <a:latin typeface="Arial" panose="020B0604020202020204" pitchFamily="34" charset="0"/>
              </a:rPr>
              <a:t>  </a:t>
            </a:r>
            <a:r>
              <a:rPr lang="en-US" altLang="zh-CN" sz="1800" dirty="0">
                <a:solidFill>
                  <a:srgbClr val="0000FF"/>
                </a:solidFill>
                <a:latin typeface="Arial" panose="020B0604020202020204" pitchFamily="34" charset="0"/>
              </a:rPr>
              <a:t>if</a:t>
            </a:r>
            <a:r>
              <a:rPr lang="en-US" altLang="zh-CN" sz="1800" dirty="0">
                <a:solidFill>
                  <a:prstClr val="black"/>
                </a:solidFill>
                <a:latin typeface="Arial" panose="020B0604020202020204" pitchFamily="34" charset="0"/>
              </a:rPr>
              <a:t> (text==</a:t>
            </a:r>
            <a:r>
              <a:rPr lang="en-US" altLang="zh-CN" sz="1800" dirty="0">
                <a:solidFill>
                  <a:srgbClr val="A31515"/>
                </a:solidFill>
                <a:latin typeface="Arial" panose="020B0604020202020204" pitchFamily="34" charset="0"/>
              </a:rPr>
              <a:t>"ON"</a:t>
            </a:r>
            <a:r>
              <a:rPr lang="en-US" altLang="zh-CN" sz="1800" dirty="0">
                <a:solidFill>
                  <a:prstClr val="black"/>
                </a:solidFill>
                <a:latin typeface="Arial" panose="020B0604020202020204" pitchFamily="34" charset="0"/>
              </a:rPr>
              <a:t>) {</a:t>
            </a:r>
            <a:r>
              <a:rPr lang="en-US" altLang="zh-CN" sz="1800" dirty="0" err="1">
                <a:solidFill>
                  <a:prstClr val="black"/>
                </a:solidFill>
                <a:latin typeface="Arial" panose="020B0604020202020204" pitchFamily="34" charset="0"/>
              </a:rPr>
              <a:t>alphaAngularDistribution</a:t>
            </a:r>
            <a:r>
              <a:rPr lang="en-US" altLang="zh-CN" sz="1800" dirty="0">
                <a:solidFill>
                  <a:prstClr val="black"/>
                </a:solidFill>
                <a:latin typeface="Arial" panose="020B0604020202020204" pitchFamily="34" charset="0"/>
              </a:rPr>
              <a:t>=</a:t>
            </a:r>
            <a:r>
              <a:rPr lang="en-US" altLang="zh-CN" sz="1800" dirty="0">
                <a:solidFill>
                  <a:srgbClr val="0000FF"/>
                </a:solidFill>
                <a:latin typeface="Arial" panose="020B0604020202020204" pitchFamily="34" charset="0"/>
              </a:rPr>
              <a:t>true</a:t>
            </a:r>
            <a:r>
              <a:rPr lang="en-US" altLang="zh-CN" sz="1800" dirty="0">
                <a:solidFill>
                  <a:prstClr val="black"/>
                </a:solidFill>
                <a:latin typeface="Arial" panose="020B0604020202020204" pitchFamily="34" charset="0"/>
              </a:rPr>
              <a:t>;} </a:t>
            </a:r>
          </a:p>
          <a:p>
            <a:r>
              <a:rPr lang="en-US" altLang="zh-CN" sz="1800" dirty="0">
                <a:solidFill>
                  <a:prstClr val="black"/>
                </a:solidFill>
                <a:latin typeface="Arial" panose="020B0604020202020204" pitchFamily="34" charset="0"/>
              </a:rPr>
              <a:t>  </a:t>
            </a:r>
            <a:r>
              <a:rPr lang="en-US" altLang="zh-CN" sz="1800" dirty="0">
                <a:solidFill>
                  <a:srgbClr val="0000FF"/>
                </a:solidFill>
                <a:latin typeface="Arial" panose="020B0604020202020204" pitchFamily="34" charset="0"/>
              </a:rPr>
              <a:t>else</a:t>
            </a:r>
            <a:r>
              <a:rPr lang="en-US" altLang="zh-CN" sz="1800" dirty="0">
                <a:solidFill>
                  <a:prstClr val="black"/>
                </a:solidFill>
                <a:latin typeface="Arial" panose="020B0604020202020204" pitchFamily="34" charset="0"/>
              </a:rPr>
              <a:t> </a:t>
            </a:r>
            <a:r>
              <a:rPr lang="en-US" altLang="zh-CN" sz="1800" dirty="0">
                <a:solidFill>
                  <a:srgbClr val="0000FF"/>
                </a:solidFill>
                <a:latin typeface="Arial" panose="020B0604020202020204" pitchFamily="34" charset="0"/>
              </a:rPr>
              <a:t>if</a:t>
            </a:r>
            <a:r>
              <a:rPr lang="en-US" altLang="zh-CN" sz="1800" dirty="0">
                <a:solidFill>
                  <a:prstClr val="black"/>
                </a:solidFill>
                <a:latin typeface="Arial" panose="020B0604020202020204" pitchFamily="34" charset="0"/>
              </a:rPr>
              <a:t> (text==</a:t>
            </a:r>
            <a:r>
              <a:rPr lang="en-US" altLang="zh-CN" sz="1800" dirty="0">
                <a:solidFill>
                  <a:srgbClr val="A31515"/>
                </a:solidFill>
                <a:latin typeface="Arial" panose="020B0604020202020204" pitchFamily="34" charset="0"/>
              </a:rPr>
              <a:t>"OFF"</a:t>
            </a:r>
            <a:r>
              <a:rPr lang="en-US" altLang="zh-CN" sz="1800" dirty="0">
                <a:solidFill>
                  <a:prstClr val="black"/>
                </a:solidFill>
                <a:latin typeface="Arial" panose="020B0604020202020204" pitchFamily="34" charset="0"/>
              </a:rPr>
              <a:t>) {</a:t>
            </a:r>
            <a:r>
              <a:rPr lang="en-US" altLang="zh-CN" sz="1800" dirty="0" err="1">
                <a:solidFill>
                  <a:prstClr val="black"/>
                </a:solidFill>
                <a:latin typeface="Arial" panose="020B0604020202020204" pitchFamily="34" charset="0"/>
              </a:rPr>
              <a:t>alphaAngularDistribution</a:t>
            </a:r>
            <a:r>
              <a:rPr lang="en-US" altLang="zh-CN" sz="1800" dirty="0">
                <a:solidFill>
                  <a:prstClr val="black"/>
                </a:solidFill>
                <a:latin typeface="Arial" panose="020B0604020202020204" pitchFamily="34" charset="0"/>
              </a:rPr>
              <a:t>=</a:t>
            </a:r>
            <a:r>
              <a:rPr lang="en-US" altLang="zh-CN" sz="1800" dirty="0">
                <a:solidFill>
                  <a:srgbClr val="0000FF"/>
                </a:solidFill>
                <a:latin typeface="Arial" panose="020B0604020202020204" pitchFamily="34" charset="0"/>
              </a:rPr>
              <a:t>false</a:t>
            </a:r>
            <a:r>
              <a:rPr lang="en-US" altLang="zh-CN" sz="1800" dirty="0">
                <a:solidFill>
                  <a:prstClr val="black"/>
                </a:solidFill>
                <a:latin typeface="Arial" panose="020B0604020202020204" pitchFamily="34" charset="0"/>
              </a:rPr>
              <a:t>;}</a:t>
            </a:r>
          </a:p>
          <a:p>
            <a:r>
              <a:rPr lang="zh-CN" altLang="en-US" sz="1800" dirty="0">
                <a:solidFill>
                  <a:prstClr val="black"/>
                </a:solidFill>
                <a:latin typeface="Arial" panose="020B0604020202020204" pitchFamily="34" charset="0"/>
              </a:rPr>
              <a:t>        </a:t>
            </a:r>
            <a:r>
              <a:rPr lang="en-US" altLang="zh-CN" sz="1800" dirty="0">
                <a:solidFill>
                  <a:prstClr val="black"/>
                </a:solidFill>
                <a:latin typeface="Arial" panose="020B0604020202020204" pitchFamily="34" charset="0"/>
              </a:rPr>
              <a:t>}</a:t>
            </a:r>
          </a:p>
          <a:p>
            <a:r>
              <a:rPr lang="en-US" altLang="zh-CN" sz="1800" dirty="0">
                <a:solidFill>
                  <a:srgbClr val="0000FF"/>
                </a:solidFill>
                <a:latin typeface="Arial" panose="020B0604020202020204" pitchFamily="34" charset="0"/>
              </a:rPr>
              <a:t>if</a:t>
            </a:r>
            <a:r>
              <a:rPr lang="en-US" altLang="zh-CN" sz="1800" dirty="0">
                <a:solidFill>
                  <a:prstClr val="black"/>
                </a:solidFill>
                <a:latin typeface="Arial" panose="020B0604020202020204" pitchFamily="34" charset="0"/>
              </a:rPr>
              <a:t> (n==30) {</a:t>
            </a:r>
          </a:p>
          <a:p>
            <a:r>
              <a:rPr lang="en-US" altLang="zh-CN" sz="1800" dirty="0">
                <a:solidFill>
                  <a:prstClr val="black"/>
                </a:solidFill>
                <a:latin typeface="Arial" panose="020B0604020202020204" pitchFamily="34" charset="0"/>
              </a:rPr>
              <a:t>  </a:t>
            </a:r>
            <a:r>
              <a:rPr lang="en-US" altLang="zh-CN" sz="1800" dirty="0">
                <a:solidFill>
                  <a:srgbClr val="0000FF"/>
                </a:solidFill>
                <a:latin typeface="Arial" panose="020B0604020202020204" pitchFamily="34" charset="0"/>
              </a:rPr>
              <a:t>if</a:t>
            </a:r>
            <a:r>
              <a:rPr lang="en-US" altLang="zh-CN" sz="1800" dirty="0">
                <a:solidFill>
                  <a:prstClr val="black"/>
                </a:solidFill>
                <a:latin typeface="Arial" panose="020B0604020202020204" pitchFamily="34" charset="0"/>
              </a:rPr>
              <a:t> (text==</a:t>
            </a:r>
            <a:r>
              <a:rPr lang="en-US" altLang="zh-CN" sz="1800" dirty="0">
                <a:solidFill>
                  <a:srgbClr val="A31515"/>
                </a:solidFill>
                <a:latin typeface="Arial" panose="020B0604020202020204" pitchFamily="34" charset="0"/>
              </a:rPr>
              <a:t>"ON"</a:t>
            </a:r>
            <a:r>
              <a:rPr lang="en-US" altLang="zh-CN" sz="1800" dirty="0">
                <a:solidFill>
                  <a:prstClr val="black"/>
                </a:solidFill>
                <a:latin typeface="Arial" panose="020B0604020202020204" pitchFamily="34" charset="0"/>
              </a:rPr>
              <a:t>) {</a:t>
            </a:r>
            <a:r>
              <a:rPr lang="en-US" altLang="zh-CN" sz="1800" dirty="0" err="1">
                <a:solidFill>
                  <a:prstClr val="black"/>
                </a:solidFill>
                <a:latin typeface="Arial" panose="020B0604020202020204" pitchFamily="34" charset="0"/>
              </a:rPr>
              <a:t>gammaAngularCorrelation</a:t>
            </a:r>
            <a:r>
              <a:rPr lang="en-US" altLang="zh-CN" sz="1800" dirty="0">
                <a:solidFill>
                  <a:prstClr val="black"/>
                </a:solidFill>
                <a:latin typeface="Arial" panose="020B0604020202020204" pitchFamily="34" charset="0"/>
              </a:rPr>
              <a:t>=</a:t>
            </a:r>
            <a:r>
              <a:rPr lang="en-US" altLang="zh-CN" sz="1800" dirty="0">
                <a:solidFill>
                  <a:srgbClr val="0000FF"/>
                </a:solidFill>
                <a:latin typeface="Arial" panose="020B0604020202020204" pitchFamily="34" charset="0"/>
              </a:rPr>
              <a:t>true</a:t>
            </a:r>
            <a:r>
              <a:rPr lang="en-US" altLang="zh-CN" sz="1800" dirty="0">
                <a:solidFill>
                  <a:prstClr val="black"/>
                </a:solidFill>
                <a:latin typeface="Arial" panose="020B0604020202020204" pitchFamily="34" charset="0"/>
              </a:rPr>
              <a:t>;} </a:t>
            </a:r>
          </a:p>
          <a:p>
            <a:r>
              <a:rPr lang="en-US" altLang="zh-CN" sz="1800" dirty="0">
                <a:solidFill>
                  <a:prstClr val="black"/>
                </a:solidFill>
                <a:latin typeface="Arial" panose="020B0604020202020204" pitchFamily="34" charset="0"/>
              </a:rPr>
              <a:t>  </a:t>
            </a:r>
            <a:r>
              <a:rPr lang="en-US" altLang="zh-CN" sz="1800" dirty="0">
                <a:solidFill>
                  <a:srgbClr val="0000FF"/>
                </a:solidFill>
                <a:latin typeface="Arial" panose="020B0604020202020204" pitchFamily="34" charset="0"/>
              </a:rPr>
              <a:t>else</a:t>
            </a:r>
            <a:r>
              <a:rPr lang="en-US" altLang="zh-CN" sz="1800" dirty="0">
                <a:solidFill>
                  <a:prstClr val="black"/>
                </a:solidFill>
                <a:latin typeface="Arial" panose="020B0604020202020204" pitchFamily="34" charset="0"/>
              </a:rPr>
              <a:t> </a:t>
            </a:r>
            <a:r>
              <a:rPr lang="en-US" altLang="zh-CN" sz="1800" dirty="0">
                <a:solidFill>
                  <a:srgbClr val="0000FF"/>
                </a:solidFill>
                <a:latin typeface="Arial" panose="020B0604020202020204" pitchFamily="34" charset="0"/>
              </a:rPr>
              <a:t>if</a:t>
            </a:r>
            <a:r>
              <a:rPr lang="en-US" altLang="zh-CN" sz="1800" dirty="0">
                <a:solidFill>
                  <a:prstClr val="black"/>
                </a:solidFill>
                <a:latin typeface="Arial" panose="020B0604020202020204" pitchFamily="34" charset="0"/>
              </a:rPr>
              <a:t> (text==</a:t>
            </a:r>
            <a:r>
              <a:rPr lang="en-US" altLang="zh-CN" sz="1800" dirty="0">
                <a:solidFill>
                  <a:srgbClr val="A31515"/>
                </a:solidFill>
                <a:latin typeface="Arial" panose="020B0604020202020204" pitchFamily="34" charset="0"/>
              </a:rPr>
              <a:t>"OFF"</a:t>
            </a:r>
            <a:r>
              <a:rPr lang="en-US" altLang="zh-CN" sz="1800" dirty="0">
                <a:solidFill>
                  <a:prstClr val="black"/>
                </a:solidFill>
                <a:latin typeface="Arial" panose="020B0604020202020204" pitchFamily="34" charset="0"/>
              </a:rPr>
              <a:t>) {</a:t>
            </a:r>
            <a:r>
              <a:rPr lang="en-US" altLang="zh-CN" sz="1800" dirty="0" err="1">
                <a:solidFill>
                  <a:prstClr val="black"/>
                </a:solidFill>
                <a:latin typeface="Arial" panose="020B0604020202020204" pitchFamily="34" charset="0"/>
              </a:rPr>
              <a:t>gammaAngularCorrelation</a:t>
            </a:r>
            <a:r>
              <a:rPr lang="en-US" altLang="zh-CN" sz="1800" dirty="0">
                <a:solidFill>
                  <a:prstClr val="black"/>
                </a:solidFill>
                <a:latin typeface="Arial" panose="020B0604020202020204" pitchFamily="34" charset="0"/>
              </a:rPr>
              <a:t>=</a:t>
            </a:r>
            <a:r>
              <a:rPr lang="en-US" altLang="zh-CN" sz="1800" dirty="0">
                <a:solidFill>
                  <a:srgbClr val="0000FF"/>
                </a:solidFill>
                <a:latin typeface="Arial" panose="020B0604020202020204" pitchFamily="34" charset="0"/>
              </a:rPr>
              <a:t>false</a:t>
            </a:r>
            <a:r>
              <a:rPr lang="en-US" altLang="zh-CN" sz="1800" dirty="0">
                <a:solidFill>
                  <a:prstClr val="black"/>
                </a:solidFill>
                <a:latin typeface="Arial" panose="020B0604020202020204" pitchFamily="34" charset="0"/>
              </a:rPr>
              <a:t>;}</a:t>
            </a:r>
          </a:p>
          <a:p>
            <a:r>
              <a:rPr lang="zh-CN" altLang="en-US" sz="1800" dirty="0">
                <a:solidFill>
                  <a:prstClr val="black"/>
                </a:solidFill>
                <a:latin typeface="Arial" panose="020B0604020202020204" pitchFamily="34" charset="0"/>
              </a:rPr>
              <a:t>        </a:t>
            </a:r>
            <a:r>
              <a:rPr lang="en-US" altLang="zh-CN" sz="1800" dirty="0">
                <a:solidFill>
                  <a:prstClr val="black"/>
                </a:solidFill>
                <a:latin typeface="Arial" panose="020B0604020202020204" pitchFamily="34" charset="0"/>
              </a:rPr>
              <a:t>}</a:t>
            </a:r>
          </a:p>
          <a:p>
            <a:endParaRPr lang="en-US" altLang="zh-CN" dirty="0">
              <a:solidFill>
                <a:prstClr val="black"/>
              </a:solidFill>
              <a:latin typeface="Arial" panose="020B0604020202020204" pitchFamily="34" charset="0"/>
            </a:endParaRPr>
          </a:p>
          <a:p>
            <a:r>
              <a:rPr lang="en-US" altLang="zh-CN" sz="1800" dirty="0">
                <a:latin typeface="Arial" panose="020B0604020202020204" pitchFamily="34" charset="0"/>
              </a:rPr>
              <a:t> </a:t>
            </a:r>
            <a:r>
              <a:rPr lang="en-US" altLang="zh-CN" sz="1800" dirty="0">
                <a:solidFill>
                  <a:srgbClr val="0000FF"/>
                </a:solidFill>
                <a:latin typeface="Arial" panose="020B0604020202020204" pitchFamily="34" charset="0"/>
              </a:rPr>
              <a:t>if</a:t>
            </a:r>
            <a:r>
              <a:rPr lang="en-US" altLang="zh-CN" sz="1800" dirty="0">
                <a:solidFill>
                  <a:prstClr val="black"/>
                </a:solidFill>
                <a:latin typeface="Arial" panose="020B0604020202020204" pitchFamily="34" charset="0"/>
              </a:rPr>
              <a:t> (</a:t>
            </a:r>
            <a:r>
              <a:rPr lang="en-US" altLang="zh-CN" sz="1800" dirty="0" err="1">
                <a:solidFill>
                  <a:prstClr val="black"/>
                </a:solidFill>
                <a:latin typeface="Arial" panose="020B0604020202020204" pitchFamily="34" charset="0"/>
              </a:rPr>
              <a:t>alphaAngularDistribution</a:t>
            </a:r>
            <a:r>
              <a:rPr lang="en-US" altLang="zh-CN" sz="1800" dirty="0">
                <a:solidFill>
                  <a:prstClr val="black"/>
                </a:solidFill>
                <a:latin typeface="Arial" panose="020B0604020202020204" pitchFamily="34" charset="0"/>
              </a:rPr>
              <a:t>) </a:t>
            </a:r>
            <a:r>
              <a:rPr lang="en-US" altLang="zh-CN" sz="1800" dirty="0" err="1">
                <a:solidFill>
                  <a:prstClr val="black"/>
                </a:solidFill>
                <a:latin typeface="Arial" panose="020B0604020202020204" pitchFamily="34" charset="0"/>
              </a:rPr>
              <a:t>alphaAD</a:t>
            </a:r>
            <a:r>
              <a:rPr lang="en-US" altLang="zh-CN" sz="1800" dirty="0">
                <a:solidFill>
                  <a:prstClr val="black"/>
                </a:solidFill>
                <a:latin typeface="Arial" panose="020B0604020202020204" pitchFamily="34" charset="0"/>
              </a:rPr>
              <a:t>=21;</a:t>
            </a:r>
          </a:p>
          <a:p>
            <a:r>
              <a:rPr lang="en-US" altLang="zh-CN" sz="1800" dirty="0">
                <a:solidFill>
                  <a:prstClr val="black"/>
                </a:solidFill>
                <a:latin typeface="Arial" panose="020B0604020202020204" pitchFamily="34" charset="0"/>
              </a:rPr>
              <a:t> </a:t>
            </a:r>
            <a:r>
              <a:rPr lang="en-US" altLang="zh-CN" sz="1800" dirty="0">
                <a:solidFill>
                  <a:srgbClr val="0000FF"/>
                </a:solidFill>
                <a:latin typeface="Arial" panose="020B0604020202020204" pitchFamily="34" charset="0"/>
              </a:rPr>
              <a:t>if</a:t>
            </a:r>
            <a:r>
              <a:rPr lang="en-US" altLang="zh-CN" sz="1800" dirty="0">
                <a:solidFill>
                  <a:prstClr val="black"/>
                </a:solidFill>
                <a:latin typeface="Arial" panose="020B0604020202020204" pitchFamily="34" charset="0"/>
              </a:rPr>
              <a:t> (</a:t>
            </a:r>
            <a:r>
              <a:rPr lang="en-US" altLang="zh-CN" sz="1800" dirty="0" err="1">
                <a:solidFill>
                  <a:prstClr val="black"/>
                </a:solidFill>
                <a:latin typeface="Arial" panose="020B0604020202020204" pitchFamily="34" charset="0"/>
              </a:rPr>
              <a:t>gammaAngularCorrelation</a:t>
            </a:r>
            <a:r>
              <a:rPr lang="en-US" altLang="zh-CN" sz="1800" dirty="0">
                <a:solidFill>
                  <a:prstClr val="black"/>
                </a:solidFill>
                <a:latin typeface="Arial" panose="020B0604020202020204" pitchFamily="34" charset="0"/>
              </a:rPr>
              <a:t>) </a:t>
            </a:r>
            <a:r>
              <a:rPr lang="en-US" altLang="zh-CN" sz="1800" dirty="0" err="1">
                <a:solidFill>
                  <a:prstClr val="black"/>
                </a:solidFill>
                <a:latin typeface="Arial" panose="020B0604020202020204" pitchFamily="34" charset="0"/>
              </a:rPr>
              <a:t>gammaAC</a:t>
            </a:r>
            <a:r>
              <a:rPr lang="en-US" altLang="zh-CN" sz="1800" dirty="0">
                <a:solidFill>
                  <a:prstClr val="black"/>
                </a:solidFill>
                <a:latin typeface="Arial" panose="020B0604020202020204" pitchFamily="34" charset="0"/>
              </a:rPr>
              <a:t>=21;</a:t>
            </a:r>
          </a:p>
          <a:p>
            <a:endParaRPr lang="en-US" altLang="zh-CN" dirty="0">
              <a:solidFill>
                <a:prstClr val="black"/>
              </a:solidFill>
              <a:latin typeface="Arial" panose="020B0604020202020204" pitchFamily="34" charset="0"/>
            </a:endParaRPr>
          </a:p>
          <a:p>
            <a:r>
              <a:rPr lang="en-US" altLang="zh-CN" sz="1800" dirty="0" err="1">
                <a:latin typeface="Arial" panose="020B0604020202020204" pitchFamily="34" charset="0"/>
              </a:rPr>
              <a:t>generate_angles</a:t>
            </a:r>
            <a:r>
              <a:rPr lang="en-US" altLang="zh-CN" sz="1800" dirty="0">
                <a:latin typeface="Arial" panose="020B0604020202020204" pitchFamily="34" charset="0"/>
              </a:rPr>
              <a:t> ( </a:t>
            </a:r>
            <a:r>
              <a:rPr lang="en-US" altLang="zh-CN" sz="1800" dirty="0" err="1">
                <a:latin typeface="Arial" panose="020B0604020202020204" pitchFamily="34" charset="0"/>
              </a:rPr>
              <a:t>alphaAD</a:t>
            </a:r>
            <a:r>
              <a:rPr lang="en-US" altLang="zh-CN" sz="1800" dirty="0">
                <a:latin typeface="Arial" panose="020B0604020202020204" pitchFamily="34" charset="0"/>
              </a:rPr>
              <a:t>, 0, ad0_theta, ad0_phi, 0, 0, </a:t>
            </a:r>
            <a:r>
              <a:rPr lang="en-US" altLang="zh-CN" sz="1800" dirty="0" err="1">
                <a:latin typeface="Arial" panose="020B0604020202020204" pitchFamily="34" charset="0"/>
              </a:rPr>
              <a:t>thMin</a:t>
            </a:r>
            <a:r>
              <a:rPr lang="en-US" altLang="zh-CN" sz="1800" dirty="0">
                <a:latin typeface="Arial" panose="020B0604020202020204" pitchFamily="34" charset="0"/>
              </a:rPr>
              <a:t>, </a:t>
            </a:r>
            <a:r>
              <a:rPr lang="en-US" altLang="zh-CN" sz="1800" dirty="0" err="1">
                <a:latin typeface="Arial" panose="020B0604020202020204" pitchFamily="34" charset="0"/>
              </a:rPr>
              <a:t>thMax</a:t>
            </a:r>
            <a:r>
              <a:rPr lang="en-US" altLang="zh-CN" sz="1800" dirty="0">
                <a:latin typeface="Arial" panose="020B0604020202020204" pitchFamily="34" charset="0"/>
              </a:rPr>
              <a:t> ); </a:t>
            </a:r>
            <a:r>
              <a:rPr lang="en-US" altLang="zh-CN" sz="1800" dirty="0">
                <a:solidFill>
                  <a:srgbClr val="008000"/>
                </a:solidFill>
                <a:latin typeface="Arial" panose="020B0604020202020204" pitchFamily="34" charset="0"/>
              </a:rPr>
              <a:t>// isotropic in theta (between </a:t>
            </a:r>
            <a:r>
              <a:rPr lang="en-US" altLang="zh-CN" sz="1800" dirty="0" err="1">
                <a:solidFill>
                  <a:srgbClr val="008000"/>
                </a:solidFill>
                <a:latin typeface="Arial" panose="020B0604020202020204" pitchFamily="34" charset="0"/>
              </a:rPr>
              <a:t>thMin</a:t>
            </a:r>
            <a:r>
              <a:rPr lang="en-US" altLang="zh-CN" sz="1800" dirty="0">
                <a:solidFill>
                  <a:srgbClr val="008000"/>
                </a:solidFill>
                <a:latin typeface="Arial" panose="020B0604020202020204" pitchFamily="34" charset="0"/>
              </a:rPr>
              <a:t> and </a:t>
            </a:r>
            <a:r>
              <a:rPr lang="en-US" altLang="zh-CN" sz="1800" dirty="0" err="1">
                <a:solidFill>
                  <a:srgbClr val="008000"/>
                </a:solidFill>
                <a:latin typeface="Arial" panose="020B0604020202020204" pitchFamily="34" charset="0"/>
              </a:rPr>
              <a:t>thMax</a:t>
            </a:r>
            <a:r>
              <a:rPr lang="en-US" altLang="zh-CN" sz="1800" dirty="0">
                <a:solidFill>
                  <a:srgbClr val="008000"/>
                </a:solidFill>
                <a:latin typeface="Arial" panose="020B0604020202020204" pitchFamily="34" charset="0"/>
              </a:rPr>
              <a:t>) and phi</a:t>
            </a:r>
          </a:p>
          <a:p>
            <a:r>
              <a:rPr lang="en-US" altLang="zh-CN" sz="1800" dirty="0" err="1">
                <a:latin typeface="Arial" panose="020B0604020202020204" pitchFamily="34" charset="0"/>
              </a:rPr>
              <a:t>generate_angles</a:t>
            </a:r>
            <a:r>
              <a:rPr lang="en-US" altLang="zh-CN" sz="1800" dirty="0">
                <a:latin typeface="Arial" panose="020B0604020202020204" pitchFamily="34" charset="0"/>
              </a:rPr>
              <a:t> ( </a:t>
            </a:r>
            <a:r>
              <a:rPr lang="en-US" altLang="zh-CN" sz="1800" dirty="0" err="1">
                <a:solidFill>
                  <a:srgbClr val="FF0000"/>
                </a:solidFill>
                <a:latin typeface="Arial" panose="020B0604020202020204" pitchFamily="34" charset="0"/>
              </a:rPr>
              <a:t>gammaAC</a:t>
            </a:r>
            <a:r>
              <a:rPr lang="en-US" altLang="zh-CN" sz="1800" dirty="0">
                <a:latin typeface="Arial" panose="020B0604020202020204" pitchFamily="34" charset="0"/>
              </a:rPr>
              <a:t>, 0, </a:t>
            </a:r>
            <a:r>
              <a:rPr lang="en-US" altLang="zh-CN" sz="1800" dirty="0">
                <a:solidFill>
                  <a:srgbClr val="0000FF"/>
                </a:solidFill>
                <a:latin typeface="Arial" panose="020B0604020202020204" pitchFamily="34" charset="0"/>
              </a:rPr>
              <a:t>ad1_theta</a:t>
            </a:r>
            <a:r>
              <a:rPr lang="en-US" altLang="zh-CN" sz="1800" dirty="0">
                <a:latin typeface="Arial" panose="020B0604020202020204" pitchFamily="34" charset="0"/>
              </a:rPr>
              <a:t>, </a:t>
            </a:r>
            <a:r>
              <a:rPr lang="en-US" altLang="zh-CN" sz="1800" dirty="0">
                <a:solidFill>
                  <a:srgbClr val="00B050"/>
                </a:solidFill>
                <a:latin typeface="Arial" panose="020B0604020202020204" pitchFamily="34" charset="0"/>
              </a:rPr>
              <a:t>ad1_phi</a:t>
            </a:r>
            <a:r>
              <a:rPr lang="en-US" altLang="zh-CN" sz="1800" dirty="0">
                <a:latin typeface="Arial" panose="020B0604020202020204" pitchFamily="34" charset="0"/>
              </a:rPr>
              <a:t>, </a:t>
            </a:r>
            <a:r>
              <a:rPr lang="en-US" altLang="zh-CN" sz="1800" dirty="0">
                <a:solidFill>
                  <a:srgbClr val="FF00FF"/>
                </a:solidFill>
                <a:latin typeface="Arial" panose="020B0604020202020204" pitchFamily="34" charset="0"/>
              </a:rPr>
              <a:t>0</a:t>
            </a:r>
            <a:r>
              <a:rPr lang="en-US" altLang="zh-CN" sz="1800" dirty="0">
                <a:latin typeface="Arial" panose="020B0604020202020204" pitchFamily="34" charset="0"/>
              </a:rPr>
              <a:t>, </a:t>
            </a:r>
            <a:r>
              <a:rPr lang="en-US" altLang="zh-CN" sz="1800" dirty="0">
                <a:solidFill>
                  <a:srgbClr val="CCCC00"/>
                </a:solidFill>
                <a:latin typeface="Arial" panose="020B0604020202020204" pitchFamily="34" charset="0"/>
              </a:rPr>
              <a:t>0</a:t>
            </a:r>
            <a:r>
              <a:rPr lang="en-US" altLang="zh-CN" sz="1800" dirty="0">
                <a:latin typeface="Arial" panose="020B0604020202020204" pitchFamily="34" charset="0"/>
              </a:rPr>
              <a:t>, </a:t>
            </a:r>
            <a:r>
              <a:rPr lang="en-US" altLang="zh-CN" sz="1800" dirty="0" err="1">
                <a:solidFill>
                  <a:srgbClr val="7030A0"/>
                </a:solidFill>
                <a:latin typeface="Arial" panose="020B0604020202020204" pitchFamily="34" charset="0"/>
              </a:rPr>
              <a:t>thMin</a:t>
            </a:r>
            <a:r>
              <a:rPr lang="en-US" altLang="zh-CN" sz="1800" dirty="0">
                <a:latin typeface="Arial" panose="020B0604020202020204" pitchFamily="34" charset="0"/>
              </a:rPr>
              <a:t>, </a:t>
            </a:r>
            <a:r>
              <a:rPr lang="en-US" altLang="zh-CN" sz="1800" dirty="0" err="1">
                <a:solidFill>
                  <a:schemeClr val="accent1"/>
                </a:solidFill>
                <a:latin typeface="Arial" panose="020B0604020202020204" pitchFamily="34" charset="0"/>
              </a:rPr>
              <a:t>thMax</a:t>
            </a:r>
            <a:r>
              <a:rPr lang="en-US" altLang="zh-CN" sz="1800" dirty="0">
                <a:latin typeface="Arial" panose="020B0604020202020204" pitchFamily="34" charset="0"/>
              </a:rPr>
              <a:t> ); </a:t>
            </a:r>
            <a:r>
              <a:rPr lang="en-US" altLang="zh-CN" sz="1800" dirty="0">
                <a:solidFill>
                  <a:srgbClr val="008000"/>
                </a:solidFill>
                <a:latin typeface="Arial" panose="020B0604020202020204" pitchFamily="34" charset="0"/>
              </a:rPr>
              <a:t>// isotropic in theta and phi</a:t>
            </a:r>
          </a:p>
          <a:p>
            <a:r>
              <a:rPr lang="fr-FR" altLang="zh-CN" sz="1800" dirty="0" err="1">
                <a:solidFill>
                  <a:srgbClr val="0000FF"/>
                </a:solidFill>
                <a:latin typeface="Arial" panose="020B0604020202020204" pitchFamily="34" charset="0"/>
              </a:rPr>
              <a:t>void</a:t>
            </a:r>
            <a:r>
              <a:rPr lang="fr-FR" altLang="zh-CN" sz="1800" dirty="0">
                <a:solidFill>
                  <a:prstClr val="black"/>
                </a:solidFill>
                <a:latin typeface="Arial" panose="020B0604020202020204" pitchFamily="34" charset="0"/>
              </a:rPr>
              <a:t> </a:t>
            </a:r>
            <a:r>
              <a:rPr lang="fr-FR" altLang="zh-CN" sz="1800" dirty="0" err="1">
                <a:solidFill>
                  <a:prstClr val="black"/>
                </a:solidFill>
                <a:latin typeface="Arial" panose="020B0604020202020204" pitchFamily="34" charset="0"/>
              </a:rPr>
              <a:t>generate_angles</a:t>
            </a:r>
            <a:r>
              <a:rPr lang="fr-FR" altLang="zh-CN" sz="1800" dirty="0">
                <a:solidFill>
                  <a:prstClr val="black"/>
                </a:solidFill>
                <a:latin typeface="Arial" panose="020B0604020202020204" pitchFamily="34" charset="0"/>
              </a:rPr>
              <a:t> ( </a:t>
            </a:r>
            <a:r>
              <a:rPr lang="fr-FR" altLang="zh-CN" sz="1800" dirty="0" err="1">
                <a:solidFill>
                  <a:srgbClr val="FF0000"/>
                </a:solidFill>
                <a:latin typeface="Arial" panose="020B0604020202020204" pitchFamily="34" charset="0"/>
              </a:rPr>
              <a:t>int</a:t>
            </a:r>
            <a:r>
              <a:rPr lang="fr-FR" altLang="zh-CN" sz="1800" dirty="0">
                <a:solidFill>
                  <a:prstClr val="black"/>
                </a:solidFill>
                <a:latin typeface="Arial" panose="020B0604020202020204" pitchFamily="34" charset="0"/>
              </a:rPr>
              <a:t> </a:t>
            </a:r>
            <a:r>
              <a:rPr lang="fr-FR" altLang="zh-CN" sz="1800" dirty="0" err="1">
                <a:solidFill>
                  <a:srgbClr val="FF0000"/>
                </a:solidFill>
                <a:latin typeface="Arial" panose="020B0604020202020204" pitchFamily="34" charset="0"/>
              </a:rPr>
              <a:t>ntheta</a:t>
            </a:r>
            <a:r>
              <a:rPr lang="fr-FR" altLang="zh-CN" sz="1800" dirty="0">
                <a:solidFill>
                  <a:prstClr val="black"/>
                </a:solidFill>
                <a:latin typeface="Arial" panose="020B0604020202020204" pitchFamily="34" charset="0"/>
              </a:rPr>
              <a:t>, </a:t>
            </a:r>
            <a:r>
              <a:rPr lang="fr-FR" altLang="zh-CN" sz="1800" dirty="0" err="1">
                <a:latin typeface="Arial" panose="020B0604020202020204" pitchFamily="34" charset="0"/>
              </a:rPr>
              <a:t>int</a:t>
            </a:r>
            <a:r>
              <a:rPr lang="fr-FR" altLang="zh-CN" sz="1800" dirty="0">
                <a:solidFill>
                  <a:prstClr val="black"/>
                </a:solidFill>
                <a:latin typeface="Arial" panose="020B0604020202020204" pitchFamily="34" charset="0"/>
              </a:rPr>
              <a:t> </a:t>
            </a:r>
            <a:r>
              <a:rPr lang="fr-FR" altLang="zh-CN" sz="1800" dirty="0" err="1">
                <a:solidFill>
                  <a:prstClr val="black"/>
                </a:solidFill>
                <a:latin typeface="Arial" panose="020B0604020202020204" pitchFamily="34" charset="0"/>
              </a:rPr>
              <a:t>nphi</a:t>
            </a:r>
            <a:r>
              <a:rPr lang="fr-FR" altLang="zh-CN" sz="1800" dirty="0">
                <a:solidFill>
                  <a:prstClr val="black"/>
                </a:solidFill>
                <a:latin typeface="Arial" panose="020B0604020202020204" pitchFamily="34" charset="0"/>
              </a:rPr>
              <a:t>, </a:t>
            </a:r>
            <a:r>
              <a:rPr lang="fr-FR" altLang="zh-CN" sz="1800" dirty="0">
                <a:solidFill>
                  <a:srgbClr val="0000FF"/>
                </a:solidFill>
                <a:latin typeface="Arial" panose="020B0604020202020204" pitchFamily="34" charset="0"/>
              </a:rPr>
              <a:t>double x[]</a:t>
            </a:r>
            <a:r>
              <a:rPr lang="fr-FR" altLang="zh-CN" sz="1800" dirty="0">
                <a:solidFill>
                  <a:prstClr val="black"/>
                </a:solidFill>
                <a:latin typeface="Arial" panose="020B0604020202020204" pitchFamily="34" charset="0"/>
              </a:rPr>
              <a:t>, </a:t>
            </a:r>
            <a:r>
              <a:rPr lang="fr-FR" altLang="zh-CN" sz="1800" dirty="0">
                <a:solidFill>
                  <a:srgbClr val="00B050"/>
                </a:solidFill>
                <a:latin typeface="Arial" panose="020B0604020202020204" pitchFamily="34" charset="0"/>
              </a:rPr>
              <a:t>double y[]</a:t>
            </a:r>
            <a:r>
              <a:rPr lang="fr-FR" altLang="zh-CN" sz="1800" dirty="0">
                <a:solidFill>
                  <a:prstClr val="black"/>
                </a:solidFill>
                <a:latin typeface="Arial" panose="020B0604020202020204" pitchFamily="34" charset="0"/>
              </a:rPr>
              <a:t>, </a:t>
            </a:r>
            <a:r>
              <a:rPr lang="fr-FR" altLang="zh-CN" sz="1800" dirty="0" err="1">
                <a:solidFill>
                  <a:srgbClr val="FF00FF"/>
                </a:solidFill>
                <a:latin typeface="Arial" panose="020B0604020202020204" pitchFamily="34" charset="0"/>
              </a:rPr>
              <a:t>double_t</a:t>
            </a:r>
            <a:r>
              <a:rPr lang="fr-FR" altLang="zh-CN" sz="1800" dirty="0">
                <a:solidFill>
                  <a:srgbClr val="FF00FF"/>
                </a:solidFill>
                <a:latin typeface="Arial" panose="020B0604020202020204" pitchFamily="34" charset="0"/>
              </a:rPr>
              <a:t> </a:t>
            </a:r>
            <a:r>
              <a:rPr lang="fr-FR" altLang="zh-CN" sz="1800" dirty="0" err="1">
                <a:solidFill>
                  <a:srgbClr val="FF00FF"/>
                </a:solidFill>
                <a:latin typeface="Arial" panose="020B0604020202020204" pitchFamily="34" charset="0"/>
              </a:rPr>
              <a:t>kaR</a:t>
            </a:r>
            <a:r>
              <a:rPr lang="fr-FR" altLang="zh-CN" sz="1800" dirty="0">
                <a:solidFill>
                  <a:prstClr val="black"/>
                </a:solidFill>
                <a:latin typeface="Arial" panose="020B0604020202020204" pitchFamily="34" charset="0"/>
              </a:rPr>
              <a:t>, </a:t>
            </a:r>
            <a:r>
              <a:rPr lang="fr-FR" altLang="zh-CN" sz="1800" dirty="0" err="1">
                <a:solidFill>
                  <a:srgbClr val="CCCC00"/>
                </a:solidFill>
                <a:latin typeface="Arial" panose="020B0604020202020204" pitchFamily="34" charset="0"/>
              </a:rPr>
              <a:t>double_t</a:t>
            </a:r>
            <a:r>
              <a:rPr lang="fr-FR" altLang="zh-CN" sz="1800" dirty="0">
                <a:solidFill>
                  <a:srgbClr val="CCCC00"/>
                </a:solidFill>
                <a:latin typeface="Arial" panose="020B0604020202020204" pitchFamily="34" charset="0"/>
              </a:rPr>
              <a:t> </a:t>
            </a:r>
            <a:r>
              <a:rPr lang="fr-FR" altLang="zh-CN" sz="1800" dirty="0" err="1">
                <a:solidFill>
                  <a:srgbClr val="CCCC00"/>
                </a:solidFill>
                <a:latin typeface="Arial" panose="020B0604020202020204" pitchFamily="34" charset="0"/>
              </a:rPr>
              <a:t>kbR</a:t>
            </a:r>
            <a:r>
              <a:rPr lang="fr-FR" altLang="zh-CN" sz="1800" dirty="0">
                <a:solidFill>
                  <a:prstClr val="black"/>
                </a:solidFill>
                <a:latin typeface="Arial" panose="020B0604020202020204" pitchFamily="34" charset="0"/>
              </a:rPr>
              <a:t>, </a:t>
            </a:r>
            <a:r>
              <a:rPr lang="fr-FR" altLang="zh-CN" sz="1800" dirty="0">
                <a:solidFill>
                  <a:srgbClr val="7030A0"/>
                </a:solidFill>
                <a:latin typeface="Arial" panose="020B0604020202020204" pitchFamily="34" charset="0"/>
              </a:rPr>
              <a:t>double </a:t>
            </a:r>
            <a:r>
              <a:rPr lang="fr-FR" altLang="zh-CN" sz="1800" dirty="0" err="1">
                <a:solidFill>
                  <a:srgbClr val="7030A0"/>
                </a:solidFill>
                <a:latin typeface="Arial" panose="020B0604020202020204" pitchFamily="34" charset="0"/>
              </a:rPr>
              <a:t>thMin</a:t>
            </a:r>
            <a:r>
              <a:rPr lang="fr-FR" altLang="zh-CN" sz="1800" dirty="0">
                <a:solidFill>
                  <a:prstClr val="black"/>
                </a:solidFill>
                <a:latin typeface="Arial" panose="020B0604020202020204" pitchFamily="34" charset="0"/>
              </a:rPr>
              <a:t>, </a:t>
            </a:r>
            <a:r>
              <a:rPr lang="fr-FR" altLang="zh-CN" sz="1800" dirty="0">
                <a:solidFill>
                  <a:schemeClr val="accent1"/>
                </a:solidFill>
                <a:latin typeface="Arial" panose="020B0604020202020204" pitchFamily="34" charset="0"/>
              </a:rPr>
              <a:t>double </a:t>
            </a:r>
            <a:r>
              <a:rPr lang="fr-FR" altLang="zh-CN" sz="1800" dirty="0" err="1">
                <a:solidFill>
                  <a:schemeClr val="accent1"/>
                </a:solidFill>
                <a:latin typeface="Arial" panose="020B0604020202020204" pitchFamily="34" charset="0"/>
              </a:rPr>
              <a:t>thMax</a:t>
            </a:r>
            <a:r>
              <a:rPr lang="fr-FR" altLang="zh-CN" sz="1800" dirty="0">
                <a:solidFill>
                  <a:schemeClr val="accent1"/>
                </a:solidFill>
                <a:latin typeface="Arial" panose="020B0604020202020204" pitchFamily="34" charset="0"/>
              </a:rPr>
              <a:t> </a:t>
            </a:r>
            <a:r>
              <a:rPr lang="fr-FR" altLang="zh-CN" sz="1800" dirty="0">
                <a:solidFill>
                  <a:prstClr val="black"/>
                </a:solidFill>
                <a:latin typeface="Arial" panose="020B0604020202020204" pitchFamily="34" charset="0"/>
              </a:rPr>
              <a:t>)</a:t>
            </a:r>
          </a:p>
        </p:txBody>
      </p:sp>
      <p:pic>
        <p:nvPicPr>
          <p:cNvPr id="3" name="Picture 2">
            <a:extLst>
              <a:ext uri="{FF2B5EF4-FFF2-40B4-BE49-F238E27FC236}">
                <a16:creationId xmlns:a16="http://schemas.microsoft.com/office/drawing/2014/main" id="{568AEE27-C349-48A6-AD24-68F7E035D6F6}"/>
              </a:ext>
            </a:extLst>
          </p:cNvPr>
          <p:cNvPicPr>
            <a:picLocks noChangeAspect="1"/>
          </p:cNvPicPr>
          <p:nvPr/>
        </p:nvPicPr>
        <p:blipFill>
          <a:blip r:embed="rId3"/>
          <a:stretch>
            <a:fillRect/>
          </a:stretch>
        </p:blipFill>
        <p:spPr>
          <a:xfrm>
            <a:off x="226320" y="5925958"/>
            <a:ext cx="6991350" cy="466725"/>
          </a:xfrm>
          <a:prstGeom prst="rect">
            <a:avLst/>
          </a:prstGeom>
        </p:spPr>
      </p:pic>
    </p:spTree>
    <p:extLst>
      <p:ext uri="{BB962C8B-B14F-4D97-AF65-F5344CB8AC3E}">
        <p14:creationId xmlns:p14="http://schemas.microsoft.com/office/powerpoint/2010/main" val="2342100508"/>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B802A36-1AFA-4183-994E-A68B677EC808}"/>
              </a:ext>
            </a:extLst>
          </p:cNvPr>
          <p:cNvPicPr>
            <a:picLocks noChangeAspect="1"/>
          </p:cNvPicPr>
          <p:nvPr/>
        </p:nvPicPr>
        <p:blipFill>
          <a:blip r:embed="rId2"/>
          <a:stretch>
            <a:fillRect/>
          </a:stretch>
        </p:blipFill>
        <p:spPr>
          <a:xfrm>
            <a:off x="0" y="0"/>
            <a:ext cx="9144000" cy="2556122"/>
          </a:xfrm>
          <a:prstGeom prst="rect">
            <a:avLst/>
          </a:prstGeom>
        </p:spPr>
      </p:pic>
      <p:pic>
        <p:nvPicPr>
          <p:cNvPr id="5" name="Picture 4">
            <a:extLst>
              <a:ext uri="{FF2B5EF4-FFF2-40B4-BE49-F238E27FC236}">
                <a16:creationId xmlns:a16="http://schemas.microsoft.com/office/drawing/2014/main" id="{78CB49B9-B9C7-4BFE-97EA-D7A93DB094CC}"/>
              </a:ext>
            </a:extLst>
          </p:cNvPr>
          <p:cNvPicPr>
            <a:picLocks noChangeAspect="1"/>
          </p:cNvPicPr>
          <p:nvPr/>
        </p:nvPicPr>
        <p:blipFill>
          <a:blip r:embed="rId3"/>
          <a:stretch>
            <a:fillRect/>
          </a:stretch>
        </p:blipFill>
        <p:spPr>
          <a:xfrm>
            <a:off x="0" y="2651728"/>
            <a:ext cx="9144000" cy="2565761"/>
          </a:xfrm>
          <a:prstGeom prst="rect">
            <a:avLst/>
          </a:prstGeom>
        </p:spPr>
      </p:pic>
      <p:sp>
        <p:nvSpPr>
          <p:cNvPr id="35" name="Rectangle 34">
            <a:extLst>
              <a:ext uri="{FF2B5EF4-FFF2-40B4-BE49-F238E27FC236}">
                <a16:creationId xmlns:a16="http://schemas.microsoft.com/office/drawing/2014/main" id="{3EB0B1D6-8B90-4D9C-9CFD-3314CB53B869}"/>
              </a:ext>
            </a:extLst>
          </p:cNvPr>
          <p:cNvSpPr/>
          <p:nvPr/>
        </p:nvSpPr>
        <p:spPr>
          <a:xfrm rot="16200000">
            <a:off x="-189858" y="3510066"/>
            <a:ext cx="2565760" cy="849086"/>
          </a:xfrm>
          <a:prstGeom prst="rect">
            <a:avLst/>
          </a:prstGeom>
          <a:solidFill>
            <a:srgbClr val="00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D84454A8-285A-46B2-A9FF-B7813FB5E5A5}"/>
              </a:ext>
            </a:extLst>
          </p:cNvPr>
          <p:cNvSpPr/>
          <p:nvPr/>
        </p:nvSpPr>
        <p:spPr>
          <a:xfrm rot="16200000">
            <a:off x="-172582" y="855633"/>
            <a:ext cx="2565760" cy="849086"/>
          </a:xfrm>
          <a:prstGeom prst="rect">
            <a:avLst/>
          </a:prstGeom>
          <a:solidFill>
            <a:srgbClr val="00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CB8E958-9B40-4E3A-833C-DA77C981E40C}"/>
              </a:ext>
            </a:extLst>
          </p:cNvPr>
          <p:cNvSpPr txBox="1"/>
          <p:nvPr/>
        </p:nvSpPr>
        <p:spPr>
          <a:xfrm rot="205513">
            <a:off x="7408988" y="225911"/>
            <a:ext cx="907621" cy="369332"/>
          </a:xfrm>
          <a:prstGeom prst="rect">
            <a:avLst/>
          </a:prstGeom>
          <a:noFill/>
        </p:spPr>
        <p:txBody>
          <a:bodyPr wrap="none" rtlCol="0">
            <a:spAutoFit/>
          </a:bodyPr>
          <a:lstStyle/>
          <a:p>
            <a:r>
              <a:rPr lang="en-US" altLang="zh-CN" i="1" dirty="0">
                <a:solidFill>
                  <a:srgbClr val="CCFFCC"/>
                </a:solidFill>
                <a:latin typeface="Cambria" panose="02040503050406030204" pitchFamily="18" charset="0"/>
                <a:ea typeface="Cambria" panose="02040503050406030204" pitchFamily="18" charset="0"/>
              </a:rPr>
              <a:t>γ</a:t>
            </a:r>
            <a:r>
              <a:rPr lang="en-US" altLang="zh-CN" dirty="0">
                <a:solidFill>
                  <a:srgbClr val="CCFFCC"/>
                </a:solidFill>
                <a:latin typeface="Cambria" panose="02040503050406030204" pitchFamily="18" charset="0"/>
                <a:ea typeface="Cambria" panose="02040503050406030204" pitchFamily="18" charset="0"/>
              </a:rPr>
              <a:t> 0.451</a:t>
            </a:r>
            <a:endParaRPr lang="en-US" dirty="0">
              <a:solidFill>
                <a:srgbClr val="CCFFCC"/>
              </a:solidFill>
              <a:latin typeface="Cambria" panose="02040503050406030204" pitchFamily="18" charset="0"/>
              <a:ea typeface="Cambria" panose="02040503050406030204" pitchFamily="18" charset="0"/>
            </a:endParaRPr>
          </a:p>
        </p:txBody>
      </p:sp>
      <p:cxnSp>
        <p:nvCxnSpPr>
          <p:cNvPr id="8" name="Straight Arrow Connector 7">
            <a:extLst>
              <a:ext uri="{FF2B5EF4-FFF2-40B4-BE49-F238E27FC236}">
                <a16:creationId xmlns:a16="http://schemas.microsoft.com/office/drawing/2014/main" id="{4277C0F4-162B-4906-BE3F-0C5BCFBAFEAE}"/>
              </a:ext>
            </a:extLst>
          </p:cNvPr>
          <p:cNvCxnSpPr>
            <a:cxnSpLocks/>
          </p:cNvCxnSpPr>
          <p:nvPr/>
        </p:nvCxnSpPr>
        <p:spPr>
          <a:xfrm>
            <a:off x="7582057" y="614718"/>
            <a:ext cx="623944" cy="28328"/>
          </a:xfrm>
          <a:prstGeom prst="straightConnector1">
            <a:avLst/>
          </a:prstGeom>
          <a:ln>
            <a:solidFill>
              <a:srgbClr val="CCFFCC"/>
            </a:solidFill>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571C963-78D4-4EF2-8989-9723AD2CA956}"/>
              </a:ext>
            </a:extLst>
          </p:cNvPr>
          <p:cNvSpPr txBox="1"/>
          <p:nvPr/>
        </p:nvSpPr>
        <p:spPr>
          <a:xfrm rot="19420912">
            <a:off x="2877832" y="1094923"/>
            <a:ext cx="907621" cy="369332"/>
          </a:xfrm>
          <a:prstGeom prst="rect">
            <a:avLst/>
          </a:prstGeom>
          <a:noFill/>
        </p:spPr>
        <p:txBody>
          <a:bodyPr wrap="none" rtlCol="0">
            <a:spAutoFit/>
          </a:bodyPr>
          <a:lstStyle/>
          <a:p>
            <a:r>
              <a:rPr lang="en-US" altLang="zh-CN" i="1" dirty="0">
                <a:solidFill>
                  <a:srgbClr val="CCFFCC"/>
                </a:solidFill>
                <a:latin typeface="Cambria" panose="02040503050406030204" pitchFamily="18" charset="0"/>
                <a:ea typeface="Cambria" panose="02040503050406030204" pitchFamily="18" charset="0"/>
              </a:rPr>
              <a:t>γ</a:t>
            </a:r>
            <a:r>
              <a:rPr lang="en-US" altLang="zh-CN" dirty="0">
                <a:solidFill>
                  <a:srgbClr val="CCFFCC"/>
                </a:solidFill>
                <a:latin typeface="Cambria" panose="02040503050406030204" pitchFamily="18" charset="0"/>
                <a:ea typeface="Cambria" panose="02040503050406030204" pitchFamily="18" charset="0"/>
              </a:rPr>
              <a:t> 7.336</a:t>
            </a:r>
            <a:endParaRPr lang="en-US" dirty="0">
              <a:solidFill>
                <a:srgbClr val="CCFFCC"/>
              </a:solidFill>
              <a:latin typeface="Cambria" panose="02040503050406030204" pitchFamily="18" charset="0"/>
              <a:ea typeface="Cambria" panose="02040503050406030204" pitchFamily="18" charset="0"/>
            </a:endParaRPr>
          </a:p>
        </p:txBody>
      </p:sp>
      <p:cxnSp>
        <p:nvCxnSpPr>
          <p:cNvPr id="11" name="Straight Arrow Connector 10">
            <a:extLst>
              <a:ext uri="{FF2B5EF4-FFF2-40B4-BE49-F238E27FC236}">
                <a16:creationId xmlns:a16="http://schemas.microsoft.com/office/drawing/2014/main" id="{E6C40728-A437-4C1D-B268-6C91D18579D6}"/>
              </a:ext>
            </a:extLst>
          </p:cNvPr>
          <p:cNvCxnSpPr>
            <a:cxnSpLocks/>
          </p:cNvCxnSpPr>
          <p:nvPr/>
        </p:nvCxnSpPr>
        <p:spPr>
          <a:xfrm flipH="1">
            <a:off x="2601490" y="1542076"/>
            <a:ext cx="388777" cy="287490"/>
          </a:xfrm>
          <a:prstGeom prst="straightConnector1">
            <a:avLst/>
          </a:prstGeom>
          <a:ln>
            <a:solidFill>
              <a:srgbClr val="CCFFCC"/>
            </a:solidFill>
            <a:tailEnd type="triangle"/>
          </a:ln>
        </p:spPr>
        <p:style>
          <a:lnRef idx="1">
            <a:schemeClr val="accent1"/>
          </a:lnRef>
          <a:fillRef idx="0">
            <a:schemeClr val="accent1"/>
          </a:fillRef>
          <a:effectRef idx="0">
            <a:schemeClr val="accent1"/>
          </a:effectRef>
          <a:fontRef idx="minor">
            <a:schemeClr val="tx1"/>
          </a:fontRef>
        </p:style>
      </p:cxnSp>
      <p:cxnSp>
        <p:nvCxnSpPr>
          <p:cNvPr id="13" name="Straight Arrow Connector 12">
            <a:extLst>
              <a:ext uri="{FF2B5EF4-FFF2-40B4-BE49-F238E27FC236}">
                <a16:creationId xmlns:a16="http://schemas.microsoft.com/office/drawing/2014/main" id="{65300965-C0FA-4286-AD2F-8ADDE3236B34}"/>
              </a:ext>
            </a:extLst>
          </p:cNvPr>
          <p:cNvCxnSpPr>
            <a:cxnSpLocks/>
          </p:cNvCxnSpPr>
          <p:nvPr/>
        </p:nvCxnSpPr>
        <p:spPr>
          <a:xfrm>
            <a:off x="769077" y="1353021"/>
            <a:ext cx="453511" cy="380939"/>
          </a:xfrm>
          <a:prstGeom prst="straightConnector1">
            <a:avLst/>
          </a:prstGeom>
          <a:ln>
            <a:solidFill>
              <a:srgbClr val="FFCCCC"/>
            </a:solidFill>
            <a:tailEnd type="triangle"/>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0BE01F5D-598C-4F3F-9C34-EAC61C8348EE}"/>
              </a:ext>
            </a:extLst>
          </p:cNvPr>
          <p:cNvSpPr txBox="1"/>
          <p:nvPr/>
        </p:nvSpPr>
        <p:spPr>
          <a:xfrm rot="2256685">
            <a:off x="1118445" y="1708149"/>
            <a:ext cx="620683" cy="369332"/>
          </a:xfrm>
          <a:prstGeom prst="rect">
            <a:avLst/>
          </a:prstGeom>
          <a:noFill/>
        </p:spPr>
        <p:txBody>
          <a:bodyPr wrap="none" rtlCol="0">
            <a:spAutoFit/>
          </a:bodyPr>
          <a:lstStyle/>
          <a:p>
            <a:r>
              <a:rPr lang="en-US" altLang="zh-CN" i="1" dirty="0">
                <a:solidFill>
                  <a:srgbClr val="FFCCCC"/>
                </a:solidFill>
                <a:latin typeface="Cambria" panose="02040503050406030204" pitchFamily="18" charset="0"/>
                <a:ea typeface="Cambria" panose="02040503050406030204" pitchFamily="18" charset="0"/>
              </a:rPr>
              <a:t>α</a:t>
            </a:r>
            <a:r>
              <a:rPr lang="en-US" altLang="zh-CN" dirty="0">
                <a:solidFill>
                  <a:srgbClr val="FFCCCC"/>
                </a:solidFill>
                <a:latin typeface="Cambria" panose="02040503050406030204" pitchFamily="18" charset="0"/>
                <a:ea typeface="Cambria" panose="02040503050406030204" pitchFamily="18" charset="0"/>
              </a:rPr>
              <a:t> 20</a:t>
            </a:r>
            <a:endParaRPr lang="en-US" dirty="0">
              <a:solidFill>
                <a:srgbClr val="FFCCCC"/>
              </a:solidFill>
              <a:latin typeface="Cambria" panose="02040503050406030204" pitchFamily="18" charset="0"/>
              <a:ea typeface="Cambria" panose="02040503050406030204" pitchFamily="18" charset="0"/>
            </a:endParaRPr>
          </a:p>
        </p:txBody>
      </p:sp>
      <p:cxnSp>
        <p:nvCxnSpPr>
          <p:cNvPr id="16" name="Straight Arrow Connector 15">
            <a:extLst>
              <a:ext uri="{FF2B5EF4-FFF2-40B4-BE49-F238E27FC236}">
                <a16:creationId xmlns:a16="http://schemas.microsoft.com/office/drawing/2014/main" id="{992BBCC0-4537-4CE8-8426-5502D54E42D7}"/>
              </a:ext>
            </a:extLst>
          </p:cNvPr>
          <p:cNvCxnSpPr>
            <a:cxnSpLocks/>
          </p:cNvCxnSpPr>
          <p:nvPr/>
        </p:nvCxnSpPr>
        <p:spPr>
          <a:xfrm flipV="1">
            <a:off x="810768" y="874131"/>
            <a:ext cx="578740" cy="58557"/>
          </a:xfrm>
          <a:prstGeom prst="straightConnector1">
            <a:avLst/>
          </a:prstGeom>
          <a:ln>
            <a:solidFill>
              <a:srgbClr val="CCECFF"/>
            </a:solidFill>
            <a:tailEnd type="triangle"/>
          </a:ln>
        </p:spPr>
        <p:style>
          <a:lnRef idx="1">
            <a:schemeClr val="accent1"/>
          </a:lnRef>
          <a:fillRef idx="0">
            <a:schemeClr val="accent1"/>
          </a:fillRef>
          <a:effectRef idx="0">
            <a:schemeClr val="accent1"/>
          </a:effectRef>
          <a:fontRef idx="minor">
            <a:schemeClr val="tx1"/>
          </a:fontRef>
        </p:style>
      </p:cxnSp>
      <p:sp>
        <p:nvSpPr>
          <p:cNvPr id="17" name="TextBox 16">
            <a:extLst>
              <a:ext uri="{FF2B5EF4-FFF2-40B4-BE49-F238E27FC236}">
                <a16:creationId xmlns:a16="http://schemas.microsoft.com/office/drawing/2014/main" id="{E22BB279-70FF-49AC-BC63-EFC81EC0231E}"/>
              </a:ext>
            </a:extLst>
          </p:cNvPr>
          <p:cNvSpPr txBox="1"/>
          <p:nvPr/>
        </p:nvSpPr>
        <p:spPr>
          <a:xfrm rot="21365584">
            <a:off x="1576000" y="586372"/>
            <a:ext cx="963725" cy="369332"/>
          </a:xfrm>
          <a:prstGeom prst="rect">
            <a:avLst/>
          </a:prstGeom>
          <a:noFill/>
        </p:spPr>
        <p:txBody>
          <a:bodyPr wrap="none" rtlCol="0">
            <a:spAutoFit/>
          </a:bodyPr>
          <a:lstStyle/>
          <a:p>
            <a:r>
              <a:rPr lang="en-US" altLang="zh-CN" baseline="30000" dirty="0">
                <a:solidFill>
                  <a:srgbClr val="CCECFF"/>
                </a:solidFill>
                <a:latin typeface="Cambria" panose="02040503050406030204" pitchFamily="18" charset="0"/>
                <a:ea typeface="Cambria" panose="02040503050406030204" pitchFamily="18" charset="0"/>
              </a:rPr>
              <a:t>23</a:t>
            </a:r>
            <a:r>
              <a:rPr lang="en-US" altLang="zh-CN" dirty="0">
                <a:solidFill>
                  <a:srgbClr val="CCECFF"/>
                </a:solidFill>
                <a:latin typeface="Cambria" panose="02040503050406030204" pitchFamily="18" charset="0"/>
                <a:ea typeface="Cambria" panose="02040503050406030204" pitchFamily="18" charset="0"/>
              </a:rPr>
              <a:t>Mg 50</a:t>
            </a:r>
            <a:endParaRPr lang="en-US" dirty="0">
              <a:solidFill>
                <a:srgbClr val="CCECFF"/>
              </a:solidFill>
              <a:latin typeface="Cambria" panose="02040503050406030204" pitchFamily="18" charset="0"/>
              <a:ea typeface="Cambria" panose="02040503050406030204" pitchFamily="18" charset="0"/>
            </a:endParaRPr>
          </a:p>
        </p:txBody>
      </p:sp>
      <p:sp>
        <p:nvSpPr>
          <p:cNvPr id="19" name="TextBox 18">
            <a:extLst>
              <a:ext uri="{FF2B5EF4-FFF2-40B4-BE49-F238E27FC236}">
                <a16:creationId xmlns:a16="http://schemas.microsoft.com/office/drawing/2014/main" id="{D0BD460B-FA15-4E01-9DD8-13BA09ECD85A}"/>
              </a:ext>
            </a:extLst>
          </p:cNvPr>
          <p:cNvSpPr txBox="1"/>
          <p:nvPr/>
        </p:nvSpPr>
        <p:spPr>
          <a:xfrm rot="205513">
            <a:off x="7816995" y="3455783"/>
            <a:ext cx="907621" cy="369332"/>
          </a:xfrm>
          <a:prstGeom prst="rect">
            <a:avLst/>
          </a:prstGeom>
          <a:noFill/>
        </p:spPr>
        <p:txBody>
          <a:bodyPr wrap="none" rtlCol="0">
            <a:spAutoFit/>
          </a:bodyPr>
          <a:lstStyle/>
          <a:p>
            <a:r>
              <a:rPr lang="en-US" altLang="zh-CN" i="1" dirty="0">
                <a:solidFill>
                  <a:srgbClr val="CCFFCC"/>
                </a:solidFill>
                <a:latin typeface="Cambria" panose="02040503050406030204" pitchFamily="18" charset="0"/>
                <a:ea typeface="Cambria" panose="02040503050406030204" pitchFamily="18" charset="0"/>
              </a:rPr>
              <a:t>γ</a:t>
            </a:r>
            <a:r>
              <a:rPr lang="en-US" altLang="zh-CN" dirty="0">
                <a:solidFill>
                  <a:srgbClr val="CCFFCC"/>
                </a:solidFill>
                <a:latin typeface="Cambria" panose="02040503050406030204" pitchFamily="18" charset="0"/>
                <a:ea typeface="Cambria" panose="02040503050406030204" pitchFamily="18" charset="0"/>
              </a:rPr>
              <a:t> 0.451</a:t>
            </a:r>
            <a:endParaRPr lang="en-US" dirty="0">
              <a:solidFill>
                <a:srgbClr val="CCFFCC"/>
              </a:solidFill>
              <a:latin typeface="Cambria" panose="02040503050406030204" pitchFamily="18" charset="0"/>
              <a:ea typeface="Cambria" panose="02040503050406030204" pitchFamily="18" charset="0"/>
            </a:endParaRPr>
          </a:p>
        </p:txBody>
      </p:sp>
      <p:cxnSp>
        <p:nvCxnSpPr>
          <p:cNvPr id="20" name="Straight Arrow Connector 19">
            <a:extLst>
              <a:ext uri="{FF2B5EF4-FFF2-40B4-BE49-F238E27FC236}">
                <a16:creationId xmlns:a16="http://schemas.microsoft.com/office/drawing/2014/main" id="{14D5A6CE-D270-4B47-8BAE-CBEB8A6B4EA8}"/>
              </a:ext>
            </a:extLst>
          </p:cNvPr>
          <p:cNvCxnSpPr>
            <a:cxnSpLocks/>
          </p:cNvCxnSpPr>
          <p:nvPr/>
        </p:nvCxnSpPr>
        <p:spPr>
          <a:xfrm>
            <a:off x="7990064" y="3844590"/>
            <a:ext cx="620536" cy="56850"/>
          </a:xfrm>
          <a:prstGeom prst="straightConnector1">
            <a:avLst/>
          </a:prstGeom>
          <a:ln>
            <a:solidFill>
              <a:srgbClr val="CCFFCC"/>
            </a:solidFill>
            <a:tailEnd type="triangle"/>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3C0A7723-993F-4BD0-BAEE-D0E852588984}"/>
              </a:ext>
            </a:extLst>
          </p:cNvPr>
          <p:cNvSpPr txBox="1"/>
          <p:nvPr/>
        </p:nvSpPr>
        <p:spPr>
          <a:xfrm rot="3603848">
            <a:off x="-43267" y="2989345"/>
            <a:ext cx="907621" cy="369332"/>
          </a:xfrm>
          <a:prstGeom prst="rect">
            <a:avLst/>
          </a:prstGeom>
          <a:noFill/>
        </p:spPr>
        <p:txBody>
          <a:bodyPr wrap="none" rtlCol="0">
            <a:spAutoFit/>
          </a:bodyPr>
          <a:lstStyle/>
          <a:p>
            <a:r>
              <a:rPr lang="en-US" altLang="zh-CN" i="1" dirty="0">
                <a:solidFill>
                  <a:srgbClr val="CCFFCC"/>
                </a:solidFill>
                <a:latin typeface="Cambria" panose="02040503050406030204" pitchFamily="18" charset="0"/>
                <a:ea typeface="Cambria" panose="02040503050406030204" pitchFamily="18" charset="0"/>
              </a:rPr>
              <a:t>γ</a:t>
            </a:r>
            <a:r>
              <a:rPr lang="en-US" altLang="zh-CN" dirty="0">
                <a:solidFill>
                  <a:srgbClr val="CCFFCC"/>
                </a:solidFill>
                <a:latin typeface="Cambria" panose="02040503050406030204" pitchFamily="18" charset="0"/>
                <a:ea typeface="Cambria" panose="02040503050406030204" pitchFamily="18" charset="0"/>
              </a:rPr>
              <a:t> 7.336</a:t>
            </a:r>
            <a:endParaRPr lang="en-US" dirty="0">
              <a:solidFill>
                <a:srgbClr val="CCFFCC"/>
              </a:solidFill>
              <a:latin typeface="Cambria" panose="02040503050406030204" pitchFamily="18" charset="0"/>
              <a:ea typeface="Cambria" panose="02040503050406030204" pitchFamily="18" charset="0"/>
            </a:endParaRPr>
          </a:p>
        </p:txBody>
      </p:sp>
      <p:cxnSp>
        <p:nvCxnSpPr>
          <p:cNvPr id="22" name="Straight Arrow Connector 21">
            <a:extLst>
              <a:ext uri="{FF2B5EF4-FFF2-40B4-BE49-F238E27FC236}">
                <a16:creationId xmlns:a16="http://schemas.microsoft.com/office/drawing/2014/main" id="{DAF7CB25-7D9E-48CA-A0B4-A67CCAA1D347}"/>
              </a:ext>
            </a:extLst>
          </p:cNvPr>
          <p:cNvCxnSpPr>
            <a:cxnSpLocks/>
          </p:cNvCxnSpPr>
          <p:nvPr/>
        </p:nvCxnSpPr>
        <p:spPr>
          <a:xfrm flipH="1" flipV="1">
            <a:off x="714089" y="3573783"/>
            <a:ext cx="192691" cy="360825"/>
          </a:xfrm>
          <a:prstGeom prst="straightConnector1">
            <a:avLst/>
          </a:prstGeom>
          <a:ln>
            <a:solidFill>
              <a:srgbClr val="CCFFCC"/>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6A51BB3C-8DE5-47DF-BB45-BB326C6F55F0}"/>
              </a:ext>
            </a:extLst>
          </p:cNvPr>
          <p:cNvCxnSpPr>
            <a:cxnSpLocks/>
            <a:endCxn id="27" idx="1"/>
          </p:cNvCxnSpPr>
          <p:nvPr/>
        </p:nvCxnSpPr>
        <p:spPr>
          <a:xfrm flipV="1">
            <a:off x="906780" y="3166271"/>
            <a:ext cx="438314" cy="275043"/>
          </a:xfrm>
          <a:prstGeom prst="straightConnector1">
            <a:avLst/>
          </a:prstGeom>
          <a:ln>
            <a:solidFill>
              <a:srgbClr val="FFCCCC"/>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60175391-793D-49D0-AD0B-54D404E73BEC}"/>
              </a:ext>
            </a:extLst>
          </p:cNvPr>
          <p:cNvSpPr txBox="1"/>
          <p:nvPr/>
        </p:nvSpPr>
        <p:spPr>
          <a:xfrm rot="19635154">
            <a:off x="1295769" y="2813730"/>
            <a:ext cx="620683" cy="369332"/>
          </a:xfrm>
          <a:prstGeom prst="rect">
            <a:avLst/>
          </a:prstGeom>
          <a:noFill/>
        </p:spPr>
        <p:txBody>
          <a:bodyPr wrap="none" rtlCol="0">
            <a:spAutoFit/>
          </a:bodyPr>
          <a:lstStyle/>
          <a:p>
            <a:r>
              <a:rPr lang="en-US" altLang="zh-CN" i="1" dirty="0">
                <a:solidFill>
                  <a:srgbClr val="FFCCCC"/>
                </a:solidFill>
                <a:latin typeface="Cambria" panose="02040503050406030204" pitchFamily="18" charset="0"/>
                <a:ea typeface="Cambria" panose="02040503050406030204" pitchFamily="18" charset="0"/>
              </a:rPr>
              <a:t>α</a:t>
            </a:r>
            <a:r>
              <a:rPr lang="en-US" altLang="zh-CN" dirty="0">
                <a:solidFill>
                  <a:srgbClr val="FFCCCC"/>
                </a:solidFill>
                <a:latin typeface="Cambria" panose="02040503050406030204" pitchFamily="18" charset="0"/>
                <a:ea typeface="Cambria" panose="02040503050406030204" pitchFamily="18" charset="0"/>
              </a:rPr>
              <a:t> 20</a:t>
            </a:r>
            <a:endParaRPr lang="en-US" dirty="0">
              <a:solidFill>
                <a:srgbClr val="FFCCCC"/>
              </a:solidFill>
              <a:latin typeface="Cambria" panose="02040503050406030204" pitchFamily="18" charset="0"/>
              <a:ea typeface="Cambria" panose="02040503050406030204" pitchFamily="18" charset="0"/>
            </a:endParaRPr>
          </a:p>
        </p:txBody>
      </p:sp>
      <p:cxnSp>
        <p:nvCxnSpPr>
          <p:cNvPr id="32" name="Straight Arrow Connector 31">
            <a:extLst>
              <a:ext uri="{FF2B5EF4-FFF2-40B4-BE49-F238E27FC236}">
                <a16:creationId xmlns:a16="http://schemas.microsoft.com/office/drawing/2014/main" id="{65CE292A-9222-4B40-B1FA-1451A17569C6}"/>
              </a:ext>
            </a:extLst>
          </p:cNvPr>
          <p:cNvCxnSpPr>
            <a:cxnSpLocks/>
          </p:cNvCxnSpPr>
          <p:nvPr/>
        </p:nvCxnSpPr>
        <p:spPr>
          <a:xfrm flipV="1">
            <a:off x="1954678" y="3593243"/>
            <a:ext cx="705567" cy="1"/>
          </a:xfrm>
          <a:prstGeom prst="straightConnector1">
            <a:avLst/>
          </a:prstGeom>
          <a:ln>
            <a:solidFill>
              <a:srgbClr val="CCECFF"/>
            </a:solidFill>
            <a:tailEnd type="triangle"/>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DB6E70F3-CD12-419D-9941-D0A08AD5FE62}"/>
              </a:ext>
            </a:extLst>
          </p:cNvPr>
          <p:cNvSpPr txBox="1"/>
          <p:nvPr/>
        </p:nvSpPr>
        <p:spPr>
          <a:xfrm rot="176889">
            <a:off x="2669106" y="3400954"/>
            <a:ext cx="963725" cy="369332"/>
          </a:xfrm>
          <a:prstGeom prst="rect">
            <a:avLst/>
          </a:prstGeom>
          <a:noFill/>
        </p:spPr>
        <p:txBody>
          <a:bodyPr wrap="none" rtlCol="0">
            <a:spAutoFit/>
          </a:bodyPr>
          <a:lstStyle/>
          <a:p>
            <a:r>
              <a:rPr lang="en-US" altLang="zh-CN" baseline="30000" dirty="0">
                <a:solidFill>
                  <a:srgbClr val="CCECFF"/>
                </a:solidFill>
                <a:latin typeface="Cambria" panose="02040503050406030204" pitchFamily="18" charset="0"/>
                <a:ea typeface="Cambria" panose="02040503050406030204" pitchFamily="18" charset="0"/>
              </a:rPr>
              <a:t>23</a:t>
            </a:r>
            <a:r>
              <a:rPr lang="en-US" altLang="zh-CN" dirty="0">
                <a:solidFill>
                  <a:srgbClr val="CCECFF"/>
                </a:solidFill>
                <a:latin typeface="Cambria" panose="02040503050406030204" pitchFamily="18" charset="0"/>
                <a:ea typeface="Cambria" panose="02040503050406030204" pitchFamily="18" charset="0"/>
              </a:rPr>
              <a:t>Mg 50</a:t>
            </a:r>
            <a:endParaRPr lang="en-US" dirty="0">
              <a:solidFill>
                <a:srgbClr val="CCECFF"/>
              </a:solidFill>
              <a:latin typeface="Cambria" panose="02040503050406030204" pitchFamily="18" charset="0"/>
              <a:ea typeface="Cambria" panose="02040503050406030204" pitchFamily="18" charset="0"/>
            </a:endParaRPr>
          </a:p>
        </p:txBody>
      </p:sp>
      <p:sp>
        <p:nvSpPr>
          <p:cNvPr id="40" name="TextBox 39">
            <a:extLst>
              <a:ext uri="{FF2B5EF4-FFF2-40B4-BE49-F238E27FC236}">
                <a16:creationId xmlns:a16="http://schemas.microsoft.com/office/drawing/2014/main" id="{B3E91F3E-70E6-4078-A789-42A1626F3CAF}"/>
              </a:ext>
            </a:extLst>
          </p:cNvPr>
          <p:cNvSpPr txBox="1"/>
          <p:nvPr/>
        </p:nvSpPr>
        <p:spPr>
          <a:xfrm>
            <a:off x="460921" y="5254351"/>
            <a:ext cx="1298753" cy="369332"/>
          </a:xfrm>
          <a:prstGeom prst="rect">
            <a:avLst/>
          </a:prstGeom>
          <a:noFill/>
        </p:spPr>
        <p:txBody>
          <a:bodyPr wrap="none">
            <a:spAutoFit/>
          </a:bodyPr>
          <a:lstStyle/>
          <a:p>
            <a:r>
              <a:rPr lang="en-US" dirty="0">
                <a:latin typeface="Cambria" panose="02040503050406030204" pitchFamily="18" charset="0"/>
                <a:ea typeface="Cambria" panose="02040503050406030204" pitchFamily="18" charset="0"/>
              </a:rPr>
              <a:t>TOF = 10 fs</a:t>
            </a:r>
          </a:p>
        </p:txBody>
      </p:sp>
    </p:spTree>
    <p:extLst>
      <p:ext uri="{BB962C8B-B14F-4D97-AF65-F5344CB8AC3E}">
        <p14:creationId xmlns:p14="http://schemas.microsoft.com/office/powerpoint/2010/main" val="333136702"/>
      </p:ext>
    </p:extLst>
  </p:cSld>
  <p:clrMapOvr>
    <a:masterClrMapping/>
  </p:clrMapOvr>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E4D656A-CEE6-4340-A2CD-68933DA391F1}"/>
              </a:ext>
            </a:extLst>
          </p:cNvPr>
          <p:cNvPicPr>
            <a:picLocks noChangeAspect="1"/>
          </p:cNvPicPr>
          <p:nvPr/>
        </p:nvPicPr>
        <p:blipFill>
          <a:blip r:embed="rId2"/>
          <a:stretch>
            <a:fillRect/>
          </a:stretch>
        </p:blipFill>
        <p:spPr>
          <a:xfrm>
            <a:off x="0" y="1138382"/>
            <a:ext cx="9144000" cy="4581236"/>
          </a:xfrm>
          <a:prstGeom prst="rect">
            <a:avLst/>
          </a:prstGeom>
        </p:spPr>
      </p:pic>
      <p:sp>
        <p:nvSpPr>
          <p:cNvPr id="4" name="Rectangle 3">
            <a:extLst>
              <a:ext uri="{FF2B5EF4-FFF2-40B4-BE49-F238E27FC236}">
                <a16:creationId xmlns:a16="http://schemas.microsoft.com/office/drawing/2014/main" id="{CE10507F-C32F-43C9-B415-6A65B60873D6}"/>
              </a:ext>
            </a:extLst>
          </p:cNvPr>
          <p:cNvSpPr/>
          <p:nvPr/>
        </p:nvSpPr>
        <p:spPr>
          <a:xfrm rot="16200000">
            <a:off x="-1627360" y="3004457"/>
            <a:ext cx="4581236" cy="849086"/>
          </a:xfrm>
          <a:prstGeom prst="rect">
            <a:avLst/>
          </a:prstGeom>
          <a:solidFill>
            <a:srgbClr val="00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CF8BDD70-E26F-4443-9B01-7D989B46B3F4}"/>
              </a:ext>
            </a:extLst>
          </p:cNvPr>
          <p:cNvSpPr txBox="1"/>
          <p:nvPr/>
        </p:nvSpPr>
        <p:spPr>
          <a:xfrm>
            <a:off x="95161" y="5776864"/>
            <a:ext cx="1298753" cy="369332"/>
          </a:xfrm>
          <a:prstGeom prst="rect">
            <a:avLst/>
          </a:prstGeom>
          <a:noFill/>
        </p:spPr>
        <p:txBody>
          <a:bodyPr wrap="none">
            <a:spAutoFit/>
          </a:bodyPr>
          <a:lstStyle/>
          <a:p>
            <a:r>
              <a:rPr lang="en-US" dirty="0">
                <a:latin typeface="Cambria" panose="02040503050406030204" pitchFamily="18" charset="0"/>
                <a:ea typeface="Cambria" panose="02040503050406030204" pitchFamily="18" charset="0"/>
              </a:rPr>
              <a:t>TOF = 10 fs</a:t>
            </a:r>
          </a:p>
        </p:txBody>
      </p:sp>
    </p:spTree>
    <p:extLst>
      <p:ext uri="{BB962C8B-B14F-4D97-AF65-F5344CB8AC3E}">
        <p14:creationId xmlns:p14="http://schemas.microsoft.com/office/powerpoint/2010/main" val="2620823713"/>
      </p:ext>
    </p:extLst>
  </p:cSld>
  <p:clrMapOvr>
    <a:masterClrMapping/>
  </p:clrMapOvr>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BCC8860-E892-4433-886B-2ACF0CB2B102}"/>
              </a:ext>
            </a:extLst>
          </p:cNvPr>
          <p:cNvPicPr>
            <a:picLocks noChangeAspect="1"/>
          </p:cNvPicPr>
          <p:nvPr/>
        </p:nvPicPr>
        <p:blipFill>
          <a:blip r:embed="rId2"/>
          <a:stretch>
            <a:fillRect/>
          </a:stretch>
        </p:blipFill>
        <p:spPr>
          <a:xfrm>
            <a:off x="0" y="2033443"/>
            <a:ext cx="9144000" cy="4562764"/>
          </a:xfrm>
          <a:prstGeom prst="rect">
            <a:avLst/>
          </a:prstGeom>
        </p:spPr>
      </p:pic>
      <p:sp>
        <p:nvSpPr>
          <p:cNvPr id="5" name="TextBox 4">
            <a:extLst>
              <a:ext uri="{FF2B5EF4-FFF2-40B4-BE49-F238E27FC236}">
                <a16:creationId xmlns:a16="http://schemas.microsoft.com/office/drawing/2014/main" id="{EDD7C1D5-9991-4CEE-8928-84687F37454F}"/>
              </a:ext>
            </a:extLst>
          </p:cNvPr>
          <p:cNvSpPr txBox="1"/>
          <p:nvPr/>
        </p:nvSpPr>
        <p:spPr>
          <a:xfrm rot="4171266">
            <a:off x="1634686" y="4855006"/>
            <a:ext cx="907621" cy="369332"/>
          </a:xfrm>
          <a:prstGeom prst="rect">
            <a:avLst/>
          </a:prstGeom>
          <a:noFill/>
        </p:spPr>
        <p:txBody>
          <a:bodyPr wrap="none" rtlCol="0">
            <a:spAutoFit/>
          </a:bodyPr>
          <a:lstStyle/>
          <a:p>
            <a:r>
              <a:rPr lang="en-US" altLang="zh-CN" i="1" dirty="0">
                <a:solidFill>
                  <a:srgbClr val="CCFFCC"/>
                </a:solidFill>
                <a:latin typeface="Cambria" panose="02040503050406030204" pitchFamily="18" charset="0"/>
                <a:ea typeface="Cambria" panose="02040503050406030204" pitchFamily="18" charset="0"/>
              </a:rPr>
              <a:t>γ</a:t>
            </a:r>
            <a:r>
              <a:rPr lang="en-US" altLang="zh-CN" dirty="0">
                <a:solidFill>
                  <a:srgbClr val="CCFFCC"/>
                </a:solidFill>
                <a:latin typeface="Cambria" panose="02040503050406030204" pitchFamily="18" charset="0"/>
                <a:ea typeface="Cambria" panose="02040503050406030204" pitchFamily="18" charset="0"/>
              </a:rPr>
              <a:t> 7.336</a:t>
            </a:r>
            <a:endParaRPr lang="en-US" dirty="0">
              <a:solidFill>
                <a:srgbClr val="CCFFCC"/>
              </a:solidFill>
              <a:latin typeface="Cambria" panose="02040503050406030204" pitchFamily="18" charset="0"/>
              <a:ea typeface="Cambria" panose="02040503050406030204" pitchFamily="18" charset="0"/>
            </a:endParaRPr>
          </a:p>
        </p:txBody>
      </p:sp>
      <p:cxnSp>
        <p:nvCxnSpPr>
          <p:cNvPr id="6" name="Straight Arrow Connector 5">
            <a:extLst>
              <a:ext uri="{FF2B5EF4-FFF2-40B4-BE49-F238E27FC236}">
                <a16:creationId xmlns:a16="http://schemas.microsoft.com/office/drawing/2014/main" id="{30D4520C-1333-4F30-BCDC-DB8C6D4DB844}"/>
              </a:ext>
            </a:extLst>
          </p:cNvPr>
          <p:cNvCxnSpPr>
            <a:cxnSpLocks/>
          </p:cNvCxnSpPr>
          <p:nvPr/>
        </p:nvCxnSpPr>
        <p:spPr>
          <a:xfrm>
            <a:off x="2248362" y="5410200"/>
            <a:ext cx="200729" cy="477016"/>
          </a:xfrm>
          <a:prstGeom prst="straightConnector1">
            <a:avLst/>
          </a:prstGeom>
          <a:ln>
            <a:solidFill>
              <a:srgbClr val="CCFFCC"/>
            </a:solidFill>
            <a:tailEnd type="triangle"/>
          </a:ln>
        </p:spPr>
        <p:style>
          <a:lnRef idx="1">
            <a:schemeClr val="accent1"/>
          </a:lnRef>
          <a:fillRef idx="0">
            <a:schemeClr val="accent1"/>
          </a:fillRef>
          <a:effectRef idx="0">
            <a:schemeClr val="accent1"/>
          </a:effectRef>
          <a:fontRef idx="minor">
            <a:schemeClr val="tx1"/>
          </a:fontRef>
        </p:style>
      </p:cxnSp>
      <p:cxnSp>
        <p:nvCxnSpPr>
          <p:cNvPr id="7" name="Straight Arrow Connector 6">
            <a:extLst>
              <a:ext uri="{FF2B5EF4-FFF2-40B4-BE49-F238E27FC236}">
                <a16:creationId xmlns:a16="http://schemas.microsoft.com/office/drawing/2014/main" id="{1CFDAA80-8576-4AA7-9737-FA48E6E7FD3C}"/>
              </a:ext>
            </a:extLst>
          </p:cNvPr>
          <p:cNvCxnSpPr>
            <a:cxnSpLocks/>
          </p:cNvCxnSpPr>
          <p:nvPr/>
        </p:nvCxnSpPr>
        <p:spPr>
          <a:xfrm rot="20675296">
            <a:off x="2319114" y="4507384"/>
            <a:ext cx="453511" cy="380939"/>
          </a:xfrm>
          <a:prstGeom prst="straightConnector1">
            <a:avLst/>
          </a:prstGeom>
          <a:ln>
            <a:solidFill>
              <a:srgbClr val="FFCCCC"/>
            </a:solidFill>
            <a:tailEnd type="triangle"/>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60C434FF-5C34-4E47-A141-1B495576EB7B}"/>
              </a:ext>
            </a:extLst>
          </p:cNvPr>
          <p:cNvSpPr txBox="1"/>
          <p:nvPr/>
        </p:nvSpPr>
        <p:spPr>
          <a:xfrm rot="1331981">
            <a:off x="2812096" y="4757069"/>
            <a:ext cx="620683" cy="369332"/>
          </a:xfrm>
          <a:prstGeom prst="rect">
            <a:avLst/>
          </a:prstGeom>
          <a:noFill/>
        </p:spPr>
        <p:txBody>
          <a:bodyPr wrap="none" rtlCol="0">
            <a:spAutoFit/>
          </a:bodyPr>
          <a:lstStyle/>
          <a:p>
            <a:r>
              <a:rPr lang="en-US" altLang="zh-CN" i="1" dirty="0">
                <a:solidFill>
                  <a:srgbClr val="FFCCCC"/>
                </a:solidFill>
                <a:latin typeface="Cambria" panose="02040503050406030204" pitchFamily="18" charset="0"/>
                <a:ea typeface="Cambria" panose="02040503050406030204" pitchFamily="18" charset="0"/>
              </a:rPr>
              <a:t>α</a:t>
            </a:r>
            <a:r>
              <a:rPr lang="en-US" altLang="zh-CN" dirty="0">
                <a:solidFill>
                  <a:srgbClr val="FFCCCC"/>
                </a:solidFill>
                <a:latin typeface="Cambria" panose="02040503050406030204" pitchFamily="18" charset="0"/>
                <a:ea typeface="Cambria" panose="02040503050406030204" pitchFamily="18" charset="0"/>
              </a:rPr>
              <a:t> 20</a:t>
            </a:r>
            <a:endParaRPr lang="en-US" dirty="0">
              <a:solidFill>
                <a:srgbClr val="FFCCCC"/>
              </a:solidFill>
              <a:latin typeface="Cambria" panose="02040503050406030204" pitchFamily="18" charset="0"/>
              <a:ea typeface="Cambria" panose="02040503050406030204" pitchFamily="18" charset="0"/>
            </a:endParaRPr>
          </a:p>
        </p:txBody>
      </p:sp>
      <p:cxnSp>
        <p:nvCxnSpPr>
          <p:cNvPr id="9" name="Straight Arrow Connector 8">
            <a:extLst>
              <a:ext uri="{FF2B5EF4-FFF2-40B4-BE49-F238E27FC236}">
                <a16:creationId xmlns:a16="http://schemas.microsoft.com/office/drawing/2014/main" id="{A687CECD-55FB-4D48-BD63-296709B4492A}"/>
              </a:ext>
            </a:extLst>
          </p:cNvPr>
          <p:cNvCxnSpPr>
            <a:cxnSpLocks/>
          </p:cNvCxnSpPr>
          <p:nvPr/>
        </p:nvCxnSpPr>
        <p:spPr>
          <a:xfrm flipV="1">
            <a:off x="2069909" y="4110150"/>
            <a:ext cx="578740" cy="58557"/>
          </a:xfrm>
          <a:prstGeom prst="straightConnector1">
            <a:avLst/>
          </a:prstGeom>
          <a:ln>
            <a:solidFill>
              <a:srgbClr val="CCECFF"/>
            </a:solidFill>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FCCCCCFC-7863-4D55-A632-29F813BD36BA}"/>
              </a:ext>
            </a:extLst>
          </p:cNvPr>
          <p:cNvSpPr txBox="1"/>
          <p:nvPr/>
        </p:nvSpPr>
        <p:spPr>
          <a:xfrm rot="21365584">
            <a:off x="2835141" y="3822391"/>
            <a:ext cx="963725" cy="369332"/>
          </a:xfrm>
          <a:prstGeom prst="rect">
            <a:avLst/>
          </a:prstGeom>
          <a:noFill/>
        </p:spPr>
        <p:txBody>
          <a:bodyPr wrap="none" rtlCol="0">
            <a:spAutoFit/>
          </a:bodyPr>
          <a:lstStyle/>
          <a:p>
            <a:r>
              <a:rPr lang="en-US" altLang="zh-CN" baseline="30000" dirty="0">
                <a:solidFill>
                  <a:srgbClr val="CCECFF"/>
                </a:solidFill>
                <a:latin typeface="Cambria" panose="02040503050406030204" pitchFamily="18" charset="0"/>
                <a:ea typeface="Cambria" panose="02040503050406030204" pitchFamily="18" charset="0"/>
              </a:rPr>
              <a:t>23</a:t>
            </a:r>
            <a:r>
              <a:rPr lang="en-US" altLang="zh-CN" dirty="0">
                <a:solidFill>
                  <a:srgbClr val="CCECFF"/>
                </a:solidFill>
                <a:latin typeface="Cambria" panose="02040503050406030204" pitchFamily="18" charset="0"/>
                <a:ea typeface="Cambria" panose="02040503050406030204" pitchFamily="18" charset="0"/>
              </a:rPr>
              <a:t>Mg 50</a:t>
            </a:r>
            <a:endParaRPr lang="en-US" dirty="0">
              <a:solidFill>
                <a:srgbClr val="CCECFF"/>
              </a:solidFill>
              <a:latin typeface="Cambria" panose="02040503050406030204" pitchFamily="18" charset="0"/>
              <a:ea typeface="Cambria" panose="02040503050406030204" pitchFamily="18" charset="0"/>
            </a:endParaRPr>
          </a:p>
        </p:txBody>
      </p:sp>
      <p:graphicFrame>
        <p:nvGraphicFramePr>
          <p:cNvPr id="15" name="Chart 14">
            <a:extLst>
              <a:ext uri="{FF2B5EF4-FFF2-40B4-BE49-F238E27FC236}">
                <a16:creationId xmlns:a16="http://schemas.microsoft.com/office/drawing/2014/main" id="{0073AD66-319C-4060-B218-2BA6D6D0D1EF}"/>
              </a:ext>
            </a:extLst>
          </p:cNvPr>
          <p:cNvGraphicFramePr>
            <a:graphicFrameLocks/>
          </p:cNvGraphicFramePr>
          <p:nvPr>
            <p:extLst>
              <p:ext uri="{D42A27DB-BD31-4B8C-83A1-F6EECF244321}">
                <p14:modId xmlns:p14="http://schemas.microsoft.com/office/powerpoint/2010/main" val="1303353887"/>
              </p:ext>
            </p:extLst>
          </p:nvPr>
        </p:nvGraphicFramePr>
        <p:xfrm>
          <a:off x="-609599" y="-31591"/>
          <a:ext cx="6086474" cy="206503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75954041"/>
      </p:ext>
    </p:extLst>
  </p:cSld>
  <p:clrMapOvr>
    <a:masterClrMapping/>
  </p:clrMapOvr>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Picture 32">
            <a:extLst>
              <a:ext uri="{FF2B5EF4-FFF2-40B4-BE49-F238E27FC236}">
                <a16:creationId xmlns:a16="http://schemas.microsoft.com/office/drawing/2014/main" id="{902E3148-4F9E-4D18-9BDA-E35A9B65C158}"/>
              </a:ext>
            </a:extLst>
          </p:cNvPr>
          <p:cNvPicPr>
            <a:picLocks noChangeAspect="1"/>
          </p:cNvPicPr>
          <p:nvPr/>
        </p:nvPicPr>
        <p:blipFill>
          <a:blip r:embed="rId2"/>
          <a:stretch>
            <a:fillRect/>
          </a:stretch>
        </p:blipFill>
        <p:spPr>
          <a:xfrm>
            <a:off x="4572000" y="3503012"/>
            <a:ext cx="4572000" cy="2929366"/>
          </a:xfrm>
          <a:prstGeom prst="rect">
            <a:avLst/>
          </a:prstGeom>
        </p:spPr>
      </p:pic>
      <p:pic>
        <p:nvPicPr>
          <p:cNvPr id="31" name="Picture 30">
            <a:extLst>
              <a:ext uri="{FF2B5EF4-FFF2-40B4-BE49-F238E27FC236}">
                <a16:creationId xmlns:a16="http://schemas.microsoft.com/office/drawing/2014/main" id="{58D3CD76-DB58-45A0-9C97-51F6074F27BD}"/>
              </a:ext>
            </a:extLst>
          </p:cNvPr>
          <p:cNvPicPr>
            <a:picLocks noChangeAspect="1"/>
          </p:cNvPicPr>
          <p:nvPr/>
        </p:nvPicPr>
        <p:blipFill>
          <a:blip r:embed="rId3"/>
          <a:stretch>
            <a:fillRect/>
          </a:stretch>
        </p:blipFill>
        <p:spPr>
          <a:xfrm>
            <a:off x="0" y="3503012"/>
            <a:ext cx="4572000" cy="2803072"/>
          </a:xfrm>
          <a:prstGeom prst="rect">
            <a:avLst/>
          </a:prstGeom>
        </p:spPr>
      </p:pic>
      <p:sp>
        <p:nvSpPr>
          <p:cNvPr id="4" name="Rectangle 3">
            <a:extLst>
              <a:ext uri="{FF2B5EF4-FFF2-40B4-BE49-F238E27FC236}">
                <a16:creationId xmlns:a16="http://schemas.microsoft.com/office/drawing/2014/main" id="{7CB288F4-28C7-4719-8EFC-B99486B275DB}"/>
              </a:ext>
            </a:extLst>
          </p:cNvPr>
          <p:cNvSpPr/>
          <p:nvPr/>
        </p:nvSpPr>
        <p:spPr>
          <a:xfrm rot="16200000">
            <a:off x="-104395" y="336368"/>
            <a:ext cx="1273629" cy="849086"/>
          </a:xfrm>
          <a:prstGeom prst="rect">
            <a:avLst/>
          </a:prstGeom>
          <a:solidFill>
            <a:srgbClr val="99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3B12A08C-B153-4531-A24D-DBD832773880}"/>
              </a:ext>
            </a:extLst>
          </p:cNvPr>
          <p:cNvSpPr/>
          <p:nvPr/>
        </p:nvSpPr>
        <p:spPr>
          <a:xfrm rot="16200000">
            <a:off x="3752824" y="-2671763"/>
            <a:ext cx="1273628" cy="6865345"/>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 name="Straight Arrow Connector 5">
            <a:extLst>
              <a:ext uri="{FF2B5EF4-FFF2-40B4-BE49-F238E27FC236}">
                <a16:creationId xmlns:a16="http://schemas.microsoft.com/office/drawing/2014/main" id="{8946D3C0-AAA3-4279-8A83-DA3A600B91E7}"/>
              </a:ext>
            </a:extLst>
          </p:cNvPr>
          <p:cNvCxnSpPr>
            <a:cxnSpLocks/>
            <a:stCxn id="4" idx="0"/>
          </p:cNvCxnSpPr>
          <p:nvPr/>
        </p:nvCxnSpPr>
        <p:spPr>
          <a:xfrm flipV="1">
            <a:off x="107877" y="750476"/>
            <a:ext cx="2861534" cy="10435"/>
          </a:xfrm>
          <a:prstGeom prst="straightConnector1">
            <a:avLst/>
          </a:prstGeom>
          <a:ln>
            <a:solidFill>
              <a:srgbClr val="0033FF"/>
            </a:solidFill>
            <a:tailEnd type="triangle"/>
          </a:ln>
        </p:spPr>
        <p:style>
          <a:lnRef idx="3">
            <a:schemeClr val="accent1"/>
          </a:lnRef>
          <a:fillRef idx="0">
            <a:schemeClr val="accent1"/>
          </a:fillRef>
          <a:effectRef idx="2">
            <a:schemeClr val="accent1"/>
          </a:effectRef>
          <a:fontRef idx="minor">
            <a:schemeClr val="tx1"/>
          </a:fontRef>
        </p:style>
      </p:cxnSp>
      <p:sp>
        <p:nvSpPr>
          <p:cNvPr id="7" name="TextBox 6">
            <a:extLst>
              <a:ext uri="{FF2B5EF4-FFF2-40B4-BE49-F238E27FC236}">
                <a16:creationId xmlns:a16="http://schemas.microsoft.com/office/drawing/2014/main" id="{7F90A9B4-7D8E-471B-89C6-059AB359624F}"/>
              </a:ext>
            </a:extLst>
          </p:cNvPr>
          <p:cNvSpPr txBox="1"/>
          <p:nvPr/>
        </p:nvSpPr>
        <p:spPr>
          <a:xfrm>
            <a:off x="60249" y="166047"/>
            <a:ext cx="957313" cy="369332"/>
          </a:xfrm>
          <a:prstGeom prst="rect">
            <a:avLst/>
          </a:prstGeom>
          <a:noFill/>
        </p:spPr>
        <p:txBody>
          <a:bodyPr wrap="none" rtlCol="0">
            <a:spAutoFit/>
          </a:bodyPr>
          <a:lstStyle/>
          <a:p>
            <a:r>
              <a:rPr lang="en-US" dirty="0"/>
              <a:t>0.21 </a:t>
            </a:r>
            <a:r>
              <a:rPr lang="en-US" altLang="zh-CN" dirty="0"/>
              <a:t>μm</a:t>
            </a:r>
            <a:endParaRPr lang="en-US" dirty="0"/>
          </a:p>
        </p:txBody>
      </p:sp>
      <p:sp>
        <p:nvSpPr>
          <p:cNvPr id="8" name="TextBox 7">
            <a:extLst>
              <a:ext uri="{FF2B5EF4-FFF2-40B4-BE49-F238E27FC236}">
                <a16:creationId xmlns:a16="http://schemas.microsoft.com/office/drawing/2014/main" id="{FDEC989F-D647-4D3E-9A25-482274455FED}"/>
              </a:ext>
            </a:extLst>
          </p:cNvPr>
          <p:cNvSpPr txBox="1"/>
          <p:nvPr/>
        </p:nvSpPr>
        <p:spPr>
          <a:xfrm>
            <a:off x="3902187" y="166047"/>
            <a:ext cx="1074333" cy="369332"/>
          </a:xfrm>
          <a:prstGeom prst="rect">
            <a:avLst/>
          </a:prstGeom>
          <a:noFill/>
        </p:spPr>
        <p:txBody>
          <a:bodyPr wrap="none" rtlCol="0">
            <a:spAutoFit/>
          </a:bodyPr>
          <a:lstStyle/>
          <a:p>
            <a:r>
              <a:rPr lang="en-US" dirty="0"/>
              <a:t>24.79 </a:t>
            </a:r>
            <a:r>
              <a:rPr lang="en-US" altLang="zh-CN" dirty="0"/>
              <a:t>μm</a:t>
            </a:r>
            <a:endParaRPr lang="en-US" dirty="0"/>
          </a:p>
        </p:txBody>
      </p:sp>
      <p:cxnSp>
        <p:nvCxnSpPr>
          <p:cNvPr id="9" name="Straight Arrow Connector 8">
            <a:extLst>
              <a:ext uri="{FF2B5EF4-FFF2-40B4-BE49-F238E27FC236}">
                <a16:creationId xmlns:a16="http://schemas.microsoft.com/office/drawing/2014/main" id="{D900E722-2F68-4D80-810C-BA7D44029624}"/>
              </a:ext>
            </a:extLst>
          </p:cNvPr>
          <p:cNvCxnSpPr>
            <a:cxnSpLocks/>
          </p:cNvCxnSpPr>
          <p:nvPr/>
        </p:nvCxnSpPr>
        <p:spPr>
          <a:xfrm>
            <a:off x="107876" y="575208"/>
            <a:ext cx="840295" cy="0"/>
          </a:xfrm>
          <a:prstGeom prst="straightConnector1">
            <a:avLst/>
          </a:prstGeom>
          <a:ln>
            <a:solidFill>
              <a:schemeClr val="tx1"/>
            </a:solidFill>
            <a:headEnd type="triangle"/>
            <a:tailEnd type="triangle"/>
          </a:ln>
        </p:spPr>
        <p:style>
          <a:lnRef idx="3">
            <a:schemeClr val="accent1"/>
          </a:lnRef>
          <a:fillRef idx="0">
            <a:schemeClr val="accent1"/>
          </a:fillRef>
          <a:effectRef idx="2">
            <a:schemeClr val="accent1"/>
          </a:effectRef>
          <a:fontRef idx="minor">
            <a:schemeClr val="tx1"/>
          </a:fontRef>
        </p:style>
      </p:cxnSp>
      <p:cxnSp>
        <p:nvCxnSpPr>
          <p:cNvPr id="10" name="Straight Arrow Connector 9">
            <a:extLst>
              <a:ext uri="{FF2B5EF4-FFF2-40B4-BE49-F238E27FC236}">
                <a16:creationId xmlns:a16="http://schemas.microsoft.com/office/drawing/2014/main" id="{B8FB6D40-C1A7-4234-A60D-74D6CAC19064}"/>
              </a:ext>
            </a:extLst>
          </p:cNvPr>
          <p:cNvCxnSpPr>
            <a:cxnSpLocks/>
          </p:cNvCxnSpPr>
          <p:nvPr/>
        </p:nvCxnSpPr>
        <p:spPr>
          <a:xfrm>
            <a:off x="948171" y="578021"/>
            <a:ext cx="6874138" cy="0"/>
          </a:xfrm>
          <a:prstGeom prst="straightConnector1">
            <a:avLst/>
          </a:prstGeom>
          <a:ln>
            <a:solidFill>
              <a:schemeClr val="tx1"/>
            </a:solidFill>
            <a:headEnd type="triangle"/>
            <a:tailEnd type="triangle"/>
          </a:ln>
        </p:spPr>
        <p:style>
          <a:lnRef idx="3">
            <a:schemeClr val="accent1"/>
          </a:lnRef>
          <a:fillRef idx="0">
            <a:schemeClr val="accent1"/>
          </a:fillRef>
          <a:effectRef idx="2">
            <a:schemeClr val="accent1"/>
          </a:effectRef>
          <a:fontRef idx="minor">
            <a:schemeClr val="tx1"/>
          </a:fontRef>
        </p:style>
      </p:cxnSp>
      <p:cxnSp>
        <p:nvCxnSpPr>
          <p:cNvPr id="11" name="Straight Arrow Connector 10">
            <a:extLst>
              <a:ext uri="{FF2B5EF4-FFF2-40B4-BE49-F238E27FC236}">
                <a16:creationId xmlns:a16="http://schemas.microsoft.com/office/drawing/2014/main" id="{6BFB14FE-FA9E-42E7-80BB-A7788DC5FDFE}"/>
              </a:ext>
            </a:extLst>
          </p:cNvPr>
          <p:cNvCxnSpPr>
            <a:cxnSpLocks/>
          </p:cNvCxnSpPr>
          <p:nvPr/>
        </p:nvCxnSpPr>
        <p:spPr>
          <a:xfrm>
            <a:off x="965757" y="1188344"/>
            <a:ext cx="2012448" cy="0"/>
          </a:xfrm>
          <a:prstGeom prst="straightConnector1">
            <a:avLst/>
          </a:prstGeom>
          <a:ln>
            <a:solidFill>
              <a:schemeClr val="tx1"/>
            </a:solidFill>
            <a:headEnd type="triangle"/>
            <a:tailEnd type="triangle"/>
          </a:ln>
        </p:spPr>
        <p:style>
          <a:lnRef idx="3">
            <a:schemeClr val="accent1"/>
          </a:lnRef>
          <a:fillRef idx="0">
            <a:schemeClr val="accent1"/>
          </a:fillRef>
          <a:effectRef idx="2">
            <a:schemeClr val="accent1"/>
          </a:effectRef>
          <a:fontRef idx="minor">
            <a:schemeClr val="tx1"/>
          </a:fontRef>
        </p:style>
      </p:cxnSp>
      <p:sp>
        <p:nvSpPr>
          <p:cNvPr id="12" name="TextBox 11">
            <a:extLst>
              <a:ext uri="{FF2B5EF4-FFF2-40B4-BE49-F238E27FC236}">
                <a16:creationId xmlns:a16="http://schemas.microsoft.com/office/drawing/2014/main" id="{5699985F-9ABC-4E1A-8888-299B40BF7481}"/>
              </a:ext>
            </a:extLst>
          </p:cNvPr>
          <p:cNvSpPr txBox="1"/>
          <p:nvPr/>
        </p:nvSpPr>
        <p:spPr>
          <a:xfrm>
            <a:off x="1484530" y="788804"/>
            <a:ext cx="1090363" cy="369332"/>
          </a:xfrm>
          <a:prstGeom prst="rect">
            <a:avLst/>
          </a:prstGeom>
          <a:noFill/>
        </p:spPr>
        <p:txBody>
          <a:bodyPr wrap="none" rtlCol="0">
            <a:spAutoFit/>
          </a:bodyPr>
          <a:lstStyle/>
          <a:p>
            <a:r>
              <a:rPr lang="en-US" dirty="0"/>
              <a:t>48.3 </a:t>
            </a:r>
            <a:r>
              <a:rPr lang="en-US" altLang="zh-CN" dirty="0"/>
              <a:t>MeV</a:t>
            </a:r>
            <a:endParaRPr lang="en-US" dirty="0"/>
          </a:p>
        </p:txBody>
      </p:sp>
      <p:sp>
        <p:nvSpPr>
          <p:cNvPr id="13" name="TextBox 12">
            <a:extLst>
              <a:ext uri="{FF2B5EF4-FFF2-40B4-BE49-F238E27FC236}">
                <a16:creationId xmlns:a16="http://schemas.microsoft.com/office/drawing/2014/main" id="{467552C5-3C87-487E-9E59-2080A3914033}"/>
              </a:ext>
            </a:extLst>
          </p:cNvPr>
          <p:cNvSpPr txBox="1"/>
          <p:nvPr/>
        </p:nvSpPr>
        <p:spPr>
          <a:xfrm>
            <a:off x="2978205" y="574569"/>
            <a:ext cx="1431802" cy="369332"/>
          </a:xfrm>
          <a:prstGeom prst="rect">
            <a:avLst/>
          </a:prstGeom>
          <a:noFill/>
        </p:spPr>
        <p:txBody>
          <a:bodyPr wrap="none" rtlCol="0">
            <a:spAutoFit/>
          </a:bodyPr>
          <a:lstStyle/>
          <a:p>
            <a:r>
              <a:rPr lang="en-US" dirty="0"/>
              <a:t>50 MeV </a:t>
            </a:r>
            <a:r>
              <a:rPr lang="en-US" baseline="30000" dirty="0"/>
              <a:t>23</a:t>
            </a:r>
            <a:r>
              <a:rPr lang="en-US" dirty="0"/>
              <a:t>Mg</a:t>
            </a:r>
          </a:p>
        </p:txBody>
      </p:sp>
      <p:pic>
        <p:nvPicPr>
          <p:cNvPr id="17" name="Picture 16">
            <a:extLst>
              <a:ext uri="{FF2B5EF4-FFF2-40B4-BE49-F238E27FC236}">
                <a16:creationId xmlns:a16="http://schemas.microsoft.com/office/drawing/2014/main" id="{0467DD20-584B-494B-A68B-0D07C5C7C9C7}"/>
              </a:ext>
            </a:extLst>
          </p:cNvPr>
          <p:cNvPicPr>
            <a:picLocks noChangeAspect="1"/>
          </p:cNvPicPr>
          <p:nvPr/>
        </p:nvPicPr>
        <p:blipFill>
          <a:blip r:embed="rId4"/>
          <a:stretch>
            <a:fillRect/>
          </a:stretch>
        </p:blipFill>
        <p:spPr>
          <a:xfrm>
            <a:off x="107876" y="1768458"/>
            <a:ext cx="5810250" cy="1485900"/>
          </a:xfrm>
          <a:prstGeom prst="rect">
            <a:avLst/>
          </a:prstGeom>
        </p:spPr>
      </p:pic>
      <p:cxnSp>
        <p:nvCxnSpPr>
          <p:cNvPr id="19" name="Straight Arrow Connector 18">
            <a:extLst>
              <a:ext uri="{FF2B5EF4-FFF2-40B4-BE49-F238E27FC236}">
                <a16:creationId xmlns:a16="http://schemas.microsoft.com/office/drawing/2014/main" id="{87494A9A-5866-440D-BBEC-6303541024A6}"/>
              </a:ext>
            </a:extLst>
          </p:cNvPr>
          <p:cNvCxnSpPr>
            <a:cxnSpLocks/>
          </p:cNvCxnSpPr>
          <p:nvPr/>
        </p:nvCxnSpPr>
        <p:spPr>
          <a:xfrm>
            <a:off x="107876" y="1188344"/>
            <a:ext cx="840295" cy="0"/>
          </a:xfrm>
          <a:prstGeom prst="straightConnector1">
            <a:avLst/>
          </a:prstGeom>
          <a:ln>
            <a:solidFill>
              <a:schemeClr val="tx1"/>
            </a:solidFill>
            <a:headEnd type="triangle"/>
            <a:tailEnd type="triangle"/>
          </a:ln>
        </p:spPr>
        <p:style>
          <a:lnRef idx="3">
            <a:schemeClr val="accent1"/>
          </a:lnRef>
          <a:fillRef idx="0">
            <a:schemeClr val="accent1"/>
          </a:fillRef>
          <a:effectRef idx="2">
            <a:schemeClr val="accent1"/>
          </a:effectRef>
          <a:fontRef idx="minor">
            <a:schemeClr val="tx1"/>
          </a:fontRef>
        </p:style>
      </p:cxnSp>
      <p:sp>
        <p:nvSpPr>
          <p:cNvPr id="21" name="TextBox 20">
            <a:extLst>
              <a:ext uri="{FF2B5EF4-FFF2-40B4-BE49-F238E27FC236}">
                <a16:creationId xmlns:a16="http://schemas.microsoft.com/office/drawing/2014/main" id="{C38A5207-2634-4171-9D16-44CDD1D2F8DF}"/>
              </a:ext>
            </a:extLst>
          </p:cNvPr>
          <p:cNvSpPr txBox="1"/>
          <p:nvPr/>
        </p:nvSpPr>
        <p:spPr>
          <a:xfrm>
            <a:off x="60249" y="788804"/>
            <a:ext cx="973343" cy="369332"/>
          </a:xfrm>
          <a:prstGeom prst="rect">
            <a:avLst/>
          </a:prstGeom>
          <a:noFill/>
        </p:spPr>
        <p:txBody>
          <a:bodyPr wrap="none" rtlCol="0">
            <a:spAutoFit/>
          </a:bodyPr>
          <a:lstStyle/>
          <a:p>
            <a:r>
              <a:rPr lang="en-US" dirty="0"/>
              <a:t>1.7 </a:t>
            </a:r>
            <a:r>
              <a:rPr lang="en-US" altLang="zh-CN" dirty="0"/>
              <a:t>MeV</a:t>
            </a:r>
            <a:endParaRPr lang="en-US" dirty="0"/>
          </a:p>
        </p:txBody>
      </p:sp>
      <p:sp>
        <p:nvSpPr>
          <p:cNvPr id="22" name="TextBox 21">
            <a:extLst>
              <a:ext uri="{FF2B5EF4-FFF2-40B4-BE49-F238E27FC236}">
                <a16:creationId xmlns:a16="http://schemas.microsoft.com/office/drawing/2014/main" id="{7C95B224-3931-4593-9FD2-B4B0466D3F90}"/>
              </a:ext>
            </a:extLst>
          </p:cNvPr>
          <p:cNvSpPr txBox="1"/>
          <p:nvPr/>
        </p:nvSpPr>
        <p:spPr>
          <a:xfrm>
            <a:off x="308251" y="1429335"/>
            <a:ext cx="439544" cy="369332"/>
          </a:xfrm>
          <a:prstGeom prst="rect">
            <a:avLst/>
          </a:prstGeom>
          <a:noFill/>
        </p:spPr>
        <p:txBody>
          <a:bodyPr wrap="none" rtlCol="0">
            <a:spAutoFit/>
          </a:bodyPr>
          <a:lstStyle/>
          <a:p>
            <a:r>
              <a:rPr lang="en-US" altLang="zh-CN" dirty="0"/>
              <a:t>Au</a:t>
            </a:r>
            <a:endParaRPr lang="en-US" dirty="0"/>
          </a:p>
        </p:txBody>
      </p:sp>
      <p:sp>
        <p:nvSpPr>
          <p:cNvPr id="23" name="TextBox 22">
            <a:extLst>
              <a:ext uri="{FF2B5EF4-FFF2-40B4-BE49-F238E27FC236}">
                <a16:creationId xmlns:a16="http://schemas.microsoft.com/office/drawing/2014/main" id="{47FFDC33-6198-4911-9EBB-B405E003DD5A}"/>
              </a:ext>
            </a:extLst>
          </p:cNvPr>
          <p:cNvSpPr txBox="1"/>
          <p:nvPr/>
        </p:nvSpPr>
        <p:spPr>
          <a:xfrm>
            <a:off x="1752209" y="1400903"/>
            <a:ext cx="439544" cy="369332"/>
          </a:xfrm>
          <a:prstGeom prst="rect">
            <a:avLst/>
          </a:prstGeom>
          <a:noFill/>
        </p:spPr>
        <p:txBody>
          <a:bodyPr wrap="none" rtlCol="0">
            <a:spAutoFit/>
          </a:bodyPr>
          <a:lstStyle/>
          <a:p>
            <a:r>
              <a:rPr lang="en-US" altLang="zh-CN" dirty="0"/>
              <a:t>Au</a:t>
            </a:r>
            <a:endParaRPr lang="en-US" dirty="0"/>
          </a:p>
        </p:txBody>
      </p:sp>
      <p:sp>
        <p:nvSpPr>
          <p:cNvPr id="28" name="TextBox 27">
            <a:extLst>
              <a:ext uri="{FF2B5EF4-FFF2-40B4-BE49-F238E27FC236}">
                <a16:creationId xmlns:a16="http://schemas.microsoft.com/office/drawing/2014/main" id="{33CEB880-D8CA-4906-A2DB-356BCE16FC28}"/>
              </a:ext>
            </a:extLst>
          </p:cNvPr>
          <p:cNvSpPr txBox="1"/>
          <p:nvPr/>
        </p:nvSpPr>
        <p:spPr>
          <a:xfrm>
            <a:off x="6692597" y="4258216"/>
            <a:ext cx="2079928" cy="646331"/>
          </a:xfrm>
          <a:prstGeom prst="rect">
            <a:avLst/>
          </a:prstGeom>
          <a:noFill/>
        </p:spPr>
        <p:txBody>
          <a:bodyPr wrap="none" rtlCol="0">
            <a:spAutoFit/>
          </a:bodyPr>
          <a:lstStyle/>
          <a:p>
            <a:r>
              <a:rPr lang="en-US" dirty="0"/>
              <a:t>First step in Au layer</a:t>
            </a:r>
          </a:p>
          <a:p>
            <a:r>
              <a:rPr lang="en-US" dirty="0"/>
              <a:t>TOF = 10.3 fs</a:t>
            </a:r>
          </a:p>
        </p:txBody>
      </p:sp>
      <p:sp>
        <p:nvSpPr>
          <p:cNvPr id="29" name="TextBox 28">
            <a:extLst>
              <a:ext uri="{FF2B5EF4-FFF2-40B4-BE49-F238E27FC236}">
                <a16:creationId xmlns:a16="http://schemas.microsoft.com/office/drawing/2014/main" id="{B3C5A09C-99F5-479E-93B2-94CF1D862F88}"/>
              </a:ext>
            </a:extLst>
          </p:cNvPr>
          <p:cNvSpPr txBox="1"/>
          <p:nvPr/>
        </p:nvSpPr>
        <p:spPr>
          <a:xfrm>
            <a:off x="2409337" y="4258217"/>
            <a:ext cx="1695592" cy="646331"/>
          </a:xfrm>
          <a:prstGeom prst="rect">
            <a:avLst/>
          </a:prstGeom>
          <a:noFill/>
        </p:spPr>
        <p:txBody>
          <a:bodyPr wrap="none" rtlCol="0">
            <a:spAutoFit/>
          </a:bodyPr>
          <a:lstStyle/>
          <a:p>
            <a:r>
              <a:rPr lang="en-US" dirty="0" err="1"/>
              <a:t>Eloss</a:t>
            </a:r>
            <a:r>
              <a:rPr lang="en-US" dirty="0"/>
              <a:t> in Au layer</a:t>
            </a:r>
          </a:p>
          <a:p>
            <a:r>
              <a:rPr lang="en-US" dirty="0"/>
              <a:t>48.3 MeV</a:t>
            </a:r>
          </a:p>
        </p:txBody>
      </p:sp>
    </p:spTree>
    <p:extLst>
      <p:ext uri="{BB962C8B-B14F-4D97-AF65-F5344CB8AC3E}">
        <p14:creationId xmlns:p14="http://schemas.microsoft.com/office/powerpoint/2010/main" val="1469492708"/>
      </p:ext>
    </p:extLst>
  </p:cSld>
  <p:clrMapOvr>
    <a:masterClrMapping/>
  </p:clrMapOvr>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6500482-4CE2-44EC-9941-8E394191289D}"/>
              </a:ext>
            </a:extLst>
          </p:cNvPr>
          <p:cNvPicPr>
            <a:picLocks noChangeAspect="1"/>
          </p:cNvPicPr>
          <p:nvPr/>
        </p:nvPicPr>
        <p:blipFill>
          <a:blip r:embed="rId2"/>
          <a:stretch>
            <a:fillRect/>
          </a:stretch>
        </p:blipFill>
        <p:spPr>
          <a:xfrm>
            <a:off x="63555" y="2273906"/>
            <a:ext cx="5829300" cy="1543050"/>
          </a:xfrm>
          <a:prstGeom prst="rect">
            <a:avLst/>
          </a:prstGeom>
        </p:spPr>
      </p:pic>
      <p:sp>
        <p:nvSpPr>
          <p:cNvPr id="4" name="Rectangle 3">
            <a:extLst>
              <a:ext uri="{FF2B5EF4-FFF2-40B4-BE49-F238E27FC236}">
                <a16:creationId xmlns:a16="http://schemas.microsoft.com/office/drawing/2014/main" id="{D4E2342B-7E5A-4E65-BCD8-C4C0AF92D5D3}"/>
              </a:ext>
            </a:extLst>
          </p:cNvPr>
          <p:cNvSpPr/>
          <p:nvPr/>
        </p:nvSpPr>
        <p:spPr>
          <a:xfrm rot="16200000">
            <a:off x="-104395" y="336368"/>
            <a:ext cx="1273629" cy="849086"/>
          </a:xfrm>
          <a:prstGeom prst="rect">
            <a:avLst/>
          </a:prstGeom>
          <a:solidFill>
            <a:srgbClr val="99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1671612-1F6C-424D-89A1-BD249ECBAEB0}"/>
              </a:ext>
            </a:extLst>
          </p:cNvPr>
          <p:cNvSpPr/>
          <p:nvPr/>
        </p:nvSpPr>
        <p:spPr>
          <a:xfrm rot="16200000">
            <a:off x="3752824" y="-2671763"/>
            <a:ext cx="1273628" cy="6865345"/>
          </a:xfrm>
          <a:prstGeom prst="rect">
            <a:avLst/>
          </a:prstGeom>
          <a:solidFill>
            <a:srgbClr val="FFCC6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 name="Straight Arrow Connector 5">
            <a:extLst>
              <a:ext uri="{FF2B5EF4-FFF2-40B4-BE49-F238E27FC236}">
                <a16:creationId xmlns:a16="http://schemas.microsoft.com/office/drawing/2014/main" id="{B5D54652-9E97-44B4-846A-2DE51D6EA6A0}"/>
              </a:ext>
            </a:extLst>
          </p:cNvPr>
          <p:cNvCxnSpPr>
            <a:cxnSpLocks/>
            <a:stCxn id="4" idx="0"/>
          </p:cNvCxnSpPr>
          <p:nvPr/>
        </p:nvCxnSpPr>
        <p:spPr>
          <a:xfrm flipV="1">
            <a:off x="107877" y="750476"/>
            <a:ext cx="2861534" cy="10435"/>
          </a:xfrm>
          <a:prstGeom prst="straightConnector1">
            <a:avLst/>
          </a:prstGeom>
          <a:ln>
            <a:solidFill>
              <a:srgbClr val="0033FF"/>
            </a:solidFill>
            <a:tailEnd type="triangle"/>
          </a:ln>
        </p:spPr>
        <p:style>
          <a:lnRef idx="3">
            <a:schemeClr val="accent1"/>
          </a:lnRef>
          <a:fillRef idx="0">
            <a:schemeClr val="accent1"/>
          </a:fillRef>
          <a:effectRef idx="2">
            <a:schemeClr val="accent1"/>
          </a:effectRef>
          <a:fontRef idx="minor">
            <a:schemeClr val="tx1"/>
          </a:fontRef>
        </p:style>
      </p:cxnSp>
      <p:sp>
        <p:nvSpPr>
          <p:cNvPr id="7" name="TextBox 6">
            <a:extLst>
              <a:ext uri="{FF2B5EF4-FFF2-40B4-BE49-F238E27FC236}">
                <a16:creationId xmlns:a16="http://schemas.microsoft.com/office/drawing/2014/main" id="{6B264D6A-E574-436C-996D-BBE67425B09E}"/>
              </a:ext>
            </a:extLst>
          </p:cNvPr>
          <p:cNvSpPr txBox="1"/>
          <p:nvPr/>
        </p:nvSpPr>
        <p:spPr>
          <a:xfrm>
            <a:off x="60249" y="166047"/>
            <a:ext cx="957313" cy="369332"/>
          </a:xfrm>
          <a:prstGeom prst="rect">
            <a:avLst/>
          </a:prstGeom>
          <a:noFill/>
        </p:spPr>
        <p:txBody>
          <a:bodyPr wrap="none" rtlCol="0">
            <a:spAutoFit/>
          </a:bodyPr>
          <a:lstStyle/>
          <a:p>
            <a:r>
              <a:rPr lang="en-US" dirty="0"/>
              <a:t>0.21 </a:t>
            </a:r>
            <a:r>
              <a:rPr lang="en-US" altLang="zh-CN" dirty="0"/>
              <a:t>μm</a:t>
            </a:r>
            <a:endParaRPr lang="en-US" dirty="0"/>
          </a:p>
        </p:txBody>
      </p:sp>
      <p:sp>
        <p:nvSpPr>
          <p:cNvPr id="8" name="TextBox 7">
            <a:extLst>
              <a:ext uri="{FF2B5EF4-FFF2-40B4-BE49-F238E27FC236}">
                <a16:creationId xmlns:a16="http://schemas.microsoft.com/office/drawing/2014/main" id="{5675CF49-5418-4336-8C19-4D73B4A8C9D9}"/>
              </a:ext>
            </a:extLst>
          </p:cNvPr>
          <p:cNvSpPr txBox="1"/>
          <p:nvPr/>
        </p:nvSpPr>
        <p:spPr>
          <a:xfrm>
            <a:off x="3902187" y="166047"/>
            <a:ext cx="1074333" cy="369332"/>
          </a:xfrm>
          <a:prstGeom prst="rect">
            <a:avLst/>
          </a:prstGeom>
          <a:noFill/>
        </p:spPr>
        <p:txBody>
          <a:bodyPr wrap="none" rtlCol="0">
            <a:spAutoFit/>
          </a:bodyPr>
          <a:lstStyle/>
          <a:p>
            <a:r>
              <a:rPr lang="en-US" dirty="0"/>
              <a:t>24.79 </a:t>
            </a:r>
            <a:r>
              <a:rPr lang="en-US" altLang="zh-CN" dirty="0"/>
              <a:t>μm</a:t>
            </a:r>
            <a:endParaRPr lang="en-US" dirty="0"/>
          </a:p>
        </p:txBody>
      </p:sp>
      <p:cxnSp>
        <p:nvCxnSpPr>
          <p:cNvPr id="9" name="Straight Arrow Connector 8">
            <a:extLst>
              <a:ext uri="{FF2B5EF4-FFF2-40B4-BE49-F238E27FC236}">
                <a16:creationId xmlns:a16="http://schemas.microsoft.com/office/drawing/2014/main" id="{64B77847-3CB3-41D5-90DA-D7EB72A79204}"/>
              </a:ext>
            </a:extLst>
          </p:cNvPr>
          <p:cNvCxnSpPr>
            <a:cxnSpLocks/>
          </p:cNvCxnSpPr>
          <p:nvPr/>
        </p:nvCxnSpPr>
        <p:spPr>
          <a:xfrm>
            <a:off x="107876" y="575208"/>
            <a:ext cx="840295" cy="0"/>
          </a:xfrm>
          <a:prstGeom prst="straightConnector1">
            <a:avLst/>
          </a:prstGeom>
          <a:ln>
            <a:solidFill>
              <a:schemeClr val="tx1"/>
            </a:solidFill>
            <a:headEnd type="triangle"/>
            <a:tailEnd type="triangle"/>
          </a:ln>
        </p:spPr>
        <p:style>
          <a:lnRef idx="3">
            <a:schemeClr val="accent1"/>
          </a:lnRef>
          <a:fillRef idx="0">
            <a:schemeClr val="accent1"/>
          </a:fillRef>
          <a:effectRef idx="2">
            <a:schemeClr val="accent1"/>
          </a:effectRef>
          <a:fontRef idx="minor">
            <a:schemeClr val="tx1"/>
          </a:fontRef>
        </p:style>
      </p:cxnSp>
      <p:cxnSp>
        <p:nvCxnSpPr>
          <p:cNvPr id="10" name="Straight Arrow Connector 9">
            <a:extLst>
              <a:ext uri="{FF2B5EF4-FFF2-40B4-BE49-F238E27FC236}">
                <a16:creationId xmlns:a16="http://schemas.microsoft.com/office/drawing/2014/main" id="{465266B1-F874-4E25-A898-0C3AE8206DF9}"/>
              </a:ext>
            </a:extLst>
          </p:cNvPr>
          <p:cNvCxnSpPr>
            <a:cxnSpLocks/>
          </p:cNvCxnSpPr>
          <p:nvPr/>
        </p:nvCxnSpPr>
        <p:spPr>
          <a:xfrm>
            <a:off x="948171" y="578021"/>
            <a:ext cx="6874138" cy="0"/>
          </a:xfrm>
          <a:prstGeom prst="straightConnector1">
            <a:avLst/>
          </a:prstGeom>
          <a:ln>
            <a:solidFill>
              <a:schemeClr val="tx1"/>
            </a:solidFill>
            <a:headEnd type="triangle"/>
            <a:tailEnd type="triangle"/>
          </a:ln>
        </p:spPr>
        <p:style>
          <a:lnRef idx="3">
            <a:schemeClr val="accent1"/>
          </a:lnRef>
          <a:fillRef idx="0">
            <a:schemeClr val="accent1"/>
          </a:fillRef>
          <a:effectRef idx="2">
            <a:schemeClr val="accent1"/>
          </a:effectRef>
          <a:fontRef idx="minor">
            <a:schemeClr val="tx1"/>
          </a:fontRef>
        </p:style>
      </p:cxnSp>
      <p:cxnSp>
        <p:nvCxnSpPr>
          <p:cNvPr id="11" name="Straight Arrow Connector 10">
            <a:extLst>
              <a:ext uri="{FF2B5EF4-FFF2-40B4-BE49-F238E27FC236}">
                <a16:creationId xmlns:a16="http://schemas.microsoft.com/office/drawing/2014/main" id="{23EB3C13-242C-47BC-8853-AD380B2CC53F}"/>
              </a:ext>
            </a:extLst>
          </p:cNvPr>
          <p:cNvCxnSpPr>
            <a:cxnSpLocks/>
          </p:cNvCxnSpPr>
          <p:nvPr/>
        </p:nvCxnSpPr>
        <p:spPr>
          <a:xfrm>
            <a:off x="965757" y="1188344"/>
            <a:ext cx="2012448" cy="0"/>
          </a:xfrm>
          <a:prstGeom prst="straightConnector1">
            <a:avLst/>
          </a:prstGeom>
          <a:ln>
            <a:solidFill>
              <a:schemeClr val="tx1"/>
            </a:solidFill>
            <a:headEnd type="triangle"/>
            <a:tailEnd type="triangle"/>
          </a:ln>
        </p:spPr>
        <p:style>
          <a:lnRef idx="3">
            <a:schemeClr val="accent1"/>
          </a:lnRef>
          <a:fillRef idx="0">
            <a:schemeClr val="accent1"/>
          </a:fillRef>
          <a:effectRef idx="2">
            <a:schemeClr val="accent1"/>
          </a:effectRef>
          <a:fontRef idx="minor">
            <a:schemeClr val="tx1"/>
          </a:fontRef>
        </p:style>
      </p:cxnSp>
      <p:sp>
        <p:nvSpPr>
          <p:cNvPr id="12" name="TextBox 11">
            <a:extLst>
              <a:ext uri="{FF2B5EF4-FFF2-40B4-BE49-F238E27FC236}">
                <a16:creationId xmlns:a16="http://schemas.microsoft.com/office/drawing/2014/main" id="{DA9D3C81-AFEA-42F0-8CC6-137C2926CCC4}"/>
              </a:ext>
            </a:extLst>
          </p:cNvPr>
          <p:cNvSpPr txBox="1"/>
          <p:nvPr/>
        </p:nvSpPr>
        <p:spPr>
          <a:xfrm>
            <a:off x="1484530" y="788804"/>
            <a:ext cx="1090363" cy="369332"/>
          </a:xfrm>
          <a:prstGeom prst="rect">
            <a:avLst/>
          </a:prstGeom>
          <a:noFill/>
        </p:spPr>
        <p:txBody>
          <a:bodyPr wrap="none" rtlCol="0">
            <a:spAutoFit/>
          </a:bodyPr>
          <a:lstStyle/>
          <a:p>
            <a:r>
              <a:rPr lang="en-US" dirty="0"/>
              <a:t>48.9 </a:t>
            </a:r>
            <a:r>
              <a:rPr lang="en-US" altLang="zh-CN" dirty="0"/>
              <a:t>MeV</a:t>
            </a:r>
            <a:endParaRPr lang="en-US" dirty="0"/>
          </a:p>
        </p:txBody>
      </p:sp>
      <p:sp>
        <p:nvSpPr>
          <p:cNvPr id="13" name="TextBox 12">
            <a:extLst>
              <a:ext uri="{FF2B5EF4-FFF2-40B4-BE49-F238E27FC236}">
                <a16:creationId xmlns:a16="http://schemas.microsoft.com/office/drawing/2014/main" id="{1F87A8B5-AE4D-41F8-87A9-142DD7F94192}"/>
              </a:ext>
            </a:extLst>
          </p:cNvPr>
          <p:cNvSpPr txBox="1"/>
          <p:nvPr/>
        </p:nvSpPr>
        <p:spPr>
          <a:xfrm>
            <a:off x="2978205" y="574569"/>
            <a:ext cx="1431802" cy="369332"/>
          </a:xfrm>
          <a:prstGeom prst="rect">
            <a:avLst/>
          </a:prstGeom>
          <a:noFill/>
        </p:spPr>
        <p:txBody>
          <a:bodyPr wrap="none" rtlCol="0">
            <a:spAutoFit/>
          </a:bodyPr>
          <a:lstStyle/>
          <a:p>
            <a:r>
              <a:rPr lang="en-US" dirty="0"/>
              <a:t>50 MeV </a:t>
            </a:r>
            <a:r>
              <a:rPr lang="en-US" baseline="30000" dirty="0"/>
              <a:t>23</a:t>
            </a:r>
            <a:r>
              <a:rPr lang="en-US" dirty="0"/>
              <a:t>Mg</a:t>
            </a:r>
          </a:p>
        </p:txBody>
      </p:sp>
      <p:cxnSp>
        <p:nvCxnSpPr>
          <p:cNvPr id="14" name="Straight Arrow Connector 13">
            <a:extLst>
              <a:ext uri="{FF2B5EF4-FFF2-40B4-BE49-F238E27FC236}">
                <a16:creationId xmlns:a16="http://schemas.microsoft.com/office/drawing/2014/main" id="{50EE516E-2187-4330-A403-4DAECD393140}"/>
              </a:ext>
            </a:extLst>
          </p:cNvPr>
          <p:cNvCxnSpPr>
            <a:cxnSpLocks/>
          </p:cNvCxnSpPr>
          <p:nvPr/>
        </p:nvCxnSpPr>
        <p:spPr>
          <a:xfrm>
            <a:off x="107876" y="1188344"/>
            <a:ext cx="840295" cy="0"/>
          </a:xfrm>
          <a:prstGeom prst="straightConnector1">
            <a:avLst/>
          </a:prstGeom>
          <a:ln>
            <a:solidFill>
              <a:schemeClr val="tx1"/>
            </a:solidFill>
            <a:headEnd type="triangle"/>
            <a:tailEnd type="triangle"/>
          </a:ln>
        </p:spPr>
        <p:style>
          <a:lnRef idx="3">
            <a:schemeClr val="accent1"/>
          </a:lnRef>
          <a:fillRef idx="0">
            <a:schemeClr val="accent1"/>
          </a:fillRef>
          <a:effectRef idx="2">
            <a:schemeClr val="accent1"/>
          </a:effectRef>
          <a:fontRef idx="minor">
            <a:schemeClr val="tx1"/>
          </a:fontRef>
        </p:style>
      </p:cxnSp>
      <p:sp>
        <p:nvSpPr>
          <p:cNvPr id="15" name="TextBox 14">
            <a:extLst>
              <a:ext uri="{FF2B5EF4-FFF2-40B4-BE49-F238E27FC236}">
                <a16:creationId xmlns:a16="http://schemas.microsoft.com/office/drawing/2014/main" id="{BE388029-AD08-409A-97FF-9C246369373E}"/>
              </a:ext>
            </a:extLst>
          </p:cNvPr>
          <p:cNvSpPr txBox="1"/>
          <p:nvPr/>
        </p:nvSpPr>
        <p:spPr>
          <a:xfrm>
            <a:off x="60249" y="788804"/>
            <a:ext cx="973343" cy="369332"/>
          </a:xfrm>
          <a:prstGeom prst="rect">
            <a:avLst/>
          </a:prstGeom>
          <a:noFill/>
        </p:spPr>
        <p:txBody>
          <a:bodyPr wrap="none" rtlCol="0">
            <a:spAutoFit/>
          </a:bodyPr>
          <a:lstStyle/>
          <a:p>
            <a:r>
              <a:rPr lang="en-US" dirty="0"/>
              <a:t>1.1 </a:t>
            </a:r>
            <a:r>
              <a:rPr lang="en-US" altLang="zh-CN" dirty="0"/>
              <a:t>MeV</a:t>
            </a:r>
            <a:endParaRPr lang="en-US" dirty="0"/>
          </a:p>
        </p:txBody>
      </p:sp>
      <p:sp>
        <p:nvSpPr>
          <p:cNvPr id="16" name="TextBox 15">
            <a:extLst>
              <a:ext uri="{FF2B5EF4-FFF2-40B4-BE49-F238E27FC236}">
                <a16:creationId xmlns:a16="http://schemas.microsoft.com/office/drawing/2014/main" id="{78BF42C0-C012-48A1-B3F4-5FF135604D2B}"/>
              </a:ext>
            </a:extLst>
          </p:cNvPr>
          <p:cNvSpPr txBox="1"/>
          <p:nvPr/>
        </p:nvSpPr>
        <p:spPr>
          <a:xfrm>
            <a:off x="32686" y="1411561"/>
            <a:ext cx="1321900" cy="923330"/>
          </a:xfrm>
          <a:prstGeom prst="rect">
            <a:avLst/>
          </a:prstGeom>
          <a:noFill/>
        </p:spPr>
        <p:txBody>
          <a:bodyPr wrap="none" rtlCol="0">
            <a:spAutoFit/>
          </a:bodyPr>
          <a:lstStyle/>
          <a:p>
            <a:r>
              <a:rPr lang="en-US" altLang="zh-CN" dirty="0"/>
              <a:t>68%</a:t>
            </a:r>
          </a:p>
          <a:p>
            <a:r>
              <a:rPr lang="en-US" altLang="zh-CN" dirty="0"/>
              <a:t>Low-density</a:t>
            </a:r>
          </a:p>
          <a:p>
            <a:r>
              <a:rPr lang="en-US" altLang="zh-CN" dirty="0"/>
              <a:t>Au</a:t>
            </a:r>
            <a:endParaRPr lang="en-US" dirty="0"/>
          </a:p>
        </p:txBody>
      </p:sp>
      <p:sp>
        <p:nvSpPr>
          <p:cNvPr id="17" name="TextBox 16">
            <a:extLst>
              <a:ext uri="{FF2B5EF4-FFF2-40B4-BE49-F238E27FC236}">
                <a16:creationId xmlns:a16="http://schemas.microsoft.com/office/drawing/2014/main" id="{F0A33884-C85D-42D1-90CD-4C992889E5A6}"/>
              </a:ext>
            </a:extLst>
          </p:cNvPr>
          <p:cNvSpPr txBox="1"/>
          <p:nvPr/>
        </p:nvSpPr>
        <p:spPr>
          <a:xfrm>
            <a:off x="1752209" y="1400903"/>
            <a:ext cx="439544" cy="369332"/>
          </a:xfrm>
          <a:prstGeom prst="rect">
            <a:avLst/>
          </a:prstGeom>
          <a:noFill/>
        </p:spPr>
        <p:txBody>
          <a:bodyPr wrap="none" rtlCol="0">
            <a:spAutoFit/>
          </a:bodyPr>
          <a:lstStyle/>
          <a:p>
            <a:r>
              <a:rPr lang="en-US" altLang="zh-CN" dirty="0"/>
              <a:t>Au</a:t>
            </a:r>
            <a:endParaRPr lang="en-US" dirty="0"/>
          </a:p>
        </p:txBody>
      </p:sp>
      <p:pic>
        <p:nvPicPr>
          <p:cNvPr id="19" name="Picture 18">
            <a:extLst>
              <a:ext uri="{FF2B5EF4-FFF2-40B4-BE49-F238E27FC236}">
                <a16:creationId xmlns:a16="http://schemas.microsoft.com/office/drawing/2014/main" id="{8232223F-6CFB-47F6-8DAD-51489468C73D}"/>
              </a:ext>
            </a:extLst>
          </p:cNvPr>
          <p:cNvPicPr>
            <a:picLocks noChangeAspect="1"/>
          </p:cNvPicPr>
          <p:nvPr/>
        </p:nvPicPr>
        <p:blipFill>
          <a:blip r:embed="rId3"/>
          <a:stretch>
            <a:fillRect/>
          </a:stretch>
        </p:blipFill>
        <p:spPr>
          <a:xfrm>
            <a:off x="0" y="3930832"/>
            <a:ext cx="4572000" cy="2803072"/>
          </a:xfrm>
          <a:prstGeom prst="rect">
            <a:avLst/>
          </a:prstGeom>
        </p:spPr>
      </p:pic>
      <p:pic>
        <p:nvPicPr>
          <p:cNvPr id="21" name="Picture 20">
            <a:extLst>
              <a:ext uri="{FF2B5EF4-FFF2-40B4-BE49-F238E27FC236}">
                <a16:creationId xmlns:a16="http://schemas.microsoft.com/office/drawing/2014/main" id="{CD5A2A04-F177-445D-852F-3E097C821CC4}"/>
              </a:ext>
            </a:extLst>
          </p:cNvPr>
          <p:cNvPicPr>
            <a:picLocks noChangeAspect="1"/>
          </p:cNvPicPr>
          <p:nvPr/>
        </p:nvPicPr>
        <p:blipFill>
          <a:blip r:embed="rId4"/>
          <a:stretch>
            <a:fillRect/>
          </a:stretch>
        </p:blipFill>
        <p:spPr>
          <a:xfrm>
            <a:off x="4572000" y="3930832"/>
            <a:ext cx="4572000" cy="2857500"/>
          </a:xfrm>
          <a:prstGeom prst="rect">
            <a:avLst/>
          </a:prstGeom>
        </p:spPr>
      </p:pic>
      <p:sp>
        <p:nvSpPr>
          <p:cNvPr id="22" name="TextBox 21">
            <a:extLst>
              <a:ext uri="{FF2B5EF4-FFF2-40B4-BE49-F238E27FC236}">
                <a16:creationId xmlns:a16="http://schemas.microsoft.com/office/drawing/2014/main" id="{90AFF7B7-65BD-4B60-9755-E004B4C517CC}"/>
              </a:ext>
            </a:extLst>
          </p:cNvPr>
          <p:cNvSpPr txBox="1"/>
          <p:nvPr/>
        </p:nvSpPr>
        <p:spPr>
          <a:xfrm>
            <a:off x="6654497" y="4626880"/>
            <a:ext cx="2079928" cy="646331"/>
          </a:xfrm>
          <a:prstGeom prst="rect">
            <a:avLst/>
          </a:prstGeom>
          <a:noFill/>
        </p:spPr>
        <p:txBody>
          <a:bodyPr wrap="none" rtlCol="0">
            <a:spAutoFit/>
          </a:bodyPr>
          <a:lstStyle/>
          <a:p>
            <a:r>
              <a:rPr lang="en-US" dirty="0"/>
              <a:t>First step in Au layer</a:t>
            </a:r>
          </a:p>
          <a:p>
            <a:r>
              <a:rPr lang="en-US" dirty="0"/>
              <a:t>TOF = 10.3 fs</a:t>
            </a:r>
          </a:p>
        </p:txBody>
      </p:sp>
      <p:sp>
        <p:nvSpPr>
          <p:cNvPr id="23" name="TextBox 22">
            <a:extLst>
              <a:ext uri="{FF2B5EF4-FFF2-40B4-BE49-F238E27FC236}">
                <a16:creationId xmlns:a16="http://schemas.microsoft.com/office/drawing/2014/main" id="{6D58EBA4-E3EE-456B-9260-DD739D26C40F}"/>
              </a:ext>
            </a:extLst>
          </p:cNvPr>
          <p:cNvSpPr txBox="1"/>
          <p:nvPr/>
        </p:nvSpPr>
        <p:spPr>
          <a:xfrm>
            <a:off x="2371237" y="4626881"/>
            <a:ext cx="1695592" cy="646331"/>
          </a:xfrm>
          <a:prstGeom prst="rect">
            <a:avLst/>
          </a:prstGeom>
          <a:noFill/>
        </p:spPr>
        <p:txBody>
          <a:bodyPr wrap="none" rtlCol="0">
            <a:spAutoFit/>
          </a:bodyPr>
          <a:lstStyle/>
          <a:p>
            <a:r>
              <a:rPr lang="en-US" dirty="0" err="1"/>
              <a:t>Eloss</a:t>
            </a:r>
            <a:r>
              <a:rPr lang="en-US" dirty="0"/>
              <a:t> in Au layer</a:t>
            </a:r>
          </a:p>
          <a:p>
            <a:r>
              <a:rPr lang="en-US" dirty="0"/>
              <a:t>48.9 MeV</a:t>
            </a:r>
          </a:p>
        </p:txBody>
      </p:sp>
    </p:spTree>
    <p:extLst>
      <p:ext uri="{BB962C8B-B14F-4D97-AF65-F5344CB8AC3E}">
        <p14:creationId xmlns:p14="http://schemas.microsoft.com/office/powerpoint/2010/main" val="1958530416"/>
      </p:ext>
    </p:extLst>
  </p:cSld>
  <p:clrMapOvr>
    <a:masterClrMapping/>
  </p:clrMapOvr>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3F12EA4-0BB7-4114-8ED9-EEB88FC9D7DD}"/>
              </a:ext>
            </a:extLst>
          </p:cNvPr>
          <p:cNvPicPr>
            <a:picLocks noChangeAspect="1"/>
          </p:cNvPicPr>
          <p:nvPr/>
        </p:nvPicPr>
        <p:blipFill>
          <a:blip r:embed="rId3"/>
          <a:stretch>
            <a:fillRect/>
          </a:stretch>
        </p:blipFill>
        <p:spPr>
          <a:xfrm>
            <a:off x="0" y="0"/>
            <a:ext cx="9144000" cy="4792423"/>
          </a:xfrm>
          <a:prstGeom prst="rect">
            <a:avLst/>
          </a:prstGeom>
        </p:spPr>
      </p:pic>
      <p:sp>
        <p:nvSpPr>
          <p:cNvPr id="4" name="TextBox 3">
            <a:extLst>
              <a:ext uri="{FF2B5EF4-FFF2-40B4-BE49-F238E27FC236}">
                <a16:creationId xmlns:a16="http://schemas.microsoft.com/office/drawing/2014/main" id="{458B0641-DCDE-49BD-88BC-DCE3A8466812}"/>
              </a:ext>
            </a:extLst>
          </p:cNvPr>
          <p:cNvSpPr txBox="1"/>
          <p:nvPr/>
        </p:nvSpPr>
        <p:spPr>
          <a:xfrm>
            <a:off x="1143000" y="247650"/>
            <a:ext cx="4015971" cy="1323439"/>
          </a:xfrm>
          <a:prstGeom prst="rect">
            <a:avLst/>
          </a:prstGeom>
          <a:noFill/>
        </p:spPr>
        <p:txBody>
          <a:bodyPr wrap="none" rtlCol="0">
            <a:spAutoFit/>
          </a:bodyPr>
          <a:lstStyle/>
          <a:p>
            <a:r>
              <a:rPr lang="en-US" altLang="zh-CN" sz="2000" i="1" dirty="0">
                <a:latin typeface="Cambria" panose="02040503050406030204" pitchFamily="18" charset="0"/>
                <a:ea typeface="Cambria" panose="02040503050406030204" pitchFamily="18" charset="0"/>
              </a:rPr>
              <a:t>τ</a:t>
            </a:r>
            <a:r>
              <a:rPr lang="en-US" altLang="zh-CN" sz="2000" dirty="0">
                <a:latin typeface="Cambria" panose="02040503050406030204" pitchFamily="18" charset="0"/>
                <a:ea typeface="Cambria" panose="02040503050406030204" pitchFamily="18" charset="0"/>
              </a:rPr>
              <a:t> = 10 fs</a:t>
            </a:r>
          </a:p>
          <a:p>
            <a:r>
              <a:rPr lang="en-US" sz="2000" i="1" dirty="0">
                <a:latin typeface="Cambria" panose="02040503050406030204" pitchFamily="18" charset="0"/>
                <a:ea typeface="Cambria" panose="02040503050406030204" pitchFamily="18" charset="0"/>
              </a:rPr>
              <a:t>E</a:t>
            </a:r>
            <a:r>
              <a:rPr lang="en-US" sz="2000" i="1" baseline="-25000" dirty="0">
                <a:latin typeface="Cambria" panose="02040503050406030204" pitchFamily="18" charset="0"/>
                <a:ea typeface="Cambria" panose="02040503050406030204" pitchFamily="18" charset="0"/>
              </a:rPr>
              <a:t>x</a:t>
            </a:r>
            <a:r>
              <a:rPr lang="en-US" sz="2000" dirty="0">
                <a:latin typeface="Cambria" panose="02040503050406030204" pitchFamily="18" charset="0"/>
                <a:ea typeface="Cambria" panose="02040503050406030204" pitchFamily="18" charset="0"/>
              </a:rPr>
              <a:t> = 7787 k</a:t>
            </a:r>
            <a:r>
              <a:rPr lang="en-US" altLang="zh-CN" sz="2000" dirty="0">
                <a:latin typeface="Cambria" panose="02040503050406030204" pitchFamily="18" charset="0"/>
                <a:ea typeface="Cambria" panose="02040503050406030204" pitchFamily="18" charset="0"/>
              </a:rPr>
              <a:t>eV</a:t>
            </a:r>
            <a:endParaRPr lang="en-US" sz="2000" dirty="0">
              <a:latin typeface="Cambria" panose="02040503050406030204" pitchFamily="18" charset="0"/>
              <a:ea typeface="Cambria" panose="02040503050406030204" pitchFamily="18" charset="0"/>
            </a:endParaRPr>
          </a:p>
          <a:p>
            <a:r>
              <a:rPr lang="en-US" sz="2000" dirty="0">
                <a:solidFill>
                  <a:srgbClr val="FF0000"/>
                </a:solidFill>
                <a:latin typeface="Cambria" panose="02040503050406030204" pitchFamily="18" charset="0"/>
                <a:ea typeface="Cambria" panose="02040503050406030204" pitchFamily="18" charset="0"/>
              </a:rPr>
              <a:t>68% Au 200 nm + pure Au 24.8 </a:t>
            </a:r>
            <a:r>
              <a:rPr lang="en-US" altLang="zh-CN" sz="2000" dirty="0">
                <a:solidFill>
                  <a:srgbClr val="FF0000"/>
                </a:solidFill>
                <a:latin typeface="Cambria" panose="02040503050406030204" pitchFamily="18" charset="0"/>
                <a:ea typeface="Cambria" panose="02040503050406030204" pitchFamily="18" charset="0"/>
              </a:rPr>
              <a:t>μ</a:t>
            </a:r>
            <a:r>
              <a:rPr lang="en-US" sz="2000" dirty="0">
                <a:solidFill>
                  <a:srgbClr val="FF0000"/>
                </a:solidFill>
                <a:latin typeface="Cambria" panose="02040503050406030204" pitchFamily="18" charset="0"/>
                <a:ea typeface="Cambria" panose="02040503050406030204" pitchFamily="18" charset="0"/>
              </a:rPr>
              <a:t>m</a:t>
            </a:r>
          </a:p>
          <a:p>
            <a:r>
              <a:rPr lang="en-US" sz="2000" dirty="0">
                <a:solidFill>
                  <a:srgbClr val="0033FF"/>
                </a:solidFill>
                <a:latin typeface="Cambria" panose="02040503050406030204" pitchFamily="18" charset="0"/>
                <a:ea typeface="Cambria" panose="02040503050406030204" pitchFamily="18" charset="0"/>
              </a:rPr>
              <a:t>Pure Au 25 </a:t>
            </a:r>
            <a:r>
              <a:rPr lang="en-US" altLang="zh-CN" sz="2000" dirty="0">
                <a:solidFill>
                  <a:srgbClr val="0033FF"/>
                </a:solidFill>
                <a:latin typeface="Cambria" panose="02040503050406030204" pitchFamily="18" charset="0"/>
                <a:ea typeface="Cambria" panose="02040503050406030204" pitchFamily="18" charset="0"/>
              </a:rPr>
              <a:t>μm</a:t>
            </a:r>
            <a:endParaRPr lang="en-US" sz="2000" dirty="0">
              <a:solidFill>
                <a:srgbClr val="0033FF"/>
              </a:solidFill>
              <a:latin typeface="Cambria" panose="02040503050406030204" pitchFamily="18" charset="0"/>
              <a:ea typeface="Cambria" panose="02040503050406030204" pitchFamily="18" charset="0"/>
            </a:endParaRPr>
          </a:p>
        </p:txBody>
      </p:sp>
      <p:sp>
        <p:nvSpPr>
          <p:cNvPr id="5" name="TextBox 4">
            <a:extLst>
              <a:ext uri="{FF2B5EF4-FFF2-40B4-BE49-F238E27FC236}">
                <a16:creationId xmlns:a16="http://schemas.microsoft.com/office/drawing/2014/main" id="{CCE07E33-2AEC-46C3-9CE0-6B196BB681C9}"/>
              </a:ext>
            </a:extLst>
          </p:cNvPr>
          <p:cNvSpPr txBox="1"/>
          <p:nvPr/>
        </p:nvSpPr>
        <p:spPr>
          <a:xfrm>
            <a:off x="0" y="5499462"/>
            <a:ext cx="9144001" cy="923330"/>
          </a:xfrm>
          <a:prstGeom prst="rect">
            <a:avLst/>
          </a:prstGeom>
          <a:noFill/>
        </p:spPr>
        <p:txBody>
          <a:bodyPr wrap="square" rtlCol="0">
            <a:spAutoFit/>
          </a:bodyPr>
          <a:lstStyle/>
          <a:p>
            <a:r>
              <a:rPr lang="en-US" b="0" i="0" dirty="0">
                <a:solidFill>
                  <a:srgbClr val="1C1C1C"/>
                </a:solidFill>
                <a:effectLst/>
                <a:latin typeface="Inter"/>
              </a:rPr>
              <a:t>68% represents the lowest-density layer.</a:t>
            </a:r>
          </a:p>
          <a:p>
            <a:r>
              <a:rPr lang="en-US" dirty="0">
                <a:solidFill>
                  <a:srgbClr val="1C1C1C"/>
                </a:solidFill>
                <a:latin typeface="Inter"/>
              </a:rPr>
              <a:t>Not </a:t>
            </a:r>
            <a:r>
              <a:rPr lang="en-US" b="0" i="0" dirty="0">
                <a:solidFill>
                  <a:srgbClr val="1C1C1C"/>
                </a:solidFill>
                <a:effectLst/>
                <a:latin typeface="Inter"/>
              </a:rPr>
              <a:t>the entire 200-nm layer reduced that much.</a:t>
            </a:r>
          </a:p>
          <a:p>
            <a:r>
              <a:rPr lang="en-US" b="0" i="0" dirty="0">
                <a:solidFill>
                  <a:srgbClr val="1C1C1C"/>
                </a:solidFill>
                <a:effectLst/>
                <a:latin typeface="Inter"/>
              </a:rPr>
              <a:t>The red spectrum </a:t>
            </a:r>
            <a:r>
              <a:rPr lang="en-US" altLang="zh-CN" b="0" i="0" dirty="0">
                <a:solidFill>
                  <a:srgbClr val="1C1C1C"/>
                </a:solidFill>
                <a:effectLst/>
                <a:latin typeface="Inter"/>
              </a:rPr>
              <a:t>represents a </a:t>
            </a:r>
            <a:r>
              <a:rPr lang="en-US" b="0" i="0" dirty="0">
                <a:solidFill>
                  <a:srgbClr val="1C1C1C"/>
                </a:solidFill>
                <a:effectLst/>
                <a:latin typeface="Inter"/>
              </a:rPr>
              <a:t>somewhat exaggerated effect.</a:t>
            </a:r>
            <a:endParaRPr lang="en-US" dirty="0"/>
          </a:p>
        </p:txBody>
      </p:sp>
    </p:spTree>
    <p:extLst>
      <p:ext uri="{BB962C8B-B14F-4D97-AF65-F5344CB8AC3E}">
        <p14:creationId xmlns:p14="http://schemas.microsoft.com/office/powerpoint/2010/main" val="336177831"/>
      </p:ext>
    </p:extLst>
  </p:cSld>
  <p:clrMapOvr>
    <a:masterClrMapping/>
  </p:clrMapOvr>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C0BEA6D5-758A-41B2-BFED-C597F9711A1E}"/>
              </a:ext>
            </a:extLst>
          </p:cNvPr>
          <p:cNvSpPr txBox="1"/>
          <p:nvPr/>
        </p:nvSpPr>
        <p:spPr>
          <a:xfrm>
            <a:off x="0" y="6488668"/>
            <a:ext cx="6238118" cy="369332"/>
          </a:xfrm>
          <a:prstGeom prst="rect">
            <a:avLst/>
          </a:prstGeom>
          <a:noFill/>
        </p:spPr>
        <p:txBody>
          <a:bodyPr wrap="none" rtlCol="0">
            <a:spAutoFit/>
          </a:bodyPr>
          <a:lstStyle/>
          <a:p>
            <a:r>
              <a:rPr lang="en-US" dirty="0">
                <a:solidFill>
                  <a:srgbClr val="003300"/>
                </a:solidFill>
                <a:latin typeface="Cambria" panose="02040503050406030204" pitchFamily="18" charset="0"/>
                <a:ea typeface="Cambria" panose="02040503050406030204" pitchFamily="18" charset="0"/>
              </a:rPr>
              <a:t>Fitting Lexie's data with a linear function yields </a:t>
            </a:r>
            <a:r>
              <a:rPr lang="en-US" altLang="zh-CN" dirty="0">
                <a:solidFill>
                  <a:srgbClr val="003300"/>
                </a:solidFill>
                <a:latin typeface="Cambria" panose="02040503050406030204" pitchFamily="18" charset="0"/>
                <a:ea typeface="Cambria" panose="02040503050406030204" pitchFamily="18" charset="0"/>
              </a:rPr>
              <a:t>χ</a:t>
            </a:r>
            <a:r>
              <a:rPr lang="en-US" altLang="zh-CN" baseline="30000" dirty="0">
                <a:solidFill>
                  <a:srgbClr val="003300"/>
                </a:solidFill>
                <a:latin typeface="Cambria" panose="02040503050406030204" pitchFamily="18" charset="0"/>
                <a:ea typeface="Cambria" panose="02040503050406030204" pitchFamily="18" charset="0"/>
              </a:rPr>
              <a:t>2</a:t>
            </a:r>
            <a:r>
              <a:rPr lang="en-US" altLang="zh-CN" dirty="0">
                <a:solidFill>
                  <a:srgbClr val="003300"/>
                </a:solidFill>
                <a:latin typeface="Cambria" panose="02040503050406030204" pitchFamily="18" charset="0"/>
                <a:ea typeface="Cambria" panose="02040503050406030204" pitchFamily="18" charset="0"/>
              </a:rPr>
              <a:t>/NDF = 1.57</a:t>
            </a:r>
            <a:endParaRPr lang="en-US" dirty="0">
              <a:solidFill>
                <a:srgbClr val="003300"/>
              </a:solidFill>
              <a:latin typeface="Cambria" panose="02040503050406030204" pitchFamily="18" charset="0"/>
              <a:ea typeface="Cambria" panose="02040503050406030204" pitchFamily="18" charset="0"/>
            </a:endParaRPr>
          </a:p>
        </p:txBody>
      </p:sp>
      <p:sp>
        <p:nvSpPr>
          <p:cNvPr id="5" name="TextBox 4">
            <a:extLst>
              <a:ext uri="{FF2B5EF4-FFF2-40B4-BE49-F238E27FC236}">
                <a16:creationId xmlns:a16="http://schemas.microsoft.com/office/drawing/2014/main" id="{8540F394-F964-41A6-A9E9-83867CEBD392}"/>
              </a:ext>
            </a:extLst>
          </p:cNvPr>
          <p:cNvSpPr txBox="1"/>
          <p:nvPr/>
        </p:nvSpPr>
        <p:spPr>
          <a:xfrm>
            <a:off x="0" y="6119336"/>
            <a:ext cx="3852914" cy="369332"/>
          </a:xfrm>
          <a:prstGeom prst="rect">
            <a:avLst/>
          </a:prstGeom>
          <a:noFill/>
        </p:spPr>
        <p:txBody>
          <a:bodyPr wrap="none" rtlCol="0">
            <a:spAutoFit/>
          </a:bodyPr>
          <a:lstStyle/>
          <a:p>
            <a:r>
              <a:rPr lang="en-US" altLang="zh-CN" dirty="0">
                <a:solidFill>
                  <a:srgbClr val="003300"/>
                </a:solidFill>
                <a:latin typeface="Cambria" panose="02040503050406030204" pitchFamily="18" charset="0"/>
                <a:ea typeface="Cambria" panose="02040503050406030204" pitchFamily="18" charset="0"/>
              </a:rPr>
              <a:t>χ</a:t>
            </a:r>
            <a:r>
              <a:rPr lang="en-US" altLang="zh-CN" baseline="30000" dirty="0">
                <a:solidFill>
                  <a:srgbClr val="003300"/>
                </a:solidFill>
                <a:latin typeface="Cambria" panose="02040503050406030204" pitchFamily="18" charset="0"/>
                <a:ea typeface="Cambria" panose="02040503050406030204" pitchFamily="18" charset="0"/>
              </a:rPr>
              <a:t>2</a:t>
            </a:r>
            <a:r>
              <a:rPr lang="en-US" altLang="zh-CN" dirty="0">
                <a:solidFill>
                  <a:srgbClr val="003300"/>
                </a:solidFill>
                <a:latin typeface="Cambria" panose="02040503050406030204" pitchFamily="18" charset="0"/>
                <a:ea typeface="Cambria" panose="02040503050406030204" pitchFamily="18" charset="0"/>
              </a:rPr>
              <a:t> is summed from 7750 to 7850 keV</a:t>
            </a:r>
            <a:endParaRPr lang="en-US" dirty="0">
              <a:solidFill>
                <a:srgbClr val="003300"/>
              </a:solidFill>
              <a:latin typeface="Cambria" panose="02040503050406030204" pitchFamily="18" charset="0"/>
              <a:ea typeface="Cambria" panose="02040503050406030204" pitchFamily="18" charset="0"/>
            </a:endParaRPr>
          </a:p>
        </p:txBody>
      </p:sp>
      <p:pic>
        <p:nvPicPr>
          <p:cNvPr id="10" name="Picture 9">
            <a:extLst>
              <a:ext uri="{FF2B5EF4-FFF2-40B4-BE49-F238E27FC236}">
                <a16:creationId xmlns:a16="http://schemas.microsoft.com/office/drawing/2014/main" id="{13E06456-2C2F-4C54-87AE-6CBD5402236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5612984"/>
          </a:xfrm>
          <a:prstGeom prst="rect">
            <a:avLst/>
          </a:prstGeom>
        </p:spPr>
      </p:pic>
    </p:spTree>
    <p:extLst>
      <p:ext uri="{BB962C8B-B14F-4D97-AF65-F5344CB8AC3E}">
        <p14:creationId xmlns:p14="http://schemas.microsoft.com/office/powerpoint/2010/main" val="2809397325"/>
      </p:ext>
    </p:extLst>
  </p:cSld>
  <p:clrMapOvr>
    <a:masterClrMapping/>
  </p:clrMapOvr>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2050C14-3C2D-4847-AE11-AE55C8C3804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5586115" cy="3429000"/>
          </a:xfrm>
          <a:prstGeom prst="rect">
            <a:avLst/>
          </a:prstGeom>
        </p:spPr>
      </p:pic>
      <p:pic>
        <p:nvPicPr>
          <p:cNvPr id="5" name="Picture 4">
            <a:extLst>
              <a:ext uri="{FF2B5EF4-FFF2-40B4-BE49-F238E27FC236}">
                <a16:creationId xmlns:a16="http://schemas.microsoft.com/office/drawing/2014/main" id="{6E4F22F2-5FF8-4D04-AA4C-B7E89A062FF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29000"/>
            <a:ext cx="5586115" cy="3429000"/>
          </a:xfrm>
          <a:prstGeom prst="rect">
            <a:avLst/>
          </a:prstGeom>
        </p:spPr>
      </p:pic>
      <p:sp>
        <p:nvSpPr>
          <p:cNvPr id="6" name="TextBox 5">
            <a:extLst>
              <a:ext uri="{FF2B5EF4-FFF2-40B4-BE49-F238E27FC236}">
                <a16:creationId xmlns:a16="http://schemas.microsoft.com/office/drawing/2014/main" id="{9D4522E3-D129-4E18-B95E-D6D22EB2A240}"/>
              </a:ext>
            </a:extLst>
          </p:cNvPr>
          <p:cNvSpPr txBox="1"/>
          <p:nvPr/>
        </p:nvSpPr>
        <p:spPr>
          <a:xfrm>
            <a:off x="4433590" y="295275"/>
            <a:ext cx="984565" cy="492443"/>
          </a:xfrm>
          <a:prstGeom prst="rect">
            <a:avLst/>
          </a:prstGeom>
          <a:noFill/>
        </p:spPr>
        <p:txBody>
          <a:bodyPr wrap="none" rtlCol="0">
            <a:spAutoFit/>
          </a:bodyPr>
          <a:lstStyle/>
          <a:p>
            <a:r>
              <a:rPr lang="en-US" sz="1300" dirty="0">
                <a:solidFill>
                  <a:schemeClr val="accent6">
                    <a:lumMod val="50000"/>
                  </a:schemeClr>
                </a:solidFill>
                <a:latin typeface="Cambria" panose="02040503050406030204" pitchFamily="18" charset="0"/>
                <a:ea typeface="Cambria" panose="02040503050406030204" pitchFamily="18" charset="0"/>
              </a:rPr>
              <a:t>7740-7870</a:t>
            </a:r>
          </a:p>
          <a:p>
            <a:r>
              <a:rPr lang="en-US" sz="1300" dirty="0">
                <a:solidFill>
                  <a:schemeClr val="accent6">
                    <a:lumMod val="50000"/>
                  </a:schemeClr>
                </a:solidFill>
                <a:latin typeface="Cambria" panose="02040503050406030204" pitchFamily="18" charset="0"/>
                <a:ea typeface="Cambria" panose="02040503050406030204" pitchFamily="18" charset="0"/>
              </a:rPr>
              <a:t>130 bins</a:t>
            </a:r>
          </a:p>
        </p:txBody>
      </p:sp>
      <p:sp>
        <p:nvSpPr>
          <p:cNvPr id="7" name="TextBox 6">
            <a:extLst>
              <a:ext uri="{FF2B5EF4-FFF2-40B4-BE49-F238E27FC236}">
                <a16:creationId xmlns:a16="http://schemas.microsoft.com/office/drawing/2014/main" id="{ECAA0EF1-B705-4A30-940C-138343F826C5}"/>
              </a:ext>
            </a:extLst>
          </p:cNvPr>
          <p:cNvSpPr txBox="1"/>
          <p:nvPr/>
        </p:nvSpPr>
        <p:spPr>
          <a:xfrm>
            <a:off x="4433589" y="3724275"/>
            <a:ext cx="984565" cy="492443"/>
          </a:xfrm>
          <a:prstGeom prst="rect">
            <a:avLst/>
          </a:prstGeom>
          <a:noFill/>
        </p:spPr>
        <p:txBody>
          <a:bodyPr wrap="none" rtlCol="0">
            <a:spAutoFit/>
          </a:bodyPr>
          <a:lstStyle/>
          <a:p>
            <a:r>
              <a:rPr lang="en-US" sz="1300" dirty="0">
                <a:solidFill>
                  <a:schemeClr val="accent6">
                    <a:lumMod val="50000"/>
                  </a:schemeClr>
                </a:solidFill>
                <a:latin typeface="Cambria" panose="02040503050406030204" pitchFamily="18" charset="0"/>
                <a:ea typeface="Cambria" panose="02040503050406030204" pitchFamily="18" charset="0"/>
              </a:rPr>
              <a:t>7750-7850</a:t>
            </a:r>
          </a:p>
          <a:p>
            <a:r>
              <a:rPr lang="en-US" sz="1300" dirty="0">
                <a:solidFill>
                  <a:schemeClr val="accent6">
                    <a:lumMod val="50000"/>
                  </a:schemeClr>
                </a:solidFill>
                <a:latin typeface="Cambria" panose="02040503050406030204" pitchFamily="18" charset="0"/>
                <a:ea typeface="Cambria" panose="02040503050406030204" pitchFamily="18" charset="0"/>
              </a:rPr>
              <a:t>100 bins</a:t>
            </a:r>
          </a:p>
        </p:txBody>
      </p:sp>
    </p:spTree>
    <p:extLst>
      <p:ext uri="{BB962C8B-B14F-4D97-AF65-F5344CB8AC3E}">
        <p14:creationId xmlns:p14="http://schemas.microsoft.com/office/powerpoint/2010/main" val="384786179"/>
      </p:ext>
    </p:extLst>
  </p:cSld>
  <p:clrMapOvr>
    <a:masterClrMapping/>
  </p:clrMapOvr>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4B0ECFB-8E19-4F9B-AEFC-9E4BA6AC8E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5586115" cy="3429000"/>
          </a:xfrm>
          <a:prstGeom prst="rect">
            <a:avLst/>
          </a:prstGeom>
        </p:spPr>
      </p:pic>
      <p:pic>
        <p:nvPicPr>
          <p:cNvPr id="5" name="Picture 4">
            <a:extLst>
              <a:ext uri="{FF2B5EF4-FFF2-40B4-BE49-F238E27FC236}">
                <a16:creationId xmlns:a16="http://schemas.microsoft.com/office/drawing/2014/main" id="{2079FBF0-C9E6-41F1-A81A-39B75188776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29000"/>
            <a:ext cx="5586115" cy="3429000"/>
          </a:xfrm>
          <a:prstGeom prst="rect">
            <a:avLst/>
          </a:prstGeom>
        </p:spPr>
      </p:pic>
      <p:sp>
        <p:nvSpPr>
          <p:cNvPr id="6" name="TextBox 5">
            <a:extLst>
              <a:ext uri="{FF2B5EF4-FFF2-40B4-BE49-F238E27FC236}">
                <a16:creationId xmlns:a16="http://schemas.microsoft.com/office/drawing/2014/main" id="{98F8293A-33A0-48CA-AE8E-B6CC0FCF1C55}"/>
              </a:ext>
            </a:extLst>
          </p:cNvPr>
          <p:cNvSpPr txBox="1"/>
          <p:nvPr/>
        </p:nvSpPr>
        <p:spPr>
          <a:xfrm>
            <a:off x="4433590" y="295275"/>
            <a:ext cx="984565" cy="492443"/>
          </a:xfrm>
          <a:prstGeom prst="rect">
            <a:avLst/>
          </a:prstGeom>
          <a:noFill/>
        </p:spPr>
        <p:txBody>
          <a:bodyPr wrap="none" rtlCol="0">
            <a:spAutoFit/>
          </a:bodyPr>
          <a:lstStyle/>
          <a:p>
            <a:r>
              <a:rPr lang="en-US" sz="1300" dirty="0">
                <a:solidFill>
                  <a:schemeClr val="accent6">
                    <a:lumMod val="50000"/>
                  </a:schemeClr>
                </a:solidFill>
                <a:latin typeface="Cambria" panose="02040503050406030204" pitchFamily="18" charset="0"/>
                <a:ea typeface="Cambria" panose="02040503050406030204" pitchFamily="18" charset="0"/>
              </a:rPr>
              <a:t>7740-7870</a:t>
            </a:r>
          </a:p>
          <a:p>
            <a:r>
              <a:rPr lang="en-US" sz="1300" dirty="0">
                <a:solidFill>
                  <a:schemeClr val="accent6">
                    <a:lumMod val="50000"/>
                  </a:schemeClr>
                </a:solidFill>
                <a:latin typeface="Cambria" panose="02040503050406030204" pitchFamily="18" charset="0"/>
                <a:ea typeface="Cambria" panose="02040503050406030204" pitchFamily="18" charset="0"/>
              </a:rPr>
              <a:t>130 bins</a:t>
            </a:r>
          </a:p>
        </p:txBody>
      </p:sp>
      <p:sp>
        <p:nvSpPr>
          <p:cNvPr id="7" name="TextBox 6">
            <a:extLst>
              <a:ext uri="{FF2B5EF4-FFF2-40B4-BE49-F238E27FC236}">
                <a16:creationId xmlns:a16="http://schemas.microsoft.com/office/drawing/2014/main" id="{FF206981-5981-4B6D-A15A-AA92C3949F0A}"/>
              </a:ext>
            </a:extLst>
          </p:cNvPr>
          <p:cNvSpPr txBox="1"/>
          <p:nvPr/>
        </p:nvSpPr>
        <p:spPr>
          <a:xfrm>
            <a:off x="4433589" y="3724275"/>
            <a:ext cx="984565" cy="492443"/>
          </a:xfrm>
          <a:prstGeom prst="rect">
            <a:avLst/>
          </a:prstGeom>
          <a:noFill/>
        </p:spPr>
        <p:txBody>
          <a:bodyPr wrap="none" rtlCol="0">
            <a:spAutoFit/>
          </a:bodyPr>
          <a:lstStyle/>
          <a:p>
            <a:r>
              <a:rPr lang="en-US" sz="1300" dirty="0">
                <a:solidFill>
                  <a:schemeClr val="accent6">
                    <a:lumMod val="50000"/>
                  </a:schemeClr>
                </a:solidFill>
                <a:latin typeface="Cambria" panose="02040503050406030204" pitchFamily="18" charset="0"/>
                <a:ea typeface="Cambria" panose="02040503050406030204" pitchFamily="18" charset="0"/>
              </a:rPr>
              <a:t>7750-7850</a:t>
            </a:r>
          </a:p>
          <a:p>
            <a:r>
              <a:rPr lang="en-US" sz="1300" dirty="0">
                <a:solidFill>
                  <a:schemeClr val="accent6">
                    <a:lumMod val="50000"/>
                  </a:schemeClr>
                </a:solidFill>
                <a:latin typeface="Cambria" panose="02040503050406030204" pitchFamily="18" charset="0"/>
                <a:ea typeface="Cambria" panose="02040503050406030204" pitchFamily="18" charset="0"/>
              </a:rPr>
              <a:t>100 bins</a:t>
            </a:r>
          </a:p>
        </p:txBody>
      </p:sp>
    </p:spTree>
    <p:extLst>
      <p:ext uri="{BB962C8B-B14F-4D97-AF65-F5344CB8AC3E}">
        <p14:creationId xmlns:p14="http://schemas.microsoft.com/office/powerpoint/2010/main" val="1751813351"/>
      </p:ext>
    </p:extLst>
  </p:cSld>
  <p:clrMapOvr>
    <a:masterClrMapping/>
  </p:clrMapOvr>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8079244-3B49-4813-9CF7-37859D0BC13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5586115" cy="3429000"/>
          </a:xfrm>
          <a:prstGeom prst="rect">
            <a:avLst/>
          </a:prstGeom>
        </p:spPr>
      </p:pic>
      <p:pic>
        <p:nvPicPr>
          <p:cNvPr id="5" name="Picture 4">
            <a:extLst>
              <a:ext uri="{FF2B5EF4-FFF2-40B4-BE49-F238E27FC236}">
                <a16:creationId xmlns:a16="http://schemas.microsoft.com/office/drawing/2014/main" id="{E9F846D2-C496-4687-B286-FCFBD165C0C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29000"/>
            <a:ext cx="5586115" cy="3429000"/>
          </a:xfrm>
          <a:prstGeom prst="rect">
            <a:avLst/>
          </a:prstGeom>
        </p:spPr>
      </p:pic>
      <p:sp>
        <p:nvSpPr>
          <p:cNvPr id="6" name="TextBox 5">
            <a:extLst>
              <a:ext uri="{FF2B5EF4-FFF2-40B4-BE49-F238E27FC236}">
                <a16:creationId xmlns:a16="http://schemas.microsoft.com/office/drawing/2014/main" id="{4127D665-8BF6-4E0F-880E-D8CE3E99D70E}"/>
              </a:ext>
            </a:extLst>
          </p:cNvPr>
          <p:cNvSpPr txBox="1"/>
          <p:nvPr/>
        </p:nvSpPr>
        <p:spPr>
          <a:xfrm>
            <a:off x="4433590" y="295275"/>
            <a:ext cx="984565" cy="492443"/>
          </a:xfrm>
          <a:prstGeom prst="rect">
            <a:avLst/>
          </a:prstGeom>
          <a:noFill/>
        </p:spPr>
        <p:txBody>
          <a:bodyPr wrap="none" rtlCol="0">
            <a:spAutoFit/>
          </a:bodyPr>
          <a:lstStyle/>
          <a:p>
            <a:r>
              <a:rPr lang="en-US" sz="1300" dirty="0">
                <a:solidFill>
                  <a:schemeClr val="accent6">
                    <a:lumMod val="50000"/>
                  </a:schemeClr>
                </a:solidFill>
                <a:latin typeface="Cambria" panose="02040503050406030204" pitchFamily="18" charset="0"/>
                <a:ea typeface="Cambria" panose="02040503050406030204" pitchFamily="18" charset="0"/>
              </a:rPr>
              <a:t>7740-7870</a:t>
            </a:r>
          </a:p>
          <a:p>
            <a:r>
              <a:rPr lang="en-US" sz="1300" dirty="0">
                <a:solidFill>
                  <a:schemeClr val="accent6">
                    <a:lumMod val="50000"/>
                  </a:schemeClr>
                </a:solidFill>
                <a:latin typeface="Cambria" panose="02040503050406030204" pitchFamily="18" charset="0"/>
                <a:ea typeface="Cambria" panose="02040503050406030204" pitchFamily="18" charset="0"/>
              </a:rPr>
              <a:t>130 bins</a:t>
            </a:r>
          </a:p>
        </p:txBody>
      </p:sp>
      <p:sp>
        <p:nvSpPr>
          <p:cNvPr id="7" name="TextBox 6">
            <a:extLst>
              <a:ext uri="{FF2B5EF4-FFF2-40B4-BE49-F238E27FC236}">
                <a16:creationId xmlns:a16="http://schemas.microsoft.com/office/drawing/2014/main" id="{337FAA00-BF8E-4CBC-9759-D01388CF82D3}"/>
              </a:ext>
            </a:extLst>
          </p:cNvPr>
          <p:cNvSpPr txBox="1"/>
          <p:nvPr/>
        </p:nvSpPr>
        <p:spPr>
          <a:xfrm>
            <a:off x="4433589" y="3724275"/>
            <a:ext cx="984565" cy="492443"/>
          </a:xfrm>
          <a:prstGeom prst="rect">
            <a:avLst/>
          </a:prstGeom>
          <a:noFill/>
        </p:spPr>
        <p:txBody>
          <a:bodyPr wrap="none" rtlCol="0">
            <a:spAutoFit/>
          </a:bodyPr>
          <a:lstStyle/>
          <a:p>
            <a:r>
              <a:rPr lang="en-US" sz="1300" dirty="0">
                <a:solidFill>
                  <a:schemeClr val="accent6">
                    <a:lumMod val="50000"/>
                  </a:schemeClr>
                </a:solidFill>
                <a:latin typeface="Cambria" panose="02040503050406030204" pitchFamily="18" charset="0"/>
                <a:ea typeface="Cambria" panose="02040503050406030204" pitchFamily="18" charset="0"/>
              </a:rPr>
              <a:t>7750-7850</a:t>
            </a:r>
          </a:p>
          <a:p>
            <a:r>
              <a:rPr lang="en-US" sz="1300" dirty="0">
                <a:solidFill>
                  <a:schemeClr val="accent6">
                    <a:lumMod val="50000"/>
                  </a:schemeClr>
                </a:solidFill>
                <a:latin typeface="Cambria" panose="02040503050406030204" pitchFamily="18" charset="0"/>
                <a:ea typeface="Cambria" panose="02040503050406030204" pitchFamily="18" charset="0"/>
              </a:rPr>
              <a:t>100 bins</a:t>
            </a:r>
          </a:p>
        </p:txBody>
      </p:sp>
    </p:spTree>
    <p:extLst>
      <p:ext uri="{BB962C8B-B14F-4D97-AF65-F5344CB8AC3E}">
        <p14:creationId xmlns:p14="http://schemas.microsoft.com/office/powerpoint/2010/main" val="1165140683"/>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7479218-1D94-48AD-B233-A8A219C5BB73}"/>
              </a:ext>
            </a:extLst>
          </p:cNvPr>
          <p:cNvPicPr>
            <a:picLocks noChangeAspect="1"/>
          </p:cNvPicPr>
          <p:nvPr/>
        </p:nvPicPr>
        <p:blipFill>
          <a:blip r:embed="rId2"/>
          <a:stretch>
            <a:fillRect/>
          </a:stretch>
        </p:blipFill>
        <p:spPr>
          <a:xfrm>
            <a:off x="0" y="0"/>
            <a:ext cx="9020436" cy="3420000"/>
          </a:xfrm>
          <a:prstGeom prst="rect">
            <a:avLst/>
          </a:prstGeom>
        </p:spPr>
      </p:pic>
      <p:sp>
        <p:nvSpPr>
          <p:cNvPr id="4" name="TextBox 3">
            <a:extLst>
              <a:ext uri="{FF2B5EF4-FFF2-40B4-BE49-F238E27FC236}">
                <a16:creationId xmlns:a16="http://schemas.microsoft.com/office/drawing/2014/main" id="{E56DC92A-5843-43A0-96AD-01465E7F8E82}"/>
              </a:ext>
            </a:extLst>
          </p:cNvPr>
          <p:cNvSpPr txBox="1"/>
          <p:nvPr/>
        </p:nvSpPr>
        <p:spPr>
          <a:xfrm>
            <a:off x="643944" y="502275"/>
            <a:ext cx="1555234" cy="1384995"/>
          </a:xfrm>
          <a:prstGeom prst="rect">
            <a:avLst/>
          </a:prstGeom>
          <a:noFill/>
        </p:spPr>
        <p:txBody>
          <a:bodyPr wrap="none" rtlCol="0">
            <a:spAutoFit/>
          </a:bodyPr>
          <a:lstStyle/>
          <a:p>
            <a:r>
              <a:rPr lang="en-US" altLang="zh-CN" sz="2800" dirty="0">
                <a:solidFill>
                  <a:srgbClr val="59D454"/>
                </a:solidFill>
              </a:rPr>
              <a:t>A2 = 0</a:t>
            </a:r>
          </a:p>
          <a:p>
            <a:r>
              <a:rPr lang="en-US" altLang="zh-CN" sz="2800" dirty="0">
                <a:solidFill>
                  <a:srgbClr val="FF0000"/>
                </a:solidFill>
              </a:rPr>
              <a:t>A2 = +0.4</a:t>
            </a:r>
          </a:p>
          <a:p>
            <a:r>
              <a:rPr lang="en-US" altLang="zh-CN" sz="2800" dirty="0">
                <a:solidFill>
                  <a:srgbClr val="0000FF"/>
                </a:solidFill>
              </a:rPr>
              <a:t>A2 = +0.8</a:t>
            </a:r>
            <a:endParaRPr lang="zh-CN" altLang="en-US" sz="2800" dirty="0">
              <a:solidFill>
                <a:srgbClr val="0000FF"/>
              </a:solidFill>
            </a:endParaRPr>
          </a:p>
        </p:txBody>
      </p:sp>
      <p:pic>
        <p:nvPicPr>
          <p:cNvPr id="8" name="Picture 7">
            <a:extLst>
              <a:ext uri="{FF2B5EF4-FFF2-40B4-BE49-F238E27FC236}">
                <a16:creationId xmlns:a16="http://schemas.microsoft.com/office/drawing/2014/main" id="{FBCFB500-B6D8-4039-956C-9369E6696398}"/>
              </a:ext>
            </a:extLst>
          </p:cNvPr>
          <p:cNvPicPr>
            <a:picLocks noChangeAspect="1"/>
          </p:cNvPicPr>
          <p:nvPr/>
        </p:nvPicPr>
        <p:blipFill>
          <a:blip r:embed="rId3"/>
          <a:stretch>
            <a:fillRect/>
          </a:stretch>
        </p:blipFill>
        <p:spPr>
          <a:xfrm>
            <a:off x="0" y="3420000"/>
            <a:ext cx="8868566" cy="3420000"/>
          </a:xfrm>
          <a:prstGeom prst="rect">
            <a:avLst/>
          </a:prstGeom>
        </p:spPr>
      </p:pic>
      <p:sp>
        <p:nvSpPr>
          <p:cNvPr id="9" name="TextBox 8">
            <a:extLst>
              <a:ext uri="{FF2B5EF4-FFF2-40B4-BE49-F238E27FC236}">
                <a16:creationId xmlns:a16="http://schemas.microsoft.com/office/drawing/2014/main" id="{0069B6A0-F4C4-49F1-8967-9C47DF7DAB4B}"/>
              </a:ext>
            </a:extLst>
          </p:cNvPr>
          <p:cNvSpPr txBox="1"/>
          <p:nvPr/>
        </p:nvSpPr>
        <p:spPr>
          <a:xfrm>
            <a:off x="643944" y="3931275"/>
            <a:ext cx="1555234" cy="1384995"/>
          </a:xfrm>
          <a:prstGeom prst="rect">
            <a:avLst/>
          </a:prstGeom>
          <a:noFill/>
        </p:spPr>
        <p:txBody>
          <a:bodyPr wrap="none" rtlCol="0">
            <a:spAutoFit/>
          </a:bodyPr>
          <a:lstStyle/>
          <a:p>
            <a:r>
              <a:rPr lang="en-US" altLang="zh-CN" sz="2800" dirty="0">
                <a:solidFill>
                  <a:srgbClr val="59D454"/>
                </a:solidFill>
              </a:rPr>
              <a:t>A2 = 0</a:t>
            </a:r>
          </a:p>
          <a:p>
            <a:r>
              <a:rPr lang="en-US" altLang="zh-CN" sz="2800" dirty="0">
                <a:solidFill>
                  <a:srgbClr val="FF0000"/>
                </a:solidFill>
              </a:rPr>
              <a:t>A2 = –0.4</a:t>
            </a:r>
          </a:p>
          <a:p>
            <a:r>
              <a:rPr lang="en-US" altLang="zh-CN" sz="2800" dirty="0">
                <a:solidFill>
                  <a:srgbClr val="0000FF"/>
                </a:solidFill>
              </a:rPr>
              <a:t>A2 = –0.8</a:t>
            </a:r>
            <a:endParaRPr lang="zh-CN" altLang="en-US" sz="2800" dirty="0">
              <a:solidFill>
                <a:srgbClr val="0000FF"/>
              </a:solidFill>
            </a:endParaRPr>
          </a:p>
        </p:txBody>
      </p:sp>
    </p:spTree>
    <p:extLst>
      <p:ext uri="{BB962C8B-B14F-4D97-AF65-F5344CB8AC3E}">
        <p14:creationId xmlns:p14="http://schemas.microsoft.com/office/powerpoint/2010/main" val="60057330"/>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7194984-77EA-4FAD-AC03-F12704960ED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5586115" cy="3429000"/>
          </a:xfrm>
          <a:prstGeom prst="rect">
            <a:avLst/>
          </a:prstGeom>
        </p:spPr>
      </p:pic>
      <p:pic>
        <p:nvPicPr>
          <p:cNvPr id="5" name="Picture 4">
            <a:extLst>
              <a:ext uri="{FF2B5EF4-FFF2-40B4-BE49-F238E27FC236}">
                <a16:creationId xmlns:a16="http://schemas.microsoft.com/office/drawing/2014/main" id="{0105D088-B876-46FD-A505-B7504771E6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3429000"/>
            <a:ext cx="5586115" cy="3429000"/>
          </a:xfrm>
          <a:prstGeom prst="rect">
            <a:avLst/>
          </a:prstGeom>
        </p:spPr>
      </p:pic>
      <p:sp>
        <p:nvSpPr>
          <p:cNvPr id="6" name="TextBox 5">
            <a:extLst>
              <a:ext uri="{FF2B5EF4-FFF2-40B4-BE49-F238E27FC236}">
                <a16:creationId xmlns:a16="http://schemas.microsoft.com/office/drawing/2014/main" id="{ACA6B48F-3675-4F73-95DD-0101789140DA}"/>
              </a:ext>
            </a:extLst>
          </p:cNvPr>
          <p:cNvSpPr txBox="1"/>
          <p:nvPr/>
        </p:nvSpPr>
        <p:spPr>
          <a:xfrm>
            <a:off x="4433590" y="295275"/>
            <a:ext cx="984565" cy="492443"/>
          </a:xfrm>
          <a:prstGeom prst="rect">
            <a:avLst/>
          </a:prstGeom>
          <a:noFill/>
        </p:spPr>
        <p:txBody>
          <a:bodyPr wrap="none" rtlCol="0">
            <a:spAutoFit/>
          </a:bodyPr>
          <a:lstStyle/>
          <a:p>
            <a:r>
              <a:rPr lang="en-US" sz="1300" dirty="0">
                <a:solidFill>
                  <a:schemeClr val="accent6">
                    <a:lumMod val="50000"/>
                  </a:schemeClr>
                </a:solidFill>
                <a:latin typeface="Cambria" panose="02040503050406030204" pitchFamily="18" charset="0"/>
                <a:ea typeface="Cambria" panose="02040503050406030204" pitchFamily="18" charset="0"/>
              </a:rPr>
              <a:t>7740-7870</a:t>
            </a:r>
          </a:p>
          <a:p>
            <a:r>
              <a:rPr lang="en-US" sz="1300" dirty="0">
                <a:solidFill>
                  <a:schemeClr val="accent6">
                    <a:lumMod val="50000"/>
                  </a:schemeClr>
                </a:solidFill>
                <a:latin typeface="Cambria" panose="02040503050406030204" pitchFamily="18" charset="0"/>
                <a:ea typeface="Cambria" panose="02040503050406030204" pitchFamily="18" charset="0"/>
              </a:rPr>
              <a:t>130 bins</a:t>
            </a:r>
          </a:p>
        </p:txBody>
      </p:sp>
      <p:sp>
        <p:nvSpPr>
          <p:cNvPr id="7" name="TextBox 6">
            <a:extLst>
              <a:ext uri="{FF2B5EF4-FFF2-40B4-BE49-F238E27FC236}">
                <a16:creationId xmlns:a16="http://schemas.microsoft.com/office/drawing/2014/main" id="{68F3CDA0-BC19-45D7-8050-5C3EC1F4A7AF}"/>
              </a:ext>
            </a:extLst>
          </p:cNvPr>
          <p:cNvSpPr txBox="1"/>
          <p:nvPr/>
        </p:nvSpPr>
        <p:spPr>
          <a:xfrm>
            <a:off x="4433589" y="3724275"/>
            <a:ext cx="984565" cy="492443"/>
          </a:xfrm>
          <a:prstGeom prst="rect">
            <a:avLst/>
          </a:prstGeom>
          <a:noFill/>
        </p:spPr>
        <p:txBody>
          <a:bodyPr wrap="none" rtlCol="0">
            <a:spAutoFit/>
          </a:bodyPr>
          <a:lstStyle/>
          <a:p>
            <a:r>
              <a:rPr lang="en-US" sz="1300" dirty="0">
                <a:solidFill>
                  <a:schemeClr val="accent6">
                    <a:lumMod val="50000"/>
                  </a:schemeClr>
                </a:solidFill>
                <a:latin typeface="Cambria" panose="02040503050406030204" pitchFamily="18" charset="0"/>
                <a:ea typeface="Cambria" panose="02040503050406030204" pitchFamily="18" charset="0"/>
              </a:rPr>
              <a:t>7750-7850</a:t>
            </a:r>
          </a:p>
          <a:p>
            <a:r>
              <a:rPr lang="en-US" sz="1300" dirty="0">
                <a:solidFill>
                  <a:schemeClr val="accent6">
                    <a:lumMod val="50000"/>
                  </a:schemeClr>
                </a:solidFill>
                <a:latin typeface="Cambria" panose="02040503050406030204" pitchFamily="18" charset="0"/>
                <a:ea typeface="Cambria" panose="02040503050406030204" pitchFamily="18" charset="0"/>
              </a:rPr>
              <a:t>100 bins</a:t>
            </a:r>
          </a:p>
        </p:txBody>
      </p:sp>
    </p:spTree>
    <p:extLst>
      <p:ext uri="{BB962C8B-B14F-4D97-AF65-F5344CB8AC3E}">
        <p14:creationId xmlns:p14="http://schemas.microsoft.com/office/powerpoint/2010/main" val="2755802592"/>
      </p:ext>
    </p:extLst>
  </p:cSld>
  <p:clrMapOvr>
    <a:masterClrMapping/>
  </p:clrMapOvr>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892670A-744A-40DA-91F5-5C0244FA166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5586115" cy="3429000"/>
          </a:xfrm>
          <a:prstGeom prst="rect">
            <a:avLst/>
          </a:prstGeom>
        </p:spPr>
      </p:pic>
      <p:pic>
        <p:nvPicPr>
          <p:cNvPr id="5" name="Picture 4">
            <a:extLst>
              <a:ext uri="{FF2B5EF4-FFF2-40B4-BE49-F238E27FC236}">
                <a16:creationId xmlns:a16="http://schemas.microsoft.com/office/drawing/2014/main" id="{F2DAB660-4AD8-4A8D-9B30-97E88060937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29000"/>
            <a:ext cx="5586115" cy="3429000"/>
          </a:xfrm>
          <a:prstGeom prst="rect">
            <a:avLst/>
          </a:prstGeom>
        </p:spPr>
      </p:pic>
      <p:sp>
        <p:nvSpPr>
          <p:cNvPr id="6" name="TextBox 5">
            <a:extLst>
              <a:ext uri="{FF2B5EF4-FFF2-40B4-BE49-F238E27FC236}">
                <a16:creationId xmlns:a16="http://schemas.microsoft.com/office/drawing/2014/main" id="{81DFCB1C-1230-41AE-95BF-F19F978D56D6}"/>
              </a:ext>
            </a:extLst>
          </p:cNvPr>
          <p:cNvSpPr txBox="1"/>
          <p:nvPr/>
        </p:nvSpPr>
        <p:spPr>
          <a:xfrm>
            <a:off x="4433590" y="295275"/>
            <a:ext cx="984565" cy="492443"/>
          </a:xfrm>
          <a:prstGeom prst="rect">
            <a:avLst/>
          </a:prstGeom>
          <a:noFill/>
        </p:spPr>
        <p:txBody>
          <a:bodyPr wrap="none" rtlCol="0">
            <a:spAutoFit/>
          </a:bodyPr>
          <a:lstStyle/>
          <a:p>
            <a:r>
              <a:rPr lang="en-US" sz="1300" dirty="0">
                <a:solidFill>
                  <a:schemeClr val="accent6">
                    <a:lumMod val="50000"/>
                  </a:schemeClr>
                </a:solidFill>
                <a:latin typeface="Cambria" panose="02040503050406030204" pitchFamily="18" charset="0"/>
                <a:ea typeface="Cambria" panose="02040503050406030204" pitchFamily="18" charset="0"/>
              </a:rPr>
              <a:t>7740-7870</a:t>
            </a:r>
          </a:p>
          <a:p>
            <a:r>
              <a:rPr lang="en-US" sz="1300" dirty="0">
                <a:solidFill>
                  <a:schemeClr val="accent6">
                    <a:lumMod val="50000"/>
                  </a:schemeClr>
                </a:solidFill>
                <a:latin typeface="Cambria" panose="02040503050406030204" pitchFamily="18" charset="0"/>
                <a:ea typeface="Cambria" panose="02040503050406030204" pitchFamily="18" charset="0"/>
              </a:rPr>
              <a:t>130 bins</a:t>
            </a:r>
          </a:p>
        </p:txBody>
      </p:sp>
      <p:sp>
        <p:nvSpPr>
          <p:cNvPr id="7" name="TextBox 6">
            <a:extLst>
              <a:ext uri="{FF2B5EF4-FFF2-40B4-BE49-F238E27FC236}">
                <a16:creationId xmlns:a16="http://schemas.microsoft.com/office/drawing/2014/main" id="{526EC878-35AF-4BA0-AEBB-C1BDA7212B33}"/>
              </a:ext>
            </a:extLst>
          </p:cNvPr>
          <p:cNvSpPr txBox="1"/>
          <p:nvPr/>
        </p:nvSpPr>
        <p:spPr>
          <a:xfrm>
            <a:off x="4433589" y="3724275"/>
            <a:ext cx="984565" cy="492443"/>
          </a:xfrm>
          <a:prstGeom prst="rect">
            <a:avLst/>
          </a:prstGeom>
          <a:noFill/>
        </p:spPr>
        <p:txBody>
          <a:bodyPr wrap="none" rtlCol="0">
            <a:spAutoFit/>
          </a:bodyPr>
          <a:lstStyle/>
          <a:p>
            <a:r>
              <a:rPr lang="en-US" sz="1300" dirty="0">
                <a:solidFill>
                  <a:schemeClr val="accent6">
                    <a:lumMod val="50000"/>
                  </a:schemeClr>
                </a:solidFill>
                <a:latin typeface="Cambria" panose="02040503050406030204" pitchFamily="18" charset="0"/>
                <a:ea typeface="Cambria" panose="02040503050406030204" pitchFamily="18" charset="0"/>
              </a:rPr>
              <a:t>7750-7850</a:t>
            </a:r>
          </a:p>
          <a:p>
            <a:r>
              <a:rPr lang="en-US" sz="1300" dirty="0">
                <a:solidFill>
                  <a:schemeClr val="accent6">
                    <a:lumMod val="50000"/>
                  </a:schemeClr>
                </a:solidFill>
                <a:latin typeface="Cambria" panose="02040503050406030204" pitchFamily="18" charset="0"/>
                <a:ea typeface="Cambria" panose="02040503050406030204" pitchFamily="18" charset="0"/>
              </a:rPr>
              <a:t>100 bins</a:t>
            </a:r>
          </a:p>
        </p:txBody>
      </p:sp>
    </p:spTree>
    <p:extLst>
      <p:ext uri="{BB962C8B-B14F-4D97-AF65-F5344CB8AC3E}">
        <p14:creationId xmlns:p14="http://schemas.microsoft.com/office/powerpoint/2010/main" val="4208916108"/>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9C9AD6A-94FC-4732-B515-682759F0AD9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5586115" cy="3429000"/>
          </a:xfrm>
          <a:prstGeom prst="rect">
            <a:avLst/>
          </a:prstGeom>
        </p:spPr>
      </p:pic>
      <p:pic>
        <p:nvPicPr>
          <p:cNvPr id="7" name="Picture 6">
            <a:extLst>
              <a:ext uri="{FF2B5EF4-FFF2-40B4-BE49-F238E27FC236}">
                <a16:creationId xmlns:a16="http://schemas.microsoft.com/office/drawing/2014/main" id="{6DC15F2D-9F44-4C12-9211-64384DB4000B}"/>
              </a:ext>
            </a:extLst>
          </p:cNvPr>
          <p:cNvPicPr>
            <a:picLocks noChangeAspect="1"/>
          </p:cNvPicPr>
          <p:nvPr/>
        </p:nvPicPr>
        <p:blipFill>
          <a:blip r:embed="rId3"/>
          <a:stretch>
            <a:fillRect/>
          </a:stretch>
        </p:blipFill>
        <p:spPr>
          <a:xfrm>
            <a:off x="0" y="3429000"/>
            <a:ext cx="5570094" cy="3429000"/>
          </a:xfrm>
          <a:prstGeom prst="rect">
            <a:avLst/>
          </a:prstGeom>
        </p:spPr>
      </p:pic>
      <p:sp>
        <p:nvSpPr>
          <p:cNvPr id="10" name="TextBox 9">
            <a:extLst>
              <a:ext uri="{FF2B5EF4-FFF2-40B4-BE49-F238E27FC236}">
                <a16:creationId xmlns:a16="http://schemas.microsoft.com/office/drawing/2014/main" id="{819FC4A6-3FC0-4CE2-89A3-944329DFEF8C}"/>
              </a:ext>
            </a:extLst>
          </p:cNvPr>
          <p:cNvSpPr txBox="1"/>
          <p:nvPr/>
        </p:nvSpPr>
        <p:spPr>
          <a:xfrm>
            <a:off x="4371975" y="286435"/>
            <a:ext cx="1058944" cy="369332"/>
          </a:xfrm>
          <a:prstGeom prst="rect">
            <a:avLst/>
          </a:prstGeom>
          <a:noFill/>
        </p:spPr>
        <p:txBody>
          <a:bodyPr wrap="none">
            <a:spAutoFit/>
          </a:bodyPr>
          <a:lstStyle/>
          <a:p>
            <a:r>
              <a:rPr lang="en-US" dirty="0" err="1">
                <a:solidFill>
                  <a:schemeClr val="accent6">
                    <a:lumMod val="50000"/>
                  </a:schemeClr>
                </a:solidFill>
                <a:latin typeface="Cambria" panose="02040503050406030204" pitchFamily="18" charset="0"/>
                <a:ea typeface="Cambria" panose="02040503050406030204" pitchFamily="18" charset="0"/>
              </a:rPr>
              <a:t>Rebin</a:t>
            </a:r>
            <a:r>
              <a:rPr lang="en-US" dirty="0">
                <a:solidFill>
                  <a:schemeClr val="accent6">
                    <a:lumMod val="50000"/>
                  </a:schemeClr>
                </a:solidFill>
                <a:latin typeface="Cambria" panose="02040503050406030204" pitchFamily="18" charset="0"/>
                <a:ea typeface="Cambria" panose="02040503050406030204" pitchFamily="18" charset="0"/>
              </a:rPr>
              <a:t>(2)</a:t>
            </a:r>
          </a:p>
        </p:txBody>
      </p:sp>
      <p:sp>
        <p:nvSpPr>
          <p:cNvPr id="11" name="TextBox 10">
            <a:extLst>
              <a:ext uri="{FF2B5EF4-FFF2-40B4-BE49-F238E27FC236}">
                <a16:creationId xmlns:a16="http://schemas.microsoft.com/office/drawing/2014/main" id="{D669E656-43CB-4DB2-9D63-83E825BCA841}"/>
              </a:ext>
            </a:extLst>
          </p:cNvPr>
          <p:cNvSpPr txBox="1"/>
          <p:nvPr/>
        </p:nvSpPr>
        <p:spPr>
          <a:xfrm>
            <a:off x="4371975" y="3715435"/>
            <a:ext cx="1058944" cy="369332"/>
          </a:xfrm>
          <a:prstGeom prst="rect">
            <a:avLst/>
          </a:prstGeom>
          <a:noFill/>
        </p:spPr>
        <p:txBody>
          <a:bodyPr wrap="none">
            <a:spAutoFit/>
          </a:bodyPr>
          <a:lstStyle/>
          <a:p>
            <a:r>
              <a:rPr lang="en-US" dirty="0" err="1">
                <a:solidFill>
                  <a:schemeClr val="accent6">
                    <a:lumMod val="50000"/>
                  </a:schemeClr>
                </a:solidFill>
                <a:latin typeface="Cambria" panose="02040503050406030204" pitchFamily="18" charset="0"/>
                <a:ea typeface="Cambria" panose="02040503050406030204" pitchFamily="18" charset="0"/>
              </a:rPr>
              <a:t>Rebin</a:t>
            </a:r>
            <a:r>
              <a:rPr lang="en-US" dirty="0">
                <a:solidFill>
                  <a:schemeClr val="accent6">
                    <a:lumMod val="50000"/>
                  </a:schemeClr>
                </a:solidFill>
                <a:latin typeface="Cambria" panose="02040503050406030204" pitchFamily="18" charset="0"/>
                <a:ea typeface="Cambria" panose="02040503050406030204" pitchFamily="18" charset="0"/>
              </a:rPr>
              <a:t>(4)</a:t>
            </a:r>
          </a:p>
        </p:txBody>
      </p:sp>
    </p:spTree>
    <p:extLst>
      <p:ext uri="{BB962C8B-B14F-4D97-AF65-F5344CB8AC3E}">
        <p14:creationId xmlns:p14="http://schemas.microsoft.com/office/powerpoint/2010/main" val="2236810617"/>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21A111B7-06F5-4F58-A37A-FE8694485AF3}"/>
              </a:ext>
            </a:extLst>
          </p:cNvPr>
          <p:cNvPicPr>
            <a:picLocks noChangeAspect="1"/>
          </p:cNvPicPr>
          <p:nvPr/>
        </p:nvPicPr>
        <p:blipFill>
          <a:blip r:embed="rId2"/>
          <a:stretch>
            <a:fillRect/>
          </a:stretch>
        </p:blipFill>
        <p:spPr>
          <a:xfrm>
            <a:off x="0" y="3429000"/>
            <a:ext cx="5594040" cy="3429000"/>
          </a:xfrm>
          <a:prstGeom prst="rect">
            <a:avLst/>
          </a:prstGeom>
        </p:spPr>
      </p:pic>
      <p:pic>
        <p:nvPicPr>
          <p:cNvPr id="11" name="Picture 10">
            <a:extLst>
              <a:ext uri="{FF2B5EF4-FFF2-40B4-BE49-F238E27FC236}">
                <a16:creationId xmlns:a16="http://schemas.microsoft.com/office/drawing/2014/main" id="{83B07602-EE0C-427D-AFF5-B6C8AE1EC1B8}"/>
              </a:ext>
            </a:extLst>
          </p:cNvPr>
          <p:cNvPicPr>
            <a:picLocks noChangeAspect="1"/>
          </p:cNvPicPr>
          <p:nvPr/>
        </p:nvPicPr>
        <p:blipFill>
          <a:blip r:embed="rId3"/>
          <a:stretch>
            <a:fillRect/>
          </a:stretch>
        </p:blipFill>
        <p:spPr>
          <a:xfrm>
            <a:off x="0" y="0"/>
            <a:ext cx="5594040" cy="3431501"/>
          </a:xfrm>
          <a:prstGeom prst="rect">
            <a:avLst/>
          </a:prstGeom>
        </p:spPr>
      </p:pic>
      <p:sp>
        <p:nvSpPr>
          <p:cNvPr id="13" name="TextBox 12">
            <a:extLst>
              <a:ext uri="{FF2B5EF4-FFF2-40B4-BE49-F238E27FC236}">
                <a16:creationId xmlns:a16="http://schemas.microsoft.com/office/drawing/2014/main" id="{C5609961-0FB6-40BD-9520-AF7EC880FA1A}"/>
              </a:ext>
            </a:extLst>
          </p:cNvPr>
          <p:cNvSpPr txBox="1"/>
          <p:nvPr/>
        </p:nvSpPr>
        <p:spPr>
          <a:xfrm>
            <a:off x="5473434" y="565056"/>
            <a:ext cx="3670566" cy="1261884"/>
          </a:xfrm>
          <a:prstGeom prst="rect">
            <a:avLst/>
          </a:prstGeom>
          <a:noFill/>
        </p:spPr>
        <p:txBody>
          <a:bodyPr wrap="square">
            <a:spAutoFit/>
          </a:bodyPr>
          <a:lstStyle/>
          <a:p>
            <a:r>
              <a:rPr lang="en-US" sz="1900" dirty="0" err="1">
                <a:solidFill>
                  <a:schemeClr val="accent6">
                    <a:lumMod val="50000"/>
                  </a:schemeClr>
                </a:solidFill>
                <a:latin typeface="Cambria" panose="02040503050406030204" pitchFamily="18" charset="0"/>
                <a:ea typeface="Cambria" panose="02040503050406030204" pitchFamily="18" charset="0"/>
              </a:rPr>
              <a:t>Rebining</a:t>
            </a:r>
            <a:r>
              <a:rPr lang="en-US" sz="1900" dirty="0">
                <a:solidFill>
                  <a:schemeClr val="accent6">
                    <a:lumMod val="50000"/>
                  </a:schemeClr>
                </a:solidFill>
                <a:latin typeface="Cambria" panose="02040503050406030204" pitchFamily="18" charset="0"/>
                <a:ea typeface="Cambria" panose="02040503050406030204" pitchFamily="18" charset="0"/>
              </a:rPr>
              <a:t> spectra by a factor of 5 seems to make bin counts sufficiently high to be considered Gaussian instead of Poisson.</a:t>
            </a:r>
          </a:p>
        </p:txBody>
      </p:sp>
      <p:sp>
        <p:nvSpPr>
          <p:cNvPr id="5" name="TextBox 4">
            <a:extLst>
              <a:ext uri="{FF2B5EF4-FFF2-40B4-BE49-F238E27FC236}">
                <a16:creationId xmlns:a16="http://schemas.microsoft.com/office/drawing/2014/main" id="{7C5F0B17-B3AD-4CA9-8C1B-CAF845E2555B}"/>
              </a:ext>
            </a:extLst>
          </p:cNvPr>
          <p:cNvSpPr txBox="1"/>
          <p:nvPr/>
        </p:nvSpPr>
        <p:spPr>
          <a:xfrm>
            <a:off x="4371975" y="286435"/>
            <a:ext cx="1058944" cy="369332"/>
          </a:xfrm>
          <a:prstGeom prst="rect">
            <a:avLst/>
          </a:prstGeom>
          <a:noFill/>
        </p:spPr>
        <p:txBody>
          <a:bodyPr wrap="none">
            <a:spAutoFit/>
          </a:bodyPr>
          <a:lstStyle/>
          <a:p>
            <a:r>
              <a:rPr lang="en-US" dirty="0" err="1">
                <a:solidFill>
                  <a:schemeClr val="accent6">
                    <a:lumMod val="50000"/>
                  </a:schemeClr>
                </a:solidFill>
                <a:latin typeface="Cambria" panose="02040503050406030204" pitchFamily="18" charset="0"/>
                <a:ea typeface="Cambria" panose="02040503050406030204" pitchFamily="18" charset="0"/>
              </a:rPr>
              <a:t>Rebin</a:t>
            </a:r>
            <a:r>
              <a:rPr lang="en-US" dirty="0">
                <a:solidFill>
                  <a:schemeClr val="accent6">
                    <a:lumMod val="50000"/>
                  </a:schemeClr>
                </a:solidFill>
                <a:latin typeface="Cambria" panose="02040503050406030204" pitchFamily="18" charset="0"/>
                <a:ea typeface="Cambria" panose="02040503050406030204" pitchFamily="18" charset="0"/>
              </a:rPr>
              <a:t>(5)</a:t>
            </a:r>
          </a:p>
        </p:txBody>
      </p:sp>
      <p:sp>
        <p:nvSpPr>
          <p:cNvPr id="6" name="TextBox 5">
            <a:extLst>
              <a:ext uri="{FF2B5EF4-FFF2-40B4-BE49-F238E27FC236}">
                <a16:creationId xmlns:a16="http://schemas.microsoft.com/office/drawing/2014/main" id="{49488C98-B60E-426F-A92E-6DBF082D4D17}"/>
              </a:ext>
            </a:extLst>
          </p:cNvPr>
          <p:cNvSpPr txBox="1"/>
          <p:nvPr/>
        </p:nvSpPr>
        <p:spPr>
          <a:xfrm>
            <a:off x="4286250" y="3715435"/>
            <a:ext cx="1187184" cy="369332"/>
          </a:xfrm>
          <a:prstGeom prst="rect">
            <a:avLst/>
          </a:prstGeom>
          <a:noFill/>
        </p:spPr>
        <p:txBody>
          <a:bodyPr wrap="none">
            <a:spAutoFit/>
          </a:bodyPr>
          <a:lstStyle/>
          <a:p>
            <a:r>
              <a:rPr lang="en-US" dirty="0" err="1">
                <a:solidFill>
                  <a:schemeClr val="accent6">
                    <a:lumMod val="50000"/>
                  </a:schemeClr>
                </a:solidFill>
                <a:latin typeface="Cambria" panose="02040503050406030204" pitchFamily="18" charset="0"/>
                <a:ea typeface="Cambria" panose="02040503050406030204" pitchFamily="18" charset="0"/>
              </a:rPr>
              <a:t>Rebin</a:t>
            </a:r>
            <a:r>
              <a:rPr lang="en-US" dirty="0">
                <a:solidFill>
                  <a:schemeClr val="accent6">
                    <a:lumMod val="50000"/>
                  </a:schemeClr>
                </a:solidFill>
                <a:latin typeface="Cambria" panose="02040503050406030204" pitchFamily="18" charset="0"/>
                <a:ea typeface="Cambria" panose="02040503050406030204" pitchFamily="18" charset="0"/>
              </a:rPr>
              <a:t>(10)</a:t>
            </a:r>
          </a:p>
        </p:txBody>
      </p:sp>
    </p:spTree>
    <p:extLst>
      <p:ext uri="{BB962C8B-B14F-4D97-AF65-F5344CB8AC3E}">
        <p14:creationId xmlns:p14="http://schemas.microsoft.com/office/powerpoint/2010/main" val="2291765211"/>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0AE2908-AE7B-4E2D-BFB4-6F87B2334DBA}"/>
              </a:ext>
            </a:extLst>
          </p:cNvPr>
          <p:cNvPicPr>
            <a:picLocks noChangeAspect="1"/>
          </p:cNvPicPr>
          <p:nvPr/>
        </p:nvPicPr>
        <p:blipFill rotWithShape="1">
          <a:blip r:embed="rId3"/>
          <a:srcRect r="7526"/>
          <a:stretch/>
        </p:blipFill>
        <p:spPr>
          <a:xfrm>
            <a:off x="0" y="0"/>
            <a:ext cx="6654994" cy="6858000"/>
          </a:xfrm>
          <a:prstGeom prst="rect">
            <a:avLst/>
          </a:prstGeom>
        </p:spPr>
      </p:pic>
    </p:spTree>
    <p:extLst>
      <p:ext uri="{BB962C8B-B14F-4D97-AF65-F5344CB8AC3E}">
        <p14:creationId xmlns:p14="http://schemas.microsoft.com/office/powerpoint/2010/main" val="2046984200"/>
      </p:ext>
    </p:extLst>
  </p:cSld>
  <p:clrMapOvr>
    <a:masterClrMapping/>
  </p:clrMapOvr>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610D3B-97D7-48C5-A9C9-B5256BF7FD83}"/>
              </a:ext>
            </a:extLst>
          </p:cNvPr>
          <p:cNvPicPr>
            <a:picLocks noChangeAspect="1"/>
          </p:cNvPicPr>
          <p:nvPr/>
        </p:nvPicPr>
        <p:blipFill>
          <a:blip r:embed="rId2"/>
          <a:stretch>
            <a:fillRect/>
          </a:stretch>
        </p:blipFill>
        <p:spPr>
          <a:xfrm>
            <a:off x="0" y="0"/>
            <a:ext cx="9144000" cy="5603528"/>
          </a:xfrm>
          <a:prstGeom prst="rect">
            <a:avLst/>
          </a:prstGeom>
        </p:spPr>
      </p:pic>
      <p:sp>
        <p:nvSpPr>
          <p:cNvPr id="4" name="Rectangle 3">
            <a:extLst>
              <a:ext uri="{FF2B5EF4-FFF2-40B4-BE49-F238E27FC236}">
                <a16:creationId xmlns:a16="http://schemas.microsoft.com/office/drawing/2014/main" id="{F1B05AE6-29BB-412D-9E45-EF8BED577D96}"/>
              </a:ext>
            </a:extLst>
          </p:cNvPr>
          <p:cNvSpPr/>
          <p:nvPr/>
        </p:nvSpPr>
        <p:spPr>
          <a:xfrm>
            <a:off x="2752725" y="496714"/>
            <a:ext cx="3840480" cy="4410075"/>
          </a:xfrm>
          <a:prstGeom prst="rect">
            <a:avLst/>
          </a:prstGeom>
          <a:solidFill>
            <a:srgbClr val="017AFF">
              <a:alpha val="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a:extLst>
              <a:ext uri="{FF2B5EF4-FFF2-40B4-BE49-F238E27FC236}">
                <a16:creationId xmlns:a16="http://schemas.microsoft.com/office/drawing/2014/main" id="{6AA2573C-0FCA-4B69-857A-267823A25A6A}"/>
              </a:ext>
            </a:extLst>
          </p:cNvPr>
          <p:cNvSpPr txBox="1"/>
          <p:nvPr/>
        </p:nvSpPr>
        <p:spPr>
          <a:xfrm>
            <a:off x="0" y="5842337"/>
            <a:ext cx="8756821" cy="1015663"/>
          </a:xfrm>
          <a:prstGeom prst="rect">
            <a:avLst/>
          </a:prstGeom>
          <a:noFill/>
        </p:spPr>
        <p:txBody>
          <a:bodyPr wrap="none" rtlCol="0">
            <a:spAutoFit/>
          </a:bodyPr>
          <a:lstStyle/>
          <a:p>
            <a:r>
              <a:rPr lang="en-US" sz="2000" dirty="0">
                <a:solidFill>
                  <a:schemeClr val="accent6">
                    <a:lumMod val="50000"/>
                  </a:schemeClr>
                </a:solidFill>
                <a:latin typeface="Cambria" panose="02040503050406030204" pitchFamily="18" charset="0"/>
                <a:ea typeface="Cambria" panose="02040503050406030204" pitchFamily="18" charset="0"/>
              </a:rPr>
              <a:t>The fit range is highlighted by the blue area.</a:t>
            </a:r>
          </a:p>
          <a:p>
            <a:r>
              <a:rPr lang="en-US" sz="2000" dirty="0">
                <a:solidFill>
                  <a:schemeClr val="accent6">
                    <a:lumMod val="50000"/>
                  </a:schemeClr>
                </a:solidFill>
                <a:latin typeface="Cambria" panose="02040503050406030204" pitchFamily="18" charset="0"/>
                <a:ea typeface="Cambria" panose="02040503050406030204" pitchFamily="18" charset="0"/>
              </a:rPr>
              <a:t>7730-7850 keV; 120 </a:t>
            </a:r>
            <a:r>
              <a:rPr lang="en-US" altLang="zh-CN" sz="2000" dirty="0">
                <a:solidFill>
                  <a:schemeClr val="accent6">
                    <a:lumMod val="50000"/>
                  </a:schemeClr>
                </a:solidFill>
                <a:latin typeface="Cambria" panose="02040503050406030204" pitchFamily="18" charset="0"/>
                <a:ea typeface="Cambria" panose="02040503050406030204" pitchFamily="18" charset="0"/>
              </a:rPr>
              <a:t>keV (bin 1547-1570; 24 bins) (bin center 7732.5-7847.5)</a:t>
            </a:r>
          </a:p>
          <a:p>
            <a:r>
              <a:rPr lang="en-US" altLang="zh-CN" sz="2000" dirty="0">
                <a:solidFill>
                  <a:schemeClr val="accent6">
                    <a:lumMod val="50000"/>
                  </a:schemeClr>
                </a:solidFill>
                <a:latin typeface="Cambria" panose="02040503050406030204" pitchFamily="18" charset="0"/>
                <a:ea typeface="Cambria" panose="02040503050406030204" pitchFamily="18" charset="0"/>
              </a:rPr>
              <a:t>7670-7920 keV; 250 keV (bin 1535-1584; 50 bins) (bin center 7672.5-7917.5)</a:t>
            </a:r>
            <a:endParaRPr lang="en-US" sz="2000" dirty="0">
              <a:solidFill>
                <a:schemeClr val="accent6">
                  <a:lumMod val="50000"/>
                </a:schemeClr>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85071526"/>
      </p:ext>
    </p:extLst>
  </p:cSld>
  <p:clrMapOvr>
    <a:masterClrMapping/>
  </p:clrMapOvr>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8956063-EA17-4AE7-823B-69FC08CDA48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22508"/>
            <a:ext cx="9144000" cy="5612984"/>
          </a:xfrm>
          <a:prstGeom prst="rect">
            <a:avLst/>
          </a:prstGeom>
        </p:spPr>
      </p:pic>
      <p:sp>
        <p:nvSpPr>
          <p:cNvPr id="5" name="TextBox 4">
            <a:extLst>
              <a:ext uri="{FF2B5EF4-FFF2-40B4-BE49-F238E27FC236}">
                <a16:creationId xmlns:a16="http://schemas.microsoft.com/office/drawing/2014/main" id="{0FE97150-240A-49C5-AD9B-C778FDB74CEB}"/>
              </a:ext>
            </a:extLst>
          </p:cNvPr>
          <p:cNvSpPr txBox="1"/>
          <p:nvPr/>
        </p:nvSpPr>
        <p:spPr>
          <a:xfrm>
            <a:off x="0" y="0"/>
            <a:ext cx="2067682" cy="369332"/>
          </a:xfrm>
          <a:prstGeom prst="rect">
            <a:avLst/>
          </a:prstGeom>
          <a:noFill/>
        </p:spPr>
        <p:txBody>
          <a:bodyPr wrap="none" rtlCol="0">
            <a:spAutoFit/>
          </a:bodyPr>
          <a:lstStyle/>
          <a:p>
            <a:r>
              <a:rPr lang="en-US" altLang="zh-CN" dirty="0">
                <a:solidFill>
                  <a:srgbClr val="008000"/>
                </a:solidFill>
              </a:rPr>
              <a:t>Isotropic α emission</a:t>
            </a:r>
            <a:endParaRPr lang="en-US" dirty="0">
              <a:solidFill>
                <a:srgbClr val="008000"/>
              </a:solidFill>
            </a:endParaRPr>
          </a:p>
        </p:txBody>
      </p:sp>
    </p:spTree>
    <p:extLst>
      <p:ext uri="{BB962C8B-B14F-4D97-AF65-F5344CB8AC3E}">
        <p14:creationId xmlns:p14="http://schemas.microsoft.com/office/powerpoint/2010/main" val="3602107408"/>
      </p:ext>
    </p:extLst>
  </p:cSld>
  <p:clrMapOvr>
    <a:masterClrMapping/>
  </p:clrMapOvr>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925CACD-EC66-4167-8D29-DF522335FF2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22508"/>
            <a:ext cx="9144000" cy="5612984"/>
          </a:xfrm>
          <a:prstGeom prst="rect">
            <a:avLst/>
          </a:prstGeom>
        </p:spPr>
      </p:pic>
      <p:sp>
        <p:nvSpPr>
          <p:cNvPr id="5" name="TextBox 4">
            <a:extLst>
              <a:ext uri="{FF2B5EF4-FFF2-40B4-BE49-F238E27FC236}">
                <a16:creationId xmlns:a16="http://schemas.microsoft.com/office/drawing/2014/main" id="{43C88EC2-B2E3-4C63-802A-ED7FB73578A1}"/>
              </a:ext>
            </a:extLst>
          </p:cNvPr>
          <p:cNvSpPr txBox="1"/>
          <p:nvPr/>
        </p:nvSpPr>
        <p:spPr>
          <a:xfrm>
            <a:off x="0" y="0"/>
            <a:ext cx="2067682" cy="369332"/>
          </a:xfrm>
          <a:prstGeom prst="rect">
            <a:avLst/>
          </a:prstGeom>
          <a:noFill/>
        </p:spPr>
        <p:txBody>
          <a:bodyPr wrap="none" rtlCol="0">
            <a:spAutoFit/>
          </a:bodyPr>
          <a:lstStyle/>
          <a:p>
            <a:r>
              <a:rPr lang="en-US" altLang="zh-CN" dirty="0">
                <a:solidFill>
                  <a:srgbClr val="008000"/>
                </a:solidFill>
              </a:rPr>
              <a:t>Isotropic α emission</a:t>
            </a:r>
            <a:endParaRPr lang="en-US" dirty="0">
              <a:solidFill>
                <a:srgbClr val="008000"/>
              </a:solidFill>
            </a:endParaRPr>
          </a:p>
        </p:txBody>
      </p:sp>
    </p:spTree>
    <p:extLst>
      <p:ext uri="{BB962C8B-B14F-4D97-AF65-F5344CB8AC3E}">
        <p14:creationId xmlns:p14="http://schemas.microsoft.com/office/powerpoint/2010/main" val="3896512817"/>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8D9BF93-EFAF-4B0A-B3B8-508D0C52C75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22508"/>
            <a:ext cx="9144000" cy="5612984"/>
          </a:xfrm>
          <a:prstGeom prst="rect">
            <a:avLst/>
          </a:prstGeom>
        </p:spPr>
      </p:pic>
      <p:sp>
        <p:nvSpPr>
          <p:cNvPr id="5" name="TextBox 4">
            <a:extLst>
              <a:ext uri="{FF2B5EF4-FFF2-40B4-BE49-F238E27FC236}">
                <a16:creationId xmlns:a16="http://schemas.microsoft.com/office/drawing/2014/main" id="{11B1398A-315D-4518-8E9A-F37CF89BE7A6}"/>
              </a:ext>
            </a:extLst>
          </p:cNvPr>
          <p:cNvSpPr txBox="1"/>
          <p:nvPr/>
        </p:nvSpPr>
        <p:spPr>
          <a:xfrm>
            <a:off x="0" y="0"/>
            <a:ext cx="2067682" cy="369332"/>
          </a:xfrm>
          <a:prstGeom prst="rect">
            <a:avLst/>
          </a:prstGeom>
          <a:noFill/>
        </p:spPr>
        <p:txBody>
          <a:bodyPr wrap="none" rtlCol="0">
            <a:spAutoFit/>
          </a:bodyPr>
          <a:lstStyle/>
          <a:p>
            <a:r>
              <a:rPr lang="en-US" altLang="zh-CN" dirty="0">
                <a:solidFill>
                  <a:srgbClr val="008000"/>
                </a:solidFill>
              </a:rPr>
              <a:t>Isotropic α emission</a:t>
            </a:r>
            <a:endParaRPr lang="en-US" dirty="0">
              <a:solidFill>
                <a:srgbClr val="008000"/>
              </a:solidFill>
            </a:endParaRPr>
          </a:p>
        </p:txBody>
      </p:sp>
    </p:spTree>
    <p:extLst>
      <p:ext uri="{BB962C8B-B14F-4D97-AF65-F5344CB8AC3E}">
        <p14:creationId xmlns:p14="http://schemas.microsoft.com/office/powerpoint/2010/main" val="1547277790"/>
      </p:ext>
    </p:extLst>
  </p:cSld>
  <p:clrMapOvr>
    <a:masterClrMapping/>
  </p:clrMapOvr>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7F3058A-2CAC-4013-ACE1-B61044F6E47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22508"/>
            <a:ext cx="9144000" cy="5612984"/>
          </a:xfrm>
          <a:prstGeom prst="rect">
            <a:avLst/>
          </a:prstGeom>
        </p:spPr>
      </p:pic>
      <p:sp>
        <p:nvSpPr>
          <p:cNvPr id="5" name="TextBox 4">
            <a:extLst>
              <a:ext uri="{FF2B5EF4-FFF2-40B4-BE49-F238E27FC236}">
                <a16:creationId xmlns:a16="http://schemas.microsoft.com/office/drawing/2014/main" id="{D1B39010-6739-4DD6-A25B-05757F3C3E9D}"/>
              </a:ext>
            </a:extLst>
          </p:cNvPr>
          <p:cNvSpPr txBox="1"/>
          <p:nvPr/>
        </p:nvSpPr>
        <p:spPr>
          <a:xfrm>
            <a:off x="0" y="0"/>
            <a:ext cx="2067682" cy="369332"/>
          </a:xfrm>
          <a:prstGeom prst="rect">
            <a:avLst/>
          </a:prstGeom>
          <a:noFill/>
        </p:spPr>
        <p:txBody>
          <a:bodyPr wrap="none" rtlCol="0">
            <a:spAutoFit/>
          </a:bodyPr>
          <a:lstStyle/>
          <a:p>
            <a:r>
              <a:rPr lang="en-US" altLang="zh-CN" dirty="0">
                <a:solidFill>
                  <a:srgbClr val="008000"/>
                </a:solidFill>
              </a:rPr>
              <a:t>Isotropic α emission</a:t>
            </a:r>
            <a:endParaRPr lang="en-US" dirty="0">
              <a:solidFill>
                <a:srgbClr val="008000"/>
              </a:solidFill>
            </a:endParaRPr>
          </a:p>
        </p:txBody>
      </p:sp>
    </p:spTree>
    <p:extLst>
      <p:ext uri="{BB962C8B-B14F-4D97-AF65-F5344CB8AC3E}">
        <p14:creationId xmlns:p14="http://schemas.microsoft.com/office/powerpoint/2010/main" val="389454227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F0DC516-815E-4B1D-88B5-BC34E4A925F3}"/>
              </a:ext>
            </a:extLst>
          </p:cNvPr>
          <p:cNvPicPr>
            <a:picLocks noChangeAspect="1"/>
          </p:cNvPicPr>
          <p:nvPr/>
        </p:nvPicPr>
        <p:blipFill>
          <a:blip r:embed="rId2"/>
          <a:stretch>
            <a:fillRect/>
          </a:stretch>
        </p:blipFill>
        <p:spPr>
          <a:xfrm>
            <a:off x="0" y="3429000"/>
            <a:ext cx="8892000" cy="3420000"/>
          </a:xfrm>
          <a:prstGeom prst="rect">
            <a:avLst/>
          </a:prstGeom>
        </p:spPr>
      </p:pic>
      <p:sp>
        <p:nvSpPr>
          <p:cNvPr id="4" name="TextBox 3">
            <a:extLst>
              <a:ext uri="{FF2B5EF4-FFF2-40B4-BE49-F238E27FC236}">
                <a16:creationId xmlns:a16="http://schemas.microsoft.com/office/drawing/2014/main" id="{77B32CE0-6F67-48A6-B0BF-D3DE88F7392A}"/>
              </a:ext>
            </a:extLst>
          </p:cNvPr>
          <p:cNvSpPr txBox="1"/>
          <p:nvPr/>
        </p:nvSpPr>
        <p:spPr>
          <a:xfrm>
            <a:off x="643944" y="3931275"/>
            <a:ext cx="1555234" cy="1384995"/>
          </a:xfrm>
          <a:prstGeom prst="rect">
            <a:avLst/>
          </a:prstGeom>
          <a:noFill/>
        </p:spPr>
        <p:txBody>
          <a:bodyPr wrap="none" rtlCol="0">
            <a:spAutoFit/>
          </a:bodyPr>
          <a:lstStyle/>
          <a:p>
            <a:r>
              <a:rPr lang="en-US" altLang="zh-CN" sz="2800" dirty="0">
                <a:solidFill>
                  <a:srgbClr val="59D454"/>
                </a:solidFill>
              </a:rPr>
              <a:t>A2 = 0</a:t>
            </a:r>
          </a:p>
          <a:p>
            <a:r>
              <a:rPr lang="en-US" altLang="zh-CN" sz="2800" dirty="0">
                <a:solidFill>
                  <a:srgbClr val="FF0000"/>
                </a:solidFill>
              </a:rPr>
              <a:t>A2 = –0.4</a:t>
            </a:r>
          </a:p>
          <a:p>
            <a:r>
              <a:rPr lang="en-US" altLang="zh-CN" sz="2800" dirty="0">
                <a:solidFill>
                  <a:srgbClr val="0000FF"/>
                </a:solidFill>
              </a:rPr>
              <a:t>A2 = –0.8</a:t>
            </a:r>
            <a:endParaRPr lang="zh-CN" altLang="en-US" sz="2800" dirty="0">
              <a:solidFill>
                <a:srgbClr val="0000FF"/>
              </a:solidFill>
            </a:endParaRPr>
          </a:p>
        </p:txBody>
      </p:sp>
      <p:pic>
        <p:nvPicPr>
          <p:cNvPr id="6" name="Picture 5">
            <a:extLst>
              <a:ext uri="{FF2B5EF4-FFF2-40B4-BE49-F238E27FC236}">
                <a16:creationId xmlns:a16="http://schemas.microsoft.com/office/drawing/2014/main" id="{4F432FA3-F3CE-4C9A-B8EE-409D885626EF}"/>
              </a:ext>
            </a:extLst>
          </p:cNvPr>
          <p:cNvPicPr>
            <a:picLocks noChangeAspect="1"/>
          </p:cNvPicPr>
          <p:nvPr/>
        </p:nvPicPr>
        <p:blipFill>
          <a:blip r:embed="rId3"/>
          <a:stretch>
            <a:fillRect/>
          </a:stretch>
        </p:blipFill>
        <p:spPr>
          <a:xfrm>
            <a:off x="0" y="0"/>
            <a:ext cx="8928775" cy="3420000"/>
          </a:xfrm>
          <a:prstGeom prst="rect">
            <a:avLst/>
          </a:prstGeom>
        </p:spPr>
      </p:pic>
      <p:sp>
        <p:nvSpPr>
          <p:cNvPr id="7" name="TextBox 6">
            <a:extLst>
              <a:ext uri="{FF2B5EF4-FFF2-40B4-BE49-F238E27FC236}">
                <a16:creationId xmlns:a16="http://schemas.microsoft.com/office/drawing/2014/main" id="{061C02B3-9CA4-4523-91F0-4609662115CF}"/>
              </a:ext>
            </a:extLst>
          </p:cNvPr>
          <p:cNvSpPr txBox="1"/>
          <p:nvPr/>
        </p:nvSpPr>
        <p:spPr>
          <a:xfrm>
            <a:off x="643944" y="502275"/>
            <a:ext cx="1555234" cy="1384995"/>
          </a:xfrm>
          <a:prstGeom prst="rect">
            <a:avLst/>
          </a:prstGeom>
          <a:noFill/>
        </p:spPr>
        <p:txBody>
          <a:bodyPr wrap="none" rtlCol="0">
            <a:spAutoFit/>
          </a:bodyPr>
          <a:lstStyle/>
          <a:p>
            <a:r>
              <a:rPr lang="en-US" altLang="zh-CN" sz="2800" dirty="0">
                <a:solidFill>
                  <a:srgbClr val="59D454"/>
                </a:solidFill>
              </a:rPr>
              <a:t>A2 = 0</a:t>
            </a:r>
          </a:p>
          <a:p>
            <a:r>
              <a:rPr lang="en-US" altLang="zh-CN" sz="2800" dirty="0">
                <a:solidFill>
                  <a:srgbClr val="FF0000"/>
                </a:solidFill>
              </a:rPr>
              <a:t>A2 = +0.4</a:t>
            </a:r>
          </a:p>
          <a:p>
            <a:r>
              <a:rPr lang="en-US" altLang="zh-CN" sz="2800" dirty="0">
                <a:solidFill>
                  <a:srgbClr val="0000FF"/>
                </a:solidFill>
              </a:rPr>
              <a:t>A2 = +0.8</a:t>
            </a:r>
            <a:endParaRPr lang="zh-CN" altLang="en-US" sz="2800" dirty="0">
              <a:solidFill>
                <a:srgbClr val="0000FF"/>
              </a:solidFill>
            </a:endParaRPr>
          </a:p>
        </p:txBody>
      </p:sp>
      <p:sp>
        <p:nvSpPr>
          <p:cNvPr id="8" name="TextBox 7">
            <a:extLst>
              <a:ext uri="{FF2B5EF4-FFF2-40B4-BE49-F238E27FC236}">
                <a16:creationId xmlns:a16="http://schemas.microsoft.com/office/drawing/2014/main" id="{4E12774B-6BA1-45DC-ACBF-A4292AF39DAE}"/>
              </a:ext>
            </a:extLst>
          </p:cNvPr>
          <p:cNvSpPr txBox="1"/>
          <p:nvPr/>
        </p:nvSpPr>
        <p:spPr>
          <a:xfrm>
            <a:off x="2374900" y="3931275"/>
            <a:ext cx="3800464" cy="1200329"/>
          </a:xfrm>
          <a:prstGeom prst="rect">
            <a:avLst/>
          </a:prstGeom>
          <a:noFill/>
        </p:spPr>
        <p:txBody>
          <a:bodyPr wrap="none" rtlCol="0">
            <a:spAutoFit/>
          </a:bodyPr>
          <a:lstStyle/>
          <a:p>
            <a:r>
              <a:rPr lang="en-US" altLang="zh-CN" dirty="0"/>
              <a:t>A2=negative</a:t>
            </a:r>
          </a:p>
          <a:p>
            <a:r>
              <a:rPr lang="en-US" altLang="zh-CN" dirty="0"/>
              <a:t>γ not emitted toward Ge</a:t>
            </a:r>
          </a:p>
          <a:p>
            <a:r>
              <a:rPr lang="en-US" altLang="zh-CN" dirty="0"/>
              <a:t>To achieve the same number of events</a:t>
            </a:r>
          </a:p>
          <a:p>
            <a:r>
              <a:rPr lang="en-US" altLang="zh-CN" dirty="0"/>
              <a:t>It takes more time to simulate</a:t>
            </a:r>
            <a:endParaRPr lang="zh-CN" altLang="en-US" dirty="0"/>
          </a:p>
        </p:txBody>
      </p:sp>
    </p:spTree>
    <p:extLst>
      <p:ext uri="{BB962C8B-B14F-4D97-AF65-F5344CB8AC3E}">
        <p14:creationId xmlns:p14="http://schemas.microsoft.com/office/powerpoint/2010/main" val="2967359165"/>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ED4A317-81D0-49EA-9ED9-C32C0587334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22508"/>
            <a:ext cx="9144000" cy="5612984"/>
          </a:xfrm>
          <a:prstGeom prst="rect">
            <a:avLst/>
          </a:prstGeom>
        </p:spPr>
      </p:pic>
      <p:sp>
        <p:nvSpPr>
          <p:cNvPr id="5" name="TextBox 4">
            <a:extLst>
              <a:ext uri="{FF2B5EF4-FFF2-40B4-BE49-F238E27FC236}">
                <a16:creationId xmlns:a16="http://schemas.microsoft.com/office/drawing/2014/main" id="{A18B04B4-27F6-41FD-B396-CB4F36E35B45}"/>
              </a:ext>
            </a:extLst>
          </p:cNvPr>
          <p:cNvSpPr txBox="1"/>
          <p:nvPr/>
        </p:nvSpPr>
        <p:spPr>
          <a:xfrm>
            <a:off x="0" y="0"/>
            <a:ext cx="2067682" cy="369332"/>
          </a:xfrm>
          <a:prstGeom prst="rect">
            <a:avLst/>
          </a:prstGeom>
          <a:noFill/>
        </p:spPr>
        <p:txBody>
          <a:bodyPr wrap="none" rtlCol="0">
            <a:spAutoFit/>
          </a:bodyPr>
          <a:lstStyle/>
          <a:p>
            <a:r>
              <a:rPr lang="en-US" altLang="zh-CN" dirty="0">
                <a:solidFill>
                  <a:srgbClr val="008000"/>
                </a:solidFill>
              </a:rPr>
              <a:t>Isotropic α emission</a:t>
            </a:r>
            <a:endParaRPr lang="en-US" dirty="0">
              <a:solidFill>
                <a:srgbClr val="008000"/>
              </a:solidFill>
            </a:endParaRPr>
          </a:p>
        </p:txBody>
      </p:sp>
    </p:spTree>
    <p:extLst>
      <p:ext uri="{BB962C8B-B14F-4D97-AF65-F5344CB8AC3E}">
        <p14:creationId xmlns:p14="http://schemas.microsoft.com/office/powerpoint/2010/main" val="698943160"/>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C01CE55-D4A4-4EAA-BCB1-EC59230F0C2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22508"/>
            <a:ext cx="9144000" cy="5612984"/>
          </a:xfrm>
          <a:prstGeom prst="rect">
            <a:avLst/>
          </a:prstGeom>
        </p:spPr>
      </p:pic>
      <p:sp>
        <p:nvSpPr>
          <p:cNvPr id="4" name="TextBox 3">
            <a:extLst>
              <a:ext uri="{FF2B5EF4-FFF2-40B4-BE49-F238E27FC236}">
                <a16:creationId xmlns:a16="http://schemas.microsoft.com/office/drawing/2014/main" id="{0A8621EB-7B0B-46FC-830F-57C07EEE6878}"/>
              </a:ext>
            </a:extLst>
          </p:cNvPr>
          <p:cNvSpPr txBox="1"/>
          <p:nvPr/>
        </p:nvSpPr>
        <p:spPr>
          <a:xfrm>
            <a:off x="0" y="0"/>
            <a:ext cx="2067682" cy="369332"/>
          </a:xfrm>
          <a:prstGeom prst="rect">
            <a:avLst/>
          </a:prstGeom>
          <a:noFill/>
        </p:spPr>
        <p:txBody>
          <a:bodyPr wrap="none" rtlCol="0">
            <a:spAutoFit/>
          </a:bodyPr>
          <a:lstStyle/>
          <a:p>
            <a:r>
              <a:rPr lang="en-US" altLang="zh-CN" dirty="0">
                <a:solidFill>
                  <a:srgbClr val="008000"/>
                </a:solidFill>
              </a:rPr>
              <a:t>Isotropic α emission</a:t>
            </a:r>
            <a:endParaRPr lang="en-US" dirty="0">
              <a:solidFill>
                <a:srgbClr val="008000"/>
              </a:solidFill>
            </a:endParaRPr>
          </a:p>
        </p:txBody>
      </p:sp>
    </p:spTree>
    <p:extLst>
      <p:ext uri="{BB962C8B-B14F-4D97-AF65-F5344CB8AC3E}">
        <p14:creationId xmlns:p14="http://schemas.microsoft.com/office/powerpoint/2010/main" val="4166118929"/>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D235443-8A29-4F81-8F95-F36AAAF5038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22508"/>
            <a:ext cx="9144000" cy="5612984"/>
          </a:xfrm>
          <a:prstGeom prst="rect">
            <a:avLst/>
          </a:prstGeom>
        </p:spPr>
      </p:pic>
      <p:sp>
        <p:nvSpPr>
          <p:cNvPr id="4" name="TextBox 3">
            <a:extLst>
              <a:ext uri="{FF2B5EF4-FFF2-40B4-BE49-F238E27FC236}">
                <a16:creationId xmlns:a16="http://schemas.microsoft.com/office/drawing/2014/main" id="{D4EFF8E3-1699-4840-A699-A76C9A07A962}"/>
              </a:ext>
            </a:extLst>
          </p:cNvPr>
          <p:cNvSpPr txBox="1"/>
          <p:nvPr/>
        </p:nvSpPr>
        <p:spPr>
          <a:xfrm>
            <a:off x="0" y="0"/>
            <a:ext cx="2067682" cy="369332"/>
          </a:xfrm>
          <a:prstGeom prst="rect">
            <a:avLst/>
          </a:prstGeom>
          <a:noFill/>
        </p:spPr>
        <p:txBody>
          <a:bodyPr wrap="none" rtlCol="0">
            <a:spAutoFit/>
          </a:bodyPr>
          <a:lstStyle/>
          <a:p>
            <a:r>
              <a:rPr lang="en-US" altLang="zh-CN" dirty="0">
                <a:solidFill>
                  <a:srgbClr val="008000"/>
                </a:solidFill>
              </a:rPr>
              <a:t>Isotropic α emission</a:t>
            </a:r>
            <a:endParaRPr lang="en-US" dirty="0">
              <a:solidFill>
                <a:srgbClr val="008000"/>
              </a:solidFill>
            </a:endParaRPr>
          </a:p>
        </p:txBody>
      </p:sp>
    </p:spTree>
    <p:extLst>
      <p:ext uri="{BB962C8B-B14F-4D97-AF65-F5344CB8AC3E}">
        <p14:creationId xmlns:p14="http://schemas.microsoft.com/office/powerpoint/2010/main" val="4141611172"/>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1E88FEE-6770-413A-8BAC-36FE35A2AB2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22508"/>
            <a:ext cx="9144000" cy="5612984"/>
          </a:xfrm>
          <a:prstGeom prst="rect">
            <a:avLst/>
          </a:prstGeom>
        </p:spPr>
      </p:pic>
      <p:sp>
        <p:nvSpPr>
          <p:cNvPr id="4" name="TextBox 3">
            <a:extLst>
              <a:ext uri="{FF2B5EF4-FFF2-40B4-BE49-F238E27FC236}">
                <a16:creationId xmlns:a16="http://schemas.microsoft.com/office/drawing/2014/main" id="{C3B5159D-BD35-4A4C-836E-B18C82FEA081}"/>
              </a:ext>
            </a:extLst>
          </p:cNvPr>
          <p:cNvSpPr txBox="1"/>
          <p:nvPr/>
        </p:nvSpPr>
        <p:spPr>
          <a:xfrm>
            <a:off x="0" y="0"/>
            <a:ext cx="2067682" cy="369332"/>
          </a:xfrm>
          <a:prstGeom prst="rect">
            <a:avLst/>
          </a:prstGeom>
          <a:noFill/>
        </p:spPr>
        <p:txBody>
          <a:bodyPr wrap="none" rtlCol="0">
            <a:spAutoFit/>
          </a:bodyPr>
          <a:lstStyle/>
          <a:p>
            <a:r>
              <a:rPr lang="en-US" altLang="zh-CN" dirty="0">
                <a:solidFill>
                  <a:srgbClr val="008000"/>
                </a:solidFill>
              </a:rPr>
              <a:t>Isotropic α emission</a:t>
            </a:r>
            <a:endParaRPr lang="en-US" dirty="0">
              <a:solidFill>
                <a:srgbClr val="008000"/>
              </a:solidFill>
            </a:endParaRPr>
          </a:p>
        </p:txBody>
      </p:sp>
    </p:spTree>
    <p:extLst>
      <p:ext uri="{BB962C8B-B14F-4D97-AF65-F5344CB8AC3E}">
        <p14:creationId xmlns:p14="http://schemas.microsoft.com/office/powerpoint/2010/main" val="1070000740"/>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9098790-993E-4077-AA0B-D936DB25E9C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22508"/>
            <a:ext cx="9144000" cy="5612984"/>
          </a:xfrm>
          <a:prstGeom prst="rect">
            <a:avLst/>
          </a:prstGeom>
        </p:spPr>
      </p:pic>
      <p:sp>
        <p:nvSpPr>
          <p:cNvPr id="4" name="TextBox 3">
            <a:extLst>
              <a:ext uri="{FF2B5EF4-FFF2-40B4-BE49-F238E27FC236}">
                <a16:creationId xmlns:a16="http://schemas.microsoft.com/office/drawing/2014/main" id="{BCE782F4-C599-47DC-9508-7148DBE36996}"/>
              </a:ext>
            </a:extLst>
          </p:cNvPr>
          <p:cNvSpPr txBox="1"/>
          <p:nvPr/>
        </p:nvSpPr>
        <p:spPr>
          <a:xfrm>
            <a:off x="0" y="0"/>
            <a:ext cx="2067682" cy="369332"/>
          </a:xfrm>
          <a:prstGeom prst="rect">
            <a:avLst/>
          </a:prstGeom>
          <a:noFill/>
        </p:spPr>
        <p:txBody>
          <a:bodyPr wrap="none" rtlCol="0">
            <a:spAutoFit/>
          </a:bodyPr>
          <a:lstStyle/>
          <a:p>
            <a:r>
              <a:rPr lang="en-US" altLang="zh-CN" dirty="0">
                <a:solidFill>
                  <a:srgbClr val="008000"/>
                </a:solidFill>
              </a:rPr>
              <a:t>Isotropic α emission</a:t>
            </a:r>
            <a:endParaRPr lang="en-US" dirty="0">
              <a:solidFill>
                <a:srgbClr val="008000"/>
              </a:solidFill>
            </a:endParaRPr>
          </a:p>
        </p:txBody>
      </p:sp>
    </p:spTree>
    <p:extLst>
      <p:ext uri="{BB962C8B-B14F-4D97-AF65-F5344CB8AC3E}">
        <p14:creationId xmlns:p14="http://schemas.microsoft.com/office/powerpoint/2010/main" val="4030903200"/>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648A910-7DA6-4E16-B297-03B4AD4BA28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22508"/>
            <a:ext cx="9144000" cy="5612984"/>
          </a:xfrm>
          <a:prstGeom prst="rect">
            <a:avLst/>
          </a:prstGeom>
        </p:spPr>
      </p:pic>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74163482-67F8-473B-A98E-7C030D642982}"/>
                  </a:ext>
                </a:extLst>
              </p:cNvPr>
              <p:cNvSpPr txBox="1"/>
              <p:nvPr/>
            </p:nvSpPr>
            <p:spPr>
              <a:xfrm>
                <a:off x="3387220" y="0"/>
                <a:ext cx="2177199" cy="400110"/>
              </a:xfrm>
              <a:prstGeom prst="rect">
                <a:avLst/>
              </a:prstGeom>
              <a:noFill/>
            </p:spPr>
            <p:txBody>
              <a:bodyPr wrap="none" rtlCol="0">
                <a:spAutoFit/>
              </a:bodyPr>
              <a:lstStyle/>
              <a:p>
                <a14:m>
                  <m:oMath xmlns:m="http://schemas.openxmlformats.org/officeDocument/2006/math">
                    <m:sSub>
                      <m:sSubPr>
                        <m:ctrlPr>
                          <a:rPr lang="en-US" altLang="zh-CN" sz="2000" i="1" smtClean="0">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2</m:t>
                        </m:r>
                      </m:sub>
                    </m:sSub>
                    <m:r>
                      <a:rPr lang="en-US" altLang="zh-CN" sz="2000" i="1" smtClean="0">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0,</m:t>
                    </m:r>
                    <m:sSub>
                      <m:sSubPr>
                        <m:ctrlPr>
                          <a:rPr lang="en-US" altLang="zh-CN" sz="2000" i="1">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4</m:t>
                        </m:r>
                      </m:sub>
                    </m:sSub>
                    <m:r>
                      <a:rPr lang="en-US" altLang="zh-CN" sz="2000" i="1">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0</m:t>
                    </m:r>
                  </m:oMath>
                </a14:m>
                <a:r>
                  <a:rPr lang="en-US" altLang="zh-CN" sz="2000" dirty="0">
                    <a:solidFill>
                      <a:srgbClr val="008000"/>
                    </a:solidFill>
                    <a:latin typeface="Cambria" panose="02040503050406030204" pitchFamily="18" charset="0"/>
                    <a:ea typeface="Cambria" panose="02040503050406030204" pitchFamily="18" charset="0"/>
                  </a:rPr>
                  <a:t>.</a:t>
                </a:r>
                <a:endParaRPr lang="zh-CN" altLang="en-US" sz="2000" dirty="0">
                  <a:solidFill>
                    <a:srgbClr val="008000"/>
                  </a:solidFill>
                  <a:latin typeface="Cambria" panose="02040503050406030204" pitchFamily="18" charset="0"/>
                </a:endParaRPr>
              </a:p>
            </p:txBody>
          </p:sp>
        </mc:Choice>
        <mc:Fallback xmlns="">
          <p:sp>
            <p:nvSpPr>
              <p:cNvPr id="4" name="TextBox 3">
                <a:extLst>
                  <a:ext uri="{FF2B5EF4-FFF2-40B4-BE49-F238E27FC236}">
                    <a16:creationId xmlns:a16="http://schemas.microsoft.com/office/drawing/2014/main" id="{74163482-67F8-473B-A98E-7C030D642982}"/>
                  </a:ext>
                </a:extLst>
              </p:cNvPr>
              <p:cNvSpPr txBox="1">
                <a:spLocks noRot="1" noChangeAspect="1" noMove="1" noResize="1" noEditPoints="1" noAdjustHandles="1" noChangeArrowheads="1" noChangeShapeType="1" noTextEdit="1"/>
              </p:cNvSpPr>
              <p:nvPr/>
            </p:nvSpPr>
            <p:spPr>
              <a:xfrm>
                <a:off x="3387220" y="0"/>
                <a:ext cx="2177199" cy="400110"/>
              </a:xfrm>
              <a:prstGeom prst="rect">
                <a:avLst/>
              </a:prstGeom>
              <a:blipFill>
                <a:blip r:embed="rId3"/>
                <a:stretch>
                  <a:fillRect t="-7576" r="-1961" b="-25758"/>
                </a:stretch>
              </a:blipFill>
            </p:spPr>
            <p:txBody>
              <a:bodyPr/>
              <a:lstStyle/>
              <a:p>
                <a:r>
                  <a:rPr lang="en-US">
                    <a:noFill/>
                  </a:rPr>
                  <a:t> </a:t>
                </a:r>
              </a:p>
            </p:txBody>
          </p:sp>
        </mc:Fallback>
      </mc:AlternateContent>
      <p:sp>
        <p:nvSpPr>
          <p:cNvPr id="5" name="TextBox 4">
            <a:extLst>
              <a:ext uri="{FF2B5EF4-FFF2-40B4-BE49-F238E27FC236}">
                <a16:creationId xmlns:a16="http://schemas.microsoft.com/office/drawing/2014/main" id="{52F7A8D5-1D41-4E97-B3DF-0F1E98CB3B29}"/>
              </a:ext>
            </a:extLst>
          </p:cNvPr>
          <p:cNvSpPr txBox="1"/>
          <p:nvPr/>
        </p:nvSpPr>
        <p:spPr>
          <a:xfrm>
            <a:off x="0" y="0"/>
            <a:ext cx="2067682" cy="369332"/>
          </a:xfrm>
          <a:prstGeom prst="rect">
            <a:avLst/>
          </a:prstGeom>
          <a:noFill/>
        </p:spPr>
        <p:txBody>
          <a:bodyPr wrap="none" rtlCol="0">
            <a:spAutoFit/>
          </a:bodyPr>
          <a:lstStyle/>
          <a:p>
            <a:r>
              <a:rPr lang="en-US" altLang="zh-CN" dirty="0">
                <a:solidFill>
                  <a:srgbClr val="008000"/>
                </a:solidFill>
              </a:rPr>
              <a:t>Isotropic α emission</a:t>
            </a:r>
            <a:endParaRPr lang="en-US" dirty="0">
              <a:solidFill>
                <a:srgbClr val="008000"/>
              </a:solidFill>
            </a:endParaRPr>
          </a:p>
        </p:txBody>
      </p:sp>
    </p:spTree>
    <p:extLst>
      <p:ext uri="{BB962C8B-B14F-4D97-AF65-F5344CB8AC3E}">
        <p14:creationId xmlns:p14="http://schemas.microsoft.com/office/powerpoint/2010/main" val="848434029"/>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BB7364E-C499-4A26-A225-821B775EFD4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22508"/>
            <a:ext cx="9144000" cy="5612984"/>
          </a:xfrm>
          <a:prstGeom prst="rect">
            <a:avLst/>
          </a:prstGeom>
        </p:spPr>
      </p:pic>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4255AB35-1212-4B59-A8AF-D7FC368EFBB5}"/>
                  </a:ext>
                </a:extLst>
              </p:cNvPr>
              <p:cNvSpPr txBox="1"/>
              <p:nvPr/>
            </p:nvSpPr>
            <p:spPr>
              <a:xfrm>
                <a:off x="3387220" y="0"/>
                <a:ext cx="2565126" cy="400110"/>
              </a:xfrm>
              <a:prstGeom prst="rect">
                <a:avLst/>
              </a:prstGeom>
              <a:noFill/>
            </p:spPr>
            <p:txBody>
              <a:bodyPr wrap="none" rtlCol="0">
                <a:spAutoFit/>
              </a:bodyPr>
              <a:lstStyle/>
              <a:p>
                <a14:m>
                  <m:oMath xmlns:m="http://schemas.openxmlformats.org/officeDocument/2006/math">
                    <m:sSub>
                      <m:sSubPr>
                        <m:ctrlPr>
                          <a:rPr lang="en-US" altLang="zh-CN" sz="2000" i="1" smtClean="0">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2</m:t>
                        </m:r>
                      </m:sub>
                    </m:sSub>
                    <m:r>
                      <a:rPr lang="en-US" altLang="zh-CN" sz="2000" i="1" smtClean="0">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−0.9,</m:t>
                    </m:r>
                    <m:sSub>
                      <m:sSubPr>
                        <m:ctrlPr>
                          <a:rPr lang="en-US" altLang="zh-CN" sz="2000" i="1">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4</m:t>
                        </m:r>
                      </m:sub>
                    </m:sSub>
                    <m:r>
                      <a:rPr lang="en-US" altLang="zh-CN" sz="2000" i="1">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0</m:t>
                    </m:r>
                  </m:oMath>
                </a14:m>
                <a:r>
                  <a:rPr lang="en-US" altLang="zh-CN" sz="2000" dirty="0">
                    <a:solidFill>
                      <a:srgbClr val="008000"/>
                    </a:solidFill>
                    <a:latin typeface="Cambria" panose="02040503050406030204" pitchFamily="18" charset="0"/>
                    <a:ea typeface="Cambria" panose="02040503050406030204" pitchFamily="18" charset="0"/>
                  </a:rPr>
                  <a:t>.</a:t>
                </a:r>
                <a:endParaRPr lang="zh-CN" altLang="en-US" sz="2000" dirty="0">
                  <a:solidFill>
                    <a:srgbClr val="008000"/>
                  </a:solidFill>
                  <a:latin typeface="Cambria" panose="02040503050406030204" pitchFamily="18" charset="0"/>
                </a:endParaRPr>
              </a:p>
            </p:txBody>
          </p:sp>
        </mc:Choice>
        <mc:Fallback xmlns="">
          <p:sp>
            <p:nvSpPr>
              <p:cNvPr id="4" name="TextBox 3">
                <a:extLst>
                  <a:ext uri="{FF2B5EF4-FFF2-40B4-BE49-F238E27FC236}">
                    <a16:creationId xmlns:a16="http://schemas.microsoft.com/office/drawing/2014/main" id="{4255AB35-1212-4B59-A8AF-D7FC368EFBB5}"/>
                  </a:ext>
                </a:extLst>
              </p:cNvPr>
              <p:cNvSpPr txBox="1">
                <a:spLocks noRot="1" noChangeAspect="1" noMove="1" noResize="1" noEditPoints="1" noAdjustHandles="1" noChangeArrowheads="1" noChangeShapeType="1" noTextEdit="1"/>
              </p:cNvSpPr>
              <p:nvPr/>
            </p:nvSpPr>
            <p:spPr>
              <a:xfrm>
                <a:off x="3387220" y="0"/>
                <a:ext cx="2565126" cy="400110"/>
              </a:xfrm>
              <a:prstGeom prst="rect">
                <a:avLst/>
              </a:prstGeom>
              <a:blipFill>
                <a:blip r:embed="rId3"/>
                <a:stretch>
                  <a:fillRect t="-7576" r="-1667" b="-25758"/>
                </a:stretch>
              </a:blipFill>
            </p:spPr>
            <p:txBody>
              <a:bodyPr/>
              <a:lstStyle/>
              <a:p>
                <a:r>
                  <a:rPr lang="en-US">
                    <a:noFill/>
                  </a:rPr>
                  <a:t> </a:t>
                </a:r>
              </a:p>
            </p:txBody>
          </p:sp>
        </mc:Fallback>
      </mc:AlternateContent>
      <p:sp>
        <p:nvSpPr>
          <p:cNvPr id="2" name="TextBox 1">
            <a:extLst>
              <a:ext uri="{FF2B5EF4-FFF2-40B4-BE49-F238E27FC236}">
                <a16:creationId xmlns:a16="http://schemas.microsoft.com/office/drawing/2014/main" id="{D97B4A7D-6F91-415E-8ECF-ECB84965B94D}"/>
              </a:ext>
            </a:extLst>
          </p:cNvPr>
          <p:cNvSpPr txBox="1"/>
          <p:nvPr/>
        </p:nvSpPr>
        <p:spPr>
          <a:xfrm>
            <a:off x="0" y="6488668"/>
            <a:ext cx="8812541" cy="369332"/>
          </a:xfrm>
          <a:prstGeom prst="rect">
            <a:avLst/>
          </a:prstGeom>
          <a:noFill/>
        </p:spPr>
        <p:txBody>
          <a:bodyPr wrap="none" rtlCol="0">
            <a:spAutoFit/>
          </a:bodyPr>
          <a:lstStyle/>
          <a:p>
            <a:r>
              <a:rPr lang="en-US" altLang="zh-CN" dirty="0">
                <a:latin typeface="Cambria" panose="02040503050406030204" pitchFamily="18" charset="0"/>
                <a:ea typeface="Cambria" panose="02040503050406030204" pitchFamily="18" charset="0"/>
              </a:rPr>
              <a:t>Larger </a:t>
            </a:r>
            <a:r>
              <a:rPr lang="en-US" altLang="zh-CN" i="1" dirty="0">
                <a:latin typeface="Cambria" panose="02040503050406030204" pitchFamily="18" charset="0"/>
                <a:ea typeface="Cambria" panose="02040503050406030204" pitchFamily="18" charset="0"/>
              </a:rPr>
              <a:t>α</a:t>
            </a:r>
            <a:r>
              <a:rPr lang="en-US" altLang="zh-CN" dirty="0">
                <a:latin typeface="Cambria" panose="02040503050406030204" pitchFamily="18" charset="0"/>
                <a:ea typeface="Cambria" panose="02040503050406030204" pitchFamily="18" charset="0"/>
              </a:rPr>
              <a:t> emission angle </a:t>
            </a:r>
            <a:r>
              <a:rPr lang="zh-CN" altLang="en-US" dirty="0">
                <a:latin typeface="Cambria" panose="02040503050406030204" pitchFamily="18" charset="0"/>
              </a:rPr>
              <a:t>→ </a:t>
            </a:r>
            <a:r>
              <a:rPr lang="en-US" altLang="zh-CN" dirty="0">
                <a:latin typeface="Cambria" panose="02040503050406030204" pitchFamily="18" charset="0"/>
                <a:ea typeface="Cambria" panose="02040503050406030204" pitchFamily="18" charset="0"/>
              </a:rPr>
              <a:t>lower </a:t>
            </a:r>
            <a:r>
              <a:rPr lang="en-US" altLang="zh-CN" i="1" dirty="0">
                <a:latin typeface="Cambria" panose="02040503050406030204" pitchFamily="18" charset="0"/>
                <a:ea typeface="Cambria" panose="02040503050406030204" pitchFamily="18" charset="0"/>
              </a:rPr>
              <a:t>α</a:t>
            </a:r>
            <a:r>
              <a:rPr lang="en-US" altLang="zh-CN" dirty="0">
                <a:latin typeface="Cambria" panose="02040503050406030204" pitchFamily="18" charset="0"/>
                <a:ea typeface="Cambria" panose="02040503050406030204" pitchFamily="18" charset="0"/>
              </a:rPr>
              <a:t> energy </a:t>
            </a:r>
            <a:r>
              <a:rPr lang="zh-CN" altLang="en-US" dirty="0">
                <a:latin typeface="Cambria" panose="02040503050406030204" pitchFamily="18" charset="0"/>
              </a:rPr>
              <a:t>→ </a:t>
            </a:r>
            <a:r>
              <a:rPr lang="en-US" altLang="zh-CN" dirty="0">
                <a:latin typeface="Cambria" panose="02040503050406030204" pitchFamily="18" charset="0"/>
                <a:ea typeface="Cambria" panose="02040503050406030204" pitchFamily="18" charset="0"/>
              </a:rPr>
              <a:t>higher recoil energy </a:t>
            </a:r>
            <a:r>
              <a:rPr lang="zh-CN" altLang="en-US" dirty="0">
                <a:latin typeface="Cambria" panose="02040503050406030204" pitchFamily="18" charset="0"/>
              </a:rPr>
              <a:t>→ </a:t>
            </a:r>
            <a:r>
              <a:rPr lang="en-US" altLang="zh-CN" dirty="0">
                <a:latin typeface="Cambria" panose="02040503050406030204" pitchFamily="18" charset="0"/>
                <a:ea typeface="Cambria" panose="02040503050406030204" pitchFamily="18" charset="0"/>
              </a:rPr>
              <a:t>larger Doppler shift</a:t>
            </a:r>
            <a:endParaRPr lang="en-US" dirty="0">
              <a:latin typeface="Cambria" panose="02040503050406030204" pitchFamily="18" charset="0"/>
              <a:ea typeface="Cambria" panose="02040503050406030204" pitchFamily="18" charset="0"/>
            </a:endParaRPr>
          </a:p>
        </p:txBody>
      </p:sp>
      <p:sp>
        <p:nvSpPr>
          <p:cNvPr id="5" name="TextBox 4">
            <a:extLst>
              <a:ext uri="{FF2B5EF4-FFF2-40B4-BE49-F238E27FC236}">
                <a16:creationId xmlns:a16="http://schemas.microsoft.com/office/drawing/2014/main" id="{D31D5637-1515-49B2-8E7F-B499F25EB48D}"/>
              </a:ext>
            </a:extLst>
          </p:cNvPr>
          <p:cNvSpPr txBox="1"/>
          <p:nvPr/>
        </p:nvSpPr>
        <p:spPr>
          <a:xfrm>
            <a:off x="0" y="0"/>
            <a:ext cx="2348207" cy="369332"/>
          </a:xfrm>
          <a:prstGeom prst="rect">
            <a:avLst/>
          </a:prstGeom>
          <a:noFill/>
        </p:spPr>
        <p:txBody>
          <a:bodyPr wrap="none" rtlCol="0">
            <a:spAutoFit/>
          </a:bodyPr>
          <a:lstStyle/>
          <a:p>
            <a:r>
              <a:rPr lang="en-US" altLang="zh-CN" dirty="0">
                <a:solidFill>
                  <a:srgbClr val="008000"/>
                </a:solidFill>
              </a:rPr>
              <a:t>Anisotropic α emission</a:t>
            </a:r>
            <a:endParaRPr lang="en-US" dirty="0">
              <a:solidFill>
                <a:srgbClr val="008000"/>
              </a:solidFill>
            </a:endParaRPr>
          </a:p>
        </p:txBody>
      </p:sp>
    </p:spTree>
    <p:extLst>
      <p:ext uri="{BB962C8B-B14F-4D97-AF65-F5344CB8AC3E}">
        <p14:creationId xmlns:p14="http://schemas.microsoft.com/office/powerpoint/2010/main" val="3718564088"/>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kinematics plot">
            <a:extLst>
              <a:ext uri="{FF2B5EF4-FFF2-40B4-BE49-F238E27FC236}">
                <a16:creationId xmlns:a16="http://schemas.microsoft.com/office/drawing/2014/main" id="{662C0661-7C57-4BB0-BB2B-0F3BDD28A59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0"/>
            <a:ext cx="4572000" cy="320040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kinematics plot">
            <a:extLst>
              <a:ext uri="{FF2B5EF4-FFF2-40B4-BE49-F238E27FC236}">
                <a16:creationId xmlns:a16="http://schemas.microsoft.com/office/drawing/2014/main" id="{51804ED8-D1B8-4A0D-A7CD-EC00C03209A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72000" y="0"/>
            <a:ext cx="4572000" cy="3200400"/>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kinematics plot">
            <a:extLst>
              <a:ext uri="{FF2B5EF4-FFF2-40B4-BE49-F238E27FC236}">
                <a16:creationId xmlns:a16="http://schemas.microsoft.com/office/drawing/2014/main" id="{C083DF6F-47CF-4E38-BD02-2A7DF74C540E}"/>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0" y="3200400"/>
            <a:ext cx="4572000" cy="320040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kinematics plot">
            <a:extLst>
              <a:ext uri="{FF2B5EF4-FFF2-40B4-BE49-F238E27FC236}">
                <a16:creationId xmlns:a16="http://schemas.microsoft.com/office/drawing/2014/main" id="{BCC21C53-B90B-40EB-A252-E9AD8F9AD783}"/>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572000" y="3200400"/>
            <a:ext cx="4572000" cy="32004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F1065118-D3FC-40EB-9E13-436E91B4A1E5}"/>
              </a:ext>
            </a:extLst>
          </p:cNvPr>
          <p:cNvSpPr/>
          <p:nvPr/>
        </p:nvSpPr>
        <p:spPr>
          <a:xfrm>
            <a:off x="600891" y="4650377"/>
            <a:ext cx="3304903" cy="849086"/>
          </a:xfrm>
          <a:prstGeom prst="rect">
            <a:avLst/>
          </a:prstGeom>
          <a:solidFill>
            <a:srgbClr val="FF0000">
              <a:alpha val="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61AF6498-754C-474E-B8AB-920ECA8E2DA1}"/>
              </a:ext>
            </a:extLst>
          </p:cNvPr>
          <p:cNvSpPr txBox="1"/>
          <p:nvPr/>
        </p:nvSpPr>
        <p:spPr>
          <a:xfrm>
            <a:off x="0" y="6488668"/>
            <a:ext cx="8812541" cy="369332"/>
          </a:xfrm>
          <a:prstGeom prst="rect">
            <a:avLst/>
          </a:prstGeom>
          <a:noFill/>
        </p:spPr>
        <p:txBody>
          <a:bodyPr wrap="none" rtlCol="0">
            <a:spAutoFit/>
          </a:bodyPr>
          <a:lstStyle/>
          <a:p>
            <a:r>
              <a:rPr lang="en-US" altLang="zh-CN" dirty="0">
                <a:latin typeface="Cambria" panose="02040503050406030204" pitchFamily="18" charset="0"/>
                <a:ea typeface="Cambria" panose="02040503050406030204" pitchFamily="18" charset="0"/>
              </a:rPr>
              <a:t>Larger </a:t>
            </a:r>
            <a:r>
              <a:rPr lang="en-US" altLang="zh-CN" i="1" dirty="0">
                <a:latin typeface="Cambria" panose="02040503050406030204" pitchFamily="18" charset="0"/>
                <a:ea typeface="Cambria" panose="02040503050406030204" pitchFamily="18" charset="0"/>
              </a:rPr>
              <a:t>α</a:t>
            </a:r>
            <a:r>
              <a:rPr lang="en-US" altLang="zh-CN" dirty="0">
                <a:latin typeface="Cambria" panose="02040503050406030204" pitchFamily="18" charset="0"/>
                <a:ea typeface="Cambria" panose="02040503050406030204" pitchFamily="18" charset="0"/>
              </a:rPr>
              <a:t> emission angle </a:t>
            </a:r>
            <a:r>
              <a:rPr lang="zh-CN" altLang="en-US" dirty="0">
                <a:latin typeface="Cambria" panose="02040503050406030204" pitchFamily="18" charset="0"/>
              </a:rPr>
              <a:t>→ </a:t>
            </a:r>
            <a:r>
              <a:rPr lang="en-US" altLang="zh-CN" dirty="0">
                <a:latin typeface="Cambria" panose="02040503050406030204" pitchFamily="18" charset="0"/>
                <a:ea typeface="Cambria" panose="02040503050406030204" pitchFamily="18" charset="0"/>
              </a:rPr>
              <a:t>lower </a:t>
            </a:r>
            <a:r>
              <a:rPr lang="en-US" altLang="zh-CN" i="1" dirty="0">
                <a:latin typeface="Cambria" panose="02040503050406030204" pitchFamily="18" charset="0"/>
                <a:ea typeface="Cambria" panose="02040503050406030204" pitchFamily="18" charset="0"/>
              </a:rPr>
              <a:t>α</a:t>
            </a:r>
            <a:r>
              <a:rPr lang="en-US" altLang="zh-CN" dirty="0">
                <a:latin typeface="Cambria" panose="02040503050406030204" pitchFamily="18" charset="0"/>
                <a:ea typeface="Cambria" panose="02040503050406030204" pitchFamily="18" charset="0"/>
              </a:rPr>
              <a:t> energy </a:t>
            </a:r>
            <a:r>
              <a:rPr lang="zh-CN" altLang="en-US" dirty="0">
                <a:latin typeface="Cambria" panose="02040503050406030204" pitchFamily="18" charset="0"/>
              </a:rPr>
              <a:t>→ </a:t>
            </a:r>
            <a:r>
              <a:rPr lang="en-US" altLang="zh-CN" dirty="0">
                <a:latin typeface="Cambria" panose="02040503050406030204" pitchFamily="18" charset="0"/>
                <a:ea typeface="Cambria" panose="02040503050406030204" pitchFamily="18" charset="0"/>
              </a:rPr>
              <a:t>higher recoil energy </a:t>
            </a:r>
            <a:r>
              <a:rPr lang="zh-CN" altLang="en-US" dirty="0">
                <a:latin typeface="Cambria" panose="02040503050406030204" pitchFamily="18" charset="0"/>
              </a:rPr>
              <a:t>→ </a:t>
            </a:r>
            <a:r>
              <a:rPr lang="en-US" altLang="zh-CN" dirty="0">
                <a:latin typeface="Cambria" panose="02040503050406030204" pitchFamily="18" charset="0"/>
                <a:ea typeface="Cambria" panose="02040503050406030204" pitchFamily="18" charset="0"/>
              </a:rPr>
              <a:t>larger Doppler shift</a:t>
            </a:r>
            <a:endParaRPr lang="en-US"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786631916"/>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7AC4BC7-CA80-46A5-88D2-59D1507DA5F8}"/>
              </a:ext>
            </a:extLst>
          </p:cNvPr>
          <p:cNvPicPr>
            <a:picLocks/>
          </p:cNvPicPr>
          <p:nvPr/>
        </p:nvPicPr>
        <p:blipFill>
          <a:blip r:embed="rId2"/>
          <a:stretch>
            <a:fillRect/>
          </a:stretch>
        </p:blipFill>
        <p:spPr>
          <a:xfrm>
            <a:off x="182992" y="128226"/>
            <a:ext cx="6436271" cy="6436271"/>
          </a:xfrm>
          <a:prstGeom prst="rect">
            <a:avLst/>
          </a:prstGeom>
        </p:spPr>
      </p:pic>
      <p:pic>
        <p:nvPicPr>
          <p:cNvPr id="3" name="Picture 2">
            <a:extLst>
              <a:ext uri="{FF2B5EF4-FFF2-40B4-BE49-F238E27FC236}">
                <a16:creationId xmlns:a16="http://schemas.microsoft.com/office/drawing/2014/main" id="{5025EFCB-C264-4F20-933B-88D022013868}"/>
              </a:ext>
            </a:extLst>
          </p:cNvPr>
          <p:cNvPicPr>
            <a:picLocks noChangeAspect="1"/>
          </p:cNvPicPr>
          <p:nvPr/>
        </p:nvPicPr>
        <p:blipFill>
          <a:blip r:embed="rId3"/>
          <a:stretch>
            <a:fillRect/>
          </a:stretch>
        </p:blipFill>
        <p:spPr>
          <a:xfrm>
            <a:off x="7302241" y="795337"/>
            <a:ext cx="1057423" cy="2867425"/>
          </a:xfrm>
          <a:prstGeom prst="rect">
            <a:avLst/>
          </a:prstGeom>
        </p:spPr>
      </p:pic>
      <p:sp>
        <p:nvSpPr>
          <p:cNvPr id="4" name="TextBox 3">
            <a:extLst>
              <a:ext uri="{FF2B5EF4-FFF2-40B4-BE49-F238E27FC236}">
                <a16:creationId xmlns:a16="http://schemas.microsoft.com/office/drawing/2014/main" id="{D06E15B1-BFC3-40AF-A866-11F87D9F4BD0}"/>
              </a:ext>
            </a:extLst>
          </p:cNvPr>
          <p:cNvSpPr txBox="1"/>
          <p:nvPr/>
        </p:nvSpPr>
        <p:spPr>
          <a:xfrm>
            <a:off x="6761873" y="6404588"/>
            <a:ext cx="2382127" cy="369332"/>
          </a:xfrm>
          <a:prstGeom prst="rect">
            <a:avLst/>
          </a:prstGeom>
          <a:noFill/>
        </p:spPr>
        <p:txBody>
          <a:bodyPr wrap="none" rtlCol="0">
            <a:spAutoFit/>
          </a:bodyPr>
          <a:lstStyle/>
          <a:p>
            <a:r>
              <a:rPr lang="en-US" altLang="zh-CN" dirty="0"/>
              <a:t>Ring Definition by Lexie</a:t>
            </a:r>
            <a:endParaRPr lang="en-US" dirty="0"/>
          </a:p>
        </p:txBody>
      </p:sp>
    </p:spTree>
    <p:extLst>
      <p:ext uri="{BB962C8B-B14F-4D97-AF65-F5344CB8AC3E}">
        <p14:creationId xmlns:p14="http://schemas.microsoft.com/office/powerpoint/2010/main" val="854117207"/>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8079D19-DEDE-4560-A866-BD341C7EC52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7868093" cy="6858000"/>
          </a:xfrm>
          <a:prstGeom prst="rect">
            <a:avLst/>
          </a:prstGeom>
        </p:spPr>
      </p:pic>
    </p:spTree>
    <p:extLst>
      <p:ext uri="{BB962C8B-B14F-4D97-AF65-F5344CB8AC3E}">
        <p14:creationId xmlns:p14="http://schemas.microsoft.com/office/powerpoint/2010/main" val="336872044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1F5F502-08DC-4CD8-85E0-3D8C1328D612}"/>
              </a:ext>
            </a:extLst>
          </p:cNvPr>
          <p:cNvPicPr>
            <a:picLocks noChangeAspect="1"/>
          </p:cNvPicPr>
          <p:nvPr/>
        </p:nvPicPr>
        <p:blipFill>
          <a:blip r:embed="rId2"/>
          <a:stretch>
            <a:fillRect/>
          </a:stretch>
        </p:blipFill>
        <p:spPr>
          <a:xfrm>
            <a:off x="0" y="0"/>
            <a:ext cx="9144000" cy="4129548"/>
          </a:xfrm>
          <a:prstGeom prst="rect">
            <a:avLst/>
          </a:prstGeom>
        </p:spPr>
      </p:pic>
      <p:sp>
        <p:nvSpPr>
          <p:cNvPr id="4" name="TextBox 3">
            <a:extLst>
              <a:ext uri="{FF2B5EF4-FFF2-40B4-BE49-F238E27FC236}">
                <a16:creationId xmlns:a16="http://schemas.microsoft.com/office/drawing/2014/main" id="{C8464B4F-F27A-4518-BCAB-1DC5359C31BA}"/>
              </a:ext>
            </a:extLst>
          </p:cNvPr>
          <p:cNvSpPr txBox="1"/>
          <p:nvPr/>
        </p:nvSpPr>
        <p:spPr>
          <a:xfrm>
            <a:off x="6492294" y="500124"/>
            <a:ext cx="1555234" cy="1384995"/>
          </a:xfrm>
          <a:prstGeom prst="rect">
            <a:avLst/>
          </a:prstGeom>
          <a:noFill/>
        </p:spPr>
        <p:txBody>
          <a:bodyPr wrap="none" rtlCol="0">
            <a:spAutoFit/>
          </a:bodyPr>
          <a:lstStyle/>
          <a:p>
            <a:r>
              <a:rPr lang="en-US" altLang="zh-CN" sz="2800" dirty="0">
                <a:solidFill>
                  <a:srgbClr val="59D454"/>
                </a:solidFill>
              </a:rPr>
              <a:t>A2 = –1.0</a:t>
            </a:r>
          </a:p>
          <a:p>
            <a:r>
              <a:rPr lang="en-US" altLang="zh-CN" sz="2800" dirty="0">
                <a:solidFill>
                  <a:srgbClr val="FF0000"/>
                </a:solidFill>
              </a:rPr>
              <a:t>A2 = +1.0</a:t>
            </a:r>
          </a:p>
          <a:p>
            <a:r>
              <a:rPr lang="en-US" altLang="zh-CN" sz="2800" dirty="0">
                <a:solidFill>
                  <a:srgbClr val="0000FF"/>
                </a:solidFill>
              </a:rPr>
              <a:t>A2 = 0.0</a:t>
            </a:r>
            <a:endParaRPr lang="zh-CN" altLang="en-US" sz="2800" dirty="0">
              <a:solidFill>
                <a:srgbClr val="0000FF"/>
              </a:solidFill>
            </a:endParaRPr>
          </a:p>
        </p:txBody>
      </p:sp>
    </p:spTree>
    <p:extLst>
      <p:ext uri="{BB962C8B-B14F-4D97-AF65-F5344CB8AC3E}">
        <p14:creationId xmlns:p14="http://schemas.microsoft.com/office/powerpoint/2010/main" val="4061322305"/>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9A2BD20-B1DE-4882-89EF-0425D1A626B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7868093" cy="6858000"/>
          </a:xfrm>
          <a:prstGeom prst="rect">
            <a:avLst/>
          </a:prstGeom>
        </p:spPr>
      </p:pic>
      <p:sp>
        <p:nvSpPr>
          <p:cNvPr id="5" name="TextBox 4">
            <a:extLst>
              <a:ext uri="{FF2B5EF4-FFF2-40B4-BE49-F238E27FC236}">
                <a16:creationId xmlns:a16="http://schemas.microsoft.com/office/drawing/2014/main" id="{FE97CDA1-C68D-4E04-9875-C54ECA50CAB8}"/>
              </a:ext>
            </a:extLst>
          </p:cNvPr>
          <p:cNvSpPr txBox="1"/>
          <p:nvPr/>
        </p:nvSpPr>
        <p:spPr>
          <a:xfrm>
            <a:off x="6923314" y="29002"/>
            <a:ext cx="2230805" cy="2031325"/>
          </a:xfrm>
          <a:prstGeom prst="rect">
            <a:avLst/>
          </a:prstGeom>
          <a:noFill/>
        </p:spPr>
        <p:txBody>
          <a:bodyPr wrap="square">
            <a:spAutoFit/>
          </a:bodyPr>
          <a:lstStyle/>
          <a:p>
            <a:r>
              <a:rPr lang="en-US" dirty="0">
                <a:latin typeface="Arial Narrow" panose="020B0606020202030204" pitchFamily="34" charset="0"/>
                <a:cs typeface="Arial" panose="020B0604020202020204" pitchFamily="34" charset="0"/>
              </a:rPr>
              <a:t>R1_ratio = 0.194871</a:t>
            </a:r>
          </a:p>
          <a:p>
            <a:r>
              <a:rPr lang="en-US" dirty="0">
                <a:latin typeface="Arial Narrow" panose="020B0606020202030204" pitchFamily="34" charset="0"/>
                <a:cs typeface="Arial" panose="020B0604020202020204" pitchFamily="34" charset="0"/>
              </a:rPr>
              <a:t>R2_ratio = 0.351754</a:t>
            </a:r>
          </a:p>
          <a:p>
            <a:r>
              <a:rPr lang="en-US" dirty="0">
                <a:latin typeface="Arial Narrow" panose="020B0606020202030204" pitchFamily="34" charset="0"/>
                <a:cs typeface="Arial" panose="020B0604020202020204" pitchFamily="34" charset="0"/>
              </a:rPr>
              <a:t>R3_ratio = 0.413421</a:t>
            </a:r>
          </a:p>
          <a:p>
            <a:r>
              <a:rPr lang="en-US" dirty="0">
                <a:latin typeface="Arial Narrow" panose="020B0606020202030204" pitchFamily="34" charset="0"/>
                <a:cs typeface="Arial" panose="020B0604020202020204" pitchFamily="34" charset="0"/>
              </a:rPr>
              <a:t>R4_ratio = 0.0333036</a:t>
            </a:r>
          </a:p>
          <a:p>
            <a:r>
              <a:rPr lang="en-US" dirty="0">
                <a:latin typeface="Arial Narrow" panose="020B0606020202030204" pitchFamily="34" charset="0"/>
                <a:cs typeface="Arial" panose="020B0604020202020204" pitchFamily="34" charset="0"/>
              </a:rPr>
              <a:t>R5_ratio = 0.00359599</a:t>
            </a:r>
          </a:p>
          <a:p>
            <a:r>
              <a:rPr lang="en-US" dirty="0">
                <a:latin typeface="Arial Narrow" panose="020B0606020202030204" pitchFamily="34" charset="0"/>
                <a:cs typeface="Arial" panose="020B0604020202020204" pitchFamily="34" charset="0"/>
              </a:rPr>
              <a:t>No energy gates </a:t>
            </a:r>
            <a:r>
              <a:rPr lang="en-US" altLang="zh-CN" dirty="0">
                <a:latin typeface="Arial Narrow" panose="020B0606020202030204" pitchFamily="34" charset="0"/>
                <a:cs typeface="Arial" panose="020B0604020202020204" pitchFamily="34" charset="0"/>
              </a:rPr>
              <a:t>are</a:t>
            </a:r>
            <a:r>
              <a:rPr lang="en-US" dirty="0">
                <a:latin typeface="Arial Narrow" panose="020B0606020202030204" pitchFamily="34" charset="0"/>
                <a:cs typeface="Arial" panose="020B0604020202020204" pitchFamily="34" charset="0"/>
              </a:rPr>
              <a:t> applied.</a:t>
            </a:r>
          </a:p>
        </p:txBody>
      </p:sp>
      <p:sp>
        <p:nvSpPr>
          <p:cNvPr id="7" name="TextBox 6">
            <a:extLst>
              <a:ext uri="{FF2B5EF4-FFF2-40B4-BE49-F238E27FC236}">
                <a16:creationId xmlns:a16="http://schemas.microsoft.com/office/drawing/2014/main" id="{5C889AE8-00C9-4B3F-B5EF-EFA58C7F6D20}"/>
              </a:ext>
            </a:extLst>
          </p:cNvPr>
          <p:cNvSpPr txBox="1"/>
          <p:nvPr/>
        </p:nvSpPr>
        <p:spPr>
          <a:xfrm>
            <a:off x="1505172" y="259834"/>
            <a:ext cx="4591050" cy="646331"/>
          </a:xfrm>
          <a:prstGeom prst="rect">
            <a:avLst/>
          </a:prstGeom>
          <a:noFill/>
        </p:spPr>
        <p:txBody>
          <a:bodyPr wrap="square">
            <a:spAutoFit/>
          </a:bodyPr>
          <a:lstStyle/>
          <a:p>
            <a:r>
              <a:rPr lang="en-US" dirty="0"/>
              <a:t>Total number of events: 5,000,000</a:t>
            </a:r>
          </a:p>
          <a:p>
            <a:r>
              <a:rPr lang="en-US" dirty="0"/>
              <a:t>DSSD2e: 2,224,147</a:t>
            </a:r>
          </a:p>
        </p:txBody>
      </p:sp>
    </p:spTree>
    <p:extLst>
      <p:ext uri="{BB962C8B-B14F-4D97-AF65-F5344CB8AC3E}">
        <p14:creationId xmlns:p14="http://schemas.microsoft.com/office/powerpoint/2010/main" val="1679368447"/>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0ADE8E7-3FAC-48A2-A1BF-B4C25E058716}"/>
              </a:ext>
            </a:extLst>
          </p:cNvPr>
          <p:cNvPicPr>
            <a:picLocks noChangeAspect="1"/>
          </p:cNvPicPr>
          <p:nvPr/>
        </p:nvPicPr>
        <p:blipFill>
          <a:blip r:embed="rId3"/>
          <a:stretch>
            <a:fillRect/>
          </a:stretch>
        </p:blipFill>
        <p:spPr>
          <a:xfrm>
            <a:off x="0" y="1094926"/>
            <a:ext cx="9144000" cy="4668148"/>
          </a:xfrm>
          <a:prstGeom prst="rect">
            <a:avLst/>
          </a:prstGeom>
        </p:spPr>
      </p:pic>
      <p:sp>
        <p:nvSpPr>
          <p:cNvPr id="7" name="TextBox 6">
            <a:extLst>
              <a:ext uri="{FF2B5EF4-FFF2-40B4-BE49-F238E27FC236}">
                <a16:creationId xmlns:a16="http://schemas.microsoft.com/office/drawing/2014/main" id="{D7FCB39E-D1A4-44B9-8BF0-F526AB8A570F}"/>
              </a:ext>
            </a:extLst>
          </p:cNvPr>
          <p:cNvSpPr txBox="1"/>
          <p:nvPr/>
        </p:nvSpPr>
        <p:spPr>
          <a:xfrm>
            <a:off x="0" y="0"/>
            <a:ext cx="1515291" cy="1477328"/>
          </a:xfrm>
          <a:prstGeom prst="rect">
            <a:avLst/>
          </a:prstGeom>
          <a:noFill/>
        </p:spPr>
        <p:txBody>
          <a:bodyPr wrap="square">
            <a:spAutoFit/>
          </a:bodyPr>
          <a:lstStyle/>
          <a:p>
            <a:r>
              <a:rPr lang="en-US" dirty="0"/>
              <a:t>0.194871</a:t>
            </a:r>
          </a:p>
          <a:p>
            <a:r>
              <a:rPr lang="en-US" dirty="0"/>
              <a:t>0.351754</a:t>
            </a:r>
          </a:p>
          <a:p>
            <a:r>
              <a:rPr lang="en-US" dirty="0"/>
              <a:t>0.413421</a:t>
            </a:r>
          </a:p>
          <a:p>
            <a:r>
              <a:rPr lang="en-US" dirty="0"/>
              <a:t>0.0333036</a:t>
            </a:r>
          </a:p>
          <a:p>
            <a:r>
              <a:rPr lang="en-US" dirty="0"/>
              <a:t>0.00359599</a:t>
            </a:r>
          </a:p>
        </p:txBody>
      </p:sp>
    </p:spTree>
    <p:extLst>
      <p:ext uri="{BB962C8B-B14F-4D97-AF65-F5344CB8AC3E}">
        <p14:creationId xmlns:p14="http://schemas.microsoft.com/office/powerpoint/2010/main" val="63456623"/>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1DCB8E9-02D9-4C20-BA9C-1C47C73833EB}"/>
              </a:ext>
            </a:extLst>
          </p:cNvPr>
          <p:cNvPicPr>
            <a:picLocks noChangeAspect="1"/>
          </p:cNvPicPr>
          <p:nvPr/>
        </p:nvPicPr>
        <p:blipFill>
          <a:blip r:embed="rId3"/>
          <a:stretch>
            <a:fillRect/>
          </a:stretch>
        </p:blipFill>
        <p:spPr>
          <a:xfrm>
            <a:off x="0" y="0"/>
            <a:ext cx="9144000" cy="3610936"/>
          </a:xfrm>
          <a:prstGeom prst="rect">
            <a:avLst/>
          </a:prstGeom>
        </p:spPr>
      </p:pic>
      <p:sp>
        <p:nvSpPr>
          <p:cNvPr id="2" name="TextBox 1">
            <a:extLst>
              <a:ext uri="{FF2B5EF4-FFF2-40B4-BE49-F238E27FC236}">
                <a16:creationId xmlns:a16="http://schemas.microsoft.com/office/drawing/2014/main" id="{5AD1A573-9542-4A71-AFC2-45DE33FBA5A8}"/>
              </a:ext>
            </a:extLst>
          </p:cNvPr>
          <p:cNvSpPr txBox="1"/>
          <p:nvPr/>
        </p:nvSpPr>
        <p:spPr>
          <a:xfrm>
            <a:off x="1214845" y="274320"/>
            <a:ext cx="761747" cy="1200329"/>
          </a:xfrm>
          <a:prstGeom prst="rect">
            <a:avLst/>
          </a:prstGeom>
          <a:noFill/>
        </p:spPr>
        <p:txBody>
          <a:bodyPr wrap="none" rtlCol="0">
            <a:spAutoFit/>
          </a:bodyPr>
          <a:lstStyle/>
          <a:p>
            <a:r>
              <a:rPr lang="en-US" dirty="0">
                <a:latin typeface="Cambria" panose="02040503050406030204" pitchFamily="18" charset="0"/>
                <a:ea typeface="Cambria" panose="02040503050406030204" pitchFamily="18" charset="0"/>
              </a:rPr>
              <a:t>Ring1</a:t>
            </a:r>
          </a:p>
          <a:p>
            <a:r>
              <a:rPr lang="en-US" dirty="0">
                <a:solidFill>
                  <a:srgbClr val="FF0000"/>
                </a:solidFill>
                <a:latin typeface="Cambria" panose="02040503050406030204" pitchFamily="18" charset="0"/>
                <a:ea typeface="Cambria" panose="02040503050406030204" pitchFamily="18" charset="0"/>
              </a:rPr>
              <a:t>Ring2</a:t>
            </a:r>
          </a:p>
          <a:p>
            <a:r>
              <a:rPr lang="en-US" dirty="0">
                <a:solidFill>
                  <a:srgbClr val="00AC00"/>
                </a:solidFill>
                <a:latin typeface="Cambria" panose="02040503050406030204" pitchFamily="18" charset="0"/>
                <a:ea typeface="Cambria" panose="02040503050406030204" pitchFamily="18" charset="0"/>
              </a:rPr>
              <a:t>Ring3</a:t>
            </a:r>
          </a:p>
          <a:p>
            <a:r>
              <a:rPr lang="en-US" dirty="0">
                <a:solidFill>
                  <a:srgbClr val="0033FF"/>
                </a:solidFill>
                <a:latin typeface="Cambria" panose="02040503050406030204" pitchFamily="18" charset="0"/>
                <a:ea typeface="Cambria" panose="02040503050406030204" pitchFamily="18" charset="0"/>
              </a:rPr>
              <a:t>Ring4</a:t>
            </a:r>
          </a:p>
        </p:txBody>
      </p:sp>
      <p:pic>
        <p:nvPicPr>
          <p:cNvPr id="5" name="Picture 4">
            <a:extLst>
              <a:ext uri="{FF2B5EF4-FFF2-40B4-BE49-F238E27FC236}">
                <a16:creationId xmlns:a16="http://schemas.microsoft.com/office/drawing/2014/main" id="{48D0706E-D019-416E-8206-D52385762AD7}"/>
              </a:ext>
            </a:extLst>
          </p:cNvPr>
          <p:cNvPicPr>
            <a:picLocks noChangeAspect="1"/>
          </p:cNvPicPr>
          <p:nvPr/>
        </p:nvPicPr>
        <p:blipFill>
          <a:blip r:embed="rId4"/>
          <a:stretch>
            <a:fillRect/>
          </a:stretch>
        </p:blipFill>
        <p:spPr>
          <a:xfrm>
            <a:off x="0" y="0"/>
            <a:ext cx="9144000" cy="5351635"/>
          </a:xfrm>
          <a:prstGeom prst="rect">
            <a:avLst/>
          </a:prstGeom>
        </p:spPr>
      </p:pic>
      <p:sp>
        <p:nvSpPr>
          <p:cNvPr id="6" name="TextBox 5">
            <a:extLst>
              <a:ext uri="{FF2B5EF4-FFF2-40B4-BE49-F238E27FC236}">
                <a16:creationId xmlns:a16="http://schemas.microsoft.com/office/drawing/2014/main" id="{F8492E88-EEFB-42B3-B4C4-91C76304289A}"/>
              </a:ext>
            </a:extLst>
          </p:cNvPr>
          <p:cNvSpPr txBox="1"/>
          <p:nvPr/>
        </p:nvSpPr>
        <p:spPr>
          <a:xfrm>
            <a:off x="1214845" y="326800"/>
            <a:ext cx="761747" cy="1477328"/>
          </a:xfrm>
          <a:prstGeom prst="rect">
            <a:avLst/>
          </a:prstGeom>
          <a:noFill/>
        </p:spPr>
        <p:txBody>
          <a:bodyPr wrap="none" rtlCol="0">
            <a:spAutoFit/>
          </a:bodyPr>
          <a:lstStyle/>
          <a:p>
            <a:r>
              <a:rPr lang="en-US" dirty="0">
                <a:latin typeface="Cambria" panose="02040503050406030204" pitchFamily="18" charset="0"/>
                <a:ea typeface="Cambria" panose="02040503050406030204" pitchFamily="18" charset="0"/>
              </a:rPr>
              <a:t>Ring1</a:t>
            </a:r>
          </a:p>
          <a:p>
            <a:r>
              <a:rPr lang="en-US" dirty="0">
                <a:solidFill>
                  <a:srgbClr val="FF0000"/>
                </a:solidFill>
                <a:latin typeface="Cambria" panose="02040503050406030204" pitchFamily="18" charset="0"/>
                <a:ea typeface="Cambria" panose="02040503050406030204" pitchFamily="18" charset="0"/>
              </a:rPr>
              <a:t>Ring2</a:t>
            </a:r>
          </a:p>
          <a:p>
            <a:r>
              <a:rPr lang="en-US" dirty="0">
                <a:solidFill>
                  <a:srgbClr val="00AC00"/>
                </a:solidFill>
                <a:latin typeface="Cambria" panose="02040503050406030204" pitchFamily="18" charset="0"/>
                <a:ea typeface="Cambria" panose="02040503050406030204" pitchFamily="18" charset="0"/>
              </a:rPr>
              <a:t>Ring3</a:t>
            </a:r>
          </a:p>
          <a:p>
            <a:r>
              <a:rPr lang="en-US" dirty="0">
                <a:solidFill>
                  <a:srgbClr val="0033FF"/>
                </a:solidFill>
                <a:latin typeface="Cambria" panose="02040503050406030204" pitchFamily="18" charset="0"/>
                <a:ea typeface="Cambria" panose="02040503050406030204" pitchFamily="18" charset="0"/>
              </a:rPr>
              <a:t>Ring4</a:t>
            </a:r>
          </a:p>
          <a:p>
            <a:r>
              <a:rPr lang="en-US" altLang="zh-CN" dirty="0">
                <a:solidFill>
                  <a:srgbClr val="CC00FF"/>
                </a:solidFill>
                <a:latin typeface="Cambria" panose="02040503050406030204" pitchFamily="18" charset="0"/>
                <a:ea typeface="Cambria" panose="02040503050406030204" pitchFamily="18" charset="0"/>
              </a:rPr>
              <a:t>Ring5</a:t>
            </a:r>
            <a:endParaRPr lang="en-US" dirty="0">
              <a:solidFill>
                <a:srgbClr val="CC00FF"/>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533791681"/>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0A06DCF-4312-4B2D-89D9-E90B06ACF7D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6003730" cy="3566160"/>
          </a:xfrm>
          <a:prstGeom prst="rect">
            <a:avLst/>
          </a:prstGeom>
        </p:spPr>
      </p:pic>
      <p:pic>
        <p:nvPicPr>
          <p:cNvPr id="5" name="Picture 4">
            <a:extLst>
              <a:ext uri="{FF2B5EF4-FFF2-40B4-BE49-F238E27FC236}">
                <a16:creationId xmlns:a16="http://schemas.microsoft.com/office/drawing/2014/main" id="{CD7A77AA-790D-4AF9-96E7-0E37BFBC0D9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291840"/>
            <a:ext cx="6003730" cy="3566160"/>
          </a:xfrm>
          <a:prstGeom prst="rect">
            <a:avLst/>
          </a:prstGeom>
        </p:spPr>
      </p:pic>
      <p:sp>
        <p:nvSpPr>
          <p:cNvPr id="8" name="TextBox 7">
            <a:extLst>
              <a:ext uri="{FF2B5EF4-FFF2-40B4-BE49-F238E27FC236}">
                <a16:creationId xmlns:a16="http://schemas.microsoft.com/office/drawing/2014/main" id="{F7B5C1FA-7A56-45D1-B2EA-170091FDAE65}"/>
              </a:ext>
            </a:extLst>
          </p:cNvPr>
          <p:cNvSpPr txBox="1"/>
          <p:nvPr/>
        </p:nvSpPr>
        <p:spPr>
          <a:xfrm>
            <a:off x="735343" y="89210"/>
            <a:ext cx="761747" cy="1477328"/>
          </a:xfrm>
          <a:prstGeom prst="rect">
            <a:avLst/>
          </a:prstGeom>
          <a:noFill/>
        </p:spPr>
        <p:txBody>
          <a:bodyPr wrap="none" rtlCol="0">
            <a:spAutoFit/>
          </a:bodyPr>
          <a:lstStyle/>
          <a:p>
            <a:r>
              <a:rPr lang="en-US" dirty="0">
                <a:latin typeface="Cambria" panose="02040503050406030204" pitchFamily="18" charset="0"/>
                <a:ea typeface="Cambria" panose="02040503050406030204" pitchFamily="18" charset="0"/>
              </a:rPr>
              <a:t>Ring1</a:t>
            </a:r>
          </a:p>
          <a:p>
            <a:r>
              <a:rPr lang="en-US" dirty="0">
                <a:solidFill>
                  <a:srgbClr val="FF0000"/>
                </a:solidFill>
                <a:latin typeface="Cambria" panose="02040503050406030204" pitchFamily="18" charset="0"/>
                <a:ea typeface="Cambria" panose="02040503050406030204" pitchFamily="18" charset="0"/>
              </a:rPr>
              <a:t>Ring2</a:t>
            </a:r>
          </a:p>
          <a:p>
            <a:r>
              <a:rPr lang="en-US" dirty="0">
                <a:solidFill>
                  <a:srgbClr val="00AC00"/>
                </a:solidFill>
                <a:latin typeface="Cambria" panose="02040503050406030204" pitchFamily="18" charset="0"/>
                <a:ea typeface="Cambria" panose="02040503050406030204" pitchFamily="18" charset="0"/>
              </a:rPr>
              <a:t>Ring3</a:t>
            </a:r>
          </a:p>
          <a:p>
            <a:r>
              <a:rPr lang="en-US" dirty="0">
                <a:solidFill>
                  <a:srgbClr val="0033FF"/>
                </a:solidFill>
                <a:latin typeface="Cambria" panose="02040503050406030204" pitchFamily="18" charset="0"/>
                <a:ea typeface="Cambria" panose="02040503050406030204" pitchFamily="18" charset="0"/>
              </a:rPr>
              <a:t>Ring4</a:t>
            </a:r>
          </a:p>
          <a:p>
            <a:r>
              <a:rPr lang="en-US" altLang="zh-CN" dirty="0">
                <a:solidFill>
                  <a:srgbClr val="CC00FF"/>
                </a:solidFill>
                <a:latin typeface="Cambria" panose="02040503050406030204" pitchFamily="18" charset="0"/>
                <a:ea typeface="Cambria" panose="02040503050406030204" pitchFamily="18" charset="0"/>
              </a:rPr>
              <a:t>Ring5</a:t>
            </a:r>
            <a:endParaRPr lang="en-US" dirty="0">
              <a:solidFill>
                <a:srgbClr val="CC00FF"/>
              </a:solidFill>
              <a:latin typeface="Cambria" panose="02040503050406030204" pitchFamily="18" charset="0"/>
              <a:ea typeface="Cambria" panose="02040503050406030204" pitchFamily="18" charset="0"/>
            </a:endParaRPr>
          </a:p>
        </p:txBody>
      </p:sp>
      <p:sp>
        <p:nvSpPr>
          <p:cNvPr id="9" name="TextBox 8">
            <a:extLst>
              <a:ext uri="{FF2B5EF4-FFF2-40B4-BE49-F238E27FC236}">
                <a16:creationId xmlns:a16="http://schemas.microsoft.com/office/drawing/2014/main" id="{7DE95010-79E8-4CF2-B63D-1CCC668B6145}"/>
              </a:ext>
            </a:extLst>
          </p:cNvPr>
          <p:cNvSpPr txBox="1"/>
          <p:nvPr/>
        </p:nvSpPr>
        <p:spPr>
          <a:xfrm>
            <a:off x="735343" y="3381050"/>
            <a:ext cx="761747" cy="1477328"/>
          </a:xfrm>
          <a:prstGeom prst="rect">
            <a:avLst/>
          </a:prstGeom>
          <a:noFill/>
        </p:spPr>
        <p:txBody>
          <a:bodyPr wrap="none" rtlCol="0">
            <a:spAutoFit/>
          </a:bodyPr>
          <a:lstStyle/>
          <a:p>
            <a:r>
              <a:rPr lang="en-US" dirty="0">
                <a:latin typeface="Cambria" panose="02040503050406030204" pitchFamily="18" charset="0"/>
                <a:ea typeface="Cambria" panose="02040503050406030204" pitchFamily="18" charset="0"/>
              </a:rPr>
              <a:t>Ring1</a:t>
            </a:r>
          </a:p>
          <a:p>
            <a:r>
              <a:rPr lang="en-US" dirty="0">
                <a:solidFill>
                  <a:srgbClr val="FF0000"/>
                </a:solidFill>
                <a:latin typeface="Cambria" panose="02040503050406030204" pitchFamily="18" charset="0"/>
                <a:ea typeface="Cambria" panose="02040503050406030204" pitchFamily="18" charset="0"/>
              </a:rPr>
              <a:t>Ring2</a:t>
            </a:r>
          </a:p>
          <a:p>
            <a:r>
              <a:rPr lang="en-US" dirty="0">
                <a:solidFill>
                  <a:srgbClr val="00AC00"/>
                </a:solidFill>
                <a:latin typeface="Cambria" panose="02040503050406030204" pitchFamily="18" charset="0"/>
                <a:ea typeface="Cambria" panose="02040503050406030204" pitchFamily="18" charset="0"/>
              </a:rPr>
              <a:t>Ring3</a:t>
            </a:r>
          </a:p>
          <a:p>
            <a:r>
              <a:rPr lang="en-US" dirty="0">
                <a:solidFill>
                  <a:srgbClr val="0033FF"/>
                </a:solidFill>
                <a:latin typeface="Cambria" panose="02040503050406030204" pitchFamily="18" charset="0"/>
                <a:ea typeface="Cambria" panose="02040503050406030204" pitchFamily="18" charset="0"/>
              </a:rPr>
              <a:t>Ring4</a:t>
            </a:r>
          </a:p>
          <a:p>
            <a:r>
              <a:rPr lang="en-US" altLang="zh-CN" dirty="0">
                <a:solidFill>
                  <a:srgbClr val="CC00FF"/>
                </a:solidFill>
                <a:latin typeface="Cambria" panose="02040503050406030204" pitchFamily="18" charset="0"/>
                <a:ea typeface="Cambria" panose="02040503050406030204" pitchFamily="18" charset="0"/>
              </a:rPr>
              <a:t>Ring5</a:t>
            </a:r>
            <a:endParaRPr lang="en-US" dirty="0">
              <a:solidFill>
                <a:srgbClr val="CC00FF"/>
              </a:solidFill>
              <a:latin typeface="Cambria" panose="02040503050406030204" pitchFamily="18" charset="0"/>
              <a:ea typeface="Cambria" panose="02040503050406030204" pitchFamily="18" charset="0"/>
            </a:endParaRPr>
          </a:p>
        </p:txBody>
      </p:sp>
      <p:sp>
        <p:nvSpPr>
          <p:cNvPr id="11" name="TextBox 5">
            <a:extLst>
              <a:ext uri="{FF2B5EF4-FFF2-40B4-BE49-F238E27FC236}">
                <a16:creationId xmlns:a16="http://schemas.microsoft.com/office/drawing/2014/main" id="{040BF93C-D9FE-48A0-B92A-834811F7DAB6}"/>
              </a:ext>
            </a:extLst>
          </p:cNvPr>
          <p:cNvSpPr txBox="1"/>
          <p:nvPr/>
        </p:nvSpPr>
        <p:spPr>
          <a:xfrm>
            <a:off x="4606036" y="89210"/>
            <a:ext cx="1187633" cy="646331"/>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i="1" dirty="0">
                <a:solidFill>
                  <a:schemeClr val="bg2">
                    <a:lumMod val="50000"/>
                  </a:schemeClr>
                </a:solidFill>
              </a:rPr>
              <a:t>Laptop</a:t>
            </a:r>
          </a:p>
          <a:p>
            <a:r>
              <a:rPr lang="en-US" i="1" dirty="0">
                <a:solidFill>
                  <a:schemeClr val="bg2">
                    <a:lumMod val="50000"/>
                  </a:schemeClr>
                </a:solidFill>
              </a:rPr>
              <a:t>4e5 events</a:t>
            </a:r>
          </a:p>
        </p:txBody>
      </p:sp>
      <p:sp>
        <p:nvSpPr>
          <p:cNvPr id="12" name="TextBox 6">
            <a:extLst>
              <a:ext uri="{FF2B5EF4-FFF2-40B4-BE49-F238E27FC236}">
                <a16:creationId xmlns:a16="http://schemas.microsoft.com/office/drawing/2014/main" id="{BA4FED27-B632-447F-AA0C-864236D2C198}"/>
              </a:ext>
            </a:extLst>
          </p:cNvPr>
          <p:cNvSpPr txBox="1"/>
          <p:nvPr/>
        </p:nvSpPr>
        <p:spPr>
          <a:xfrm>
            <a:off x="4606036" y="3381050"/>
            <a:ext cx="1187633" cy="646331"/>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i="1" dirty="0" err="1">
                <a:solidFill>
                  <a:schemeClr val="bg2">
                    <a:lumMod val="50000"/>
                  </a:schemeClr>
                </a:solidFill>
              </a:rPr>
              <a:t>Fishtank</a:t>
            </a:r>
            <a:endParaRPr lang="en-US" i="1" dirty="0">
              <a:solidFill>
                <a:schemeClr val="bg2">
                  <a:lumMod val="50000"/>
                </a:schemeClr>
              </a:solidFill>
            </a:endParaRPr>
          </a:p>
          <a:p>
            <a:r>
              <a:rPr lang="en-US" i="1" dirty="0">
                <a:solidFill>
                  <a:schemeClr val="bg2">
                    <a:lumMod val="50000"/>
                  </a:schemeClr>
                </a:solidFill>
              </a:rPr>
              <a:t>4e5 events</a:t>
            </a:r>
          </a:p>
        </p:txBody>
      </p:sp>
      <p:sp>
        <p:nvSpPr>
          <p:cNvPr id="13" name="TextBox 9">
            <a:extLst>
              <a:ext uri="{FF2B5EF4-FFF2-40B4-BE49-F238E27FC236}">
                <a16:creationId xmlns:a16="http://schemas.microsoft.com/office/drawing/2014/main" id="{9DFD2294-6D76-4F90-A60D-769636710780}"/>
              </a:ext>
            </a:extLst>
          </p:cNvPr>
          <p:cNvSpPr txBox="1"/>
          <p:nvPr/>
        </p:nvSpPr>
        <p:spPr>
          <a:xfrm>
            <a:off x="6077859" y="0"/>
            <a:ext cx="3066141" cy="2031325"/>
          </a:xfrm>
          <a:prstGeom prst="rect">
            <a:avLst/>
          </a:prstGeom>
          <a:noFill/>
        </p:spPr>
        <p:txBody>
          <a:bodyPr wrap="square">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US" dirty="0">
                <a:latin typeface="Cambria" panose="02040503050406030204" pitchFamily="18" charset="0"/>
                <a:ea typeface="Cambria" panose="02040503050406030204" pitchFamily="18" charset="0"/>
                <a:cs typeface="Arial" panose="020B0604020202020204" pitchFamily="34" charset="0"/>
              </a:rPr>
              <a:t>R1_ratio = 0.194871</a:t>
            </a:r>
          </a:p>
          <a:p>
            <a:r>
              <a:rPr lang="en-US" dirty="0">
                <a:latin typeface="Cambria" panose="02040503050406030204" pitchFamily="18" charset="0"/>
                <a:ea typeface="Cambria" panose="02040503050406030204" pitchFamily="18" charset="0"/>
                <a:cs typeface="Arial" panose="020B0604020202020204" pitchFamily="34" charset="0"/>
              </a:rPr>
              <a:t>R2_ratio = 0.351754</a:t>
            </a:r>
          </a:p>
          <a:p>
            <a:r>
              <a:rPr lang="en-US" dirty="0">
                <a:latin typeface="Cambria" panose="02040503050406030204" pitchFamily="18" charset="0"/>
                <a:ea typeface="Cambria" panose="02040503050406030204" pitchFamily="18" charset="0"/>
                <a:cs typeface="Arial" panose="020B0604020202020204" pitchFamily="34" charset="0"/>
              </a:rPr>
              <a:t>R3_ratio = 0.413421</a:t>
            </a:r>
          </a:p>
          <a:p>
            <a:r>
              <a:rPr lang="en-US" dirty="0">
                <a:latin typeface="Cambria" panose="02040503050406030204" pitchFamily="18" charset="0"/>
                <a:ea typeface="Cambria" panose="02040503050406030204" pitchFamily="18" charset="0"/>
                <a:cs typeface="Arial" panose="020B0604020202020204" pitchFamily="34" charset="0"/>
              </a:rPr>
              <a:t>R4_ratio = 0.0333036</a:t>
            </a:r>
          </a:p>
          <a:p>
            <a:r>
              <a:rPr lang="en-US" dirty="0">
                <a:latin typeface="Cambria" panose="02040503050406030204" pitchFamily="18" charset="0"/>
                <a:ea typeface="Cambria" panose="02040503050406030204" pitchFamily="18" charset="0"/>
                <a:cs typeface="Arial" panose="020B0604020202020204" pitchFamily="34" charset="0"/>
              </a:rPr>
              <a:t>R5_ratio = 0.00359599</a:t>
            </a:r>
          </a:p>
          <a:p>
            <a:r>
              <a:rPr lang="en-US" dirty="0">
                <a:latin typeface="Cambria" panose="02040503050406030204" pitchFamily="18" charset="0"/>
                <a:ea typeface="Cambria" panose="02040503050406030204" pitchFamily="18" charset="0"/>
                <a:cs typeface="Arial" panose="020B0604020202020204" pitchFamily="34" charset="0"/>
              </a:rPr>
              <a:t>No energy gates </a:t>
            </a:r>
            <a:r>
              <a:rPr lang="en-US" altLang="zh-CN" dirty="0">
                <a:latin typeface="Cambria" panose="02040503050406030204" pitchFamily="18" charset="0"/>
                <a:ea typeface="Cambria" panose="02040503050406030204" pitchFamily="18" charset="0"/>
                <a:cs typeface="Arial" panose="020B0604020202020204" pitchFamily="34" charset="0"/>
              </a:rPr>
              <a:t>are</a:t>
            </a:r>
            <a:r>
              <a:rPr lang="en-US" dirty="0">
                <a:latin typeface="Cambria" panose="02040503050406030204" pitchFamily="18" charset="0"/>
                <a:ea typeface="Cambria" panose="02040503050406030204" pitchFamily="18" charset="0"/>
                <a:cs typeface="Arial" panose="020B0604020202020204" pitchFamily="34" charset="0"/>
              </a:rPr>
              <a:t> applied.</a:t>
            </a:r>
          </a:p>
          <a:p>
            <a:r>
              <a:rPr lang="en-US" dirty="0">
                <a:latin typeface="Cambria" panose="02040503050406030204" pitchFamily="18" charset="0"/>
                <a:ea typeface="Cambria" panose="02040503050406030204" pitchFamily="18" charset="0"/>
                <a:cs typeface="Arial" panose="020B0604020202020204" pitchFamily="34" charset="0"/>
              </a:rPr>
              <a:t>5</a:t>
            </a:r>
            <a:r>
              <a:rPr lang="en-US" altLang="zh-CN" dirty="0">
                <a:latin typeface="Cambria" panose="02040503050406030204" pitchFamily="18" charset="0"/>
                <a:ea typeface="Cambria" panose="02040503050406030204" pitchFamily="18" charset="0"/>
                <a:cs typeface="Arial" panose="020B0604020202020204" pitchFamily="34" charset="0"/>
              </a:rPr>
              <a:t>e6 events.</a:t>
            </a:r>
            <a:endParaRPr lang="en-US" dirty="0">
              <a:latin typeface="Cambria" panose="02040503050406030204" pitchFamily="18" charset="0"/>
              <a:ea typeface="Cambria" panose="02040503050406030204" pitchFamily="18" charset="0"/>
              <a:cs typeface="Arial" panose="020B0604020202020204" pitchFamily="34" charset="0"/>
            </a:endParaRPr>
          </a:p>
        </p:txBody>
      </p:sp>
    </p:spTree>
    <p:extLst>
      <p:ext uri="{BB962C8B-B14F-4D97-AF65-F5344CB8AC3E}">
        <p14:creationId xmlns:p14="http://schemas.microsoft.com/office/powerpoint/2010/main" val="3980088707"/>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4EA2CF66-5995-4CCC-8F51-ED5B3FFE99F7}"/>
              </a:ext>
            </a:extLst>
          </p:cNvPr>
          <p:cNvGraphicFramePr>
            <a:graphicFrameLocks/>
          </p:cNvGraphicFramePr>
          <p:nvPr>
            <p:extLst>
              <p:ext uri="{D42A27DB-BD31-4B8C-83A1-F6EECF244321}">
                <p14:modId xmlns:p14="http://schemas.microsoft.com/office/powerpoint/2010/main" val="2447519826"/>
              </p:ext>
            </p:extLst>
          </p:nvPr>
        </p:nvGraphicFramePr>
        <p:xfrm>
          <a:off x="0" y="0"/>
          <a:ext cx="9144000" cy="4722725"/>
        </p:xfrm>
        <a:graphic>
          <a:graphicData uri="http://schemas.openxmlformats.org/drawingml/2006/chart">
            <c:chart xmlns:c="http://schemas.openxmlformats.org/drawingml/2006/chart" xmlns:r="http://schemas.openxmlformats.org/officeDocument/2006/relationships" r:id="rId2"/>
          </a:graphicData>
        </a:graphic>
      </p:graphicFrame>
      <p:sp>
        <p:nvSpPr>
          <p:cNvPr id="2" name="TextBox 1">
            <a:extLst>
              <a:ext uri="{FF2B5EF4-FFF2-40B4-BE49-F238E27FC236}">
                <a16:creationId xmlns:a16="http://schemas.microsoft.com/office/drawing/2014/main" id="{E8D9ACE0-12DA-441C-87D0-9C62ECE57845}"/>
              </a:ext>
            </a:extLst>
          </p:cNvPr>
          <p:cNvSpPr txBox="1"/>
          <p:nvPr/>
        </p:nvSpPr>
        <p:spPr>
          <a:xfrm>
            <a:off x="1397669" y="4722725"/>
            <a:ext cx="6348661" cy="369332"/>
          </a:xfrm>
          <a:prstGeom prst="rect">
            <a:avLst/>
          </a:prstGeom>
          <a:noFill/>
        </p:spPr>
        <p:txBody>
          <a:bodyPr wrap="none" rtlCol="0">
            <a:spAutoFit/>
          </a:bodyPr>
          <a:lstStyle/>
          <a:p>
            <a:r>
              <a:rPr lang="en-US" altLang="zh-CN" dirty="0"/>
              <a:t>α counts in each DSSD ring simulated by varying the A</a:t>
            </a:r>
            <a:r>
              <a:rPr lang="en-US" altLang="zh-CN" baseline="-25000" dirty="0"/>
              <a:t>2</a:t>
            </a:r>
            <a:r>
              <a:rPr lang="en-US" altLang="zh-CN" dirty="0"/>
              <a:t> coefficient.</a:t>
            </a:r>
            <a:endParaRPr lang="en-US" dirty="0"/>
          </a:p>
        </p:txBody>
      </p:sp>
    </p:spTree>
    <p:extLst>
      <p:ext uri="{BB962C8B-B14F-4D97-AF65-F5344CB8AC3E}">
        <p14:creationId xmlns:p14="http://schemas.microsoft.com/office/powerpoint/2010/main" val="1131348744"/>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A9894713-1FBA-4335-B0E6-8D84D316373A}"/>
              </a:ext>
            </a:extLst>
          </p:cNvPr>
          <p:cNvGraphicFramePr>
            <a:graphicFrameLocks noGrp="1"/>
          </p:cNvGraphicFramePr>
          <p:nvPr>
            <p:extLst>
              <p:ext uri="{D42A27DB-BD31-4B8C-83A1-F6EECF244321}">
                <p14:modId xmlns:p14="http://schemas.microsoft.com/office/powerpoint/2010/main" val="2771964313"/>
              </p:ext>
            </p:extLst>
          </p:nvPr>
        </p:nvGraphicFramePr>
        <p:xfrm>
          <a:off x="282575" y="788126"/>
          <a:ext cx="8578849" cy="5042256"/>
        </p:xfrm>
        <a:graphic>
          <a:graphicData uri="http://schemas.openxmlformats.org/drawingml/2006/table">
            <a:tbl>
              <a:tblPr>
                <a:tableStyleId>{5940675A-B579-460E-94D1-54222C63F5DA}</a:tableStyleId>
              </a:tblPr>
              <a:tblGrid>
                <a:gridCol w="973800">
                  <a:extLst>
                    <a:ext uri="{9D8B030D-6E8A-4147-A177-3AD203B41FA5}">
                      <a16:colId xmlns:a16="http://schemas.microsoft.com/office/drawing/2014/main" val="1827394550"/>
                    </a:ext>
                  </a:extLst>
                </a:gridCol>
                <a:gridCol w="1884414">
                  <a:extLst>
                    <a:ext uri="{9D8B030D-6E8A-4147-A177-3AD203B41FA5}">
                      <a16:colId xmlns:a16="http://schemas.microsoft.com/office/drawing/2014/main" val="4196627834"/>
                    </a:ext>
                  </a:extLst>
                </a:gridCol>
                <a:gridCol w="1928232">
                  <a:extLst>
                    <a:ext uri="{9D8B030D-6E8A-4147-A177-3AD203B41FA5}">
                      <a16:colId xmlns:a16="http://schemas.microsoft.com/office/drawing/2014/main" val="2691501915"/>
                    </a:ext>
                  </a:extLst>
                </a:gridCol>
                <a:gridCol w="1318030">
                  <a:extLst>
                    <a:ext uri="{9D8B030D-6E8A-4147-A177-3AD203B41FA5}">
                      <a16:colId xmlns:a16="http://schemas.microsoft.com/office/drawing/2014/main" val="1363223946"/>
                    </a:ext>
                  </a:extLst>
                </a:gridCol>
                <a:gridCol w="1156343">
                  <a:extLst>
                    <a:ext uri="{9D8B030D-6E8A-4147-A177-3AD203B41FA5}">
                      <a16:colId xmlns:a16="http://schemas.microsoft.com/office/drawing/2014/main" val="2269416918"/>
                    </a:ext>
                  </a:extLst>
                </a:gridCol>
                <a:gridCol w="1318030">
                  <a:extLst>
                    <a:ext uri="{9D8B030D-6E8A-4147-A177-3AD203B41FA5}">
                      <a16:colId xmlns:a16="http://schemas.microsoft.com/office/drawing/2014/main" val="1821861475"/>
                    </a:ext>
                  </a:extLst>
                </a:gridCol>
              </a:tblGrid>
              <a:tr h="420188">
                <a:tc>
                  <a:txBody>
                    <a:bodyPr/>
                    <a:lstStyle/>
                    <a:p>
                      <a:pPr algn="ctr" fontAlgn="ct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Ea_min (keV)</a:t>
                      </a:r>
                    </a:p>
                  </a:txBody>
                  <a:tcPr marL="7620" marR="7620" marT="7620" marB="0" anchor="ctr"/>
                </a:tc>
                <a:tc>
                  <a:txBody>
                    <a:bodyPr/>
                    <a:lstStyle/>
                    <a:p>
                      <a:pPr algn="ctr" fontAlgn="ctr"/>
                      <a:r>
                        <a:rPr lang="en-US" sz="1800" b="0" i="0" u="none" strike="noStrike" dirty="0" err="1">
                          <a:solidFill>
                            <a:srgbClr val="000000"/>
                          </a:solidFill>
                          <a:effectLst/>
                          <a:latin typeface="Cambria" panose="02040503050406030204" pitchFamily="18" charset="0"/>
                          <a:ea typeface="Cambria" panose="02040503050406030204" pitchFamily="18" charset="0"/>
                        </a:rPr>
                        <a:t>Ea_max</a:t>
                      </a:r>
                      <a:r>
                        <a:rPr lang="en-US" sz="1800" b="0" i="0" u="none" strike="noStrike" dirty="0">
                          <a:solidFill>
                            <a:srgbClr val="000000"/>
                          </a:solidFill>
                          <a:effectLst/>
                          <a:latin typeface="Cambria" panose="02040503050406030204" pitchFamily="18" charset="0"/>
                          <a:ea typeface="Cambria" panose="02040503050406030204" pitchFamily="18" charset="0"/>
                        </a:rPr>
                        <a:t> (keV)</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LLNL</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TRIUMF</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Geant4</a:t>
                      </a:r>
                    </a:p>
                  </a:txBody>
                  <a:tcPr marL="7620" marR="7620" marT="7620" marB="0" anchor="ctr"/>
                </a:tc>
                <a:extLst>
                  <a:ext uri="{0D108BD9-81ED-4DB2-BD59-A6C34878D82A}">
                    <a16:rowId xmlns:a16="http://schemas.microsoft.com/office/drawing/2014/main" val="3341119639"/>
                  </a:ext>
                </a:extLst>
              </a:tr>
              <a:tr h="420188">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Ring1</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17900</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20800</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398280</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35892</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433368</a:t>
                      </a:r>
                    </a:p>
                  </a:txBody>
                  <a:tcPr marL="7620" marR="7620" marT="7620" marB="0" anchor="ctr"/>
                </a:tc>
                <a:extLst>
                  <a:ext uri="{0D108BD9-81ED-4DB2-BD59-A6C34878D82A}">
                    <a16:rowId xmlns:a16="http://schemas.microsoft.com/office/drawing/2014/main" val="886345474"/>
                  </a:ext>
                </a:extLst>
              </a:tr>
              <a:tr h="420188">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Ring2</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7000</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19200</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1081850</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106390</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782252</a:t>
                      </a:r>
                    </a:p>
                  </a:txBody>
                  <a:tcPr marL="7620" marR="7620" marT="7620" marB="0" anchor="ctr"/>
                </a:tc>
                <a:extLst>
                  <a:ext uri="{0D108BD9-81ED-4DB2-BD59-A6C34878D82A}">
                    <a16:rowId xmlns:a16="http://schemas.microsoft.com/office/drawing/2014/main" val="576116479"/>
                  </a:ext>
                </a:extLst>
              </a:tr>
              <a:tr h="420188">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Ring3</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4000</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15170</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1705835</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189984</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919232</a:t>
                      </a:r>
                    </a:p>
                  </a:txBody>
                  <a:tcPr marL="7620" marR="7620" marT="7620" marB="0" anchor="ctr"/>
                </a:tc>
                <a:extLst>
                  <a:ext uri="{0D108BD9-81ED-4DB2-BD59-A6C34878D82A}">
                    <a16:rowId xmlns:a16="http://schemas.microsoft.com/office/drawing/2014/main" val="988231254"/>
                  </a:ext>
                </a:extLst>
              </a:tr>
              <a:tr h="420188">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Ring4</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2510</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10220</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733529</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92555</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73797</a:t>
                      </a:r>
                    </a:p>
                  </a:txBody>
                  <a:tcPr marL="7620" marR="7620" marT="7620" marB="0" anchor="ctr"/>
                </a:tc>
                <a:extLst>
                  <a:ext uri="{0D108BD9-81ED-4DB2-BD59-A6C34878D82A}">
                    <a16:rowId xmlns:a16="http://schemas.microsoft.com/office/drawing/2014/main" val="2324923123"/>
                  </a:ext>
                </a:extLst>
              </a:tr>
              <a:tr h="420188">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Ring5</a:t>
                      </a: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endParaRPr lang="en-US" sz="1800" b="0" i="0" u="none" strike="noStrike" dirty="0">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7707</a:t>
                      </a:r>
                    </a:p>
                  </a:txBody>
                  <a:tcPr marL="7620" marR="7620" marT="7620" marB="0" anchor="ctr"/>
                </a:tc>
                <a:extLst>
                  <a:ext uri="{0D108BD9-81ED-4DB2-BD59-A6C34878D82A}">
                    <a16:rowId xmlns:a16="http://schemas.microsoft.com/office/drawing/2014/main" val="3974670063"/>
                  </a:ext>
                </a:extLst>
              </a:tr>
              <a:tr h="420188">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Sum</a:t>
                      </a: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3919494</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424821</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2216356</a:t>
                      </a:r>
                    </a:p>
                  </a:txBody>
                  <a:tcPr marL="7620" marR="7620" marT="7620" marB="0" anchor="ctr"/>
                </a:tc>
                <a:extLst>
                  <a:ext uri="{0D108BD9-81ED-4DB2-BD59-A6C34878D82A}">
                    <a16:rowId xmlns:a16="http://schemas.microsoft.com/office/drawing/2014/main" val="4014484490"/>
                  </a:ext>
                </a:extLst>
              </a:tr>
              <a:tr h="420188">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Ratio1</a:t>
                      </a: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10%</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8%</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20%</a:t>
                      </a:r>
                    </a:p>
                  </a:txBody>
                  <a:tcPr marL="7620" marR="7620" marT="7620" marB="0" anchor="ctr"/>
                </a:tc>
                <a:extLst>
                  <a:ext uri="{0D108BD9-81ED-4DB2-BD59-A6C34878D82A}">
                    <a16:rowId xmlns:a16="http://schemas.microsoft.com/office/drawing/2014/main" val="415703202"/>
                  </a:ext>
                </a:extLst>
              </a:tr>
              <a:tr h="420188">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Ratio2</a:t>
                      </a: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28%</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25%</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35%</a:t>
                      </a:r>
                    </a:p>
                  </a:txBody>
                  <a:tcPr marL="7620" marR="7620" marT="7620" marB="0" anchor="ctr"/>
                </a:tc>
                <a:extLst>
                  <a:ext uri="{0D108BD9-81ED-4DB2-BD59-A6C34878D82A}">
                    <a16:rowId xmlns:a16="http://schemas.microsoft.com/office/drawing/2014/main" val="109350243"/>
                  </a:ext>
                </a:extLst>
              </a:tr>
              <a:tr h="420188">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Ratio3</a:t>
                      </a: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44%</a:t>
                      </a: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45%</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41%</a:t>
                      </a:r>
                    </a:p>
                  </a:txBody>
                  <a:tcPr marL="7620" marR="7620" marT="7620" marB="0" anchor="ctr"/>
                </a:tc>
                <a:extLst>
                  <a:ext uri="{0D108BD9-81ED-4DB2-BD59-A6C34878D82A}">
                    <a16:rowId xmlns:a16="http://schemas.microsoft.com/office/drawing/2014/main" val="2461256041"/>
                  </a:ext>
                </a:extLst>
              </a:tr>
              <a:tr h="420188">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Ratio4</a:t>
                      </a: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19%</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22%</a:t>
                      </a: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3%</a:t>
                      </a:r>
                    </a:p>
                  </a:txBody>
                  <a:tcPr marL="7620" marR="7620" marT="7620" marB="0" anchor="ctr"/>
                </a:tc>
                <a:extLst>
                  <a:ext uri="{0D108BD9-81ED-4DB2-BD59-A6C34878D82A}">
                    <a16:rowId xmlns:a16="http://schemas.microsoft.com/office/drawing/2014/main" val="47711181"/>
                  </a:ext>
                </a:extLst>
              </a:tr>
              <a:tr h="420188">
                <a:tc>
                  <a:txBody>
                    <a:bodyPr/>
                    <a:lstStyle/>
                    <a:p>
                      <a:pPr algn="ctr" fontAlgn="ctr"/>
                      <a:r>
                        <a:rPr lang="en-US" sz="1800" b="0" i="0" u="none" strike="noStrike">
                          <a:solidFill>
                            <a:srgbClr val="000000"/>
                          </a:solidFill>
                          <a:effectLst/>
                          <a:latin typeface="Cambria" panose="02040503050406030204" pitchFamily="18" charset="0"/>
                          <a:ea typeface="Cambria" panose="02040503050406030204" pitchFamily="18" charset="0"/>
                        </a:rPr>
                        <a:t>Ratio5</a:t>
                      </a: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endParaRPr lang="en-US" sz="1800" b="0" i="0" u="none" strike="noStrike">
                        <a:solidFill>
                          <a:srgbClr val="000000"/>
                        </a:solidFill>
                        <a:effectLst/>
                        <a:latin typeface="Cambria" panose="02040503050406030204" pitchFamily="18" charset="0"/>
                        <a:ea typeface="Cambria" panose="02040503050406030204" pitchFamily="18" charset="0"/>
                      </a:endParaRPr>
                    </a:p>
                  </a:txBody>
                  <a:tcPr marL="7620" marR="7620" marT="7620" marB="0" anchor="ctr"/>
                </a:tc>
                <a:tc>
                  <a:txBody>
                    <a:bodyPr/>
                    <a:lstStyle/>
                    <a:p>
                      <a:pPr algn="ctr" fontAlgn="ctr"/>
                      <a:r>
                        <a:rPr lang="en-US" sz="1800" b="0" i="0" u="none" strike="noStrike" dirty="0">
                          <a:solidFill>
                            <a:srgbClr val="000000"/>
                          </a:solidFill>
                          <a:effectLst/>
                          <a:latin typeface="Cambria" panose="02040503050406030204" pitchFamily="18" charset="0"/>
                          <a:ea typeface="Cambria" panose="02040503050406030204" pitchFamily="18" charset="0"/>
                        </a:rPr>
                        <a:t>0%</a:t>
                      </a:r>
                    </a:p>
                  </a:txBody>
                  <a:tcPr marL="7620" marR="7620" marT="7620" marB="0" anchor="ctr"/>
                </a:tc>
                <a:extLst>
                  <a:ext uri="{0D108BD9-81ED-4DB2-BD59-A6C34878D82A}">
                    <a16:rowId xmlns:a16="http://schemas.microsoft.com/office/drawing/2014/main" val="3833841511"/>
                  </a:ext>
                </a:extLst>
              </a:tr>
            </a:tbl>
          </a:graphicData>
        </a:graphic>
      </p:graphicFrame>
      <p:sp>
        <p:nvSpPr>
          <p:cNvPr id="3" name="TextBox 2">
            <a:extLst>
              <a:ext uri="{FF2B5EF4-FFF2-40B4-BE49-F238E27FC236}">
                <a16:creationId xmlns:a16="http://schemas.microsoft.com/office/drawing/2014/main" id="{F19FB0C8-E854-40D9-B812-DFD12C2B5DDC}"/>
              </a:ext>
            </a:extLst>
          </p:cNvPr>
          <p:cNvSpPr txBox="1"/>
          <p:nvPr/>
        </p:nvSpPr>
        <p:spPr>
          <a:xfrm>
            <a:off x="1163007" y="156996"/>
            <a:ext cx="6782241" cy="400110"/>
          </a:xfrm>
          <a:prstGeom prst="rect">
            <a:avLst/>
          </a:prstGeom>
          <a:noFill/>
        </p:spPr>
        <p:txBody>
          <a:bodyPr wrap="none" rtlCol="0">
            <a:spAutoFit/>
          </a:bodyPr>
          <a:lstStyle/>
          <a:p>
            <a:r>
              <a:rPr lang="en-US" altLang="zh-CN" sz="2000" dirty="0">
                <a:latin typeface="Cambria" panose="02040503050406030204" pitchFamily="18" charset="0"/>
                <a:ea typeface="Cambria" panose="02040503050406030204" pitchFamily="18" charset="0"/>
              </a:rPr>
              <a:t>α count ratios with identical energy gates and position gates.</a:t>
            </a:r>
          </a:p>
        </p:txBody>
      </p:sp>
    </p:spTree>
    <p:extLst>
      <p:ext uri="{BB962C8B-B14F-4D97-AF65-F5344CB8AC3E}">
        <p14:creationId xmlns:p14="http://schemas.microsoft.com/office/powerpoint/2010/main" val="1625163780"/>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5930848-6E21-49F4-A931-DDC2629965B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 y="-2"/>
            <a:ext cx="4572000" cy="3985054"/>
          </a:xfrm>
          <a:prstGeom prst="rect">
            <a:avLst/>
          </a:prstGeom>
        </p:spPr>
      </p:pic>
      <p:pic>
        <p:nvPicPr>
          <p:cNvPr id="6" name="Picture 5">
            <a:extLst>
              <a:ext uri="{FF2B5EF4-FFF2-40B4-BE49-F238E27FC236}">
                <a16:creationId xmlns:a16="http://schemas.microsoft.com/office/drawing/2014/main" id="{4DF1832C-9AF1-44CC-8B65-CEB9162BFE7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1999" y="0"/>
            <a:ext cx="4572000" cy="3985054"/>
          </a:xfrm>
          <a:prstGeom prst="rect">
            <a:avLst/>
          </a:prstGeom>
        </p:spPr>
      </p:pic>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BEB2FBBA-AE0F-46F0-A5E0-EB988AB391D0}"/>
                  </a:ext>
                </a:extLst>
              </p:cNvPr>
              <p:cNvSpPr txBox="1"/>
              <p:nvPr/>
            </p:nvSpPr>
            <p:spPr>
              <a:xfrm>
                <a:off x="3813008" y="4732379"/>
                <a:ext cx="5330992" cy="400110"/>
              </a:xfrm>
              <a:prstGeom prst="rect">
                <a:avLst/>
              </a:prstGeom>
              <a:noFill/>
            </p:spPr>
            <p:txBody>
              <a:bodyPr wrap="none">
                <a:spAutoFit/>
              </a:bodyPr>
              <a:lstStyle/>
              <a:p>
                <a:pPr/>
                <a14:m>
                  <m:oMathPara xmlns:m="http://schemas.openxmlformats.org/officeDocument/2006/math">
                    <m:oMathParaPr>
                      <m:jc m:val="left"/>
                    </m:oMathParaPr>
                    <m:oMath xmlns:m="http://schemas.openxmlformats.org/officeDocument/2006/math">
                      <m:r>
                        <a:rPr lang="zh-CN" altLang="en-US" sz="2000" i="1" smtClean="0">
                          <a:solidFill>
                            <a:srgbClr val="008000"/>
                          </a:solidFill>
                          <a:latin typeface="Cambria Math" panose="02040503050406030204" pitchFamily="18" charset="0"/>
                        </a:rPr>
                        <m:t>𝑊</m:t>
                      </m:r>
                      <m:d>
                        <m:dPr>
                          <m:ctrlPr>
                            <a:rPr lang="zh-CN" altLang="en-US" sz="2000" i="1">
                              <a:solidFill>
                                <a:srgbClr val="008000"/>
                              </a:solidFill>
                              <a:latin typeface="Cambria Math" panose="02040503050406030204" pitchFamily="18" charset="0"/>
                            </a:rPr>
                          </m:ctrlPr>
                        </m:dPr>
                        <m:e>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r>
                        <a:rPr lang="zh-CN" altLang="en-US" sz="2000">
                          <a:solidFill>
                            <a:srgbClr val="008000"/>
                          </a:solidFill>
                          <a:latin typeface="Cambria Math" panose="02040503050406030204" pitchFamily="18" charset="0"/>
                        </a:rPr>
                        <m:t>=1+</m:t>
                      </m:r>
                      <m:sSub>
                        <m:sSubPr>
                          <m:ctrlPr>
                            <a:rPr lang="zh-CN" altLang="en-US" sz="2000" i="1">
                              <a:solidFill>
                                <a:srgbClr val="008000"/>
                              </a:solidFill>
                              <a:latin typeface="Cambria Math" panose="02040503050406030204" pitchFamily="18" charset="0"/>
                            </a:rPr>
                          </m:ctrlPr>
                        </m:sSubPr>
                        <m:e>
                          <m:r>
                            <a:rPr lang="en-US" altLang="zh-CN" sz="2000" i="1">
                              <a:solidFill>
                                <a:srgbClr val="008000"/>
                              </a:solidFill>
                              <a:latin typeface="Cambria Math" panose="02040503050406030204" pitchFamily="18" charset="0"/>
                            </a:rPr>
                            <m:t>𝐴𝐷</m:t>
                          </m:r>
                        </m:e>
                        <m:sub>
                          <m:r>
                            <a:rPr lang="zh-CN" altLang="en-US" sz="2000">
                              <a:solidFill>
                                <a:srgbClr val="008000"/>
                              </a:solidFill>
                              <a:latin typeface="Cambria Math" panose="02040503050406030204" pitchFamily="18" charset="0"/>
                            </a:rPr>
                            <m:t>2</m:t>
                          </m:r>
                        </m:sub>
                      </m:sSub>
                      <m:sSub>
                        <m:sSubPr>
                          <m:ctrlPr>
                            <a:rPr lang="zh-CN" altLang="en-US"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𝑃</m:t>
                          </m:r>
                        </m:e>
                        <m:sub>
                          <m:r>
                            <a:rPr lang="zh-CN" altLang="en-US" sz="2000">
                              <a:solidFill>
                                <a:srgbClr val="008000"/>
                              </a:solidFill>
                              <a:latin typeface="Cambria Math" panose="02040503050406030204" pitchFamily="18" charset="0"/>
                            </a:rPr>
                            <m:t>2</m:t>
                          </m:r>
                        </m:sub>
                      </m:sSub>
                      <m:d>
                        <m:dPr>
                          <m:ctrlPr>
                            <a:rPr lang="zh-CN" altLang="en-US" sz="2000" i="1">
                              <a:solidFill>
                                <a:srgbClr val="008000"/>
                              </a:solidFill>
                              <a:latin typeface="Cambria Math" panose="02040503050406030204" pitchFamily="18" charset="0"/>
                            </a:rPr>
                          </m:ctrlPr>
                        </m:dPr>
                        <m:e>
                          <m:r>
                            <m:rPr>
                              <m:sty m:val="p"/>
                            </m:rPr>
                            <a:rPr lang="en-US" altLang="zh-CN" sz="2000">
                              <a:solidFill>
                                <a:srgbClr val="008000"/>
                              </a:solidFill>
                              <a:latin typeface="Cambria Math" panose="02040503050406030204" pitchFamily="18" charset="0"/>
                            </a:rPr>
                            <m:t>cos</m:t>
                          </m:r>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r>
                        <a:rPr lang="zh-CN" altLang="en-US" sz="2000">
                          <a:solidFill>
                            <a:srgbClr val="008000"/>
                          </a:solidFill>
                          <a:latin typeface="Cambria Math" panose="02040503050406030204" pitchFamily="18" charset="0"/>
                        </a:rPr>
                        <m:t>+</m:t>
                      </m:r>
                      <m:sSub>
                        <m:sSubPr>
                          <m:ctrlPr>
                            <a:rPr lang="zh-CN" altLang="en-US" sz="2000" i="1">
                              <a:solidFill>
                                <a:srgbClr val="008000"/>
                              </a:solidFill>
                              <a:latin typeface="Cambria Math" panose="02040503050406030204" pitchFamily="18" charset="0"/>
                            </a:rPr>
                          </m:ctrlPr>
                        </m:sSubPr>
                        <m:e>
                          <m:r>
                            <a:rPr lang="en-US" altLang="zh-CN" sz="2000" i="1">
                              <a:solidFill>
                                <a:srgbClr val="008000"/>
                              </a:solidFill>
                              <a:latin typeface="Cambria Math" panose="02040503050406030204" pitchFamily="18" charset="0"/>
                            </a:rPr>
                            <m:t>𝐴𝐷</m:t>
                          </m:r>
                        </m:e>
                        <m:sub>
                          <m:r>
                            <a:rPr lang="zh-CN" altLang="en-US" sz="2000">
                              <a:solidFill>
                                <a:srgbClr val="008000"/>
                              </a:solidFill>
                              <a:latin typeface="Cambria Math" panose="02040503050406030204" pitchFamily="18" charset="0"/>
                            </a:rPr>
                            <m:t>4</m:t>
                          </m:r>
                        </m:sub>
                      </m:sSub>
                      <m:sSub>
                        <m:sSubPr>
                          <m:ctrlPr>
                            <a:rPr lang="zh-CN" altLang="en-US"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𝑃</m:t>
                          </m:r>
                        </m:e>
                        <m:sub>
                          <m:r>
                            <a:rPr lang="zh-CN" altLang="en-US" sz="2000">
                              <a:solidFill>
                                <a:srgbClr val="008000"/>
                              </a:solidFill>
                              <a:latin typeface="Cambria Math" panose="02040503050406030204" pitchFamily="18" charset="0"/>
                            </a:rPr>
                            <m:t>4</m:t>
                          </m:r>
                        </m:sub>
                      </m:sSub>
                      <m:d>
                        <m:dPr>
                          <m:ctrlPr>
                            <a:rPr lang="zh-CN" altLang="en-US" sz="2000" i="1">
                              <a:solidFill>
                                <a:srgbClr val="008000"/>
                              </a:solidFill>
                              <a:latin typeface="Cambria Math" panose="02040503050406030204" pitchFamily="18" charset="0"/>
                            </a:rPr>
                          </m:ctrlPr>
                        </m:dPr>
                        <m:e>
                          <m:r>
                            <m:rPr>
                              <m:sty m:val="p"/>
                            </m:rPr>
                            <a:rPr lang="en-US" altLang="zh-CN" sz="2000">
                              <a:solidFill>
                                <a:srgbClr val="008000"/>
                              </a:solidFill>
                              <a:latin typeface="Cambria Math" panose="02040503050406030204" pitchFamily="18" charset="0"/>
                            </a:rPr>
                            <m:t>cos</m:t>
                          </m:r>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oMath>
                  </m:oMathPara>
                </a14:m>
                <a:endParaRPr lang="zh-CN" altLang="en-US" sz="2000" dirty="0">
                  <a:solidFill>
                    <a:srgbClr val="008000"/>
                  </a:solidFill>
                </a:endParaRPr>
              </a:p>
            </p:txBody>
          </p:sp>
        </mc:Choice>
        <mc:Fallback xmlns="">
          <p:sp>
            <p:nvSpPr>
              <p:cNvPr id="11" name="TextBox 10">
                <a:extLst>
                  <a:ext uri="{FF2B5EF4-FFF2-40B4-BE49-F238E27FC236}">
                    <a16:creationId xmlns:a16="http://schemas.microsoft.com/office/drawing/2014/main" id="{BEB2FBBA-AE0F-46F0-A5E0-EB988AB391D0}"/>
                  </a:ext>
                </a:extLst>
              </p:cNvPr>
              <p:cNvSpPr txBox="1">
                <a:spLocks noRot="1" noChangeAspect="1" noMove="1" noResize="1" noEditPoints="1" noAdjustHandles="1" noChangeArrowheads="1" noChangeShapeType="1" noTextEdit="1"/>
              </p:cNvSpPr>
              <p:nvPr/>
            </p:nvSpPr>
            <p:spPr>
              <a:xfrm>
                <a:off x="3813008" y="4732379"/>
                <a:ext cx="5330992" cy="400110"/>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2" name="TextBox 11">
                <a:extLst>
                  <a:ext uri="{FF2B5EF4-FFF2-40B4-BE49-F238E27FC236}">
                    <a16:creationId xmlns:a16="http://schemas.microsoft.com/office/drawing/2014/main" id="{0733EA63-2B71-4ECA-8082-08A7AE5B9E02}"/>
                  </a:ext>
                </a:extLst>
              </p:cNvPr>
              <p:cNvSpPr txBox="1"/>
              <p:nvPr/>
            </p:nvSpPr>
            <p:spPr>
              <a:xfrm>
                <a:off x="3813008" y="5710571"/>
                <a:ext cx="2177199" cy="400110"/>
              </a:xfrm>
              <a:prstGeom prst="rect">
                <a:avLst/>
              </a:prstGeom>
              <a:noFill/>
            </p:spPr>
            <p:txBody>
              <a:bodyPr wrap="none" rtlCol="0">
                <a:spAutoFit/>
              </a:bodyPr>
              <a:lstStyle/>
              <a:p>
                <a14:m>
                  <m:oMath xmlns:m="http://schemas.openxmlformats.org/officeDocument/2006/math">
                    <m:sSub>
                      <m:sSubPr>
                        <m:ctrlPr>
                          <a:rPr lang="en-US" altLang="zh-CN" sz="2000" i="1" smtClean="0">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2</m:t>
                        </m:r>
                      </m:sub>
                    </m:sSub>
                    <m:r>
                      <a:rPr lang="en-US" altLang="zh-CN" sz="2000" i="1" smtClean="0">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1,</m:t>
                    </m:r>
                    <m:sSub>
                      <m:sSubPr>
                        <m:ctrlPr>
                          <a:rPr lang="en-US" altLang="zh-CN" sz="2000" i="1">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4</m:t>
                        </m:r>
                      </m:sub>
                    </m:sSub>
                    <m:r>
                      <a:rPr lang="en-US" altLang="zh-CN" sz="2000" i="1">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0</m:t>
                    </m:r>
                  </m:oMath>
                </a14:m>
                <a:r>
                  <a:rPr lang="en-US" altLang="zh-CN" sz="2000" dirty="0">
                    <a:solidFill>
                      <a:srgbClr val="008000"/>
                    </a:solidFill>
                    <a:latin typeface="Cambria" panose="02040503050406030204" pitchFamily="18" charset="0"/>
                    <a:ea typeface="Cambria" panose="02040503050406030204" pitchFamily="18" charset="0"/>
                  </a:rPr>
                  <a:t>.</a:t>
                </a:r>
                <a:endParaRPr lang="zh-CN" altLang="en-US" sz="2000" dirty="0">
                  <a:solidFill>
                    <a:srgbClr val="008000"/>
                  </a:solidFill>
                  <a:latin typeface="Cambria" panose="02040503050406030204" pitchFamily="18" charset="0"/>
                </a:endParaRPr>
              </a:p>
            </p:txBody>
          </p:sp>
        </mc:Choice>
        <mc:Fallback xmlns="">
          <p:sp>
            <p:nvSpPr>
              <p:cNvPr id="12" name="TextBox 11">
                <a:extLst>
                  <a:ext uri="{FF2B5EF4-FFF2-40B4-BE49-F238E27FC236}">
                    <a16:creationId xmlns:a16="http://schemas.microsoft.com/office/drawing/2014/main" id="{0733EA63-2B71-4ECA-8082-08A7AE5B9E02}"/>
                  </a:ext>
                </a:extLst>
              </p:cNvPr>
              <p:cNvSpPr txBox="1">
                <a:spLocks noRot="1" noChangeAspect="1" noMove="1" noResize="1" noEditPoints="1" noAdjustHandles="1" noChangeArrowheads="1" noChangeShapeType="1" noTextEdit="1"/>
              </p:cNvSpPr>
              <p:nvPr/>
            </p:nvSpPr>
            <p:spPr>
              <a:xfrm>
                <a:off x="3813008" y="5710571"/>
                <a:ext cx="2177199" cy="400110"/>
              </a:xfrm>
              <a:prstGeom prst="rect">
                <a:avLst/>
              </a:prstGeom>
              <a:blipFill>
                <a:blip r:embed="rId6"/>
                <a:stretch>
                  <a:fillRect t="-9231" r="-1955" b="-27692"/>
                </a:stretch>
              </a:blipFill>
            </p:spPr>
            <p:txBody>
              <a:bodyPr/>
              <a:lstStyle/>
              <a:p>
                <a:r>
                  <a:rPr lang="en-US">
                    <a:noFill/>
                  </a:rPr>
                  <a:t> </a:t>
                </a:r>
              </a:p>
            </p:txBody>
          </p:sp>
        </mc:Fallback>
      </mc:AlternateContent>
      <p:sp>
        <p:nvSpPr>
          <p:cNvPr id="13" name="TextBox 12">
            <a:extLst>
              <a:ext uri="{FF2B5EF4-FFF2-40B4-BE49-F238E27FC236}">
                <a16:creationId xmlns:a16="http://schemas.microsoft.com/office/drawing/2014/main" id="{C735E263-F4BF-44D7-A32E-5D8E5571A4E5}"/>
              </a:ext>
            </a:extLst>
          </p:cNvPr>
          <p:cNvSpPr txBox="1"/>
          <p:nvPr/>
        </p:nvSpPr>
        <p:spPr>
          <a:xfrm>
            <a:off x="3813008" y="5236864"/>
            <a:ext cx="5118068" cy="369332"/>
          </a:xfrm>
          <a:prstGeom prst="rect">
            <a:avLst/>
          </a:prstGeom>
          <a:noFill/>
        </p:spPr>
        <p:txBody>
          <a:bodyPr wrap="none" rtlCol="0">
            <a:spAutoFit/>
          </a:bodyPr>
          <a:lstStyle/>
          <a:p>
            <a:r>
              <a:rPr lang="en-US" altLang="zh-CN" i="1" dirty="0">
                <a:solidFill>
                  <a:srgbClr val="008000"/>
                </a:solidFill>
                <a:latin typeface="Cambria" panose="02040503050406030204" pitchFamily="18" charset="0"/>
                <a:ea typeface="Cambria" panose="02040503050406030204" pitchFamily="18" charset="0"/>
              </a:rPr>
              <a:t>θ</a:t>
            </a:r>
            <a:r>
              <a:rPr lang="en-US" altLang="zh-CN" i="1" baseline="-25000" dirty="0">
                <a:solidFill>
                  <a:srgbClr val="008000"/>
                </a:solidFill>
                <a:latin typeface="Cambria" panose="02040503050406030204" pitchFamily="18" charset="0"/>
                <a:ea typeface="Cambria" panose="02040503050406030204" pitchFamily="18" charset="0"/>
              </a:rPr>
              <a:t>α</a:t>
            </a:r>
            <a:r>
              <a:rPr lang="en-US" altLang="zh-CN" dirty="0">
                <a:solidFill>
                  <a:srgbClr val="008000"/>
                </a:solidFill>
                <a:latin typeface="Cambria" panose="02040503050406030204" pitchFamily="18" charset="0"/>
                <a:ea typeface="Cambria" panose="02040503050406030204" pitchFamily="18" charset="0"/>
              </a:rPr>
              <a:t>: </a:t>
            </a:r>
            <a:r>
              <a:rPr lang="en-US" altLang="zh-CN" i="1" dirty="0">
                <a:solidFill>
                  <a:srgbClr val="008000"/>
                </a:solidFill>
                <a:latin typeface="Cambria" panose="02040503050406030204" pitchFamily="18" charset="0"/>
                <a:ea typeface="Cambria" panose="02040503050406030204" pitchFamily="18" charset="0"/>
              </a:rPr>
              <a:t>α</a:t>
            </a:r>
            <a:r>
              <a:rPr lang="en-US" altLang="zh-CN" dirty="0">
                <a:solidFill>
                  <a:srgbClr val="008000"/>
                </a:solidFill>
                <a:latin typeface="Cambria" panose="02040503050406030204" pitchFamily="18" charset="0"/>
                <a:ea typeface="Cambria" panose="02040503050406030204" pitchFamily="18" charset="0"/>
              </a:rPr>
              <a:t> emission angle with respect to the beam axis</a:t>
            </a:r>
            <a:endParaRPr lang="zh-CN" altLang="en-US" dirty="0">
              <a:solidFill>
                <a:srgbClr val="008000"/>
              </a:solidFill>
              <a:latin typeface="Cambria" panose="02040503050406030204" pitchFamily="18" charset="0"/>
            </a:endParaRPr>
          </a:p>
        </p:txBody>
      </p:sp>
      <p:pic>
        <p:nvPicPr>
          <p:cNvPr id="14" name="Picture 13">
            <a:extLst>
              <a:ext uri="{FF2B5EF4-FFF2-40B4-BE49-F238E27FC236}">
                <a16:creationId xmlns:a16="http://schemas.microsoft.com/office/drawing/2014/main" id="{FFA3891C-EA95-4F00-BF69-EA4EB44072E7}"/>
              </a:ext>
            </a:extLst>
          </p:cNvPr>
          <p:cNvPicPr>
            <a:picLocks noChangeAspect="1"/>
          </p:cNvPicPr>
          <p:nvPr/>
        </p:nvPicPr>
        <p:blipFill rotWithShape="1">
          <a:blip r:embed="rId7"/>
          <a:srcRect l="2215" t="3926" r="22781" b="68074"/>
          <a:stretch/>
        </p:blipFill>
        <p:spPr>
          <a:xfrm>
            <a:off x="0" y="4000869"/>
            <a:ext cx="3749040" cy="2857131"/>
          </a:xfrm>
          <a:prstGeom prst="rect">
            <a:avLst/>
          </a:prstGeom>
        </p:spPr>
      </p:pic>
    </p:spTree>
    <p:extLst>
      <p:ext uri="{BB962C8B-B14F-4D97-AF65-F5344CB8AC3E}">
        <p14:creationId xmlns:p14="http://schemas.microsoft.com/office/powerpoint/2010/main" val="3790141296"/>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487A49A-778F-42A2-9086-EEA43F987A1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4572000" cy="3985054"/>
          </a:xfrm>
          <a:prstGeom prst="rect">
            <a:avLst/>
          </a:prstGeom>
        </p:spPr>
      </p:pic>
      <p:pic>
        <p:nvPicPr>
          <p:cNvPr id="6" name="Picture 5">
            <a:extLst>
              <a:ext uri="{FF2B5EF4-FFF2-40B4-BE49-F238E27FC236}">
                <a16:creationId xmlns:a16="http://schemas.microsoft.com/office/drawing/2014/main" id="{FE6029F5-A457-4E10-900C-CDDB58FE0EC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0" y="0"/>
            <a:ext cx="4572000" cy="3985054"/>
          </a:xfrm>
          <a:prstGeom prst="rect">
            <a:avLst/>
          </a:prstGeom>
        </p:spPr>
      </p:pic>
      <p:pic>
        <p:nvPicPr>
          <p:cNvPr id="8" name="Picture 7">
            <a:extLst>
              <a:ext uri="{FF2B5EF4-FFF2-40B4-BE49-F238E27FC236}">
                <a16:creationId xmlns:a16="http://schemas.microsoft.com/office/drawing/2014/main" id="{7119E8E3-E9AC-438D-9EA1-A199D69133BE}"/>
              </a:ext>
            </a:extLst>
          </p:cNvPr>
          <p:cNvPicPr>
            <a:picLocks noChangeAspect="1"/>
          </p:cNvPicPr>
          <p:nvPr/>
        </p:nvPicPr>
        <p:blipFill rotWithShape="1">
          <a:blip r:embed="rId5"/>
          <a:srcRect l="1646" t="3974" r="23315" b="68052"/>
          <a:stretch/>
        </p:blipFill>
        <p:spPr>
          <a:xfrm>
            <a:off x="0" y="4004890"/>
            <a:ext cx="3749040" cy="2853110"/>
          </a:xfrm>
          <a:prstGeom prst="rect">
            <a:avLst/>
          </a:prstGeom>
        </p:spPr>
      </p:pic>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69A506EE-53B9-4716-A049-556BC1C7A9BA}"/>
                  </a:ext>
                </a:extLst>
              </p:cNvPr>
              <p:cNvSpPr txBox="1"/>
              <p:nvPr/>
            </p:nvSpPr>
            <p:spPr>
              <a:xfrm>
                <a:off x="3813008" y="4732379"/>
                <a:ext cx="5330992" cy="400110"/>
              </a:xfrm>
              <a:prstGeom prst="rect">
                <a:avLst/>
              </a:prstGeom>
              <a:noFill/>
            </p:spPr>
            <p:txBody>
              <a:bodyPr wrap="none">
                <a:spAutoFit/>
              </a:bodyPr>
              <a:lstStyle/>
              <a:p>
                <a:pPr/>
                <a14:m>
                  <m:oMathPara xmlns:m="http://schemas.openxmlformats.org/officeDocument/2006/math">
                    <m:oMathParaPr>
                      <m:jc m:val="left"/>
                    </m:oMathParaPr>
                    <m:oMath xmlns:m="http://schemas.openxmlformats.org/officeDocument/2006/math">
                      <m:r>
                        <a:rPr lang="zh-CN" altLang="en-US" sz="2000" i="1" smtClean="0">
                          <a:solidFill>
                            <a:srgbClr val="008000"/>
                          </a:solidFill>
                          <a:latin typeface="Cambria Math" panose="02040503050406030204" pitchFamily="18" charset="0"/>
                        </a:rPr>
                        <m:t>𝑊</m:t>
                      </m:r>
                      <m:d>
                        <m:dPr>
                          <m:ctrlPr>
                            <a:rPr lang="zh-CN" altLang="en-US" sz="2000" i="1">
                              <a:solidFill>
                                <a:srgbClr val="008000"/>
                              </a:solidFill>
                              <a:latin typeface="Cambria Math" panose="02040503050406030204" pitchFamily="18" charset="0"/>
                            </a:rPr>
                          </m:ctrlPr>
                        </m:dPr>
                        <m:e>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r>
                        <a:rPr lang="zh-CN" altLang="en-US" sz="2000">
                          <a:solidFill>
                            <a:srgbClr val="008000"/>
                          </a:solidFill>
                          <a:latin typeface="Cambria Math" panose="02040503050406030204" pitchFamily="18" charset="0"/>
                        </a:rPr>
                        <m:t>=1+</m:t>
                      </m:r>
                      <m:sSub>
                        <m:sSubPr>
                          <m:ctrlPr>
                            <a:rPr lang="zh-CN" altLang="en-US" sz="2000" i="1">
                              <a:solidFill>
                                <a:srgbClr val="008000"/>
                              </a:solidFill>
                              <a:latin typeface="Cambria Math" panose="02040503050406030204" pitchFamily="18" charset="0"/>
                            </a:rPr>
                          </m:ctrlPr>
                        </m:sSubPr>
                        <m:e>
                          <m:r>
                            <a:rPr lang="en-US" altLang="zh-CN" sz="2000" i="1">
                              <a:solidFill>
                                <a:srgbClr val="008000"/>
                              </a:solidFill>
                              <a:latin typeface="Cambria Math" panose="02040503050406030204" pitchFamily="18" charset="0"/>
                            </a:rPr>
                            <m:t>𝐴𝐷</m:t>
                          </m:r>
                        </m:e>
                        <m:sub>
                          <m:r>
                            <a:rPr lang="zh-CN" altLang="en-US" sz="2000">
                              <a:solidFill>
                                <a:srgbClr val="008000"/>
                              </a:solidFill>
                              <a:latin typeface="Cambria Math" panose="02040503050406030204" pitchFamily="18" charset="0"/>
                            </a:rPr>
                            <m:t>2</m:t>
                          </m:r>
                        </m:sub>
                      </m:sSub>
                      <m:sSub>
                        <m:sSubPr>
                          <m:ctrlPr>
                            <a:rPr lang="zh-CN" altLang="en-US"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𝑃</m:t>
                          </m:r>
                        </m:e>
                        <m:sub>
                          <m:r>
                            <a:rPr lang="zh-CN" altLang="en-US" sz="2000">
                              <a:solidFill>
                                <a:srgbClr val="008000"/>
                              </a:solidFill>
                              <a:latin typeface="Cambria Math" panose="02040503050406030204" pitchFamily="18" charset="0"/>
                            </a:rPr>
                            <m:t>2</m:t>
                          </m:r>
                        </m:sub>
                      </m:sSub>
                      <m:d>
                        <m:dPr>
                          <m:ctrlPr>
                            <a:rPr lang="zh-CN" altLang="en-US" sz="2000" i="1">
                              <a:solidFill>
                                <a:srgbClr val="008000"/>
                              </a:solidFill>
                              <a:latin typeface="Cambria Math" panose="02040503050406030204" pitchFamily="18" charset="0"/>
                            </a:rPr>
                          </m:ctrlPr>
                        </m:dPr>
                        <m:e>
                          <m:r>
                            <m:rPr>
                              <m:sty m:val="p"/>
                            </m:rPr>
                            <a:rPr lang="en-US" altLang="zh-CN" sz="2000">
                              <a:solidFill>
                                <a:srgbClr val="008000"/>
                              </a:solidFill>
                              <a:latin typeface="Cambria Math" panose="02040503050406030204" pitchFamily="18" charset="0"/>
                            </a:rPr>
                            <m:t>cos</m:t>
                          </m:r>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r>
                        <a:rPr lang="zh-CN" altLang="en-US" sz="2000">
                          <a:solidFill>
                            <a:srgbClr val="008000"/>
                          </a:solidFill>
                          <a:latin typeface="Cambria Math" panose="02040503050406030204" pitchFamily="18" charset="0"/>
                        </a:rPr>
                        <m:t>+</m:t>
                      </m:r>
                      <m:sSub>
                        <m:sSubPr>
                          <m:ctrlPr>
                            <a:rPr lang="zh-CN" altLang="en-US" sz="2000" i="1">
                              <a:solidFill>
                                <a:srgbClr val="008000"/>
                              </a:solidFill>
                              <a:latin typeface="Cambria Math" panose="02040503050406030204" pitchFamily="18" charset="0"/>
                            </a:rPr>
                          </m:ctrlPr>
                        </m:sSubPr>
                        <m:e>
                          <m:r>
                            <a:rPr lang="en-US" altLang="zh-CN" sz="2000" i="1">
                              <a:solidFill>
                                <a:srgbClr val="008000"/>
                              </a:solidFill>
                              <a:latin typeface="Cambria Math" panose="02040503050406030204" pitchFamily="18" charset="0"/>
                            </a:rPr>
                            <m:t>𝐴𝐷</m:t>
                          </m:r>
                        </m:e>
                        <m:sub>
                          <m:r>
                            <a:rPr lang="zh-CN" altLang="en-US" sz="2000">
                              <a:solidFill>
                                <a:srgbClr val="008000"/>
                              </a:solidFill>
                              <a:latin typeface="Cambria Math" panose="02040503050406030204" pitchFamily="18" charset="0"/>
                            </a:rPr>
                            <m:t>4</m:t>
                          </m:r>
                        </m:sub>
                      </m:sSub>
                      <m:sSub>
                        <m:sSubPr>
                          <m:ctrlPr>
                            <a:rPr lang="zh-CN" altLang="en-US"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𝑃</m:t>
                          </m:r>
                        </m:e>
                        <m:sub>
                          <m:r>
                            <a:rPr lang="zh-CN" altLang="en-US" sz="2000">
                              <a:solidFill>
                                <a:srgbClr val="008000"/>
                              </a:solidFill>
                              <a:latin typeface="Cambria Math" panose="02040503050406030204" pitchFamily="18" charset="0"/>
                            </a:rPr>
                            <m:t>4</m:t>
                          </m:r>
                        </m:sub>
                      </m:sSub>
                      <m:d>
                        <m:dPr>
                          <m:ctrlPr>
                            <a:rPr lang="zh-CN" altLang="en-US" sz="2000" i="1">
                              <a:solidFill>
                                <a:srgbClr val="008000"/>
                              </a:solidFill>
                              <a:latin typeface="Cambria Math" panose="02040503050406030204" pitchFamily="18" charset="0"/>
                            </a:rPr>
                          </m:ctrlPr>
                        </m:dPr>
                        <m:e>
                          <m:r>
                            <m:rPr>
                              <m:sty m:val="p"/>
                            </m:rPr>
                            <a:rPr lang="en-US" altLang="zh-CN" sz="2000">
                              <a:solidFill>
                                <a:srgbClr val="008000"/>
                              </a:solidFill>
                              <a:latin typeface="Cambria Math" panose="02040503050406030204" pitchFamily="18" charset="0"/>
                            </a:rPr>
                            <m:t>cos</m:t>
                          </m:r>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oMath>
                  </m:oMathPara>
                </a14:m>
                <a:endParaRPr lang="zh-CN" altLang="en-US" sz="2000" dirty="0">
                  <a:solidFill>
                    <a:srgbClr val="008000"/>
                  </a:solidFill>
                </a:endParaRPr>
              </a:p>
            </p:txBody>
          </p:sp>
        </mc:Choice>
        <mc:Fallback xmlns="">
          <p:sp>
            <p:nvSpPr>
              <p:cNvPr id="9" name="TextBox 8">
                <a:extLst>
                  <a:ext uri="{FF2B5EF4-FFF2-40B4-BE49-F238E27FC236}">
                    <a16:creationId xmlns:a16="http://schemas.microsoft.com/office/drawing/2014/main" id="{69A506EE-53B9-4716-A049-556BC1C7A9BA}"/>
                  </a:ext>
                </a:extLst>
              </p:cNvPr>
              <p:cNvSpPr txBox="1">
                <a:spLocks noRot="1" noChangeAspect="1" noMove="1" noResize="1" noEditPoints="1" noAdjustHandles="1" noChangeArrowheads="1" noChangeShapeType="1" noTextEdit="1"/>
              </p:cNvSpPr>
              <p:nvPr/>
            </p:nvSpPr>
            <p:spPr>
              <a:xfrm>
                <a:off x="3813008" y="4732379"/>
                <a:ext cx="5330992" cy="400110"/>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088A159E-D21B-41F5-8FE3-D1FED2BC4122}"/>
                  </a:ext>
                </a:extLst>
              </p:cNvPr>
              <p:cNvSpPr txBox="1"/>
              <p:nvPr/>
            </p:nvSpPr>
            <p:spPr>
              <a:xfrm>
                <a:off x="3813008" y="5710571"/>
                <a:ext cx="2177199" cy="400110"/>
              </a:xfrm>
              <a:prstGeom prst="rect">
                <a:avLst/>
              </a:prstGeom>
              <a:noFill/>
            </p:spPr>
            <p:txBody>
              <a:bodyPr wrap="none" rtlCol="0">
                <a:spAutoFit/>
              </a:bodyPr>
              <a:lstStyle/>
              <a:p>
                <a14:m>
                  <m:oMath xmlns:m="http://schemas.openxmlformats.org/officeDocument/2006/math">
                    <m:sSub>
                      <m:sSubPr>
                        <m:ctrlPr>
                          <a:rPr lang="en-US" altLang="zh-CN" sz="2000" i="1" smtClean="0">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2</m:t>
                        </m:r>
                      </m:sub>
                    </m:sSub>
                    <m:r>
                      <a:rPr lang="en-US" altLang="zh-CN" sz="2000" i="1" smtClean="0">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0,</m:t>
                    </m:r>
                    <m:sSub>
                      <m:sSubPr>
                        <m:ctrlPr>
                          <a:rPr lang="en-US" altLang="zh-CN" sz="2000" i="1">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4</m:t>
                        </m:r>
                      </m:sub>
                    </m:sSub>
                    <m:r>
                      <a:rPr lang="en-US" altLang="zh-CN" sz="2000" i="1">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0</m:t>
                    </m:r>
                  </m:oMath>
                </a14:m>
                <a:r>
                  <a:rPr lang="en-US" altLang="zh-CN" sz="2000" dirty="0">
                    <a:solidFill>
                      <a:srgbClr val="008000"/>
                    </a:solidFill>
                    <a:latin typeface="Cambria" panose="02040503050406030204" pitchFamily="18" charset="0"/>
                    <a:ea typeface="Cambria" panose="02040503050406030204" pitchFamily="18" charset="0"/>
                  </a:rPr>
                  <a:t>.</a:t>
                </a:r>
                <a:endParaRPr lang="zh-CN" altLang="en-US" sz="2000" dirty="0">
                  <a:solidFill>
                    <a:srgbClr val="008000"/>
                  </a:solidFill>
                  <a:latin typeface="Cambria" panose="02040503050406030204" pitchFamily="18" charset="0"/>
                </a:endParaRPr>
              </a:p>
            </p:txBody>
          </p:sp>
        </mc:Choice>
        <mc:Fallback xmlns="">
          <p:sp>
            <p:nvSpPr>
              <p:cNvPr id="10" name="TextBox 9">
                <a:extLst>
                  <a:ext uri="{FF2B5EF4-FFF2-40B4-BE49-F238E27FC236}">
                    <a16:creationId xmlns:a16="http://schemas.microsoft.com/office/drawing/2014/main" id="{088A159E-D21B-41F5-8FE3-D1FED2BC4122}"/>
                  </a:ext>
                </a:extLst>
              </p:cNvPr>
              <p:cNvSpPr txBox="1">
                <a:spLocks noRot="1" noChangeAspect="1" noMove="1" noResize="1" noEditPoints="1" noAdjustHandles="1" noChangeArrowheads="1" noChangeShapeType="1" noTextEdit="1"/>
              </p:cNvSpPr>
              <p:nvPr/>
            </p:nvSpPr>
            <p:spPr>
              <a:xfrm>
                <a:off x="3813008" y="5710571"/>
                <a:ext cx="2177199" cy="400110"/>
              </a:xfrm>
              <a:prstGeom prst="rect">
                <a:avLst/>
              </a:prstGeom>
              <a:blipFill>
                <a:blip r:embed="rId7"/>
                <a:stretch>
                  <a:fillRect t="-9231" r="-1955" b="-27692"/>
                </a:stretch>
              </a:blipFill>
            </p:spPr>
            <p:txBody>
              <a:bodyPr/>
              <a:lstStyle/>
              <a:p>
                <a:r>
                  <a:rPr lang="en-US">
                    <a:noFill/>
                  </a:rPr>
                  <a:t> </a:t>
                </a:r>
              </a:p>
            </p:txBody>
          </p:sp>
        </mc:Fallback>
      </mc:AlternateContent>
      <p:sp>
        <p:nvSpPr>
          <p:cNvPr id="11" name="TextBox 10">
            <a:extLst>
              <a:ext uri="{FF2B5EF4-FFF2-40B4-BE49-F238E27FC236}">
                <a16:creationId xmlns:a16="http://schemas.microsoft.com/office/drawing/2014/main" id="{530D805D-8292-4D9C-B80A-179DA73E3A5C}"/>
              </a:ext>
            </a:extLst>
          </p:cNvPr>
          <p:cNvSpPr txBox="1"/>
          <p:nvPr/>
        </p:nvSpPr>
        <p:spPr>
          <a:xfrm>
            <a:off x="3813008" y="5236864"/>
            <a:ext cx="5118068" cy="369332"/>
          </a:xfrm>
          <a:prstGeom prst="rect">
            <a:avLst/>
          </a:prstGeom>
          <a:noFill/>
        </p:spPr>
        <p:txBody>
          <a:bodyPr wrap="none" rtlCol="0">
            <a:spAutoFit/>
          </a:bodyPr>
          <a:lstStyle/>
          <a:p>
            <a:r>
              <a:rPr lang="en-US" altLang="zh-CN" i="1" dirty="0">
                <a:solidFill>
                  <a:srgbClr val="008000"/>
                </a:solidFill>
                <a:latin typeface="Cambria" panose="02040503050406030204" pitchFamily="18" charset="0"/>
                <a:ea typeface="Cambria" panose="02040503050406030204" pitchFamily="18" charset="0"/>
              </a:rPr>
              <a:t>θ</a:t>
            </a:r>
            <a:r>
              <a:rPr lang="en-US" altLang="zh-CN" i="1" baseline="-25000" dirty="0">
                <a:solidFill>
                  <a:srgbClr val="008000"/>
                </a:solidFill>
                <a:latin typeface="Cambria" panose="02040503050406030204" pitchFamily="18" charset="0"/>
                <a:ea typeface="Cambria" panose="02040503050406030204" pitchFamily="18" charset="0"/>
              </a:rPr>
              <a:t>α</a:t>
            </a:r>
            <a:r>
              <a:rPr lang="en-US" altLang="zh-CN" dirty="0">
                <a:solidFill>
                  <a:srgbClr val="008000"/>
                </a:solidFill>
                <a:latin typeface="Cambria" panose="02040503050406030204" pitchFamily="18" charset="0"/>
                <a:ea typeface="Cambria" panose="02040503050406030204" pitchFamily="18" charset="0"/>
              </a:rPr>
              <a:t>: </a:t>
            </a:r>
            <a:r>
              <a:rPr lang="en-US" altLang="zh-CN" i="1" dirty="0">
                <a:solidFill>
                  <a:srgbClr val="008000"/>
                </a:solidFill>
                <a:latin typeface="Cambria" panose="02040503050406030204" pitchFamily="18" charset="0"/>
                <a:ea typeface="Cambria" panose="02040503050406030204" pitchFamily="18" charset="0"/>
              </a:rPr>
              <a:t>α</a:t>
            </a:r>
            <a:r>
              <a:rPr lang="en-US" altLang="zh-CN" dirty="0">
                <a:solidFill>
                  <a:srgbClr val="008000"/>
                </a:solidFill>
                <a:latin typeface="Cambria" panose="02040503050406030204" pitchFamily="18" charset="0"/>
                <a:ea typeface="Cambria" panose="02040503050406030204" pitchFamily="18" charset="0"/>
              </a:rPr>
              <a:t> emission angle with respect to the beam axis</a:t>
            </a:r>
            <a:endParaRPr lang="zh-CN" altLang="en-US" dirty="0">
              <a:solidFill>
                <a:srgbClr val="008000"/>
              </a:solidFill>
              <a:latin typeface="Cambria" panose="02040503050406030204" pitchFamily="18" charset="0"/>
            </a:endParaRPr>
          </a:p>
        </p:txBody>
      </p:sp>
    </p:spTree>
    <p:extLst>
      <p:ext uri="{BB962C8B-B14F-4D97-AF65-F5344CB8AC3E}">
        <p14:creationId xmlns:p14="http://schemas.microsoft.com/office/powerpoint/2010/main" val="76045536"/>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A9CC73-ED56-4668-8209-F4B33FBFE68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4572000" cy="3985054"/>
          </a:xfrm>
          <a:prstGeom prst="rect">
            <a:avLst/>
          </a:prstGeom>
        </p:spPr>
      </p:pic>
      <p:pic>
        <p:nvPicPr>
          <p:cNvPr id="5" name="Picture 4">
            <a:extLst>
              <a:ext uri="{FF2B5EF4-FFF2-40B4-BE49-F238E27FC236}">
                <a16:creationId xmlns:a16="http://schemas.microsoft.com/office/drawing/2014/main" id="{FCE9DA5A-211B-4203-B70C-E7872CDFA31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0" y="0"/>
            <a:ext cx="4572000" cy="3985054"/>
          </a:xfrm>
          <a:prstGeom prst="rect">
            <a:avLst/>
          </a:prstGeom>
        </p:spPr>
      </p:pic>
      <p:pic>
        <p:nvPicPr>
          <p:cNvPr id="13" name="Picture 12">
            <a:extLst>
              <a:ext uri="{FF2B5EF4-FFF2-40B4-BE49-F238E27FC236}">
                <a16:creationId xmlns:a16="http://schemas.microsoft.com/office/drawing/2014/main" id="{6DA981E8-EFFB-4BC7-8E32-85A50C223331}"/>
              </a:ext>
            </a:extLst>
          </p:cNvPr>
          <p:cNvPicPr>
            <a:picLocks noChangeAspect="1"/>
          </p:cNvPicPr>
          <p:nvPr/>
        </p:nvPicPr>
        <p:blipFill rotWithShape="1">
          <a:blip r:embed="rId5"/>
          <a:srcRect l="1566" t="3970" r="22981" b="68039"/>
          <a:stretch/>
        </p:blipFill>
        <p:spPr>
          <a:xfrm>
            <a:off x="0" y="4018870"/>
            <a:ext cx="3749040" cy="2839130"/>
          </a:xfrm>
          <a:prstGeom prst="rect">
            <a:avLst/>
          </a:prstGeom>
        </p:spPr>
      </p:pic>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001366AD-8294-4D7F-BDB6-ADAD7D678F66}"/>
                  </a:ext>
                </a:extLst>
              </p:cNvPr>
              <p:cNvSpPr txBox="1"/>
              <p:nvPr/>
            </p:nvSpPr>
            <p:spPr>
              <a:xfrm>
                <a:off x="3813008" y="4732379"/>
                <a:ext cx="5330992" cy="400110"/>
              </a:xfrm>
              <a:prstGeom prst="rect">
                <a:avLst/>
              </a:prstGeom>
              <a:noFill/>
            </p:spPr>
            <p:txBody>
              <a:bodyPr wrap="none">
                <a:spAutoFit/>
              </a:bodyPr>
              <a:lstStyle/>
              <a:p>
                <a:pPr/>
                <a14:m>
                  <m:oMathPara xmlns:m="http://schemas.openxmlformats.org/officeDocument/2006/math">
                    <m:oMathParaPr>
                      <m:jc m:val="left"/>
                    </m:oMathParaPr>
                    <m:oMath xmlns:m="http://schemas.openxmlformats.org/officeDocument/2006/math">
                      <m:r>
                        <a:rPr lang="zh-CN" altLang="en-US" sz="2000" i="1" smtClean="0">
                          <a:solidFill>
                            <a:srgbClr val="008000"/>
                          </a:solidFill>
                          <a:latin typeface="Cambria Math" panose="02040503050406030204" pitchFamily="18" charset="0"/>
                        </a:rPr>
                        <m:t>𝑊</m:t>
                      </m:r>
                      <m:d>
                        <m:dPr>
                          <m:ctrlPr>
                            <a:rPr lang="zh-CN" altLang="en-US" sz="2000" i="1">
                              <a:solidFill>
                                <a:srgbClr val="008000"/>
                              </a:solidFill>
                              <a:latin typeface="Cambria Math" panose="02040503050406030204" pitchFamily="18" charset="0"/>
                            </a:rPr>
                          </m:ctrlPr>
                        </m:dPr>
                        <m:e>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r>
                        <a:rPr lang="zh-CN" altLang="en-US" sz="2000">
                          <a:solidFill>
                            <a:srgbClr val="008000"/>
                          </a:solidFill>
                          <a:latin typeface="Cambria Math" panose="02040503050406030204" pitchFamily="18" charset="0"/>
                        </a:rPr>
                        <m:t>=1+</m:t>
                      </m:r>
                      <m:sSub>
                        <m:sSubPr>
                          <m:ctrlPr>
                            <a:rPr lang="zh-CN" altLang="en-US" sz="2000" i="1">
                              <a:solidFill>
                                <a:srgbClr val="008000"/>
                              </a:solidFill>
                              <a:latin typeface="Cambria Math" panose="02040503050406030204" pitchFamily="18" charset="0"/>
                            </a:rPr>
                          </m:ctrlPr>
                        </m:sSubPr>
                        <m:e>
                          <m:r>
                            <a:rPr lang="en-US" altLang="zh-CN" sz="2000" i="1">
                              <a:solidFill>
                                <a:srgbClr val="008000"/>
                              </a:solidFill>
                              <a:latin typeface="Cambria Math" panose="02040503050406030204" pitchFamily="18" charset="0"/>
                            </a:rPr>
                            <m:t>𝐴𝐷</m:t>
                          </m:r>
                        </m:e>
                        <m:sub>
                          <m:r>
                            <a:rPr lang="zh-CN" altLang="en-US" sz="2000">
                              <a:solidFill>
                                <a:srgbClr val="008000"/>
                              </a:solidFill>
                              <a:latin typeface="Cambria Math" panose="02040503050406030204" pitchFamily="18" charset="0"/>
                            </a:rPr>
                            <m:t>2</m:t>
                          </m:r>
                        </m:sub>
                      </m:sSub>
                      <m:sSub>
                        <m:sSubPr>
                          <m:ctrlPr>
                            <a:rPr lang="zh-CN" altLang="en-US"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𝑃</m:t>
                          </m:r>
                        </m:e>
                        <m:sub>
                          <m:r>
                            <a:rPr lang="zh-CN" altLang="en-US" sz="2000">
                              <a:solidFill>
                                <a:srgbClr val="008000"/>
                              </a:solidFill>
                              <a:latin typeface="Cambria Math" panose="02040503050406030204" pitchFamily="18" charset="0"/>
                            </a:rPr>
                            <m:t>2</m:t>
                          </m:r>
                        </m:sub>
                      </m:sSub>
                      <m:d>
                        <m:dPr>
                          <m:ctrlPr>
                            <a:rPr lang="zh-CN" altLang="en-US" sz="2000" i="1">
                              <a:solidFill>
                                <a:srgbClr val="008000"/>
                              </a:solidFill>
                              <a:latin typeface="Cambria Math" panose="02040503050406030204" pitchFamily="18" charset="0"/>
                            </a:rPr>
                          </m:ctrlPr>
                        </m:dPr>
                        <m:e>
                          <m:r>
                            <m:rPr>
                              <m:sty m:val="p"/>
                            </m:rPr>
                            <a:rPr lang="en-US" altLang="zh-CN" sz="2000">
                              <a:solidFill>
                                <a:srgbClr val="008000"/>
                              </a:solidFill>
                              <a:latin typeface="Cambria Math" panose="02040503050406030204" pitchFamily="18" charset="0"/>
                            </a:rPr>
                            <m:t>cos</m:t>
                          </m:r>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r>
                        <a:rPr lang="zh-CN" altLang="en-US" sz="2000">
                          <a:solidFill>
                            <a:srgbClr val="008000"/>
                          </a:solidFill>
                          <a:latin typeface="Cambria Math" panose="02040503050406030204" pitchFamily="18" charset="0"/>
                        </a:rPr>
                        <m:t>+</m:t>
                      </m:r>
                      <m:sSub>
                        <m:sSubPr>
                          <m:ctrlPr>
                            <a:rPr lang="zh-CN" altLang="en-US" sz="2000" i="1">
                              <a:solidFill>
                                <a:srgbClr val="008000"/>
                              </a:solidFill>
                              <a:latin typeface="Cambria Math" panose="02040503050406030204" pitchFamily="18" charset="0"/>
                            </a:rPr>
                          </m:ctrlPr>
                        </m:sSubPr>
                        <m:e>
                          <m:r>
                            <a:rPr lang="en-US" altLang="zh-CN" sz="2000" i="1">
                              <a:solidFill>
                                <a:srgbClr val="008000"/>
                              </a:solidFill>
                              <a:latin typeface="Cambria Math" panose="02040503050406030204" pitchFamily="18" charset="0"/>
                            </a:rPr>
                            <m:t>𝐴𝐷</m:t>
                          </m:r>
                        </m:e>
                        <m:sub>
                          <m:r>
                            <a:rPr lang="zh-CN" altLang="en-US" sz="2000">
                              <a:solidFill>
                                <a:srgbClr val="008000"/>
                              </a:solidFill>
                              <a:latin typeface="Cambria Math" panose="02040503050406030204" pitchFamily="18" charset="0"/>
                            </a:rPr>
                            <m:t>4</m:t>
                          </m:r>
                        </m:sub>
                      </m:sSub>
                      <m:sSub>
                        <m:sSubPr>
                          <m:ctrlPr>
                            <a:rPr lang="zh-CN" altLang="en-US"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𝑃</m:t>
                          </m:r>
                        </m:e>
                        <m:sub>
                          <m:r>
                            <a:rPr lang="zh-CN" altLang="en-US" sz="2000">
                              <a:solidFill>
                                <a:srgbClr val="008000"/>
                              </a:solidFill>
                              <a:latin typeface="Cambria Math" panose="02040503050406030204" pitchFamily="18" charset="0"/>
                            </a:rPr>
                            <m:t>4</m:t>
                          </m:r>
                        </m:sub>
                      </m:sSub>
                      <m:d>
                        <m:dPr>
                          <m:ctrlPr>
                            <a:rPr lang="zh-CN" altLang="en-US" sz="2000" i="1">
                              <a:solidFill>
                                <a:srgbClr val="008000"/>
                              </a:solidFill>
                              <a:latin typeface="Cambria Math" panose="02040503050406030204" pitchFamily="18" charset="0"/>
                            </a:rPr>
                          </m:ctrlPr>
                        </m:dPr>
                        <m:e>
                          <m:r>
                            <m:rPr>
                              <m:sty m:val="p"/>
                            </m:rPr>
                            <a:rPr lang="en-US" altLang="zh-CN" sz="2000">
                              <a:solidFill>
                                <a:srgbClr val="008000"/>
                              </a:solidFill>
                              <a:latin typeface="Cambria Math" panose="02040503050406030204" pitchFamily="18" charset="0"/>
                            </a:rPr>
                            <m:t>cos</m:t>
                          </m:r>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oMath>
                  </m:oMathPara>
                </a14:m>
                <a:endParaRPr lang="zh-CN" altLang="en-US" sz="2000" dirty="0">
                  <a:solidFill>
                    <a:srgbClr val="008000"/>
                  </a:solidFill>
                </a:endParaRPr>
              </a:p>
            </p:txBody>
          </p:sp>
        </mc:Choice>
        <mc:Fallback xmlns="">
          <p:sp>
            <p:nvSpPr>
              <p:cNvPr id="14" name="TextBox 13">
                <a:extLst>
                  <a:ext uri="{FF2B5EF4-FFF2-40B4-BE49-F238E27FC236}">
                    <a16:creationId xmlns:a16="http://schemas.microsoft.com/office/drawing/2014/main" id="{001366AD-8294-4D7F-BDB6-ADAD7D678F66}"/>
                  </a:ext>
                </a:extLst>
              </p:cNvPr>
              <p:cNvSpPr txBox="1">
                <a:spLocks noRot="1" noChangeAspect="1" noMove="1" noResize="1" noEditPoints="1" noAdjustHandles="1" noChangeArrowheads="1" noChangeShapeType="1" noTextEdit="1"/>
              </p:cNvSpPr>
              <p:nvPr/>
            </p:nvSpPr>
            <p:spPr>
              <a:xfrm>
                <a:off x="3813008" y="4732379"/>
                <a:ext cx="5330992" cy="400110"/>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Box 14">
                <a:extLst>
                  <a:ext uri="{FF2B5EF4-FFF2-40B4-BE49-F238E27FC236}">
                    <a16:creationId xmlns:a16="http://schemas.microsoft.com/office/drawing/2014/main" id="{C52EBE3E-6D6A-4027-87A9-E6E9400740CC}"/>
                  </a:ext>
                </a:extLst>
              </p:cNvPr>
              <p:cNvSpPr txBox="1"/>
              <p:nvPr/>
            </p:nvSpPr>
            <p:spPr>
              <a:xfrm>
                <a:off x="3813008" y="5710571"/>
                <a:ext cx="2565126" cy="400110"/>
              </a:xfrm>
              <a:prstGeom prst="rect">
                <a:avLst/>
              </a:prstGeom>
              <a:noFill/>
            </p:spPr>
            <p:txBody>
              <a:bodyPr wrap="none" rtlCol="0">
                <a:spAutoFit/>
              </a:bodyPr>
              <a:lstStyle/>
              <a:p>
                <a14:m>
                  <m:oMath xmlns:m="http://schemas.openxmlformats.org/officeDocument/2006/math">
                    <m:sSub>
                      <m:sSubPr>
                        <m:ctrlPr>
                          <a:rPr lang="en-US" altLang="zh-CN" sz="2000" i="1" smtClean="0">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2</m:t>
                        </m:r>
                      </m:sub>
                    </m:sSub>
                    <m:r>
                      <a:rPr lang="en-US" altLang="zh-CN" sz="2000" i="1" smtClean="0">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−0.5,</m:t>
                    </m:r>
                    <m:sSub>
                      <m:sSubPr>
                        <m:ctrlPr>
                          <a:rPr lang="en-US" altLang="zh-CN" sz="2000" i="1">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4</m:t>
                        </m:r>
                      </m:sub>
                    </m:sSub>
                    <m:r>
                      <a:rPr lang="en-US" altLang="zh-CN" sz="2000" i="1">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0</m:t>
                    </m:r>
                  </m:oMath>
                </a14:m>
                <a:r>
                  <a:rPr lang="en-US" altLang="zh-CN" sz="2000" dirty="0">
                    <a:solidFill>
                      <a:srgbClr val="008000"/>
                    </a:solidFill>
                    <a:latin typeface="Cambria" panose="02040503050406030204" pitchFamily="18" charset="0"/>
                    <a:ea typeface="Cambria" panose="02040503050406030204" pitchFamily="18" charset="0"/>
                  </a:rPr>
                  <a:t>.</a:t>
                </a:r>
                <a:endParaRPr lang="zh-CN" altLang="en-US" sz="2000" dirty="0">
                  <a:solidFill>
                    <a:srgbClr val="008000"/>
                  </a:solidFill>
                  <a:latin typeface="Cambria" panose="02040503050406030204" pitchFamily="18" charset="0"/>
                </a:endParaRPr>
              </a:p>
            </p:txBody>
          </p:sp>
        </mc:Choice>
        <mc:Fallback xmlns="">
          <p:sp>
            <p:nvSpPr>
              <p:cNvPr id="15" name="TextBox 14">
                <a:extLst>
                  <a:ext uri="{FF2B5EF4-FFF2-40B4-BE49-F238E27FC236}">
                    <a16:creationId xmlns:a16="http://schemas.microsoft.com/office/drawing/2014/main" id="{C52EBE3E-6D6A-4027-87A9-E6E9400740CC}"/>
                  </a:ext>
                </a:extLst>
              </p:cNvPr>
              <p:cNvSpPr txBox="1">
                <a:spLocks noRot="1" noChangeAspect="1" noMove="1" noResize="1" noEditPoints="1" noAdjustHandles="1" noChangeArrowheads="1" noChangeShapeType="1" noTextEdit="1"/>
              </p:cNvSpPr>
              <p:nvPr/>
            </p:nvSpPr>
            <p:spPr>
              <a:xfrm>
                <a:off x="3813008" y="5710571"/>
                <a:ext cx="2565126" cy="400110"/>
              </a:xfrm>
              <a:prstGeom prst="rect">
                <a:avLst/>
              </a:prstGeom>
              <a:blipFill>
                <a:blip r:embed="rId7"/>
                <a:stretch>
                  <a:fillRect t="-9231" r="-1663" b="-27692"/>
                </a:stretch>
              </a:blipFill>
            </p:spPr>
            <p:txBody>
              <a:bodyPr/>
              <a:lstStyle/>
              <a:p>
                <a:r>
                  <a:rPr lang="en-US">
                    <a:noFill/>
                  </a:rPr>
                  <a:t> </a:t>
                </a:r>
              </a:p>
            </p:txBody>
          </p:sp>
        </mc:Fallback>
      </mc:AlternateContent>
      <p:sp>
        <p:nvSpPr>
          <p:cNvPr id="16" name="TextBox 15">
            <a:extLst>
              <a:ext uri="{FF2B5EF4-FFF2-40B4-BE49-F238E27FC236}">
                <a16:creationId xmlns:a16="http://schemas.microsoft.com/office/drawing/2014/main" id="{7102529D-917F-4D61-A3C8-1C7E89457CB1}"/>
              </a:ext>
            </a:extLst>
          </p:cNvPr>
          <p:cNvSpPr txBox="1"/>
          <p:nvPr/>
        </p:nvSpPr>
        <p:spPr>
          <a:xfrm>
            <a:off x="3813008" y="5236864"/>
            <a:ext cx="5118068" cy="369332"/>
          </a:xfrm>
          <a:prstGeom prst="rect">
            <a:avLst/>
          </a:prstGeom>
          <a:noFill/>
        </p:spPr>
        <p:txBody>
          <a:bodyPr wrap="none" rtlCol="0">
            <a:spAutoFit/>
          </a:bodyPr>
          <a:lstStyle/>
          <a:p>
            <a:r>
              <a:rPr lang="en-US" altLang="zh-CN" i="1" dirty="0">
                <a:solidFill>
                  <a:srgbClr val="008000"/>
                </a:solidFill>
                <a:latin typeface="Cambria" panose="02040503050406030204" pitchFamily="18" charset="0"/>
                <a:ea typeface="Cambria" panose="02040503050406030204" pitchFamily="18" charset="0"/>
              </a:rPr>
              <a:t>θ</a:t>
            </a:r>
            <a:r>
              <a:rPr lang="en-US" altLang="zh-CN" i="1" baseline="-25000" dirty="0">
                <a:solidFill>
                  <a:srgbClr val="008000"/>
                </a:solidFill>
                <a:latin typeface="Cambria" panose="02040503050406030204" pitchFamily="18" charset="0"/>
                <a:ea typeface="Cambria" panose="02040503050406030204" pitchFamily="18" charset="0"/>
              </a:rPr>
              <a:t>α</a:t>
            </a:r>
            <a:r>
              <a:rPr lang="en-US" altLang="zh-CN" dirty="0">
                <a:solidFill>
                  <a:srgbClr val="008000"/>
                </a:solidFill>
                <a:latin typeface="Cambria" panose="02040503050406030204" pitchFamily="18" charset="0"/>
                <a:ea typeface="Cambria" panose="02040503050406030204" pitchFamily="18" charset="0"/>
              </a:rPr>
              <a:t>: </a:t>
            </a:r>
            <a:r>
              <a:rPr lang="en-US" altLang="zh-CN" i="1" dirty="0">
                <a:solidFill>
                  <a:srgbClr val="008000"/>
                </a:solidFill>
                <a:latin typeface="Cambria" panose="02040503050406030204" pitchFamily="18" charset="0"/>
                <a:ea typeface="Cambria" panose="02040503050406030204" pitchFamily="18" charset="0"/>
              </a:rPr>
              <a:t>α</a:t>
            </a:r>
            <a:r>
              <a:rPr lang="en-US" altLang="zh-CN" dirty="0">
                <a:solidFill>
                  <a:srgbClr val="008000"/>
                </a:solidFill>
                <a:latin typeface="Cambria" panose="02040503050406030204" pitchFamily="18" charset="0"/>
                <a:ea typeface="Cambria" panose="02040503050406030204" pitchFamily="18" charset="0"/>
              </a:rPr>
              <a:t> emission angle with respect to the beam axis</a:t>
            </a:r>
            <a:endParaRPr lang="zh-CN" altLang="en-US" dirty="0">
              <a:solidFill>
                <a:srgbClr val="008000"/>
              </a:solidFill>
              <a:latin typeface="Cambria" panose="02040503050406030204" pitchFamily="18" charset="0"/>
            </a:endParaRPr>
          </a:p>
        </p:txBody>
      </p:sp>
    </p:spTree>
    <p:extLst>
      <p:ext uri="{BB962C8B-B14F-4D97-AF65-F5344CB8AC3E}">
        <p14:creationId xmlns:p14="http://schemas.microsoft.com/office/powerpoint/2010/main" val="1941898046"/>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0E4D3D9-3E06-47FF-B8F9-DA428A5C3B1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2"/>
            <a:ext cx="4572000" cy="3985054"/>
          </a:xfrm>
          <a:prstGeom prst="rect">
            <a:avLst/>
          </a:prstGeom>
        </p:spPr>
      </p:pic>
      <p:pic>
        <p:nvPicPr>
          <p:cNvPr id="6" name="Picture 5">
            <a:extLst>
              <a:ext uri="{FF2B5EF4-FFF2-40B4-BE49-F238E27FC236}">
                <a16:creationId xmlns:a16="http://schemas.microsoft.com/office/drawing/2014/main" id="{8EB5B351-C9DF-49ED-86E7-CF85821B879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0" y="2"/>
            <a:ext cx="4572000" cy="3985054"/>
          </a:xfrm>
          <a:prstGeom prst="rect">
            <a:avLst/>
          </a:prstGeom>
        </p:spPr>
      </p:pic>
      <p:pic>
        <p:nvPicPr>
          <p:cNvPr id="7" name="Picture 6">
            <a:extLst>
              <a:ext uri="{FF2B5EF4-FFF2-40B4-BE49-F238E27FC236}">
                <a16:creationId xmlns:a16="http://schemas.microsoft.com/office/drawing/2014/main" id="{2A2696CD-0A6A-4954-B03D-4BF1A830CCD9}"/>
              </a:ext>
            </a:extLst>
          </p:cNvPr>
          <p:cNvPicPr>
            <a:picLocks noChangeAspect="1"/>
          </p:cNvPicPr>
          <p:nvPr/>
        </p:nvPicPr>
        <p:blipFill rotWithShape="1">
          <a:blip r:embed="rId5"/>
          <a:srcRect l="1347" t="4055" r="23461" b="67944"/>
          <a:stretch/>
        </p:blipFill>
        <p:spPr>
          <a:xfrm>
            <a:off x="0" y="4008051"/>
            <a:ext cx="3749040" cy="2849949"/>
          </a:xfrm>
          <a:prstGeom prst="rect">
            <a:avLst/>
          </a:prstGeom>
        </p:spPr>
      </p:pic>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4745F753-EC21-4FDD-AA3C-D892A840C712}"/>
                  </a:ext>
                </a:extLst>
              </p:cNvPr>
              <p:cNvSpPr txBox="1"/>
              <p:nvPr/>
            </p:nvSpPr>
            <p:spPr>
              <a:xfrm>
                <a:off x="3813008" y="4732379"/>
                <a:ext cx="5330992" cy="400110"/>
              </a:xfrm>
              <a:prstGeom prst="rect">
                <a:avLst/>
              </a:prstGeom>
              <a:noFill/>
            </p:spPr>
            <p:txBody>
              <a:bodyPr wrap="none">
                <a:spAutoFit/>
              </a:bodyPr>
              <a:lstStyle/>
              <a:p>
                <a:pPr/>
                <a14:m>
                  <m:oMathPara xmlns:m="http://schemas.openxmlformats.org/officeDocument/2006/math">
                    <m:oMathParaPr>
                      <m:jc m:val="left"/>
                    </m:oMathParaPr>
                    <m:oMath xmlns:m="http://schemas.openxmlformats.org/officeDocument/2006/math">
                      <m:r>
                        <a:rPr lang="zh-CN" altLang="en-US" sz="2000" i="1" smtClean="0">
                          <a:solidFill>
                            <a:srgbClr val="008000"/>
                          </a:solidFill>
                          <a:latin typeface="Cambria Math" panose="02040503050406030204" pitchFamily="18" charset="0"/>
                        </a:rPr>
                        <m:t>𝑊</m:t>
                      </m:r>
                      <m:d>
                        <m:dPr>
                          <m:ctrlPr>
                            <a:rPr lang="zh-CN" altLang="en-US" sz="2000" i="1">
                              <a:solidFill>
                                <a:srgbClr val="008000"/>
                              </a:solidFill>
                              <a:latin typeface="Cambria Math" panose="02040503050406030204" pitchFamily="18" charset="0"/>
                            </a:rPr>
                          </m:ctrlPr>
                        </m:dPr>
                        <m:e>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r>
                        <a:rPr lang="zh-CN" altLang="en-US" sz="2000">
                          <a:solidFill>
                            <a:srgbClr val="008000"/>
                          </a:solidFill>
                          <a:latin typeface="Cambria Math" panose="02040503050406030204" pitchFamily="18" charset="0"/>
                        </a:rPr>
                        <m:t>=1+</m:t>
                      </m:r>
                      <m:sSub>
                        <m:sSubPr>
                          <m:ctrlPr>
                            <a:rPr lang="zh-CN" altLang="en-US" sz="2000" i="1">
                              <a:solidFill>
                                <a:srgbClr val="008000"/>
                              </a:solidFill>
                              <a:latin typeface="Cambria Math" panose="02040503050406030204" pitchFamily="18" charset="0"/>
                            </a:rPr>
                          </m:ctrlPr>
                        </m:sSubPr>
                        <m:e>
                          <m:r>
                            <a:rPr lang="en-US" altLang="zh-CN" sz="2000" i="1">
                              <a:solidFill>
                                <a:srgbClr val="008000"/>
                              </a:solidFill>
                              <a:latin typeface="Cambria Math" panose="02040503050406030204" pitchFamily="18" charset="0"/>
                            </a:rPr>
                            <m:t>𝐴𝐷</m:t>
                          </m:r>
                        </m:e>
                        <m:sub>
                          <m:r>
                            <a:rPr lang="zh-CN" altLang="en-US" sz="2000">
                              <a:solidFill>
                                <a:srgbClr val="008000"/>
                              </a:solidFill>
                              <a:latin typeface="Cambria Math" panose="02040503050406030204" pitchFamily="18" charset="0"/>
                            </a:rPr>
                            <m:t>2</m:t>
                          </m:r>
                        </m:sub>
                      </m:sSub>
                      <m:sSub>
                        <m:sSubPr>
                          <m:ctrlPr>
                            <a:rPr lang="zh-CN" altLang="en-US"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𝑃</m:t>
                          </m:r>
                        </m:e>
                        <m:sub>
                          <m:r>
                            <a:rPr lang="zh-CN" altLang="en-US" sz="2000">
                              <a:solidFill>
                                <a:srgbClr val="008000"/>
                              </a:solidFill>
                              <a:latin typeface="Cambria Math" panose="02040503050406030204" pitchFamily="18" charset="0"/>
                            </a:rPr>
                            <m:t>2</m:t>
                          </m:r>
                        </m:sub>
                      </m:sSub>
                      <m:d>
                        <m:dPr>
                          <m:ctrlPr>
                            <a:rPr lang="zh-CN" altLang="en-US" sz="2000" i="1">
                              <a:solidFill>
                                <a:srgbClr val="008000"/>
                              </a:solidFill>
                              <a:latin typeface="Cambria Math" panose="02040503050406030204" pitchFamily="18" charset="0"/>
                            </a:rPr>
                          </m:ctrlPr>
                        </m:dPr>
                        <m:e>
                          <m:r>
                            <m:rPr>
                              <m:sty m:val="p"/>
                            </m:rPr>
                            <a:rPr lang="en-US" altLang="zh-CN" sz="2000">
                              <a:solidFill>
                                <a:srgbClr val="008000"/>
                              </a:solidFill>
                              <a:latin typeface="Cambria Math" panose="02040503050406030204" pitchFamily="18" charset="0"/>
                            </a:rPr>
                            <m:t>cos</m:t>
                          </m:r>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r>
                        <a:rPr lang="zh-CN" altLang="en-US" sz="2000">
                          <a:solidFill>
                            <a:srgbClr val="008000"/>
                          </a:solidFill>
                          <a:latin typeface="Cambria Math" panose="02040503050406030204" pitchFamily="18" charset="0"/>
                        </a:rPr>
                        <m:t>+</m:t>
                      </m:r>
                      <m:sSub>
                        <m:sSubPr>
                          <m:ctrlPr>
                            <a:rPr lang="zh-CN" altLang="en-US" sz="2000" i="1">
                              <a:solidFill>
                                <a:srgbClr val="008000"/>
                              </a:solidFill>
                              <a:latin typeface="Cambria Math" panose="02040503050406030204" pitchFamily="18" charset="0"/>
                            </a:rPr>
                          </m:ctrlPr>
                        </m:sSubPr>
                        <m:e>
                          <m:r>
                            <a:rPr lang="en-US" altLang="zh-CN" sz="2000" i="1">
                              <a:solidFill>
                                <a:srgbClr val="008000"/>
                              </a:solidFill>
                              <a:latin typeface="Cambria Math" panose="02040503050406030204" pitchFamily="18" charset="0"/>
                            </a:rPr>
                            <m:t>𝐴𝐷</m:t>
                          </m:r>
                        </m:e>
                        <m:sub>
                          <m:r>
                            <a:rPr lang="zh-CN" altLang="en-US" sz="2000">
                              <a:solidFill>
                                <a:srgbClr val="008000"/>
                              </a:solidFill>
                              <a:latin typeface="Cambria Math" panose="02040503050406030204" pitchFamily="18" charset="0"/>
                            </a:rPr>
                            <m:t>4</m:t>
                          </m:r>
                        </m:sub>
                      </m:sSub>
                      <m:sSub>
                        <m:sSubPr>
                          <m:ctrlPr>
                            <a:rPr lang="zh-CN" altLang="en-US"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𝑃</m:t>
                          </m:r>
                        </m:e>
                        <m:sub>
                          <m:r>
                            <a:rPr lang="zh-CN" altLang="en-US" sz="2000">
                              <a:solidFill>
                                <a:srgbClr val="008000"/>
                              </a:solidFill>
                              <a:latin typeface="Cambria Math" panose="02040503050406030204" pitchFamily="18" charset="0"/>
                            </a:rPr>
                            <m:t>4</m:t>
                          </m:r>
                        </m:sub>
                      </m:sSub>
                      <m:d>
                        <m:dPr>
                          <m:ctrlPr>
                            <a:rPr lang="zh-CN" altLang="en-US" sz="2000" i="1">
                              <a:solidFill>
                                <a:srgbClr val="008000"/>
                              </a:solidFill>
                              <a:latin typeface="Cambria Math" panose="02040503050406030204" pitchFamily="18" charset="0"/>
                            </a:rPr>
                          </m:ctrlPr>
                        </m:dPr>
                        <m:e>
                          <m:r>
                            <m:rPr>
                              <m:sty m:val="p"/>
                            </m:rPr>
                            <a:rPr lang="en-US" altLang="zh-CN" sz="2000">
                              <a:solidFill>
                                <a:srgbClr val="008000"/>
                              </a:solidFill>
                              <a:latin typeface="Cambria Math" panose="02040503050406030204" pitchFamily="18" charset="0"/>
                            </a:rPr>
                            <m:t>cos</m:t>
                          </m:r>
                          <m:sSub>
                            <m:sSubPr>
                              <m:ctrlPr>
                                <a:rPr lang="en-US" altLang="zh-CN" sz="2000" i="1">
                                  <a:solidFill>
                                    <a:srgbClr val="008000"/>
                                  </a:solidFill>
                                  <a:latin typeface="Cambria Math" panose="02040503050406030204" pitchFamily="18" charset="0"/>
                                </a:rPr>
                              </m:ctrlPr>
                            </m:sSubPr>
                            <m:e>
                              <m:r>
                                <a:rPr lang="zh-CN" altLang="en-US" sz="2000" i="1">
                                  <a:solidFill>
                                    <a:srgbClr val="008000"/>
                                  </a:solidFill>
                                  <a:latin typeface="Cambria Math" panose="02040503050406030204" pitchFamily="18" charset="0"/>
                                </a:rPr>
                                <m:t>𝜃</m:t>
                              </m:r>
                            </m:e>
                            <m:sub>
                              <m:r>
                                <a:rPr lang="zh-CN" altLang="en-US" sz="2000" i="1">
                                  <a:solidFill>
                                    <a:srgbClr val="008000"/>
                                  </a:solidFill>
                                  <a:latin typeface="Cambria Math" panose="02040503050406030204" pitchFamily="18" charset="0"/>
                                </a:rPr>
                                <m:t>𝛼</m:t>
                              </m:r>
                            </m:sub>
                          </m:sSub>
                        </m:e>
                      </m:d>
                    </m:oMath>
                  </m:oMathPara>
                </a14:m>
                <a:endParaRPr lang="zh-CN" altLang="en-US" sz="2000" dirty="0">
                  <a:solidFill>
                    <a:srgbClr val="008000"/>
                  </a:solidFill>
                </a:endParaRPr>
              </a:p>
            </p:txBody>
          </p:sp>
        </mc:Choice>
        <mc:Fallback xmlns="">
          <p:sp>
            <p:nvSpPr>
              <p:cNvPr id="8" name="TextBox 7">
                <a:extLst>
                  <a:ext uri="{FF2B5EF4-FFF2-40B4-BE49-F238E27FC236}">
                    <a16:creationId xmlns:a16="http://schemas.microsoft.com/office/drawing/2014/main" id="{4745F753-EC21-4FDD-AA3C-D892A840C712}"/>
                  </a:ext>
                </a:extLst>
              </p:cNvPr>
              <p:cNvSpPr txBox="1">
                <a:spLocks noRot="1" noChangeAspect="1" noMove="1" noResize="1" noEditPoints="1" noAdjustHandles="1" noChangeArrowheads="1" noChangeShapeType="1" noTextEdit="1"/>
              </p:cNvSpPr>
              <p:nvPr/>
            </p:nvSpPr>
            <p:spPr>
              <a:xfrm>
                <a:off x="3813008" y="4732379"/>
                <a:ext cx="5330992" cy="400110"/>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6B555EA8-A1D8-4A68-ACD5-2EE1EB8F0ADE}"/>
                  </a:ext>
                </a:extLst>
              </p:cNvPr>
              <p:cNvSpPr txBox="1"/>
              <p:nvPr/>
            </p:nvSpPr>
            <p:spPr>
              <a:xfrm>
                <a:off x="3813008" y="5710571"/>
                <a:ext cx="2369559" cy="400110"/>
              </a:xfrm>
              <a:prstGeom prst="rect">
                <a:avLst/>
              </a:prstGeom>
              <a:noFill/>
            </p:spPr>
            <p:txBody>
              <a:bodyPr wrap="none" rtlCol="0">
                <a:spAutoFit/>
              </a:bodyPr>
              <a:lstStyle/>
              <a:p>
                <a14:m>
                  <m:oMath xmlns:m="http://schemas.openxmlformats.org/officeDocument/2006/math">
                    <m:sSub>
                      <m:sSubPr>
                        <m:ctrlPr>
                          <a:rPr lang="en-US" altLang="zh-CN" sz="2000" i="1" smtClean="0">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2</m:t>
                        </m:r>
                      </m:sub>
                    </m:sSub>
                    <m:r>
                      <a:rPr lang="en-US" altLang="zh-CN" sz="2000" i="1" smtClean="0">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−1,</m:t>
                    </m:r>
                    <m:sSub>
                      <m:sSubPr>
                        <m:ctrlPr>
                          <a:rPr lang="en-US" altLang="zh-CN" sz="2000" i="1">
                            <a:solidFill>
                              <a:srgbClr val="008000"/>
                            </a:solidFill>
                            <a:latin typeface="Cambria Math" panose="02040503050406030204" pitchFamily="18" charset="0"/>
                          </a:rPr>
                        </m:ctrlPr>
                      </m:sSubPr>
                      <m:e>
                        <m:r>
                          <a:rPr lang="en-US" altLang="zh-CN" sz="2000" b="0" i="1" smtClean="0">
                            <a:solidFill>
                              <a:srgbClr val="008000"/>
                            </a:solidFill>
                            <a:latin typeface="Cambria Math" panose="02040503050406030204" pitchFamily="18" charset="0"/>
                          </a:rPr>
                          <m:t>𝐴𝐷</m:t>
                        </m:r>
                      </m:e>
                      <m:sub>
                        <m:r>
                          <a:rPr lang="en-US" altLang="zh-CN" sz="2000" b="0" i="1" smtClean="0">
                            <a:solidFill>
                              <a:srgbClr val="008000"/>
                            </a:solidFill>
                            <a:latin typeface="Cambria Math" panose="02040503050406030204" pitchFamily="18" charset="0"/>
                          </a:rPr>
                          <m:t>4</m:t>
                        </m:r>
                      </m:sub>
                    </m:sSub>
                    <m:r>
                      <a:rPr lang="en-US" altLang="zh-CN" sz="2000" i="1">
                        <a:solidFill>
                          <a:srgbClr val="008000"/>
                        </a:solidFill>
                        <a:latin typeface="Cambria Math" panose="02040503050406030204" pitchFamily="18" charset="0"/>
                      </a:rPr>
                      <m:t>=</m:t>
                    </m:r>
                    <m:r>
                      <a:rPr lang="en-US" altLang="zh-CN" sz="2000" b="0" i="1" smtClean="0">
                        <a:solidFill>
                          <a:srgbClr val="008000"/>
                        </a:solidFill>
                        <a:latin typeface="Cambria Math" panose="02040503050406030204" pitchFamily="18" charset="0"/>
                      </a:rPr>
                      <m:t>0</m:t>
                    </m:r>
                  </m:oMath>
                </a14:m>
                <a:r>
                  <a:rPr lang="en-US" altLang="zh-CN" sz="2000" dirty="0">
                    <a:solidFill>
                      <a:srgbClr val="008000"/>
                    </a:solidFill>
                    <a:latin typeface="Cambria" panose="02040503050406030204" pitchFamily="18" charset="0"/>
                    <a:ea typeface="Cambria" panose="02040503050406030204" pitchFamily="18" charset="0"/>
                  </a:rPr>
                  <a:t>.</a:t>
                </a:r>
                <a:endParaRPr lang="zh-CN" altLang="en-US" sz="2000" dirty="0">
                  <a:solidFill>
                    <a:srgbClr val="008000"/>
                  </a:solidFill>
                  <a:latin typeface="Cambria" panose="02040503050406030204" pitchFamily="18" charset="0"/>
                </a:endParaRPr>
              </a:p>
            </p:txBody>
          </p:sp>
        </mc:Choice>
        <mc:Fallback xmlns="">
          <p:sp>
            <p:nvSpPr>
              <p:cNvPr id="9" name="TextBox 8">
                <a:extLst>
                  <a:ext uri="{FF2B5EF4-FFF2-40B4-BE49-F238E27FC236}">
                    <a16:creationId xmlns:a16="http://schemas.microsoft.com/office/drawing/2014/main" id="{6B555EA8-A1D8-4A68-ACD5-2EE1EB8F0ADE}"/>
                  </a:ext>
                </a:extLst>
              </p:cNvPr>
              <p:cNvSpPr txBox="1">
                <a:spLocks noRot="1" noChangeAspect="1" noMove="1" noResize="1" noEditPoints="1" noAdjustHandles="1" noChangeArrowheads="1" noChangeShapeType="1" noTextEdit="1"/>
              </p:cNvSpPr>
              <p:nvPr/>
            </p:nvSpPr>
            <p:spPr>
              <a:xfrm>
                <a:off x="3813008" y="5710571"/>
                <a:ext cx="2369559" cy="400110"/>
              </a:xfrm>
              <a:prstGeom prst="rect">
                <a:avLst/>
              </a:prstGeom>
              <a:blipFill>
                <a:blip r:embed="rId7"/>
                <a:stretch>
                  <a:fillRect t="-9231" r="-1799" b="-27692"/>
                </a:stretch>
              </a:blipFill>
            </p:spPr>
            <p:txBody>
              <a:bodyPr/>
              <a:lstStyle/>
              <a:p>
                <a:r>
                  <a:rPr lang="en-US">
                    <a:noFill/>
                  </a:rPr>
                  <a:t> </a:t>
                </a:r>
              </a:p>
            </p:txBody>
          </p:sp>
        </mc:Fallback>
      </mc:AlternateContent>
      <p:sp>
        <p:nvSpPr>
          <p:cNvPr id="10" name="TextBox 9">
            <a:extLst>
              <a:ext uri="{FF2B5EF4-FFF2-40B4-BE49-F238E27FC236}">
                <a16:creationId xmlns:a16="http://schemas.microsoft.com/office/drawing/2014/main" id="{0F434C48-FDD7-4EA7-ABED-6D58F611E12E}"/>
              </a:ext>
            </a:extLst>
          </p:cNvPr>
          <p:cNvSpPr txBox="1"/>
          <p:nvPr/>
        </p:nvSpPr>
        <p:spPr>
          <a:xfrm>
            <a:off x="3813008" y="5236864"/>
            <a:ext cx="5118068" cy="369332"/>
          </a:xfrm>
          <a:prstGeom prst="rect">
            <a:avLst/>
          </a:prstGeom>
          <a:noFill/>
        </p:spPr>
        <p:txBody>
          <a:bodyPr wrap="none" rtlCol="0">
            <a:spAutoFit/>
          </a:bodyPr>
          <a:lstStyle/>
          <a:p>
            <a:r>
              <a:rPr lang="en-US" altLang="zh-CN" i="1" dirty="0">
                <a:solidFill>
                  <a:srgbClr val="008000"/>
                </a:solidFill>
                <a:latin typeface="Cambria" panose="02040503050406030204" pitchFamily="18" charset="0"/>
                <a:ea typeface="Cambria" panose="02040503050406030204" pitchFamily="18" charset="0"/>
              </a:rPr>
              <a:t>θ</a:t>
            </a:r>
            <a:r>
              <a:rPr lang="en-US" altLang="zh-CN" i="1" baseline="-25000" dirty="0">
                <a:solidFill>
                  <a:srgbClr val="008000"/>
                </a:solidFill>
                <a:latin typeface="Cambria" panose="02040503050406030204" pitchFamily="18" charset="0"/>
                <a:ea typeface="Cambria" panose="02040503050406030204" pitchFamily="18" charset="0"/>
              </a:rPr>
              <a:t>α</a:t>
            </a:r>
            <a:r>
              <a:rPr lang="en-US" altLang="zh-CN" dirty="0">
                <a:solidFill>
                  <a:srgbClr val="008000"/>
                </a:solidFill>
                <a:latin typeface="Cambria" panose="02040503050406030204" pitchFamily="18" charset="0"/>
                <a:ea typeface="Cambria" panose="02040503050406030204" pitchFamily="18" charset="0"/>
              </a:rPr>
              <a:t>: </a:t>
            </a:r>
            <a:r>
              <a:rPr lang="en-US" altLang="zh-CN" i="1" dirty="0">
                <a:solidFill>
                  <a:srgbClr val="008000"/>
                </a:solidFill>
                <a:latin typeface="Cambria" panose="02040503050406030204" pitchFamily="18" charset="0"/>
                <a:ea typeface="Cambria" panose="02040503050406030204" pitchFamily="18" charset="0"/>
              </a:rPr>
              <a:t>α</a:t>
            </a:r>
            <a:r>
              <a:rPr lang="en-US" altLang="zh-CN" dirty="0">
                <a:solidFill>
                  <a:srgbClr val="008000"/>
                </a:solidFill>
                <a:latin typeface="Cambria" panose="02040503050406030204" pitchFamily="18" charset="0"/>
                <a:ea typeface="Cambria" panose="02040503050406030204" pitchFamily="18" charset="0"/>
              </a:rPr>
              <a:t> emission angle with respect to the beam axis</a:t>
            </a:r>
            <a:endParaRPr lang="zh-CN" altLang="en-US" dirty="0">
              <a:solidFill>
                <a:srgbClr val="008000"/>
              </a:solidFill>
              <a:latin typeface="Cambria" panose="02040503050406030204" pitchFamily="18" charset="0"/>
            </a:endParaRPr>
          </a:p>
        </p:txBody>
      </p:sp>
    </p:spTree>
    <p:extLst>
      <p:ext uri="{BB962C8B-B14F-4D97-AF65-F5344CB8AC3E}">
        <p14:creationId xmlns:p14="http://schemas.microsoft.com/office/powerpoint/2010/main" val="263427342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EAAEF2D1-4C02-4667-8BC9-B315F4278F01}"/>
              </a:ext>
            </a:extLst>
          </p:cNvPr>
          <p:cNvSpPr txBox="1"/>
          <p:nvPr/>
        </p:nvSpPr>
        <p:spPr>
          <a:xfrm>
            <a:off x="0" y="0"/>
            <a:ext cx="9144000" cy="6440225"/>
          </a:xfrm>
          <a:prstGeom prst="rect">
            <a:avLst/>
          </a:prstGeom>
          <a:noFill/>
        </p:spPr>
        <p:txBody>
          <a:bodyPr wrap="square">
            <a:spAutoFit/>
          </a:bodyPr>
          <a:lstStyle/>
          <a:p>
            <a:r>
              <a:rPr lang="en-US" sz="550" dirty="0"/>
              <a:t>#echo sourcing .</a:t>
            </a:r>
            <a:r>
              <a:rPr lang="en-US" sz="550" dirty="0" err="1"/>
              <a:t>bashrc</a:t>
            </a:r>
            <a:endParaRPr lang="en-US" sz="550" dirty="0"/>
          </a:p>
          <a:p>
            <a:endParaRPr lang="en-US" sz="550" dirty="0"/>
          </a:p>
          <a:p>
            <a:r>
              <a:rPr lang="en-US" sz="550" dirty="0"/>
              <a:t>if [ -f ~/.</a:t>
            </a:r>
            <a:r>
              <a:rPr lang="en-US" sz="550" dirty="0" err="1"/>
              <a:t>bash_functions</a:t>
            </a:r>
            <a:r>
              <a:rPr lang="en-US" sz="550" dirty="0"/>
              <a:t> ]; then</a:t>
            </a:r>
          </a:p>
          <a:p>
            <a:r>
              <a:rPr lang="en-US" sz="550" dirty="0"/>
              <a:t>  . ~/.</a:t>
            </a:r>
            <a:r>
              <a:rPr lang="en-US" sz="550" dirty="0" err="1"/>
              <a:t>bash_functions</a:t>
            </a:r>
            <a:endParaRPr lang="en-US" sz="550" dirty="0"/>
          </a:p>
          <a:p>
            <a:r>
              <a:rPr lang="en-US" sz="550" dirty="0"/>
              <a:t>fi</a:t>
            </a:r>
          </a:p>
          <a:p>
            <a:r>
              <a:rPr lang="en-US" sz="550" dirty="0"/>
              <a:t>if [ -f ~/.</a:t>
            </a:r>
            <a:r>
              <a:rPr lang="en-US" sz="550" dirty="0" err="1"/>
              <a:t>bash_aliases</a:t>
            </a:r>
            <a:r>
              <a:rPr lang="en-US" sz="550" dirty="0"/>
              <a:t> ]; then</a:t>
            </a:r>
          </a:p>
          <a:p>
            <a:r>
              <a:rPr lang="en-US" sz="550" dirty="0"/>
              <a:t>  . ~/.</a:t>
            </a:r>
            <a:r>
              <a:rPr lang="en-US" sz="550" dirty="0" err="1"/>
              <a:t>bash_aliases</a:t>
            </a:r>
            <a:endParaRPr lang="en-US" sz="550" dirty="0"/>
          </a:p>
          <a:p>
            <a:r>
              <a:rPr lang="en-US" sz="550" dirty="0"/>
              <a:t>fi</a:t>
            </a:r>
          </a:p>
          <a:p>
            <a:endParaRPr lang="en-US" sz="550" dirty="0"/>
          </a:p>
          <a:p>
            <a:r>
              <a:rPr lang="en-US" sz="550" dirty="0"/>
              <a:t>export PS1='\h:\W&gt; '</a:t>
            </a:r>
          </a:p>
          <a:p>
            <a:r>
              <a:rPr lang="en-US" sz="550" dirty="0"/>
              <a:t>export RSYNC_RSH='</a:t>
            </a:r>
            <a:r>
              <a:rPr lang="en-US" sz="550" dirty="0" err="1"/>
              <a:t>ssh</a:t>
            </a:r>
            <a:r>
              <a:rPr lang="en-US" sz="550" dirty="0"/>
              <a:t>'</a:t>
            </a:r>
          </a:p>
          <a:p>
            <a:endParaRPr lang="en-US" sz="550" dirty="0"/>
          </a:p>
          <a:p>
            <a:r>
              <a:rPr lang="en-US" sz="550" dirty="0"/>
              <a:t># add the current directory to the PATH</a:t>
            </a:r>
          </a:p>
          <a:p>
            <a:endParaRPr lang="en-US" sz="550" dirty="0"/>
          </a:p>
          <a:p>
            <a:r>
              <a:rPr lang="en-US" sz="550" dirty="0"/>
              <a:t>PATH=${PATH}:.</a:t>
            </a:r>
          </a:p>
          <a:p>
            <a:r>
              <a:rPr lang="en-US" sz="550" dirty="0"/>
              <a:t># set the </a:t>
            </a:r>
            <a:r>
              <a:rPr lang="en-US" sz="550" dirty="0" err="1"/>
              <a:t>umask</a:t>
            </a:r>
            <a:r>
              <a:rPr lang="en-US" sz="550" dirty="0"/>
              <a:t> for </a:t>
            </a:r>
            <a:r>
              <a:rPr lang="en-US" sz="550" dirty="0" err="1"/>
              <a:t>user,group</a:t>
            </a:r>
            <a:r>
              <a:rPr lang="en-US" sz="550" dirty="0"/>
              <a:t>, but not other writes</a:t>
            </a:r>
          </a:p>
          <a:p>
            <a:r>
              <a:rPr lang="en-US" sz="550" dirty="0" err="1"/>
              <a:t>umask</a:t>
            </a:r>
            <a:r>
              <a:rPr lang="en-US" sz="550" dirty="0"/>
              <a:t> 002</a:t>
            </a:r>
          </a:p>
          <a:p>
            <a:r>
              <a:rPr lang="en-US" sz="550" dirty="0"/>
              <a:t>export PATH</a:t>
            </a:r>
          </a:p>
          <a:p>
            <a:endParaRPr lang="en-US" sz="550" dirty="0"/>
          </a:p>
          <a:p>
            <a:r>
              <a:rPr lang="en-US" sz="550" dirty="0"/>
              <a:t>#export PS1='\[^[[1m\]&lt;\h:\W &gt;\[^[[m\]'</a:t>
            </a:r>
          </a:p>
          <a:p>
            <a:r>
              <a:rPr lang="en-US" sz="550" dirty="0"/>
              <a:t>export RSYNC_RSH='</a:t>
            </a:r>
            <a:r>
              <a:rPr lang="en-US" sz="550" dirty="0" err="1"/>
              <a:t>ssh</a:t>
            </a:r>
            <a:r>
              <a:rPr lang="en-US" sz="550" dirty="0"/>
              <a:t>'</a:t>
            </a:r>
          </a:p>
          <a:p>
            <a:r>
              <a:rPr lang="en-US" sz="550" dirty="0"/>
              <a:t>./jessie.sh</a:t>
            </a:r>
          </a:p>
          <a:p>
            <a:r>
              <a:rPr lang="en-US" sz="550" dirty="0"/>
              <a:t>#./buster.sh</a:t>
            </a:r>
          </a:p>
          <a:p>
            <a:r>
              <a:rPr lang="en-US" sz="550" dirty="0"/>
              <a:t>source /</a:t>
            </a:r>
            <a:r>
              <a:rPr lang="en-US" sz="550" dirty="0" err="1"/>
              <a:t>etc</a:t>
            </a:r>
            <a:r>
              <a:rPr lang="en-US" sz="550" dirty="0"/>
              <a:t>/profile</a:t>
            </a:r>
          </a:p>
          <a:p>
            <a:r>
              <a:rPr lang="en-US" sz="550" dirty="0"/>
              <a:t>#module load null gnu/</a:t>
            </a:r>
            <a:r>
              <a:rPr lang="en-US" sz="550" dirty="0" err="1"/>
              <a:t>gcc</a:t>
            </a:r>
            <a:r>
              <a:rPr lang="en-US" sz="550" dirty="0"/>
              <a:t>/9.3 root/gnu/6.08.06</a:t>
            </a:r>
          </a:p>
          <a:p>
            <a:endParaRPr lang="en-US" sz="550" dirty="0"/>
          </a:p>
          <a:p>
            <a:r>
              <a:rPr lang="en-US" sz="550" dirty="0"/>
              <a:t>#alias cms4='</a:t>
            </a:r>
            <a:r>
              <a:rPr lang="en-US" sz="550" dirty="0" err="1"/>
              <a:t>cmake</a:t>
            </a:r>
            <a:r>
              <a:rPr lang="en-US" sz="550" dirty="0"/>
              <a:t> -DGeant4_DIR=/</a:t>
            </a:r>
            <a:r>
              <a:rPr lang="en-US" sz="550" dirty="0" err="1"/>
              <a:t>mnt</a:t>
            </a:r>
            <a:r>
              <a:rPr lang="en-US" sz="550" dirty="0"/>
              <a:t>/</a:t>
            </a:r>
            <a:r>
              <a:rPr lang="en-US" sz="550" dirty="0" err="1"/>
              <a:t>misc</a:t>
            </a:r>
            <a:r>
              <a:rPr lang="en-US" sz="550" dirty="0"/>
              <a:t>/</a:t>
            </a:r>
            <a:r>
              <a:rPr lang="en-US" sz="550" dirty="0" err="1"/>
              <a:t>sw</a:t>
            </a:r>
            <a:r>
              <a:rPr lang="en-US" sz="550" dirty="0"/>
              <a:t>/x86_64/Debian/8/geant4/gnu/10.04.02/lib/Geant4-10.4.2 /</a:t>
            </a:r>
            <a:r>
              <a:rPr lang="en-US" sz="550" dirty="0" err="1"/>
              <a:t>mnt</a:t>
            </a:r>
            <a:r>
              <a:rPr lang="en-US" sz="550" dirty="0"/>
              <a:t>/analysis/e17023/lijie/</a:t>
            </a:r>
            <a:r>
              <a:rPr lang="en-US" sz="550" dirty="0" err="1"/>
              <a:t>SeGASIM</a:t>
            </a:r>
            <a:r>
              <a:rPr lang="en-US" sz="550" dirty="0"/>
              <a:t>'</a:t>
            </a:r>
          </a:p>
          <a:p>
            <a:r>
              <a:rPr lang="en-US" sz="550" dirty="0"/>
              <a:t>#alias cms1='</a:t>
            </a:r>
            <a:r>
              <a:rPr lang="en-US" sz="550" dirty="0" err="1"/>
              <a:t>cmake</a:t>
            </a:r>
            <a:r>
              <a:rPr lang="en-US" sz="550" dirty="0"/>
              <a:t> -DGeant4_DIR=/</a:t>
            </a:r>
            <a:r>
              <a:rPr lang="en-US" sz="550" dirty="0" err="1"/>
              <a:t>mnt</a:t>
            </a:r>
            <a:r>
              <a:rPr lang="en-US" sz="550" dirty="0"/>
              <a:t>/</a:t>
            </a:r>
            <a:r>
              <a:rPr lang="en-US" sz="550" dirty="0" err="1"/>
              <a:t>misc</a:t>
            </a:r>
            <a:r>
              <a:rPr lang="en-US" sz="550" dirty="0"/>
              <a:t>/</a:t>
            </a:r>
            <a:r>
              <a:rPr lang="en-US" sz="550" dirty="0" err="1"/>
              <a:t>sw</a:t>
            </a:r>
            <a:r>
              <a:rPr lang="en-US" sz="550" dirty="0"/>
              <a:t>/x86_64/Debian/8/geant4/gnu/10.01/lib/Geant4-10.1.2 /</a:t>
            </a:r>
            <a:r>
              <a:rPr lang="en-US" sz="550" dirty="0" err="1"/>
              <a:t>mnt</a:t>
            </a:r>
            <a:r>
              <a:rPr lang="en-US" sz="550" dirty="0"/>
              <a:t>/analysis/e17023/lijie/</a:t>
            </a:r>
            <a:r>
              <a:rPr lang="en-US" sz="550" dirty="0" err="1"/>
              <a:t>SeGASIM</a:t>
            </a:r>
            <a:r>
              <a:rPr lang="en-US" sz="550" dirty="0"/>
              <a:t>'</a:t>
            </a:r>
          </a:p>
          <a:p>
            <a:r>
              <a:rPr lang="en-US" sz="550" dirty="0"/>
              <a:t>alias cmd3='</a:t>
            </a:r>
            <a:r>
              <a:rPr lang="en-US" sz="550" dirty="0" err="1"/>
              <a:t>cmake</a:t>
            </a:r>
            <a:r>
              <a:rPr lang="en-US" sz="550" dirty="0"/>
              <a:t> -DGeant4_DIR=/</a:t>
            </a:r>
            <a:r>
              <a:rPr lang="en-US" sz="550" dirty="0" err="1"/>
              <a:t>mnt</a:t>
            </a:r>
            <a:r>
              <a:rPr lang="en-US" sz="550" dirty="0"/>
              <a:t>/</a:t>
            </a:r>
            <a:r>
              <a:rPr lang="en-US" sz="550" dirty="0" err="1"/>
              <a:t>misc</a:t>
            </a:r>
            <a:r>
              <a:rPr lang="en-US" sz="550" dirty="0"/>
              <a:t>/</a:t>
            </a:r>
            <a:r>
              <a:rPr lang="en-US" sz="550" dirty="0" err="1"/>
              <a:t>sw</a:t>
            </a:r>
            <a:r>
              <a:rPr lang="en-US" sz="550" dirty="0"/>
              <a:t>/x86_64/Debian/10/geant4/gnu/10.2.3/lib/Geant4-10.2.3 /</a:t>
            </a:r>
            <a:r>
              <a:rPr lang="en-US" sz="550" dirty="0" err="1"/>
              <a:t>mnt</a:t>
            </a:r>
            <a:r>
              <a:rPr lang="en-US" sz="550" dirty="0"/>
              <a:t>/analysis/s1582/Sun/</a:t>
            </a:r>
            <a:r>
              <a:rPr lang="en-US" sz="550" dirty="0" err="1"/>
              <a:t>HPGe_DSL</a:t>
            </a:r>
            <a:r>
              <a:rPr lang="en-US" sz="550" dirty="0"/>
              <a:t>'</a:t>
            </a:r>
          </a:p>
          <a:p>
            <a:r>
              <a:rPr lang="en-US" sz="550" dirty="0"/>
              <a:t>alias cmd2='</a:t>
            </a:r>
            <a:r>
              <a:rPr lang="en-US" sz="550" dirty="0" err="1"/>
              <a:t>cmake</a:t>
            </a:r>
            <a:r>
              <a:rPr lang="en-US" sz="550" dirty="0"/>
              <a:t> -DGeant4_DIR=/</a:t>
            </a:r>
            <a:r>
              <a:rPr lang="en-US" sz="550" dirty="0" err="1"/>
              <a:t>mnt</a:t>
            </a:r>
            <a:r>
              <a:rPr lang="en-US" sz="550" dirty="0"/>
              <a:t>/simulations/</a:t>
            </a:r>
            <a:r>
              <a:rPr lang="en-US" sz="550" dirty="0" err="1"/>
              <a:t>proton_detector</a:t>
            </a:r>
            <a:r>
              <a:rPr lang="en-US" sz="550" dirty="0"/>
              <a:t>/Geant4/geant4.10.2-install/lib/Geant4-10.2.2 /</a:t>
            </a:r>
            <a:r>
              <a:rPr lang="en-US" sz="550" dirty="0" err="1"/>
              <a:t>mnt</a:t>
            </a:r>
            <a:r>
              <a:rPr lang="en-US" sz="550" dirty="0"/>
              <a:t>/analysis/s1582/Sun/</a:t>
            </a:r>
            <a:r>
              <a:rPr lang="en-US" sz="550" dirty="0" err="1"/>
              <a:t>HPGe_DSL</a:t>
            </a:r>
            <a:r>
              <a:rPr lang="en-US" sz="550" dirty="0"/>
              <a:t>'</a:t>
            </a:r>
          </a:p>
          <a:p>
            <a:r>
              <a:rPr lang="en-US" sz="550" dirty="0"/>
              <a:t>#alias cms9='</a:t>
            </a:r>
            <a:r>
              <a:rPr lang="en-US" sz="550" dirty="0" err="1"/>
              <a:t>cmake</a:t>
            </a:r>
            <a:r>
              <a:rPr lang="en-US" sz="550" dirty="0"/>
              <a:t> -DGeant4_DIR=/</a:t>
            </a:r>
            <a:r>
              <a:rPr lang="en-US" sz="550" dirty="0" err="1"/>
              <a:t>mnt</a:t>
            </a:r>
            <a:r>
              <a:rPr lang="en-US" sz="550" dirty="0"/>
              <a:t>/</a:t>
            </a:r>
            <a:r>
              <a:rPr lang="en-US" sz="550" dirty="0" err="1"/>
              <a:t>misc</a:t>
            </a:r>
            <a:r>
              <a:rPr lang="en-US" sz="550" dirty="0"/>
              <a:t>/</a:t>
            </a:r>
            <a:r>
              <a:rPr lang="en-US" sz="550" dirty="0" err="1"/>
              <a:t>sw</a:t>
            </a:r>
            <a:r>
              <a:rPr lang="en-US" sz="550" dirty="0"/>
              <a:t>/x86_64/Debian/8/geant4/gnu/4.9.6.04/lib/Geant4-9.6.4 /</a:t>
            </a:r>
            <a:r>
              <a:rPr lang="en-US" sz="550" dirty="0" err="1"/>
              <a:t>mnt</a:t>
            </a:r>
            <a:r>
              <a:rPr lang="en-US" sz="550" dirty="0"/>
              <a:t>/analysis/e17023/lijie/HPGe'</a:t>
            </a:r>
          </a:p>
          <a:p>
            <a:r>
              <a:rPr lang="en-US" sz="550" dirty="0"/>
              <a:t>alias cd2='cd /</a:t>
            </a:r>
            <a:r>
              <a:rPr lang="en-US" sz="550" dirty="0" err="1"/>
              <a:t>mnt</a:t>
            </a:r>
            <a:r>
              <a:rPr lang="en-US" sz="550" dirty="0"/>
              <a:t>/analysis/triumf_s2193/sun'</a:t>
            </a:r>
          </a:p>
          <a:p>
            <a:r>
              <a:rPr lang="en-US" sz="550" dirty="0"/>
              <a:t>alias cd1='cd /</a:t>
            </a:r>
            <a:r>
              <a:rPr lang="en-US" sz="550" dirty="0" err="1"/>
              <a:t>mnt</a:t>
            </a:r>
            <a:r>
              <a:rPr lang="en-US" sz="550" dirty="0"/>
              <a:t>/analysis/s1582/Sun/</a:t>
            </a:r>
            <a:r>
              <a:rPr lang="en-US" sz="550" dirty="0" err="1"/>
              <a:t>HPGe_DSL</a:t>
            </a:r>
            <a:r>
              <a:rPr lang="en-US" sz="550" dirty="0"/>
              <a:t>-build'</a:t>
            </a:r>
          </a:p>
          <a:p>
            <a:endParaRPr lang="en-US" sz="550" dirty="0"/>
          </a:p>
          <a:p>
            <a:r>
              <a:rPr lang="en-US" sz="550" dirty="0"/>
              <a:t>#alias </a:t>
            </a:r>
            <a:r>
              <a:rPr lang="en-US" sz="550" dirty="0" err="1"/>
              <a:t>cdn</a:t>
            </a:r>
            <a:r>
              <a:rPr lang="en-US" sz="550" dirty="0"/>
              <a:t>='cd /user/</a:t>
            </a:r>
            <a:r>
              <a:rPr lang="en-US" sz="550" dirty="0" err="1"/>
              <a:t>sunli</a:t>
            </a:r>
            <a:r>
              <a:rPr lang="en-US" sz="550" dirty="0"/>
              <a:t>/</a:t>
            </a:r>
            <a:r>
              <a:rPr lang="en-US" sz="550" dirty="0" err="1"/>
              <a:t>Norecoil</a:t>
            </a:r>
            <a:r>
              <a:rPr lang="en-US" sz="550" dirty="0"/>
              <a:t>-build'</a:t>
            </a:r>
          </a:p>
          <a:p>
            <a:r>
              <a:rPr lang="en-US" sz="550" dirty="0"/>
              <a:t>#alias cdl='cd /</a:t>
            </a:r>
            <a:r>
              <a:rPr lang="en-US" sz="550" dirty="0" err="1"/>
              <a:t>mnt</a:t>
            </a:r>
            <a:r>
              <a:rPr lang="en-US" sz="550" dirty="0"/>
              <a:t>/analysis/e17023/lijie'</a:t>
            </a:r>
          </a:p>
          <a:p>
            <a:endParaRPr lang="en-US" sz="550" dirty="0"/>
          </a:p>
          <a:p>
            <a:r>
              <a:rPr lang="en-US" sz="550" dirty="0"/>
              <a:t># add the current directory to the PATH</a:t>
            </a:r>
          </a:p>
          <a:p>
            <a:endParaRPr lang="en-US" sz="550" dirty="0"/>
          </a:p>
          <a:p>
            <a:r>
              <a:rPr lang="en-US" sz="550" dirty="0"/>
              <a:t>PATH=${PATH}:.</a:t>
            </a:r>
          </a:p>
          <a:p>
            <a:r>
              <a:rPr lang="en-US" sz="550" dirty="0"/>
              <a:t># set the </a:t>
            </a:r>
            <a:r>
              <a:rPr lang="en-US" sz="550" dirty="0" err="1"/>
              <a:t>umask</a:t>
            </a:r>
            <a:r>
              <a:rPr lang="en-US" sz="550" dirty="0"/>
              <a:t> for </a:t>
            </a:r>
            <a:r>
              <a:rPr lang="en-US" sz="550" dirty="0" err="1"/>
              <a:t>user,group</a:t>
            </a:r>
            <a:r>
              <a:rPr lang="en-US" sz="550" dirty="0"/>
              <a:t>, but not other writes</a:t>
            </a:r>
          </a:p>
          <a:p>
            <a:r>
              <a:rPr lang="en-US" sz="550" dirty="0" err="1"/>
              <a:t>umask</a:t>
            </a:r>
            <a:r>
              <a:rPr lang="en-US" sz="550" dirty="0"/>
              <a:t> 002</a:t>
            </a:r>
          </a:p>
          <a:p>
            <a:r>
              <a:rPr lang="en-US" sz="550" dirty="0"/>
              <a:t>export PATH</a:t>
            </a:r>
          </a:p>
          <a:p>
            <a:endParaRPr lang="en-US" sz="550" dirty="0"/>
          </a:p>
          <a:p>
            <a:r>
              <a:rPr lang="en-US" sz="550" dirty="0"/>
              <a:t>source /mnt/misc/sw/x86_64/Debian/8/root/gnu/5.34.32/bin/thisroot.sh</a:t>
            </a:r>
          </a:p>
          <a:p>
            <a:r>
              <a:rPr lang="en-US" sz="550" dirty="0"/>
              <a:t>#source /mnt/misc/sw/x86_64/Debian/8/root/gnu/6.08.00/bin/thisroot.sh</a:t>
            </a:r>
          </a:p>
          <a:p>
            <a:r>
              <a:rPr lang="en-US" sz="550" dirty="0"/>
              <a:t>#source /mnt/misc/sw/x86_64/Debian/10/root/gnu/6.08.06/bin/thisroot.sh</a:t>
            </a:r>
          </a:p>
          <a:p>
            <a:r>
              <a:rPr lang="en-US" sz="550" dirty="0"/>
              <a:t>#source /mnt/misc/sw/x86_64/Debian/8/root/gnu/6.06.02/bin/thisroot.sh</a:t>
            </a:r>
          </a:p>
          <a:p>
            <a:r>
              <a:rPr lang="en-US" sz="550" dirty="0"/>
              <a:t>#source /mnt/misc/sw/x86_64/Debian/10/root/gnu/6.24.02/bin/thisroot.sh</a:t>
            </a:r>
          </a:p>
          <a:p>
            <a:endParaRPr lang="en-US" sz="550" dirty="0"/>
          </a:p>
          <a:p>
            <a:r>
              <a:rPr lang="en-US" sz="550" dirty="0"/>
              <a:t>#source /mnt/misc/sw/x86_64/Debian/7/geant4/gnu/10.00/bin/geant4.sh</a:t>
            </a:r>
          </a:p>
          <a:p>
            <a:r>
              <a:rPr lang="en-US" sz="550" dirty="0"/>
              <a:t>#source /mnt/misc/sw/x86_64/Debian/8/geant4/gnu/10.01/bin/geant4.sh</a:t>
            </a:r>
          </a:p>
          <a:p>
            <a:r>
              <a:rPr lang="en-US" sz="550" dirty="0"/>
              <a:t>source /mnt/simulations/proton_detector/Geant4/geant4.10.2-install/bin/geant4.sh</a:t>
            </a:r>
          </a:p>
          <a:p>
            <a:r>
              <a:rPr lang="en-US" sz="550" dirty="0"/>
              <a:t>#source /mnt/misc/sw/x86_64/Debian/10/geant4/gnu/10.2.3/bin/geant4.sh</a:t>
            </a:r>
          </a:p>
          <a:p>
            <a:r>
              <a:rPr lang="en-US" sz="550" dirty="0"/>
              <a:t>#source /mnt/misc/sw/x86_64/Debian/8/geant4/gnu/10.04.02/bin/geant4.sh</a:t>
            </a:r>
          </a:p>
          <a:p>
            <a:r>
              <a:rPr lang="en-US" sz="550" dirty="0"/>
              <a:t>#source /mnt/misc/sw/x86_64/Debian/8/geant4/gnu/4.9.6.04/bin/geant4.sh</a:t>
            </a:r>
          </a:p>
          <a:p>
            <a:endParaRPr lang="en-US" sz="550" dirty="0"/>
          </a:p>
          <a:p>
            <a:r>
              <a:rPr lang="en-US" sz="550" dirty="0"/>
              <a:t>#source /user/sunli/geant4_mydata.sh</a:t>
            </a:r>
          </a:p>
          <a:p>
            <a:r>
              <a:rPr lang="en-US" sz="550" dirty="0"/>
              <a:t>source /mnt/analysis/s1582/G4data/geant4_mydata.sh</a:t>
            </a:r>
          </a:p>
          <a:p>
            <a:r>
              <a:rPr lang="en-US" sz="550" dirty="0"/>
              <a:t>export ROOTSYS=/</a:t>
            </a:r>
            <a:r>
              <a:rPr lang="en-US" sz="550" dirty="0" err="1"/>
              <a:t>mnt</a:t>
            </a:r>
            <a:r>
              <a:rPr lang="en-US" sz="550" dirty="0"/>
              <a:t>/</a:t>
            </a:r>
            <a:r>
              <a:rPr lang="en-US" sz="550" dirty="0" err="1"/>
              <a:t>misc</a:t>
            </a:r>
            <a:r>
              <a:rPr lang="en-US" sz="550" dirty="0"/>
              <a:t>/</a:t>
            </a:r>
            <a:r>
              <a:rPr lang="en-US" sz="550" dirty="0" err="1"/>
              <a:t>sw</a:t>
            </a:r>
            <a:r>
              <a:rPr lang="en-US" sz="550" dirty="0"/>
              <a:t>/x86_64/Debian/8/root/gnu/5.34.32</a:t>
            </a:r>
          </a:p>
          <a:p>
            <a:r>
              <a:rPr lang="en-US" sz="550" dirty="0"/>
              <a:t>#export ROOTSYS=/</a:t>
            </a:r>
            <a:r>
              <a:rPr lang="en-US" sz="550" dirty="0" err="1"/>
              <a:t>mnt</a:t>
            </a:r>
            <a:r>
              <a:rPr lang="en-US" sz="550" dirty="0"/>
              <a:t>/</a:t>
            </a:r>
            <a:r>
              <a:rPr lang="en-US" sz="550" dirty="0" err="1"/>
              <a:t>misc</a:t>
            </a:r>
            <a:r>
              <a:rPr lang="en-US" sz="550" dirty="0"/>
              <a:t>/</a:t>
            </a:r>
            <a:r>
              <a:rPr lang="en-US" sz="550" dirty="0" err="1"/>
              <a:t>sw</a:t>
            </a:r>
            <a:r>
              <a:rPr lang="en-US" sz="550" dirty="0"/>
              <a:t>/x86_64/Debian/8/root/gnu/6.08.00</a:t>
            </a:r>
          </a:p>
          <a:p>
            <a:r>
              <a:rPr lang="en-US" sz="550" dirty="0"/>
              <a:t>#export ROOTSYS=/</a:t>
            </a:r>
            <a:r>
              <a:rPr lang="en-US" sz="550" dirty="0" err="1"/>
              <a:t>mnt</a:t>
            </a:r>
            <a:r>
              <a:rPr lang="en-US" sz="550" dirty="0"/>
              <a:t>/</a:t>
            </a:r>
            <a:r>
              <a:rPr lang="en-US" sz="550" dirty="0" err="1"/>
              <a:t>misc</a:t>
            </a:r>
            <a:r>
              <a:rPr lang="en-US" sz="550" dirty="0"/>
              <a:t>/</a:t>
            </a:r>
            <a:r>
              <a:rPr lang="en-US" sz="550" dirty="0" err="1"/>
              <a:t>sw</a:t>
            </a:r>
            <a:r>
              <a:rPr lang="en-US" sz="550" dirty="0"/>
              <a:t>/x86_64/Debian/10/root/gnu/6.08.06</a:t>
            </a:r>
          </a:p>
          <a:p>
            <a:r>
              <a:rPr lang="en-US" sz="550" dirty="0"/>
              <a:t>#export ROOTSYS=/</a:t>
            </a:r>
            <a:r>
              <a:rPr lang="en-US" sz="550" dirty="0" err="1"/>
              <a:t>mnt</a:t>
            </a:r>
            <a:r>
              <a:rPr lang="en-US" sz="550" dirty="0"/>
              <a:t>/</a:t>
            </a:r>
            <a:r>
              <a:rPr lang="en-US" sz="550" dirty="0" err="1"/>
              <a:t>misc</a:t>
            </a:r>
            <a:r>
              <a:rPr lang="en-US" sz="550" dirty="0"/>
              <a:t>/</a:t>
            </a:r>
            <a:r>
              <a:rPr lang="en-US" sz="550" dirty="0" err="1"/>
              <a:t>sw</a:t>
            </a:r>
            <a:r>
              <a:rPr lang="en-US" sz="550" dirty="0"/>
              <a:t>/x86_64/Debian/8/root/gnu/6.06.02</a:t>
            </a:r>
          </a:p>
          <a:p>
            <a:r>
              <a:rPr lang="en-US" sz="550" dirty="0"/>
              <a:t>#export ROOTSYS=/</a:t>
            </a:r>
            <a:r>
              <a:rPr lang="en-US" sz="550" dirty="0" err="1"/>
              <a:t>mnt</a:t>
            </a:r>
            <a:r>
              <a:rPr lang="en-US" sz="550" dirty="0"/>
              <a:t>/</a:t>
            </a:r>
            <a:r>
              <a:rPr lang="en-US" sz="550" dirty="0" err="1"/>
              <a:t>misc</a:t>
            </a:r>
            <a:r>
              <a:rPr lang="en-US" sz="550" dirty="0"/>
              <a:t>/</a:t>
            </a:r>
            <a:r>
              <a:rPr lang="en-US" sz="550" dirty="0" err="1"/>
              <a:t>sw</a:t>
            </a:r>
            <a:r>
              <a:rPr lang="en-US" sz="550" dirty="0"/>
              <a:t>/x86_64/Debian/10/root/gnu/6.24.02</a:t>
            </a:r>
          </a:p>
          <a:p>
            <a:r>
              <a:rPr lang="en-US" sz="550" dirty="0"/>
              <a:t>export PATH=$ROOTSYS/bin:$PATH</a:t>
            </a:r>
          </a:p>
          <a:p>
            <a:r>
              <a:rPr lang="en-US" sz="550" dirty="0"/>
              <a:t>export LD_LIBRARY_PATH=$ROOTSYS/lib:$LD_LIBRARY_PATH</a:t>
            </a:r>
          </a:p>
          <a:p>
            <a:endParaRPr lang="en-US" sz="550" dirty="0"/>
          </a:p>
          <a:p>
            <a:r>
              <a:rPr lang="en-US" sz="550" dirty="0"/>
              <a:t>source /usr/opt/jessie.sh</a:t>
            </a:r>
          </a:p>
          <a:p>
            <a:r>
              <a:rPr lang="en-US" sz="550" dirty="0"/>
              <a:t>#export SING_IMAGE=/</a:t>
            </a:r>
            <a:r>
              <a:rPr lang="en-US" sz="550" dirty="0" err="1"/>
              <a:t>usr</a:t>
            </a:r>
            <a:r>
              <a:rPr lang="en-US" sz="550" dirty="0"/>
              <a:t>/opt/</a:t>
            </a:r>
            <a:r>
              <a:rPr lang="en-US" sz="550" dirty="0" err="1"/>
              <a:t>nscl-buster.img</a:t>
            </a:r>
            <a:endParaRPr lang="en-US" sz="550" dirty="0"/>
          </a:p>
          <a:p>
            <a:r>
              <a:rPr lang="en-US" sz="550" dirty="0"/>
              <a:t>#echo /</a:t>
            </a:r>
            <a:r>
              <a:rPr lang="en-US" sz="550" dirty="0" err="1"/>
              <a:t>usr</a:t>
            </a:r>
            <a:r>
              <a:rPr lang="en-US" sz="550" dirty="0"/>
              <a:t>/opt/opt-buster:/</a:t>
            </a:r>
            <a:r>
              <a:rPr lang="en-US" sz="550" dirty="0" err="1"/>
              <a:t>usr</a:t>
            </a:r>
            <a:r>
              <a:rPr lang="en-US" sz="550" dirty="0"/>
              <a:t>/opt &gt; ~/.</a:t>
            </a:r>
            <a:r>
              <a:rPr lang="en-US" sz="550" dirty="0" err="1"/>
              <a:t>singularity_bindpoints</a:t>
            </a:r>
            <a:endParaRPr lang="en-US" sz="550" dirty="0"/>
          </a:p>
          <a:p>
            <a:r>
              <a:rPr lang="en-US" sz="550" dirty="0"/>
              <a:t>#echo /scratch &gt;&gt; ~/.</a:t>
            </a:r>
            <a:r>
              <a:rPr lang="en-US" sz="550" dirty="0" err="1"/>
              <a:t>singularity_bindpoints</a:t>
            </a:r>
            <a:endParaRPr lang="en-US" sz="550" dirty="0"/>
          </a:p>
          <a:p>
            <a:r>
              <a:rPr lang="en-US" sz="550" dirty="0"/>
              <a:t>#singularity shell --bind /</a:t>
            </a:r>
            <a:r>
              <a:rPr lang="en-US" sz="550" dirty="0" err="1"/>
              <a:t>usr</a:t>
            </a:r>
            <a:r>
              <a:rPr lang="en-US" sz="550" dirty="0"/>
              <a:t>/opt/opt-buster:/</a:t>
            </a:r>
            <a:r>
              <a:rPr lang="en-US" sz="550" dirty="0" err="1"/>
              <a:t>usr</a:t>
            </a:r>
            <a:r>
              <a:rPr lang="en-US" sz="550" dirty="0"/>
              <a:t>/opt/scratch $SING_IMAGE</a:t>
            </a:r>
          </a:p>
          <a:p>
            <a:endParaRPr lang="en-US" sz="550" dirty="0"/>
          </a:p>
          <a:p>
            <a:endParaRPr lang="en-US" sz="550" dirty="0"/>
          </a:p>
          <a:p>
            <a:r>
              <a:rPr lang="en-US" sz="550" dirty="0"/>
              <a:t>source /mnt/analysis/triumf_s2193/GRSISort/thisgrsi.sh</a:t>
            </a:r>
          </a:p>
        </p:txBody>
      </p:sp>
      <p:sp>
        <p:nvSpPr>
          <p:cNvPr id="4" name="TextBox 3">
            <a:extLst>
              <a:ext uri="{FF2B5EF4-FFF2-40B4-BE49-F238E27FC236}">
                <a16:creationId xmlns:a16="http://schemas.microsoft.com/office/drawing/2014/main" id="{F3B4CE9F-9160-44B8-B14E-A9682DDF500C}"/>
              </a:ext>
            </a:extLst>
          </p:cNvPr>
          <p:cNvSpPr txBox="1"/>
          <p:nvPr/>
        </p:nvSpPr>
        <p:spPr>
          <a:xfrm>
            <a:off x="5447212" y="979713"/>
            <a:ext cx="3526972" cy="923330"/>
          </a:xfrm>
          <a:prstGeom prst="rect">
            <a:avLst/>
          </a:prstGeom>
          <a:noFill/>
        </p:spPr>
        <p:txBody>
          <a:bodyPr wrap="square" rtlCol="0">
            <a:spAutoFit/>
          </a:bodyPr>
          <a:lstStyle/>
          <a:p>
            <a:r>
              <a:rPr lang="en-US" dirty="0" err="1"/>
              <a:t>bashrc</a:t>
            </a:r>
            <a:r>
              <a:rPr lang="en-US" dirty="0"/>
              <a:t> for steelhead, Debian 8, </a:t>
            </a:r>
            <a:r>
              <a:rPr lang="en-US" dirty="0" err="1"/>
              <a:t>gcc</a:t>
            </a:r>
            <a:r>
              <a:rPr lang="en-US" dirty="0"/>
              <a:t> 4.9.2, ROOT 5.34.32, and Geant4.10.2.2. Works perfectly.</a:t>
            </a:r>
          </a:p>
        </p:txBody>
      </p:sp>
    </p:spTree>
    <p:extLst>
      <p:ext uri="{BB962C8B-B14F-4D97-AF65-F5344CB8AC3E}">
        <p14:creationId xmlns:p14="http://schemas.microsoft.com/office/powerpoint/2010/main" val="41800411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6561121C-E1CB-4C1E-94E8-D1531614A2F1}"/>
              </a:ext>
            </a:extLst>
          </p:cNvPr>
          <p:cNvPicPr>
            <a:picLocks noChangeAspect="1"/>
          </p:cNvPicPr>
          <p:nvPr/>
        </p:nvPicPr>
        <p:blipFill>
          <a:blip r:embed="rId2"/>
          <a:stretch>
            <a:fillRect/>
          </a:stretch>
        </p:blipFill>
        <p:spPr>
          <a:xfrm>
            <a:off x="2" y="0"/>
            <a:ext cx="7935668" cy="3420000"/>
          </a:xfrm>
          <a:prstGeom prst="rect">
            <a:avLst/>
          </a:prstGeom>
        </p:spPr>
      </p:pic>
      <p:sp>
        <p:nvSpPr>
          <p:cNvPr id="4" name="TextBox 3">
            <a:extLst>
              <a:ext uri="{FF2B5EF4-FFF2-40B4-BE49-F238E27FC236}">
                <a16:creationId xmlns:a16="http://schemas.microsoft.com/office/drawing/2014/main" id="{1AA637BE-D541-4E1C-83C6-BB8A0DC758EF}"/>
              </a:ext>
            </a:extLst>
          </p:cNvPr>
          <p:cNvSpPr txBox="1"/>
          <p:nvPr/>
        </p:nvSpPr>
        <p:spPr>
          <a:xfrm>
            <a:off x="876300" y="508000"/>
            <a:ext cx="1457450" cy="1384995"/>
          </a:xfrm>
          <a:prstGeom prst="rect">
            <a:avLst/>
          </a:prstGeom>
          <a:noFill/>
        </p:spPr>
        <p:txBody>
          <a:bodyPr wrap="none" rtlCol="0">
            <a:spAutoFit/>
          </a:bodyPr>
          <a:lstStyle/>
          <a:p>
            <a:r>
              <a:rPr lang="en-US" altLang="zh-CN" sz="2800" dirty="0">
                <a:solidFill>
                  <a:srgbClr val="FF0000"/>
                </a:solidFill>
                <a:latin typeface="Cambria" panose="02040503050406030204" pitchFamily="18" charset="0"/>
                <a:ea typeface="Cambria" panose="02040503050406030204" pitchFamily="18" charset="0"/>
              </a:rPr>
              <a:t>baseline</a:t>
            </a:r>
          </a:p>
          <a:p>
            <a:r>
              <a:rPr lang="en-US" altLang="zh-CN" sz="2800" i="1" dirty="0">
                <a:solidFill>
                  <a:srgbClr val="0000FF"/>
                </a:solidFill>
                <a:latin typeface="Cambria" panose="02040503050406030204" pitchFamily="18" charset="0"/>
                <a:ea typeface="Cambria" panose="02040503050406030204" pitchFamily="18" charset="0"/>
              </a:rPr>
              <a:t>σ</a:t>
            </a:r>
            <a:r>
              <a:rPr lang="zh-CN" altLang="en-US" sz="2800" dirty="0">
                <a:solidFill>
                  <a:srgbClr val="0000FF"/>
                </a:solidFill>
                <a:latin typeface="Cambria" panose="02040503050406030204" pitchFamily="18" charset="0"/>
              </a:rPr>
              <a:t>↑</a:t>
            </a:r>
            <a:endParaRPr lang="en-US" altLang="zh-CN" sz="2800" dirty="0">
              <a:solidFill>
                <a:srgbClr val="0000FF"/>
              </a:solidFill>
              <a:latin typeface="Cambria" panose="02040503050406030204" pitchFamily="18" charset="0"/>
              <a:ea typeface="Cambria" panose="02040503050406030204" pitchFamily="18" charset="0"/>
            </a:endParaRPr>
          </a:p>
          <a:p>
            <a:r>
              <a:rPr lang="en-US" altLang="zh-CN" sz="2800" i="1" dirty="0">
                <a:solidFill>
                  <a:srgbClr val="59D454"/>
                </a:solidFill>
                <a:latin typeface="Cambria" panose="02040503050406030204" pitchFamily="18" charset="0"/>
                <a:ea typeface="Cambria" panose="02040503050406030204" pitchFamily="18" charset="0"/>
              </a:rPr>
              <a:t>σ</a:t>
            </a:r>
            <a:r>
              <a:rPr lang="zh-CN" altLang="en-US" sz="2800" dirty="0">
                <a:solidFill>
                  <a:srgbClr val="59D454"/>
                </a:solidFill>
                <a:latin typeface="Cambria" panose="02040503050406030204" pitchFamily="18" charset="0"/>
              </a:rPr>
              <a:t>↓</a:t>
            </a:r>
          </a:p>
        </p:txBody>
      </p:sp>
      <p:pic>
        <p:nvPicPr>
          <p:cNvPr id="8" name="Picture 7">
            <a:extLst>
              <a:ext uri="{FF2B5EF4-FFF2-40B4-BE49-F238E27FC236}">
                <a16:creationId xmlns:a16="http://schemas.microsoft.com/office/drawing/2014/main" id="{AFEDC9CE-48EB-440B-B888-D1FA84DB7E69}"/>
              </a:ext>
            </a:extLst>
          </p:cNvPr>
          <p:cNvPicPr>
            <a:picLocks noChangeAspect="1"/>
          </p:cNvPicPr>
          <p:nvPr/>
        </p:nvPicPr>
        <p:blipFill>
          <a:blip r:embed="rId3"/>
          <a:stretch>
            <a:fillRect/>
          </a:stretch>
        </p:blipFill>
        <p:spPr>
          <a:xfrm>
            <a:off x="0" y="3438000"/>
            <a:ext cx="7935668" cy="3420000"/>
          </a:xfrm>
          <a:prstGeom prst="rect">
            <a:avLst/>
          </a:prstGeom>
        </p:spPr>
      </p:pic>
      <p:sp>
        <p:nvSpPr>
          <p:cNvPr id="9" name="TextBox 8">
            <a:extLst>
              <a:ext uri="{FF2B5EF4-FFF2-40B4-BE49-F238E27FC236}">
                <a16:creationId xmlns:a16="http://schemas.microsoft.com/office/drawing/2014/main" id="{F9EFFA99-7B62-49ED-8B01-6E2DA3E24839}"/>
              </a:ext>
            </a:extLst>
          </p:cNvPr>
          <p:cNvSpPr txBox="1"/>
          <p:nvPr/>
        </p:nvSpPr>
        <p:spPr>
          <a:xfrm>
            <a:off x="876300" y="4074984"/>
            <a:ext cx="1457450" cy="1384995"/>
          </a:xfrm>
          <a:prstGeom prst="rect">
            <a:avLst/>
          </a:prstGeom>
          <a:noFill/>
        </p:spPr>
        <p:txBody>
          <a:bodyPr wrap="none" rtlCol="0">
            <a:spAutoFit/>
          </a:bodyPr>
          <a:lstStyle/>
          <a:p>
            <a:r>
              <a:rPr lang="en-US" altLang="zh-CN" sz="2800" dirty="0">
                <a:solidFill>
                  <a:srgbClr val="FF0000"/>
                </a:solidFill>
                <a:latin typeface="Cambria" panose="02040503050406030204" pitchFamily="18" charset="0"/>
                <a:ea typeface="Cambria" panose="02040503050406030204" pitchFamily="18" charset="0"/>
              </a:rPr>
              <a:t>baseline</a:t>
            </a:r>
          </a:p>
          <a:p>
            <a:r>
              <a:rPr lang="en-US" altLang="zh-CN" sz="2800" i="1" dirty="0">
                <a:solidFill>
                  <a:srgbClr val="0000FF"/>
                </a:solidFill>
                <a:latin typeface="Cambria" panose="02040503050406030204" pitchFamily="18" charset="0"/>
                <a:ea typeface="Cambria" panose="02040503050406030204" pitchFamily="18" charset="0"/>
              </a:rPr>
              <a:t>τ</a:t>
            </a:r>
            <a:r>
              <a:rPr lang="zh-CN" altLang="en-US" sz="2800" dirty="0">
                <a:solidFill>
                  <a:srgbClr val="0000FF"/>
                </a:solidFill>
                <a:latin typeface="Cambria" panose="02040503050406030204" pitchFamily="18" charset="0"/>
              </a:rPr>
              <a:t>↑</a:t>
            </a:r>
            <a:endParaRPr lang="en-US" altLang="zh-CN" sz="2800" dirty="0">
              <a:solidFill>
                <a:srgbClr val="0000FF"/>
              </a:solidFill>
              <a:latin typeface="Cambria" panose="02040503050406030204" pitchFamily="18" charset="0"/>
              <a:ea typeface="Cambria" panose="02040503050406030204" pitchFamily="18" charset="0"/>
            </a:endParaRPr>
          </a:p>
          <a:p>
            <a:r>
              <a:rPr lang="en-US" altLang="zh-CN" sz="2800" i="1" dirty="0">
                <a:solidFill>
                  <a:srgbClr val="59D454"/>
                </a:solidFill>
                <a:latin typeface="Cambria" panose="02040503050406030204" pitchFamily="18" charset="0"/>
                <a:ea typeface="Cambria" panose="02040503050406030204" pitchFamily="18" charset="0"/>
              </a:rPr>
              <a:t>τ</a:t>
            </a:r>
            <a:r>
              <a:rPr lang="zh-CN" altLang="en-US" sz="2800" dirty="0">
                <a:solidFill>
                  <a:srgbClr val="59D454"/>
                </a:solidFill>
                <a:latin typeface="Cambria" panose="02040503050406030204" pitchFamily="18" charset="0"/>
              </a:rPr>
              <a:t>↓</a:t>
            </a:r>
          </a:p>
        </p:txBody>
      </p:sp>
    </p:spTree>
    <p:extLst>
      <p:ext uri="{BB962C8B-B14F-4D97-AF65-F5344CB8AC3E}">
        <p14:creationId xmlns:p14="http://schemas.microsoft.com/office/powerpoint/2010/main" val="1906498838"/>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E2B96BA-BE5B-4987-B454-245592C4379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62000" y="114300"/>
            <a:ext cx="7620000" cy="6629400"/>
          </a:xfrm>
          <a:prstGeom prst="rect">
            <a:avLst/>
          </a:prstGeom>
        </p:spPr>
      </p:pic>
    </p:spTree>
    <p:extLst>
      <p:ext uri="{BB962C8B-B14F-4D97-AF65-F5344CB8AC3E}">
        <p14:creationId xmlns:p14="http://schemas.microsoft.com/office/powerpoint/2010/main" val="3946114209"/>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C93A688-CE44-47A1-89CD-40D0AB904388}"/>
              </a:ext>
            </a:extLst>
          </p:cNvPr>
          <p:cNvPicPr>
            <a:picLocks noChangeAspect="1"/>
          </p:cNvPicPr>
          <p:nvPr/>
        </p:nvPicPr>
        <p:blipFill>
          <a:blip r:embed="rId2"/>
          <a:stretch>
            <a:fillRect/>
          </a:stretch>
        </p:blipFill>
        <p:spPr>
          <a:xfrm>
            <a:off x="419100" y="0"/>
            <a:ext cx="8305800" cy="5895975"/>
          </a:xfrm>
          <a:prstGeom prst="rect">
            <a:avLst/>
          </a:prstGeom>
        </p:spPr>
      </p:pic>
      <p:sp>
        <p:nvSpPr>
          <p:cNvPr id="5" name="TextBox 4">
            <a:extLst>
              <a:ext uri="{FF2B5EF4-FFF2-40B4-BE49-F238E27FC236}">
                <a16:creationId xmlns:a16="http://schemas.microsoft.com/office/drawing/2014/main" id="{A53F4994-1BFF-4067-A78D-3EBBF9DE27D1}"/>
              </a:ext>
            </a:extLst>
          </p:cNvPr>
          <p:cNvSpPr txBox="1"/>
          <p:nvPr/>
        </p:nvSpPr>
        <p:spPr>
          <a:xfrm>
            <a:off x="0" y="6488668"/>
            <a:ext cx="4572000" cy="369332"/>
          </a:xfrm>
          <a:prstGeom prst="rect">
            <a:avLst/>
          </a:prstGeom>
          <a:noFill/>
        </p:spPr>
        <p:txBody>
          <a:bodyPr wrap="square">
            <a:spAutoFit/>
          </a:bodyPr>
          <a:lstStyle/>
          <a:p>
            <a:r>
              <a:rPr lang="en-US" b="0" i="0" dirty="0">
                <a:solidFill>
                  <a:srgbClr val="1F1F1F"/>
                </a:solidFill>
                <a:effectLst/>
                <a:latin typeface="ElsevierSans"/>
              </a:rPr>
              <a:t>F. </a:t>
            </a:r>
            <a:r>
              <a:rPr lang="en-US" b="0" i="0" dirty="0" err="1">
                <a:solidFill>
                  <a:srgbClr val="1F1F1F"/>
                </a:solidFill>
                <a:effectLst/>
                <a:latin typeface="ElsevierSans"/>
              </a:rPr>
              <a:t>Entezami</a:t>
            </a:r>
            <a:r>
              <a:rPr lang="zh-CN" altLang="en-US" dirty="0">
                <a:solidFill>
                  <a:srgbClr val="1F1F1F"/>
                </a:solidFill>
                <a:latin typeface="ElsevierSans"/>
              </a:rPr>
              <a:t> </a:t>
            </a:r>
            <a:r>
              <a:rPr lang="en-US" altLang="zh-CN" dirty="0">
                <a:solidFill>
                  <a:srgbClr val="1F1F1F"/>
                </a:solidFill>
                <a:latin typeface="ElsevierSans"/>
              </a:rPr>
              <a:t>et</a:t>
            </a:r>
            <a:r>
              <a:rPr lang="zh-CN" altLang="en-US" dirty="0">
                <a:solidFill>
                  <a:srgbClr val="1F1F1F"/>
                </a:solidFill>
                <a:latin typeface="ElsevierSans"/>
              </a:rPr>
              <a:t> </a:t>
            </a:r>
            <a:r>
              <a:rPr lang="en-US" altLang="zh-CN" dirty="0">
                <a:solidFill>
                  <a:srgbClr val="1F1F1F"/>
                </a:solidFill>
                <a:latin typeface="ElsevierSans"/>
              </a:rPr>
              <a:t>al.,</a:t>
            </a:r>
            <a:r>
              <a:rPr lang="zh-CN" altLang="en-US" dirty="0">
                <a:solidFill>
                  <a:srgbClr val="1F1F1F"/>
                </a:solidFill>
                <a:latin typeface="ElsevierSans"/>
              </a:rPr>
              <a:t> </a:t>
            </a:r>
            <a:r>
              <a:rPr lang="en-US" dirty="0"/>
              <a:t>Nucl. Phys. A 366, 1 (1981).</a:t>
            </a:r>
          </a:p>
        </p:txBody>
      </p:sp>
      <p:sp>
        <p:nvSpPr>
          <p:cNvPr id="7" name="TextBox 6">
            <a:extLst>
              <a:ext uri="{FF2B5EF4-FFF2-40B4-BE49-F238E27FC236}">
                <a16:creationId xmlns:a16="http://schemas.microsoft.com/office/drawing/2014/main" id="{29C2E401-8E4C-4D49-BD76-273129539B07}"/>
              </a:ext>
            </a:extLst>
          </p:cNvPr>
          <p:cNvSpPr txBox="1"/>
          <p:nvPr/>
        </p:nvSpPr>
        <p:spPr>
          <a:xfrm>
            <a:off x="0" y="6119336"/>
            <a:ext cx="4598124" cy="369332"/>
          </a:xfrm>
          <a:prstGeom prst="rect">
            <a:avLst/>
          </a:prstGeom>
          <a:noFill/>
        </p:spPr>
        <p:txBody>
          <a:bodyPr wrap="square">
            <a:spAutoFit/>
          </a:bodyPr>
          <a:lstStyle/>
          <a:p>
            <a:r>
              <a:rPr lang="en-US" b="0" i="0" dirty="0">
                <a:solidFill>
                  <a:srgbClr val="1F1F1F"/>
                </a:solidFill>
                <a:effectLst/>
                <a:latin typeface="ElsevierGulliver"/>
              </a:rPr>
              <a:t>33.3 MeV polarized </a:t>
            </a:r>
            <a:r>
              <a:rPr lang="en-US" b="0" i="0" baseline="30000" dirty="0">
                <a:solidFill>
                  <a:srgbClr val="1F1F1F"/>
                </a:solidFill>
                <a:effectLst/>
                <a:latin typeface="ElsevierGulliver"/>
              </a:rPr>
              <a:t>3</a:t>
            </a:r>
            <a:r>
              <a:rPr lang="en-US" b="0" i="0" dirty="0">
                <a:solidFill>
                  <a:srgbClr val="1F1F1F"/>
                </a:solidFill>
                <a:effectLst/>
                <a:latin typeface="ElsevierGulliver"/>
              </a:rPr>
              <a:t>He beam</a:t>
            </a:r>
            <a:endParaRPr lang="en-US" dirty="0"/>
          </a:p>
        </p:txBody>
      </p:sp>
    </p:spTree>
    <p:extLst>
      <p:ext uri="{BB962C8B-B14F-4D97-AF65-F5344CB8AC3E}">
        <p14:creationId xmlns:p14="http://schemas.microsoft.com/office/powerpoint/2010/main" val="2146722050"/>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CED8474-3E18-4618-B98D-EB1BF2C9600F}"/>
              </a:ext>
            </a:extLst>
          </p:cNvPr>
          <p:cNvPicPr>
            <a:picLocks noChangeAspect="1"/>
          </p:cNvPicPr>
          <p:nvPr/>
        </p:nvPicPr>
        <p:blipFill>
          <a:blip r:embed="rId2"/>
          <a:stretch>
            <a:fillRect/>
          </a:stretch>
        </p:blipFill>
        <p:spPr>
          <a:xfrm>
            <a:off x="0" y="0"/>
            <a:ext cx="8001000" cy="6419850"/>
          </a:xfrm>
          <a:prstGeom prst="rect">
            <a:avLst/>
          </a:prstGeom>
        </p:spPr>
      </p:pic>
      <p:sp>
        <p:nvSpPr>
          <p:cNvPr id="4" name="TextBox 3">
            <a:extLst>
              <a:ext uri="{FF2B5EF4-FFF2-40B4-BE49-F238E27FC236}">
                <a16:creationId xmlns:a16="http://schemas.microsoft.com/office/drawing/2014/main" id="{AF709843-BBAC-4D18-A799-BA15D3C0E885}"/>
              </a:ext>
            </a:extLst>
          </p:cNvPr>
          <p:cNvSpPr txBox="1"/>
          <p:nvPr/>
        </p:nvSpPr>
        <p:spPr>
          <a:xfrm>
            <a:off x="4572000" y="6488668"/>
            <a:ext cx="4572000" cy="369332"/>
          </a:xfrm>
          <a:prstGeom prst="rect">
            <a:avLst/>
          </a:prstGeom>
          <a:noFill/>
        </p:spPr>
        <p:txBody>
          <a:bodyPr wrap="square">
            <a:spAutoFit/>
          </a:bodyPr>
          <a:lstStyle/>
          <a:p>
            <a:r>
              <a:rPr lang="en-US" b="0" i="0" dirty="0">
                <a:solidFill>
                  <a:srgbClr val="1F1F1F"/>
                </a:solidFill>
                <a:effectLst/>
                <a:latin typeface="ElsevierSans"/>
              </a:rPr>
              <a:t>J.M. Joyce </a:t>
            </a:r>
            <a:r>
              <a:rPr lang="en-US" altLang="zh-CN" dirty="0">
                <a:solidFill>
                  <a:srgbClr val="1F1F1F"/>
                </a:solidFill>
                <a:latin typeface="ElsevierSans"/>
              </a:rPr>
              <a:t>et</a:t>
            </a:r>
            <a:r>
              <a:rPr lang="zh-CN" altLang="en-US" dirty="0">
                <a:solidFill>
                  <a:srgbClr val="1F1F1F"/>
                </a:solidFill>
                <a:latin typeface="ElsevierSans"/>
              </a:rPr>
              <a:t> </a:t>
            </a:r>
            <a:r>
              <a:rPr lang="en-US" altLang="zh-CN" dirty="0">
                <a:solidFill>
                  <a:srgbClr val="1F1F1F"/>
                </a:solidFill>
                <a:latin typeface="ElsevierSans"/>
              </a:rPr>
              <a:t>al.,</a:t>
            </a:r>
            <a:r>
              <a:rPr lang="zh-CN" altLang="en-US" dirty="0">
                <a:solidFill>
                  <a:srgbClr val="1F1F1F"/>
                </a:solidFill>
                <a:latin typeface="ElsevierSans"/>
              </a:rPr>
              <a:t> </a:t>
            </a:r>
            <a:r>
              <a:rPr lang="en-US" dirty="0"/>
              <a:t>Nucl. Phys. A 132, 629 (1969).</a:t>
            </a:r>
          </a:p>
        </p:txBody>
      </p:sp>
      <p:sp>
        <p:nvSpPr>
          <p:cNvPr id="5" name="TextBox 4">
            <a:extLst>
              <a:ext uri="{FF2B5EF4-FFF2-40B4-BE49-F238E27FC236}">
                <a16:creationId xmlns:a16="http://schemas.microsoft.com/office/drawing/2014/main" id="{BFF0F5B1-8196-495E-9B37-BDA5A8D0D61B}"/>
              </a:ext>
            </a:extLst>
          </p:cNvPr>
          <p:cNvSpPr txBox="1"/>
          <p:nvPr/>
        </p:nvSpPr>
        <p:spPr>
          <a:xfrm>
            <a:off x="4545876" y="6119336"/>
            <a:ext cx="4598124" cy="369332"/>
          </a:xfrm>
          <a:prstGeom prst="rect">
            <a:avLst/>
          </a:prstGeom>
          <a:noFill/>
        </p:spPr>
        <p:txBody>
          <a:bodyPr wrap="square">
            <a:spAutoFit/>
          </a:bodyPr>
          <a:lstStyle/>
          <a:p>
            <a:r>
              <a:rPr lang="en-US" b="0" i="0" dirty="0">
                <a:solidFill>
                  <a:srgbClr val="1F1F1F"/>
                </a:solidFill>
                <a:effectLst/>
                <a:latin typeface="ElsevierGulliver"/>
              </a:rPr>
              <a:t>15 MeV </a:t>
            </a:r>
            <a:r>
              <a:rPr lang="en-US" b="0" i="0" baseline="30000" dirty="0">
                <a:solidFill>
                  <a:srgbClr val="1F1F1F"/>
                </a:solidFill>
                <a:effectLst/>
                <a:latin typeface="ElsevierGulliver"/>
              </a:rPr>
              <a:t>3</a:t>
            </a:r>
            <a:r>
              <a:rPr lang="en-US" b="0" i="0" dirty="0">
                <a:solidFill>
                  <a:srgbClr val="1F1F1F"/>
                </a:solidFill>
                <a:effectLst/>
                <a:latin typeface="ElsevierGulliver"/>
              </a:rPr>
              <a:t>He beam</a:t>
            </a:r>
            <a:endParaRPr lang="en-US" dirty="0"/>
          </a:p>
        </p:txBody>
      </p:sp>
    </p:spTree>
    <p:extLst>
      <p:ext uri="{BB962C8B-B14F-4D97-AF65-F5344CB8AC3E}">
        <p14:creationId xmlns:p14="http://schemas.microsoft.com/office/powerpoint/2010/main" val="2616699647"/>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103E46A-BD96-419C-9DF5-E4E3C397B34F}"/>
              </a:ext>
            </a:extLst>
          </p:cNvPr>
          <p:cNvPicPr>
            <a:picLocks noChangeAspect="1"/>
          </p:cNvPicPr>
          <p:nvPr/>
        </p:nvPicPr>
        <p:blipFill>
          <a:blip r:embed="rId2"/>
          <a:stretch>
            <a:fillRect/>
          </a:stretch>
        </p:blipFill>
        <p:spPr>
          <a:xfrm>
            <a:off x="0" y="0"/>
            <a:ext cx="7905750" cy="6515100"/>
          </a:xfrm>
          <a:prstGeom prst="rect">
            <a:avLst/>
          </a:prstGeom>
        </p:spPr>
      </p:pic>
    </p:spTree>
    <p:extLst>
      <p:ext uri="{BB962C8B-B14F-4D97-AF65-F5344CB8AC3E}">
        <p14:creationId xmlns:p14="http://schemas.microsoft.com/office/powerpoint/2010/main" val="1627675001"/>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92D30A9-0CB1-4224-B67F-23A5A55CFAF5}"/>
              </a:ext>
            </a:extLst>
          </p:cNvPr>
          <p:cNvPicPr>
            <a:picLocks noChangeAspect="1"/>
          </p:cNvPicPr>
          <p:nvPr/>
        </p:nvPicPr>
        <p:blipFill>
          <a:blip r:embed="rId2"/>
          <a:stretch>
            <a:fillRect/>
          </a:stretch>
        </p:blipFill>
        <p:spPr>
          <a:xfrm>
            <a:off x="0" y="0"/>
            <a:ext cx="7915275" cy="6372225"/>
          </a:xfrm>
          <a:prstGeom prst="rect">
            <a:avLst/>
          </a:prstGeom>
        </p:spPr>
      </p:pic>
    </p:spTree>
    <p:extLst>
      <p:ext uri="{BB962C8B-B14F-4D97-AF65-F5344CB8AC3E}">
        <p14:creationId xmlns:p14="http://schemas.microsoft.com/office/powerpoint/2010/main" val="1154103362"/>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FE4EE07D-7AD3-41FC-BC39-1892390FD777}"/>
              </a:ext>
            </a:extLst>
          </p:cNvPr>
          <p:cNvPicPr>
            <a:picLocks noChangeAspect="1"/>
          </p:cNvPicPr>
          <p:nvPr/>
        </p:nvPicPr>
        <p:blipFill>
          <a:blip r:embed="rId2"/>
          <a:stretch>
            <a:fillRect/>
          </a:stretch>
        </p:blipFill>
        <p:spPr>
          <a:xfrm>
            <a:off x="0" y="0"/>
            <a:ext cx="4598124" cy="5474641"/>
          </a:xfrm>
          <a:prstGeom prst="rect">
            <a:avLst/>
          </a:prstGeom>
        </p:spPr>
      </p:pic>
      <p:sp>
        <p:nvSpPr>
          <p:cNvPr id="2" name="TextBox 1">
            <a:extLst>
              <a:ext uri="{FF2B5EF4-FFF2-40B4-BE49-F238E27FC236}">
                <a16:creationId xmlns:a16="http://schemas.microsoft.com/office/drawing/2014/main" id="{9CB5C7B1-96C4-4A6D-B2D5-D00D91F7D80E}"/>
              </a:ext>
            </a:extLst>
          </p:cNvPr>
          <p:cNvSpPr txBox="1"/>
          <p:nvPr/>
        </p:nvSpPr>
        <p:spPr>
          <a:xfrm>
            <a:off x="4572000" y="6488668"/>
            <a:ext cx="4572000" cy="369332"/>
          </a:xfrm>
          <a:prstGeom prst="rect">
            <a:avLst/>
          </a:prstGeom>
          <a:noFill/>
        </p:spPr>
        <p:txBody>
          <a:bodyPr wrap="square">
            <a:spAutoFit/>
          </a:bodyPr>
          <a:lstStyle/>
          <a:p>
            <a:r>
              <a:rPr lang="en-US" b="0" i="0" dirty="0">
                <a:solidFill>
                  <a:srgbClr val="1F1F1F"/>
                </a:solidFill>
                <a:effectLst/>
                <a:latin typeface="ElsevierSans"/>
              </a:rPr>
              <a:t>J. Dubois </a:t>
            </a:r>
            <a:r>
              <a:rPr lang="en-US" altLang="zh-CN" dirty="0">
                <a:solidFill>
                  <a:srgbClr val="1F1F1F"/>
                </a:solidFill>
                <a:latin typeface="ElsevierSans"/>
              </a:rPr>
              <a:t>et</a:t>
            </a:r>
            <a:r>
              <a:rPr lang="zh-CN" altLang="en-US" dirty="0">
                <a:solidFill>
                  <a:srgbClr val="1F1F1F"/>
                </a:solidFill>
                <a:latin typeface="ElsevierSans"/>
              </a:rPr>
              <a:t> </a:t>
            </a:r>
            <a:r>
              <a:rPr lang="en-US" altLang="zh-CN" dirty="0">
                <a:solidFill>
                  <a:srgbClr val="1F1F1F"/>
                </a:solidFill>
                <a:latin typeface="ElsevierSans"/>
              </a:rPr>
              <a:t>al.,</a:t>
            </a:r>
            <a:r>
              <a:rPr lang="zh-CN" altLang="en-US" dirty="0">
                <a:solidFill>
                  <a:srgbClr val="1F1F1F"/>
                </a:solidFill>
                <a:latin typeface="ElsevierSans"/>
              </a:rPr>
              <a:t> </a:t>
            </a:r>
            <a:r>
              <a:rPr lang="en-US" dirty="0"/>
              <a:t>Phys. Rev. 160, 925 (1967).</a:t>
            </a:r>
          </a:p>
        </p:txBody>
      </p:sp>
      <p:sp>
        <p:nvSpPr>
          <p:cNvPr id="3" name="TextBox 2">
            <a:extLst>
              <a:ext uri="{FF2B5EF4-FFF2-40B4-BE49-F238E27FC236}">
                <a16:creationId xmlns:a16="http://schemas.microsoft.com/office/drawing/2014/main" id="{6256858E-5A10-4557-8FE0-272DFD165D94}"/>
              </a:ext>
            </a:extLst>
          </p:cNvPr>
          <p:cNvSpPr txBox="1"/>
          <p:nvPr/>
        </p:nvSpPr>
        <p:spPr>
          <a:xfrm>
            <a:off x="4545876" y="6119336"/>
            <a:ext cx="4598124" cy="369332"/>
          </a:xfrm>
          <a:prstGeom prst="rect">
            <a:avLst/>
          </a:prstGeom>
          <a:noFill/>
        </p:spPr>
        <p:txBody>
          <a:bodyPr wrap="square">
            <a:spAutoFit/>
          </a:bodyPr>
          <a:lstStyle/>
          <a:p>
            <a:r>
              <a:rPr lang="en-US" b="0" i="0" dirty="0">
                <a:solidFill>
                  <a:srgbClr val="1F1F1F"/>
                </a:solidFill>
                <a:effectLst/>
                <a:latin typeface="ElsevierGulliver"/>
              </a:rPr>
              <a:t>6 </a:t>
            </a:r>
            <a:r>
              <a:rPr lang="en-US" dirty="0">
                <a:solidFill>
                  <a:srgbClr val="1F1F1F"/>
                </a:solidFill>
                <a:latin typeface="ElsevierGulliver"/>
              </a:rPr>
              <a:t>-</a:t>
            </a:r>
            <a:r>
              <a:rPr lang="en-US" b="0" i="0" dirty="0">
                <a:solidFill>
                  <a:srgbClr val="1F1F1F"/>
                </a:solidFill>
                <a:effectLst/>
                <a:latin typeface="ElsevierGulliver"/>
              </a:rPr>
              <a:t> 12 MeV </a:t>
            </a:r>
            <a:r>
              <a:rPr lang="en-US" b="0" i="0" baseline="30000" dirty="0">
                <a:solidFill>
                  <a:srgbClr val="1F1F1F"/>
                </a:solidFill>
                <a:effectLst/>
                <a:latin typeface="ElsevierGulliver"/>
              </a:rPr>
              <a:t>bombarding energies</a:t>
            </a:r>
            <a:endParaRPr lang="en-US" dirty="0"/>
          </a:p>
        </p:txBody>
      </p:sp>
      <p:pic>
        <p:nvPicPr>
          <p:cNvPr id="7" name="Picture 6">
            <a:extLst>
              <a:ext uri="{FF2B5EF4-FFF2-40B4-BE49-F238E27FC236}">
                <a16:creationId xmlns:a16="http://schemas.microsoft.com/office/drawing/2014/main" id="{37ABF5ED-E502-4A35-AE8E-7BDD499D7AEE}"/>
              </a:ext>
            </a:extLst>
          </p:cNvPr>
          <p:cNvPicPr>
            <a:picLocks noChangeAspect="1"/>
          </p:cNvPicPr>
          <p:nvPr/>
        </p:nvPicPr>
        <p:blipFill>
          <a:blip r:embed="rId3"/>
          <a:stretch>
            <a:fillRect/>
          </a:stretch>
        </p:blipFill>
        <p:spPr>
          <a:xfrm>
            <a:off x="4576907" y="0"/>
            <a:ext cx="4567092" cy="5199017"/>
          </a:xfrm>
          <a:prstGeom prst="rect">
            <a:avLst/>
          </a:prstGeom>
        </p:spPr>
      </p:pic>
    </p:spTree>
    <p:extLst>
      <p:ext uri="{BB962C8B-B14F-4D97-AF65-F5344CB8AC3E}">
        <p14:creationId xmlns:p14="http://schemas.microsoft.com/office/powerpoint/2010/main" val="753223801"/>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5E1F260-BC23-4C43-901F-DFA955B7235C}"/>
              </a:ext>
            </a:extLst>
          </p:cNvPr>
          <p:cNvPicPr>
            <a:picLocks noChangeAspect="1"/>
          </p:cNvPicPr>
          <p:nvPr/>
        </p:nvPicPr>
        <p:blipFill>
          <a:blip r:embed="rId2"/>
          <a:stretch>
            <a:fillRect/>
          </a:stretch>
        </p:blipFill>
        <p:spPr>
          <a:xfrm>
            <a:off x="0" y="0"/>
            <a:ext cx="4572000" cy="5249598"/>
          </a:xfrm>
          <a:prstGeom prst="rect">
            <a:avLst/>
          </a:prstGeom>
        </p:spPr>
      </p:pic>
      <p:pic>
        <p:nvPicPr>
          <p:cNvPr id="5" name="Picture 4">
            <a:extLst>
              <a:ext uri="{FF2B5EF4-FFF2-40B4-BE49-F238E27FC236}">
                <a16:creationId xmlns:a16="http://schemas.microsoft.com/office/drawing/2014/main" id="{16372ED6-D6B2-47D0-845C-82DCF62FD098}"/>
              </a:ext>
            </a:extLst>
          </p:cNvPr>
          <p:cNvPicPr>
            <a:picLocks noChangeAspect="1"/>
          </p:cNvPicPr>
          <p:nvPr/>
        </p:nvPicPr>
        <p:blipFill>
          <a:blip r:embed="rId3"/>
          <a:stretch>
            <a:fillRect/>
          </a:stretch>
        </p:blipFill>
        <p:spPr>
          <a:xfrm>
            <a:off x="4572000" y="0"/>
            <a:ext cx="4152900" cy="6572250"/>
          </a:xfrm>
          <a:prstGeom prst="rect">
            <a:avLst/>
          </a:prstGeom>
        </p:spPr>
      </p:pic>
    </p:spTree>
    <p:extLst>
      <p:ext uri="{BB962C8B-B14F-4D97-AF65-F5344CB8AC3E}">
        <p14:creationId xmlns:p14="http://schemas.microsoft.com/office/powerpoint/2010/main" val="3322710880"/>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B5E7643-6DA9-46F3-9F8F-EA638057B6A3}"/>
              </a:ext>
            </a:extLst>
          </p:cNvPr>
          <p:cNvPicPr>
            <a:picLocks noChangeAspect="1"/>
          </p:cNvPicPr>
          <p:nvPr/>
        </p:nvPicPr>
        <p:blipFill>
          <a:blip r:embed="rId2"/>
          <a:stretch>
            <a:fillRect/>
          </a:stretch>
        </p:blipFill>
        <p:spPr>
          <a:xfrm>
            <a:off x="0" y="0"/>
            <a:ext cx="3307887" cy="6858000"/>
          </a:xfrm>
          <a:prstGeom prst="rect">
            <a:avLst/>
          </a:prstGeom>
        </p:spPr>
      </p:pic>
      <p:pic>
        <p:nvPicPr>
          <p:cNvPr id="5" name="Picture 4">
            <a:extLst>
              <a:ext uri="{FF2B5EF4-FFF2-40B4-BE49-F238E27FC236}">
                <a16:creationId xmlns:a16="http://schemas.microsoft.com/office/drawing/2014/main" id="{83AB1754-177B-44B2-A8AD-AE0FC2DFBA94}"/>
              </a:ext>
            </a:extLst>
          </p:cNvPr>
          <p:cNvPicPr>
            <a:picLocks noChangeAspect="1"/>
          </p:cNvPicPr>
          <p:nvPr/>
        </p:nvPicPr>
        <p:blipFill>
          <a:blip r:embed="rId3"/>
          <a:stretch>
            <a:fillRect/>
          </a:stretch>
        </p:blipFill>
        <p:spPr>
          <a:xfrm>
            <a:off x="3307887" y="5721284"/>
            <a:ext cx="5552415" cy="1136715"/>
          </a:xfrm>
          <a:prstGeom prst="rect">
            <a:avLst/>
          </a:prstGeom>
        </p:spPr>
      </p:pic>
    </p:spTree>
    <p:extLst>
      <p:ext uri="{BB962C8B-B14F-4D97-AF65-F5344CB8AC3E}">
        <p14:creationId xmlns:p14="http://schemas.microsoft.com/office/powerpoint/2010/main" val="892469587"/>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24CE7A4-A10C-4BCF-816D-9637A6690B90}"/>
              </a:ext>
            </a:extLst>
          </p:cNvPr>
          <p:cNvPicPr>
            <a:picLocks noChangeAspect="1"/>
          </p:cNvPicPr>
          <p:nvPr/>
        </p:nvPicPr>
        <p:blipFill>
          <a:blip r:embed="rId2"/>
          <a:stretch>
            <a:fillRect/>
          </a:stretch>
        </p:blipFill>
        <p:spPr>
          <a:xfrm>
            <a:off x="0" y="3629025"/>
            <a:ext cx="7248525" cy="3228975"/>
          </a:xfrm>
          <a:prstGeom prst="rect">
            <a:avLst/>
          </a:prstGeom>
        </p:spPr>
      </p:pic>
      <p:pic>
        <p:nvPicPr>
          <p:cNvPr id="1028" name="Picture 4">
            <a:extLst>
              <a:ext uri="{FF2B5EF4-FFF2-40B4-BE49-F238E27FC236}">
                <a16:creationId xmlns:a16="http://schemas.microsoft.com/office/drawing/2014/main" id="{BFE7591F-1B20-49DE-B12E-1FC07CE92ED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
            <a:ext cx="7248525" cy="3181007"/>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89DDB872-6413-4E03-B4CD-9E8F6B3CE179}"/>
              </a:ext>
            </a:extLst>
          </p:cNvPr>
          <p:cNvSpPr txBox="1"/>
          <p:nvPr/>
        </p:nvSpPr>
        <p:spPr>
          <a:xfrm>
            <a:off x="-1" y="2599509"/>
            <a:ext cx="9144000" cy="923330"/>
          </a:xfrm>
          <a:prstGeom prst="rect">
            <a:avLst/>
          </a:prstGeom>
          <a:solidFill>
            <a:schemeClr val="bg1"/>
          </a:solidFill>
        </p:spPr>
        <p:txBody>
          <a:bodyPr wrap="square">
            <a:spAutoFit/>
          </a:bodyPr>
          <a:lstStyle/>
          <a:p>
            <a:pPr algn="just"/>
            <a:r>
              <a:rPr lang="en-US" dirty="0"/>
              <a:t>To verify, we use a single-neutron transfer reaction, 48Ca(</a:t>
            </a:r>
            <a:r>
              <a:rPr lang="en-US" dirty="0" err="1"/>
              <a:t>d,p</a:t>
            </a:r>
            <a:r>
              <a:rPr lang="en-US" dirty="0"/>
              <a:t>)49Ca, which should reproduce the blue dotted and green dashed curves in Fig. 1 of </a:t>
            </a:r>
            <a:r>
              <a:rPr lang="en-US" dirty="0">
                <a:latin typeface="Arial Narrow" panose="020B0606020202030204" pitchFamily="34" charset="0"/>
              </a:rPr>
              <a:t>Lovell and Nunes, J. Phys. G: Nucl. Part. Phys. (2015).</a:t>
            </a:r>
          </a:p>
        </p:txBody>
      </p:sp>
      <p:sp>
        <p:nvSpPr>
          <p:cNvPr id="13" name="TextBox 12">
            <a:extLst>
              <a:ext uri="{FF2B5EF4-FFF2-40B4-BE49-F238E27FC236}">
                <a16:creationId xmlns:a16="http://schemas.microsoft.com/office/drawing/2014/main" id="{F80596E5-4FA7-4359-B627-242B31A3A7A8}"/>
              </a:ext>
            </a:extLst>
          </p:cNvPr>
          <p:cNvSpPr txBox="1"/>
          <p:nvPr/>
        </p:nvSpPr>
        <p:spPr>
          <a:xfrm>
            <a:off x="934426" y="3702080"/>
            <a:ext cx="2718116" cy="338554"/>
          </a:xfrm>
          <a:prstGeom prst="rect">
            <a:avLst/>
          </a:prstGeom>
          <a:noFill/>
        </p:spPr>
        <p:txBody>
          <a:bodyPr wrap="none">
            <a:spAutoFit/>
          </a:bodyPr>
          <a:lstStyle/>
          <a:p>
            <a:r>
              <a:rPr lang="nn-NO" sz="1600" dirty="0"/>
              <a:t>48Ca(d,d)48Ca(g.s.) at 10 MeV</a:t>
            </a:r>
            <a:endParaRPr lang="en-US" sz="1600" dirty="0"/>
          </a:p>
        </p:txBody>
      </p:sp>
      <p:sp>
        <p:nvSpPr>
          <p:cNvPr id="14" name="TextBox 13">
            <a:extLst>
              <a:ext uri="{FF2B5EF4-FFF2-40B4-BE49-F238E27FC236}">
                <a16:creationId xmlns:a16="http://schemas.microsoft.com/office/drawing/2014/main" id="{0F8E84CD-0B1C-45E0-BB2B-BE0FE754F130}"/>
              </a:ext>
            </a:extLst>
          </p:cNvPr>
          <p:cNvSpPr txBox="1"/>
          <p:nvPr/>
        </p:nvSpPr>
        <p:spPr>
          <a:xfrm>
            <a:off x="4772706" y="3702080"/>
            <a:ext cx="2718116" cy="338554"/>
          </a:xfrm>
          <a:prstGeom prst="rect">
            <a:avLst/>
          </a:prstGeom>
          <a:noFill/>
        </p:spPr>
        <p:txBody>
          <a:bodyPr wrap="none">
            <a:spAutoFit/>
          </a:bodyPr>
          <a:lstStyle/>
          <a:p>
            <a:r>
              <a:rPr lang="nn-NO" sz="1600" dirty="0"/>
              <a:t>48Ca(d,p)49Ca(g.s.) at 10 MeV</a:t>
            </a:r>
            <a:endParaRPr lang="en-US" sz="1600" dirty="0"/>
          </a:p>
        </p:txBody>
      </p:sp>
      <p:sp>
        <p:nvSpPr>
          <p:cNvPr id="15" name="TextBox 14">
            <a:extLst>
              <a:ext uri="{FF2B5EF4-FFF2-40B4-BE49-F238E27FC236}">
                <a16:creationId xmlns:a16="http://schemas.microsoft.com/office/drawing/2014/main" id="{88142049-65DA-4B7A-9629-88428B4FDF0F}"/>
              </a:ext>
            </a:extLst>
          </p:cNvPr>
          <p:cNvSpPr txBox="1"/>
          <p:nvPr/>
        </p:nvSpPr>
        <p:spPr>
          <a:xfrm>
            <a:off x="1079784" y="131566"/>
            <a:ext cx="2718116" cy="338554"/>
          </a:xfrm>
          <a:prstGeom prst="rect">
            <a:avLst/>
          </a:prstGeom>
          <a:noFill/>
        </p:spPr>
        <p:txBody>
          <a:bodyPr wrap="none">
            <a:spAutoFit/>
          </a:bodyPr>
          <a:lstStyle/>
          <a:p>
            <a:r>
              <a:rPr lang="nn-NO" sz="1600" dirty="0"/>
              <a:t>48Ca(d,d)48Ca(g.s.) at 10 MeV</a:t>
            </a:r>
            <a:endParaRPr lang="en-US" sz="1600" dirty="0"/>
          </a:p>
        </p:txBody>
      </p:sp>
      <p:sp>
        <p:nvSpPr>
          <p:cNvPr id="16" name="TextBox 15">
            <a:extLst>
              <a:ext uri="{FF2B5EF4-FFF2-40B4-BE49-F238E27FC236}">
                <a16:creationId xmlns:a16="http://schemas.microsoft.com/office/drawing/2014/main" id="{DA1B3156-9DAE-4D53-A5E6-104551E3AC43}"/>
              </a:ext>
            </a:extLst>
          </p:cNvPr>
          <p:cNvSpPr txBox="1"/>
          <p:nvPr/>
        </p:nvSpPr>
        <p:spPr>
          <a:xfrm>
            <a:off x="4918064" y="131566"/>
            <a:ext cx="2718116" cy="338554"/>
          </a:xfrm>
          <a:prstGeom prst="rect">
            <a:avLst/>
          </a:prstGeom>
          <a:noFill/>
        </p:spPr>
        <p:txBody>
          <a:bodyPr wrap="none">
            <a:spAutoFit/>
          </a:bodyPr>
          <a:lstStyle/>
          <a:p>
            <a:r>
              <a:rPr lang="nn-NO" sz="1600" dirty="0"/>
              <a:t>48Ca(d,p)49Ca(g.s.) at 10 MeV</a:t>
            </a:r>
            <a:endParaRPr lang="en-US" sz="1600" dirty="0"/>
          </a:p>
        </p:txBody>
      </p:sp>
    </p:spTree>
    <p:extLst>
      <p:ext uri="{BB962C8B-B14F-4D97-AF65-F5344CB8AC3E}">
        <p14:creationId xmlns:p14="http://schemas.microsoft.com/office/powerpoint/2010/main" val="3020266469"/>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E9D1490-96E0-484C-B289-188830809017}"/>
              </a:ext>
            </a:extLst>
          </p:cNvPr>
          <p:cNvPicPr>
            <a:picLocks noChangeAspect="1"/>
          </p:cNvPicPr>
          <p:nvPr/>
        </p:nvPicPr>
        <p:blipFill>
          <a:blip r:embed="rId2"/>
          <a:stretch>
            <a:fillRect/>
          </a:stretch>
        </p:blipFill>
        <p:spPr>
          <a:xfrm>
            <a:off x="0" y="0"/>
            <a:ext cx="7296150" cy="3190875"/>
          </a:xfrm>
          <a:prstGeom prst="rect">
            <a:avLst/>
          </a:prstGeom>
        </p:spPr>
      </p:pic>
    </p:spTree>
    <p:extLst>
      <p:ext uri="{BB962C8B-B14F-4D97-AF65-F5344CB8AC3E}">
        <p14:creationId xmlns:p14="http://schemas.microsoft.com/office/powerpoint/2010/main" val="217357819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5637BF9-AB3E-4B2B-9AAA-04F76179CEF1}"/>
              </a:ext>
            </a:extLst>
          </p:cNvPr>
          <p:cNvPicPr>
            <a:picLocks noChangeAspect="1"/>
          </p:cNvPicPr>
          <p:nvPr/>
        </p:nvPicPr>
        <p:blipFill>
          <a:blip r:embed="rId2"/>
          <a:stretch>
            <a:fillRect/>
          </a:stretch>
        </p:blipFill>
        <p:spPr>
          <a:xfrm>
            <a:off x="0" y="0"/>
            <a:ext cx="6515100" cy="4695825"/>
          </a:xfrm>
          <a:prstGeom prst="rect">
            <a:avLst/>
          </a:prstGeom>
        </p:spPr>
      </p:pic>
      <p:sp>
        <p:nvSpPr>
          <p:cNvPr id="11" name="TextBox 10">
            <a:extLst>
              <a:ext uri="{FF2B5EF4-FFF2-40B4-BE49-F238E27FC236}">
                <a16:creationId xmlns:a16="http://schemas.microsoft.com/office/drawing/2014/main" id="{ED134B8E-922F-40BD-96CB-0A6DFBE34A35}"/>
              </a:ext>
            </a:extLst>
          </p:cNvPr>
          <p:cNvSpPr txBox="1"/>
          <p:nvPr/>
        </p:nvSpPr>
        <p:spPr>
          <a:xfrm>
            <a:off x="3476187" y="1282700"/>
            <a:ext cx="2191626" cy="1323439"/>
          </a:xfrm>
          <a:prstGeom prst="rect">
            <a:avLst/>
          </a:prstGeom>
          <a:noFill/>
        </p:spPr>
        <p:txBody>
          <a:bodyPr wrap="none" rtlCol="0">
            <a:spAutoFit/>
          </a:bodyPr>
          <a:lstStyle/>
          <a:p>
            <a:r>
              <a:rPr lang="en-US" altLang="zh-CN" sz="2000" dirty="0">
                <a:solidFill>
                  <a:srgbClr val="FF0000"/>
                </a:solidFill>
              </a:rPr>
              <a:t>No parameter AC</a:t>
            </a:r>
          </a:p>
          <a:p>
            <a:r>
              <a:rPr lang="en-US" altLang="zh-CN" sz="2000" i="1" dirty="0">
                <a:solidFill>
                  <a:srgbClr val="FF0000"/>
                </a:solidFill>
              </a:rPr>
              <a:t>τ</a:t>
            </a:r>
            <a:r>
              <a:rPr lang="en-US" altLang="zh-CN" sz="2000" dirty="0">
                <a:solidFill>
                  <a:srgbClr val="FF0000"/>
                </a:solidFill>
              </a:rPr>
              <a:t> &lt; 10.1 fs</a:t>
            </a:r>
          </a:p>
          <a:p>
            <a:r>
              <a:rPr lang="en-US" altLang="zh-CN" sz="2000" dirty="0">
                <a:solidFill>
                  <a:srgbClr val="0000FF"/>
                </a:solidFill>
              </a:rPr>
              <a:t>With parameter AC</a:t>
            </a:r>
          </a:p>
          <a:p>
            <a:r>
              <a:rPr lang="en-US" altLang="zh-CN" sz="2000" i="1" dirty="0">
                <a:solidFill>
                  <a:srgbClr val="0000FF"/>
                </a:solidFill>
              </a:rPr>
              <a:t>τ</a:t>
            </a:r>
            <a:r>
              <a:rPr lang="en-US" altLang="zh-CN" sz="2000" dirty="0">
                <a:solidFill>
                  <a:srgbClr val="0000FF"/>
                </a:solidFill>
              </a:rPr>
              <a:t> &lt; 11.5 fs</a:t>
            </a:r>
            <a:endParaRPr lang="zh-CN" altLang="en-US" sz="2000" dirty="0">
              <a:solidFill>
                <a:srgbClr val="0000FF"/>
              </a:solidFill>
            </a:endParaRPr>
          </a:p>
        </p:txBody>
      </p:sp>
    </p:spTree>
    <p:extLst>
      <p:ext uri="{BB962C8B-B14F-4D97-AF65-F5344CB8AC3E}">
        <p14:creationId xmlns:p14="http://schemas.microsoft.com/office/powerpoint/2010/main" val="126837443"/>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5224AE9-7222-4459-971B-D0CE479857BA}"/>
              </a:ext>
            </a:extLst>
          </p:cNvPr>
          <p:cNvSpPr txBox="1"/>
          <p:nvPr/>
        </p:nvSpPr>
        <p:spPr>
          <a:xfrm>
            <a:off x="0" y="0"/>
            <a:ext cx="9144000" cy="1477328"/>
          </a:xfrm>
          <a:prstGeom prst="rect">
            <a:avLst/>
          </a:prstGeom>
          <a:noFill/>
        </p:spPr>
        <p:txBody>
          <a:bodyPr wrap="square">
            <a:spAutoFit/>
          </a:bodyPr>
          <a:lstStyle/>
          <a:p>
            <a:r>
              <a:rPr lang="en-US" dirty="0" err="1"/>
              <a:t>Xfresco</a:t>
            </a:r>
            <a:r>
              <a:rPr lang="en-US" dirty="0"/>
              <a:t> is a graphical interface for FRESCO.</a:t>
            </a:r>
          </a:p>
          <a:p>
            <a:r>
              <a:rPr lang="en-US" dirty="0"/>
              <a:t>FRESCO allows input files in </a:t>
            </a:r>
            <a:r>
              <a:rPr lang="en-US" dirty="0" err="1"/>
              <a:t>fortran</a:t>
            </a:r>
            <a:r>
              <a:rPr lang="en-US" dirty="0"/>
              <a:t> </a:t>
            </a:r>
            <a:r>
              <a:rPr lang="en-US" dirty="0" err="1"/>
              <a:t>namelist</a:t>
            </a:r>
            <a:r>
              <a:rPr lang="en-US" dirty="0"/>
              <a:t> style, in which each variable is specified in the format variable=value.</a:t>
            </a:r>
          </a:p>
          <a:p>
            <a:r>
              <a:rPr lang="en-US" dirty="0"/>
              <a:t>The variables p1,p2 and p3 (p4,p5,p6) specify the depth, radius and diffusiveness of the real (imaginary) nuclear potential.</a:t>
            </a:r>
          </a:p>
        </p:txBody>
      </p:sp>
    </p:spTree>
    <p:extLst>
      <p:ext uri="{BB962C8B-B14F-4D97-AF65-F5344CB8AC3E}">
        <p14:creationId xmlns:p14="http://schemas.microsoft.com/office/powerpoint/2010/main" val="3689012946"/>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3DCD37F-3552-40AC-A9A3-239B07632DCD}"/>
              </a:ext>
            </a:extLst>
          </p:cNvPr>
          <p:cNvPicPr>
            <a:picLocks noChangeAspect="1"/>
          </p:cNvPicPr>
          <p:nvPr/>
        </p:nvPicPr>
        <p:blipFill>
          <a:blip r:embed="rId3"/>
          <a:stretch>
            <a:fillRect/>
          </a:stretch>
        </p:blipFill>
        <p:spPr>
          <a:xfrm>
            <a:off x="467449" y="0"/>
            <a:ext cx="8209101" cy="6858000"/>
          </a:xfrm>
          <a:prstGeom prst="rect">
            <a:avLst/>
          </a:prstGeom>
        </p:spPr>
      </p:pic>
    </p:spTree>
    <p:extLst>
      <p:ext uri="{BB962C8B-B14F-4D97-AF65-F5344CB8AC3E}">
        <p14:creationId xmlns:p14="http://schemas.microsoft.com/office/powerpoint/2010/main" val="372714976"/>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748A91EA-DCFA-4396-A197-ED046FFC14DD}"/>
              </a:ext>
            </a:extLst>
          </p:cNvPr>
          <p:cNvPicPr>
            <a:picLocks noChangeAspect="1"/>
          </p:cNvPicPr>
          <p:nvPr/>
        </p:nvPicPr>
        <p:blipFill>
          <a:blip r:embed="rId2"/>
          <a:stretch>
            <a:fillRect/>
          </a:stretch>
        </p:blipFill>
        <p:spPr>
          <a:xfrm>
            <a:off x="0" y="3459481"/>
            <a:ext cx="6116494" cy="3398519"/>
          </a:xfrm>
          <a:prstGeom prst="rect">
            <a:avLst/>
          </a:prstGeom>
        </p:spPr>
      </p:pic>
      <p:pic>
        <p:nvPicPr>
          <p:cNvPr id="5" name="Picture 4">
            <a:extLst>
              <a:ext uri="{FF2B5EF4-FFF2-40B4-BE49-F238E27FC236}">
                <a16:creationId xmlns:a16="http://schemas.microsoft.com/office/drawing/2014/main" id="{965A65CD-D439-4ABC-87CE-F7FE37036565}"/>
              </a:ext>
            </a:extLst>
          </p:cNvPr>
          <p:cNvPicPr>
            <a:picLocks noChangeAspect="1"/>
          </p:cNvPicPr>
          <p:nvPr/>
        </p:nvPicPr>
        <p:blipFill rotWithShape="1">
          <a:blip r:embed="rId3">
            <a:extLst>
              <a:ext uri="{28A0092B-C50C-407E-A947-70E740481C1C}">
                <a14:useLocalDpi xmlns:a14="http://schemas.microsoft.com/office/drawing/2010/main" val="0"/>
              </a:ext>
            </a:extLst>
          </a:blip>
          <a:srcRect r="50000"/>
          <a:stretch/>
        </p:blipFill>
        <p:spPr>
          <a:xfrm>
            <a:off x="0" y="0"/>
            <a:ext cx="4572000" cy="3413760"/>
          </a:xfrm>
          <a:prstGeom prst="rect">
            <a:avLst/>
          </a:prstGeom>
        </p:spPr>
      </p:pic>
      <p:sp>
        <p:nvSpPr>
          <p:cNvPr id="7" name="TextBox 6">
            <a:extLst>
              <a:ext uri="{FF2B5EF4-FFF2-40B4-BE49-F238E27FC236}">
                <a16:creationId xmlns:a16="http://schemas.microsoft.com/office/drawing/2014/main" id="{9B827302-CF02-417E-A34E-9259C080A99B}"/>
              </a:ext>
            </a:extLst>
          </p:cNvPr>
          <p:cNvSpPr txBox="1"/>
          <p:nvPr/>
        </p:nvSpPr>
        <p:spPr>
          <a:xfrm>
            <a:off x="4572000" y="0"/>
            <a:ext cx="4572000" cy="1200329"/>
          </a:xfrm>
          <a:prstGeom prst="rect">
            <a:avLst/>
          </a:prstGeom>
          <a:noFill/>
        </p:spPr>
        <p:txBody>
          <a:bodyPr wrap="square">
            <a:spAutoFit/>
          </a:bodyPr>
          <a:lstStyle/>
          <a:p>
            <a:pPr algn="l"/>
            <a:r>
              <a:rPr lang="en-US" sz="1800" b="0" i="0" u="none" strike="noStrike" baseline="0" dirty="0">
                <a:latin typeface="CMR10"/>
              </a:rPr>
              <a:t>the potential between the proton and 78Ni (indexed </a:t>
            </a:r>
            <a:r>
              <a:rPr lang="en-US" sz="1800" b="0" i="0" u="none" strike="noStrike" baseline="0" dirty="0" err="1">
                <a:latin typeface="CMR10"/>
              </a:rPr>
              <a:t>cpot</a:t>
            </a:r>
            <a:r>
              <a:rPr lang="en-US" sz="1800" b="0" i="0" u="none" strike="noStrike" baseline="0" dirty="0">
                <a:latin typeface="CMR10"/>
              </a:rPr>
              <a:t>=</a:t>
            </a:r>
            <a:r>
              <a:rPr lang="en-US" sz="1800" b="0" i="0" u="none" strike="noStrike" baseline="0" dirty="0" err="1">
                <a:latin typeface="CMR10"/>
              </a:rPr>
              <a:t>kp</a:t>
            </a:r>
            <a:r>
              <a:rPr lang="en-US" sz="1800" b="0" i="0" u="none" strike="noStrike" baseline="0" dirty="0">
                <a:latin typeface="CMR10"/>
              </a:rPr>
              <a:t>=1) which contains a Coulomb part and a nuclear real and imaginary part.</a:t>
            </a:r>
            <a:endParaRPr lang="en-US" dirty="0"/>
          </a:p>
        </p:txBody>
      </p:sp>
    </p:spTree>
    <p:extLst>
      <p:ext uri="{BB962C8B-B14F-4D97-AF65-F5344CB8AC3E}">
        <p14:creationId xmlns:p14="http://schemas.microsoft.com/office/powerpoint/2010/main" val="1093840024"/>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B8491209-9E68-493E-9564-90954F20AD2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3413760"/>
          </a:xfrm>
          <a:prstGeom prst="rect">
            <a:avLst/>
          </a:prstGeom>
        </p:spPr>
      </p:pic>
      <p:pic>
        <p:nvPicPr>
          <p:cNvPr id="7" name="Picture 6">
            <a:extLst>
              <a:ext uri="{FF2B5EF4-FFF2-40B4-BE49-F238E27FC236}">
                <a16:creationId xmlns:a16="http://schemas.microsoft.com/office/drawing/2014/main" id="{861D2D55-8234-4BD9-89F1-D0C1AFFD71B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3444241"/>
            <a:ext cx="9144000" cy="3413760"/>
          </a:xfrm>
          <a:prstGeom prst="rect">
            <a:avLst/>
          </a:prstGeom>
        </p:spPr>
      </p:pic>
      <p:sp>
        <p:nvSpPr>
          <p:cNvPr id="11" name="TextBox 10">
            <a:extLst>
              <a:ext uri="{FF2B5EF4-FFF2-40B4-BE49-F238E27FC236}">
                <a16:creationId xmlns:a16="http://schemas.microsoft.com/office/drawing/2014/main" id="{C93C4251-925D-4B96-8780-7161CEBB9277}"/>
              </a:ext>
            </a:extLst>
          </p:cNvPr>
          <p:cNvSpPr txBox="1"/>
          <p:nvPr/>
        </p:nvSpPr>
        <p:spPr>
          <a:xfrm>
            <a:off x="6678892" y="3812298"/>
            <a:ext cx="2334678" cy="369332"/>
          </a:xfrm>
          <a:prstGeom prst="rect">
            <a:avLst/>
          </a:prstGeom>
          <a:noFill/>
        </p:spPr>
        <p:txBody>
          <a:bodyPr wrap="none">
            <a:spAutoFit/>
          </a:bodyPr>
          <a:lstStyle/>
          <a:p>
            <a:r>
              <a:rPr lang="en-US" dirty="0">
                <a:solidFill>
                  <a:schemeClr val="accent1">
                    <a:lumMod val="50000"/>
                  </a:schemeClr>
                </a:solidFill>
              </a:rPr>
              <a:t>B5-example-tr_original</a:t>
            </a:r>
          </a:p>
        </p:txBody>
      </p:sp>
      <p:sp>
        <p:nvSpPr>
          <p:cNvPr id="12" name="TextBox 11">
            <a:extLst>
              <a:ext uri="{FF2B5EF4-FFF2-40B4-BE49-F238E27FC236}">
                <a16:creationId xmlns:a16="http://schemas.microsoft.com/office/drawing/2014/main" id="{F72A20DC-4746-4487-97A1-F7F6670FF62F}"/>
              </a:ext>
            </a:extLst>
          </p:cNvPr>
          <p:cNvSpPr txBox="1"/>
          <p:nvPr/>
        </p:nvSpPr>
        <p:spPr>
          <a:xfrm>
            <a:off x="6678892" y="362089"/>
            <a:ext cx="1872244" cy="369332"/>
          </a:xfrm>
          <a:prstGeom prst="rect">
            <a:avLst/>
          </a:prstGeom>
          <a:noFill/>
        </p:spPr>
        <p:txBody>
          <a:bodyPr wrap="none">
            <a:spAutoFit/>
          </a:bodyPr>
          <a:lstStyle/>
          <a:p>
            <a:r>
              <a:rPr lang="en-US" dirty="0">
                <a:solidFill>
                  <a:schemeClr val="accent1">
                    <a:lumMod val="50000"/>
                  </a:schemeClr>
                </a:solidFill>
              </a:rPr>
              <a:t>B5-example-tr.out</a:t>
            </a:r>
          </a:p>
        </p:txBody>
      </p:sp>
    </p:spTree>
    <p:extLst>
      <p:ext uri="{BB962C8B-B14F-4D97-AF65-F5344CB8AC3E}">
        <p14:creationId xmlns:p14="http://schemas.microsoft.com/office/powerpoint/2010/main" val="1861171002"/>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5E79D25-9ADE-4970-8F98-E55A9B61597A}"/>
              </a:ext>
            </a:extLst>
          </p:cNvPr>
          <p:cNvPicPr>
            <a:picLocks noChangeAspect="1"/>
          </p:cNvPicPr>
          <p:nvPr/>
        </p:nvPicPr>
        <p:blipFill>
          <a:blip r:embed="rId3"/>
          <a:stretch>
            <a:fillRect/>
          </a:stretch>
        </p:blipFill>
        <p:spPr>
          <a:xfrm>
            <a:off x="4001110" y="3444241"/>
            <a:ext cx="5142890" cy="3413760"/>
          </a:xfrm>
          <a:prstGeom prst="rect">
            <a:avLst/>
          </a:prstGeom>
        </p:spPr>
      </p:pic>
      <p:pic>
        <p:nvPicPr>
          <p:cNvPr id="4" name="Picture 3">
            <a:extLst>
              <a:ext uri="{FF2B5EF4-FFF2-40B4-BE49-F238E27FC236}">
                <a16:creationId xmlns:a16="http://schemas.microsoft.com/office/drawing/2014/main" id="{4E342A54-142F-449A-9881-B2153AA43CF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44000" cy="3413760"/>
          </a:xfrm>
          <a:prstGeom prst="rect">
            <a:avLst/>
          </a:prstGeom>
        </p:spPr>
      </p:pic>
      <p:pic>
        <p:nvPicPr>
          <p:cNvPr id="5" name="Picture 4">
            <a:extLst>
              <a:ext uri="{FF2B5EF4-FFF2-40B4-BE49-F238E27FC236}">
                <a16:creationId xmlns:a16="http://schemas.microsoft.com/office/drawing/2014/main" id="{47620C53-18BD-4080-B020-86277B33122F}"/>
              </a:ext>
            </a:extLst>
          </p:cNvPr>
          <p:cNvPicPr>
            <a:picLocks noChangeAspect="1"/>
          </p:cNvPicPr>
          <p:nvPr/>
        </p:nvPicPr>
        <p:blipFill>
          <a:blip r:embed="rId5"/>
          <a:stretch>
            <a:fillRect/>
          </a:stretch>
        </p:blipFill>
        <p:spPr>
          <a:xfrm>
            <a:off x="0" y="3413759"/>
            <a:ext cx="4911634" cy="3138717"/>
          </a:xfrm>
          <a:prstGeom prst="rect">
            <a:avLst/>
          </a:prstGeom>
        </p:spPr>
      </p:pic>
    </p:spTree>
    <p:extLst>
      <p:ext uri="{BB962C8B-B14F-4D97-AF65-F5344CB8AC3E}">
        <p14:creationId xmlns:p14="http://schemas.microsoft.com/office/powerpoint/2010/main" val="518275902"/>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9CABE998-DCE9-43D7-A02F-BF6D696A8A71}"/>
              </a:ext>
            </a:extLst>
          </p:cNvPr>
          <p:cNvPicPr>
            <a:picLocks noChangeAspect="1"/>
          </p:cNvPicPr>
          <p:nvPr/>
        </p:nvPicPr>
        <p:blipFill>
          <a:blip r:embed="rId3"/>
          <a:stretch>
            <a:fillRect/>
          </a:stretch>
        </p:blipFill>
        <p:spPr>
          <a:xfrm>
            <a:off x="2" y="3428999"/>
            <a:ext cx="5365883" cy="3429000"/>
          </a:xfrm>
          <a:prstGeom prst="rect">
            <a:avLst/>
          </a:prstGeom>
        </p:spPr>
      </p:pic>
      <p:pic>
        <p:nvPicPr>
          <p:cNvPr id="2" name="Picture 1">
            <a:extLst>
              <a:ext uri="{FF2B5EF4-FFF2-40B4-BE49-F238E27FC236}">
                <a16:creationId xmlns:a16="http://schemas.microsoft.com/office/drawing/2014/main" id="{25C3880A-BECA-458B-B83A-51139A15C7BD}"/>
              </a:ext>
            </a:extLst>
          </p:cNvPr>
          <p:cNvPicPr>
            <a:picLocks noChangeAspect="1"/>
          </p:cNvPicPr>
          <p:nvPr/>
        </p:nvPicPr>
        <p:blipFill>
          <a:blip r:embed="rId4"/>
          <a:stretch>
            <a:fillRect/>
          </a:stretch>
        </p:blipFill>
        <p:spPr>
          <a:xfrm>
            <a:off x="0" y="-1"/>
            <a:ext cx="5365885" cy="3429000"/>
          </a:xfrm>
          <a:prstGeom prst="rect">
            <a:avLst/>
          </a:prstGeom>
        </p:spPr>
      </p:pic>
      <p:sp>
        <p:nvSpPr>
          <p:cNvPr id="3" name="TextBox 2">
            <a:extLst>
              <a:ext uri="{FF2B5EF4-FFF2-40B4-BE49-F238E27FC236}">
                <a16:creationId xmlns:a16="http://schemas.microsoft.com/office/drawing/2014/main" id="{B0610A47-40CF-4213-90F4-8C92DE60C7FB}"/>
              </a:ext>
            </a:extLst>
          </p:cNvPr>
          <p:cNvSpPr txBox="1"/>
          <p:nvPr/>
        </p:nvSpPr>
        <p:spPr>
          <a:xfrm>
            <a:off x="1946366" y="849086"/>
            <a:ext cx="2134367" cy="369332"/>
          </a:xfrm>
          <a:prstGeom prst="rect">
            <a:avLst/>
          </a:prstGeom>
          <a:noFill/>
        </p:spPr>
        <p:txBody>
          <a:bodyPr wrap="none" rtlCol="0">
            <a:spAutoFit/>
          </a:bodyPr>
          <a:lstStyle/>
          <a:p>
            <a:r>
              <a:rPr lang="en-US" dirty="0"/>
              <a:t>Input to Geant4_DSL</a:t>
            </a:r>
          </a:p>
        </p:txBody>
      </p:sp>
      <p:sp>
        <p:nvSpPr>
          <p:cNvPr id="4" name="TextBox 3">
            <a:extLst>
              <a:ext uri="{FF2B5EF4-FFF2-40B4-BE49-F238E27FC236}">
                <a16:creationId xmlns:a16="http://schemas.microsoft.com/office/drawing/2014/main" id="{7A9977DC-4919-46A5-81F5-417E67D11A31}"/>
              </a:ext>
            </a:extLst>
          </p:cNvPr>
          <p:cNvSpPr txBox="1"/>
          <p:nvPr/>
        </p:nvSpPr>
        <p:spPr>
          <a:xfrm>
            <a:off x="2070438" y="4349623"/>
            <a:ext cx="1902252" cy="646331"/>
          </a:xfrm>
          <a:prstGeom prst="rect">
            <a:avLst/>
          </a:prstGeom>
          <a:noFill/>
        </p:spPr>
        <p:txBody>
          <a:bodyPr wrap="none" rtlCol="0">
            <a:spAutoFit/>
          </a:bodyPr>
          <a:lstStyle/>
          <a:p>
            <a:r>
              <a:rPr lang="en-US" altLang="zh-CN" dirty="0"/>
              <a:t>Sampled </a:t>
            </a:r>
            <a:r>
              <a:rPr lang="en-US" dirty="0"/>
              <a:t>theta_p1</a:t>
            </a:r>
          </a:p>
          <a:p>
            <a:r>
              <a:rPr lang="en-US" dirty="0"/>
              <a:t>verified</a:t>
            </a:r>
          </a:p>
        </p:txBody>
      </p:sp>
    </p:spTree>
    <p:extLst>
      <p:ext uri="{BB962C8B-B14F-4D97-AF65-F5344CB8AC3E}">
        <p14:creationId xmlns:p14="http://schemas.microsoft.com/office/powerpoint/2010/main" val="32183979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1037353-F4E4-4BDA-A220-37932740FFCF}"/>
              </a:ext>
            </a:extLst>
          </p:cNvPr>
          <p:cNvPicPr>
            <a:picLocks noChangeAspect="1"/>
          </p:cNvPicPr>
          <p:nvPr/>
        </p:nvPicPr>
        <p:blipFill>
          <a:blip r:embed="rId2"/>
          <a:stretch>
            <a:fillRect/>
          </a:stretch>
        </p:blipFill>
        <p:spPr>
          <a:xfrm>
            <a:off x="0" y="0"/>
            <a:ext cx="9144000" cy="5393279"/>
          </a:xfrm>
          <a:prstGeom prst="rect">
            <a:avLst/>
          </a:prstGeom>
        </p:spPr>
      </p:pic>
      <p:pic>
        <p:nvPicPr>
          <p:cNvPr id="5" name="Picture 4">
            <a:extLst>
              <a:ext uri="{FF2B5EF4-FFF2-40B4-BE49-F238E27FC236}">
                <a16:creationId xmlns:a16="http://schemas.microsoft.com/office/drawing/2014/main" id="{2721CCB7-E20E-486A-BC24-4CA98F156E75}"/>
              </a:ext>
            </a:extLst>
          </p:cNvPr>
          <p:cNvPicPr>
            <a:picLocks noChangeAspect="1"/>
          </p:cNvPicPr>
          <p:nvPr/>
        </p:nvPicPr>
        <p:blipFill rotWithShape="1">
          <a:blip r:embed="rId3"/>
          <a:srcRect r="533"/>
          <a:stretch/>
        </p:blipFill>
        <p:spPr>
          <a:xfrm>
            <a:off x="180000" y="5736179"/>
            <a:ext cx="8964000" cy="655774"/>
          </a:xfrm>
          <a:prstGeom prst="rect">
            <a:avLst/>
          </a:prstGeom>
        </p:spPr>
      </p:pic>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947FE4BE-7661-4DE6-8273-D1F182DA463A}"/>
                  </a:ext>
                </a:extLst>
              </p:cNvPr>
              <p:cNvSpPr txBox="1"/>
              <p:nvPr/>
            </p:nvSpPr>
            <p:spPr>
              <a:xfrm>
                <a:off x="180000" y="6391953"/>
                <a:ext cx="4392000" cy="400110"/>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r>
                        <a:rPr lang="zh-CN" altLang="en-US" sz="2000" i="1" smtClean="0">
                          <a:solidFill>
                            <a:schemeClr val="tx1"/>
                          </a:solidFill>
                          <a:latin typeface="Cambria Math" panose="02040503050406030204" pitchFamily="18" charset="0"/>
                        </a:rPr>
                        <m:t>𝑊</m:t>
                      </m:r>
                      <m:d>
                        <m:dPr>
                          <m:ctrlPr>
                            <a:rPr lang="zh-CN" altLang="en-US" sz="2000" i="1">
                              <a:solidFill>
                                <a:schemeClr val="tx1"/>
                              </a:solidFill>
                              <a:latin typeface="Cambria Math" panose="02040503050406030204" pitchFamily="18" charset="0"/>
                            </a:rPr>
                          </m:ctrlPr>
                        </m:dPr>
                        <m:e>
                          <m:r>
                            <a:rPr lang="zh-CN" altLang="en-US" sz="2000" i="1">
                              <a:solidFill>
                                <a:schemeClr val="tx1"/>
                              </a:solidFill>
                              <a:latin typeface="Cambria Math" panose="02040503050406030204" pitchFamily="18" charset="0"/>
                            </a:rPr>
                            <m:t>𝜃</m:t>
                          </m:r>
                        </m:e>
                      </m:d>
                      <m:r>
                        <a:rPr lang="zh-CN" altLang="en-US" sz="2000" i="0">
                          <a:solidFill>
                            <a:schemeClr val="tx1"/>
                          </a:solidFill>
                          <a:latin typeface="Cambria Math" panose="02040503050406030204" pitchFamily="18" charset="0"/>
                        </a:rPr>
                        <m:t>=1+</m:t>
                      </m:r>
                      <m:sSub>
                        <m:sSubPr>
                          <m:ctrlPr>
                            <a:rPr lang="zh-CN" altLang="en-US" sz="2000" i="1">
                              <a:solidFill>
                                <a:schemeClr val="tx1"/>
                              </a:solidFill>
                              <a:latin typeface="Cambria Math" panose="02040503050406030204" pitchFamily="18" charset="0"/>
                            </a:rPr>
                          </m:ctrlPr>
                        </m:sSubPr>
                        <m:e>
                          <m:r>
                            <a:rPr lang="en-US" altLang="zh-CN" sz="2000" b="0" i="1" smtClean="0">
                              <a:solidFill>
                                <a:schemeClr val="tx1"/>
                              </a:solidFill>
                              <a:latin typeface="Cambria Math" panose="02040503050406030204" pitchFamily="18" charset="0"/>
                            </a:rPr>
                            <m:t>𝐴</m:t>
                          </m:r>
                        </m:e>
                        <m:sub>
                          <m:r>
                            <a:rPr lang="zh-CN" altLang="en-US" sz="2000" i="0">
                              <a:solidFill>
                                <a:schemeClr val="tx1"/>
                              </a:solidFill>
                              <a:latin typeface="Cambria Math" panose="02040503050406030204" pitchFamily="18" charset="0"/>
                            </a:rPr>
                            <m:t>2</m:t>
                          </m:r>
                        </m:sub>
                      </m:sSub>
                      <m:sSub>
                        <m:sSubPr>
                          <m:ctrlPr>
                            <a:rPr lang="zh-CN" altLang="en-US" sz="2000" i="1">
                              <a:solidFill>
                                <a:schemeClr val="tx1"/>
                              </a:solidFill>
                              <a:latin typeface="Cambria Math" panose="02040503050406030204" pitchFamily="18" charset="0"/>
                            </a:rPr>
                          </m:ctrlPr>
                        </m:sSubPr>
                        <m:e>
                          <m:r>
                            <a:rPr lang="zh-CN" altLang="en-US" sz="2000" i="1">
                              <a:solidFill>
                                <a:schemeClr val="tx1"/>
                              </a:solidFill>
                              <a:latin typeface="Cambria Math" panose="02040503050406030204" pitchFamily="18" charset="0"/>
                            </a:rPr>
                            <m:t>𝑃</m:t>
                          </m:r>
                        </m:e>
                        <m:sub>
                          <m:r>
                            <a:rPr lang="zh-CN" altLang="en-US" sz="2000" i="0">
                              <a:solidFill>
                                <a:schemeClr val="tx1"/>
                              </a:solidFill>
                              <a:latin typeface="Cambria Math" panose="02040503050406030204" pitchFamily="18" charset="0"/>
                            </a:rPr>
                            <m:t>2</m:t>
                          </m:r>
                        </m:sub>
                      </m:sSub>
                      <m:d>
                        <m:dPr>
                          <m:ctrlPr>
                            <a:rPr lang="zh-CN" altLang="en-US" sz="2000" i="1">
                              <a:solidFill>
                                <a:schemeClr val="tx1"/>
                              </a:solidFill>
                              <a:latin typeface="Cambria Math" panose="02040503050406030204" pitchFamily="18" charset="0"/>
                            </a:rPr>
                          </m:ctrlPr>
                        </m:dPr>
                        <m:e>
                          <m:r>
                            <m:rPr>
                              <m:sty m:val="p"/>
                            </m:rPr>
                            <a:rPr lang="en-US" altLang="zh-CN" sz="2000" b="0" i="0" smtClean="0">
                              <a:solidFill>
                                <a:schemeClr val="tx1"/>
                              </a:solidFill>
                              <a:latin typeface="Cambria Math" panose="02040503050406030204" pitchFamily="18" charset="0"/>
                            </a:rPr>
                            <m:t>cos</m:t>
                          </m:r>
                          <m:r>
                            <a:rPr lang="zh-CN" altLang="en-US" sz="2000" i="1">
                              <a:solidFill>
                                <a:schemeClr val="tx1"/>
                              </a:solidFill>
                              <a:latin typeface="Cambria Math" panose="02040503050406030204" pitchFamily="18" charset="0"/>
                            </a:rPr>
                            <m:t>𝜃</m:t>
                          </m:r>
                        </m:e>
                      </m:d>
                      <m:r>
                        <a:rPr lang="zh-CN" altLang="en-US" sz="2000" i="0">
                          <a:solidFill>
                            <a:schemeClr val="tx1"/>
                          </a:solidFill>
                          <a:latin typeface="Cambria Math" panose="02040503050406030204" pitchFamily="18" charset="0"/>
                        </a:rPr>
                        <m:t>+</m:t>
                      </m:r>
                      <m:sSub>
                        <m:sSubPr>
                          <m:ctrlPr>
                            <a:rPr lang="zh-CN" altLang="en-US" sz="2000" i="1">
                              <a:solidFill>
                                <a:schemeClr val="tx1"/>
                              </a:solidFill>
                              <a:latin typeface="Cambria Math" panose="02040503050406030204" pitchFamily="18" charset="0"/>
                            </a:rPr>
                          </m:ctrlPr>
                        </m:sSubPr>
                        <m:e>
                          <m:r>
                            <a:rPr lang="en-US" altLang="zh-CN" sz="2000" b="0" i="1" smtClean="0">
                              <a:solidFill>
                                <a:schemeClr val="tx1"/>
                              </a:solidFill>
                              <a:latin typeface="Cambria Math" panose="02040503050406030204" pitchFamily="18" charset="0"/>
                            </a:rPr>
                            <m:t>𝐴</m:t>
                          </m:r>
                        </m:e>
                        <m:sub>
                          <m:r>
                            <a:rPr lang="zh-CN" altLang="en-US" sz="2000" i="0">
                              <a:solidFill>
                                <a:schemeClr val="tx1"/>
                              </a:solidFill>
                              <a:latin typeface="Cambria Math" panose="02040503050406030204" pitchFamily="18" charset="0"/>
                            </a:rPr>
                            <m:t>4</m:t>
                          </m:r>
                        </m:sub>
                      </m:sSub>
                      <m:sSub>
                        <m:sSubPr>
                          <m:ctrlPr>
                            <a:rPr lang="zh-CN" altLang="en-US" sz="2000" i="1">
                              <a:solidFill>
                                <a:schemeClr val="tx1"/>
                              </a:solidFill>
                              <a:latin typeface="Cambria Math" panose="02040503050406030204" pitchFamily="18" charset="0"/>
                            </a:rPr>
                          </m:ctrlPr>
                        </m:sSubPr>
                        <m:e>
                          <m:r>
                            <a:rPr lang="zh-CN" altLang="en-US" sz="2000" i="1">
                              <a:solidFill>
                                <a:schemeClr val="tx1"/>
                              </a:solidFill>
                              <a:latin typeface="Cambria Math" panose="02040503050406030204" pitchFamily="18" charset="0"/>
                            </a:rPr>
                            <m:t>𝑃</m:t>
                          </m:r>
                        </m:e>
                        <m:sub>
                          <m:r>
                            <a:rPr lang="zh-CN" altLang="en-US" sz="2000" i="0">
                              <a:solidFill>
                                <a:schemeClr val="tx1"/>
                              </a:solidFill>
                              <a:latin typeface="Cambria Math" panose="02040503050406030204" pitchFamily="18" charset="0"/>
                            </a:rPr>
                            <m:t>4</m:t>
                          </m:r>
                        </m:sub>
                      </m:sSub>
                      <m:d>
                        <m:dPr>
                          <m:ctrlPr>
                            <a:rPr lang="zh-CN" altLang="en-US" sz="2000" i="1">
                              <a:solidFill>
                                <a:schemeClr val="tx1"/>
                              </a:solidFill>
                              <a:latin typeface="Cambria Math" panose="02040503050406030204" pitchFamily="18" charset="0"/>
                            </a:rPr>
                          </m:ctrlPr>
                        </m:dPr>
                        <m:e>
                          <m:r>
                            <m:rPr>
                              <m:sty m:val="p"/>
                            </m:rPr>
                            <a:rPr lang="en-US" altLang="zh-CN" sz="2000" b="0" i="1">
                              <a:solidFill>
                                <a:schemeClr val="tx1"/>
                              </a:solidFill>
                              <a:latin typeface="Cambria Math" panose="02040503050406030204" pitchFamily="18" charset="0"/>
                            </a:rPr>
                            <m:t>cos</m:t>
                          </m:r>
                          <m:r>
                            <a:rPr lang="zh-CN" altLang="en-US" sz="2000" i="1">
                              <a:solidFill>
                                <a:schemeClr val="tx1"/>
                              </a:solidFill>
                              <a:latin typeface="Cambria Math" panose="02040503050406030204" pitchFamily="18" charset="0"/>
                            </a:rPr>
                            <m:t>𝜃</m:t>
                          </m:r>
                        </m:e>
                      </m:d>
                    </m:oMath>
                  </m:oMathPara>
                </a14:m>
                <a:endParaRPr lang="zh-CN" altLang="en-US" sz="2000" dirty="0">
                  <a:solidFill>
                    <a:schemeClr val="tx1"/>
                  </a:solidFill>
                </a:endParaRPr>
              </a:p>
            </p:txBody>
          </p:sp>
        </mc:Choice>
        <mc:Fallback xmlns="">
          <p:sp>
            <p:nvSpPr>
              <p:cNvPr id="7" name="TextBox 6">
                <a:extLst>
                  <a:ext uri="{FF2B5EF4-FFF2-40B4-BE49-F238E27FC236}">
                    <a16:creationId xmlns:a16="http://schemas.microsoft.com/office/drawing/2014/main" id="{947FE4BE-7661-4DE6-8273-D1F182DA463A}"/>
                  </a:ext>
                </a:extLst>
              </p:cNvPr>
              <p:cNvSpPr txBox="1">
                <a:spLocks noRot="1" noChangeAspect="1" noMove="1" noResize="1" noEditPoints="1" noAdjustHandles="1" noChangeArrowheads="1" noChangeShapeType="1" noTextEdit="1"/>
              </p:cNvSpPr>
              <p:nvPr/>
            </p:nvSpPr>
            <p:spPr>
              <a:xfrm>
                <a:off x="180000" y="6391953"/>
                <a:ext cx="4392000" cy="400110"/>
              </a:xfrm>
              <a:prstGeom prst="rect">
                <a:avLst/>
              </a:prstGeom>
              <a:blipFill>
                <a:blip r:embed="rId4"/>
                <a:stretch>
                  <a:fillRect b="-1538"/>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A7DDEECA-9742-4186-9D43-2D3DCC2342BA}"/>
                  </a:ext>
                </a:extLst>
              </p:cNvPr>
              <p:cNvSpPr txBox="1"/>
              <p:nvPr/>
            </p:nvSpPr>
            <p:spPr>
              <a:xfrm>
                <a:off x="4885150" y="6391953"/>
                <a:ext cx="1856149"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𝐴</m:t>
                          </m:r>
                        </m:e>
                        <m:sub>
                          <m:r>
                            <a:rPr lang="en-US" altLang="zh-CN" sz="2000" b="0" i="1" smtClean="0">
                              <a:latin typeface="Cambria Math" panose="02040503050406030204" pitchFamily="18" charset="0"/>
                            </a:rPr>
                            <m:t>2</m:t>
                          </m:r>
                        </m:sub>
                      </m:sSub>
                      <m:r>
                        <a:rPr lang="en-US" altLang="zh-CN" sz="2000" i="1" smtClean="0">
                          <a:latin typeface="Cambria Math" panose="02040503050406030204" pitchFamily="18" charset="0"/>
                        </a:rPr>
                        <m:t>=</m:t>
                      </m:r>
                      <m:r>
                        <a:rPr lang="en-US" altLang="zh-CN" sz="2000" b="0" i="1" smtClean="0">
                          <a:latin typeface="Cambria Math" panose="02040503050406030204" pitchFamily="18" charset="0"/>
                        </a:rPr>
                        <m:t>1,</m:t>
                      </m:r>
                      <m:sSub>
                        <m:sSubPr>
                          <m:ctrlPr>
                            <a:rPr lang="en-US" altLang="zh-CN" sz="2000" i="1">
                              <a:latin typeface="Cambria Math" panose="02040503050406030204" pitchFamily="18" charset="0"/>
                            </a:rPr>
                          </m:ctrlPr>
                        </m:sSubPr>
                        <m:e>
                          <m:r>
                            <a:rPr lang="en-US" altLang="zh-CN" sz="2000" b="0" i="1" smtClean="0">
                              <a:latin typeface="Cambria Math" panose="02040503050406030204" pitchFamily="18" charset="0"/>
                            </a:rPr>
                            <m:t>𝐴</m:t>
                          </m:r>
                        </m:e>
                        <m:sub>
                          <m:r>
                            <a:rPr lang="en-US" altLang="zh-CN" sz="2000" b="0" i="1" smtClean="0">
                              <a:latin typeface="Cambria Math" panose="02040503050406030204" pitchFamily="18" charset="0"/>
                            </a:rPr>
                            <m:t>4</m:t>
                          </m:r>
                        </m:sub>
                      </m:sSub>
                      <m:r>
                        <a:rPr lang="en-US" altLang="zh-CN" sz="2000" i="1">
                          <a:latin typeface="Cambria Math" panose="02040503050406030204" pitchFamily="18" charset="0"/>
                        </a:rPr>
                        <m:t>=</m:t>
                      </m:r>
                      <m:r>
                        <a:rPr lang="en-US" altLang="zh-CN" sz="2000" b="0" i="1" smtClean="0">
                          <a:latin typeface="Cambria Math" panose="02040503050406030204" pitchFamily="18" charset="0"/>
                        </a:rPr>
                        <m:t>0</m:t>
                      </m:r>
                    </m:oMath>
                  </m:oMathPara>
                </a14:m>
                <a:endParaRPr lang="zh-CN" altLang="en-US" sz="2000" dirty="0"/>
              </a:p>
            </p:txBody>
          </p:sp>
        </mc:Choice>
        <mc:Fallback xmlns="">
          <p:sp>
            <p:nvSpPr>
              <p:cNvPr id="8" name="TextBox 7">
                <a:extLst>
                  <a:ext uri="{FF2B5EF4-FFF2-40B4-BE49-F238E27FC236}">
                    <a16:creationId xmlns:a16="http://schemas.microsoft.com/office/drawing/2014/main" id="{A7DDEECA-9742-4186-9D43-2D3DCC2342BA}"/>
                  </a:ext>
                </a:extLst>
              </p:cNvPr>
              <p:cNvSpPr txBox="1">
                <a:spLocks noRot="1" noChangeAspect="1" noMove="1" noResize="1" noEditPoints="1" noAdjustHandles="1" noChangeArrowheads="1" noChangeShapeType="1" noTextEdit="1"/>
              </p:cNvSpPr>
              <p:nvPr/>
            </p:nvSpPr>
            <p:spPr>
              <a:xfrm>
                <a:off x="4885150" y="6391953"/>
                <a:ext cx="1856149" cy="400110"/>
              </a:xfrm>
              <a:prstGeom prst="rect">
                <a:avLst/>
              </a:prstGeom>
              <a:blipFill>
                <a:blip r:embed="rId5"/>
                <a:stretch>
                  <a:fillRect b="-1538"/>
                </a:stretch>
              </a:blipFill>
            </p:spPr>
            <p:txBody>
              <a:bodyPr/>
              <a:lstStyle/>
              <a:p>
                <a:r>
                  <a:rPr lang="zh-CN" altLang="en-US">
                    <a:noFill/>
                  </a:rPr>
                  <a:t> </a:t>
                </a:r>
              </a:p>
            </p:txBody>
          </p:sp>
        </mc:Fallback>
      </mc:AlternateContent>
      <p:cxnSp>
        <p:nvCxnSpPr>
          <p:cNvPr id="6" name="Straight Connector 5">
            <a:extLst>
              <a:ext uri="{FF2B5EF4-FFF2-40B4-BE49-F238E27FC236}">
                <a16:creationId xmlns:a16="http://schemas.microsoft.com/office/drawing/2014/main" id="{A2933CBB-3607-4041-8280-05825570429A}"/>
              </a:ext>
            </a:extLst>
          </p:cNvPr>
          <p:cNvCxnSpPr/>
          <p:nvPr/>
        </p:nvCxnSpPr>
        <p:spPr>
          <a:xfrm>
            <a:off x="308919" y="5442707"/>
            <a:ext cx="222421" cy="142548"/>
          </a:xfrm>
          <a:prstGeom prst="line">
            <a:avLst/>
          </a:prstGeom>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73A07C27-574C-4DEB-A58B-CEB2A4892911}"/>
              </a:ext>
            </a:extLst>
          </p:cNvPr>
          <p:cNvCxnSpPr/>
          <p:nvPr/>
        </p:nvCxnSpPr>
        <p:spPr>
          <a:xfrm>
            <a:off x="325392" y="5533322"/>
            <a:ext cx="222421" cy="142548"/>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7906903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C3186C9-85B8-48F5-8B24-154AED335A36}"/>
              </a:ext>
            </a:extLst>
          </p:cNvPr>
          <p:cNvPicPr>
            <a:picLocks noChangeAspect="1"/>
          </p:cNvPicPr>
          <p:nvPr/>
        </p:nvPicPr>
        <p:blipFill>
          <a:blip r:embed="rId2"/>
          <a:stretch>
            <a:fillRect/>
          </a:stretch>
        </p:blipFill>
        <p:spPr>
          <a:xfrm>
            <a:off x="0" y="0"/>
            <a:ext cx="9144000" cy="5398265"/>
          </a:xfrm>
          <a:prstGeom prst="rect">
            <a:avLst/>
          </a:prstGeom>
        </p:spPr>
      </p:pic>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DA1114C2-71AD-4A3E-B5FB-7C06C29DC413}"/>
                  </a:ext>
                </a:extLst>
              </p:cNvPr>
              <p:cNvSpPr txBox="1"/>
              <p:nvPr/>
            </p:nvSpPr>
            <p:spPr>
              <a:xfrm>
                <a:off x="4572000" y="6391953"/>
                <a:ext cx="201003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𝑎</m:t>
                          </m:r>
                        </m:e>
                        <m:sub>
                          <m:r>
                            <a:rPr lang="en-US" altLang="zh-CN" sz="2000" b="0" i="1" smtClean="0">
                              <a:latin typeface="Cambria Math" panose="02040503050406030204" pitchFamily="18" charset="0"/>
                            </a:rPr>
                            <m:t>2</m:t>
                          </m:r>
                        </m:sub>
                      </m:sSub>
                      <m:r>
                        <a:rPr lang="en-US" altLang="zh-CN" sz="2000" i="1" smtClean="0">
                          <a:latin typeface="Cambria Math" panose="02040503050406030204" pitchFamily="18" charset="0"/>
                        </a:rPr>
                        <m:t>=</m:t>
                      </m:r>
                      <m:r>
                        <a:rPr lang="en-US" altLang="zh-CN" sz="2000" b="0" i="1" smtClean="0">
                          <a:latin typeface="Cambria Math" panose="02040503050406030204" pitchFamily="18" charset="0"/>
                        </a:rPr>
                        <m:t>−1,</m:t>
                      </m:r>
                      <m:sSub>
                        <m:sSubPr>
                          <m:ctrlPr>
                            <a:rPr lang="en-US" altLang="zh-CN" sz="2000" i="1">
                              <a:latin typeface="Cambria Math" panose="02040503050406030204" pitchFamily="18" charset="0"/>
                            </a:rPr>
                          </m:ctrlPr>
                        </m:sSubPr>
                        <m:e>
                          <m:r>
                            <a:rPr lang="en-US" altLang="zh-CN" sz="2000" i="1">
                              <a:latin typeface="Cambria Math" panose="02040503050406030204" pitchFamily="18" charset="0"/>
                            </a:rPr>
                            <m:t>𝑎</m:t>
                          </m:r>
                        </m:e>
                        <m:sub>
                          <m:r>
                            <a:rPr lang="en-US" altLang="zh-CN" sz="2000" b="0" i="1" smtClean="0">
                              <a:latin typeface="Cambria Math" panose="02040503050406030204" pitchFamily="18" charset="0"/>
                            </a:rPr>
                            <m:t>4</m:t>
                          </m:r>
                        </m:sub>
                      </m:sSub>
                      <m:r>
                        <a:rPr lang="en-US" altLang="zh-CN" sz="2000" i="1">
                          <a:latin typeface="Cambria Math" panose="02040503050406030204" pitchFamily="18" charset="0"/>
                        </a:rPr>
                        <m:t>=</m:t>
                      </m:r>
                      <m:r>
                        <a:rPr lang="en-US" altLang="zh-CN" sz="2000" b="0" i="1" smtClean="0">
                          <a:latin typeface="Cambria Math" panose="02040503050406030204" pitchFamily="18" charset="0"/>
                        </a:rPr>
                        <m:t>0</m:t>
                      </m:r>
                    </m:oMath>
                  </m:oMathPara>
                </a14:m>
                <a:endParaRPr lang="zh-CN" altLang="en-US" sz="2000" dirty="0"/>
              </a:p>
            </p:txBody>
          </p:sp>
        </mc:Choice>
        <mc:Fallback xmlns="">
          <p:sp>
            <p:nvSpPr>
              <p:cNvPr id="5" name="TextBox 4">
                <a:extLst>
                  <a:ext uri="{FF2B5EF4-FFF2-40B4-BE49-F238E27FC236}">
                    <a16:creationId xmlns:a16="http://schemas.microsoft.com/office/drawing/2014/main" id="{DA1114C2-71AD-4A3E-B5FB-7C06C29DC413}"/>
                  </a:ext>
                </a:extLst>
              </p:cNvPr>
              <p:cNvSpPr txBox="1">
                <a:spLocks noRot="1" noChangeAspect="1" noMove="1" noResize="1" noEditPoints="1" noAdjustHandles="1" noChangeArrowheads="1" noChangeShapeType="1" noTextEdit="1"/>
              </p:cNvSpPr>
              <p:nvPr/>
            </p:nvSpPr>
            <p:spPr>
              <a:xfrm>
                <a:off x="4572000" y="6391953"/>
                <a:ext cx="2010037" cy="400110"/>
              </a:xfrm>
              <a:prstGeom prst="rect">
                <a:avLst/>
              </a:prstGeom>
              <a:blipFill>
                <a:blip r:embed="rId4"/>
                <a:stretch>
                  <a:fillRect b="-1538"/>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C8A183E0-A8DA-416C-8C64-DDD4F8A0F681}"/>
                  </a:ext>
                </a:extLst>
              </p:cNvPr>
              <p:cNvSpPr txBox="1"/>
              <p:nvPr/>
            </p:nvSpPr>
            <p:spPr>
              <a:xfrm>
                <a:off x="180000" y="6391953"/>
                <a:ext cx="4392000" cy="400110"/>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r>
                        <a:rPr lang="zh-CN" altLang="en-US" sz="2000" i="1" smtClean="0">
                          <a:solidFill>
                            <a:schemeClr val="tx1"/>
                          </a:solidFill>
                          <a:latin typeface="Cambria Math" panose="02040503050406030204" pitchFamily="18" charset="0"/>
                        </a:rPr>
                        <m:t>𝑊</m:t>
                      </m:r>
                      <m:d>
                        <m:dPr>
                          <m:ctrlPr>
                            <a:rPr lang="zh-CN" altLang="en-US" sz="2000" i="1">
                              <a:solidFill>
                                <a:schemeClr val="tx1"/>
                              </a:solidFill>
                              <a:latin typeface="Cambria Math" panose="02040503050406030204" pitchFamily="18" charset="0"/>
                            </a:rPr>
                          </m:ctrlPr>
                        </m:dPr>
                        <m:e>
                          <m:r>
                            <a:rPr lang="zh-CN" altLang="en-US" sz="2000" i="1">
                              <a:solidFill>
                                <a:schemeClr val="tx1"/>
                              </a:solidFill>
                              <a:latin typeface="Cambria Math" panose="02040503050406030204" pitchFamily="18" charset="0"/>
                            </a:rPr>
                            <m:t>𝜃</m:t>
                          </m:r>
                        </m:e>
                      </m:d>
                      <m:r>
                        <a:rPr lang="zh-CN" altLang="en-US" sz="2000" i="0">
                          <a:solidFill>
                            <a:schemeClr val="tx1"/>
                          </a:solidFill>
                          <a:latin typeface="Cambria Math" panose="02040503050406030204" pitchFamily="18" charset="0"/>
                        </a:rPr>
                        <m:t>=1+</m:t>
                      </m:r>
                      <m:sSub>
                        <m:sSubPr>
                          <m:ctrlPr>
                            <a:rPr lang="zh-CN" altLang="en-US" sz="2000" i="1">
                              <a:solidFill>
                                <a:schemeClr val="tx1"/>
                              </a:solidFill>
                              <a:latin typeface="Cambria Math" panose="02040503050406030204" pitchFamily="18" charset="0"/>
                            </a:rPr>
                          </m:ctrlPr>
                        </m:sSubPr>
                        <m:e>
                          <m:r>
                            <a:rPr lang="en-US" altLang="zh-CN" sz="2000" b="0" i="1" smtClean="0">
                              <a:solidFill>
                                <a:schemeClr val="tx1"/>
                              </a:solidFill>
                              <a:latin typeface="Cambria Math" panose="02040503050406030204" pitchFamily="18" charset="0"/>
                            </a:rPr>
                            <m:t>𝐴</m:t>
                          </m:r>
                        </m:e>
                        <m:sub>
                          <m:r>
                            <a:rPr lang="zh-CN" altLang="en-US" sz="2000" i="0">
                              <a:solidFill>
                                <a:schemeClr val="tx1"/>
                              </a:solidFill>
                              <a:latin typeface="Cambria Math" panose="02040503050406030204" pitchFamily="18" charset="0"/>
                            </a:rPr>
                            <m:t>2</m:t>
                          </m:r>
                        </m:sub>
                      </m:sSub>
                      <m:sSub>
                        <m:sSubPr>
                          <m:ctrlPr>
                            <a:rPr lang="zh-CN" altLang="en-US" sz="2000" i="1">
                              <a:solidFill>
                                <a:schemeClr val="tx1"/>
                              </a:solidFill>
                              <a:latin typeface="Cambria Math" panose="02040503050406030204" pitchFamily="18" charset="0"/>
                            </a:rPr>
                          </m:ctrlPr>
                        </m:sSubPr>
                        <m:e>
                          <m:r>
                            <a:rPr lang="zh-CN" altLang="en-US" sz="2000" i="1">
                              <a:solidFill>
                                <a:schemeClr val="tx1"/>
                              </a:solidFill>
                              <a:latin typeface="Cambria Math" panose="02040503050406030204" pitchFamily="18" charset="0"/>
                            </a:rPr>
                            <m:t>𝑃</m:t>
                          </m:r>
                        </m:e>
                        <m:sub>
                          <m:r>
                            <a:rPr lang="zh-CN" altLang="en-US" sz="2000" i="0">
                              <a:solidFill>
                                <a:schemeClr val="tx1"/>
                              </a:solidFill>
                              <a:latin typeface="Cambria Math" panose="02040503050406030204" pitchFamily="18" charset="0"/>
                            </a:rPr>
                            <m:t>2</m:t>
                          </m:r>
                        </m:sub>
                      </m:sSub>
                      <m:d>
                        <m:dPr>
                          <m:ctrlPr>
                            <a:rPr lang="zh-CN" altLang="en-US" sz="2000" i="1">
                              <a:solidFill>
                                <a:schemeClr val="tx1"/>
                              </a:solidFill>
                              <a:latin typeface="Cambria Math" panose="02040503050406030204" pitchFamily="18" charset="0"/>
                            </a:rPr>
                          </m:ctrlPr>
                        </m:dPr>
                        <m:e>
                          <m:r>
                            <m:rPr>
                              <m:sty m:val="p"/>
                            </m:rPr>
                            <a:rPr lang="en-US" altLang="zh-CN" sz="2000" b="0" i="0" smtClean="0">
                              <a:solidFill>
                                <a:schemeClr val="tx1"/>
                              </a:solidFill>
                              <a:latin typeface="Cambria Math" panose="02040503050406030204" pitchFamily="18" charset="0"/>
                            </a:rPr>
                            <m:t>cos</m:t>
                          </m:r>
                          <m:r>
                            <a:rPr lang="zh-CN" altLang="en-US" sz="2000" i="1">
                              <a:solidFill>
                                <a:schemeClr val="tx1"/>
                              </a:solidFill>
                              <a:latin typeface="Cambria Math" panose="02040503050406030204" pitchFamily="18" charset="0"/>
                            </a:rPr>
                            <m:t>𝜃</m:t>
                          </m:r>
                        </m:e>
                      </m:d>
                      <m:r>
                        <a:rPr lang="zh-CN" altLang="en-US" sz="2000" i="0">
                          <a:solidFill>
                            <a:schemeClr val="tx1"/>
                          </a:solidFill>
                          <a:latin typeface="Cambria Math" panose="02040503050406030204" pitchFamily="18" charset="0"/>
                        </a:rPr>
                        <m:t>+</m:t>
                      </m:r>
                      <m:sSub>
                        <m:sSubPr>
                          <m:ctrlPr>
                            <a:rPr lang="zh-CN" altLang="en-US" sz="2000" i="1">
                              <a:solidFill>
                                <a:schemeClr val="tx1"/>
                              </a:solidFill>
                              <a:latin typeface="Cambria Math" panose="02040503050406030204" pitchFamily="18" charset="0"/>
                            </a:rPr>
                          </m:ctrlPr>
                        </m:sSubPr>
                        <m:e>
                          <m:r>
                            <a:rPr lang="en-US" altLang="zh-CN" sz="2000" b="0" i="1" smtClean="0">
                              <a:solidFill>
                                <a:schemeClr val="tx1"/>
                              </a:solidFill>
                              <a:latin typeface="Cambria Math" panose="02040503050406030204" pitchFamily="18" charset="0"/>
                            </a:rPr>
                            <m:t>𝐴</m:t>
                          </m:r>
                        </m:e>
                        <m:sub>
                          <m:r>
                            <a:rPr lang="zh-CN" altLang="en-US" sz="2000" i="0">
                              <a:solidFill>
                                <a:schemeClr val="tx1"/>
                              </a:solidFill>
                              <a:latin typeface="Cambria Math" panose="02040503050406030204" pitchFamily="18" charset="0"/>
                            </a:rPr>
                            <m:t>4</m:t>
                          </m:r>
                        </m:sub>
                      </m:sSub>
                      <m:sSub>
                        <m:sSubPr>
                          <m:ctrlPr>
                            <a:rPr lang="zh-CN" altLang="en-US" sz="2000" i="1">
                              <a:solidFill>
                                <a:schemeClr val="tx1"/>
                              </a:solidFill>
                              <a:latin typeface="Cambria Math" panose="02040503050406030204" pitchFamily="18" charset="0"/>
                            </a:rPr>
                          </m:ctrlPr>
                        </m:sSubPr>
                        <m:e>
                          <m:r>
                            <a:rPr lang="zh-CN" altLang="en-US" sz="2000" i="1">
                              <a:solidFill>
                                <a:schemeClr val="tx1"/>
                              </a:solidFill>
                              <a:latin typeface="Cambria Math" panose="02040503050406030204" pitchFamily="18" charset="0"/>
                            </a:rPr>
                            <m:t>𝑃</m:t>
                          </m:r>
                        </m:e>
                        <m:sub>
                          <m:r>
                            <a:rPr lang="zh-CN" altLang="en-US" sz="2000" i="0">
                              <a:solidFill>
                                <a:schemeClr val="tx1"/>
                              </a:solidFill>
                              <a:latin typeface="Cambria Math" panose="02040503050406030204" pitchFamily="18" charset="0"/>
                            </a:rPr>
                            <m:t>4</m:t>
                          </m:r>
                        </m:sub>
                      </m:sSub>
                      <m:d>
                        <m:dPr>
                          <m:ctrlPr>
                            <a:rPr lang="zh-CN" altLang="en-US" sz="2000" i="1">
                              <a:solidFill>
                                <a:schemeClr val="tx1"/>
                              </a:solidFill>
                              <a:latin typeface="Cambria Math" panose="02040503050406030204" pitchFamily="18" charset="0"/>
                            </a:rPr>
                          </m:ctrlPr>
                        </m:dPr>
                        <m:e>
                          <m:r>
                            <m:rPr>
                              <m:sty m:val="p"/>
                            </m:rPr>
                            <a:rPr lang="en-US" altLang="zh-CN" sz="2000" b="0" i="1">
                              <a:solidFill>
                                <a:schemeClr val="tx1"/>
                              </a:solidFill>
                              <a:latin typeface="Cambria Math" panose="02040503050406030204" pitchFamily="18" charset="0"/>
                            </a:rPr>
                            <m:t>cos</m:t>
                          </m:r>
                          <m:r>
                            <a:rPr lang="zh-CN" altLang="en-US" sz="2000" i="1">
                              <a:solidFill>
                                <a:schemeClr val="tx1"/>
                              </a:solidFill>
                              <a:latin typeface="Cambria Math" panose="02040503050406030204" pitchFamily="18" charset="0"/>
                            </a:rPr>
                            <m:t>𝜃</m:t>
                          </m:r>
                        </m:e>
                      </m:d>
                    </m:oMath>
                  </m:oMathPara>
                </a14:m>
                <a:endParaRPr lang="zh-CN" altLang="en-US" sz="2000" dirty="0">
                  <a:solidFill>
                    <a:schemeClr val="tx1"/>
                  </a:solidFill>
                </a:endParaRPr>
              </a:p>
            </p:txBody>
          </p:sp>
        </mc:Choice>
        <mc:Fallback xmlns="">
          <p:sp>
            <p:nvSpPr>
              <p:cNvPr id="6" name="TextBox 5">
                <a:extLst>
                  <a:ext uri="{FF2B5EF4-FFF2-40B4-BE49-F238E27FC236}">
                    <a16:creationId xmlns:a16="http://schemas.microsoft.com/office/drawing/2014/main" id="{C8A183E0-A8DA-416C-8C64-DDD4F8A0F681}"/>
                  </a:ext>
                </a:extLst>
              </p:cNvPr>
              <p:cNvSpPr txBox="1">
                <a:spLocks noRot="1" noChangeAspect="1" noMove="1" noResize="1" noEditPoints="1" noAdjustHandles="1" noChangeArrowheads="1" noChangeShapeType="1" noTextEdit="1"/>
              </p:cNvSpPr>
              <p:nvPr/>
            </p:nvSpPr>
            <p:spPr>
              <a:xfrm>
                <a:off x="180000" y="6391953"/>
                <a:ext cx="4392000" cy="400110"/>
              </a:xfrm>
              <a:prstGeom prst="rect">
                <a:avLst/>
              </a:prstGeom>
              <a:blipFill>
                <a:blip r:embed="rId5"/>
                <a:stretch>
                  <a:fillRect b="-1538"/>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17599179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8CE441-D24D-4DD4-8B67-DBBFE1D0CE0F}"/>
              </a:ext>
            </a:extLst>
          </p:cNvPr>
          <p:cNvPicPr>
            <a:picLocks noChangeAspect="1"/>
          </p:cNvPicPr>
          <p:nvPr/>
        </p:nvPicPr>
        <p:blipFill>
          <a:blip r:embed="rId2"/>
          <a:stretch>
            <a:fillRect/>
          </a:stretch>
        </p:blipFill>
        <p:spPr>
          <a:xfrm>
            <a:off x="0" y="0"/>
            <a:ext cx="9144000" cy="5113123"/>
          </a:xfrm>
          <a:prstGeom prst="rect">
            <a:avLst/>
          </a:prstGeom>
        </p:spPr>
      </p:pic>
      <p:pic>
        <p:nvPicPr>
          <p:cNvPr id="5" name="Picture 4">
            <a:extLst>
              <a:ext uri="{FF2B5EF4-FFF2-40B4-BE49-F238E27FC236}">
                <a16:creationId xmlns:a16="http://schemas.microsoft.com/office/drawing/2014/main" id="{4734A231-D503-4D6B-B704-1A4811CD7B2A}"/>
              </a:ext>
            </a:extLst>
          </p:cNvPr>
          <p:cNvPicPr>
            <a:picLocks noChangeAspect="1"/>
          </p:cNvPicPr>
          <p:nvPr/>
        </p:nvPicPr>
        <p:blipFill>
          <a:blip r:embed="rId3"/>
          <a:stretch>
            <a:fillRect/>
          </a:stretch>
        </p:blipFill>
        <p:spPr>
          <a:xfrm>
            <a:off x="171450" y="5249226"/>
            <a:ext cx="8972550" cy="727153"/>
          </a:xfrm>
          <a:prstGeom prst="rect">
            <a:avLst/>
          </a:prstGeom>
        </p:spPr>
      </p:pic>
      <mc:AlternateContent xmlns:mc="http://schemas.openxmlformats.org/markup-compatibility/2006" xmlns:a14="http://schemas.microsoft.com/office/drawing/2010/main">
        <mc:Choice Requires="a14">
          <p:sp>
            <p:nvSpPr>
              <p:cNvPr id="7" name="TextBox 6">
                <a:extLst>
                  <a:ext uri="{FF2B5EF4-FFF2-40B4-BE49-F238E27FC236}">
                    <a16:creationId xmlns:a16="http://schemas.microsoft.com/office/drawing/2014/main" id="{AA2F0C75-FE16-4671-B81D-618306B1AE47}"/>
                  </a:ext>
                </a:extLst>
              </p:cNvPr>
              <p:cNvSpPr txBox="1"/>
              <p:nvPr/>
            </p:nvSpPr>
            <p:spPr>
              <a:xfrm>
                <a:off x="4572000" y="6391953"/>
                <a:ext cx="1817677"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𝑎</m:t>
                          </m:r>
                        </m:e>
                        <m:sub>
                          <m:r>
                            <a:rPr lang="en-US" altLang="zh-CN" sz="2000" b="0" i="1" smtClean="0">
                              <a:latin typeface="Cambria Math" panose="02040503050406030204" pitchFamily="18" charset="0"/>
                            </a:rPr>
                            <m:t>2</m:t>
                          </m:r>
                        </m:sub>
                      </m:sSub>
                      <m:r>
                        <a:rPr lang="en-US" altLang="zh-CN" sz="2000" i="1" smtClean="0">
                          <a:latin typeface="Cambria Math" panose="02040503050406030204" pitchFamily="18" charset="0"/>
                        </a:rPr>
                        <m:t>=</m:t>
                      </m:r>
                      <m:r>
                        <a:rPr lang="en-US" altLang="zh-CN" sz="2000" b="0" i="1" smtClean="0">
                          <a:latin typeface="Cambria Math" panose="02040503050406030204" pitchFamily="18" charset="0"/>
                        </a:rPr>
                        <m:t>1,</m:t>
                      </m:r>
                      <m:sSub>
                        <m:sSubPr>
                          <m:ctrlPr>
                            <a:rPr lang="en-US" altLang="zh-CN" sz="2000" i="1">
                              <a:latin typeface="Cambria Math" panose="02040503050406030204" pitchFamily="18" charset="0"/>
                            </a:rPr>
                          </m:ctrlPr>
                        </m:sSubPr>
                        <m:e>
                          <m:r>
                            <a:rPr lang="en-US" altLang="zh-CN" sz="2000" i="1">
                              <a:latin typeface="Cambria Math" panose="02040503050406030204" pitchFamily="18" charset="0"/>
                            </a:rPr>
                            <m:t>𝑎</m:t>
                          </m:r>
                        </m:e>
                        <m:sub>
                          <m:r>
                            <a:rPr lang="en-US" altLang="zh-CN" sz="2000" b="0" i="1" smtClean="0">
                              <a:latin typeface="Cambria Math" panose="02040503050406030204" pitchFamily="18" charset="0"/>
                            </a:rPr>
                            <m:t>4</m:t>
                          </m:r>
                        </m:sub>
                      </m:sSub>
                      <m:r>
                        <a:rPr lang="en-US" altLang="zh-CN" sz="2000" i="1">
                          <a:latin typeface="Cambria Math" panose="02040503050406030204" pitchFamily="18" charset="0"/>
                        </a:rPr>
                        <m:t>=</m:t>
                      </m:r>
                      <m:r>
                        <a:rPr lang="en-US" altLang="zh-CN" sz="2000" b="0" i="1" smtClean="0">
                          <a:latin typeface="Cambria Math" panose="02040503050406030204" pitchFamily="18" charset="0"/>
                        </a:rPr>
                        <m:t>1</m:t>
                      </m:r>
                    </m:oMath>
                  </m:oMathPara>
                </a14:m>
                <a:endParaRPr lang="zh-CN" altLang="en-US" sz="2000" dirty="0"/>
              </a:p>
            </p:txBody>
          </p:sp>
        </mc:Choice>
        <mc:Fallback xmlns="">
          <p:sp>
            <p:nvSpPr>
              <p:cNvPr id="7" name="TextBox 6">
                <a:extLst>
                  <a:ext uri="{FF2B5EF4-FFF2-40B4-BE49-F238E27FC236}">
                    <a16:creationId xmlns:a16="http://schemas.microsoft.com/office/drawing/2014/main" id="{AA2F0C75-FE16-4671-B81D-618306B1AE47}"/>
                  </a:ext>
                </a:extLst>
              </p:cNvPr>
              <p:cNvSpPr txBox="1">
                <a:spLocks noRot="1" noChangeAspect="1" noMove="1" noResize="1" noEditPoints="1" noAdjustHandles="1" noChangeArrowheads="1" noChangeShapeType="1" noTextEdit="1"/>
              </p:cNvSpPr>
              <p:nvPr/>
            </p:nvSpPr>
            <p:spPr>
              <a:xfrm>
                <a:off x="4572000" y="6391953"/>
                <a:ext cx="1817677" cy="400110"/>
              </a:xfrm>
              <a:prstGeom prst="rect">
                <a:avLst/>
              </a:prstGeom>
              <a:blipFill>
                <a:blip r:embed="rId5"/>
                <a:stretch>
                  <a:fillRect b="-1538"/>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8" name="TextBox 7">
                <a:extLst>
                  <a:ext uri="{FF2B5EF4-FFF2-40B4-BE49-F238E27FC236}">
                    <a16:creationId xmlns:a16="http://schemas.microsoft.com/office/drawing/2014/main" id="{75A9358B-D650-4351-85A4-612AD5B5E115}"/>
                  </a:ext>
                </a:extLst>
              </p:cNvPr>
              <p:cNvSpPr txBox="1"/>
              <p:nvPr/>
            </p:nvSpPr>
            <p:spPr>
              <a:xfrm>
                <a:off x="180000" y="6391953"/>
                <a:ext cx="4392000" cy="400110"/>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r>
                        <a:rPr lang="zh-CN" altLang="en-US" sz="2000" i="1" smtClean="0">
                          <a:solidFill>
                            <a:schemeClr val="tx1"/>
                          </a:solidFill>
                          <a:latin typeface="Cambria Math" panose="02040503050406030204" pitchFamily="18" charset="0"/>
                        </a:rPr>
                        <m:t>𝑊</m:t>
                      </m:r>
                      <m:d>
                        <m:dPr>
                          <m:ctrlPr>
                            <a:rPr lang="zh-CN" altLang="en-US" sz="2000" i="1">
                              <a:solidFill>
                                <a:schemeClr val="tx1"/>
                              </a:solidFill>
                              <a:latin typeface="Cambria Math" panose="02040503050406030204" pitchFamily="18" charset="0"/>
                            </a:rPr>
                          </m:ctrlPr>
                        </m:dPr>
                        <m:e>
                          <m:r>
                            <a:rPr lang="zh-CN" altLang="en-US" sz="2000" i="1">
                              <a:solidFill>
                                <a:schemeClr val="tx1"/>
                              </a:solidFill>
                              <a:latin typeface="Cambria Math" panose="02040503050406030204" pitchFamily="18" charset="0"/>
                            </a:rPr>
                            <m:t>𝜃</m:t>
                          </m:r>
                        </m:e>
                      </m:d>
                      <m:r>
                        <a:rPr lang="zh-CN" altLang="en-US" sz="2000" i="0">
                          <a:solidFill>
                            <a:schemeClr val="tx1"/>
                          </a:solidFill>
                          <a:latin typeface="Cambria Math" panose="02040503050406030204" pitchFamily="18" charset="0"/>
                        </a:rPr>
                        <m:t>=1+</m:t>
                      </m:r>
                      <m:sSub>
                        <m:sSubPr>
                          <m:ctrlPr>
                            <a:rPr lang="zh-CN" altLang="en-US" sz="2000" i="1">
                              <a:solidFill>
                                <a:schemeClr val="tx1"/>
                              </a:solidFill>
                              <a:latin typeface="Cambria Math" panose="02040503050406030204" pitchFamily="18" charset="0"/>
                            </a:rPr>
                          </m:ctrlPr>
                        </m:sSubPr>
                        <m:e>
                          <m:r>
                            <a:rPr lang="en-US" altLang="zh-CN" sz="2000" b="0" i="1" smtClean="0">
                              <a:solidFill>
                                <a:schemeClr val="tx1"/>
                              </a:solidFill>
                              <a:latin typeface="Cambria Math" panose="02040503050406030204" pitchFamily="18" charset="0"/>
                            </a:rPr>
                            <m:t>𝐴</m:t>
                          </m:r>
                        </m:e>
                        <m:sub>
                          <m:r>
                            <a:rPr lang="zh-CN" altLang="en-US" sz="2000" i="0">
                              <a:solidFill>
                                <a:schemeClr val="tx1"/>
                              </a:solidFill>
                              <a:latin typeface="Cambria Math" panose="02040503050406030204" pitchFamily="18" charset="0"/>
                            </a:rPr>
                            <m:t>2</m:t>
                          </m:r>
                        </m:sub>
                      </m:sSub>
                      <m:sSub>
                        <m:sSubPr>
                          <m:ctrlPr>
                            <a:rPr lang="zh-CN" altLang="en-US" sz="2000" i="1">
                              <a:solidFill>
                                <a:schemeClr val="tx1"/>
                              </a:solidFill>
                              <a:latin typeface="Cambria Math" panose="02040503050406030204" pitchFamily="18" charset="0"/>
                            </a:rPr>
                          </m:ctrlPr>
                        </m:sSubPr>
                        <m:e>
                          <m:r>
                            <a:rPr lang="zh-CN" altLang="en-US" sz="2000" i="1">
                              <a:solidFill>
                                <a:schemeClr val="tx1"/>
                              </a:solidFill>
                              <a:latin typeface="Cambria Math" panose="02040503050406030204" pitchFamily="18" charset="0"/>
                            </a:rPr>
                            <m:t>𝑃</m:t>
                          </m:r>
                        </m:e>
                        <m:sub>
                          <m:r>
                            <a:rPr lang="zh-CN" altLang="en-US" sz="2000" i="0">
                              <a:solidFill>
                                <a:schemeClr val="tx1"/>
                              </a:solidFill>
                              <a:latin typeface="Cambria Math" panose="02040503050406030204" pitchFamily="18" charset="0"/>
                            </a:rPr>
                            <m:t>2</m:t>
                          </m:r>
                        </m:sub>
                      </m:sSub>
                      <m:d>
                        <m:dPr>
                          <m:ctrlPr>
                            <a:rPr lang="zh-CN" altLang="en-US" sz="2000" i="1">
                              <a:solidFill>
                                <a:schemeClr val="tx1"/>
                              </a:solidFill>
                              <a:latin typeface="Cambria Math" panose="02040503050406030204" pitchFamily="18" charset="0"/>
                            </a:rPr>
                          </m:ctrlPr>
                        </m:dPr>
                        <m:e>
                          <m:r>
                            <m:rPr>
                              <m:sty m:val="p"/>
                            </m:rPr>
                            <a:rPr lang="en-US" altLang="zh-CN" sz="2000" b="0" i="0" smtClean="0">
                              <a:solidFill>
                                <a:schemeClr val="tx1"/>
                              </a:solidFill>
                              <a:latin typeface="Cambria Math" panose="02040503050406030204" pitchFamily="18" charset="0"/>
                            </a:rPr>
                            <m:t>cos</m:t>
                          </m:r>
                          <m:r>
                            <a:rPr lang="zh-CN" altLang="en-US" sz="2000" i="1">
                              <a:solidFill>
                                <a:schemeClr val="tx1"/>
                              </a:solidFill>
                              <a:latin typeface="Cambria Math" panose="02040503050406030204" pitchFamily="18" charset="0"/>
                            </a:rPr>
                            <m:t>𝜃</m:t>
                          </m:r>
                        </m:e>
                      </m:d>
                      <m:r>
                        <a:rPr lang="zh-CN" altLang="en-US" sz="2000" i="0">
                          <a:solidFill>
                            <a:schemeClr val="tx1"/>
                          </a:solidFill>
                          <a:latin typeface="Cambria Math" panose="02040503050406030204" pitchFamily="18" charset="0"/>
                        </a:rPr>
                        <m:t>+</m:t>
                      </m:r>
                      <m:sSub>
                        <m:sSubPr>
                          <m:ctrlPr>
                            <a:rPr lang="zh-CN" altLang="en-US" sz="2000" i="1">
                              <a:solidFill>
                                <a:schemeClr val="tx1"/>
                              </a:solidFill>
                              <a:latin typeface="Cambria Math" panose="02040503050406030204" pitchFamily="18" charset="0"/>
                            </a:rPr>
                          </m:ctrlPr>
                        </m:sSubPr>
                        <m:e>
                          <m:r>
                            <a:rPr lang="en-US" altLang="zh-CN" sz="2000" b="0" i="1" smtClean="0">
                              <a:solidFill>
                                <a:schemeClr val="tx1"/>
                              </a:solidFill>
                              <a:latin typeface="Cambria Math" panose="02040503050406030204" pitchFamily="18" charset="0"/>
                            </a:rPr>
                            <m:t>𝐴</m:t>
                          </m:r>
                        </m:e>
                        <m:sub>
                          <m:r>
                            <a:rPr lang="zh-CN" altLang="en-US" sz="2000" i="0">
                              <a:solidFill>
                                <a:schemeClr val="tx1"/>
                              </a:solidFill>
                              <a:latin typeface="Cambria Math" panose="02040503050406030204" pitchFamily="18" charset="0"/>
                            </a:rPr>
                            <m:t>4</m:t>
                          </m:r>
                        </m:sub>
                      </m:sSub>
                      <m:sSub>
                        <m:sSubPr>
                          <m:ctrlPr>
                            <a:rPr lang="zh-CN" altLang="en-US" sz="2000" i="1">
                              <a:solidFill>
                                <a:schemeClr val="tx1"/>
                              </a:solidFill>
                              <a:latin typeface="Cambria Math" panose="02040503050406030204" pitchFamily="18" charset="0"/>
                            </a:rPr>
                          </m:ctrlPr>
                        </m:sSubPr>
                        <m:e>
                          <m:r>
                            <a:rPr lang="zh-CN" altLang="en-US" sz="2000" i="1">
                              <a:solidFill>
                                <a:schemeClr val="tx1"/>
                              </a:solidFill>
                              <a:latin typeface="Cambria Math" panose="02040503050406030204" pitchFamily="18" charset="0"/>
                            </a:rPr>
                            <m:t>𝑃</m:t>
                          </m:r>
                        </m:e>
                        <m:sub>
                          <m:r>
                            <a:rPr lang="zh-CN" altLang="en-US" sz="2000" i="0">
                              <a:solidFill>
                                <a:schemeClr val="tx1"/>
                              </a:solidFill>
                              <a:latin typeface="Cambria Math" panose="02040503050406030204" pitchFamily="18" charset="0"/>
                            </a:rPr>
                            <m:t>4</m:t>
                          </m:r>
                        </m:sub>
                      </m:sSub>
                      <m:d>
                        <m:dPr>
                          <m:ctrlPr>
                            <a:rPr lang="zh-CN" altLang="en-US" sz="2000" i="1">
                              <a:solidFill>
                                <a:schemeClr val="tx1"/>
                              </a:solidFill>
                              <a:latin typeface="Cambria Math" panose="02040503050406030204" pitchFamily="18" charset="0"/>
                            </a:rPr>
                          </m:ctrlPr>
                        </m:dPr>
                        <m:e>
                          <m:r>
                            <m:rPr>
                              <m:sty m:val="p"/>
                            </m:rPr>
                            <a:rPr lang="en-US" altLang="zh-CN" sz="2000" b="0" i="1">
                              <a:solidFill>
                                <a:schemeClr val="tx1"/>
                              </a:solidFill>
                              <a:latin typeface="Cambria Math" panose="02040503050406030204" pitchFamily="18" charset="0"/>
                            </a:rPr>
                            <m:t>cos</m:t>
                          </m:r>
                          <m:r>
                            <a:rPr lang="zh-CN" altLang="en-US" sz="2000" i="1">
                              <a:solidFill>
                                <a:schemeClr val="tx1"/>
                              </a:solidFill>
                              <a:latin typeface="Cambria Math" panose="02040503050406030204" pitchFamily="18" charset="0"/>
                            </a:rPr>
                            <m:t>𝜃</m:t>
                          </m:r>
                        </m:e>
                      </m:d>
                    </m:oMath>
                  </m:oMathPara>
                </a14:m>
                <a:endParaRPr lang="zh-CN" altLang="en-US" sz="2000" dirty="0">
                  <a:solidFill>
                    <a:schemeClr val="tx1"/>
                  </a:solidFill>
                </a:endParaRPr>
              </a:p>
            </p:txBody>
          </p:sp>
        </mc:Choice>
        <mc:Fallback xmlns="">
          <p:sp>
            <p:nvSpPr>
              <p:cNvPr id="8" name="TextBox 7">
                <a:extLst>
                  <a:ext uri="{FF2B5EF4-FFF2-40B4-BE49-F238E27FC236}">
                    <a16:creationId xmlns:a16="http://schemas.microsoft.com/office/drawing/2014/main" id="{75A9358B-D650-4351-85A4-612AD5B5E115}"/>
                  </a:ext>
                </a:extLst>
              </p:cNvPr>
              <p:cNvSpPr txBox="1">
                <a:spLocks noRot="1" noChangeAspect="1" noMove="1" noResize="1" noEditPoints="1" noAdjustHandles="1" noChangeArrowheads="1" noChangeShapeType="1" noTextEdit="1"/>
              </p:cNvSpPr>
              <p:nvPr/>
            </p:nvSpPr>
            <p:spPr>
              <a:xfrm>
                <a:off x="180000" y="6391953"/>
                <a:ext cx="4392000" cy="400110"/>
              </a:xfrm>
              <a:prstGeom prst="rect">
                <a:avLst/>
              </a:prstGeom>
              <a:blipFill>
                <a:blip r:embed="rId6"/>
                <a:stretch>
                  <a:fillRect b="-1538"/>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329595910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19789D-50B7-4BEF-8DB8-EFCAEF90EC70}"/>
              </a:ext>
            </a:extLst>
          </p:cNvPr>
          <p:cNvPicPr>
            <a:picLocks noChangeAspect="1"/>
          </p:cNvPicPr>
          <p:nvPr/>
        </p:nvPicPr>
        <p:blipFill>
          <a:blip r:embed="rId2"/>
          <a:stretch>
            <a:fillRect/>
          </a:stretch>
        </p:blipFill>
        <p:spPr>
          <a:xfrm>
            <a:off x="0" y="0"/>
            <a:ext cx="9144000" cy="5403567"/>
          </a:xfrm>
          <a:prstGeom prst="rect">
            <a:avLst/>
          </a:prstGeom>
        </p:spPr>
      </p:pic>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2F185D12-CF22-49E4-9CBA-D71618C7FFCE}"/>
                  </a:ext>
                </a:extLst>
              </p:cNvPr>
              <p:cNvSpPr txBox="1"/>
              <p:nvPr/>
            </p:nvSpPr>
            <p:spPr>
              <a:xfrm>
                <a:off x="4572000" y="6391953"/>
                <a:ext cx="2202398"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000" i="1" smtClean="0">
                              <a:latin typeface="Cambria Math" panose="02040503050406030204" pitchFamily="18" charset="0"/>
                            </a:rPr>
                          </m:ctrlPr>
                        </m:sSubPr>
                        <m:e>
                          <m:r>
                            <a:rPr lang="en-US" altLang="zh-CN" sz="2000" b="0" i="1" smtClean="0">
                              <a:latin typeface="Cambria Math" panose="02040503050406030204" pitchFamily="18" charset="0"/>
                            </a:rPr>
                            <m:t>𝑎</m:t>
                          </m:r>
                        </m:e>
                        <m:sub>
                          <m:r>
                            <a:rPr lang="en-US" altLang="zh-CN" sz="2000" b="0" i="1" smtClean="0">
                              <a:latin typeface="Cambria Math" panose="02040503050406030204" pitchFamily="18" charset="0"/>
                            </a:rPr>
                            <m:t>2</m:t>
                          </m:r>
                        </m:sub>
                      </m:sSub>
                      <m:r>
                        <a:rPr lang="en-US" altLang="zh-CN" sz="2000" i="1" smtClean="0">
                          <a:latin typeface="Cambria Math" panose="02040503050406030204" pitchFamily="18" charset="0"/>
                        </a:rPr>
                        <m:t>=</m:t>
                      </m:r>
                      <m:r>
                        <a:rPr lang="en-US" altLang="zh-CN" sz="2000" b="0" i="1" smtClean="0">
                          <a:latin typeface="Cambria Math" panose="02040503050406030204" pitchFamily="18" charset="0"/>
                        </a:rPr>
                        <m:t>−1,</m:t>
                      </m:r>
                      <m:sSub>
                        <m:sSubPr>
                          <m:ctrlPr>
                            <a:rPr lang="en-US" altLang="zh-CN" sz="2000" i="1">
                              <a:latin typeface="Cambria Math" panose="02040503050406030204" pitchFamily="18" charset="0"/>
                            </a:rPr>
                          </m:ctrlPr>
                        </m:sSubPr>
                        <m:e>
                          <m:r>
                            <a:rPr lang="en-US" altLang="zh-CN" sz="2000" i="1">
                              <a:latin typeface="Cambria Math" panose="02040503050406030204" pitchFamily="18" charset="0"/>
                            </a:rPr>
                            <m:t>𝑎</m:t>
                          </m:r>
                        </m:e>
                        <m:sub>
                          <m:r>
                            <a:rPr lang="en-US" altLang="zh-CN" sz="2000" b="0" i="1" smtClean="0">
                              <a:latin typeface="Cambria Math" panose="02040503050406030204" pitchFamily="18" charset="0"/>
                            </a:rPr>
                            <m:t>4</m:t>
                          </m:r>
                        </m:sub>
                      </m:sSub>
                      <m:r>
                        <a:rPr lang="en-US" altLang="zh-CN" sz="2000" i="1">
                          <a:latin typeface="Cambria Math" panose="02040503050406030204" pitchFamily="18" charset="0"/>
                        </a:rPr>
                        <m:t>=</m:t>
                      </m:r>
                      <m:r>
                        <a:rPr lang="en-US" altLang="zh-CN" sz="2000" b="0" i="1" smtClean="0">
                          <a:latin typeface="Cambria Math" panose="02040503050406030204" pitchFamily="18" charset="0"/>
                        </a:rPr>
                        <m:t>−1</m:t>
                      </m:r>
                    </m:oMath>
                  </m:oMathPara>
                </a14:m>
                <a:endParaRPr lang="zh-CN" altLang="en-US" sz="2000" dirty="0"/>
              </a:p>
            </p:txBody>
          </p:sp>
        </mc:Choice>
        <mc:Fallback xmlns="">
          <p:sp>
            <p:nvSpPr>
              <p:cNvPr id="5" name="TextBox 4">
                <a:extLst>
                  <a:ext uri="{FF2B5EF4-FFF2-40B4-BE49-F238E27FC236}">
                    <a16:creationId xmlns:a16="http://schemas.microsoft.com/office/drawing/2014/main" id="{2F185D12-CF22-49E4-9CBA-D71618C7FFCE}"/>
                  </a:ext>
                </a:extLst>
              </p:cNvPr>
              <p:cNvSpPr txBox="1">
                <a:spLocks noRot="1" noChangeAspect="1" noMove="1" noResize="1" noEditPoints="1" noAdjustHandles="1" noChangeArrowheads="1" noChangeShapeType="1" noTextEdit="1"/>
              </p:cNvSpPr>
              <p:nvPr/>
            </p:nvSpPr>
            <p:spPr>
              <a:xfrm>
                <a:off x="4572000" y="6391953"/>
                <a:ext cx="2202398" cy="400110"/>
              </a:xfrm>
              <a:prstGeom prst="rect">
                <a:avLst/>
              </a:prstGeom>
              <a:blipFill>
                <a:blip r:embed="rId4"/>
                <a:stretch>
                  <a:fillRect b="-1538"/>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8B149AF5-2D0E-4F08-B908-B33B2D7F5ED4}"/>
                  </a:ext>
                </a:extLst>
              </p:cNvPr>
              <p:cNvSpPr txBox="1"/>
              <p:nvPr/>
            </p:nvSpPr>
            <p:spPr>
              <a:xfrm>
                <a:off x="180000" y="6391953"/>
                <a:ext cx="4392000" cy="400110"/>
              </a:xfrm>
              <a:prstGeom prst="rect">
                <a:avLst/>
              </a:prstGeom>
              <a:noFill/>
            </p:spPr>
            <p:txBody>
              <a:bodyPr wrap="square">
                <a:spAutoFit/>
              </a:bodyPr>
              <a:lstStyle/>
              <a:p>
                <a:pPr/>
                <a14:m>
                  <m:oMathPara xmlns:m="http://schemas.openxmlformats.org/officeDocument/2006/math">
                    <m:oMathParaPr>
                      <m:jc m:val="left"/>
                    </m:oMathParaPr>
                    <m:oMath xmlns:m="http://schemas.openxmlformats.org/officeDocument/2006/math">
                      <m:r>
                        <a:rPr lang="zh-CN" altLang="en-US" sz="2000" i="1" smtClean="0">
                          <a:solidFill>
                            <a:schemeClr val="tx1"/>
                          </a:solidFill>
                          <a:latin typeface="Cambria Math" panose="02040503050406030204" pitchFamily="18" charset="0"/>
                        </a:rPr>
                        <m:t>𝑊</m:t>
                      </m:r>
                      <m:d>
                        <m:dPr>
                          <m:ctrlPr>
                            <a:rPr lang="zh-CN" altLang="en-US" sz="2000" i="1">
                              <a:solidFill>
                                <a:schemeClr val="tx1"/>
                              </a:solidFill>
                              <a:latin typeface="Cambria Math" panose="02040503050406030204" pitchFamily="18" charset="0"/>
                            </a:rPr>
                          </m:ctrlPr>
                        </m:dPr>
                        <m:e>
                          <m:r>
                            <a:rPr lang="zh-CN" altLang="en-US" sz="2000" i="1">
                              <a:solidFill>
                                <a:schemeClr val="tx1"/>
                              </a:solidFill>
                              <a:latin typeface="Cambria Math" panose="02040503050406030204" pitchFamily="18" charset="0"/>
                            </a:rPr>
                            <m:t>𝜃</m:t>
                          </m:r>
                        </m:e>
                      </m:d>
                      <m:r>
                        <a:rPr lang="zh-CN" altLang="en-US" sz="2000" i="0">
                          <a:solidFill>
                            <a:schemeClr val="tx1"/>
                          </a:solidFill>
                          <a:latin typeface="Cambria Math" panose="02040503050406030204" pitchFamily="18" charset="0"/>
                        </a:rPr>
                        <m:t>=1+</m:t>
                      </m:r>
                      <m:sSub>
                        <m:sSubPr>
                          <m:ctrlPr>
                            <a:rPr lang="zh-CN" altLang="en-US" sz="2000" i="1">
                              <a:solidFill>
                                <a:schemeClr val="tx1"/>
                              </a:solidFill>
                              <a:latin typeface="Cambria Math" panose="02040503050406030204" pitchFamily="18" charset="0"/>
                            </a:rPr>
                          </m:ctrlPr>
                        </m:sSubPr>
                        <m:e>
                          <m:r>
                            <a:rPr lang="en-US" altLang="zh-CN" sz="2000" b="0" i="1" smtClean="0">
                              <a:solidFill>
                                <a:schemeClr val="tx1"/>
                              </a:solidFill>
                              <a:latin typeface="Cambria Math" panose="02040503050406030204" pitchFamily="18" charset="0"/>
                            </a:rPr>
                            <m:t>𝐴</m:t>
                          </m:r>
                        </m:e>
                        <m:sub>
                          <m:r>
                            <a:rPr lang="zh-CN" altLang="en-US" sz="2000" i="0">
                              <a:solidFill>
                                <a:schemeClr val="tx1"/>
                              </a:solidFill>
                              <a:latin typeface="Cambria Math" panose="02040503050406030204" pitchFamily="18" charset="0"/>
                            </a:rPr>
                            <m:t>2</m:t>
                          </m:r>
                        </m:sub>
                      </m:sSub>
                      <m:sSub>
                        <m:sSubPr>
                          <m:ctrlPr>
                            <a:rPr lang="zh-CN" altLang="en-US" sz="2000" i="1">
                              <a:solidFill>
                                <a:schemeClr val="tx1"/>
                              </a:solidFill>
                              <a:latin typeface="Cambria Math" panose="02040503050406030204" pitchFamily="18" charset="0"/>
                            </a:rPr>
                          </m:ctrlPr>
                        </m:sSubPr>
                        <m:e>
                          <m:r>
                            <a:rPr lang="zh-CN" altLang="en-US" sz="2000" i="1">
                              <a:solidFill>
                                <a:schemeClr val="tx1"/>
                              </a:solidFill>
                              <a:latin typeface="Cambria Math" panose="02040503050406030204" pitchFamily="18" charset="0"/>
                            </a:rPr>
                            <m:t>𝑃</m:t>
                          </m:r>
                        </m:e>
                        <m:sub>
                          <m:r>
                            <a:rPr lang="zh-CN" altLang="en-US" sz="2000" i="0">
                              <a:solidFill>
                                <a:schemeClr val="tx1"/>
                              </a:solidFill>
                              <a:latin typeface="Cambria Math" panose="02040503050406030204" pitchFamily="18" charset="0"/>
                            </a:rPr>
                            <m:t>2</m:t>
                          </m:r>
                        </m:sub>
                      </m:sSub>
                      <m:d>
                        <m:dPr>
                          <m:ctrlPr>
                            <a:rPr lang="zh-CN" altLang="en-US" sz="2000" i="1">
                              <a:solidFill>
                                <a:schemeClr val="tx1"/>
                              </a:solidFill>
                              <a:latin typeface="Cambria Math" panose="02040503050406030204" pitchFamily="18" charset="0"/>
                            </a:rPr>
                          </m:ctrlPr>
                        </m:dPr>
                        <m:e>
                          <m:r>
                            <m:rPr>
                              <m:sty m:val="p"/>
                            </m:rPr>
                            <a:rPr lang="en-US" altLang="zh-CN" sz="2000" b="0" i="0" smtClean="0">
                              <a:solidFill>
                                <a:schemeClr val="tx1"/>
                              </a:solidFill>
                              <a:latin typeface="Cambria Math" panose="02040503050406030204" pitchFamily="18" charset="0"/>
                            </a:rPr>
                            <m:t>cos</m:t>
                          </m:r>
                          <m:r>
                            <a:rPr lang="zh-CN" altLang="en-US" sz="2000" i="1">
                              <a:solidFill>
                                <a:schemeClr val="tx1"/>
                              </a:solidFill>
                              <a:latin typeface="Cambria Math" panose="02040503050406030204" pitchFamily="18" charset="0"/>
                            </a:rPr>
                            <m:t>𝜃</m:t>
                          </m:r>
                        </m:e>
                      </m:d>
                      <m:r>
                        <a:rPr lang="zh-CN" altLang="en-US" sz="2000" i="0">
                          <a:solidFill>
                            <a:schemeClr val="tx1"/>
                          </a:solidFill>
                          <a:latin typeface="Cambria Math" panose="02040503050406030204" pitchFamily="18" charset="0"/>
                        </a:rPr>
                        <m:t>+</m:t>
                      </m:r>
                      <m:sSub>
                        <m:sSubPr>
                          <m:ctrlPr>
                            <a:rPr lang="zh-CN" altLang="en-US" sz="2000" i="1">
                              <a:solidFill>
                                <a:schemeClr val="tx1"/>
                              </a:solidFill>
                              <a:latin typeface="Cambria Math" panose="02040503050406030204" pitchFamily="18" charset="0"/>
                            </a:rPr>
                          </m:ctrlPr>
                        </m:sSubPr>
                        <m:e>
                          <m:r>
                            <a:rPr lang="en-US" altLang="zh-CN" sz="2000" b="0" i="1" smtClean="0">
                              <a:solidFill>
                                <a:schemeClr val="tx1"/>
                              </a:solidFill>
                              <a:latin typeface="Cambria Math" panose="02040503050406030204" pitchFamily="18" charset="0"/>
                            </a:rPr>
                            <m:t>𝐴</m:t>
                          </m:r>
                        </m:e>
                        <m:sub>
                          <m:r>
                            <a:rPr lang="zh-CN" altLang="en-US" sz="2000" i="0">
                              <a:solidFill>
                                <a:schemeClr val="tx1"/>
                              </a:solidFill>
                              <a:latin typeface="Cambria Math" panose="02040503050406030204" pitchFamily="18" charset="0"/>
                            </a:rPr>
                            <m:t>4</m:t>
                          </m:r>
                        </m:sub>
                      </m:sSub>
                      <m:sSub>
                        <m:sSubPr>
                          <m:ctrlPr>
                            <a:rPr lang="zh-CN" altLang="en-US" sz="2000" i="1">
                              <a:solidFill>
                                <a:schemeClr val="tx1"/>
                              </a:solidFill>
                              <a:latin typeface="Cambria Math" panose="02040503050406030204" pitchFamily="18" charset="0"/>
                            </a:rPr>
                          </m:ctrlPr>
                        </m:sSubPr>
                        <m:e>
                          <m:r>
                            <a:rPr lang="zh-CN" altLang="en-US" sz="2000" i="1">
                              <a:solidFill>
                                <a:schemeClr val="tx1"/>
                              </a:solidFill>
                              <a:latin typeface="Cambria Math" panose="02040503050406030204" pitchFamily="18" charset="0"/>
                            </a:rPr>
                            <m:t>𝑃</m:t>
                          </m:r>
                        </m:e>
                        <m:sub>
                          <m:r>
                            <a:rPr lang="zh-CN" altLang="en-US" sz="2000" i="0">
                              <a:solidFill>
                                <a:schemeClr val="tx1"/>
                              </a:solidFill>
                              <a:latin typeface="Cambria Math" panose="02040503050406030204" pitchFamily="18" charset="0"/>
                            </a:rPr>
                            <m:t>4</m:t>
                          </m:r>
                        </m:sub>
                      </m:sSub>
                      <m:d>
                        <m:dPr>
                          <m:ctrlPr>
                            <a:rPr lang="zh-CN" altLang="en-US" sz="2000" i="1">
                              <a:solidFill>
                                <a:schemeClr val="tx1"/>
                              </a:solidFill>
                              <a:latin typeface="Cambria Math" panose="02040503050406030204" pitchFamily="18" charset="0"/>
                            </a:rPr>
                          </m:ctrlPr>
                        </m:dPr>
                        <m:e>
                          <m:r>
                            <m:rPr>
                              <m:sty m:val="p"/>
                            </m:rPr>
                            <a:rPr lang="en-US" altLang="zh-CN" sz="2000" b="0" i="1">
                              <a:solidFill>
                                <a:schemeClr val="tx1"/>
                              </a:solidFill>
                              <a:latin typeface="Cambria Math" panose="02040503050406030204" pitchFamily="18" charset="0"/>
                            </a:rPr>
                            <m:t>cos</m:t>
                          </m:r>
                          <m:r>
                            <a:rPr lang="zh-CN" altLang="en-US" sz="2000" i="1">
                              <a:solidFill>
                                <a:schemeClr val="tx1"/>
                              </a:solidFill>
                              <a:latin typeface="Cambria Math" panose="02040503050406030204" pitchFamily="18" charset="0"/>
                            </a:rPr>
                            <m:t>𝜃</m:t>
                          </m:r>
                        </m:e>
                      </m:d>
                    </m:oMath>
                  </m:oMathPara>
                </a14:m>
                <a:endParaRPr lang="zh-CN" altLang="en-US" sz="2000" dirty="0">
                  <a:solidFill>
                    <a:schemeClr val="tx1"/>
                  </a:solidFill>
                </a:endParaRPr>
              </a:p>
            </p:txBody>
          </p:sp>
        </mc:Choice>
        <mc:Fallback xmlns="">
          <p:sp>
            <p:nvSpPr>
              <p:cNvPr id="6" name="TextBox 5">
                <a:extLst>
                  <a:ext uri="{FF2B5EF4-FFF2-40B4-BE49-F238E27FC236}">
                    <a16:creationId xmlns:a16="http://schemas.microsoft.com/office/drawing/2014/main" id="{8B149AF5-2D0E-4F08-B908-B33B2D7F5ED4}"/>
                  </a:ext>
                </a:extLst>
              </p:cNvPr>
              <p:cNvSpPr txBox="1">
                <a:spLocks noRot="1" noChangeAspect="1" noMove="1" noResize="1" noEditPoints="1" noAdjustHandles="1" noChangeArrowheads="1" noChangeShapeType="1" noTextEdit="1"/>
              </p:cNvSpPr>
              <p:nvPr/>
            </p:nvSpPr>
            <p:spPr>
              <a:xfrm>
                <a:off x="180000" y="6391953"/>
                <a:ext cx="4392000" cy="400110"/>
              </a:xfrm>
              <a:prstGeom prst="rect">
                <a:avLst/>
              </a:prstGeom>
              <a:blipFill>
                <a:blip r:embed="rId5"/>
                <a:stretch>
                  <a:fillRect b="-1538"/>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406735476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F797D16-D7B2-4138-B059-5F26F1D302A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06791" y="0"/>
            <a:ext cx="6930418" cy="6858000"/>
          </a:xfrm>
          <a:prstGeom prst="rect">
            <a:avLst/>
          </a:prstGeom>
        </p:spPr>
      </p:pic>
    </p:spTree>
    <p:extLst>
      <p:ext uri="{BB962C8B-B14F-4D97-AF65-F5344CB8AC3E}">
        <p14:creationId xmlns:p14="http://schemas.microsoft.com/office/powerpoint/2010/main" val="201219668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2"/>
          <a:srcRect b="12358"/>
          <a:stretch/>
        </p:blipFill>
        <p:spPr>
          <a:xfrm>
            <a:off x="0" y="0"/>
            <a:ext cx="2676525" cy="6845300"/>
          </a:xfrm>
          <a:prstGeom prst="rect">
            <a:avLst/>
          </a:prstGeom>
        </p:spPr>
      </p:pic>
      <p:pic>
        <p:nvPicPr>
          <p:cNvPr id="8" name="Picture 7"/>
          <p:cNvPicPr>
            <a:picLocks noChangeAspect="1"/>
          </p:cNvPicPr>
          <p:nvPr/>
        </p:nvPicPr>
        <p:blipFill rotWithShape="1">
          <a:blip r:embed="rId3"/>
          <a:srcRect b="14445"/>
          <a:stretch/>
        </p:blipFill>
        <p:spPr>
          <a:xfrm>
            <a:off x="2676525" y="0"/>
            <a:ext cx="2638425" cy="6845300"/>
          </a:xfrm>
          <a:prstGeom prst="rect">
            <a:avLst/>
          </a:prstGeom>
        </p:spPr>
      </p:pic>
      <p:pic>
        <p:nvPicPr>
          <p:cNvPr id="10" name="Picture 9"/>
          <p:cNvPicPr>
            <a:picLocks noChangeAspect="1"/>
          </p:cNvPicPr>
          <p:nvPr/>
        </p:nvPicPr>
        <p:blipFill rotWithShape="1">
          <a:blip r:embed="rId4"/>
          <a:srcRect b="15508"/>
          <a:stretch/>
        </p:blipFill>
        <p:spPr>
          <a:xfrm>
            <a:off x="5314950" y="1"/>
            <a:ext cx="2628900" cy="6832600"/>
          </a:xfrm>
          <a:prstGeom prst="rect">
            <a:avLst/>
          </a:prstGeom>
        </p:spPr>
      </p:pic>
      <p:sp>
        <p:nvSpPr>
          <p:cNvPr id="11" name="Rectangle 10"/>
          <p:cNvSpPr/>
          <p:nvPr/>
        </p:nvSpPr>
        <p:spPr>
          <a:xfrm>
            <a:off x="7441115" y="6124715"/>
            <a:ext cx="1505477" cy="707886"/>
          </a:xfrm>
          <a:prstGeom prst="rect">
            <a:avLst/>
          </a:prstGeom>
        </p:spPr>
        <p:txBody>
          <a:bodyPr wrap="none">
            <a:spAutoFit/>
          </a:bodyPr>
          <a:lstStyle/>
          <a:p>
            <a:r>
              <a:rPr lang="en-US" sz="2000" dirty="0" err="1">
                <a:solidFill>
                  <a:srgbClr val="FF0000"/>
                </a:solidFill>
              </a:rPr>
              <a:t>analysis.root</a:t>
            </a:r>
            <a:endParaRPr lang="en-US" sz="2000" dirty="0">
              <a:solidFill>
                <a:srgbClr val="FF0000"/>
              </a:solidFill>
            </a:endParaRPr>
          </a:p>
          <a:p>
            <a:r>
              <a:rPr lang="en-US" sz="2000" dirty="0">
                <a:solidFill>
                  <a:srgbClr val="FF0000"/>
                </a:solidFill>
              </a:rPr>
              <a:t>structure</a:t>
            </a:r>
          </a:p>
        </p:txBody>
      </p:sp>
    </p:spTree>
    <p:extLst>
      <p:ext uri="{BB962C8B-B14F-4D97-AF65-F5344CB8AC3E}">
        <p14:creationId xmlns:p14="http://schemas.microsoft.com/office/powerpoint/2010/main" val="277402928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b="11385"/>
          <a:stretch/>
        </p:blipFill>
        <p:spPr>
          <a:xfrm>
            <a:off x="0" y="1"/>
            <a:ext cx="2333625" cy="6845300"/>
          </a:xfrm>
          <a:prstGeom prst="rect">
            <a:avLst/>
          </a:prstGeom>
        </p:spPr>
      </p:pic>
      <p:pic>
        <p:nvPicPr>
          <p:cNvPr id="3" name="Picture 2"/>
          <p:cNvPicPr>
            <a:picLocks noChangeAspect="1"/>
          </p:cNvPicPr>
          <p:nvPr/>
        </p:nvPicPr>
        <p:blipFill rotWithShape="1">
          <a:blip r:embed="rId3"/>
          <a:srcRect b="15451"/>
          <a:stretch/>
        </p:blipFill>
        <p:spPr>
          <a:xfrm>
            <a:off x="2295525" y="1"/>
            <a:ext cx="2343150" cy="6845299"/>
          </a:xfrm>
          <a:prstGeom prst="rect">
            <a:avLst/>
          </a:prstGeom>
        </p:spPr>
      </p:pic>
      <p:pic>
        <p:nvPicPr>
          <p:cNvPr id="4" name="Picture 3"/>
          <p:cNvPicPr>
            <a:picLocks noChangeAspect="1"/>
          </p:cNvPicPr>
          <p:nvPr/>
        </p:nvPicPr>
        <p:blipFill rotWithShape="1">
          <a:blip r:embed="rId4"/>
          <a:srcRect b="9488"/>
          <a:stretch/>
        </p:blipFill>
        <p:spPr>
          <a:xfrm>
            <a:off x="4105275" y="1"/>
            <a:ext cx="2286000" cy="6845299"/>
          </a:xfrm>
          <a:prstGeom prst="rect">
            <a:avLst/>
          </a:prstGeom>
        </p:spPr>
      </p:pic>
      <p:pic>
        <p:nvPicPr>
          <p:cNvPr id="5" name="Picture 4"/>
          <p:cNvPicPr>
            <a:picLocks noChangeAspect="1"/>
          </p:cNvPicPr>
          <p:nvPr/>
        </p:nvPicPr>
        <p:blipFill>
          <a:blip r:embed="rId5"/>
          <a:stretch>
            <a:fillRect/>
          </a:stretch>
        </p:blipFill>
        <p:spPr>
          <a:xfrm>
            <a:off x="6289675" y="0"/>
            <a:ext cx="2152650" cy="4143375"/>
          </a:xfrm>
          <a:prstGeom prst="rect">
            <a:avLst/>
          </a:prstGeom>
        </p:spPr>
      </p:pic>
      <p:sp>
        <p:nvSpPr>
          <p:cNvPr id="6" name="Rectangle 5"/>
          <p:cNvSpPr/>
          <p:nvPr/>
        </p:nvSpPr>
        <p:spPr>
          <a:xfrm>
            <a:off x="6934200" y="6137414"/>
            <a:ext cx="2048894" cy="707886"/>
          </a:xfrm>
          <a:prstGeom prst="rect">
            <a:avLst/>
          </a:prstGeom>
        </p:spPr>
        <p:txBody>
          <a:bodyPr wrap="none">
            <a:spAutoFit/>
          </a:bodyPr>
          <a:lstStyle/>
          <a:p>
            <a:r>
              <a:rPr lang="en-US" sz="2000" dirty="0" err="1">
                <a:solidFill>
                  <a:srgbClr val="FF0000"/>
                </a:solidFill>
              </a:rPr>
              <a:t>Test_analysis.root</a:t>
            </a:r>
            <a:endParaRPr lang="en-US" sz="2000" dirty="0">
              <a:solidFill>
                <a:srgbClr val="FF0000"/>
              </a:solidFill>
            </a:endParaRPr>
          </a:p>
          <a:p>
            <a:r>
              <a:rPr lang="en-US" sz="2000" dirty="0">
                <a:solidFill>
                  <a:srgbClr val="FF0000"/>
                </a:solidFill>
              </a:rPr>
              <a:t>structure</a:t>
            </a:r>
          </a:p>
        </p:txBody>
      </p:sp>
      <p:sp>
        <p:nvSpPr>
          <p:cNvPr id="7" name="TextBox 6">
            <a:extLst>
              <a:ext uri="{FF2B5EF4-FFF2-40B4-BE49-F238E27FC236}">
                <a16:creationId xmlns:a16="http://schemas.microsoft.com/office/drawing/2014/main" id="{DF85BDA7-3293-40AA-BB33-FD215DA7BF44}"/>
              </a:ext>
            </a:extLst>
          </p:cNvPr>
          <p:cNvSpPr txBox="1"/>
          <p:nvPr/>
        </p:nvSpPr>
        <p:spPr>
          <a:xfrm>
            <a:off x="6042574" y="4586396"/>
            <a:ext cx="3101426" cy="369332"/>
          </a:xfrm>
          <a:prstGeom prst="rect">
            <a:avLst/>
          </a:prstGeom>
          <a:noFill/>
        </p:spPr>
        <p:txBody>
          <a:bodyPr wrap="none" rtlCol="0">
            <a:spAutoFit/>
          </a:bodyPr>
          <a:lstStyle/>
          <a:p>
            <a:r>
              <a:rPr lang="en-US" altLang="zh-CN" dirty="0"/>
              <a:t>_t are Si time gated </a:t>
            </a:r>
            <a:r>
              <a:rPr lang="en-US" altLang="zh-CN" i="1" dirty="0"/>
              <a:t>γ</a:t>
            </a:r>
            <a:r>
              <a:rPr lang="en-US" altLang="zh-CN" dirty="0"/>
              <a:t> spectrum</a:t>
            </a:r>
          </a:p>
        </p:txBody>
      </p:sp>
    </p:spTree>
    <p:extLst>
      <p:ext uri="{BB962C8B-B14F-4D97-AF65-F5344CB8AC3E}">
        <p14:creationId xmlns:p14="http://schemas.microsoft.com/office/powerpoint/2010/main" val="126009679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0"/>
            <a:ext cx="3816000" cy="2014348"/>
          </a:xfrm>
          <a:prstGeom prst="rect">
            <a:avLst/>
          </a:prstGeom>
        </p:spPr>
      </p:pic>
      <p:pic>
        <p:nvPicPr>
          <p:cNvPr id="4" name="Picture 3"/>
          <p:cNvPicPr>
            <a:picLocks noChangeAspect="1"/>
          </p:cNvPicPr>
          <p:nvPr/>
        </p:nvPicPr>
        <p:blipFill rotWithShape="1">
          <a:blip r:embed="rId3"/>
          <a:srcRect r="6730"/>
          <a:stretch/>
        </p:blipFill>
        <p:spPr>
          <a:xfrm>
            <a:off x="0" y="2014348"/>
            <a:ext cx="3816000" cy="613080"/>
          </a:xfrm>
          <a:prstGeom prst="rect">
            <a:avLst/>
          </a:prstGeom>
        </p:spPr>
      </p:pic>
    </p:spTree>
    <p:extLst>
      <p:ext uri="{BB962C8B-B14F-4D97-AF65-F5344CB8AC3E}">
        <p14:creationId xmlns:p14="http://schemas.microsoft.com/office/powerpoint/2010/main" val="275296044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2687F0-D313-4ACE-BAF5-75634CDB52FF}"/>
              </a:ext>
            </a:extLst>
          </p:cNvPr>
          <p:cNvPicPr>
            <a:picLocks noChangeAspect="1"/>
          </p:cNvPicPr>
          <p:nvPr/>
        </p:nvPicPr>
        <p:blipFill>
          <a:blip r:embed="rId2"/>
          <a:stretch>
            <a:fillRect/>
          </a:stretch>
        </p:blipFill>
        <p:spPr>
          <a:xfrm>
            <a:off x="619125" y="557212"/>
            <a:ext cx="7905750" cy="5743575"/>
          </a:xfrm>
          <a:prstGeom prst="rect">
            <a:avLst/>
          </a:prstGeom>
        </p:spPr>
      </p:pic>
    </p:spTree>
    <p:extLst>
      <p:ext uri="{BB962C8B-B14F-4D97-AF65-F5344CB8AC3E}">
        <p14:creationId xmlns:p14="http://schemas.microsoft.com/office/powerpoint/2010/main" val="106577727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4E79C02-5264-45BB-A52E-D22C9FFD524E}"/>
              </a:ext>
            </a:extLst>
          </p:cNvPr>
          <p:cNvPicPr>
            <a:picLocks noChangeAspect="1"/>
          </p:cNvPicPr>
          <p:nvPr/>
        </p:nvPicPr>
        <p:blipFill>
          <a:blip r:embed="rId2"/>
          <a:stretch>
            <a:fillRect/>
          </a:stretch>
        </p:blipFill>
        <p:spPr>
          <a:xfrm>
            <a:off x="2011964" y="0"/>
            <a:ext cx="5120072" cy="6858000"/>
          </a:xfrm>
          <a:prstGeom prst="rect">
            <a:avLst/>
          </a:prstGeom>
        </p:spPr>
      </p:pic>
    </p:spTree>
    <p:extLst>
      <p:ext uri="{BB962C8B-B14F-4D97-AF65-F5344CB8AC3E}">
        <p14:creationId xmlns:p14="http://schemas.microsoft.com/office/powerpoint/2010/main" val="3839799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249CAB0-C905-4AE3-9C45-29DA6209441B}"/>
              </a:ext>
            </a:extLst>
          </p:cNvPr>
          <p:cNvPicPr>
            <a:picLocks noChangeAspect="1"/>
          </p:cNvPicPr>
          <p:nvPr/>
        </p:nvPicPr>
        <p:blipFill>
          <a:blip r:embed="rId2"/>
          <a:stretch>
            <a:fillRect/>
          </a:stretch>
        </p:blipFill>
        <p:spPr>
          <a:xfrm>
            <a:off x="0" y="43249"/>
            <a:ext cx="6353175" cy="3505200"/>
          </a:xfrm>
          <a:prstGeom prst="rect">
            <a:avLst/>
          </a:prstGeom>
        </p:spPr>
      </p:pic>
      <p:pic>
        <p:nvPicPr>
          <p:cNvPr id="5" name="Picture 4">
            <a:extLst>
              <a:ext uri="{FF2B5EF4-FFF2-40B4-BE49-F238E27FC236}">
                <a16:creationId xmlns:a16="http://schemas.microsoft.com/office/drawing/2014/main" id="{F83659A1-8CBF-47D2-9711-FE2884587A96}"/>
              </a:ext>
            </a:extLst>
          </p:cNvPr>
          <p:cNvPicPr>
            <a:picLocks noChangeAspect="1"/>
          </p:cNvPicPr>
          <p:nvPr/>
        </p:nvPicPr>
        <p:blipFill>
          <a:blip r:embed="rId3"/>
          <a:stretch>
            <a:fillRect/>
          </a:stretch>
        </p:blipFill>
        <p:spPr>
          <a:xfrm>
            <a:off x="0" y="3548449"/>
            <a:ext cx="6343650" cy="1838325"/>
          </a:xfrm>
          <a:prstGeom prst="rect">
            <a:avLst/>
          </a:prstGeom>
        </p:spPr>
      </p:pic>
    </p:spTree>
    <p:extLst>
      <p:ext uri="{BB962C8B-B14F-4D97-AF65-F5344CB8AC3E}">
        <p14:creationId xmlns:p14="http://schemas.microsoft.com/office/powerpoint/2010/main" val="99295750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E2F3B93-AE05-46BB-A41A-5B222C6D9E6E}"/>
              </a:ext>
            </a:extLst>
          </p:cNvPr>
          <p:cNvPicPr>
            <a:picLocks noChangeAspect="1"/>
          </p:cNvPicPr>
          <p:nvPr/>
        </p:nvPicPr>
        <p:blipFill>
          <a:blip r:embed="rId2"/>
          <a:stretch>
            <a:fillRect/>
          </a:stretch>
        </p:blipFill>
        <p:spPr>
          <a:xfrm>
            <a:off x="0" y="0"/>
            <a:ext cx="8560322" cy="6113417"/>
          </a:xfrm>
          <a:prstGeom prst="rect">
            <a:avLst/>
          </a:prstGeom>
        </p:spPr>
      </p:pic>
      <p:sp>
        <p:nvSpPr>
          <p:cNvPr id="4" name="TextBox 3">
            <a:extLst>
              <a:ext uri="{FF2B5EF4-FFF2-40B4-BE49-F238E27FC236}">
                <a16:creationId xmlns:a16="http://schemas.microsoft.com/office/drawing/2014/main" id="{08160FAF-7398-4875-884A-502AB4C0BFD6}"/>
              </a:ext>
            </a:extLst>
          </p:cNvPr>
          <p:cNvSpPr txBox="1"/>
          <p:nvPr/>
        </p:nvSpPr>
        <p:spPr>
          <a:xfrm>
            <a:off x="0" y="6201282"/>
            <a:ext cx="6160661" cy="646331"/>
          </a:xfrm>
          <a:prstGeom prst="rect">
            <a:avLst/>
          </a:prstGeom>
          <a:noFill/>
        </p:spPr>
        <p:txBody>
          <a:bodyPr wrap="none" rtlCol="0">
            <a:spAutoFit/>
          </a:bodyPr>
          <a:lstStyle/>
          <a:p>
            <a:r>
              <a:rPr lang="en-US" altLang="zh-CN" dirty="0">
                <a:solidFill>
                  <a:srgbClr val="002060"/>
                </a:solidFill>
                <a:latin typeface="Arial" panose="020B0604020202020204" pitchFamily="34" charset="0"/>
                <a:ea typeface="Cambria" panose="02040503050406030204" pitchFamily="18" charset="0"/>
                <a:cs typeface="Arial" panose="020B0604020202020204" pitchFamily="34" charset="0"/>
              </a:rPr>
              <a:t>P. J. Nolan </a:t>
            </a:r>
            <a:r>
              <a:rPr lang="en-US" altLang="zh-CN" i="1" dirty="0">
                <a:solidFill>
                  <a:srgbClr val="002060"/>
                </a:solidFill>
                <a:latin typeface="Arial" panose="020B0604020202020204" pitchFamily="34" charset="0"/>
                <a:ea typeface="Cambria" panose="02040503050406030204" pitchFamily="18" charset="0"/>
                <a:cs typeface="Arial" panose="020B0604020202020204" pitchFamily="34" charset="0"/>
              </a:rPr>
              <a:t>et al</a:t>
            </a:r>
            <a:r>
              <a:rPr lang="en-US" altLang="zh-CN" dirty="0">
                <a:solidFill>
                  <a:srgbClr val="002060"/>
                </a:solidFill>
                <a:latin typeface="Arial" panose="020B0604020202020204" pitchFamily="34" charset="0"/>
                <a:ea typeface="Cambria" panose="02040503050406030204" pitchFamily="18" charset="0"/>
                <a:cs typeface="Arial" panose="020B0604020202020204" pitchFamily="34" charset="0"/>
              </a:rPr>
              <a:t>., Rep. Prog. Phys. 42, 1 (1979).</a:t>
            </a:r>
          </a:p>
          <a:p>
            <a:r>
              <a:rPr lang="en-US" altLang="zh-CN" dirty="0">
                <a:solidFill>
                  <a:srgbClr val="002060"/>
                </a:solidFill>
                <a:latin typeface="Arial" panose="020B0604020202020204" pitchFamily="34" charset="0"/>
                <a:ea typeface="Cambria" panose="02040503050406030204" pitchFamily="18" charset="0"/>
                <a:cs typeface="Arial" panose="020B0604020202020204" pitchFamily="34" charset="0"/>
              </a:rPr>
              <a:t>The measurement of the lifetimes of excited nuclear states</a:t>
            </a:r>
            <a:endParaRPr lang="zh-CN" altLang="en-US" dirty="0">
              <a:solidFill>
                <a:srgbClr val="00206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8310356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9816F8BA-2CE0-48B8-906C-868FA2BE1951}"/>
              </a:ext>
            </a:extLst>
          </p:cNvPr>
          <p:cNvSpPr txBox="1"/>
          <p:nvPr/>
        </p:nvSpPr>
        <p:spPr>
          <a:xfrm>
            <a:off x="0" y="0"/>
            <a:ext cx="2080826" cy="369332"/>
          </a:xfrm>
          <a:prstGeom prst="rect">
            <a:avLst/>
          </a:prstGeom>
          <a:noFill/>
        </p:spPr>
        <p:txBody>
          <a:bodyPr wrap="none" rtlCol="0">
            <a:spAutoFit/>
          </a:bodyPr>
          <a:lstStyle/>
          <a:p>
            <a:r>
              <a:rPr lang="en-US" altLang="zh-CN" dirty="0">
                <a:latin typeface="Cambria Math" panose="02040503050406030204" pitchFamily="18" charset="0"/>
                <a:ea typeface="Cambria Math" panose="02040503050406030204" pitchFamily="18" charset="0"/>
              </a:rPr>
              <a:t>Intrinsic resolution</a:t>
            </a:r>
            <a:endParaRPr lang="zh-CN" altLang="en-US" dirty="0">
              <a:latin typeface="Cambria Math" panose="02040503050406030204" pitchFamily="18" charset="0"/>
            </a:endParaRPr>
          </a:p>
        </p:txBody>
      </p:sp>
      <p:sp>
        <p:nvSpPr>
          <p:cNvPr id="3" name="TextBox 2">
            <a:extLst>
              <a:ext uri="{FF2B5EF4-FFF2-40B4-BE49-F238E27FC236}">
                <a16:creationId xmlns:a16="http://schemas.microsoft.com/office/drawing/2014/main" id="{CC27A465-9D84-4097-8DF6-E22CABC5EB77}"/>
              </a:ext>
            </a:extLst>
          </p:cNvPr>
          <p:cNvSpPr txBox="1"/>
          <p:nvPr/>
        </p:nvSpPr>
        <p:spPr>
          <a:xfrm>
            <a:off x="2390503" y="0"/>
            <a:ext cx="1881734" cy="369332"/>
          </a:xfrm>
          <a:prstGeom prst="rect">
            <a:avLst/>
          </a:prstGeom>
          <a:noFill/>
        </p:spPr>
        <p:txBody>
          <a:bodyPr wrap="none" rtlCol="0">
            <a:spAutoFit/>
          </a:bodyPr>
          <a:lstStyle/>
          <a:p>
            <a:r>
              <a:rPr lang="en-US" altLang="zh-CN" dirty="0">
                <a:latin typeface="Cambria Math" panose="02040503050406030204" pitchFamily="18" charset="0"/>
                <a:ea typeface="Cambria Math" panose="02040503050406030204" pitchFamily="18" charset="0"/>
              </a:rPr>
              <a:t>Skewed Gaussian</a:t>
            </a:r>
            <a:endParaRPr lang="zh-CN" altLang="en-US" dirty="0">
              <a:latin typeface="Cambria Math" panose="02040503050406030204" pitchFamily="18" charset="0"/>
            </a:endParaRPr>
          </a:p>
        </p:txBody>
      </p:sp>
      <p:sp>
        <p:nvSpPr>
          <p:cNvPr id="6" name="TextBox 5">
            <a:extLst>
              <a:ext uri="{FF2B5EF4-FFF2-40B4-BE49-F238E27FC236}">
                <a16:creationId xmlns:a16="http://schemas.microsoft.com/office/drawing/2014/main" id="{8A7ADECD-DA4F-4A2C-A25D-98AB3C4838E0}"/>
              </a:ext>
            </a:extLst>
          </p:cNvPr>
          <p:cNvSpPr txBox="1"/>
          <p:nvPr/>
        </p:nvSpPr>
        <p:spPr>
          <a:xfrm>
            <a:off x="0" y="653143"/>
            <a:ext cx="2108269" cy="369332"/>
          </a:xfrm>
          <a:prstGeom prst="rect">
            <a:avLst/>
          </a:prstGeom>
          <a:noFill/>
        </p:spPr>
        <p:txBody>
          <a:bodyPr wrap="none" rtlCol="0">
            <a:spAutoFit/>
          </a:bodyPr>
          <a:lstStyle/>
          <a:p>
            <a:r>
              <a:rPr lang="en-US" altLang="zh-CN" dirty="0">
                <a:latin typeface="Cambria Math" panose="02040503050406030204" pitchFamily="18" charset="0"/>
                <a:ea typeface="Cambria Math" panose="02040503050406030204" pitchFamily="18" charset="0"/>
              </a:rPr>
              <a:t>Angular acceptance</a:t>
            </a:r>
            <a:endParaRPr lang="zh-CN" altLang="en-US" dirty="0">
              <a:latin typeface="Cambria Math" panose="02040503050406030204" pitchFamily="18" charset="0"/>
            </a:endParaRPr>
          </a:p>
        </p:txBody>
      </p:sp>
      <p:sp>
        <p:nvSpPr>
          <p:cNvPr id="7" name="TextBox 6">
            <a:extLst>
              <a:ext uri="{FF2B5EF4-FFF2-40B4-BE49-F238E27FC236}">
                <a16:creationId xmlns:a16="http://schemas.microsoft.com/office/drawing/2014/main" id="{DC6DBBC4-3732-4A2B-83A1-CF037832104A}"/>
              </a:ext>
            </a:extLst>
          </p:cNvPr>
          <p:cNvSpPr txBox="1"/>
          <p:nvPr/>
        </p:nvSpPr>
        <p:spPr>
          <a:xfrm>
            <a:off x="2390503" y="653143"/>
            <a:ext cx="6763711" cy="369332"/>
          </a:xfrm>
          <a:prstGeom prst="rect">
            <a:avLst/>
          </a:prstGeom>
          <a:noFill/>
        </p:spPr>
        <p:txBody>
          <a:bodyPr wrap="none" rtlCol="0">
            <a:spAutoFit/>
          </a:bodyPr>
          <a:lstStyle/>
          <a:p>
            <a:r>
              <a:rPr lang="en-US" altLang="zh-CN" dirty="0">
                <a:latin typeface="Cambria Math" panose="02040503050406030204" pitchFamily="18" charset="0"/>
                <a:ea typeface="Cambria Math" panose="02040503050406030204" pitchFamily="18" charset="0"/>
              </a:rPr>
              <a:t>Acceptance of the Si detector causes a spread of </a:t>
            </a:r>
            <a:r>
              <a:rPr lang="en-US" altLang="zh-CN" i="1" dirty="0" err="1">
                <a:latin typeface="Cambria Math" panose="02040503050406030204" pitchFamily="18" charset="0"/>
                <a:ea typeface="Cambria Math" panose="02040503050406030204" pitchFamily="18" charset="0"/>
              </a:rPr>
              <a:t>δE</a:t>
            </a:r>
            <a:r>
              <a:rPr lang="en-US" altLang="zh-CN" i="1" baseline="-25000" dirty="0" err="1">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a:t>
            </a:r>
            <a:r>
              <a:rPr lang="en-US" altLang="zh-CN" i="1" dirty="0">
                <a:latin typeface="Cambria Math" panose="02040503050406030204" pitchFamily="18" charset="0"/>
                <a:ea typeface="Cambria Math" panose="02040503050406030204" pitchFamily="18" charset="0"/>
              </a:rPr>
              <a:t>E</a:t>
            </a:r>
            <a:r>
              <a:rPr lang="en-US" altLang="zh-CN" i="1" baseline="-25000" dirty="0">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 ≈ 0.6×10</a:t>
            </a:r>
            <a:r>
              <a:rPr lang="en-US" altLang="zh-CN" baseline="30000" dirty="0">
                <a:latin typeface="Cambria Math" panose="02040503050406030204" pitchFamily="18" charset="0"/>
                <a:ea typeface="Cambria Math" panose="02040503050406030204" pitchFamily="18" charset="0"/>
              </a:rPr>
              <a:t>−3</a:t>
            </a:r>
            <a:endParaRPr lang="zh-CN" altLang="en-US" baseline="30000" dirty="0">
              <a:latin typeface="Cambria Math" panose="02040503050406030204" pitchFamily="18" charset="0"/>
            </a:endParaRPr>
          </a:p>
        </p:txBody>
      </p:sp>
      <p:sp>
        <p:nvSpPr>
          <p:cNvPr id="8" name="TextBox 7">
            <a:extLst>
              <a:ext uri="{FF2B5EF4-FFF2-40B4-BE49-F238E27FC236}">
                <a16:creationId xmlns:a16="http://schemas.microsoft.com/office/drawing/2014/main" id="{1E2D9C86-B895-44B0-9C78-8CA4441ABDAB}"/>
              </a:ext>
            </a:extLst>
          </p:cNvPr>
          <p:cNvSpPr txBox="1"/>
          <p:nvPr/>
        </p:nvSpPr>
        <p:spPr>
          <a:xfrm>
            <a:off x="2390503" y="1422679"/>
            <a:ext cx="4985211" cy="369332"/>
          </a:xfrm>
          <a:prstGeom prst="rect">
            <a:avLst/>
          </a:prstGeom>
          <a:noFill/>
        </p:spPr>
        <p:txBody>
          <a:bodyPr wrap="none" rtlCol="0">
            <a:spAutoFit/>
          </a:bodyPr>
          <a:lstStyle/>
          <a:p>
            <a:r>
              <a:rPr lang="en-US" altLang="zh-CN" dirty="0">
                <a:latin typeface="Cambria Math" panose="02040503050406030204" pitchFamily="18" charset="0"/>
                <a:ea typeface="Cambria Math" panose="02040503050406030204" pitchFamily="18" charset="0"/>
              </a:rPr>
              <a:t>Angular dependence of the γ-detection efficiency</a:t>
            </a:r>
            <a:endParaRPr lang="zh-CN" altLang="en-US" dirty="0">
              <a:latin typeface="Cambria Math" panose="02040503050406030204" pitchFamily="18" charset="0"/>
            </a:endParaRPr>
          </a:p>
        </p:txBody>
      </p:sp>
      <p:sp>
        <p:nvSpPr>
          <p:cNvPr id="9" name="TextBox 8">
            <a:extLst>
              <a:ext uri="{FF2B5EF4-FFF2-40B4-BE49-F238E27FC236}">
                <a16:creationId xmlns:a16="http://schemas.microsoft.com/office/drawing/2014/main" id="{74C6ED18-803D-4D8D-8491-01B4F2A736DC}"/>
              </a:ext>
            </a:extLst>
          </p:cNvPr>
          <p:cNvSpPr txBox="1"/>
          <p:nvPr/>
        </p:nvSpPr>
        <p:spPr>
          <a:xfrm>
            <a:off x="2390502" y="1807447"/>
            <a:ext cx="5252143" cy="369332"/>
          </a:xfrm>
          <a:prstGeom prst="rect">
            <a:avLst/>
          </a:prstGeom>
          <a:noFill/>
        </p:spPr>
        <p:txBody>
          <a:bodyPr wrap="none" rtlCol="0">
            <a:spAutoFit/>
          </a:bodyPr>
          <a:lstStyle/>
          <a:p>
            <a:r>
              <a:rPr lang="en-US" altLang="zh-CN" dirty="0">
                <a:latin typeface="Cambria Math" panose="02040503050406030204" pitchFamily="18" charset="0"/>
                <a:ea typeface="Cambria Math" panose="02040503050406030204" pitchFamily="18" charset="0"/>
              </a:rPr>
              <a:t>Angular distribution of the α particles (small effect)</a:t>
            </a:r>
            <a:endParaRPr lang="zh-CN" altLang="en-US" dirty="0">
              <a:latin typeface="Cambria Math" panose="02040503050406030204" pitchFamily="18" charset="0"/>
            </a:endParaRPr>
          </a:p>
        </p:txBody>
      </p:sp>
      <p:sp>
        <p:nvSpPr>
          <p:cNvPr id="14" name="TextBox 13">
            <a:extLst>
              <a:ext uri="{FF2B5EF4-FFF2-40B4-BE49-F238E27FC236}">
                <a16:creationId xmlns:a16="http://schemas.microsoft.com/office/drawing/2014/main" id="{A9BAA024-5DAF-4D18-B9CA-B36863BC9D10}"/>
              </a:ext>
            </a:extLst>
          </p:cNvPr>
          <p:cNvSpPr txBox="1"/>
          <p:nvPr/>
        </p:nvSpPr>
        <p:spPr>
          <a:xfrm>
            <a:off x="2390502" y="2192214"/>
            <a:ext cx="4706930" cy="369332"/>
          </a:xfrm>
          <a:prstGeom prst="rect">
            <a:avLst/>
          </a:prstGeom>
          <a:noFill/>
        </p:spPr>
        <p:txBody>
          <a:bodyPr wrap="none" rtlCol="0">
            <a:spAutoFit/>
          </a:bodyPr>
          <a:lstStyle/>
          <a:p>
            <a:r>
              <a:rPr lang="el-GR" altLang="zh-CN" dirty="0">
                <a:latin typeface="Cambria Math" panose="02040503050406030204" pitchFamily="18" charset="0"/>
                <a:ea typeface="Cambria Math" panose="02040503050406030204" pitchFamily="18" charset="0"/>
              </a:rPr>
              <a:t>α-γ</a:t>
            </a:r>
            <a:r>
              <a:rPr lang="en-US" altLang="zh-CN" dirty="0">
                <a:latin typeface="Cambria Math" panose="02040503050406030204" pitchFamily="18" charset="0"/>
                <a:ea typeface="Cambria Math" panose="02040503050406030204" pitchFamily="18" charset="0"/>
              </a:rPr>
              <a:t> angular-correlation function (small effect)</a:t>
            </a:r>
            <a:endParaRPr lang="zh-CN" altLang="en-US" dirty="0">
              <a:latin typeface="Cambria Math" panose="02040503050406030204" pitchFamily="18" charset="0"/>
            </a:endParaRPr>
          </a:p>
        </p:txBody>
      </p:sp>
      <p:sp>
        <p:nvSpPr>
          <p:cNvPr id="15" name="TextBox 14">
            <a:extLst>
              <a:ext uri="{FF2B5EF4-FFF2-40B4-BE49-F238E27FC236}">
                <a16:creationId xmlns:a16="http://schemas.microsoft.com/office/drawing/2014/main" id="{08FA8AE2-FF12-49FB-AE99-B22DFD73BAE2}"/>
              </a:ext>
            </a:extLst>
          </p:cNvPr>
          <p:cNvSpPr txBox="1"/>
          <p:nvPr/>
        </p:nvSpPr>
        <p:spPr>
          <a:xfrm>
            <a:off x="0" y="2710036"/>
            <a:ext cx="1773242" cy="369332"/>
          </a:xfrm>
          <a:prstGeom prst="rect">
            <a:avLst/>
          </a:prstGeom>
          <a:noFill/>
        </p:spPr>
        <p:txBody>
          <a:bodyPr wrap="none" rtlCol="0">
            <a:spAutoFit/>
          </a:bodyPr>
          <a:lstStyle/>
          <a:p>
            <a:r>
              <a:rPr lang="en-US" altLang="zh-CN" dirty="0">
                <a:latin typeface="Cambria Math" panose="02040503050406030204" pitchFamily="18" charset="0"/>
                <a:ea typeface="Cambria Math" panose="02040503050406030204" pitchFamily="18" charset="0"/>
              </a:rPr>
              <a:t>Beam emittance</a:t>
            </a:r>
            <a:endParaRPr lang="zh-CN" altLang="en-US" dirty="0">
              <a:latin typeface="Cambria Math" panose="02040503050406030204" pitchFamily="18" charset="0"/>
            </a:endParaRPr>
          </a:p>
        </p:txBody>
      </p:sp>
      <p:sp>
        <p:nvSpPr>
          <p:cNvPr id="16" name="TextBox 15">
            <a:extLst>
              <a:ext uri="{FF2B5EF4-FFF2-40B4-BE49-F238E27FC236}">
                <a16:creationId xmlns:a16="http://schemas.microsoft.com/office/drawing/2014/main" id="{979177AB-69EF-430A-868E-43484B30D973}"/>
              </a:ext>
            </a:extLst>
          </p:cNvPr>
          <p:cNvSpPr txBox="1"/>
          <p:nvPr/>
        </p:nvSpPr>
        <p:spPr>
          <a:xfrm>
            <a:off x="2390502" y="2710036"/>
            <a:ext cx="6753498" cy="646331"/>
          </a:xfrm>
          <a:prstGeom prst="rect">
            <a:avLst/>
          </a:prstGeom>
          <a:noFill/>
        </p:spPr>
        <p:txBody>
          <a:bodyPr wrap="square" rtlCol="0">
            <a:spAutoFit/>
          </a:bodyPr>
          <a:lstStyle/>
          <a:p>
            <a:r>
              <a:rPr lang="en-US" altLang="zh-CN" dirty="0">
                <a:latin typeface="Cambria Math" panose="02040503050406030204" pitchFamily="18" charset="0"/>
                <a:ea typeface="Cambria Math" panose="02040503050406030204" pitchFamily="18" charset="0"/>
              </a:rPr>
              <a:t>The energy spread of the beam was  0.2% (FWHM), resulting in a spread of </a:t>
            </a:r>
            <a:r>
              <a:rPr lang="en-US" altLang="zh-CN" i="1" dirty="0" err="1">
                <a:latin typeface="Cambria Math" panose="02040503050406030204" pitchFamily="18" charset="0"/>
                <a:ea typeface="Cambria Math" panose="02040503050406030204" pitchFamily="18" charset="0"/>
              </a:rPr>
              <a:t>δE</a:t>
            </a:r>
            <a:r>
              <a:rPr lang="en-US" altLang="zh-CN" i="1" baseline="-25000" dirty="0" err="1">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a:t>
            </a:r>
            <a:r>
              <a:rPr lang="en-US" altLang="zh-CN" i="1" dirty="0">
                <a:latin typeface="Cambria Math" panose="02040503050406030204" pitchFamily="18" charset="0"/>
                <a:ea typeface="Cambria Math" panose="02040503050406030204" pitchFamily="18" charset="0"/>
              </a:rPr>
              <a:t>E</a:t>
            </a:r>
            <a:r>
              <a:rPr lang="en-US" altLang="zh-CN" i="1" baseline="-25000" dirty="0">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 ≈ 0.6 × 10</a:t>
            </a:r>
            <a:r>
              <a:rPr lang="en-US" altLang="zh-CN" baseline="30000" dirty="0">
                <a:latin typeface="Cambria Math" panose="02040503050406030204" pitchFamily="18" charset="0"/>
                <a:ea typeface="Cambria Math" panose="02040503050406030204" pitchFamily="18" charset="0"/>
              </a:rPr>
              <a:t>−4</a:t>
            </a:r>
            <a:r>
              <a:rPr lang="en-US" altLang="zh-CN" dirty="0">
                <a:latin typeface="Cambria Math" panose="02040503050406030204" pitchFamily="18" charset="0"/>
                <a:ea typeface="Cambria Math" panose="02040503050406030204" pitchFamily="18" charset="0"/>
              </a:rPr>
              <a:t>.</a:t>
            </a:r>
          </a:p>
        </p:txBody>
      </p:sp>
      <p:sp>
        <p:nvSpPr>
          <p:cNvPr id="17" name="TextBox 16">
            <a:extLst>
              <a:ext uri="{FF2B5EF4-FFF2-40B4-BE49-F238E27FC236}">
                <a16:creationId xmlns:a16="http://schemas.microsoft.com/office/drawing/2014/main" id="{10190899-8665-4D88-8B1B-284D7C378745}"/>
              </a:ext>
            </a:extLst>
          </p:cNvPr>
          <p:cNvSpPr txBox="1"/>
          <p:nvPr/>
        </p:nvSpPr>
        <p:spPr>
          <a:xfrm>
            <a:off x="2390502" y="1037911"/>
            <a:ext cx="6839052" cy="369332"/>
          </a:xfrm>
          <a:prstGeom prst="rect">
            <a:avLst/>
          </a:prstGeom>
          <a:noFill/>
        </p:spPr>
        <p:txBody>
          <a:bodyPr wrap="none" rtlCol="0">
            <a:spAutoFit/>
          </a:bodyPr>
          <a:lstStyle/>
          <a:p>
            <a:r>
              <a:rPr lang="en-US" altLang="zh-CN" dirty="0">
                <a:latin typeface="Cambria Math" panose="02040503050406030204" pitchFamily="18" charset="0"/>
                <a:ea typeface="Cambria Math" panose="02040503050406030204" pitchFamily="18" charset="0"/>
              </a:rPr>
              <a:t>Acceptance of the Ge detector causes a spread of </a:t>
            </a:r>
            <a:r>
              <a:rPr lang="en-US" altLang="zh-CN" i="1" dirty="0" err="1">
                <a:latin typeface="Cambria Math" panose="02040503050406030204" pitchFamily="18" charset="0"/>
                <a:ea typeface="Cambria Math" panose="02040503050406030204" pitchFamily="18" charset="0"/>
              </a:rPr>
              <a:t>δE</a:t>
            </a:r>
            <a:r>
              <a:rPr lang="en-US" altLang="zh-CN" i="1" baseline="-25000" dirty="0" err="1">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a:t>
            </a:r>
            <a:r>
              <a:rPr lang="en-US" altLang="zh-CN" i="1" dirty="0">
                <a:latin typeface="Cambria Math" panose="02040503050406030204" pitchFamily="18" charset="0"/>
                <a:ea typeface="Cambria Math" panose="02040503050406030204" pitchFamily="18" charset="0"/>
              </a:rPr>
              <a:t>E</a:t>
            </a:r>
            <a:r>
              <a:rPr lang="en-US" altLang="zh-CN" i="1" baseline="-25000" dirty="0">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 ≈ 0.6×10</a:t>
            </a:r>
            <a:r>
              <a:rPr lang="en-US" altLang="zh-CN" baseline="30000" dirty="0">
                <a:latin typeface="Cambria Math" panose="02040503050406030204" pitchFamily="18" charset="0"/>
                <a:ea typeface="Cambria Math" panose="02040503050406030204" pitchFamily="18" charset="0"/>
              </a:rPr>
              <a:t>−2</a:t>
            </a:r>
            <a:endParaRPr lang="zh-CN" altLang="en-US" baseline="30000" dirty="0">
              <a:latin typeface="Cambria Math" panose="02040503050406030204" pitchFamily="18" charset="0"/>
            </a:endParaRPr>
          </a:p>
        </p:txBody>
      </p:sp>
      <p:sp>
        <p:nvSpPr>
          <p:cNvPr id="21" name="TextBox 20">
            <a:extLst>
              <a:ext uri="{FF2B5EF4-FFF2-40B4-BE49-F238E27FC236}">
                <a16:creationId xmlns:a16="http://schemas.microsoft.com/office/drawing/2014/main" id="{D4DA6D68-9A20-4257-81B7-342905E66F69}"/>
              </a:ext>
            </a:extLst>
          </p:cNvPr>
          <p:cNvSpPr txBox="1"/>
          <p:nvPr/>
        </p:nvSpPr>
        <p:spPr>
          <a:xfrm>
            <a:off x="0" y="4530011"/>
            <a:ext cx="2080826" cy="369332"/>
          </a:xfrm>
          <a:prstGeom prst="rect">
            <a:avLst/>
          </a:prstGeom>
          <a:noFill/>
        </p:spPr>
        <p:txBody>
          <a:bodyPr wrap="square">
            <a:spAutoFit/>
          </a:bodyPr>
          <a:lstStyle/>
          <a:p>
            <a:r>
              <a:rPr lang="en-US" altLang="zh-CN" baseline="30000" dirty="0">
                <a:latin typeface="Cambria Math" panose="02040503050406030204" pitchFamily="18" charset="0"/>
                <a:ea typeface="Cambria Math" panose="02040503050406030204" pitchFamily="18" charset="0"/>
              </a:rPr>
              <a:t>3</a:t>
            </a:r>
            <a:r>
              <a:rPr lang="en-US" altLang="zh-CN" dirty="0">
                <a:latin typeface="Cambria Math" panose="02040503050406030204" pitchFamily="18" charset="0"/>
                <a:ea typeface="Cambria Math" panose="02040503050406030204" pitchFamily="18" charset="0"/>
              </a:rPr>
              <a:t>He depth profile</a:t>
            </a:r>
            <a:endParaRPr lang="zh-CN" altLang="en-US" dirty="0">
              <a:latin typeface="Cambria Math" panose="02040503050406030204" pitchFamily="18" charset="0"/>
            </a:endParaRPr>
          </a:p>
        </p:txBody>
      </p:sp>
      <p:sp>
        <p:nvSpPr>
          <p:cNvPr id="23" name="TextBox 22">
            <a:extLst>
              <a:ext uri="{FF2B5EF4-FFF2-40B4-BE49-F238E27FC236}">
                <a16:creationId xmlns:a16="http://schemas.microsoft.com/office/drawing/2014/main" id="{D521FD60-025B-41F9-B39F-67CBD19D7C77}"/>
              </a:ext>
            </a:extLst>
          </p:cNvPr>
          <p:cNvSpPr txBox="1"/>
          <p:nvPr/>
        </p:nvSpPr>
        <p:spPr>
          <a:xfrm>
            <a:off x="2390502" y="3356367"/>
            <a:ext cx="6753497" cy="369332"/>
          </a:xfrm>
          <a:prstGeom prst="rect">
            <a:avLst/>
          </a:prstGeom>
          <a:noFill/>
        </p:spPr>
        <p:txBody>
          <a:bodyPr wrap="square">
            <a:spAutoFit/>
          </a:bodyPr>
          <a:lstStyle/>
          <a:p>
            <a:r>
              <a:rPr lang="en-US" altLang="zh-CN" dirty="0">
                <a:latin typeface="Cambria Math" panose="02040503050406030204" pitchFamily="18" charset="0"/>
              </a:rPr>
              <a:t>The divergence of the beam can safely be neglected.</a:t>
            </a:r>
          </a:p>
        </p:txBody>
      </p:sp>
      <p:sp>
        <p:nvSpPr>
          <p:cNvPr id="25" name="TextBox 24">
            <a:extLst>
              <a:ext uri="{FF2B5EF4-FFF2-40B4-BE49-F238E27FC236}">
                <a16:creationId xmlns:a16="http://schemas.microsoft.com/office/drawing/2014/main" id="{F8D95D86-CAC3-45CB-9E0B-48828E13DA66}"/>
              </a:ext>
            </a:extLst>
          </p:cNvPr>
          <p:cNvSpPr txBox="1"/>
          <p:nvPr/>
        </p:nvSpPr>
        <p:spPr>
          <a:xfrm>
            <a:off x="2390501" y="3725699"/>
            <a:ext cx="6753497" cy="646331"/>
          </a:xfrm>
          <a:prstGeom prst="rect">
            <a:avLst/>
          </a:prstGeom>
          <a:noFill/>
        </p:spPr>
        <p:txBody>
          <a:bodyPr wrap="square">
            <a:spAutoFit/>
          </a:bodyPr>
          <a:lstStyle/>
          <a:p>
            <a:r>
              <a:rPr lang="en-US" altLang="zh-CN" dirty="0">
                <a:latin typeface="Cambria Math" panose="02040503050406030204" pitchFamily="18" charset="0"/>
              </a:rPr>
              <a:t>The spread caused by the transverse of the beam effect </a:t>
            </a:r>
            <a:r>
              <a:rPr lang="en-US" altLang="zh-CN" i="1" dirty="0" err="1">
                <a:latin typeface="Cambria Math" panose="02040503050406030204" pitchFamily="18" charset="0"/>
                <a:ea typeface="Cambria Math" panose="02040503050406030204" pitchFamily="18" charset="0"/>
              </a:rPr>
              <a:t>δE</a:t>
            </a:r>
            <a:r>
              <a:rPr lang="en-US" altLang="zh-CN" i="1" baseline="-25000" dirty="0" err="1">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a:t>
            </a:r>
            <a:r>
              <a:rPr lang="en-US" altLang="zh-CN" i="1" dirty="0">
                <a:latin typeface="Cambria Math" panose="02040503050406030204" pitchFamily="18" charset="0"/>
                <a:ea typeface="Cambria Math" panose="02040503050406030204" pitchFamily="18" charset="0"/>
              </a:rPr>
              <a:t>E</a:t>
            </a:r>
            <a:r>
              <a:rPr lang="en-US" altLang="zh-CN" i="1" baseline="-25000" dirty="0">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 ≈ 0.9 × 10</a:t>
            </a:r>
            <a:r>
              <a:rPr lang="en-US" altLang="zh-CN" baseline="30000" dirty="0">
                <a:latin typeface="Cambria Math" panose="02040503050406030204" pitchFamily="18" charset="0"/>
                <a:ea typeface="Cambria Math" panose="02040503050406030204" pitchFamily="18" charset="0"/>
              </a:rPr>
              <a:t>−3</a:t>
            </a:r>
            <a:r>
              <a:rPr lang="en-US" altLang="zh-CN" dirty="0">
                <a:latin typeface="Cambria Math" panose="02040503050406030204" pitchFamily="18" charset="0"/>
                <a:ea typeface="Cambria Math" panose="02040503050406030204" pitchFamily="18" charset="0"/>
              </a:rPr>
              <a:t>.</a:t>
            </a:r>
          </a:p>
        </p:txBody>
      </p:sp>
      <p:sp>
        <p:nvSpPr>
          <p:cNvPr id="27" name="TextBox 26">
            <a:extLst>
              <a:ext uri="{FF2B5EF4-FFF2-40B4-BE49-F238E27FC236}">
                <a16:creationId xmlns:a16="http://schemas.microsoft.com/office/drawing/2014/main" id="{2B768160-C2F4-4006-8CCE-2BA124263ED5}"/>
              </a:ext>
            </a:extLst>
          </p:cNvPr>
          <p:cNvSpPr txBox="1"/>
          <p:nvPr/>
        </p:nvSpPr>
        <p:spPr>
          <a:xfrm>
            <a:off x="2390501" y="4530011"/>
            <a:ext cx="4643844" cy="369332"/>
          </a:xfrm>
          <a:prstGeom prst="rect">
            <a:avLst/>
          </a:prstGeom>
          <a:noFill/>
        </p:spPr>
        <p:txBody>
          <a:bodyPr wrap="square">
            <a:spAutoFit/>
          </a:bodyPr>
          <a:lstStyle/>
          <a:p>
            <a:r>
              <a:rPr lang="en-US" altLang="zh-CN" i="1" dirty="0" err="1">
                <a:latin typeface="Cambria Math" panose="02040503050406030204" pitchFamily="18" charset="0"/>
                <a:ea typeface="Cambria Math" panose="02040503050406030204" pitchFamily="18" charset="0"/>
              </a:rPr>
              <a:t>δE</a:t>
            </a:r>
            <a:r>
              <a:rPr lang="en-US" altLang="zh-CN" i="1" baseline="-25000" dirty="0" err="1">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a:t>
            </a:r>
            <a:r>
              <a:rPr lang="en-US" altLang="zh-CN" i="1" dirty="0">
                <a:latin typeface="Cambria Math" panose="02040503050406030204" pitchFamily="18" charset="0"/>
                <a:ea typeface="Cambria Math" panose="02040503050406030204" pitchFamily="18" charset="0"/>
              </a:rPr>
              <a:t>E</a:t>
            </a:r>
            <a:r>
              <a:rPr lang="en-US" altLang="zh-CN" i="1" baseline="-25000" dirty="0">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 ≈ 0.4 × 10</a:t>
            </a:r>
            <a:r>
              <a:rPr lang="en-US" altLang="zh-CN" baseline="30000" dirty="0">
                <a:latin typeface="Cambria Math" panose="02040503050406030204" pitchFamily="18" charset="0"/>
                <a:ea typeface="Cambria Math" panose="02040503050406030204" pitchFamily="18" charset="0"/>
              </a:rPr>
              <a:t>−3</a:t>
            </a:r>
            <a:r>
              <a:rPr lang="en-US" altLang="zh-CN" dirty="0">
                <a:latin typeface="Cambria Math" panose="02040503050406030204" pitchFamily="18" charset="0"/>
                <a:ea typeface="Cambria Math" panose="02040503050406030204" pitchFamily="18" charset="0"/>
              </a:rPr>
              <a:t>.</a:t>
            </a:r>
            <a:endParaRPr lang="zh-CN" altLang="en-US" dirty="0"/>
          </a:p>
        </p:txBody>
      </p:sp>
      <p:sp>
        <p:nvSpPr>
          <p:cNvPr id="31" name="TextBox 30">
            <a:extLst>
              <a:ext uri="{FF2B5EF4-FFF2-40B4-BE49-F238E27FC236}">
                <a16:creationId xmlns:a16="http://schemas.microsoft.com/office/drawing/2014/main" id="{01253C1B-5D4C-4C26-B147-649B26E39B56}"/>
              </a:ext>
            </a:extLst>
          </p:cNvPr>
          <p:cNvSpPr txBox="1"/>
          <p:nvPr/>
        </p:nvSpPr>
        <p:spPr>
          <a:xfrm>
            <a:off x="-1" y="5125648"/>
            <a:ext cx="2108269" cy="369332"/>
          </a:xfrm>
          <a:prstGeom prst="rect">
            <a:avLst/>
          </a:prstGeom>
          <a:noFill/>
        </p:spPr>
        <p:txBody>
          <a:bodyPr wrap="square">
            <a:spAutoFit/>
          </a:bodyPr>
          <a:lstStyle/>
          <a:p>
            <a:r>
              <a:rPr lang="en-US" altLang="zh-CN" dirty="0">
                <a:latin typeface="Cambria Math" panose="02040503050406030204" pitchFamily="18" charset="0"/>
                <a:ea typeface="Cambria Math" panose="02040503050406030204" pitchFamily="18" charset="0"/>
              </a:rPr>
              <a:t>Multiple scattering</a:t>
            </a:r>
            <a:endParaRPr lang="zh-CN" altLang="en-US" dirty="0">
              <a:latin typeface="Cambria Math" panose="02040503050406030204" pitchFamily="18" charset="0"/>
            </a:endParaRPr>
          </a:p>
        </p:txBody>
      </p:sp>
      <p:sp>
        <p:nvSpPr>
          <p:cNvPr id="33" name="TextBox 32">
            <a:extLst>
              <a:ext uri="{FF2B5EF4-FFF2-40B4-BE49-F238E27FC236}">
                <a16:creationId xmlns:a16="http://schemas.microsoft.com/office/drawing/2014/main" id="{D701C861-DA7B-4989-B0EB-3E6490D63C46}"/>
              </a:ext>
            </a:extLst>
          </p:cNvPr>
          <p:cNvSpPr txBox="1"/>
          <p:nvPr/>
        </p:nvSpPr>
        <p:spPr>
          <a:xfrm>
            <a:off x="2390500" y="5121506"/>
            <a:ext cx="6753498" cy="646331"/>
          </a:xfrm>
          <a:prstGeom prst="rect">
            <a:avLst/>
          </a:prstGeom>
          <a:noFill/>
        </p:spPr>
        <p:txBody>
          <a:bodyPr wrap="square">
            <a:spAutoFit/>
          </a:bodyPr>
          <a:lstStyle/>
          <a:p>
            <a:r>
              <a:rPr lang="en-US" altLang="zh-CN" sz="1800" i="0" dirty="0">
                <a:solidFill>
                  <a:srgbClr val="000000"/>
                </a:solidFill>
                <a:effectLst/>
                <a:latin typeface="Cambria Math" panose="02040503050406030204" pitchFamily="18" charset="0"/>
                <a:ea typeface="Cambria Math" panose="02040503050406030204" pitchFamily="18" charset="0"/>
              </a:rPr>
              <a:t>Angular deflection due to multiple scattering in the target influences the line shape </a:t>
            </a:r>
            <a:r>
              <a:rPr lang="en-US" altLang="zh-CN" i="1" dirty="0" err="1">
                <a:latin typeface="Cambria Math" panose="02040503050406030204" pitchFamily="18" charset="0"/>
                <a:ea typeface="Cambria Math" panose="02040503050406030204" pitchFamily="18" charset="0"/>
              </a:rPr>
              <a:t>δE</a:t>
            </a:r>
            <a:r>
              <a:rPr lang="en-US" altLang="zh-CN" i="1" baseline="-25000" dirty="0" err="1">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a:t>
            </a:r>
            <a:r>
              <a:rPr lang="en-US" altLang="zh-CN" i="1" dirty="0">
                <a:latin typeface="Cambria Math" panose="02040503050406030204" pitchFamily="18" charset="0"/>
                <a:ea typeface="Cambria Math" panose="02040503050406030204" pitchFamily="18" charset="0"/>
              </a:rPr>
              <a:t>E</a:t>
            </a:r>
            <a:r>
              <a:rPr lang="en-US" altLang="zh-CN" i="1" baseline="-25000" dirty="0">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 ≈ 1 × 10</a:t>
            </a:r>
            <a:r>
              <a:rPr lang="en-US" altLang="zh-CN" baseline="30000" dirty="0">
                <a:latin typeface="Cambria Math" panose="02040503050406030204" pitchFamily="18" charset="0"/>
                <a:ea typeface="Cambria Math" panose="02040503050406030204" pitchFamily="18" charset="0"/>
              </a:rPr>
              <a:t>−3</a:t>
            </a:r>
            <a:r>
              <a:rPr lang="en-US" altLang="zh-CN" dirty="0">
                <a:latin typeface="Cambria Math" panose="02040503050406030204" pitchFamily="18" charset="0"/>
                <a:ea typeface="Cambria Math" panose="02040503050406030204" pitchFamily="18" charset="0"/>
              </a:rPr>
              <a:t>.</a:t>
            </a:r>
            <a:endParaRPr lang="zh-CN" altLang="en-US" dirty="0">
              <a:latin typeface="Cambria Math" panose="02040503050406030204" pitchFamily="18" charset="0"/>
            </a:endParaRPr>
          </a:p>
        </p:txBody>
      </p:sp>
      <p:sp>
        <p:nvSpPr>
          <p:cNvPr id="34" name="TextBox 33">
            <a:extLst>
              <a:ext uri="{FF2B5EF4-FFF2-40B4-BE49-F238E27FC236}">
                <a16:creationId xmlns:a16="http://schemas.microsoft.com/office/drawing/2014/main" id="{462D28E3-DC54-44FA-8D2F-A906D6E519B2}"/>
              </a:ext>
            </a:extLst>
          </p:cNvPr>
          <p:cNvSpPr txBox="1"/>
          <p:nvPr/>
        </p:nvSpPr>
        <p:spPr>
          <a:xfrm>
            <a:off x="0" y="5980654"/>
            <a:ext cx="2108269" cy="646331"/>
          </a:xfrm>
          <a:prstGeom prst="rect">
            <a:avLst/>
          </a:prstGeom>
          <a:noFill/>
        </p:spPr>
        <p:txBody>
          <a:bodyPr wrap="square">
            <a:spAutoFit/>
          </a:bodyPr>
          <a:lstStyle/>
          <a:p>
            <a:r>
              <a:rPr lang="en-US" altLang="zh-CN" dirty="0">
                <a:latin typeface="Cambria Math" panose="02040503050406030204" pitchFamily="18" charset="0"/>
                <a:ea typeface="Cambria Math" panose="02040503050406030204" pitchFamily="18" charset="0"/>
              </a:rPr>
              <a:t>Energy-loss straggling</a:t>
            </a:r>
            <a:endParaRPr lang="zh-CN" altLang="en-US" dirty="0">
              <a:latin typeface="Cambria Math" panose="02040503050406030204" pitchFamily="18" charset="0"/>
            </a:endParaRPr>
          </a:p>
        </p:txBody>
      </p:sp>
      <p:sp>
        <p:nvSpPr>
          <p:cNvPr id="35" name="TextBox 34">
            <a:extLst>
              <a:ext uri="{FF2B5EF4-FFF2-40B4-BE49-F238E27FC236}">
                <a16:creationId xmlns:a16="http://schemas.microsoft.com/office/drawing/2014/main" id="{E433A0EA-F8AB-4455-9BE3-32C73902B22C}"/>
              </a:ext>
            </a:extLst>
          </p:cNvPr>
          <p:cNvSpPr txBox="1"/>
          <p:nvPr/>
        </p:nvSpPr>
        <p:spPr>
          <a:xfrm>
            <a:off x="2390500" y="5980654"/>
            <a:ext cx="4643844" cy="369332"/>
          </a:xfrm>
          <a:prstGeom prst="rect">
            <a:avLst/>
          </a:prstGeom>
          <a:noFill/>
        </p:spPr>
        <p:txBody>
          <a:bodyPr wrap="square">
            <a:spAutoFit/>
          </a:bodyPr>
          <a:lstStyle/>
          <a:p>
            <a:r>
              <a:rPr lang="en-US" altLang="zh-CN" i="1" dirty="0" err="1">
                <a:latin typeface="Cambria Math" panose="02040503050406030204" pitchFamily="18" charset="0"/>
                <a:ea typeface="Cambria Math" panose="02040503050406030204" pitchFamily="18" charset="0"/>
              </a:rPr>
              <a:t>δE</a:t>
            </a:r>
            <a:r>
              <a:rPr lang="en-US" altLang="zh-CN" i="1" baseline="-25000" dirty="0" err="1">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a:t>
            </a:r>
            <a:r>
              <a:rPr lang="en-US" altLang="zh-CN" i="1" dirty="0">
                <a:latin typeface="Cambria Math" panose="02040503050406030204" pitchFamily="18" charset="0"/>
                <a:ea typeface="Cambria Math" panose="02040503050406030204" pitchFamily="18" charset="0"/>
              </a:rPr>
              <a:t>E</a:t>
            </a:r>
            <a:r>
              <a:rPr lang="en-US" altLang="zh-CN" i="1" baseline="-25000" dirty="0">
                <a:latin typeface="Cambria Math" panose="02040503050406030204" pitchFamily="18" charset="0"/>
                <a:ea typeface="Cambria Math" panose="02040503050406030204" pitchFamily="18" charset="0"/>
              </a:rPr>
              <a:t>γ</a:t>
            </a:r>
            <a:r>
              <a:rPr lang="en-US" altLang="zh-CN" dirty="0">
                <a:latin typeface="Cambria Math" panose="02040503050406030204" pitchFamily="18" charset="0"/>
                <a:ea typeface="Cambria Math" panose="02040503050406030204" pitchFamily="18" charset="0"/>
              </a:rPr>
              <a:t> ≈ 1.8 × 10</a:t>
            </a:r>
            <a:r>
              <a:rPr lang="en-US" altLang="zh-CN" baseline="30000" dirty="0">
                <a:latin typeface="Cambria Math" panose="02040503050406030204" pitchFamily="18" charset="0"/>
                <a:ea typeface="Cambria Math" panose="02040503050406030204" pitchFamily="18" charset="0"/>
              </a:rPr>
              <a:t>−4</a:t>
            </a:r>
            <a:r>
              <a:rPr lang="en-US" altLang="zh-CN" dirty="0">
                <a:latin typeface="Cambria Math" panose="02040503050406030204" pitchFamily="18" charset="0"/>
                <a:ea typeface="Cambria Math" panose="02040503050406030204" pitchFamily="18" charset="0"/>
              </a:rPr>
              <a:t>.</a:t>
            </a:r>
            <a:endParaRPr lang="zh-CN" altLang="en-US" dirty="0"/>
          </a:p>
        </p:txBody>
      </p:sp>
    </p:spTree>
    <p:extLst>
      <p:ext uri="{BB962C8B-B14F-4D97-AF65-F5344CB8AC3E}">
        <p14:creationId xmlns:p14="http://schemas.microsoft.com/office/powerpoint/2010/main" val="3965654977"/>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1">
                <a:extLst>
                  <a:ext uri="{FF2B5EF4-FFF2-40B4-BE49-F238E27FC236}">
                    <a16:creationId xmlns:a16="http://schemas.microsoft.com/office/drawing/2014/main" id="{6D609962-A5D4-4947-8951-9709848FFC7D}"/>
                  </a:ext>
                </a:extLst>
              </p:cNvPr>
              <p:cNvGraphicFramePr>
                <a:graphicFrameLocks noGrp="1"/>
              </p:cNvGraphicFramePr>
              <p:nvPr>
                <p:extLst>
                  <p:ext uri="{D42A27DB-BD31-4B8C-83A1-F6EECF244321}">
                    <p14:modId xmlns:p14="http://schemas.microsoft.com/office/powerpoint/2010/main" val="2523376258"/>
                  </p:ext>
                </p:extLst>
              </p:nvPr>
            </p:nvGraphicFramePr>
            <p:xfrm>
              <a:off x="0" y="276912"/>
              <a:ext cx="9146745" cy="3901440"/>
            </p:xfrm>
            <a:graphic>
              <a:graphicData uri="http://schemas.openxmlformats.org/drawingml/2006/table">
                <a:tbl>
                  <a:tblPr firstRow="1" bandRow="1">
                    <a:tableStyleId>{5C22544A-7EE6-4342-B048-85BDC9FD1C3A}</a:tableStyleId>
                  </a:tblPr>
                  <a:tblGrid>
                    <a:gridCol w="1396365">
                      <a:extLst>
                        <a:ext uri="{9D8B030D-6E8A-4147-A177-3AD203B41FA5}">
                          <a16:colId xmlns:a16="http://schemas.microsoft.com/office/drawing/2014/main" val="2091542359"/>
                        </a:ext>
                      </a:extLst>
                    </a:gridCol>
                    <a:gridCol w="1396365">
                      <a:extLst>
                        <a:ext uri="{9D8B030D-6E8A-4147-A177-3AD203B41FA5}">
                          <a16:colId xmlns:a16="http://schemas.microsoft.com/office/drawing/2014/main" val="1305853533"/>
                        </a:ext>
                      </a:extLst>
                    </a:gridCol>
                    <a:gridCol w="1183576">
                      <a:extLst>
                        <a:ext uri="{9D8B030D-6E8A-4147-A177-3AD203B41FA5}">
                          <a16:colId xmlns:a16="http://schemas.microsoft.com/office/drawing/2014/main" val="1261946808"/>
                        </a:ext>
                      </a:extLst>
                    </a:gridCol>
                    <a:gridCol w="1070864">
                      <a:extLst>
                        <a:ext uri="{9D8B030D-6E8A-4147-A177-3AD203B41FA5}">
                          <a16:colId xmlns:a16="http://schemas.microsoft.com/office/drawing/2014/main" val="746061472"/>
                        </a:ext>
                      </a:extLst>
                    </a:gridCol>
                    <a:gridCol w="2309219">
                      <a:extLst>
                        <a:ext uri="{9D8B030D-6E8A-4147-A177-3AD203B41FA5}">
                          <a16:colId xmlns:a16="http://schemas.microsoft.com/office/drawing/2014/main" val="1074814294"/>
                        </a:ext>
                      </a:extLst>
                    </a:gridCol>
                    <a:gridCol w="1790356">
                      <a:extLst>
                        <a:ext uri="{9D8B030D-6E8A-4147-A177-3AD203B41FA5}">
                          <a16:colId xmlns:a16="http://schemas.microsoft.com/office/drawing/2014/main" val="1060847215"/>
                        </a:ext>
                      </a:extLst>
                    </a:gridCol>
                  </a:tblGrid>
                  <a:tr h="701040">
                    <a:tc>
                      <a:txBody>
                        <a:bodyPr/>
                        <a:lstStyle/>
                        <a:p>
                          <a:pPr algn="ctr"/>
                          <a:r>
                            <a:rPr lang="en-US" altLang="zh-CN" sz="1800" i="1" dirty="0">
                              <a:solidFill>
                                <a:schemeClr val="tx1"/>
                              </a:solidFill>
                              <a:latin typeface="Cambria Math" panose="02040503050406030204" pitchFamily="18" charset="0"/>
                              <a:ea typeface="Cambria Math" panose="02040503050406030204" pitchFamily="18" charset="0"/>
                            </a:rPr>
                            <a:t>E</a:t>
                          </a:r>
                          <a:r>
                            <a:rPr lang="en-US" altLang="zh-CN" sz="1800" i="1" baseline="-25000" dirty="0">
                              <a:solidFill>
                                <a:schemeClr val="tx1"/>
                              </a:solidFill>
                              <a:latin typeface="Cambria Math" panose="02040503050406030204" pitchFamily="18" charset="0"/>
                              <a:ea typeface="Cambria Math" panose="02040503050406030204" pitchFamily="18" charset="0"/>
                            </a:rPr>
                            <a:t>x</a:t>
                          </a:r>
                          <a:r>
                            <a:rPr lang="en-US" altLang="zh-CN" sz="1800" dirty="0">
                              <a:solidFill>
                                <a:schemeClr val="tx1"/>
                              </a:solidFill>
                              <a:latin typeface="Cambria Math" panose="02040503050406030204" pitchFamily="18" charset="0"/>
                              <a:ea typeface="Cambria Math" panose="02040503050406030204" pitchFamily="18" charset="0"/>
                            </a:rPr>
                            <a:t> (keV)</a:t>
                          </a:r>
                        </a:p>
                        <a:p>
                          <a:pPr algn="ctr"/>
                          <a:r>
                            <a:rPr lang="en-US" altLang="zh-CN" sz="1800" dirty="0">
                              <a:solidFill>
                                <a:schemeClr val="tx1"/>
                              </a:solidFill>
                              <a:latin typeface="Cambria Math" panose="02040503050406030204" pitchFamily="18" charset="0"/>
                              <a:ea typeface="Cambria Math" panose="02040503050406030204" pitchFamily="18" charset="0"/>
                            </a:rPr>
                            <a:t>Bennet</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i="1" dirty="0">
                              <a:solidFill>
                                <a:schemeClr val="tx1"/>
                              </a:solidFill>
                              <a:latin typeface="Cambria Math" panose="02040503050406030204" pitchFamily="18" charset="0"/>
                              <a:ea typeface="Cambria Math" panose="02040503050406030204" pitchFamily="18" charset="0"/>
                            </a:rPr>
                            <a:t>E</a:t>
                          </a:r>
                          <a:r>
                            <a:rPr lang="en-US" altLang="zh-CN" sz="1800" i="1" baseline="-25000" dirty="0">
                              <a:solidFill>
                                <a:schemeClr val="tx1"/>
                              </a:solidFill>
                              <a:latin typeface="Cambria Math" panose="02040503050406030204" pitchFamily="18" charset="0"/>
                              <a:ea typeface="Cambria Math" panose="02040503050406030204" pitchFamily="18" charset="0"/>
                            </a:rPr>
                            <a:t>γ</a:t>
                          </a:r>
                          <a:r>
                            <a:rPr lang="en-US" altLang="zh-CN" sz="18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dirty="0">
                              <a:solidFill>
                                <a:schemeClr val="tx1"/>
                              </a:solidFill>
                              <a:latin typeface="Cambria Math" panose="02040503050406030204" pitchFamily="18" charset="0"/>
                              <a:ea typeface="Cambria Math" panose="02040503050406030204" pitchFamily="18" charset="0"/>
                            </a:rPr>
                            <a:t>Bennet</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i="1" dirty="0">
                              <a:solidFill>
                                <a:srgbClr val="FF0000"/>
                              </a:solidFill>
                              <a:latin typeface="Cambria Math" panose="02040503050406030204" pitchFamily="18" charset="0"/>
                              <a:ea typeface="Cambria Math" panose="02040503050406030204" pitchFamily="18" charset="0"/>
                            </a:rPr>
                            <a:t>E</a:t>
                          </a:r>
                          <a:r>
                            <a:rPr lang="en-US" altLang="zh-CN" sz="1800" i="1" baseline="-25000" dirty="0">
                              <a:solidFill>
                                <a:srgbClr val="FF0000"/>
                              </a:solidFill>
                              <a:latin typeface="Cambria Math" panose="02040503050406030204" pitchFamily="18" charset="0"/>
                              <a:ea typeface="Cambria Math" panose="02040503050406030204" pitchFamily="18" charset="0"/>
                            </a:rPr>
                            <a:t>γ</a:t>
                          </a:r>
                          <a:r>
                            <a:rPr lang="en-US" altLang="zh-CN" sz="1800" dirty="0">
                              <a:solidFill>
                                <a:srgbClr val="FF0000"/>
                              </a:solidFill>
                              <a:latin typeface="Cambria Math" panose="02040503050406030204" pitchFamily="18" charset="0"/>
                              <a:ea typeface="Cambria Math" panose="02040503050406030204" pitchFamily="18" charset="0"/>
                            </a:rPr>
                            <a:t> (keV)</a:t>
                          </a:r>
                          <a:endParaRPr lang="zh-CN" altLang="en-US" sz="18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i="1" dirty="0">
                              <a:solidFill>
                                <a:srgbClr val="FF0000"/>
                              </a:solidFill>
                              <a:latin typeface="Cambria Math" panose="02040503050406030204" pitchFamily="18" charset="0"/>
                              <a:ea typeface="Cambria Math" panose="02040503050406030204" pitchFamily="18" charset="0"/>
                            </a:rPr>
                            <a:t>τ</a:t>
                          </a:r>
                          <a:r>
                            <a:rPr lang="en-US" altLang="zh-CN" sz="1800" dirty="0">
                              <a:solidFill>
                                <a:srgbClr val="FF0000"/>
                              </a:solidFill>
                              <a:latin typeface="Cambria Math" panose="02040503050406030204" pitchFamily="18" charset="0"/>
                              <a:ea typeface="Cambria Math" panose="02040503050406030204" pitchFamily="18" charset="0"/>
                            </a:rPr>
                            <a:t> (fs)</a:t>
                          </a:r>
                          <a:endParaRPr lang="zh-CN" altLang="en-US" sz="18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Literature </a:t>
                          </a:r>
                          <a:r>
                            <a:rPr lang="en-US" altLang="zh-CN" sz="1800" i="1" dirty="0">
                              <a:solidFill>
                                <a:schemeClr val="tx1"/>
                              </a:solidFill>
                              <a:latin typeface="Cambria Math" panose="02040503050406030204" pitchFamily="18" charset="0"/>
                              <a:ea typeface="Cambria Math" panose="02040503050406030204" pitchFamily="18" charset="0"/>
                            </a:rPr>
                            <a:t>τ</a:t>
                          </a:r>
                          <a:r>
                            <a:rPr lang="en-US" altLang="zh-CN" sz="1800" dirty="0">
                              <a:solidFill>
                                <a:schemeClr val="tx1"/>
                              </a:solidFill>
                              <a:latin typeface="Cambria Math" panose="02040503050406030204" pitchFamily="18" charset="0"/>
                              <a:ea typeface="Cambria Math" panose="02040503050406030204" pitchFamily="18" charset="0"/>
                            </a:rPr>
                            <a:t> (fs)</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dirty="0">
                              <a:solidFill>
                                <a:schemeClr val="tx1"/>
                              </a:solidFill>
                              <a:latin typeface="Cambria Math" panose="02040503050406030204" pitchFamily="18" charset="0"/>
                            </a:rPr>
                            <a:t>Literature</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66092659"/>
                      </a:ext>
                    </a:extLst>
                  </a:tr>
                  <a:tr h="140208">
                    <a:tc rowSpan="5">
                      <a:txBody>
                        <a:bodyPr/>
                        <a:lstStyle/>
                        <a:p>
                          <a:pPr algn="ctr"/>
                          <a:r>
                            <a:rPr lang="en-US" altLang="zh-CN" sz="1800" dirty="0">
                              <a:solidFill>
                                <a:schemeClr val="tx1"/>
                              </a:solidFill>
                              <a:latin typeface="Cambria Math" panose="02040503050406030204" pitchFamily="18" charset="0"/>
                            </a:rPr>
                            <a:t>1248.43(20)</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5">
                      <a:txBody>
                        <a:bodyPr/>
                        <a:lstStyle/>
                        <a:p>
                          <a:pPr algn="ctr"/>
                          <a:r>
                            <a:rPr lang="en-US" altLang="zh-CN" sz="1800" dirty="0">
                              <a:solidFill>
                                <a:schemeClr val="tx1"/>
                              </a:solidFill>
                              <a:latin typeface="Cambria Math" panose="02040503050406030204" pitchFamily="18" charset="0"/>
                            </a:rPr>
                            <a:t>1248.40(20)</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5">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800" b="0" i="1" smtClean="0">
                                        <a:solidFill>
                                          <a:srgbClr val="FF0000"/>
                                        </a:solidFill>
                                        <a:latin typeface="Cambria Math" panose="02040503050406030204" pitchFamily="18" charset="0"/>
                                        <a:ea typeface="Cambria Math" panose="02040503050406030204" pitchFamily="18" charset="0"/>
                                      </a:rPr>
                                    </m:ctrlPr>
                                  </m:sSubSupPr>
                                  <m:e>
                                    <m:r>
                                      <a:rPr lang="en-US" altLang="zh-CN" sz="1800" b="0" i="0" smtClean="0">
                                        <a:solidFill>
                                          <a:srgbClr val="FF0000"/>
                                        </a:solidFill>
                                        <a:latin typeface="Cambria Math" panose="02040503050406030204" pitchFamily="18" charset="0"/>
                                        <a:ea typeface="Cambria Math" panose="02040503050406030204" pitchFamily="18" charset="0"/>
                                      </a:rPr>
                                      <m:t>1246.0</m:t>
                                    </m:r>
                                  </m:e>
                                  <m:sub>
                                    <m:r>
                                      <a:rPr lang="en-US" altLang="zh-CN" sz="1800" b="0" i="0" smtClean="0">
                                        <a:solidFill>
                                          <a:srgbClr val="FF0000"/>
                                        </a:solidFill>
                                        <a:latin typeface="Cambria Math" panose="02040503050406030204" pitchFamily="18" charset="0"/>
                                        <a:ea typeface="Cambria Math" panose="02040503050406030204" pitchFamily="18" charset="0"/>
                                      </a:rPr>
                                      <m:t>−</m:t>
                                    </m:r>
                                    <m:r>
                                      <a:rPr lang="en-US" altLang="zh-CN" sz="1800" b="0" i="1" smtClean="0">
                                        <a:solidFill>
                                          <a:srgbClr val="FF0000"/>
                                        </a:solidFill>
                                        <a:latin typeface="Cambria Math" panose="02040503050406030204" pitchFamily="18" charset="0"/>
                                        <a:ea typeface="Cambria Math" panose="02040503050406030204" pitchFamily="18" charset="0"/>
                                      </a:rPr>
                                      <m:t>0.8</m:t>
                                    </m:r>
                                  </m:sub>
                                  <m:sup>
                                    <m:r>
                                      <a:rPr lang="en-US" altLang="zh-CN" sz="1800" b="0" i="0" smtClean="0">
                                        <a:solidFill>
                                          <a:srgbClr val="FF0000"/>
                                        </a:solidFill>
                                        <a:latin typeface="Cambria Math" panose="02040503050406030204" pitchFamily="18" charset="0"/>
                                        <a:ea typeface="Cambria Math" panose="02040503050406030204" pitchFamily="18" charset="0"/>
                                      </a:rPr>
                                      <m:t>+1.</m:t>
                                    </m:r>
                                    <m:r>
                                      <a:rPr lang="en-US" altLang="zh-CN" sz="1800" b="0" i="1" smtClean="0">
                                        <a:solidFill>
                                          <a:srgbClr val="FF0000"/>
                                        </a:solidFill>
                                        <a:latin typeface="Cambria Math" panose="02040503050406030204" pitchFamily="18" charset="0"/>
                                        <a:ea typeface="Cambria Math" panose="02040503050406030204" pitchFamily="18" charset="0"/>
                                      </a:rPr>
                                      <m:t>0</m:t>
                                    </m:r>
                                  </m:sup>
                                </m:sSubSup>
                              </m:oMath>
                            </m:oMathPara>
                          </a14:m>
                          <a:endParaRPr lang="zh-CN" altLang="en-US" sz="18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5">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800" b="0" i="1" smtClean="0">
                                        <a:solidFill>
                                          <a:srgbClr val="FF0000"/>
                                        </a:solidFill>
                                        <a:latin typeface="Cambria Math" panose="02040503050406030204" pitchFamily="18" charset="0"/>
                                        <a:ea typeface="Cambria Math" panose="02040503050406030204" pitchFamily="18" charset="0"/>
                                      </a:rPr>
                                    </m:ctrlPr>
                                  </m:sSubSupPr>
                                  <m:e>
                                    <m:r>
                                      <a:rPr lang="en-US" altLang="zh-CN" sz="1800" b="0" i="1" smtClean="0">
                                        <a:solidFill>
                                          <a:srgbClr val="FF0000"/>
                                        </a:solidFill>
                                        <a:latin typeface="Cambria Math" panose="02040503050406030204" pitchFamily="18" charset="0"/>
                                        <a:ea typeface="Cambria Math" panose="02040503050406030204" pitchFamily="18" charset="0"/>
                                      </a:rPr>
                                      <m:t>1400</m:t>
                                    </m:r>
                                  </m:e>
                                  <m:sub>
                                    <m:r>
                                      <a:rPr lang="en-US" altLang="zh-CN" sz="1800" b="0" i="1" smtClean="0">
                                        <a:solidFill>
                                          <a:srgbClr val="FF0000"/>
                                        </a:solidFill>
                                        <a:latin typeface="Cambria Math" panose="02040503050406030204" pitchFamily="18" charset="0"/>
                                        <a:ea typeface="Cambria Math" panose="02040503050406030204" pitchFamily="18" charset="0"/>
                                      </a:rPr>
                                      <m:t>−63</m:t>
                                    </m:r>
                                  </m:sub>
                                  <m:sup>
                                    <m:r>
                                      <a:rPr lang="en-US" altLang="zh-CN" sz="1800" b="0" i="1">
                                        <a:solidFill>
                                          <a:srgbClr val="FF0000"/>
                                        </a:solidFill>
                                        <a:latin typeface="Cambria Math" panose="02040503050406030204" pitchFamily="18" charset="0"/>
                                        <a:ea typeface="Cambria Math" panose="02040503050406030204" pitchFamily="18" charset="0"/>
                                      </a:rPr>
                                      <m:t>+</m:t>
                                    </m:r>
                                    <m:r>
                                      <a:rPr lang="en-US" altLang="zh-CN" sz="1800" b="0" i="1" smtClean="0">
                                        <a:solidFill>
                                          <a:srgbClr val="FF0000"/>
                                        </a:solidFill>
                                        <a:latin typeface="Cambria Math" panose="02040503050406030204" pitchFamily="18" charset="0"/>
                                        <a:ea typeface="Cambria Math" panose="02040503050406030204" pitchFamily="18" charset="0"/>
                                      </a:rPr>
                                      <m:t>824</m:t>
                                    </m:r>
                                  </m:sup>
                                </m:sSubSup>
                              </m:oMath>
                            </m:oMathPara>
                          </a14:m>
                          <a:endParaRPr lang="zh-CN" altLang="en-US" sz="18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14:m>
                            <m:oMathPara xmlns:m="http://schemas.openxmlformats.org/officeDocument/2006/math">
                              <m:oMathParaPr>
                                <m:jc m:val="centerGroup"/>
                              </m:oMathParaPr>
                              <m:oMath xmlns:m="http://schemas.openxmlformats.org/officeDocument/2006/math">
                                <m:r>
                                  <a:rPr lang="en-US" altLang="zh-CN" sz="1800" b="0" i="1" smtClean="0">
                                    <a:solidFill>
                                      <a:schemeClr val="tx1"/>
                                    </a:solidFill>
                                    <a:latin typeface="Cambria Math" panose="02040503050406030204" pitchFamily="18" charset="0"/>
                                    <a:ea typeface="+mn-ea"/>
                                  </a:rPr>
                                  <m:t>720</m:t>
                                </m:r>
                                <m:r>
                                  <a:rPr lang="en-US" altLang="zh-CN" sz="1800" b="0" i="1" smtClean="0">
                                    <a:solidFill>
                                      <a:schemeClr val="tx1"/>
                                    </a:solidFill>
                                    <a:latin typeface="Cambria Math" panose="02040503050406030204" pitchFamily="18" charset="0"/>
                                    <a:ea typeface="Cambria Math" panose="02040503050406030204" pitchFamily="18" charset="0"/>
                                  </a:rPr>
                                  <m:t>±108±144</m:t>
                                </m:r>
                              </m:oMath>
                            </m:oMathPara>
                          </a14:m>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dirty="0">
                              <a:solidFill>
                                <a:schemeClr val="tx1"/>
                              </a:solidFill>
                              <a:latin typeface="Cambria Math" panose="02040503050406030204" pitchFamily="18" charset="0"/>
                            </a:rPr>
                            <a:t>Engmann_NPA1971</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3792220"/>
                      </a:ext>
                    </a:extLst>
                  </a:tr>
                  <a:tr h="256032">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800" b="0" i="1" smtClean="0">
                                        <a:solidFill>
                                          <a:schemeClr val="tx1"/>
                                        </a:solidFill>
                                        <a:latin typeface="Cambria Math" panose="02040503050406030204" pitchFamily="18" charset="0"/>
                                        <a:ea typeface="Cambria Math" panose="02040503050406030204" pitchFamily="18" charset="0"/>
                                      </a:rPr>
                                    </m:ctrlPr>
                                  </m:sSubSupPr>
                                  <m:e>
                                    <m:r>
                                      <a:rPr lang="en-US" altLang="zh-CN" sz="1800" b="0" i="1" smtClean="0">
                                        <a:solidFill>
                                          <a:schemeClr val="tx1"/>
                                        </a:solidFill>
                                        <a:latin typeface="Cambria Math" panose="02040503050406030204" pitchFamily="18" charset="0"/>
                                        <a:ea typeface="+mn-ea"/>
                                      </a:rPr>
                                      <m:t>1200</m:t>
                                    </m:r>
                                    <m:r>
                                      <a:rPr lang="en-US" altLang="zh-CN" sz="1800" b="0" i="1" smtClean="0">
                                        <a:solidFill>
                                          <a:schemeClr val="tx1"/>
                                        </a:solidFill>
                                        <a:latin typeface="Cambria Math" panose="02040503050406030204" pitchFamily="18" charset="0"/>
                                        <a:ea typeface="Cambria Math" panose="02040503050406030204" pitchFamily="18" charset="0"/>
                                      </a:rPr>
                                      <m:t>±700</m:t>
                                    </m:r>
                                  </m:e>
                                  <m:sub>
                                    <m:r>
                                      <a:rPr lang="en-US" altLang="zh-CN" sz="1800" b="0" i="1" smtClean="0">
                                        <a:solidFill>
                                          <a:schemeClr val="tx1"/>
                                        </a:solidFill>
                                        <a:latin typeface="Cambria Math" panose="02040503050406030204" pitchFamily="18" charset="0"/>
                                        <a:ea typeface="Cambria Math" panose="02040503050406030204" pitchFamily="18" charset="0"/>
                                      </a:rPr>
                                      <m:t>−900</m:t>
                                    </m:r>
                                  </m:sub>
                                  <m:sup>
                                    <m:r>
                                      <a:rPr lang="en-US" altLang="zh-CN" sz="1800" b="0" i="1" smtClean="0">
                                        <a:solidFill>
                                          <a:schemeClr val="tx1"/>
                                        </a:solidFill>
                                        <a:latin typeface="Cambria Math" panose="02040503050406030204" pitchFamily="18" charset="0"/>
                                        <a:ea typeface="Cambria Math" panose="02040503050406030204" pitchFamily="18" charset="0"/>
                                      </a:rPr>
                                      <m:t>+1300</m:t>
                                    </m:r>
                                  </m:sup>
                                </m:sSubSup>
                              </m:oMath>
                            </m:oMathPara>
                          </a14:m>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dirty="0">
                              <a:solidFill>
                                <a:schemeClr val="tx1"/>
                              </a:solidFill>
                              <a:latin typeface="Cambria Math" panose="02040503050406030204" pitchFamily="18" charset="0"/>
                            </a:rPr>
                            <a:t>Doornenbal_</a:t>
                          </a:r>
                          <a:r>
                            <a:rPr lang="en-US" altLang="zh-CN" dirty="0">
                              <a:latin typeface="Cambria Math" panose="02040503050406030204" pitchFamily="18" charset="0"/>
                              <a:ea typeface="Cambria Math" panose="02040503050406030204" pitchFamily="18" charset="0"/>
                            </a:rPr>
                            <a:t>NIMA2010</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349454"/>
                      </a:ext>
                    </a:extLst>
                  </a:tr>
                  <a:tr h="140208">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800" b="0" i="1" smtClean="0">
                                    <a:solidFill>
                                      <a:schemeClr val="tx1"/>
                                    </a:solidFill>
                                    <a:latin typeface="Cambria Math" panose="02040503050406030204" pitchFamily="18" charset="0"/>
                                    <a:ea typeface="+mn-ea"/>
                                  </a:rPr>
                                  <m:t>3200</m:t>
                                </m:r>
                                <m:r>
                                  <a:rPr lang="en-US" altLang="zh-CN" sz="1800" b="0" i="1" smtClean="0">
                                    <a:solidFill>
                                      <a:schemeClr val="tx1"/>
                                    </a:solidFill>
                                    <a:latin typeface="Cambria Math" panose="02040503050406030204" pitchFamily="18" charset="0"/>
                                    <a:ea typeface="Cambria Math" panose="02040503050406030204" pitchFamily="18" charset="0"/>
                                  </a:rPr>
                                  <m:t>±4800±5200</m:t>
                                </m:r>
                              </m:oMath>
                            </m:oMathPara>
                          </a14:m>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dirty="0">
                              <a:solidFill>
                                <a:schemeClr val="tx1"/>
                              </a:solidFill>
                              <a:latin typeface="Cambria Math" panose="02040503050406030204" pitchFamily="18" charset="0"/>
                            </a:rPr>
                            <a:t>Doornenbal_</a:t>
                          </a:r>
                          <a:r>
                            <a:rPr lang="en-US" altLang="zh-CN" dirty="0">
                              <a:latin typeface="Cambria Math" panose="02040503050406030204" pitchFamily="18" charset="0"/>
                              <a:ea typeface="Cambria Math" panose="02040503050406030204" pitchFamily="18" charset="0"/>
                            </a:rPr>
                            <a:t>NIMA2010</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4748195"/>
                      </a:ext>
                    </a:extLst>
                  </a:tr>
                  <a:tr h="140208">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800" b="0" i="1" smtClean="0">
                                    <a:solidFill>
                                      <a:schemeClr val="tx1"/>
                                    </a:solidFill>
                                    <a:latin typeface="Cambria Math" panose="02040503050406030204" pitchFamily="18" charset="0"/>
                                  </a:rPr>
                                  <m:t>624</m:t>
                                </m:r>
                                <m:r>
                                  <a:rPr lang="en-US" altLang="zh-CN" sz="1800" b="0" i="1" smtClean="0">
                                    <a:solidFill>
                                      <a:schemeClr val="tx1"/>
                                    </a:solidFill>
                                    <a:latin typeface="Cambria Math" panose="02040503050406030204" pitchFamily="18" charset="0"/>
                                    <a:ea typeface="Cambria Math" panose="02040503050406030204" pitchFamily="18" charset="0"/>
                                  </a:rPr>
                                  <m:t>±24±~62</m:t>
                                </m:r>
                              </m:oMath>
                            </m:oMathPara>
                          </a14:m>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dirty="0">
                              <a:solidFill>
                                <a:schemeClr val="tx1"/>
                              </a:solidFill>
                              <a:latin typeface="Cambria Math" panose="02040503050406030204" pitchFamily="18" charset="0"/>
                            </a:rPr>
                            <a:t>Tonev_JPConf2011</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17915314"/>
                      </a:ext>
                    </a:extLst>
                  </a:tr>
                  <a:tr h="140208">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dirty="0"/>
                        </a:p>
                      </a:txBody>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800" b="0" i="1" smtClean="0">
                                        <a:solidFill>
                                          <a:schemeClr val="tx1"/>
                                        </a:solidFill>
                                        <a:latin typeface="Cambria Math" panose="02040503050406030204" pitchFamily="18" charset="0"/>
                                        <a:ea typeface="Cambria Math" panose="02040503050406030204" pitchFamily="18" charset="0"/>
                                      </a:rPr>
                                    </m:ctrlPr>
                                  </m:sSubSupPr>
                                  <m:e>
                                    <m:r>
                                      <a:rPr lang="en-US" altLang="zh-CN" sz="1800" b="0" i="1" smtClean="0">
                                        <a:solidFill>
                                          <a:schemeClr val="tx1"/>
                                        </a:solidFill>
                                        <a:latin typeface="Cambria Math" panose="02040503050406030204" pitchFamily="18" charset="0"/>
                                        <a:ea typeface="Cambria Math" panose="02040503050406030204" pitchFamily="18" charset="0"/>
                                      </a:rPr>
                                      <m:t>964±19</m:t>
                                    </m:r>
                                  </m:e>
                                  <m:sub>
                                    <m:r>
                                      <a:rPr lang="en-US" altLang="zh-CN" sz="1800" b="0" i="1" smtClean="0">
                                        <a:solidFill>
                                          <a:schemeClr val="tx1"/>
                                        </a:solidFill>
                                        <a:latin typeface="Cambria Math" panose="02040503050406030204" pitchFamily="18" charset="0"/>
                                        <a:ea typeface="Cambria Math" panose="02040503050406030204" pitchFamily="18" charset="0"/>
                                      </a:rPr>
                                      <m:t>−89</m:t>
                                    </m:r>
                                  </m:sub>
                                  <m:sup>
                                    <m:r>
                                      <a:rPr lang="en-US" altLang="zh-CN" sz="1800" b="0" i="1" smtClean="0">
                                        <a:solidFill>
                                          <a:schemeClr val="tx1"/>
                                        </a:solidFill>
                                        <a:latin typeface="Cambria Math" panose="02040503050406030204" pitchFamily="18" charset="0"/>
                                        <a:ea typeface="Cambria Math" panose="02040503050406030204" pitchFamily="18" charset="0"/>
                                      </a:rPr>
                                      <m:t>+311</m:t>
                                    </m:r>
                                  </m:sup>
                                </m:sSubSup>
                              </m:oMath>
                            </m:oMathPara>
                          </a14:m>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dirty="0">
                              <a:solidFill>
                                <a:schemeClr val="tx1"/>
                              </a:solidFill>
                              <a:latin typeface="Cambria Math" panose="02040503050406030204" pitchFamily="18" charset="0"/>
                            </a:rPr>
                            <a:t>Herlitzius_Thesis2013</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85629540"/>
                      </a:ext>
                    </a:extLst>
                  </a:tr>
                </a:tbl>
              </a:graphicData>
            </a:graphic>
          </p:graphicFrame>
        </mc:Choice>
        <mc:Fallback xmlns="">
          <p:graphicFrame>
            <p:nvGraphicFramePr>
              <p:cNvPr id="2" name="Table 1">
                <a:extLst>
                  <a:ext uri="{FF2B5EF4-FFF2-40B4-BE49-F238E27FC236}">
                    <a16:creationId xmlns:a16="http://schemas.microsoft.com/office/drawing/2014/main" id="{6D609962-A5D4-4947-8951-9709848FFC7D}"/>
                  </a:ext>
                </a:extLst>
              </p:cNvPr>
              <p:cNvGraphicFramePr>
                <a:graphicFrameLocks noGrp="1"/>
              </p:cNvGraphicFramePr>
              <p:nvPr>
                <p:extLst>
                  <p:ext uri="{D42A27DB-BD31-4B8C-83A1-F6EECF244321}">
                    <p14:modId xmlns:p14="http://schemas.microsoft.com/office/powerpoint/2010/main" val="2523376258"/>
                  </p:ext>
                </p:extLst>
              </p:nvPr>
            </p:nvGraphicFramePr>
            <p:xfrm>
              <a:off x="0" y="276912"/>
              <a:ext cx="9146745" cy="3901440"/>
            </p:xfrm>
            <a:graphic>
              <a:graphicData uri="http://schemas.openxmlformats.org/drawingml/2006/table">
                <a:tbl>
                  <a:tblPr firstRow="1" bandRow="1">
                    <a:tableStyleId>{5C22544A-7EE6-4342-B048-85BDC9FD1C3A}</a:tableStyleId>
                  </a:tblPr>
                  <a:tblGrid>
                    <a:gridCol w="1396365">
                      <a:extLst>
                        <a:ext uri="{9D8B030D-6E8A-4147-A177-3AD203B41FA5}">
                          <a16:colId xmlns:a16="http://schemas.microsoft.com/office/drawing/2014/main" val="2091542359"/>
                        </a:ext>
                      </a:extLst>
                    </a:gridCol>
                    <a:gridCol w="1396365">
                      <a:extLst>
                        <a:ext uri="{9D8B030D-6E8A-4147-A177-3AD203B41FA5}">
                          <a16:colId xmlns:a16="http://schemas.microsoft.com/office/drawing/2014/main" val="1305853533"/>
                        </a:ext>
                      </a:extLst>
                    </a:gridCol>
                    <a:gridCol w="1183576">
                      <a:extLst>
                        <a:ext uri="{9D8B030D-6E8A-4147-A177-3AD203B41FA5}">
                          <a16:colId xmlns:a16="http://schemas.microsoft.com/office/drawing/2014/main" val="1261946808"/>
                        </a:ext>
                      </a:extLst>
                    </a:gridCol>
                    <a:gridCol w="1070864">
                      <a:extLst>
                        <a:ext uri="{9D8B030D-6E8A-4147-A177-3AD203B41FA5}">
                          <a16:colId xmlns:a16="http://schemas.microsoft.com/office/drawing/2014/main" val="746061472"/>
                        </a:ext>
                      </a:extLst>
                    </a:gridCol>
                    <a:gridCol w="2309219">
                      <a:extLst>
                        <a:ext uri="{9D8B030D-6E8A-4147-A177-3AD203B41FA5}">
                          <a16:colId xmlns:a16="http://schemas.microsoft.com/office/drawing/2014/main" val="1074814294"/>
                        </a:ext>
                      </a:extLst>
                    </a:gridCol>
                    <a:gridCol w="1790356">
                      <a:extLst>
                        <a:ext uri="{9D8B030D-6E8A-4147-A177-3AD203B41FA5}">
                          <a16:colId xmlns:a16="http://schemas.microsoft.com/office/drawing/2014/main" val="1060847215"/>
                        </a:ext>
                      </a:extLst>
                    </a:gridCol>
                  </a:tblGrid>
                  <a:tr h="701040">
                    <a:tc>
                      <a:txBody>
                        <a:bodyPr/>
                        <a:lstStyle/>
                        <a:p>
                          <a:pPr algn="ctr"/>
                          <a:r>
                            <a:rPr lang="en-US" altLang="zh-CN" sz="1800" i="1" dirty="0">
                              <a:solidFill>
                                <a:schemeClr val="tx1"/>
                              </a:solidFill>
                              <a:latin typeface="Cambria Math" panose="02040503050406030204" pitchFamily="18" charset="0"/>
                              <a:ea typeface="Cambria Math" panose="02040503050406030204" pitchFamily="18" charset="0"/>
                            </a:rPr>
                            <a:t>E</a:t>
                          </a:r>
                          <a:r>
                            <a:rPr lang="en-US" altLang="zh-CN" sz="1800" i="1" baseline="-25000" dirty="0">
                              <a:solidFill>
                                <a:schemeClr val="tx1"/>
                              </a:solidFill>
                              <a:latin typeface="Cambria Math" panose="02040503050406030204" pitchFamily="18" charset="0"/>
                              <a:ea typeface="Cambria Math" panose="02040503050406030204" pitchFamily="18" charset="0"/>
                            </a:rPr>
                            <a:t>x</a:t>
                          </a:r>
                          <a:r>
                            <a:rPr lang="en-US" altLang="zh-CN" sz="1800" dirty="0">
                              <a:solidFill>
                                <a:schemeClr val="tx1"/>
                              </a:solidFill>
                              <a:latin typeface="Cambria Math" panose="02040503050406030204" pitchFamily="18" charset="0"/>
                              <a:ea typeface="Cambria Math" panose="02040503050406030204" pitchFamily="18" charset="0"/>
                            </a:rPr>
                            <a:t> (keV)</a:t>
                          </a:r>
                        </a:p>
                        <a:p>
                          <a:pPr algn="ctr"/>
                          <a:r>
                            <a:rPr lang="en-US" altLang="zh-CN" sz="1800" dirty="0">
                              <a:solidFill>
                                <a:schemeClr val="tx1"/>
                              </a:solidFill>
                              <a:latin typeface="Cambria Math" panose="02040503050406030204" pitchFamily="18" charset="0"/>
                              <a:ea typeface="Cambria Math" panose="02040503050406030204" pitchFamily="18" charset="0"/>
                            </a:rPr>
                            <a:t>Bennet</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i="1" dirty="0">
                              <a:solidFill>
                                <a:schemeClr val="tx1"/>
                              </a:solidFill>
                              <a:latin typeface="Cambria Math" panose="02040503050406030204" pitchFamily="18" charset="0"/>
                              <a:ea typeface="Cambria Math" panose="02040503050406030204" pitchFamily="18" charset="0"/>
                            </a:rPr>
                            <a:t>E</a:t>
                          </a:r>
                          <a:r>
                            <a:rPr lang="en-US" altLang="zh-CN" sz="1800" i="1" baseline="-25000" dirty="0">
                              <a:solidFill>
                                <a:schemeClr val="tx1"/>
                              </a:solidFill>
                              <a:latin typeface="Cambria Math" panose="02040503050406030204" pitchFamily="18" charset="0"/>
                              <a:ea typeface="Cambria Math" panose="02040503050406030204" pitchFamily="18" charset="0"/>
                            </a:rPr>
                            <a:t>γ</a:t>
                          </a:r>
                          <a:r>
                            <a:rPr lang="en-US" altLang="zh-CN" sz="18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dirty="0">
                              <a:solidFill>
                                <a:schemeClr val="tx1"/>
                              </a:solidFill>
                              <a:latin typeface="Cambria Math" panose="02040503050406030204" pitchFamily="18" charset="0"/>
                              <a:ea typeface="Cambria Math" panose="02040503050406030204" pitchFamily="18" charset="0"/>
                            </a:rPr>
                            <a:t>Bennet</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i="1" dirty="0">
                              <a:solidFill>
                                <a:srgbClr val="FF0000"/>
                              </a:solidFill>
                              <a:latin typeface="Cambria Math" panose="02040503050406030204" pitchFamily="18" charset="0"/>
                              <a:ea typeface="Cambria Math" panose="02040503050406030204" pitchFamily="18" charset="0"/>
                            </a:rPr>
                            <a:t>E</a:t>
                          </a:r>
                          <a:r>
                            <a:rPr lang="en-US" altLang="zh-CN" sz="1800" i="1" baseline="-25000" dirty="0">
                              <a:solidFill>
                                <a:srgbClr val="FF0000"/>
                              </a:solidFill>
                              <a:latin typeface="Cambria Math" panose="02040503050406030204" pitchFamily="18" charset="0"/>
                              <a:ea typeface="Cambria Math" panose="02040503050406030204" pitchFamily="18" charset="0"/>
                            </a:rPr>
                            <a:t>γ</a:t>
                          </a:r>
                          <a:r>
                            <a:rPr lang="en-US" altLang="zh-CN" sz="1800" dirty="0">
                              <a:solidFill>
                                <a:srgbClr val="FF0000"/>
                              </a:solidFill>
                              <a:latin typeface="Cambria Math" panose="02040503050406030204" pitchFamily="18" charset="0"/>
                              <a:ea typeface="Cambria Math" panose="02040503050406030204" pitchFamily="18" charset="0"/>
                            </a:rPr>
                            <a:t> (keV)</a:t>
                          </a:r>
                          <a:endParaRPr lang="zh-CN" altLang="en-US" sz="18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i="1" dirty="0">
                              <a:solidFill>
                                <a:srgbClr val="FF0000"/>
                              </a:solidFill>
                              <a:latin typeface="Cambria Math" panose="02040503050406030204" pitchFamily="18" charset="0"/>
                              <a:ea typeface="Cambria Math" panose="02040503050406030204" pitchFamily="18" charset="0"/>
                            </a:rPr>
                            <a:t>τ</a:t>
                          </a:r>
                          <a:r>
                            <a:rPr lang="en-US" altLang="zh-CN" sz="1800" dirty="0">
                              <a:solidFill>
                                <a:srgbClr val="FF0000"/>
                              </a:solidFill>
                              <a:latin typeface="Cambria Math" panose="02040503050406030204" pitchFamily="18" charset="0"/>
                              <a:ea typeface="Cambria Math" panose="02040503050406030204" pitchFamily="18" charset="0"/>
                            </a:rPr>
                            <a:t> (fs)</a:t>
                          </a:r>
                          <a:endParaRPr lang="zh-CN" altLang="en-US" sz="18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Literature </a:t>
                          </a:r>
                          <a:r>
                            <a:rPr lang="en-US" altLang="zh-CN" sz="1800" i="1" dirty="0">
                              <a:solidFill>
                                <a:schemeClr val="tx1"/>
                              </a:solidFill>
                              <a:latin typeface="Cambria Math" panose="02040503050406030204" pitchFamily="18" charset="0"/>
                              <a:ea typeface="Cambria Math" panose="02040503050406030204" pitchFamily="18" charset="0"/>
                            </a:rPr>
                            <a:t>τ</a:t>
                          </a:r>
                          <a:r>
                            <a:rPr lang="en-US" altLang="zh-CN" sz="1800" dirty="0">
                              <a:solidFill>
                                <a:schemeClr val="tx1"/>
                              </a:solidFill>
                              <a:latin typeface="Cambria Math" panose="02040503050406030204" pitchFamily="18" charset="0"/>
                              <a:ea typeface="Cambria Math" panose="02040503050406030204" pitchFamily="18" charset="0"/>
                            </a:rPr>
                            <a:t> (fs)</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altLang="zh-CN" sz="1800" dirty="0">
                              <a:solidFill>
                                <a:schemeClr val="tx1"/>
                              </a:solidFill>
                              <a:latin typeface="Cambria Math" panose="02040503050406030204" pitchFamily="18" charset="0"/>
                            </a:rPr>
                            <a:t>Literature</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266092659"/>
                      </a:ext>
                    </a:extLst>
                  </a:tr>
                  <a:tr h="640080">
                    <a:tc rowSpan="5">
                      <a:txBody>
                        <a:bodyPr/>
                        <a:lstStyle/>
                        <a:p>
                          <a:pPr algn="ctr"/>
                          <a:r>
                            <a:rPr lang="en-US" altLang="zh-CN" sz="1800" dirty="0">
                              <a:solidFill>
                                <a:schemeClr val="tx1"/>
                              </a:solidFill>
                              <a:latin typeface="Cambria Math" panose="02040503050406030204" pitchFamily="18" charset="0"/>
                            </a:rPr>
                            <a:t>1248.43(20)</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5">
                      <a:txBody>
                        <a:bodyPr/>
                        <a:lstStyle/>
                        <a:p>
                          <a:pPr algn="ctr"/>
                          <a:r>
                            <a:rPr lang="en-US" altLang="zh-CN" sz="1800" dirty="0">
                              <a:solidFill>
                                <a:schemeClr val="tx1"/>
                              </a:solidFill>
                              <a:latin typeface="Cambria Math" panose="02040503050406030204" pitchFamily="18" charset="0"/>
                            </a:rPr>
                            <a:t>1248.40(20)</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rowSpan="5">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235897" t="-22053" r="-435897" b="-2662"/>
                          </a:stretch>
                        </a:blipFill>
                      </a:tcPr>
                    </a:tc>
                    <a:tc rowSpan="5">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374286" t="-22053" r="-385714" b="-2662"/>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218997" t="-110476" r="-78100" b="-414286"/>
                          </a:stretch>
                        </a:blipFill>
                      </a:tcPr>
                    </a:tc>
                    <a:tc>
                      <a:txBody>
                        <a:bodyPr/>
                        <a:lstStyle/>
                        <a:p>
                          <a:pPr algn="ctr"/>
                          <a:r>
                            <a:rPr lang="en-US" altLang="zh-CN" sz="1800" dirty="0">
                              <a:solidFill>
                                <a:schemeClr val="tx1"/>
                              </a:solidFill>
                              <a:latin typeface="Cambria Math" panose="02040503050406030204" pitchFamily="18" charset="0"/>
                            </a:rPr>
                            <a:t>Engmann_NPA1971</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3792220"/>
                      </a:ext>
                    </a:extLst>
                  </a:tr>
                  <a:tr h="6400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218997" t="-208491" r="-78100" b="-310377"/>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dirty="0">
                              <a:solidFill>
                                <a:schemeClr val="tx1"/>
                              </a:solidFill>
                              <a:latin typeface="Cambria Math" panose="02040503050406030204" pitchFamily="18" charset="0"/>
                            </a:rPr>
                            <a:t>Doornenbal_</a:t>
                          </a:r>
                          <a:r>
                            <a:rPr lang="en-US" altLang="zh-CN" dirty="0">
                              <a:latin typeface="Cambria Math" panose="02040503050406030204" pitchFamily="18" charset="0"/>
                              <a:ea typeface="Cambria Math" panose="02040503050406030204" pitchFamily="18" charset="0"/>
                            </a:rPr>
                            <a:t>NIMA2010</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349454"/>
                      </a:ext>
                    </a:extLst>
                  </a:tr>
                  <a:tr h="6400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218997" t="-311429" r="-78100" b="-213333"/>
                          </a:stretch>
                        </a:blipFill>
                      </a:tcPr>
                    </a:tc>
                    <a:tc>
                      <a:txBody>
                        <a:bodyPr/>
                        <a:lstStyle/>
                        <a:p>
                          <a:pPr algn="ctr"/>
                          <a:r>
                            <a:rPr lang="en-US" altLang="zh-CN" sz="1800" dirty="0">
                              <a:solidFill>
                                <a:schemeClr val="tx1"/>
                              </a:solidFill>
                              <a:latin typeface="Cambria Math" panose="02040503050406030204" pitchFamily="18" charset="0"/>
                            </a:rPr>
                            <a:t>Doornenbal_</a:t>
                          </a:r>
                          <a:r>
                            <a:rPr lang="en-US" altLang="zh-CN" dirty="0">
                              <a:latin typeface="Cambria Math" panose="02040503050406030204" pitchFamily="18" charset="0"/>
                              <a:ea typeface="Cambria Math" panose="02040503050406030204" pitchFamily="18" charset="0"/>
                            </a:rPr>
                            <a:t>NIMA2010</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4748195"/>
                      </a:ext>
                    </a:extLst>
                  </a:tr>
                  <a:tr h="6400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218997" t="-411429" r="-78100" b="-113333"/>
                          </a:stretch>
                        </a:blipFill>
                      </a:tcPr>
                    </a:tc>
                    <a:tc>
                      <a:txBody>
                        <a:bodyPr/>
                        <a:lstStyle/>
                        <a:p>
                          <a:pPr algn="ctr"/>
                          <a:r>
                            <a:rPr lang="en-US" altLang="zh-CN" sz="1800" dirty="0">
                              <a:solidFill>
                                <a:schemeClr val="tx1"/>
                              </a:solidFill>
                              <a:latin typeface="Cambria Math" panose="02040503050406030204" pitchFamily="18" charset="0"/>
                            </a:rPr>
                            <a:t>Tonev_JPConf2011</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17915314"/>
                      </a:ext>
                    </a:extLst>
                  </a:tr>
                  <a:tr h="6400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dirty="0"/>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2"/>
                          <a:stretch>
                            <a:fillRect l="-218997" t="-511429" r="-78100" b="-13333"/>
                          </a:stretch>
                        </a:blipFill>
                      </a:tcPr>
                    </a:tc>
                    <a:tc>
                      <a:txBody>
                        <a:bodyPr/>
                        <a:lstStyle/>
                        <a:p>
                          <a:pPr algn="ctr"/>
                          <a:r>
                            <a:rPr lang="en-US" altLang="zh-CN" sz="1800" dirty="0">
                              <a:solidFill>
                                <a:schemeClr val="tx1"/>
                              </a:solidFill>
                              <a:latin typeface="Cambria Math" panose="02040503050406030204" pitchFamily="18" charset="0"/>
                            </a:rPr>
                            <a:t>Herlitzius_Thesis2013</a:t>
                          </a:r>
                          <a:endParaRPr lang="zh-CN" altLang="en-US" sz="18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85629540"/>
                      </a:ext>
                    </a:extLst>
                  </a:tr>
                </a:tbl>
              </a:graphicData>
            </a:graphic>
          </p:graphicFrame>
        </mc:Fallback>
      </mc:AlternateContent>
    </p:spTree>
    <p:extLst>
      <p:ext uri="{BB962C8B-B14F-4D97-AF65-F5344CB8AC3E}">
        <p14:creationId xmlns:p14="http://schemas.microsoft.com/office/powerpoint/2010/main" val="204494755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82DA267B-5434-4B0C-884F-BC6C29152FE2}"/>
              </a:ext>
            </a:extLst>
          </p:cNvPr>
          <p:cNvGraphicFramePr>
            <a:graphicFrameLocks noGrp="1"/>
          </p:cNvGraphicFramePr>
          <p:nvPr>
            <p:extLst>
              <p:ext uri="{D42A27DB-BD31-4B8C-83A1-F6EECF244321}">
                <p14:modId xmlns:p14="http://schemas.microsoft.com/office/powerpoint/2010/main" val="4140559393"/>
              </p:ext>
            </p:extLst>
          </p:nvPr>
        </p:nvGraphicFramePr>
        <p:xfrm>
          <a:off x="0" y="546100"/>
          <a:ext cx="9155524" cy="6258386"/>
        </p:xfrm>
        <a:graphic>
          <a:graphicData uri="http://schemas.openxmlformats.org/drawingml/2006/table">
            <a:tbl>
              <a:tblPr firstRow="1" bandRow="1">
                <a:tableStyleId>{5C22544A-7EE6-4342-B048-85BDC9FD1C3A}</a:tableStyleId>
              </a:tblPr>
              <a:tblGrid>
                <a:gridCol w="1605193">
                  <a:extLst>
                    <a:ext uri="{9D8B030D-6E8A-4147-A177-3AD203B41FA5}">
                      <a16:colId xmlns:a16="http://schemas.microsoft.com/office/drawing/2014/main" val="2567915445"/>
                    </a:ext>
                  </a:extLst>
                </a:gridCol>
                <a:gridCol w="1658982">
                  <a:extLst>
                    <a:ext uri="{9D8B030D-6E8A-4147-A177-3AD203B41FA5}">
                      <a16:colId xmlns:a16="http://schemas.microsoft.com/office/drawing/2014/main" val="2666824334"/>
                    </a:ext>
                  </a:extLst>
                </a:gridCol>
                <a:gridCol w="1502229">
                  <a:extLst>
                    <a:ext uri="{9D8B030D-6E8A-4147-A177-3AD203B41FA5}">
                      <a16:colId xmlns:a16="http://schemas.microsoft.com/office/drawing/2014/main" val="254061339"/>
                    </a:ext>
                  </a:extLst>
                </a:gridCol>
                <a:gridCol w="1621333">
                  <a:extLst>
                    <a:ext uri="{9D8B030D-6E8A-4147-A177-3AD203B41FA5}">
                      <a16:colId xmlns:a16="http://schemas.microsoft.com/office/drawing/2014/main" val="1858116506"/>
                    </a:ext>
                  </a:extLst>
                </a:gridCol>
                <a:gridCol w="2767787">
                  <a:extLst>
                    <a:ext uri="{9D8B030D-6E8A-4147-A177-3AD203B41FA5}">
                      <a16:colId xmlns:a16="http://schemas.microsoft.com/office/drawing/2014/main" val="4192424831"/>
                    </a:ext>
                  </a:extLst>
                </a:gridCol>
              </a:tblGrid>
              <a:tr h="339296">
                <a:tc>
                  <a:txBody>
                    <a:bodyPr/>
                    <a:lstStyle/>
                    <a:p>
                      <a:pPr algn="ctr"/>
                      <a:r>
                        <a:rPr lang="en-US" altLang="zh-CN" sz="1800" i="1" dirty="0">
                          <a:solidFill>
                            <a:schemeClr val="tx1"/>
                          </a:solidFill>
                          <a:latin typeface="Cambria Math" panose="02040503050406030204" pitchFamily="18" charset="0"/>
                          <a:ea typeface="Cambria Math" panose="02040503050406030204" pitchFamily="18" charset="0"/>
                        </a:rPr>
                        <a:t>E</a:t>
                      </a:r>
                      <a:r>
                        <a:rPr lang="en-US" altLang="zh-CN" sz="1800" i="1" baseline="-25000" dirty="0">
                          <a:solidFill>
                            <a:schemeClr val="tx1"/>
                          </a:solidFill>
                          <a:latin typeface="Cambria Math" panose="02040503050406030204" pitchFamily="18" charset="0"/>
                          <a:ea typeface="Cambria Math" panose="02040503050406030204" pitchFamily="18" charset="0"/>
                        </a:rPr>
                        <a:t>x</a:t>
                      </a:r>
                      <a:r>
                        <a:rPr lang="en-US" altLang="zh-CN" sz="1800" dirty="0">
                          <a:solidFill>
                            <a:schemeClr val="tx1"/>
                          </a:solidFill>
                          <a:latin typeface="Cambria Math" panose="02040503050406030204" pitchFamily="18" charset="0"/>
                          <a:ea typeface="Cambria Math" panose="02040503050406030204" pitchFamily="18" charset="0"/>
                        </a:rPr>
                        <a:t> (keV)</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i="1" dirty="0">
                          <a:solidFill>
                            <a:schemeClr val="tx1"/>
                          </a:solidFill>
                          <a:latin typeface="Cambria Math" panose="02040503050406030204" pitchFamily="18" charset="0"/>
                          <a:ea typeface="Cambria Math" panose="02040503050406030204" pitchFamily="18" charset="0"/>
                        </a:rPr>
                        <a:t>E</a:t>
                      </a:r>
                      <a:r>
                        <a:rPr lang="en-US" altLang="zh-CN" sz="1800" i="1" baseline="-25000" dirty="0">
                          <a:solidFill>
                            <a:schemeClr val="tx1"/>
                          </a:solidFill>
                          <a:latin typeface="Cambria Math" panose="02040503050406030204" pitchFamily="18" charset="0"/>
                          <a:ea typeface="Cambria Math" panose="02040503050406030204" pitchFamily="18" charset="0"/>
                        </a:rPr>
                        <a:t>γ</a:t>
                      </a:r>
                      <a:r>
                        <a:rPr lang="en-US" altLang="zh-CN" sz="1800" dirty="0">
                          <a:solidFill>
                            <a:schemeClr val="tx1"/>
                          </a:solidFill>
                          <a:latin typeface="Cambria Math" panose="02040503050406030204" pitchFamily="18" charset="0"/>
                          <a:ea typeface="Cambria Math" panose="02040503050406030204" pitchFamily="18" charset="0"/>
                        </a:rPr>
                        <a:t> (keV)</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i="1" dirty="0">
                          <a:solidFill>
                            <a:schemeClr val="tx1"/>
                          </a:solidFill>
                          <a:latin typeface="Cambria Math" panose="02040503050406030204" pitchFamily="18" charset="0"/>
                          <a:ea typeface="Cambria Math" panose="02040503050406030204" pitchFamily="18" charset="0"/>
                        </a:rPr>
                        <a:t>E</a:t>
                      </a:r>
                      <a:r>
                        <a:rPr lang="en-US" altLang="zh-CN" sz="1800" i="1" baseline="-25000" dirty="0">
                          <a:solidFill>
                            <a:schemeClr val="tx1"/>
                          </a:solidFill>
                          <a:latin typeface="Cambria Math" panose="02040503050406030204" pitchFamily="18" charset="0"/>
                          <a:ea typeface="Cambria Math" panose="02040503050406030204" pitchFamily="18" charset="0"/>
                        </a:rPr>
                        <a:t>x</a:t>
                      </a:r>
                      <a:r>
                        <a:rPr lang="en-US" altLang="zh-CN" sz="1800" dirty="0">
                          <a:solidFill>
                            <a:schemeClr val="tx1"/>
                          </a:solidFill>
                          <a:latin typeface="Cambria Math" panose="02040503050406030204" pitchFamily="18" charset="0"/>
                          <a:ea typeface="Cambria Math" panose="02040503050406030204" pitchFamily="18" charset="0"/>
                        </a:rPr>
                        <a:t> (keV)</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i="1" dirty="0">
                          <a:solidFill>
                            <a:schemeClr val="tx1"/>
                          </a:solidFill>
                          <a:latin typeface="Cambria Math" panose="02040503050406030204" pitchFamily="18" charset="0"/>
                          <a:ea typeface="Cambria Math" panose="02040503050406030204" pitchFamily="18" charset="0"/>
                        </a:rPr>
                        <a:t>E</a:t>
                      </a:r>
                      <a:r>
                        <a:rPr lang="en-US" altLang="zh-CN" sz="1800" i="1" baseline="-25000" dirty="0">
                          <a:solidFill>
                            <a:schemeClr val="tx1"/>
                          </a:solidFill>
                          <a:latin typeface="Cambria Math" panose="02040503050406030204" pitchFamily="18" charset="0"/>
                          <a:ea typeface="Cambria Math" panose="02040503050406030204" pitchFamily="18" charset="0"/>
                        </a:rPr>
                        <a:t>γ</a:t>
                      </a:r>
                      <a:r>
                        <a:rPr lang="en-US" altLang="zh-CN" sz="1800" dirty="0">
                          <a:solidFill>
                            <a:schemeClr val="tx1"/>
                          </a:solidFill>
                          <a:latin typeface="Cambria Math" panose="02040503050406030204" pitchFamily="18" charset="0"/>
                          <a:ea typeface="Cambria Math" panose="02040503050406030204" pitchFamily="18" charset="0"/>
                        </a:rPr>
                        <a:t> (keV)</a:t>
                      </a: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i="0" dirty="0">
                          <a:solidFill>
                            <a:schemeClr val="tx1"/>
                          </a:solidFill>
                          <a:latin typeface="Cambria Math" panose="02040503050406030204" pitchFamily="18" charset="0"/>
                          <a:ea typeface="Cambria Math" panose="02040503050406030204" pitchFamily="18" charset="0"/>
                        </a:rPr>
                        <a:t>Literature</a:t>
                      </a:r>
                      <a:endParaRPr lang="zh-CN" altLang="en-US" sz="1800" i="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437425525"/>
                  </a:ext>
                </a:extLst>
              </a:tr>
              <a:tr h="591909">
                <a:tc>
                  <a:txBody>
                    <a:bodyPr/>
                    <a:lstStyle/>
                    <a:p>
                      <a:pPr algn="ct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rPr>
                        <a:t>1249.1(14)</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solidFill>
                            <a:schemeClr val="tx1"/>
                          </a:solidFill>
                          <a:latin typeface="Cambria Math" panose="02040503050406030204" pitchFamily="18" charset="0"/>
                        </a:rPr>
                        <a:t>2234.5(8)</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342900" indent="-342900" algn="ctr">
                        <a:buAutoNum type="alphaUcPeriod"/>
                      </a:pPr>
                      <a:r>
                        <a:rPr lang="en-US" altLang="zh-CN" sz="1800" dirty="0" err="1">
                          <a:solidFill>
                            <a:schemeClr val="tx1"/>
                          </a:solidFill>
                          <a:latin typeface="Cambria Math" panose="02040503050406030204" pitchFamily="18" charset="0"/>
                        </a:rPr>
                        <a:t>Kankainen</a:t>
                      </a:r>
                      <a:r>
                        <a:rPr lang="en-US" altLang="zh-CN" sz="1800" dirty="0">
                          <a:solidFill>
                            <a:schemeClr val="tx1"/>
                          </a:solidFill>
                          <a:latin typeface="Cambria Math" panose="02040503050406030204" pitchFamily="18" charset="0"/>
                        </a:rPr>
                        <a:t> EPJA2006</a:t>
                      </a:r>
                    </a:p>
                    <a:p>
                      <a:pPr marL="0" indent="0" algn="ctr">
                        <a:buNone/>
                      </a:pPr>
                      <a:r>
                        <a:rPr lang="en-US" altLang="zh-CN" sz="1800" baseline="30000" dirty="0">
                          <a:solidFill>
                            <a:schemeClr val="tx1"/>
                          </a:solidFill>
                          <a:latin typeface="Cambria Math" panose="02040503050406030204" pitchFamily="18" charset="0"/>
                        </a:rPr>
                        <a:t>31</a:t>
                      </a:r>
                      <a:r>
                        <a:rPr lang="en-US" altLang="zh-CN" sz="1800" dirty="0">
                          <a:solidFill>
                            <a:schemeClr val="tx1"/>
                          </a:solidFill>
                          <a:latin typeface="Cambria Math" panose="02040503050406030204" pitchFamily="18" charset="0"/>
                        </a:rPr>
                        <a:t>Cl(</a:t>
                      </a:r>
                      <a:r>
                        <a:rPr lang="en-US" altLang="zh-CN" sz="1800" i="1" dirty="0">
                          <a:solidFill>
                            <a:schemeClr val="tx1"/>
                          </a:solidFill>
                          <a:latin typeface="Cambria Math" panose="02040503050406030204" pitchFamily="18" charset="0"/>
                        </a:rPr>
                        <a:t>βγ</a:t>
                      </a:r>
                      <a:r>
                        <a:rPr lang="en-US" altLang="zh-CN" sz="1800" dirty="0">
                          <a:solidFill>
                            <a:schemeClr val="tx1"/>
                          </a:solidFill>
                          <a:latin typeface="Cambria Math" panose="02040503050406030204" pitchFamily="18" charset="0"/>
                        </a:rPr>
                        <a:t>)</a:t>
                      </a:r>
                      <a:r>
                        <a:rPr lang="en-US" altLang="zh-CN" sz="1800" baseline="30000" dirty="0">
                          <a:solidFill>
                            <a:schemeClr val="tx1"/>
                          </a:solidFill>
                          <a:latin typeface="Cambria Math" panose="02040503050406030204" pitchFamily="18" charset="0"/>
                        </a:rPr>
                        <a:t>31</a:t>
                      </a:r>
                      <a:r>
                        <a:rPr lang="en-US" altLang="zh-CN" sz="1800" dirty="0">
                          <a:solidFill>
                            <a:schemeClr val="tx1"/>
                          </a:solidFill>
                          <a:latin typeface="Cambria Math" panose="02040503050406030204" pitchFamily="18" charset="0"/>
                        </a:rPr>
                        <a:t>S</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95142745"/>
                  </a:ext>
                </a:extLst>
              </a:tr>
              <a:tr h="591909">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1249(7)</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1249(7)</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2242(9)</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latin typeface="Cambria Math" panose="02040503050406030204" pitchFamily="18" charset="0"/>
                          <a:ea typeface="Cambria Math" panose="02040503050406030204" pitchFamily="18" charset="0"/>
                        </a:rPr>
                        <a:t>2242(9)</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latin typeface="Cambria Math" panose="02040503050406030204" pitchFamily="18" charset="0"/>
                          <a:ea typeface="Cambria Math" panose="02040503050406030204" pitchFamily="18" charset="0"/>
                        </a:rPr>
                        <a:t>A. </a:t>
                      </a:r>
                      <a:r>
                        <a:rPr lang="en-US" altLang="zh-CN" sz="1800" dirty="0" err="1">
                          <a:latin typeface="Cambria Math" panose="02040503050406030204" pitchFamily="18" charset="0"/>
                          <a:ea typeface="Cambria Math" panose="02040503050406030204" pitchFamily="18" charset="0"/>
                        </a:rPr>
                        <a:t>Gade</a:t>
                      </a:r>
                      <a:r>
                        <a:rPr lang="en-US" altLang="zh-CN" sz="1800" dirty="0">
                          <a:latin typeface="Cambria Math" panose="02040503050406030204" pitchFamily="18" charset="0"/>
                          <a:ea typeface="Cambria Math" panose="02040503050406030204" pitchFamily="18" charset="0"/>
                        </a:rPr>
                        <a:t> PRC2004</a:t>
                      </a:r>
                    </a:p>
                    <a:p>
                      <a:pPr algn="ctr"/>
                      <a:r>
                        <a:rPr lang="en-US" altLang="zh-CN" sz="1800" baseline="30000" dirty="0">
                          <a:latin typeface="Cambria Math" panose="02040503050406030204" pitchFamily="18" charset="0"/>
                          <a:ea typeface="Cambria Math" panose="02040503050406030204" pitchFamily="18" charset="0"/>
                        </a:rPr>
                        <a:t>9</a:t>
                      </a:r>
                      <a:r>
                        <a:rPr lang="en-US" altLang="zh-CN" sz="1800" dirty="0">
                          <a:latin typeface="Cambria Math" panose="02040503050406030204" pitchFamily="18" charset="0"/>
                          <a:ea typeface="Cambria Math" panose="02040503050406030204" pitchFamily="18" charset="0"/>
                        </a:rPr>
                        <a:t>Be(</a:t>
                      </a:r>
                      <a:r>
                        <a:rPr lang="en-US" altLang="zh-CN" sz="1800" baseline="30000" dirty="0">
                          <a:latin typeface="Cambria Math" panose="02040503050406030204" pitchFamily="18" charset="0"/>
                          <a:ea typeface="Cambria Math" panose="02040503050406030204" pitchFamily="18" charset="0"/>
                        </a:rPr>
                        <a:t>32</a:t>
                      </a:r>
                      <a:r>
                        <a:rPr lang="en-US" altLang="zh-CN" sz="1800" dirty="0">
                          <a:latin typeface="Cambria Math" panose="02040503050406030204" pitchFamily="18" charset="0"/>
                          <a:ea typeface="Cambria Math" panose="02040503050406030204" pitchFamily="18" charset="0"/>
                        </a:rPr>
                        <a:t>S, </a:t>
                      </a:r>
                      <a:r>
                        <a:rPr lang="en-US" altLang="zh-CN" sz="1800" baseline="30000" dirty="0">
                          <a:latin typeface="Cambria Math" panose="02040503050406030204" pitchFamily="18" charset="0"/>
                          <a:ea typeface="Cambria Math" panose="02040503050406030204" pitchFamily="18" charset="0"/>
                        </a:rPr>
                        <a:t>31</a:t>
                      </a:r>
                      <a:r>
                        <a:rPr lang="en-US" altLang="zh-CN" sz="1800" dirty="0">
                          <a:latin typeface="Cambria Math" panose="02040503050406030204" pitchFamily="18" charset="0"/>
                          <a:ea typeface="Cambria Math" panose="02040503050406030204" pitchFamily="18" charset="0"/>
                        </a:rPr>
                        <a:t>S+</a:t>
                      </a:r>
                      <a:r>
                        <a:rPr lang="en-US" altLang="zh-CN" sz="1800" i="1" dirty="0">
                          <a:latin typeface="Cambria Math" panose="02040503050406030204" pitchFamily="18" charset="0"/>
                          <a:ea typeface="Cambria Math" panose="02040503050406030204" pitchFamily="18" charset="0"/>
                        </a:rPr>
                        <a:t>γ</a:t>
                      </a:r>
                      <a:r>
                        <a:rPr lang="en-US" altLang="zh-CN" sz="1800" dirty="0">
                          <a:latin typeface="Cambria Math" panose="02040503050406030204" pitchFamily="18" charset="0"/>
                          <a:ea typeface="Cambria Math" panose="02040503050406030204" pitchFamily="18" charset="0"/>
                        </a:rPr>
                        <a:t>)X</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945362425"/>
                  </a:ext>
                </a:extLst>
              </a:tr>
              <a:tr h="591909">
                <a:tc>
                  <a:txBody>
                    <a:bodyPr/>
                    <a:lstStyle/>
                    <a:p>
                      <a:pPr algn="ctr"/>
                      <a:r>
                        <a:rPr lang="en-US" altLang="zh-CN" sz="1800" dirty="0">
                          <a:solidFill>
                            <a:schemeClr val="tx1"/>
                          </a:solidFill>
                          <a:latin typeface="Cambria Math" panose="02040503050406030204" pitchFamily="18" charset="0"/>
                        </a:rPr>
                        <a:t>1249.0 (10)</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rPr>
                        <a:t>2232(2)</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solidFill>
                            <a:schemeClr val="tx1"/>
                          </a:solidFill>
                          <a:latin typeface="Cambria Math" panose="02040503050406030204" pitchFamily="18" charset="0"/>
                        </a:rPr>
                        <a:t>R. </a:t>
                      </a:r>
                      <a:r>
                        <a:rPr lang="en-US" altLang="zh-CN" sz="1800" dirty="0" err="1">
                          <a:solidFill>
                            <a:schemeClr val="tx1"/>
                          </a:solidFill>
                          <a:latin typeface="Cambria Math" panose="02040503050406030204" pitchFamily="18" charset="0"/>
                        </a:rPr>
                        <a:t>Engmann</a:t>
                      </a:r>
                      <a:r>
                        <a:rPr lang="en-US" altLang="zh-CN" sz="1800" dirty="0">
                          <a:solidFill>
                            <a:schemeClr val="tx1"/>
                          </a:solidFill>
                          <a:latin typeface="Cambria Math" panose="02040503050406030204" pitchFamily="18" charset="0"/>
                        </a:rPr>
                        <a:t> NPA1971 </a:t>
                      </a:r>
                      <a:r>
                        <a:rPr lang="en-US" altLang="zh-CN" sz="1800" baseline="30000" dirty="0">
                          <a:solidFill>
                            <a:schemeClr val="tx1"/>
                          </a:solidFill>
                          <a:latin typeface="Cambria Math" panose="02040503050406030204" pitchFamily="18" charset="0"/>
                        </a:rPr>
                        <a:t>32</a:t>
                      </a:r>
                      <a:r>
                        <a:rPr lang="en-US" altLang="zh-CN" sz="1800" dirty="0">
                          <a:solidFill>
                            <a:schemeClr val="tx1"/>
                          </a:solidFill>
                          <a:latin typeface="Cambria Math" panose="02040503050406030204" pitchFamily="18" charset="0"/>
                        </a:rPr>
                        <a:t>S(</a:t>
                      </a:r>
                      <a:r>
                        <a:rPr lang="en-US" altLang="zh-CN" sz="1800" baseline="30000" dirty="0">
                          <a:solidFill>
                            <a:schemeClr val="tx1"/>
                          </a:solidFill>
                          <a:latin typeface="Cambria Math" panose="02040503050406030204" pitchFamily="18" charset="0"/>
                        </a:rPr>
                        <a:t>3</a:t>
                      </a:r>
                      <a:r>
                        <a:rPr lang="en-US" altLang="zh-CN" sz="1800" dirty="0">
                          <a:solidFill>
                            <a:schemeClr val="tx1"/>
                          </a:solidFill>
                          <a:latin typeface="Cambria Math" panose="02040503050406030204" pitchFamily="18" charset="0"/>
                        </a:rPr>
                        <a:t>He,</a:t>
                      </a:r>
                      <a:r>
                        <a:rPr lang="el-GR" altLang="zh-CN" sz="1800" i="1" dirty="0">
                          <a:solidFill>
                            <a:schemeClr val="tx1"/>
                          </a:solidFill>
                          <a:latin typeface="Cambria Math" panose="02040503050406030204" pitchFamily="18" charset="0"/>
                        </a:rPr>
                        <a:t>αγ</a:t>
                      </a:r>
                      <a:r>
                        <a:rPr lang="el-GR" altLang="zh-CN" sz="1800" dirty="0">
                          <a:solidFill>
                            <a:schemeClr val="tx1"/>
                          </a:solidFill>
                          <a:latin typeface="Cambria Math" panose="02040503050406030204" pitchFamily="18" charset="0"/>
                        </a:rPr>
                        <a:t>)</a:t>
                      </a:r>
                      <a:r>
                        <a:rPr lang="en-US" altLang="zh-CN" sz="1800" baseline="30000" dirty="0">
                          <a:solidFill>
                            <a:schemeClr val="tx1"/>
                          </a:solidFill>
                          <a:latin typeface="Cambria Math" panose="02040503050406030204" pitchFamily="18" charset="0"/>
                        </a:rPr>
                        <a:t>31</a:t>
                      </a:r>
                      <a:r>
                        <a:rPr lang="en-US" altLang="zh-CN" sz="1800" dirty="0">
                          <a:solidFill>
                            <a:schemeClr val="tx1"/>
                          </a:solidFill>
                          <a:latin typeface="Cambria Math" panose="02040503050406030204" pitchFamily="18" charset="0"/>
                        </a:rPr>
                        <a:t>S</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31175089"/>
                  </a:ext>
                </a:extLst>
              </a:tr>
              <a:tr h="59190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dirty="0">
                          <a:solidFill>
                            <a:schemeClr val="tx1"/>
                          </a:solidFill>
                          <a:latin typeface="Cambria Math" panose="02040503050406030204" pitchFamily="18" charset="0"/>
                        </a:rPr>
                        <a:t>1248.9(2)</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rPr>
                        <a:t>1248.9(2)</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rPr>
                        <a:t>2235.6(4)</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solidFill>
                            <a:schemeClr val="tx1"/>
                          </a:solidFill>
                          <a:latin typeface="Cambria Math" panose="02040503050406030204" pitchFamily="18" charset="0"/>
                        </a:rPr>
                        <a:t>2235.6(4)</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baseline="0" dirty="0">
                          <a:solidFill>
                            <a:schemeClr val="tx1"/>
                          </a:solidFill>
                          <a:latin typeface="Cambria Math" panose="02040503050406030204" pitchFamily="18" charset="0"/>
                        </a:rPr>
                        <a:t>J. M. Davidson NPA1977 </a:t>
                      </a:r>
                      <a:r>
                        <a:rPr lang="en-US" altLang="zh-CN" sz="1800" baseline="30000" dirty="0">
                          <a:solidFill>
                            <a:schemeClr val="tx1"/>
                          </a:solidFill>
                          <a:latin typeface="Cambria Math" panose="02040503050406030204" pitchFamily="18" charset="0"/>
                        </a:rPr>
                        <a:t>29</a:t>
                      </a:r>
                      <a:r>
                        <a:rPr lang="en-US" altLang="zh-CN" sz="1800" dirty="0">
                          <a:solidFill>
                            <a:schemeClr val="tx1"/>
                          </a:solidFill>
                          <a:latin typeface="Cambria Math" panose="02040503050406030204" pitchFamily="18" charset="0"/>
                        </a:rPr>
                        <a:t>Si(</a:t>
                      </a:r>
                      <a:r>
                        <a:rPr lang="en-US" altLang="zh-CN" sz="1800" baseline="30000" dirty="0">
                          <a:solidFill>
                            <a:schemeClr val="tx1"/>
                          </a:solidFill>
                          <a:latin typeface="Cambria Math" panose="02040503050406030204" pitchFamily="18" charset="0"/>
                        </a:rPr>
                        <a:t>3</a:t>
                      </a:r>
                      <a:r>
                        <a:rPr lang="en-US" altLang="zh-CN" sz="1800" dirty="0">
                          <a:solidFill>
                            <a:schemeClr val="tx1"/>
                          </a:solidFill>
                          <a:latin typeface="Cambria Math" panose="02040503050406030204" pitchFamily="18" charset="0"/>
                        </a:rPr>
                        <a:t>He,</a:t>
                      </a:r>
                      <a:r>
                        <a:rPr lang="en-US" altLang="zh-CN" sz="1800" i="1" dirty="0">
                          <a:solidFill>
                            <a:schemeClr val="tx1"/>
                          </a:solidFill>
                          <a:latin typeface="Cambria Math" panose="02040503050406030204" pitchFamily="18" charset="0"/>
                        </a:rPr>
                        <a:t>nγ</a:t>
                      </a:r>
                      <a:r>
                        <a:rPr lang="en-US" altLang="zh-CN" sz="1800" dirty="0">
                          <a:solidFill>
                            <a:schemeClr val="tx1"/>
                          </a:solidFill>
                          <a:latin typeface="Cambria Math" panose="02040503050406030204" pitchFamily="18" charset="0"/>
                        </a:rPr>
                        <a:t>)</a:t>
                      </a:r>
                      <a:r>
                        <a:rPr lang="en-US" altLang="zh-CN" sz="1800" baseline="30000" dirty="0">
                          <a:solidFill>
                            <a:schemeClr val="tx1"/>
                          </a:solidFill>
                          <a:latin typeface="Cambria Math" panose="02040503050406030204" pitchFamily="18" charset="0"/>
                        </a:rPr>
                        <a:t>31</a:t>
                      </a:r>
                      <a:r>
                        <a:rPr lang="en-US" altLang="zh-CN" sz="1800" dirty="0">
                          <a:solidFill>
                            <a:schemeClr val="tx1"/>
                          </a:solidFill>
                          <a:latin typeface="Cambria Math" panose="02040503050406030204" pitchFamily="18" charset="0"/>
                        </a:rPr>
                        <a:t>S</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84891156"/>
                  </a:ext>
                </a:extLst>
              </a:tr>
              <a:tr h="591909">
                <a:tc>
                  <a:txBody>
                    <a:bodyPr/>
                    <a:lstStyle/>
                    <a:p>
                      <a:pPr algn="ct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1248.9(1)</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2236.1(5)</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fr-FR" altLang="zh-CN" sz="1800" dirty="0">
                          <a:solidFill>
                            <a:schemeClr val="tx1"/>
                          </a:solidFill>
                          <a:latin typeface="Cambria Math" panose="02040503050406030204" pitchFamily="18" charset="0"/>
                          <a:ea typeface="Cambria Math" panose="02040503050406030204" pitchFamily="18" charset="0"/>
                        </a:rPr>
                        <a:t>D. G. Jenkins PRC2005 </a:t>
                      </a:r>
                      <a:r>
                        <a:rPr lang="fr-FR" altLang="zh-CN" sz="1800" baseline="30000" dirty="0">
                          <a:solidFill>
                            <a:schemeClr val="tx1"/>
                          </a:solidFill>
                          <a:latin typeface="Cambria Math" panose="02040503050406030204" pitchFamily="18" charset="0"/>
                          <a:ea typeface="Cambria Math" panose="02040503050406030204" pitchFamily="18" charset="0"/>
                        </a:rPr>
                        <a:t>12</a:t>
                      </a:r>
                      <a:r>
                        <a:rPr lang="fr-FR" altLang="zh-CN" sz="1800" dirty="0">
                          <a:solidFill>
                            <a:schemeClr val="tx1"/>
                          </a:solidFill>
                          <a:latin typeface="Cambria Math" panose="02040503050406030204" pitchFamily="18" charset="0"/>
                          <a:ea typeface="Cambria Math" panose="02040503050406030204" pitchFamily="18" charset="0"/>
                        </a:rPr>
                        <a:t>C(</a:t>
                      </a:r>
                      <a:r>
                        <a:rPr lang="fr-FR" altLang="zh-CN" sz="1800" baseline="30000" dirty="0">
                          <a:solidFill>
                            <a:schemeClr val="tx1"/>
                          </a:solidFill>
                          <a:latin typeface="Cambria Math" panose="02040503050406030204" pitchFamily="18" charset="0"/>
                          <a:ea typeface="Cambria Math" panose="02040503050406030204" pitchFamily="18" charset="0"/>
                        </a:rPr>
                        <a:t>20</a:t>
                      </a:r>
                      <a:r>
                        <a:rPr lang="fr-FR" altLang="zh-CN" sz="1800" dirty="0">
                          <a:solidFill>
                            <a:schemeClr val="tx1"/>
                          </a:solidFill>
                          <a:latin typeface="Cambria Math" panose="02040503050406030204" pitchFamily="18" charset="0"/>
                          <a:ea typeface="Cambria Math" panose="02040503050406030204" pitchFamily="18" charset="0"/>
                        </a:rPr>
                        <a:t>Ne,</a:t>
                      </a:r>
                      <a:r>
                        <a:rPr lang="fr-FR" altLang="zh-CN" sz="1800" i="1" dirty="0">
                          <a:solidFill>
                            <a:schemeClr val="tx1"/>
                          </a:solidFill>
                          <a:latin typeface="Cambria Math" panose="02040503050406030204" pitchFamily="18" charset="0"/>
                          <a:ea typeface="Cambria Math" panose="02040503050406030204" pitchFamily="18" charset="0"/>
                        </a:rPr>
                        <a:t>n</a:t>
                      </a:r>
                      <a:r>
                        <a:rPr lang="en-US" altLang="zh-CN" sz="1800" i="1" dirty="0">
                          <a:solidFill>
                            <a:schemeClr val="tx1"/>
                          </a:solidFill>
                          <a:latin typeface="Cambria Math" panose="02040503050406030204" pitchFamily="18" charset="0"/>
                          <a:ea typeface="Cambria Math" panose="02040503050406030204" pitchFamily="18" charset="0"/>
                        </a:rPr>
                        <a:t>γ</a:t>
                      </a:r>
                      <a:r>
                        <a:rPr lang="fr-FR" altLang="zh-CN" sz="1800" dirty="0">
                          <a:solidFill>
                            <a:schemeClr val="tx1"/>
                          </a:solidFill>
                          <a:latin typeface="Cambria Math" panose="02040503050406030204" pitchFamily="18" charset="0"/>
                          <a:ea typeface="Cambria Math" panose="02040503050406030204" pitchFamily="18" charset="0"/>
                        </a:rPr>
                        <a:t>)</a:t>
                      </a:r>
                      <a:r>
                        <a:rPr lang="fr-FR" altLang="zh-CN" sz="1800" baseline="30000" dirty="0">
                          <a:solidFill>
                            <a:schemeClr val="tx1"/>
                          </a:solidFill>
                          <a:latin typeface="Cambria Math" panose="02040503050406030204" pitchFamily="18" charset="0"/>
                          <a:ea typeface="Cambria Math" panose="02040503050406030204" pitchFamily="18" charset="0"/>
                        </a:rPr>
                        <a:t>31</a:t>
                      </a:r>
                      <a:r>
                        <a:rPr lang="fr-FR" altLang="zh-CN" sz="1800" dirty="0">
                          <a:solidFill>
                            <a:schemeClr val="tx1"/>
                          </a:solidFill>
                          <a:latin typeface="Cambria Math" panose="02040503050406030204" pitchFamily="18" charset="0"/>
                          <a:ea typeface="Cambria Math" panose="02040503050406030204" pitchFamily="18" charset="0"/>
                        </a:rPr>
                        <a:t>S</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54242620"/>
                  </a:ext>
                </a:extLst>
              </a:tr>
              <a:tr h="591909">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1248.5(1)</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1248.5(1)</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2234.5(2)</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2234.4(2)</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D. T. Doherty PRC2014 </a:t>
                      </a:r>
                      <a:r>
                        <a:rPr lang="en-US" altLang="zh-CN" sz="1800" baseline="30000" dirty="0">
                          <a:solidFill>
                            <a:schemeClr val="tx1"/>
                          </a:solidFill>
                          <a:latin typeface="Cambria Math" panose="02040503050406030204" pitchFamily="18" charset="0"/>
                        </a:rPr>
                        <a:t>28</a:t>
                      </a:r>
                      <a:r>
                        <a:rPr lang="en-US" altLang="zh-CN" sz="1800" dirty="0">
                          <a:solidFill>
                            <a:schemeClr val="tx1"/>
                          </a:solidFill>
                          <a:latin typeface="Cambria Math" panose="02040503050406030204" pitchFamily="18" charset="0"/>
                        </a:rPr>
                        <a:t>Si(</a:t>
                      </a:r>
                      <a:r>
                        <a:rPr lang="en-US" altLang="zh-CN" sz="1800" baseline="30000" dirty="0">
                          <a:solidFill>
                            <a:schemeClr val="tx1"/>
                          </a:solidFill>
                          <a:latin typeface="Cambria Math" panose="02040503050406030204" pitchFamily="18" charset="0"/>
                        </a:rPr>
                        <a:t>4</a:t>
                      </a:r>
                      <a:r>
                        <a:rPr lang="en-US" altLang="zh-CN" sz="1800" dirty="0">
                          <a:solidFill>
                            <a:schemeClr val="tx1"/>
                          </a:solidFill>
                          <a:latin typeface="Cambria Math" panose="02040503050406030204" pitchFamily="18" charset="0"/>
                        </a:rPr>
                        <a:t>He,</a:t>
                      </a:r>
                      <a:r>
                        <a:rPr lang="en-US" altLang="zh-CN" sz="1800" i="1" dirty="0">
                          <a:solidFill>
                            <a:schemeClr val="tx1"/>
                          </a:solidFill>
                          <a:latin typeface="Cambria Math" panose="02040503050406030204" pitchFamily="18" charset="0"/>
                        </a:rPr>
                        <a:t>nγ</a:t>
                      </a:r>
                      <a:r>
                        <a:rPr lang="en-US" altLang="zh-CN" sz="1800" dirty="0">
                          <a:solidFill>
                            <a:schemeClr val="tx1"/>
                          </a:solidFill>
                          <a:latin typeface="Cambria Math" panose="02040503050406030204" pitchFamily="18" charset="0"/>
                        </a:rPr>
                        <a:t>)</a:t>
                      </a:r>
                      <a:r>
                        <a:rPr lang="en-US" altLang="zh-CN" sz="1800" baseline="30000" dirty="0">
                          <a:solidFill>
                            <a:schemeClr val="tx1"/>
                          </a:solidFill>
                          <a:latin typeface="Cambria Math" panose="02040503050406030204" pitchFamily="18" charset="0"/>
                        </a:rPr>
                        <a:t>31</a:t>
                      </a:r>
                      <a:r>
                        <a:rPr lang="en-US" altLang="zh-CN" sz="1800" dirty="0">
                          <a:solidFill>
                            <a:schemeClr val="tx1"/>
                          </a:solidFill>
                          <a:latin typeface="Cambria Math" panose="02040503050406030204" pitchFamily="18" charset="0"/>
                        </a:rPr>
                        <a:t>S</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61705104"/>
                  </a:ext>
                </a:extLst>
              </a:tr>
              <a:tr h="591909">
                <a:tc>
                  <a:txBody>
                    <a:bodyPr/>
                    <a:lstStyle/>
                    <a:p>
                      <a:pPr algn="ct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rPr>
                        <a:t>1248.4(3)</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err="1">
                          <a:solidFill>
                            <a:schemeClr val="tx1"/>
                          </a:solidFill>
                          <a:latin typeface="Cambria Math" panose="02040503050406030204" pitchFamily="18" charset="0"/>
                        </a:rPr>
                        <a:t>Björnstad</a:t>
                      </a:r>
                      <a:r>
                        <a:rPr lang="en-US" altLang="zh-CN" sz="1800" dirty="0">
                          <a:solidFill>
                            <a:schemeClr val="tx1"/>
                          </a:solidFill>
                          <a:latin typeface="Cambria Math" panose="02040503050406030204" pitchFamily="18" charset="0"/>
                        </a:rPr>
                        <a:t> NPA1985</a:t>
                      </a:r>
                    </a:p>
                    <a:p>
                      <a:pPr algn="ctr"/>
                      <a:r>
                        <a:rPr lang="en-US" altLang="zh-CN" sz="1800" baseline="30000" dirty="0">
                          <a:solidFill>
                            <a:schemeClr val="tx1"/>
                          </a:solidFill>
                          <a:latin typeface="Cambria Math" panose="02040503050406030204" pitchFamily="18" charset="0"/>
                        </a:rPr>
                        <a:t>32</a:t>
                      </a:r>
                      <a:r>
                        <a:rPr lang="en-US" altLang="zh-CN" sz="1800" dirty="0">
                          <a:solidFill>
                            <a:schemeClr val="tx1"/>
                          </a:solidFill>
                          <a:latin typeface="Cambria Math" panose="02040503050406030204" pitchFamily="18" charset="0"/>
                        </a:rPr>
                        <a:t>Ar(</a:t>
                      </a:r>
                      <a:r>
                        <a:rPr lang="en-US" altLang="zh-CN" sz="1800" i="1" dirty="0">
                          <a:solidFill>
                            <a:schemeClr val="tx1"/>
                          </a:solidFill>
                          <a:latin typeface="Cambria Math" panose="02040503050406030204" pitchFamily="18" charset="0"/>
                        </a:rPr>
                        <a:t>β</a:t>
                      </a:r>
                      <a:r>
                        <a:rPr lang="en-US" altLang="zh-CN" sz="1800" i="1" dirty="0" err="1">
                          <a:solidFill>
                            <a:schemeClr val="tx1"/>
                          </a:solidFill>
                          <a:latin typeface="Cambria Math" panose="02040503050406030204" pitchFamily="18" charset="0"/>
                        </a:rPr>
                        <a:t>pγ</a:t>
                      </a:r>
                      <a:r>
                        <a:rPr lang="en-US" altLang="zh-CN" sz="1800" dirty="0">
                          <a:solidFill>
                            <a:schemeClr val="tx1"/>
                          </a:solidFill>
                          <a:latin typeface="Cambria Math" panose="02040503050406030204" pitchFamily="18" charset="0"/>
                        </a:rPr>
                        <a:t>)</a:t>
                      </a:r>
                      <a:r>
                        <a:rPr lang="en-US" altLang="zh-CN" sz="1800" baseline="30000" dirty="0">
                          <a:solidFill>
                            <a:schemeClr val="tx1"/>
                          </a:solidFill>
                          <a:latin typeface="Cambria Math" panose="02040503050406030204" pitchFamily="18" charset="0"/>
                        </a:rPr>
                        <a:t>31</a:t>
                      </a:r>
                      <a:r>
                        <a:rPr lang="en-US" altLang="zh-CN" sz="1800" dirty="0">
                          <a:solidFill>
                            <a:schemeClr val="tx1"/>
                          </a:solidFill>
                          <a:latin typeface="Cambria Math" panose="02040503050406030204" pitchFamily="18" charset="0"/>
                        </a:rPr>
                        <a:t>S</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13625104"/>
                  </a:ext>
                </a:extLst>
              </a:tr>
              <a:tr h="591909">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1248.43(20)</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1248.40(20)</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2234.06(20)</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2233.97(20)</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800" dirty="0">
                          <a:solidFill>
                            <a:schemeClr val="tx1"/>
                          </a:solidFill>
                          <a:latin typeface="Cambria Math" panose="02040503050406030204" pitchFamily="18" charset="0"/>
                          <a:ea typeface="Cambria Math" panose="02040503050406030204" pitchFamily="18" charset="0"/>
                        </a:rPr>
                        <a:t>M. B. Bennett PRC2018 </a:t>
                      </a:r>
                      <a:r>
                        <a:rPr lang="en-US" altLang="zh-CN" sz="1800" baseline="30000" dirty="0">
                          <a:solidFill>
                            <a:schemeClr val="tx1"/>
                          </a:solidFill>
                          <a:latin typeface="Cambria Math" panose="02040503050406030204" pitchFamily="18" charset="0"/>
                        </a:rPr>
                        <a:t>31</a:t>
                      </a:r>
                      <a:r>
                        <a:rPr lang="en-US" altLang="zh-CN" sz="1800" dirty="0">
                          <a:solidFill>
                            <a:schemeClr val="tx1"/>
                          </a:solidFill>
                          <a:latin typeface="Cambria Math" panose="02040503050406030204" pitchFamily="18" charset="0"/>
                        </a:rPr>
                        <a:t>Cl(</a:t>
                      </a:r>
                      <a:r>
                        <a:rPr lang="en-US" altLang="zh-CN" sz="1800" i="1" dirty="0">
                          <a:solidFill>
                            <a:schemeClr val="tx1"/>
                          </a:solidFill>
                          <a:latin typeface="Cambria Math" panose="02040503050406030204" pitchFamily="18" charset="0"/>
                        </a:rPr>
                        <a:t>βγ</a:t>
                      </a:r>
                      <a:r>
                        <a:rPr lang="en-US" altLang="zh-CN" sz="1800" dirty="0">
                          <a:solidFill>
                            <a:schemeClr val="tx1"/>
                          </a:solidFill>
                          <a:latin typeface="Cambria Math" panose="02040503050406030204" pitchFamily="18" charset="0"/>
                        </a:rPr>
                        <a:t>)</a:t>
                      </a:r>
                      <a:r>
                        <a:rPr lang="en-US" altLang="zh-CN" sz="1800" baseline="30000" dirty="0">
                          <a:solidFill>
                            <a:schemeClr val="tx1"/>
                          </a:solidFill>
                          <a:latin typeface="Cambria Math" panose="02040503050406030204" pitchFamily="18" charset="0"/>
                        </a:rPr>
                        <a:t>31</a:t>
                      </a:r>
                      <a:r>
                        <a:rPr lang="en-US" altLang="zh-CN" sz="1800" dirty="0">
                          <a:solidFill>
                            <a:schemeClr val="tx1"/>
                          </a:solidFill>
                          <a:latin typeface="Cambria Math" panose="02040503050406030204" pitchFamily="18" charset="0"/>
                        </a:rPr>
                        <a:t>S</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09434191"/>
                  </a:ext>
                </a:extLst>
              </a:tr>
              <a:tr h="591909">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1247.6(3)</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1247.55(25)</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2234.3(2)</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2234.18(17)</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solidFill>
                            <a:schemeClr val="tx1"/>
                          </a:solidFill>
                          <a:latin typeface="Cambria Math" panose="02040503050406030204" pitchFamily="18" charset="0"/>
                          <a:ea typeface="Cambria Math" panose="02040503050406030204" pitchFamily="18" charset="0"/>
                        </a:rPr>
                        <a:t>A. </a:t>
                      </a:r>
                      <a:r>
                        <a:rPr lang="en-US" altLang="zh-CN" sz="1800" dirty="0" err="1">
                          <a:solidFill>
                            <a:schemeClr val="tx1"/>
                          </a:solidFill>
                          <a:latin typeface="Cambria Math" panose="02040503050406030204" pitchFamily="18" charset="0"/>
                          <a:ea typeface="Cambria Math" panose="02040503050406030204" pitchFamily="18" charset="0"/>
                        </a:rPr>
                        <a:t>Saastamoinen</a:t>
                      </a:r>
                      <a:r>
                        <a:rPr lang="en-US" altLang="zh-CN" sz="1800" dirty="0">
                          <a:solidFill>
                            <a:schemeClr val="tx1"/>
                          </a:solidFill>
                          <a:latin typeface="Cambria Math" panose="02040503050406030204" pitchFamily="18" charset="0"/>
                          <a:ea typeface="Cambria Math" panose="02040503050406030204" pitchFamily="18" charset="0"/>
                        </a:rPr>
                        <a:t> Thesis2011 </a:t>
                      </a:r>
                      <a:r>
                        <a:rPr lang="en-US" altLang="zh-CN" sz="1800" baseline="30000" dirty="0">
                          <a:solidFill>
                            <a:schemeClr val="tx1"/>
                          </a:solidFill>
                          <a:latin typeface="Cambria Math" panose="02040503050406030204" pitchFamily="18" charset="0"/>
                        </a:rPr>
                        <a:t>31</a:t>
                      </a:r>
                      <a:r>
                        <a:rPr lang="en-US" altLang="zh-CN" sz="1800" dirty="0">
                          <a:solidFill>
                            <a:schemeClr val="tx1"/>
                          </a:solidFill>
                          <a:latin typeface="Cambria Math" panose="02040503050406030204" pitchFamily="18" charset="0"/>
                        </a:rPr>
                        <a:t>Cl(</a:t>
                      </a:r>
                      <a:r>
                        <a:rPr lang="en-US" altLang="zh-CN" sz="1800" i="1" dirty="0">
                          <a:solidFill>
                            <a:schemeClr val="tx1"/>
                          </a:solidFill>
                          <a:latin typeface="Cambria Math" panose="02040503050406030204" pitchFamily="18" charset="0"/>
                        </a:rPr>
                        <a:t>βγ</a:t>
                      </a:r>
                      <a:r>
                        <a:rPr lang="en-US" altLang="zh-CN" sz="1800" dirty="0">
                          <a:solidFill>
                            <a:schemeClr val="tx1"/>
                          </a:solidFill>
                          <a:latin typeface="Cambria Math" panose="02040503050406030204" pitchFamily="18" charset="0"/>
                        </a:rPr>
                        <a:t>)</a:t>
                      </a:r>
                      <a:r>
                        <a:rPr lang="en-US" altLang="zh-CN" sz="1800" baseline="30000" dirty="0">
                          <a:solidFill>
                            <a:schemeClr val="tx1"/>
                          </a:solidFill>
                          <a:latin typeface="Cambria Math" panose="02040503050406030204" pitchFamily="18" charset="0"/>
                        </a:rPr>
                        <a:t>31</a:t>
                      </a:r>
                      <a:r>
                        <a:rPr lang="en-US" altLang="zh-CN" sz="1800" dirty="0">
                          <a:solidFill>
                            <a:schemeClr val="tx1"/>
                          </a:solidFill>
                          <a:latin typeface="Cambria Math" panose="02040503050406030204" pitchFamily="18" charset="0"/>
                        </a:rPr>
                        <a:t>S</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34236601"/>
                  </a:ext>
                </a:extLst>
              </a:tr>
              <a:tr h="591909">
                <a:tc>
                  <a:txBody>
                    <a:bodyPr/>
                    <a:lstStyle/>
                    <a:p>
                      <a:pPr algn="ctr"/>
                      <a:r>
                        <a:rPr lang="en-US" altLang="zh-CN" sz="1800" dirty="0">
                          <a:solidFill>
                            <a:schemeClr val="tx1"/>
                          </a:solidFill>
                          <a:latin typeface="Cambria Math" panose="02040503050406030204" pitchFamily="18" charset="0"/>
                        </a:rPr>
                        <a:t>1246(10)</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800" dirty="0">
                          <a:solidFill>
                            <a:schemeClr val="tx1"/>
                          </a:solidFill>
                          <a:latin typeface="Cambria Math" panose="02040503050406030204" pitchFamily="18" charset="0"/>
                        </a:rPr>
                        <a:t>2234(10)</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800" dirty="0">
                          <a:solidFill>
                            <a:schemeClr val="tx1"/>
                          </a:solidFill>
                          <a:latin typeface="Cambria Math" panose="02040503050406030204" pitchFamily="18" charset="0"/>
                        </a:rPr>
                        <a:t>C. Moss NPA1970 </a:t>
                      </a:r>
                      <a:r>
                        <a:rPr lang="en-US" altLang="zh-CN" sz="1800" baseline="30000" dirty="0">
                          <a:solidFill>
                            <a:schemeClr val="tx1"/>
                          </a:solidFill>
                          <a:latin typeface="Cambria Math" panose="02040503050406030204" pitchFamily="18" charset="0"/>
                        </a:rPr>
                        <a:t>32</a:t>
                      </a:r>
                      <a:r>
                        <a:rPr lang="en-US" altLang="zh-CN" sz="1800" dirty="0">
                          <a:solidFill>
                            <a:schemeClr val="tx1"/>
                          </a:solidFill>
                          <a:latin typeface="Cambria Math" panose="02040503050406030204" pitchFamily="18" charset="0"/>
                        </a:rPr>
                        <a:t>S(</a:t>
                      </a:r>
                      <a:r>
                        <a:rPr lang="en-US" altLang="zh-CN" sz="1800" baseline="30000" dirty="0">
                          <a:solidFill>
                            <a:schemeClr val="tx1"/>
                          </a:solidFill>
                          <a:latin typeface="Cambria Math" panose="02040503050406030204" pitchFamily="18" charset="0"/>
                        </a:rPr>
                        <a:t>3</a:t>
                      </a:r>
                      <a:r>
                        <a:rPr lang="en-US" altLang="zh-CN" sz="1800" dirty="0">
                          <a:solidFill>
                            <a:schemeClr val="tx1"/>
                          </a:solidFill>
                          <a:latin typeface="Cambria Math" panose="02040503050406030204" pitchFamily="18" charset="0"/>
                        </a:rPr>
                        <a:t>He,</a:t>
                      </a:r>
                      <a:r>
                        <a:rPr lang="el-GR" altLang="zh-CN" sz="1800" i="1" dirty="0">
                          <a:solidFill>
                            <a:schemeClr val="tx1"/>
                          </a:solidFill>
                          <a:latin typeface="Cambria Math" panose="02040503050406030204" pitchFamily="18" charset="0"/>
                        </a:rPr>
                        <a:t>αγ</a:t>
                      </a:r>
                      <a:r>
                        <a:rPr lang="el-GR" altLang="zh-CN" sz="1800" dirty="0">
                          <a:solidFill>
                            <a:schemeClr val="tx1"/>
                          </a:solidFill>
                          <a:latin typeface="Cambria Math" panose="02040503050406030204" pitchFamily="18" charset="0"/>
                        </a:rPr>
                        <a:t>)</a:t>
                      </a:r>
                      <a:r>
                        <a:rPr lang="en-US" altLang="zh-CN" sz="1800" baseline="30000" dirty="0">
                          <a:solidFill>
                            <a:schemeClr val="tx1"/>
                          </a:solidFill>
                          <a:latin typeface="Cambria Math" panose="02040503050406030204" pitchFamily="18" charset="0"/>
                        </a:rPr>
                        <a:t>31</a:t>
                      </a:r>
                      <a:r>
                        <a:rPr lang="en-US" altLang="zh-CN" sz="1800" dirty="0">
                          <a:solidFill>
                            <a:schemeClr val="tx1"/>
                          </a:solidFill>
                          <a:latin typeface="Cambria Math" panose="02040503050406030204" pitchFamily="18" charset="0"/>
                        </a:rPr>
                        <a:t>S</a:t>
                      </a:r>
                      <a:endParaRPr lang="zh-CN" altLang="en-US" sz="1800" dirty="0">
                        <a:solidFill>
                          <a:schemeClr val="tx1"/>
                        </a:solidFill>
                        <a:latin typeface="Cambria Math" panose="02040503050406030204" pitchFamily="18" charset="0"/>
                      </a:endParaRPr>
                    </a:p>
                  </a:txBody>
                  <a:tcPr marL="0" marR="0" marT="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06424654"/>
                  </a:ext>
                </a:extLst>
              </a:tr>
            </a:tbl>
          </a:graphicData>
        </a:graphic>
      </p:graphicFrame>
      <p:sp>
        <p:nvSpPr>
          <p:cNvPr id="6" name="TextBox 5">
            <a:extLst>
              <a:ext uri="{FF2B5EF4-FFF2-40B4-BE49-F238E27FC236}">
                <a16:creationId xmlns:a16="http://schemas.microsoft.com/office/drawing/2014/main" id="{38D5E5BC-3B0D-4512-B5F7-23E0DD23964E}"/>
              </a:ext>
            </a:extLst>
          </p:cNvPr>
          <p:cNvSpPr txBox="1"/>
          <p:nvPr/>
        </p:nvSpPr>
        <p:spPr>
          <a:xfrm>
            <a:off x="0" y="53514"/>
            <a:ext cx="4641527" cy="369332"/>
          </a:xfrm>
          <a:prstGeom prst="rect">
            <a:avLst/>
          </a:prstGeom>
          <a:noFill/>
        </p:spPr>
        <p:txBody>
          <a:bodyPr wrap="none" rtlCol="0">
            <a:spAutoFit/>
          </a:bodyPr>
          <a:lstStyle/>
          <a:p>
            <a:r>
              <a:rPr lang="en-US" altLang="zh-CN" dirty="0"/>
              <a:t>Literature energies of the two lowest </a:t>
            </a:r>
            <a:r>
              <a:rPr lang="en-US" altLang="zh-CN" baseline="30000" dirty="0"/>
              <a:t>31</a:t>
            </a:r>
            <a:r>
              <a:rPr lang="en-US" altLang="zh-CN" dirty="0"/>
              <a:t>S states</a:t>
            </a:r>
            <a:endParaRPr lang="zh-CN" altLang="en-US" dirty="0"/>
          </a:p>
        </p:txBody>
      </p:sp>
    </p:spTree>
    <p:extLst>
      <p:ext uri="{BB962C8B-B14F-4D97-AF65-F5344CB8AC3E}">
        <p14:creationId xmlns:p14="http://schemas.microsoft.com/office/powerpoint/2010/main" val="34367315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64B7C649-536B-4C62-A391-C220CBCAA764}"/>
              </a:ext>
            </a:extLst>
          </p:cNvPr>
          <p:cNvPicPr>
            <a:picLocks noChangeAspect="1"/>
          </p:cNvPicPr>
          <p:nvPr/>
        </p:nvPicPr>
        <p:blipFill>
          <a:blip r:embed="rId2"/>
          <a:stretch>
            <a:fillRect/>
          </a:stretch>
        </p:blipFill>
        <p:spPr>
          <a:xfrm>
            <a:off x="0" y="0"/>
            <a:ext cx="5346248" cy="6858000"/>
          </a:xfrm>
          <a:prstGeom prst="rect">
            <a:avLst/>
          </a:prstGeom>
        </p:spPr>
      </p:pic>
      <p:pic>
        <p:nvPicPr>
          <p:cNvPr id="5" name="Picture 4">
            <a:extLst>
              <a:ext uri="{FF2B5EF4-FFF2-40B4-BE49-F238E27FC236}">
                <a16:creationId xmlns:a16="http://schemas.microsoft.com/office/drawing/2014/main" id="{3243872E-AB06-4BBF-BF97-FF6B8A8857AB}"/>
              </a:ext>
            </a:extLst>
          </p:cNvPr>
          <p:cNvPicPr>
            <a:picLocks noChangeAspect="1"/>
          </p:cNvPicPr>
          <p:nvPr/>
        </p:nvPicPr>
        <p:blipFill>
          <a:blip r:embed="rId3"/>
          <a:stretch>
            <a:fillRect/>
          </a:stretch>
        </p:blipFill>
        <p:spPr>
          <a:xfrm>
            <a:off x="2027395" y="4962333"/>
            <a:ext cx="2433093" cy="289551"/>
          </a:xfrm>
          <a:prstGeom prst="rect">
            <a:avLst/>
          </a:prstGeom>
        </p:spPr>
      </p:pic>
      <p:pic>
        <p:nvPicPr>
          <p:cNvPr id="7" name="Picture 6">
            <a:extLst>
              <a:ext uri="{FF2B5EF4-FFF2-40B4-BE49-F238E27FC236}">
                <a16:creationId xmlns:a16="http://schemas.microsoft.com/office/drawing/2014/main" id="{6B683B4D-022D-41B1-8439-E793D0C72724}"/>
              </a:ext>
            </a:extLst>
          </p:cNvPr>
          <p:cNvPicPr>
            <a:picLocks noChangeAspect="1"/>
          </p:cNvPicPr>
          <p:nvPr/>
        </p:nvPicPr>
        <p:blipFill>
          <a:blip r:embed="rId4"/>
          <a:stretch>
            <a:fillRect/>
          </a:stretch>
        </p:blipFill>
        <p:spPr>
          <a:xfrm>
            <a:off x="2090057" y="2490721"/>
            <a:ext cx="2307771" cy="270442"/>
          </a:xfrm>
          <a:prstGeom prst="rect">
            <a:avLst/>
          </a:prstGeom>
        </p:spPr>
      </p:pic>
      <p:pic>
        <p:nvPicPr>
          <p:cNvPr id="9" name="Picture 8">
            <a:extLst>
              <a:ext uri="{FF2B5EF4-FFF2-40B4-BE49-F238E27FC236}">
                <a16:creationId xmlns:a16="http://schemas.microsoft.com/office/drawing/2014/main" id="{9987E17A-61CF-45C7-AC98-299F0AC65CD3}"/>
              </a:ext>
            </a:extLst>
          </p:cNvPr>
          <p:cNvPicPr>
            <a:picLocks noChangeAspect="1"/>
          </p:cNvPicPr>
          <p:nvPr/>
        </p:nvPicPr>
        <p:blipFill>
          <a:blip r:embed="rId5"/>
          <a:stretch>
            <a:fillRect/>
          </a:stretch>
        </p:blipFill>
        <p:spPr>
          <a:xfrm>
            <a:off x="4769636" y="0"/>
            <a:ext cx="4374364" cy="5826034"/>
          </a:xfrm>
          <a:prstGeom prst="rect">
            <a:avLst/>
          </a:prstGeom>
        </p:spPr>
      </p:pic>
      <p:sp>
        <p:nvSpPr>
          <p:cNvPr id="13" name="TextBox 12">
            <a:extLst>
              <a:ext uri="{FF2B5EF4-FFF2-40B4-BE49-F238E27FC236}">
                <a16:creationId xmlns:a16="http://schemas.microsoft.com/office/drawing/2014/main" id="{9DA666F8-0983-4D69-B75A-7EFF7DC6E716}"/>
              </a:ext>
            </a:extLst>
          </p:cNvPr>
          <p:cNvSpPr txBox="1"/>
          <p:nvPr/>
        </p:nvSpPr>
        <p:spPr>
          <a:xfrm>
            <a:off x="5346248" y="6157351"/>
            <a:ext cx="3686240" cy="369332"/>
          </a:xfrm>
          <a:prstGeom prst="rect">
            <a:avLst/>
          </a:prstGeom>
          <a:noFill/>
        </p:spPr>
        <p:txBody>
          <a:bodyPr wrap="square">
            <a:spAutoFit/>
          </a:bodyPr>
          <a:lstStyle/>
          <a:p>
            <a:r>
              <a:rPr lang="en-US" altLang="zh-CN" dirty="0">
                <a:latin typeface="Cambria Math" panose="02040503050406030204" pitchFamily="18" charset="0"/>
                <a:ea typeface="Cambria Math" panose="02040503050406030204" pitchFamily="18" charset="0"/>
              </a:rPr>
              <a:t>P. </a:t>
            </a:r>
            <a:r>
              <a:rPr lang="en-US" altLang="zh-CN" dirty="0" err="1">
                <a:latin typeface="Cambria Math" panose="02040503050406030204" pitchFamily="18" charset="0"/>
                <a:ea typeface="Cambria Math" panose="02040503050406030204" pitchFamily="18" charset="0"/>
              </a:rPr>
              <a:t>Doornenbal</a:t>
            </a:r>
            <a:r>
              <a:rPr lang="en-US" altLang="zh-CN" dirty="0">
                <a:latin typeface="Cambria Math" panose="02040503050406030204" pitchFamily="18" charset="0"/>
                <a:ea typeface="Cambria Math" panose="02040503050406030204" pitchFamily="18" charset="0"/>
              </a:rPr>
              <a:t> NIMA2010</a:t>
            </a:r>
            <a:endParaRPr lang="zh-CN" altLang="en-US" dirty="0">
              <a:latin typeface="Cambria Math" panose="02040503050406030204" pitchFamily="18" charset="0"/>
            </a:endParaRPr>
          </a:p>
        </p:txBody>
      </p:sp>
    </p:spTree>
    <p:extLst>
      <p:ext uri="{BB962C8B-B14F-4D97-AF65-F5344CB8AC3E}">
        <p14:creationId xmlns:p14="http://schemas.microsoft.com/office/powerpoint/2010/main" val="244226966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0E645A0-9746-4497-9194-8286492CFF7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519306"/>
            <a:ext cx="9144000" cy="5819388"/>
          </a:xfrm>
          <a:prstGeom prst="rect">
            <a:avLst/>
          </a:prstGeom>
        </p:spPr>
      </p:pic>
    </p:spTree>
    <p:extLst>
      <p:ext uri="{BB962C8B-B14F-4D97-AF65-F5344CB8AC3E}">
        <p14:creationId xmlns:p14="http://schemas.microsoft.com/office/powerpoint/2010/main" val="108944830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3658008-E37A-4EE3-9F64-89C03DD2293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519306"/>
            <a:ext cx="9144000" cy="5819388"/>
          </a:xfrm>
          <a:prstGeom prst="rect">
            <a:avLst/>
          </a:prstGeom>
        </p:spPr>
      </p:pic>
    </p:spTree>
    <p:extLst>
      <p:ext uri="{BB962C8B-B14F-4D97-AF65-F5344CB8AC3E}">
        <p14:creationId xmlns:p14="http://schemas.microsoft.com/office/powerpoint/2010/main" val="2846244516"/>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EB54D08-DBC6-4A9B-8F53-6E8588B0FD3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519306"/>
            <a:ext cx="9144000" cy="5819388"/>
          </a:xfrm>
          <a:prstGeom prst="rect">
            <a:avLst/>
          </a:prstGeom>
        </p:spPr>
      </p:pic>
    </p:spTree>
    <p:extLst>
      <p:ext uri="{BB962C8B-B14F-4D97-AF65-F5344CB8AC3E}">
        <p14:creationId xmlns:p14="http://schemas.microsoft.com/office/powerpoint/2010/main" val="314618143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831B953-520C-4281-AC20-28FED5C4BD12}"/>
              </a:ext>
            </a:extLst>
          </p:cNvPr>
          <p:cNvPicPr>
            <a:picLocks noChangeAspect="1"/>
          </p:cNvPicPr>
          <p:nvPr/>
        </p:nvPicPr>
        <p:blipFill>
          <a:blip r:embed="rId2"/>
          <a:stretch>
            <a:fillRect/>
          </a:stretch>
        </p:blipFill>
        <p:spPr>
          <a:xfrm>
            <a:off x="0" y="0"/>
            <a:ext cx="8096250" cy="3676650"/>
          </a:xfrm>
          <a:prstGeom prst="rect">
            <a:avLst/>
          </a:prstGeom>
        </p:spPr>
      </p:pic>
    </p:spTree>
    <p:extLst>
      <p:ext uri="{BB962C8B-B14F-4D97-AF65-F5344CB8AC3E}">
        <p14:creationId xmlns:p14="http://schemas.microsoft.com/office/powerpoint/2010/main" val="25401799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8B69F17-F637-48E6-8CA9-BA9F839AF1F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519306"/>
            <a:ext cx="9144000" cy="5819388"/>
          </a:xfrm>
          <a:prstGeom prst="rect">
            <a:avLst/>
          </a:prstGeom>
        </p:spPr>
      </p:pic>
      <p:sp>
        <p:nvSpPr>
          <p:cNvPr id="4" name="TextBox 3">
            <a:extLst>
              <a:ext uri="{FF2B5EF4-FFF2-40B4-BE49-F238E27FC236}">
                <a16:creationId xmlns:a16="http://schemas.microsoft.com/office/drawing/2014/main" id="{1D94EA75-DE2D-40FB-BC7B-C2603338991C}"/>
              </a:ext>
            </a:extLst>
          </p:cNvPr>
          <p:cNvSpPr txBox="1"/>
          <p:nvPr/>
        </p:nvSpPr>
        <p:spPr>
          <a:xfrm>
            <a:off x="0" y="57641"/>
            <a:ext cx="5242141" cy="1200329"/>
          </a:xfrm>
          <a:prstGeom prst="rect">
            <a:avLst/>
          </a:prstGeom>
          <a:noFill/>
        </p:spPr>
        <p:txBody>
          <a:bodyPr wrap="none" rtlCol="0">
            <a:spAutoFit/>
          </a:bodyPr>
          <a:lstStyle/>
          <a:p>
            <a:r>
              <a:rPr lang="en-US" altLang="zh-CN" dirty="0"/>
              <a:t>Categories:</a:t>
            </a:r>
          </a:p>
          <a:p>
            <a:r>
              <a:rPr lang="en-US" altLang="zh-CN" dirty="0">
                <a:solidFill>
                  <a:srgbClr val="FF0000"/>
                </a:solidFill>
              </a:rPr>
              <a:t>Red: statistically significant transitions &gt;3σ</a:t>
            </a:r>
          </a:p>
          <a:p>
            <a:r>
              <a:rPr lang="en-US" altLang="zh-CN" dirty="0">
                <a:solidFill>
                  <a:srgbClr val="0000FF"/>
                </a:solidFill>
              </a:rPr>
              <a:t>Blue: statistically somewhat significant transitions </a:t>
            </a:r>
            <a:r>
              <a:rPr lang="zh-CN" altLang="en-US" dirty="0">
                <a:solidFill>
                  <a:srgbClr val="0000FF"/>
                </a:solidFill>
              </a:rPr>
              <a:t>≈</a:t>
            </a:r>
            <a:r>
              <a:rPr lang="en-US" altLang="zh-CN" dirty="0">
                <a:solidFill>
                  <a:srgbClr val="0000FF"/>
                </a:solidFill>
              </a:rPr>
              <a:t>3σ</a:t>
            </a:r>
          </a:p>
          <a:p>
            <a:r>
              <a:rPr lang="en-US" altLang="zh-CN" dirty="0">
                <a:solidFill>
                  <a:srgbClr val="00B050"/>
                </a:solidFill>
              </a:rPr>
              <a:t>Green: statistically insignificant transitions &lt;3σ</a:t>
            </a:r>
          </a:p>
        </p:txBody>
      </p:sp>
    </p:spTree>
    <p:extLst>
      <p:ext uri="{BB962C8B-B14F-4D97-AF65-F5344CB8AC3E}">
        <p14:creationId xmlns:p14="http://schemas.microsoft.com/office/powerpoint/2010/main" val="80609530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F51BEAA-D73F-49E1-BFD8-25A7D31AD95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519306"/>
            <a:ext cx="9144000" cy="5819388"/>
          </a:xfrm>
          <a:prstGeom prst="rect">
            <a:avLst/>
          </a:prstGeom>
        </p:spPr>
      </p:pic>
      <p:sp>
        <p:nvSpPr>
          <p:cNvPr id="4" name="TextBox 3">
            <a:extLst>
              <a:ext uri="{FF2B5EF4-FFF2-40B4-BE49-F238E27FC236}">
                <a16:creationId xmlns:a16="http://schemas.microsoft.com/office/drawing/2014/main" id="{39DAFE79-9C1D-4B4B-B7FD-7795AB1D1696}"/>
              </a:ext>
            </a:extLst>
          </p:cNvPr>
          <p:cNvSpPr txBox="1"/>
          <p:nvPr/>
        </p:nvSpPr>
        <p:spPr>
          <a:xfrm>
            <a:off x="0" y="57641"/>
            <a:ext cx="5242141" cy="1200329"/>
          </a:xfrm>
          <a:prstGeom prst="rect">
            <a:avLst/>
          </a:prstGeom>
          <a:noFill/>
        </p:spPr>
        <p:txBody>
          <a:bodyPr wrap="none" rtlCol="0">
            <a:spAutoFit/>
          </a:bodyPr>
          <a:lstStyle/>
          <a:p>
            <a:r>
              <a:rPr lang="en-US" altLang="zh-CN" dirty="0"/>
              <a:t>Categories:</a:t>
            </a:r>
          </a:p>
          <a:p>
            <a:r>
              <a:rPr lang="en-US" altLang="zh-CN" dirty="0">
                <a:solidFill>
                  <a:srgbClr val="FF0000"/>
                </a:solidFill>
              </a:rPr>
              <a:t>Red: statistically significant transitions &gt;3σ</a:t>
            </a:r>
          </a:p>
          <a:p>
            <a:r>
              <a:rPr lang="en-US" altLang="zh-CN" dirty="0">
                <a:solidFill>
                  <a:srgbClr val="0000FF"/>
                </a:solidFill>
              </a:rPr>
              <a:t>Blue: statistically somewhat significant transitions </a:t>
            </a:r>
            <a:r>
              <a:rPr lang="zh-CN" altLang="en-US" dirty="0">
                <a:solidFill>
                  <a:srgbClr val="0000FF"/>
                </a:solidFill>
              </a:rPr>
              <a:t>≈</a:t>
            </a:r>
            <a:r>
              <a:rPr lang="en-US" altLang="zh-CN" dirty="0">
                <a:solidFill>
                  <a:srgbClr val="0000FF"/>
                </a:solidFill>
              </a:rPr>
              <a:t>3σ</a:t>
            </a:r>
          </a:p>
          <a:p>
            <a:r>
              <a:rPr lang="en-US" altLang="zh-CN" dirty="0">
                <a:solidFill>
                  <a:srgbClr val="00B050"/>
                </a:solidFill>
              </a:rPr>
              <a:t>Green: statistically insignificant transitions &lt;3σ</a:t>
            </a:r>
          </a:p>
        </p:txBody>
      </p:sp>
    </p:spTree>
    <p:extLst>
      <p:ext uri="{BB962C8B-B14F-4D97-AF65-F5344CB8AC3E}">
        <p14:creationId xmlns:p14="http://schemas.microsoft.com/office/powerpoint/2010/main" val="2460814407"/>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79BA622-0220-4818-9072-D147DB6DA00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519306"/>
            <a:ext cx="9144000" cy="5819388"/>
          </a:xfrm>
          <a:prstGeom prst="rect">
            <a:avLst/>
          </a:prstGeom>
        </p:spPr>
      </p:pic>
      <p:sp>
        <p:nvSpPr>
          <p:cNvPr id="5" name="TextBox 4">
            <a:extLst>
              <a:ext uri="{FF2B5EF4-FFF2-40B4-BE49-F238E27FC236}">
                <a16:creationId xmlns:a16="http://schemas.microsoft.com/office/drawing/2014/main" id="{E8A89ABC-E89E-4F9A-BB72-A3BD1F814468}"/>
              </a:ext>
            </a:extLst>
          </p:cNvPr>
          <p:cNvSpPr txBox="1"/>
          <p:nvPr/>
        </p:nvSpPr>
        <p:spPr>
          <a:xfrm>
            <a:off x="0" y="0"/>
            <a:ext cx="4572000" cy="646331"/>
          </a:xfrm>
          <a:prstGeom prst="rect">
            <a:avLst/>
          </a:prstGeom>
          <a:noFill/>
        </p:spPr>
        <p:txBody>
          <a:bodyPr wrap="square">
            <a:spAutoFit/>
          </a:bodyPr>
          <a:lstStyle/>
          <a:p>
            <a:r>
              <a:rPr lang="en-US" altLang="zh-CN" dirty="0">
                <a:solidFill>
                  <a:srgbClr val="FF0000"/>
                </a:solidFill>
              </a:rPr>
              <a:t>Red: 10 states</a:t>
            </a:r>
          </a:p>
          <a:p>
            <a:r>
              <a:rPr lang="en-US" altLang="zh-CN" dirty="0">
                <a:solidFill>
                  <a:srgbClr val="0000FF"/>
                </a:solidFill>
              </a:rPr>
              <a:t>Blue: 3 states</a:t>
            </a:r>
          </a:p>
        </p:txBody>
      </p:sp>
    </p:spTree>
    <p:extLst>
      <p:ext uri="{BB962C8B-B14F-4D97-AF65-F5344CB8AC3E}">
        <p14:creationId xmlns:p14="http://schemas.microsoft.com/office/powerpoint/2010/main" val="9553626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D74DC18-5794-46C3-A558-6810DBDB93EA}"/>
              </a:ext>
            </a:extLst>
          </p:cNvPr>
          <p:cNvPicPr>
            <a:picLocks noChangeAspect="1"/>
          </p:cNvPicPr>
          <p:nvPr/>
        </p:nvPicPr>
        <p:blipFill>
          <a:blip r:embed="rId2"/>
          <a:stretch>
            <a:fillRect/>
          </a:stretch>
        </p:blipFill>
        <p:spPr>
          <a:xfrm>
            <a:off x="172899" y="217004"/>
            <a:ext cx="7758707" cy="3211996"/>
          </a:xfrm>
          <a:prstGeom prst="rect">
            <a:avLst/>
          </a:prstGeom>
        </p:spPr>
      </p:pic>
      <p:sp>
        <p:nvSpPr>
          <p:cNvPr id="3" name="Rectangle 2">
            <a:extLst>
              <a:ext uri="{FF2B5EF4-FFF2-40B4-BE49-F238E27FC236}">
                <a16:creationId xmlns:a16="http://schemas.microsoft.com/office/drawing/2014/main" id="{886CED5A-5950-4A07-8E78-0449BE8451A9}"/>
              </a:ext>
            </a:extLst>
          </p:cNvPr>
          <p:cNvSpPr/>
          <p:nvPr/>
        </p:nvSpPr>
        <p:spPr>
          <a:xfrm>
            <a:off x="172899" y="3429000"/>
            <a:ext cx="5671310" cy="369332"/>
          </a:xfrm>
          <a:prstGeom prst="rect">
            <a:avLst/>
          </a:prstGeom>
        </p:spPr>
        <p:txBody>
          <a:bodyPr wrap="square">
            <a:spAutoFit/>
          </a:bodyPr>
          <a:lstStyle/>
          <a:p>
            <a:r>
              <a:rPr lang="zh-CN" altLang="en-US" dirty="0"/>
              <a:t>D. G. Jenkins et al., Phys. Rev. C 73, 065802 (2006).</a:t>
            </a:r>
          </a:p>
        </p:txBody>
      </p:sp>
    </p:spTree>
    <p:extLst>
      <p:ext uri="{BB962C8B-B14F-4D97-AF65-F5344CB8AC3E}">
        <p14:creationId xmlns:p14="http://schemas.microsoft.com/office/powerpoint/2010/main" val="290472900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2C57354-0E36-4F3E-8939-94A3302D7C06}"/>
              </a:ext>
            </a:extLst>
          </p:cNvPr>
          <p:cNvPicPr>
            <a:picLocks noChangeAspect="1"/>
          </p:cNvPicPr>
          <p:nvPr/>
        </p:nvPicPr>
        <p:blipFill>
          <a:blip r:embed="rId2"/>
          <a:stretch>
            <a:fillRect/>
          </a:stretch>
        </p:blipFill>
        <p:spPr>
          <a:xfrm>
            <a:off x="160337" y="1133475"/>
            <a:ext cx="8210550" cy="1152525"/>
          </a:xfrm>
          <a:prstGeom prst="rect">
            <a:avLst/>
          </a:prstGeom>
        </p:spPr>
      </p:pic>
      <p:pic>
        <p:nvPicPr>
          <p:cNvPr id="5" name="Picture 4">
            <a:extLst>
              <a:ext uri="{FF2B5EF4-FFF2-40B4-BE49-F238E27FC236}">
                <a16:creationId xmlns:a16="http://schemas.microsoft.com/office/drawing/2014/main" id="{D34AE3D5-DF84-4870-AA47-06BEC353B23C}"/>
              </a:ext>
            </a:extLst>
          </p:cNvPr>
          <p:cNvPicPr>
            <a:picLocks noChangeAspect="1"/>
          </p:cNvPicPr>
          <p:nvPr/>
        </p:nvPicPr>
        <p:blipFill>
          <a:blip r:embed="rId3"/>
          <a:stretch>
            <a:fillRect/>
          </a:stretch>
        </p:blipFill>
        <p:spPr>
          <a:xfrm>
            <a:off x="109537" y="517525"/>
            <a:ext cx="8467725" cy="590550"/>
          </a:xfrm>
          <a:prstGeom prst="rect">
            <a:avLst/>
          </a:prstGeom>
        </p:spPr>
      </p:pic>
      <p:pic>
        <p:nvPicPr>
          <p:cNvPr id="7" name="Picture 6">
            <a:extLst>
              <a:ext uri="{FF2B5EF4-FFF2-40B4-BE49-F238E27FC236}">
                <a16:creationId xmlns:a16="http://schemas.microsoft.com/office/drawing/2014/main" id="{BBBC79CC-5F25-4E26-AB37-D24C74BCC59A}"/>
              </a:ext>
            </a:extLst>
          </p:cNvPr>
          <p:cNvPicPr>
            <a:picLocks noChangeAspect="1"/>
          </p:cNvPicPr>
          <p:nvPr/>
        </p:nvPicPr>
        <p:blipFill>
          <a:blip r:embed="rId4"/>
          <a:stretch>
            <a:fillRect/>
          </a:stretch>
        </p:blipFill>
        <p:spPr>
          <a:xfrm>
            <a:off x="160337" y="4166468"/>
            <a:ext cx="5567363" cy="1109364"/>
          </a:xfrm>
          <a:prstGeom prst="rect">
            <a:avLst/>
          </a:prstGeom>
        </p:spPr>
      </p:pic>
      <p:pic>
        <p:nvPicPr>
          <p:cNvPr id="9" name="Picture 8">
            <a:extLst>
              <a:ext uri="{FF2B5EF4-FFF2-40B4-BE49-F238E27FC236}">
                <a16:creationId xmlns:a16="http://schemas.microsoft.com/office/drawing/2014/main" id="{5E7636F2-69DD-4C10-85EC-68653167B7CC}"/>
              </a:ext>
            </a:extLst>
          </p:cNvPr>
          <p:cNvPicPr>
            <a:picLocks noChangeAspect="1"/>
          </p:cNvPicPr>
          <p:nvPr/>
        </p:nvPicPr>
        <p:blipFill>
          <a:blip r:embed="rId5"/>
          <a:stretch>
            <a:fillRect/>
          </a:stretch>
        </p:blipFill>
        <p:spPr>
          <a:xfrm>
            <a:off x="160337" y="3629025"/>
            <a:ext cx="5567363" cy="537443"/>
          </a:xfrm>
          <a:prstGeom prst="rect">
            <a:avLst/>
          </a:prstGeom>
        </p:spPr>
      </p:pic>
      <p:sp>
        <p:nvSpPr>
          <p:cNvPr id="11" name="TextBox 10">
            <a:extLst>
              <a:ext uri="{FF2B5EF4-FFF2-40B4-BE49-F238E27FC236}">
                <a16:creationId xmlns:a16="http://schemas.microsoft.com/office/drawing/2014/main" id="{CD5C00EE-ABDC-4579-8278-F7C12292D4E3}"/>
              </a:ext>
            </a:extLst>
          </p:cNvPr>
          <p:cNvSpPr txBox="1"/>
          <p:nvPr/>
        </p:nvSpPr>
        <p:spPr>
          <a:xfrm>
            <a:off x="109537" y="5509493"/>
            <a:ext cx="5130800" cy="369332"/>
          </a:xfrm>
          <a:prstGeom prst="rect">
            <a:avLst/>
          </a:prstGeom>
          <a:noFill/>
        </p:spPr>
        <p:txBody>
          <a:bodyPr wrap="square">
            <a:spAutoFit/>
          </a:bodyPr>
          <a:lstStyle/>
          <a:p>
            <a:r>
              <a:rPr lang="zh-CN" altLang="en-US" dirty="0"/>
              <a:t>D. T. Doherty et al., Phys. Rev. C 89, 045804 (2014).</a:t>
            </a:r>
          </a:p>
        </p:txBody>
      </p:sp>
      <p:sp>
        <p:nvSpPr>
          <p:cNvPr id="13" name="TextBox 12">
            <a:extLst>
              <a:ext uri="{FF2B5EF4-FFF2-40B4-BE49-F238E27FC236}">
                <a16:creationId xmlns:a16="http://schemas.microsoft.com/office/drawing/2014/main" id="{6C7702F8-589F-4ECF-BF60-39EA8E0A7BFC}"/>
              </a:ext>
            </a:extLst>
          </p:cNvPr>
          <p:cNvSpPr txBox="1"/>
          <p:nvPr/>
        </p:nvSpPr>
        <p:spPr>
          <a:xfrm>
            <a:off x="109536" y="2451100"/>
            <a:ext cx="4957763" cy="369332"/>
          </a:xfrm>
          <a:prstGeom prst="rect">
            <a:avLst/>
          </a:prstGeom>
          <a:noFill/>
        </p:spPr>
        <p:txBody>
          <a:bodyPr wrap="square">
            <a:spAutoFit/>
          </a:bodyPr>
          <a:lstStyle/>
          <a:p>
            <a:r>
              <a:rPr lang="zh-CN" altLang="en-US" dirty="0"/>
              <a:t>A. Kankainen et al., Phys. Lett. B 769, 549 (2017).</a:t>
            </a:r>
          </a:p>
        </p:txBody>
      </p:sp>
    </p:spTree>
    <p:extLst>
      <p:ext uri="{BB962C8B-B14F-4D97-AF65-F5344CB8AC3E}">
        <p14:creationId xmlns:p14="http://schemas.microsoft.com/office/powerpoint/2010/main" val="894643402"/>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BA35DDD-C70B-43AC-A3BC-C44B54463363}"/>
              </a:ext>
            </a:extLst>
          </p:cNvPr>
          <p:cNvPicPr>
            <a:picLocks noChangeAspect="1"/>
          </p:cNvPicPr>
          <p:nvPr/>
        </p:nvPicPr>
        <p:blipFill>
          <a:blip r:embed="rId2"/>
          <a:stretch>
            <a:fillRect/>
          </a:stretch>
        </p:blipFill>
        <p:spPr>
          <a:xfrm>
            <a:off x="13510" y="3432032"/>
            <a:ext cx="9000000" cy="1421053"/>
          </a:xfrm>
          <a:prstGeom prst="rect">
            <a:avLst/>
          </a:prstGeom>
        </p:spPr>
      </p:pic>
      <p:pic>
        <p:nvPicPr>
          <p:cNvPr id="6" name="Picture 5">
            <a:extLst>
              <a:ext uri="{FF2B5EF4-FFF2-40B4-BE49-F238E27FC236}">
                <a16:creationId xmlns:a16="http://schemas.microsoft.com/office/drawing/2014/main" id="{D7ACEB70-8871-4576-BB3E-4C0DEDF6B4EA}"/>
              </a:ext>
            </a:extLst>
          </p:cNvPr>
          <p:cNvPicPr>
            <a:picLocks noChangeAspect="1"/>
          </p:cNvPicPr>
          <p:nvPr/>
        </p:nvPicPr>
        <p:blipFill rotWithShape="1">
          <a:blip r:embed="rId3"/>
          <a:srcRect b="1963"/>
          <a:stretch/>
        </p:blipFill>
        <p:spPr>
          <a:xfrm>
            <a:off x="32952" y="748837"/>
            <a:ext cx="9088640" cy="1129385"/>
          </a:xfrm>
          <a:prstGeom prst="rect">
            <a:avLst/>
          </a:prstGeom>
        </p:spPr>
      </p:pic>
      <p:pic>
        <p:nvPicPr>
          <p:cNvPr id="8" name="Picture 7">
            <a:extLst>
              <a:ext uri="{FF2B5EF4-FFF2-40B4-BE49-F238E27FC236}">
                <a16:creationId xmlns:a16="http://schemas.microsoft.com/office/drawing/2014/main" id="{BCC0F650-597E-4872-A2CC-D3DFB192ED9A}"/>
              </a:ext>
            </a:extLst>
          </p:cNvPr>
          <p:cNvPicPr>
            <a:picLocks noChangeAspect="1"/>
          </p:cNvPicPr>
          <p:nvPr/>
        </p:nvPicPr>
        <p:blipFill>
          <a:blip r:embed="rId4"/>
          <a:stretch>
            <a:fillRect/>
          </a:stretch>
        </p:blipFill>
        <p:spPr>
          <a:xfrm>
            <a:off x="4572000" y="1892917"/>
            <a:ext cx="4500000" cy="1356164"/>
          </a:xfrm>
          <a:prstGeom prst="rect">
            <a:avLst/>
          </a:prstGeom>
        </p:spPr>
      </p:pic>
      <p:pic>
        <p:nvPicPr>
          <p:cNvPr id="10" name="Picture 9">
            <a:extLst>
              <a:ext uri="{FF2B5EF4-FFF2-40B4-BE49-F238E27FC236}">
                <a16:creationId xmlns:a16="http://schemas.microsoft.com/office/drawing/2014/main" id="{2703FA62-B5F3-4AAF-8F2A-0CA8B440A944}"/>
              </a:ext>
            </a:extLst>
          </p:cNvPr>
          <p:cNvPicPr>
            <a:picLocks noChangeAspect="1"/>
          </p:cNvPicPr>
          <p:nvPr/>
        </p:nvPicPr>
        <p:blipFill>
          <a:blip r:embed="rId5"/>
          <a:stretch>
            <a:fillRect/>
          </a:stretch>
        </p:blipFill>
        <p:spPr>
          <a:xfrm>
            <a:off x="0" y="224231"/>
            <a:ext cx="9144000" cy="509910"/>
          </a:xfrm>
          <a:prstGeom prst="rect">
            <a:avLst/>
          </a:prstGeom>
        </p:spPr>
      </p:pic>
      <p:sp>
        <p:nvSpPr>
          <p:cNvPr id="11" name="Rectangle 10">
            <a:extLst>
              <a:ext uri="{FF2B5EF4-FFF2-40B4-BE49-F238E27FC236}">
                <a16:creationId xmlns:a16="http://schemas.microsoft.com/office/drawing/2014/main" id="{7A2D9CCF-1A68-4F58-913E-0617FDF36E2C}"/>
              </a:ext>
            </a:extLst>
          </p:cNvPr>
          <p:cNvSpPr/>
          <p:nvPr/>
        </p:nvSpPr>
        <p:spPr>
          <a:xfrm>
            <a:off x="6362544" y="748836"/>
            <a:ext cx="2493131" cy="23146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2" name="Rectangle 11">
            <a:extLst>
              <a:ext uri="{FF2B5EF4-FFF2-40B4-BE49-F238E27FC236}">
                <a16:creationId xmlns:a16="http://schemas.microsoft.com/office/drawing/2014/main" id="{D8010F1D-4AB1-48C5-BD02-686394923E18}"/>
              </a:ext>
            </a:extLst>
          </p:cNvPr>
          <p:cNvSpPr/>
          <p:nvPr/>
        </p:nvSpPr>
        <p:spPr>
          <a:xfrm>
            <a:off x="6362545" y="980303"/>
            <a:ext cx="2493130" cy="23146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3" name="Rectangle 12">
            <a:extLst>
              <a:ext uri="{FF2B5EF4-FFF2-40B4-BE49-F238E27FC236}">
                <a16:creationId xmlns:a16="http://schemas.microsoft.com/office/drawing/2014/main" id="{B59CB0A3-712C-4D72-B8A9-CB22CD41796E}"/>
              </a:ext>
            </a:extLst>
          </p:cNvPr>
          <p:cNvSpPr/>
          <p:nvPr/>
        </p:nvSpPr>
        <p:spPr>
          <a:xfrm>
            <a:off x="6362544" y="1211769"/>
            <a:ext cx="2493130" cy="23146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5" name="Rectangle 14">
            <a:extLst>
              <a:ext uri="{FF2B5EF4-FFF2-40B4-BE49-F238E27FC236}">
                <a16:creationId xmlns:a16="http://schemas.microsoft.com/office/drawing/2014/main" id="{52581BC3-3EB8-400E-AF48-985E89C3469E}"/>
              </a:ext>
            </a:extLst>
          </p:cNvPr>
          <p:cNvSpPr/>
          <p:nvPr/>
        </p:nvSpPr>
        <p:spPr>
          <a:xfrm>
            <a:off x="6362544" y="1664845"/>
            <a:ext cx="2583748" cy="23146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6" name="Rectangle 15">
            <a:extLst>
              <a:ext uri="{FF2B5EF4-FFF2-40B4-BE49-F238E27FC236}">
                <a16:creationId xmlns:a16="http://schemas.microsoft.com/office/drawing/2014/main" id="{C2F7D378-C988-4CB9-A034-FFB678F63AF4}"/>
              </a:ext>
            </a:extLst>
          </p:cNvPr>
          <p:cNvSpPr/>
          <p:nvPr/>
        </p:nvSpPr>
        <p:spPr>
          <a:xfrm>
            <a:off x="6429762" y="3425968"/>
            <a:ext cx="2583748" cy="23146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7" name="Rectangle 16">
            <a:extLst>
              <a:ext uri="{FF2B5EF4-FFF2-40B4-BE49-F238E27FC236}">
                <a16:creationId xmlns:a16="http://schemas.microsoft.com/office/drawing/2014/main" id="{98336472-3992-4F8A-BECE-D839D0D7BF9E}"/>
              </a:ext>
            </a:extLst>
          </p:cNvPr>
          <p:cNvSpPr/>
          <p:nvPr/>
        </p:nvSpPr>
        <p:spPr>
          <a:xfrm>
            <a:off x="6429762" y="3657435"/>
            <a:ext cx="2583748" cy="23146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8" name="Rectangle 17">
            <a:extLst>
              <a:ext uri="{FF2B5EF4-FFF2-40B4-BE49-F238E27FC236}">
                <a16:creationId xmlns:a16="http://schemas.microsoft.com/office/drawing/2014/main" id="{191B9933-603B-4C1D-9C97-AF1C410DFCC9}"/>
              </a:ext>
            </a:extLst>
          </p:cNvPr>
          <p:cNvSpPr/>
          <p:nvPr/>
        </p:nvSpPr>
        <p:spPr>
          <a:xfrm>
            <a:off x="6429762" y="3886013"/>
            <a:ext cx="2583748" cy="23146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Rectangle 18">
            <a:extLst>
              <a:ext uri="{FF2B5EF4-FFF2-40B4-BE49-F238E27FC236}">
                <a16:creationId xmlns:a16="http://schemas.microsoft.com/office/drawing/2014/main" id="{37115E3B-C47A-4434-9156-6DF9833E78A9}"/>
              </a:ext>
            </a:extLst>
          </p:cNvPr>
          <p:cNvSpPr/>
          <p:nvPr/>
        </p:nvSpPr>
        <p:spPr>
          <a:xfrm>
            <a:off x="6429762" y="4114305"/>
            <a:ext cx="2583748" cy="23146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0" name="Rectangle 19">
            <a:extLst>
              <a:ext uri="{FF2B5EF4-FFF2-40B4-BE49-F238E27FC236}">
                <a16:creationId xmlns:a16="http://schemas.microsoft.com/office/drawing/2014/main" id="{7CF51702-D1EB-498C-8E12-42E4A19FAA28}"/>
              </a:ext>
            </a:extLst>
          </p:cNvPr>
          <p:cNvSpPr/>
          <p:nvPr/>
        </p:nvSpPr>
        <p:spPr>
          <a:xfrm>
            <a:off x="6430149" y="4342883"/>
            <a:ext cx="2583748" cy="23146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Rectangle 20">
            <a:extLst>
              <a:ext uri="{FF2B5EF4-FFF2-40B4-BE49-F238E27FC236}">
                <a16:creationId xmlns:a16="http://schemas.microsoft.com/office/drawing/2014/main" id="{E4ACADA1-1353-47EB-A11A-4B717E8A9263}"/>
              </a:ext>
            </a:extLst>
          </p:cNvPr>
          <p:cNvSpPr/>
          <p:nvPr/>
        </p:nvSpPr>
        <p:spPr>
          <a:xfrm>
            <a:off x="6429762" y="4571175"/>
            <a:ext cx="2583748" cy="23146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TextBox 1">
            <a:extLst>
              <a:ext uri="{FF2B5EF4-FFF2-40B4-BE49-F238E27FC236}">
                <a16:creationId xmlns:a16="http://schemas.microsoft.com/office/drawing/2014/main" id="{F6B52662-1122-4CB6-B676-18F8DD9606DE}"/>
              </a:ext>
            </a:extLst>
          </p:cNvPr>
          <p:cNvSpPr txBox="1"/>
          <p:nvPr/>
        </p:nvSpPr>
        <p:spPr>
          <a:xfrm>
            <a:off x="381000" y="5397500"/>
            <a:ext cx="4012189" cy="923330"/>
          </a:xfrm>
          <a:prstGeom prst="rect">
            <a:avLst/>
          </a:prstGeom>
          <a:noFill/>
        </p:spPr>
        <p:txBody>
          <a:bodyPr wrap="none" rtlCol="0">
            <a:spAutoFit/>
          </a:bodyPr>
          <a:lstStyle/>
          <a:p>
            <a:r>
              <a:rPr lang="en-US" altLang="zh-CN" dirty="0"/>
              <a:t>Resume the DSL analysis from here</a:t>
            </a:r>
          </a:p>
          <a:p>
            <a:r>
              <a:rPr lang="en-US" altLang="zh-CN" dirty="0"/>
              <a:t>Check 6390 branching ratios</a:t>
            </a:r>
          </a:p>
          <a:p>
            <a:r>
              <a:rPr lang="en-US" altLang="zh-CN" dirty="0"/>
              <a:t>6392, 6394 do not seem to be populated</a:t>
            </a:r>
            <a:endParaRPr lang="zh-CN" altLang="en-US" dirty="0"/>
          </a:p>
        </p:txBody>
      </p:sp>
    </p:spTree>
    <p:extLst>
      <p:ext uri="{BB962C8B-B14F-4D97-AF65-F5344CB8AC3E}">
        <p14:creationId xmlns:p14="http://schemas.microsoft.com/office/powerpoint/2010/main" val="115963982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FD14954A-3C91-499B-A6F0-DA668AD323C8}"/>
              </a:ext>
            </a:extLst>
          </p:cNvPr>
          <p:cNvGraphicFramePr>
            <a:graphicFrameLocks noGrp="1"/>
          </p:cNvGraphicFramePr>
          <p:nvPr>
            <p:extLst>
              <p:ext uri="{D42A27DB-BD31-4B8C-83A1-F6EECF244321}">
                <p14:modId xmlns:p14="http://schemas.microsoft.com/office/powerpoint/2010/main" val="3817072925"/>
              </p:ext>
            </p:extLst>
          </p:nvPr>
        </p:nvGraphicFramePr>
        <p:xfrm>
          <a:off x="172851" y="390045"/>
          <a:ext cx="8798298" cy="6376515"/>
        </p:xfrm>
        <a:graphic>
          <a:graphicData uri="http://schemas.openxmlformats.org/drawingml/2006/table">
            <a:tbl>
              <a:tblPr firstRow="1" bandRow="1"/>
              <a:tblGrid>
                <a:gridCol w="1239257">
                  <a:extLst>
                    <a:ext uri="{9D8B030D-6E8A-4147-A177-3AD203B41FA5}">
                      <a16:colId xmlns:a16="http://schemas.microsoft.com/office/drawing/2014/main" val="3352261365"/>
                    </a:ext>
                  </a:extLst>
                </a:gridCol>
                <a:gridCol w="655320">
                  <a:extLst>
                    <a:ext uri="{9D8B030D-6E8A-4147-A177-3AD203B41FA5}">
                      <a16:colId xmlns:a16="http://schemas.microsoft.com/office/drawing/2014/main" val="270523148"/>
                    </a:ext>
                  </a:extLst>
                </a:gridCol>
                <a:gridCol w="1569720">
                  <a:extLst>
                    <a:ext uri="{9D8B030D-6E8A-4147-A177-3AD203B41FA5}">
                      <a16:colId xmlns:a16="http://schemas.microsoft.com/office/drawing/2014/main" val="721670299"/>
                    </a:ext>
                  </a:extLst>
                </a:gridCol>
                <a:gridCol w="1341120">
                  <a:extLst>
                    <a:ext uri="{9D8B030D-6E8A-4147-A177-3AD203B41FA5}">
                      <a16:colId xmlns:a16="http://schemas.microsoft.com/office/drawing/2014/main" val="3571143822"/>
                    </a:ext>
                  </a:extLst>
                </a:gridCol>
                <a:gridCol w="914400">
                  <a:extLst>
                    <a:ext uri="{9D8B030D-6E8A-4147-A177-3AD203B41FA5}">
                      <a16:colId xmlns:a16="http://schemas.microsoft.com/office/drawing/2014/main" val="1737588879"/>
                    </a:ext>
                  </a:extLst>
                </a:gridCol>
                <a:gridCol w="1765982">
                  <a:extLst>
                    <a:ext uri="{9D8B030D-6E8A-4147-A177-3AD203B41FA5}">
                      <a16:colId xmlns:a16="http://schemas.microsoft.com/office/drawing/2014/main" val="1626934702"/>
                    </a:ext>
                  </a:extLst>
                </a:gridCol>
                <a:gridCol w="1312499">
                  <a:extLst>
                    <a:ext uri="{9D8B030D-6E8A-4147-A177-3AD203B41FA5}">
                      <a16:colId xmlns:a16="http://schemas.microsoft.com/office/drawing/2014/main" val="811837710"/>
                    </a:ext>
                  </a:extLst>
                </a:gridCol>
              </a:tblGrid>
              <a:tr h="425101">
                <a:tc>
                  <a:txBody>
                    <a:bodyPr/>
                    <a:lstStyle/>
                    <a:p>
                      <a:pPr algn="ctr">
                        <a:lnSpc>
                          <a:spcPct val="107000"/>
                        </a:lnSpc>
                        <a:spcAft>
                          <a:spcPts val="0"/>
                        </a:spcAft>
                      </a:pPr>
                      <a:r>
                        <a:rPr lang="en-US" sz="1600" i="1"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E</a:t>
                      </a:r>
                      <a:r>
                        <a:rPr lang="en-US" sz="1600" i="1" baseline="-25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x</a:t>
                      </a: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 (keV)</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J</a:t>
                      </a:r>
                      <a:r>
                        <a:rPr lang="en-US" sz="1600" i="1"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π</a:t>
                      </a:r>
                      <a:r>
                        <a:rPr lang="en-US" sz="1600" i="1" baseline="-25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i</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E</a:t>
                      </a:r>
                      <a:r>
                        <a:rPr lang="en-US" sz="1600" i="1" baseline="-25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γ</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 (keV)</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E</a:t>
                      </a:r>
                      <a:r>
                        <a:rPr lang="en-US" sz="1600" i="1" baseline="-25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f</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 (keV)</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J</a:t>
                      </a:r>
                      <a:r>
                        <a:rPr lang="en-US" sz="1600" i="1"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π</a:t>
                      </a:r>
                      <a:r>
                        <a:rPr lang="en-US" sz="1600" i="1" baseline="-25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f</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Reaction / Decay</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Reference</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47582581"/>
                  </a:ext>
                </a:extLst>
              </a:tr>
              <a:tr h="425101">
                <a:tc rowSpan="2">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6393.7(5)</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11/2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1090.7(10)</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5301</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9/2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rowSpan="2">
                  <a:txBody>
                    <a:bodyPr/>
                    <a:lstStyle/>
                    <a:p>
                      <a:pPr algn="ctr">
                        <a:lnSpc>
                          <a:spcPct val="107000"/>
                        </a:lnSpc>
                        <a:spcAft>
                          <a:spcPts val="0"/>
                        </a:spcAft>
                      </a:pP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C(</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20</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Ne,</a:t>
                      </a: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n</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Jenkins</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49808806"/>
                  </a:ext>
                </a:extLst>
              </a:tr>
              <a:tr h="425101">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3042.4(4)</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3351</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7/2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1466771919"/>
                  </a:ext>
                </a:extLst>
              </a:tr>
              <a:tr h="425101">
                <a:tc rowSpan="2">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6394.2(2)</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11/2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1091.2(4)</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5301.7(3)</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9/2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rowSpan="2">
                  <a:txBody>
                    <a:bodyPr/>
                    <a:lstStyle/>
                    <a:p>
                      <a:pPr algn="ctr">
                        <a:lnSpc>
                          <a:spcPct val="107000"/>
                        </a:lnSpc>
                        <a:spcAft>
                          <a:spcPts val="0"/>
                        </a:spcAft>
                      </a:pP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28</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Si(</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4</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He,</a:t>
                      </a: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n</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Doherty</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92682066"/>
                  </a:ext>
                </a:extLst>
              </a:tr>
              <a:tr h="425101">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3042.9(1)</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3351.3(2)</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7/2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516400238"/>
                  </a:ext>
                </a:extLst>
              </a:tr>
              <a:tr h="425101">
                <a:tc rowSpan="2">
                  <a:txBody>
                    <a:bodyPr/>
                    <a:lstStyle/>
                    <a:p>
                      <a:pPr algn="ctr">
                        <a:lnSpc>
                          <a:spcPct val="107000"/>
                        </a:lnSpc>
                        <a:spcAft>
                          <a:spcPts val="0"/>
                        </a:spcAft>
                      </a:pP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6393</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11/2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1090.5(7)</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5301</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9/2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rowSpan="2">
                  <a:txBody>
                    <a:bodyPr/>
                    <a:lstStyle/>
                    <a:p>
                      <a:pPr algn="ctr">
                        <a:lnSpc>
                          <a:spcPct val="107000"/>
                        </a:lnSpc>
                        <a:spcAft>
                          <a:spcPts val="0"/>
                        </a:spcAft>
                      </a:pP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24</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Mg(</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C,</a:t>
                      </a: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αn</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Testov</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67181995"/>
                  </a:ext>
                </a:extLst>
              </a:tr>
              <a:tr h="425101">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3042.2(10)</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i="1"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3351</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7/2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4054279539"/>
                  </a:ext>
                </a:extLst>
              </a:tr>
              <a:tr h="425101">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6392.5(2)</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5143.1(2)</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1248.5(1)</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28</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Si(</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4</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He,</a:t>
                      </a: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n</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Doherty</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51734051"/>
                  </a:ext>
                </a:extLst>
              </a:tr>
              <a:tr h="425101">
                <a:tc>
                  <a:txBody>
                    <a:bodyPr/>
                    <a:lstStyle/>
                    <a:p>
                      <a:pPr algn="ctr">
                        <a:lnSpc>
                          <a:spcPct val="107000"/>
                        </a:lnSpc>
                        <a:spcAft>
                          <a:spcPts val="0"/>
                        </a:spcAft>
                      </a:pP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6392.5(2)</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5145(3)</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i="1">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1248</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a:t>
                      </a: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a:t>
                      </a: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H(</a:t>
                      </a: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30</a:t>
                      </a: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P,</a:t>
                      </a:r>
                      <a:r>
                        <a:rPr lang="en-US" sz="1600" i="1"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n</a:t>
                      </a: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Kankainen</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23453587"/>
                  </a:ext>
                </a:extLst>
              </a:tr>
              <a:tr h="425101">
                <a:tc rowSpan="6">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6390.2(7)</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6">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2182.52(25)</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4207.7(31)</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a:t>
                      </a:r>
                      <a:r>
                        <a:rPr lang="en-US" sz="1600" baseline="300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w="12700" cap="flat" cmpd="sng" algn="ctr">
                      <a:solidFill>
                        <a:srgbClr val="000000"/>
                      </a:solidFill>
                      <a:prstDash val="solid"/>
                      <a:round/>
                      <a:headEnd type="none" w="med" len="med"/>
                      <a:tailEnd type="none" w="med" len="med"/>
                    </a:lnT>
                    <a:lnB>
                      <a:noFill/>
                    </a:lnB>
                  </a:tcPr>
                </a:tc>
                <a:tc rowSpan="6">
                  <a:txBody>
                    <a:bodyPr/>
                    <a:lstStyle/>
                    <a:p>
                      <a:pPr algn="ctr">
                        <a:lnSpc>
                          <a:spcPct val="107000"/>
                        </a:lnSpc>
                        <a:spcAft>
                          <a:spcPts val="0"/>
                        </a:spcAft>
                      </a:pP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Cl(</a:t>
                      </a:r>
                      <a:r>
                        <a:rPr lang="en-US" sz="1600" i="1"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β</a:t>
                      </a: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a:t>
                      </a: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S</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marL="0" marR="0" marT="0" marB="0"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6">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Bennett</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anchor="ctr">
                    <a:lnL>
                      <a:noFill/>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19954419"/>
                  </a:ext>
                </a:extLst>
              </a:tr>
              <a:tr h="425101">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3106.28(31)</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3283.76(31)</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5/2</a:t>
                      </a: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044071065"/>
                  </a:ext>
                </a:extLst>
              </a:tr>
              <a:tr h="425101">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3313.56(33)</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3076.40(31)</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a:t>
                      </a: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553543316"/>
                  </a:ext>
                </a:extLst>
              </a:tr>
              <a:tr h="425101">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4155.84(31)</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2234.06(20)</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5/2</a:t>
                      </a: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536565350"/>
                  </a:ext>
                </a:extLst>
              </a:tr>
              <a:tr h="425101">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5141.3(6)</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1248.43(20)</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a:txBody>
                    <a:bodyPr/>
                    <a:lstStyle/>
                    <a:p>
                      <a:pPr algn="ctr">
                        <a:lnSpc>
                          <a:spcPct val="107000"/>
                        </a:lnSpc>
                        <a:spcAft>
                          <a:spcPts val="0"/>
                        </a:spcAft>
                      </a:pP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3/2</a:t>
                      </a: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a:noFill/>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3488490000"/>
                  </a:ext>
                </a:extLst>
              </a:tr>
              <a:tr h="425101">
                <a:tc vMerge="1">
                  <a:txBody>
                    <a:bodyPr/>
                    <a:lstStyle/>
                    <a:p>
                      <a:endParaRPr lang="zh-CN" altLang="en-US"/>
                    </a:p>
                  </a:txBody>
                  <a:tcPr/>
                </a:tc>
                <a:tc vMerge="1">
                  <a:txBody>
                    <a:bodyPr/>
                    <a:lstStyle/>
                    <a:p>
                      <a:endParaRPr lang="zh-CN" altLang="en-US"/>
                    </a:p>
                  </a:txBody>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6389.5(7)</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0</a:t>
                      </a:r>
                      <a:endParaRPr lang="zh-CN" sz="160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a:txBody>
                    <a:bodyPr/>
                    <a:lstStyle/>
                    <a:p>
                      <a:pPr algn="ctr">
                        <a:lnSpc>
                          <a:spcPct val="107000"/>
                        </a:lnSpc>
                        <a:spcAft>
                          <a:spcPts val="0"/>
                        </a:spcAft>
                      </a:pPr>
                      <a:r>
                        <a:rPr lang="en-US" sz="16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1/2</a:t>
                      </a:r>
                      <a:r>
                        <a:rPr lang="en-US" sz="1600" baseline="30000" dirty="0">
                          <a:solidFill>
                            <a:srgbClr val="0000CC"/>
                          </a:solidFill>
                          <a:effectLst/>
                          <a:latin typeface="Cambria" panose="02040503050406030204" pitchFamily="18" charset="0"/>
                          <a:ea typeface="宋体" panose="02010600030101010101" pitchFamily="2" charset="-122"/>
                          <a:cs typeface="Times New Roman" panose="02020603050405020304" pitchFamily="18" charset="0"/>
                        </a:rPr>
                        <a:t>+</a:t>
                      </a:r>
                      <a:endParaRPr lang="zh-CN" sz="1600" dirty="0">
                        <a:effectLst/>
                        <a:latin typeface="Calibri" panose="020F0502020204030204" pitchFamily="34" charset="0"/>
                        <a:ea typeface="宋体" panose="02010600030101010101" pitchFamily="2" charset="-122"/>
                        <a:cs typeface="Times New Roman" panose="02020603050405020304" pitchFamily="18" charset="0"/>
                      </a:endParaRPr>
                    </a:p>
                  </a:txBody>
                  <a:tcPr marL="9525" marR="9525" marT="9525" marB="0" anchor="ctr">
                    <a:lnL>
                      <a:noFill/>
                    </a:lnL>
                    <a:lnR>
                      <a:noFill/>
                    </a:lnR>
                    <a:lnT>
                      <a:noFill/>
                    </a:lnT>
                    <a:lnB w="12700" cap="flat" cmpd="sng" algn="ctr">
                      <a:solidFill>
                        <a:srgbClr val="000000"/>
                      </a:solidFill>
                      <a:prstDash val="solid"/>
                      <a:round/>
                      <a:headEnd type="none" w="med" len="med"/>
                      <a:tailEnd type="none" w="med" len="med"/>
                    </a:lnB>
                  </a:tcPr>
                </a:tc>
                <a:tc vMerge="1">
                  <a:txBody>
                    <a:bodyPr/>
                    <a:lstStyle/>
                    <a:p>
                      <a:endParaRPr lang="zh-CN" altLang="en-US"/>
                    </a:p>
                  </a:txBody>
                  <a:tcPr/>
                </a:tc>
                <a:tc vMerge="1">
                  <a:txBody>
                    <a:bodyPr/>
                    <a:lstStyle/>
                    <a:p>
                      <a:endParaRPr lang="zh-CN" altLang="en-US"/>
                    </a:p>
                  </a:txBody>
                  <a:tcPr/>
                </a:tc>
                <a:extLst>
                  <a:ext uri="{0D108BD9-81ED-4DB2-BD59-A6C34878D82A}">
                    <a16:rowId xmlns:a16="http://schemas.microsoft.com/office/drawing/2014/main" val="267276198"/>
                  </a:ext>
                </a:extLst>
              </a:tr>
            </a:tbl>
          </a:graphicData>
        </a:graphic>
      </p:graphicFrame>
      <p:sp>
        <p:nvSpPr>
          <p:cNvPr id="4" name="Rectangle 3">
            <a:extLst>
              <a:ext uri="{FF2B5EF4-FFF2-40B4-BE49-F238E27FC236}">
                <a16:creationId xmlns:a16="http://schemas.microsoft.com/office/drawing/2014/main" id="{5A3FE292-2D0D-4C28-B0B9-A9987AC3E019}"/>
              </a:ext>
            </a:extLst>
          </p:cNvPr>
          <p:cNvSpPr/>
          <p:nvPr/>
        </p:nvSpPr>
        <p:spPr>
          <a:xfrm>
            <a:off x="1887252" y="0"/>
            <a:ext cx="5369495" cy="369332"/>
          </a:xfrm>
          <a:prstGeom prst="rect">
            <a:avLst/>
          </a:prstGeom>
        </p:spPr>
        <p:txBody>
          <a:bodyPr wrap="square">
            <a:spAutoFit/>
          </a:bodyPr>
          <a:lstStyle/>
          <a:p>
            <a:r>
              <a:rPr lang="en-US" altLang="zh-CN" i="1" dirty="0">
                <a:solidFill>
                  <a:srgbClr val="0000CC"/>
                </a:solidFill>
                <a:latin typeface="Cambria" panose="02040503050406030204" pitchFamily="18" charset="0"/>
                <a:cs typeface="Times New Roman" panose="02020603050405020304" pitchFamily="18" charset="0"/>
              </a:rPr>
              <a:t>γ</a:t>
            </a:r>
            <a:r>
              <a:rPr lang="en-US" altLang="zh-CN" dirty="0">
                <a:solidFill>
                  <a:srgbClr val="0000CC"/>
                </a:solidFill>
                <a:latin typeface="Cambria" panose="02040503050406030204" pitchFamily="18" charset="0"/>
                <a:cs typeface="Times New Roman" panose="02020603050405020304" pitchFamily="18" charset="0"/>
              </a:rPr>
              <a:t>-ray measurements of </a:t>
            </a:r>
            <a:r>
              <a:rPr lang="en-US" altLang="zh-CN" baseline="30000" dirty="0">
                <a:solidFill>
                  <a:srgbClr val="0000CC"/>
                </a:solidFill>
                <a:latin typeface="Cambria" panose="02040503050406030204" pitchFamily="18" charset="0"/>
                <a:cs typeface="Times New Roman" panose="02020603050405020304" pitchFamily="18" charset="0"/>
              </a:rPr>
              <a:t>31</a:t>
            </a:r>
            <a:r>
              <a:rPr lang="en-US" altLang="zh-CN" dirty="0">
                <a:solidFill>
                  <a:srgbClr val="0000CC"/>
                </a:solidFill>
                <a:latin typeface="Cambria" panose="02040503050406030204" pitchFamily="18" charset="0"/>
                <a:cs typeface="Times New Roman" panose="02020603050405020304" pitchFamily="18" charset="0"/>
              </a:rPr>
              <a:t>S states with </a:t>
            </a:r>
            <a:r>
              <a:rPr lang="en-US" altLang="zh-CN" i="1" dirty="0">
                <a:solidFill>
                  <a:srgbClr val="0000CC"/>
                </a:solidFill>
                <a:latin typeface="Cambria" panose="02040503050406030204" pitchFamily="18" charset="0"/>
                <a:cs typeface="Times New Roman" panose="02020603050405020304" pitchFamily="18" charset="0"/>
              </a:rPr>
              <a:t>E</a:t>
            </a:r>
            <a:r>
              <a:rPr lang="en-US" altLang="zh-CN" i="1" baseline="-25000" dirty="0">
                <a:solidFill>
                  <a:srgbClr val="0000CC"/>
                </a:solidFill>
                <a:latin typeface="Cambria" panose="02040503050406030204" pitchFamily="18" charset="0"/>
                <a:cs typeface="Times New Roman" panose="02020603050405020304" pitchFamily="18" charset="0"/>
              </a:rPr>
              <a:t>x</a:t>
            </a:r>
            <a:r>
              <a:rPr lang="en-US" altLang="zh-CN" dirty="0">
                <a:solidFill>
                  <a:srgbClr val="0000CC"/>
                </a:solidFill>
                <a:latin typeface="Cambria" panose="02040503050406030204" pitchFamily="18" charset="0"/>
                <a:cs typeface="Times New Roman" panose="02020603050405020304" pitchFamily="18" charset="0"/>
              </a:rPr>
              <a:t> ≈ 6.39 MeV</a:t>
            </a:r>
            <a:endParaRPr lang="zh-CN" altLang="en-US" dirty="0"/>
          </a:p>
        </p:txBody>
      </p:sp>
    </p:spTree>
    <p:extLst>
      <p:ext uri="{BB962C8B-B14F-4D97-AF65-F5344CB8AC3E}">
        <p14:creationId xmlns:p14="http://schemas.microsoft.com/office/powerpoint/2010/main" val="188635800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9906D230-9727-4EEE-92B7-340CB1B1FE15}"/>
              </a:ext>
            </a:extLst>
          </p:cNvPr>
          <p:cNvGraphicFramePr>
            <a:graphicFrameLocks noGrp="1"/>
          </p:cNvGraphicFramePr>
          <p:nvPr>
            <p:extLst>
              <p:ext uri="{D42A27DB-BD31-4B8C-83A1-F6EECF244321}">
                <p14:modId xmlns:p14="http://schemas.microsoft.com/office/powerpoint/2010/main" val="704769282"/>
              </p:ext>
            </p:extLst>
          </p:nvPr>
        </p:nvGraphicFramePr>
        <p:xfrm>
          <a:off x="3390899" y="4612640"/>
          <a:ext cx="5346699" cy="1737360"/>
        </p:xfrm>
        <a:graphic>
          <a:graphicData uri="http://schemas.openxmlformats.org/drawingml/2006/table">
            <a:tbl>
              <a:tblPr firstRow="1" bandRow="1">
                <a:tableStyleId>{5C22544A-7EE6-4342-B048-85BDC9FD1C3A}</a:tableStyleId>
              </a:tblPr>
              <a:tblGrid>
                <a:gridCol w="1782233">
                  <a:extLst>
                    <a:ext uri="{9D8B030D-6E8A-4147-A177-3AD203B41FA5}">
                      <a16:colId xmlns:a16="http://schemas.microsoft.com/office/drawing/2014/main" val="862884839"/>
                    </a:ext>
                  </a:extLst>
                </a:gridCol>
                <a:gridCol w="1782233">
                  <a:extLst>
                    <a:ext uri="{9D8B030D-6E8A-4147-A177-3AD203B41FA5}">
                      <a16:colId xmlns:a16="http://schemas.microsoft.com/office/drawing/2014/main" val="3008474003"/>
                    </a:ext>
                  </a:extLst>
                </a:gridCol>
                <a:gridCol w="1782233">
                  <a:extLst>
                    <a:ext uri="{9D8B030D-6E8A-4147-A177-3AD203B41FA5}">
                      <a16:colId xmlns:a16="http://schemas.microsoft.com/office/drawing/2014/main" val="1634964180"/>
                    </a:ext>
                  </a:extLst>
                </a:gridCol>
              </a:tblGrid>
              <a:tr h="370840">
                <a:tc>
                  <a:txBody>
                    <a:bodyPr/>
                    <a:lstStyle/>
                    <a:p>
                      <a:pPr algn="ctr"/>
                      <a:r>
                        <a:rPr lang="en-US" altLang="zh-CN" sz="2400" b="0" i="1" dirty="0">
                          <a:solidFill>
                            <a:schemeClr val="tx1"/>
                          </a:solidFill>
                          <a:latin typeface="Cambria Math" panose="02040503050406030204" pitchFamily="18" charset="0"/>
                          <a:ea typeface="Cambria Math" panose="02040503050406030204" pitchFamily="18" charset="0"/>
                        </a:rPr>
                        <a:t>E</a:t>
                      </a:r>
                      <a:r>
                        <a:rPr lang="en-US" altLang="zh-CN" sz="2400" b="0" i="1" baseline="-25000" dirty="0">
                          <a:solidFill>
                            <a:schemeClr val="tx1"/>
                          </a:solidFill>
                          <a:latin typeface="Cambria Math" panose="02040503050406030204" pitchFamily="18" charset="0"/>
                          <a:ea typeface="Cambria Math" panose="02040503050406030204" pitchFamily="18" charset="0"/>
                        </a:rPr>
                        <a:t>γ</a:t>
                      </a:r>
                      <a:r>
                        <a:rPr lang="en-US" altLang="zh-CN" sz="2400" b="0" dirty="0">
                          <a:solidFill>
                            <a:schemeClr val="tx1"/>
                          </a:solidFill>
                          <a:latin typeface="Cambria Math" panose="02040503050406030204" pitchFamily="18" charset="0"/>
                          <a:ea typeface="Cambria Math" panose="02040503050406030204" pitchFamily="18" charset="0"/>
                        </a:rPr>
                        <a:t> (keV)</a:t>
                      </a:r>
                      <a:endParaRPr lang="zh-CN" altLang="en-US" sz="2400" b="0" dirty="0">
                        <a:solidFill>
                          <a:schemeClr val="tx1"/>
                        </a:solidFill>
                        <a:latin typeface="Cambria Math" panose="02040503050406030204" pitchFamily="18" charset="0"/>
                      </a:endParaRPr>
                    </a:p>
                  </a:txBody>
                  <a:tcPr anchor="ctr">
                    <a:solidFill>
                      <a:schemeClr val="accent5">
                        <a:lumMod val="40000"/>
                        <a:lumOff val="60000"/>
                      </a:schemeClr>
                    </a:solidFill>
                  </a:tcPr>
                </a:tc>
                <a:tc>
                  <a:txBody>
                    <a:bodyPr/>
                    <a:lstStyle/>
                    <a:p>
                      <a:pPr algn="ctr"/>
                      <a:r>
                        <a:rPr lang="en-US" altLang="zh-CN" sz="2400" b="0" dirty="0">
                          <a:solidFill>
                            <a:schemeClr val="tx1"/>
                          </a:solidFill>
                          <a:latin typeface="Cambria Math" panose="02040503050406030204" pitchFamily="18" charset="0"/>
                          <a:ea typeface="Cambria Math" panose="02040503050406030204" pitchFamily="18" charset="0"/>
                        </a:rPr>
                        <a:t>BR (%)</a:t>
                      </a:r>
                    </a:p>
                    <a:p>
                      <a:pPr algn="ctr"/>
                      <a:r>
                        <a:rPr lang="en-US" altLang="zh-CN" sz="2400" b="0" dirty="0">
                          <a:solidFill>
                            <a:schemeClr val="tx1"/>
                          </a:solidFill>
                          <a:latin typeface="Cambria Math" panose="02040503050406030204" pitchFamily="18" charset="0"/>
                          <a:ea typeface="Cambria Math" panose="02040503050406030204" pitchFamily="18" charset="0"/>
                        </a:rPr>
                        <a:t>Doherty</a:t>
                      </a:r>
                      <a:endParaRPr lang="zh-CN" altLang="en-US" sz="2400" b="0" dirty="0">
                        <a:solidFill>
                          <a:schemeClr val="tx1"/>
                        </a:solidFill>
                        <a:latin typeface="Cambria Math" panose="02040503050406030204" pitchFamily="18" charset="0"/>
                      </a:endParaRPr>
                    </a:p>
                  </a:txBody>
                  <a:tcPr anchor="ctr">
                    <a:solidFill>
                      <a:schemeClr val="accent5">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400" b="0" dirty="0">
                          <a:solidFill>
                            <a:schemeClr val="tx1"/>
                          </a:solidFill>
                          <a:latin typeface="Cambria Math" panose="02040503050406030204" pitchFamily="18" charset="0"/>
                          <a:ea typeface="Cambria Math" panose="02040503050406030204" pitchFamily="18" charset="0"/>
                        </a:rPr>
                        <a:t>BR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2400" b="0" dirty="0">
                          <a:solidFill>
                            <a:schemeClr val="tx1"/>
                          </a:solidFill>
                          <a:latin typeface="Cambria Math" panose="02040503050406030204" pitchFamily="18" charset="0"/>
                          <a:ea typeface="Cambria Math" panose="02040503050406030204" pitchFamily="18" charset="0"/>
                        </a:rPr>
                        <a:t>DSL</a:t>
                      </a:r>
                      <a:endParaRPr lang="zh-CN" altLang="en-US" sz="2400" b="0" dirty="0">
                        <a:solidFill>
                          <a:schemeClr val="tx1"/>
                        </a:solidFill>
                        <a:latin typeface="Cambria Math" panose="02040503050406030204" pitchFamily="18" charset="0"/>
                      </a:endParaRPr>
                    </a:p>
                  </a:txBody>
                  <a:tcPr anchor="ctr">
                    <a:solidFill>
                      <a:schemeClr val="accent5">
                        <a:lumMod val="40000"/>
                        <a:lumOff val="60000"/>
                      </a:schemeClr>
                    </a:solidFill>
                  </a:tcPr>
                </a:tc>
                <a:extLst>
                  <a:ext uri="{0D108BD9-81ED-4DB2-BD59-A6C34878D82A}">
                    <a16:rowId xmlns:a16="http://schemas.microsoft.com/office/drawing/2014/main" val="936236306"/>
                  </a:ext>
                </a:extLst>
              </a:tr>
              <a:tr h="370840">
                <a:tc>
                  <a:txBody>
                    <a:bodyPr/>
                    <a:lstStyle/>
                    <a:p>
                      <a:pPr algn="ctr" fontAlgn="ctr"/>
                      <a:r>
                        <a:rPr lang="en-US" altLang="zh-CN" sz="2400" b="0" i="0" u="none" strike="noStrike" baseline="0" dirty="0">
                          <a:solidFill>
                            <a:schemeClr val="tx1"/>
                          </a:solidFill>
                          <a:effectLst/>
                          <a:latin typeface="Cambria Math" panose="02040503050406030204" pitchFamily="18" charset="0"/>
                          <a:ea typeface="Cambria Math" panose="02040503050406030204" pitchFamily="18" charset="0"/>
                        </a:rPr>
                        <a:t>3043</a:t>
                      </a:r>
                      <a:endParaRPr lang="zh-CN" altLang="en-US" sz="2400" b="0" i="0" u="none" strike="noStrike" baseline="0" dirty="0">
                        <a:solidFill>
                          <a:schemeClr val="tx1"/>
                        </a:solidFill>
                        <a:effectLst/>
                        <a:latin typeface="Cambria Math" panose="02040503050406030204" pitchFamily="18" charset="0"/>
                        <a:ea typeface="宋体" panose="02010600030101010101" pitchFamily="2" charset="-122"/>
                      </a:endParaRP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78.0±1.4</a:t>
                      </a:r>
                    </a:p>
                  </a:txBody>
                  <a:tcPr marL="9525" marR="9525" marT="9525" marB="0" anchor="ctr"/>
                </a:tc>
                <a:tc>
                  <a:txBody>
                    <a:bodyPr/>
                    <a:lstStyle/>
                    <a:p>
                      <a:pPr algn="ct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17±120</a:t>
                      </a:r>
                      <a:endParaRPr lang="zh-CN" altLang="en-US" sz="2400" b="0" dirty="0">
                        <a:solidFill>
                          <a:schemeClr val="tx1"/>
                        </a:solidFill>
                        <a:latin typeface="Cambria Math" panose="02040503050406030204" pitchFamily="18" charset="0"/>
                      </a:endParaRPr>
                    </a:p>
                  </a:txBody>
                  <a:tcPr anchor="ctr"/>
                </a:tc>
                <a:extLst>
                  <a:ext uri="{0D108BD9-81ED-4DB2-BD59-A6C34878D82A}">
                    <a16:rowId xmlns:a16="http://schemas.microsoft.com/office/drawing/2014/main" val="2567216307"/>
                  </a:ext>
                </a:extLst>
              </a:tr>
              <a:tr h="370840">
                <a:tc>
                  <a:txBody>
                    <a:bodyPr/>
                    <a:lstStyle/>
                    <a:p>
                      <a:pPr algn="ctr" fontAlgn="ctr"/>
                      <a:r>
                        <a:rPr lang="en-US" altLang="zh-CN" sz="2400" b="0" i="0" u="none" strike="noStrike" baseline="0" dirty="0">
                          <a:solidFill>
                            <a:schemeClr val="tx1"/>
                          </a:solidFill>
                          <a:effectLst/>
                          <a:latin typeface="Cambria Math" panose="02040503050406030204" pitchFamily="18" charset="0"/>
                          <a:ea typeface="Cambria Math" panose="02040503050406030204" pitchFamily="18" charset="0"/>
                        </a:rPr>
                        <a:t>1091</a:t>
                      </a:r>
                    </a:p>
                  </a:txBody>
                  <a:tcPr marL="9525" marR="9525" marT="9525" marB="0" anchor="ct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22.0±1.4</a:t>
                      </a:r>
                    </a:p>
                  </a:txBody>
                  <a:tcPr marL="9525" marR="9525" marT="9525" marB="0" anchor="ctr"/>
                </a:tc>
                <a:tc>
                  <a:txBody>
                    <a:bodyPr/>
                    <a:lstStyle/>
                    <a:p>
                      <a:pPr algn="ctr"/>
                      <a:r>
                        <a:rPr lang="en-US" altLang="zh-CN" sz="2400" b="0" i="0" u="none" strike="noStrike" dirty="0">
                          <a:solidFill>
                            <a:schemeClr val="tx1"/>
                          </a:solidFill>
                          <a:effectLst/>
                          <a:latin typeface="Cambria Math" panose="02040503050406030204" pitchFamily="18" charset="0"/>
                          <a:ea typeface="Cambria Math" panose="02040503050406030204" pitchFamily="18" charset="0"/>
                        </a:rPr>
                        <a:t>83±58</a:t>
                      </a:r>
                      <a:endParaRPr lang="zh-CN" altLang="en-US" sz="2400" b="0" dirty="0">
                        <a:solidFill>
                          <a:schemeClr val="tx1"/>
                        </a:solidFill>
                        <a:latin typeface="Cambria Math" panose="02040503050406030204" pitchFamily="18" charset="0"/>
                      </a:endParaRPr>
                    </a:p>
                  </a:txBody>
                  <a:tcPr anchor="ctr"/>
                </a:tc>
                <a:extLst>
                  <a:ext uri="{0D108BD9-81ED-4DB2-BD59-A6C34878D82A}">
                    <a16:rowId xmlns:a16="http://schemas.microsoft.com/office/drawing/2014/main" val="1624579986"/>
                  </a:ext>
                </a:extLst>
              </a:tr>
            </a:tbl>
          </a:graphicData>
        </a:graphic>
      </p:graphicFrame>
      <p:sp>
        <p:nvSpPr>
          <p:cNvPr id="4" name="TextBox 3">
            <a:extLst>
              <a:ext uri="{FF2B5EF4-FFF2-40B4-BE49-F238E27FC236}">
                <a16:creationId xmlns:a16="http://schemas.microsoft.com/office/drawing/2014/main" id="{1FFE08D6-9FB0-4B23-A41A-10073A0F1BDA}"/>
              </a:ext>
            </a:extLst>
          </p:cNvPr>
          <p:cNvSpPr txBox="1"/>
          <p:nvPr/>
        </p:nvSpPr>
        <p:spPr>
          <a:xfrm>
            <a:off x="215900" y="5166360"/>
            <a:ext cx="2692400" cy="523220"/>
          </a:xfrm>
          <a:prstGeom prst="rect">
            <a:avLst/>
          </a:prstGeom>
          <a:noFill/>
        </p:spPr>
        <p:txBody>
          <a:bodyPr wrap="square" rtlCol="0">
            <a:spAutoFit/>
          </a:bodyPr>
          <a:lstStyle/>
          <a:p>
            <a:r>
              <a:rPr lang="en-US" altLang="zh-CN" sz="2800" dirty="0">
                <a:latin typeface="Cambria Math" panose="02040503050406030204" pitchFamily="18" charset="0"/>
                <a:ea typeface="Cambria Math" panose="02040503050406030204" pitchFamily="18" charset="0"/>
              </a:rPr>
              <a:t>6394?</a:t>
            </a:r>
            <a:endParaRPr lang="zh-CN" altLang="en-US" sz="2800" dirty="0">
              <a:latin typeface="Cambria Math" panose="02040503050406030204" pitchFamily="18" charset="0"/>
            </a:endParaRPr>
          </a:p>
        </p:txBody>
      </p:sp>
      <p:sp>
        <p:nvSpPr>
          <p:cNvPr id="2" name="Rectangle 1">
            <a:extLst>
              <a:ext uri="{FF2B5EF4-FFF2-40B4-BE49-F238E27FC236}">
                <a16:creationId xmlns:a16="http://schemas.microsoft.com/office/drawing/2014/main" id="{64BB3589-1364-41BA-ACFC-A66188513158}"/>
              </a:ext>
            </a:extLst>
          </p:cNvPr>
          <p:cNvSpPr/>
          <p:nvPr/>
        </p:nvSpPr>
        <p:spPr>
          <a:xfrm>
            <a:off x="0" y="0"/>
            <a:ext cx="6842760" cy="3371564"/>
          </a:xfrm>
          <a:prstGeom prst="rect">
            <a:avLst/>
          </a:prstGeom>
        </p:spPr>
        <p:txBody>
          <a:bodyPr wrap="square">
            <a:spAutoFit/>
          </a:bodyPr>
          <a:lstStyle/>
          <a:p>
            <a:pPr>
              <a:lnSpc>
                <a:spcPct val="150000"/>
              </a:lnSpc>
              <a:spcBef>
                <a:spcPts val="600"/>
              </a:spcBef>
              <a:spcAft>
                <a:spcPts val="0"/>
              </a:spcAft>
            </a:pPr>
            <a:r>
              <a:rPr lang="en-US" altLang="zh-CN" dirty="0">
                <a:solidFill>
                  <a:srgbClr val="0000CC"/>
                </a:solidFill>
                <a:latin typeface="Cambria" panose="02040503050406030204" pitchFamily="18" charset="0"/>
                <a:cs typeface="Times New Roman" panose="02020603050405020304" pitchFamily="18" charset="0"/>
              </a:rPr>
              <a:t>* Italic figures represent nominal values adopted by that work.</a:t>
            </a:r>
            <a:endParaRPr lang="zh-CN" altLang="zh-CN" sz="2400" dirty="0">
              <a:latin typeface="Calibri" panose="020F0502020204030204" pitchFamily="34" charset="0"/>
              <a:cs typeface="Times New Roman" panose="02020603050405020304" pitchFamily="18" charset="0"/>
            </a:endParaRPr>
          </a:p>
          <a:p>
            <a:pPr>
              <a:lnSpc>
                <a:spcPct val="150000"/>
              </a:lnSpc>
              <a:spcAft>
                <a:spcPts val="0"/>
              </a:spcAft>
            </a:pPr>
            <a:r>
              <a:rPr lang="en-US" altLang="zh-CN" dirty="0">
                <a:solidFill>
                  <a:srgbClr val="0000CC"/>
                </a:solidFill>
                <a:latin typeface="Cambria" panose="02040503050406030204" pitchFamily="18" charset="0"/>
                <a:cs typeface="Times New Roman" panose="02020603050405020304" pitchFamily="18" charset="0"/>
              </a:rPr>
              <a:t>D. G. Jenkins </a:t>
            </a:r>
            <a:r>
              <a:rPr lang="en-US" altLang="zh-CN" i="1" dirty="0">
                <a:solidFill>
                  <a:srgbClr val="0000CC"/>
                </a:solidFill>
                <a:latin typeface="Cambria" panose="02040503050406030204" pitchFamily="18" charset="0"/>
                <a:cs typeface="Times New Roman" panose="02020603050405020304" pitchFamily="18" charset="0"/>
              </a:rPr>
              <a:t>et al</a:t>
            </a:r>
            <a:r>
              <a:rPr lang="en-US" altLang="zh-CN" dirty="0">
                <a:solidFill>
                  <a:srgbClr val="0000CC"/>
                </a:solidFill>
                <a:latin typeface="Cambria" panose="02040503050406030204" pitchFamily="18" charset="0"/>
                <a:cs typeface="Times New Roman" panose="02020603050405020304" pitchFamily="18" charset="0"/>
              </a:rPr>
              <a:t>., Phys. Rev. C 72, 031303(R) (2005).</a:t>
            </a:r>
            <a:endParaRPr lang="zh-CN" altLang="zh-CN" sz="2400" dirty="0">
              <a:latin typeface="Calibri" panose="020F0502020204030204" pitchFamily="34" charset="0"/>
              <a:cs typeface="Times New Roman" panose="02020603050405020304" pitchFamily="18" charset="0"/>
            </a:endParaRPr>
          </a:p>
          <a:p>
            <a:pPr>
              <a:lnSpc>
                <a:spcPct val="150000"/>
              </a:lnSpc>
              <a:spcAft>
                <a:spcPts val="0"/>
              </a:spcAft>
            </a:pPr>
            <a:r>
              <a:rPr lang="en-US" altLang="zh-CN" dirty="0">
                <a:solidFill>
                  <a:srgbClr val="0000CC"/>
                </a:solidFill>
                <a:latin typeface="Cambria" panose="02040503050406030204" pitchFamily="18" charset="0"/>
                <a:cs typeface="Times New Roman" panose="02020603050405020304" pitchFamily="18" charset="0"/>
              </a:rPr>
              <a:t>D. G. Jenkins </a:t>
            </a:r>
            <a:r>
              <a:rPr lang="en-US" altLang="zh-CN" i="1" dirty="0">
                <a:solidFill>
                  <a:srgbClr val="0000CC"/>
                </a:solidFill>
                <a:latin typeface="Cambria" panose="02040503050406030204" pitchFamily="18" charset="0"/>
                <a:cs typeface="Times New Roman" panose="02020603050405020304" pitchFamily="18" charset="0"/>
              </a:rPr>
              <a:t>et al</a:t>
            </a:r>
            <a:r>
              <a:rPr lang="en-US" altLang="zh-CN" dirty="0">
                <a:solidFill>
                  <a:srgbClr val="0000CC"/>
                </a:solidFill>
                <a:latin typeface="Cambria" panose="02040503050406030204" pitchFamily="18" charset="0"/>
                <a:cs typeface="Times New Roman" panose="02020603050405020304" pitchFamily="18" charset="0"/>
              </a:rPr>
              <a:t>., Phys. Rev. C 73, 065802 (2006).</a:t>
            </a:r>
            <a:endParaRPr lang="zh-CN" altLang="zh-CN" sz="2400" dirty="0">
              <a:latin typeface="Calibri" panose="020F0502020204030204" pitchFamily="34" charset="0"/>
              <a:cs typeface="Times New Roman" panose="02020603050405020304" pitchFamily="18" charset="0"/>
            </a:endParaRPr>
          </a:p>
          <a:p>
            <a:pPr>
              <a:lnSpc>
                <a:spcPct val="150000"/>
              </a:lnSpc>
              <a:spcAft>
                <a:spcPts val="0"/>
              </a:spcAft>
            </a:pPr>
            <a:r>
              <a:rPr lang="en-US" altLang="zh-CN" dirty="0">
                <a:solidFill>
                  <a:srgbClr val="0000CC"/>
                </a:solidFill>
                <a:latin typeface="Cambria" panose="02040503050406030204" pitchFamily="18" charset="0"/>
                <a:cs typeface="Times New Roman" panose="02020603050405020304" pitchFamily="18" charset="0"/>
              </a:rPr>
              <a:t>D. T. Doherty </a:t>
            </a:r>
            <a:r>
              <a:rPr lang="en-US" altLang="zh-CN" i="1" dirty="0">
                <a:solidFill>
                  <a:srgbClr val="0000CC"/>
                </a:solidFill>
                <a:latin typeface="Cambria" panose="02040503050406030204" pitchFamily="18" charset="0"/>
                <a:cs typeface="Times New Roman" panose="02020603050405020304" pitchFamily="18" charset="0"/>
              </a:rPr>
              <a:t>et al</a:t>
            </a:r>
            <a:r>
              <a:rPr lang="en-US" altLang="zh-CN" dirty="0">
                <a:solidFill>
                  <a:srgbClr val="0000CC"/>
                </a:solidFill>
                <a:latin typeface="Cambria" panose="02040503050406030204" pitchFamily="18" charset="0"/>
                <a:cs typeface="Times New Roman" panose="02020603050405020304" pitchFamily="18" charset="0"/>
              </a:rPr>
              <a:t>., Phys. Rev. Lett. 108, 262502 (2012).</a:t>
            </a:r>
            <a:endParaRPr lang="zh-CN" altLang="zh-CN" sz="2400" dirty="0">
              <a:latin typeface="Calibri" panose="020F0502020204030204" pitchFamily="34" charset="0"/>
              <a:cs typeface="Times New Roman" panose="02020603050405020304" pitchFamily="18" charset="0"/>
            </a:endParaRPr>
          </a:p>
          <a:p>
            <a:pPr>
              <a:lnSpc>
                <a:spcPct val="150000"/>
              </a:lnSpc>
              <a:spcAft>
                <a:spcPts val="0"/>
              </a:spcAft>
            </a:pPr>
            <a:r>
              <a:rPr lang="en-US" altLang="zh-CN" dirty="0">
                <a:solidFill>
                  <a:srgbClr val="0000CC"/>
                </a:solidFill>
                <a:latin typeface="Cambria" panose="02040503050406030204" pitchFamily="18" charset="0"/>
                <a:cs typeface="Times New Roman" panose="02020603050405020304" pitchFamily="18" charset="0"/>
              </a:rPr>
              <a:t>D. T. Doherty </a:t>
            </a:r>
            <a:r>
              <a:rPr lang="en-US" altLang="zh-CN" i="1" dirty="0">
                <a:solidFill>
                  <a:srgbClr val="0000CC"/>
                </a:solidFill>
                <a:latin typeface="Cambria" panose="02040503050406030204" pitchFamily="18" charset="0"/>
                <a:cs typeface="Times New Roman" panose="02020603050405020304" pitchFamily="18" charset="0"/>
              </a:rPr>
              <a:t>et al</a:t>
            </a:r>
            <a:r>
              <a:rPr lang="en-US" altLang="zh-CN" dirty="0">
                <a:solidFill>
                  <a:srgbClr val="0000CC"/>
                </a:solidFill>
                <a:latin typeface="Cambria" panose="02040503050406030204" pitchFamily="18" charset="0"/>
                <a:cs typeface="Times New Roman" panose="02020603050405020304" pitchFamily="18" charset="0"/>
              </a:rPr>
              <a:t>., Phys. Rev. C 89, 045804 (2014).</a:t>
            </a:r>
            <a:endParaRPr lang="zh-CN" altLang="zh-CN" sz="2400" dirty="0">
              <a:latin typeface="Calibri" panose="020F0502020204030204" pitchFamily="34" charset="0"/>
              <a:cs typeface="Times New Roman" panose="02020603050405020304" pitchFamily="18" charset="0"/>
            </a:endParaRPr>
          </a:p>
          <a:p>
            <a:pPr>
              <a:lnSpc>
                <a:spcPct val="150000"/>
              </a:lnSpc>
              <a:spcAft>
                <a:spcPts val="0"/>
              </a:spcAft>
            </a:pPr>
            <a:r>
              <a:rPr lang="en-US" altLang="zh-CN" dirty="0">
                <a:solidFill>
                  <a:srgbClr val="0000CC"/>
                </a:solidFill>
                <a:latin typeface="Cambria" panose="02040503050406030204" pitchFamily="18" charset="0"/>
                <a:cs typeface="Times New Roman" panose="02020603050405020304" pitchFamily="18" charset="0"/>
              </a:rPr>
              <a:t>A. </a:t>
            </a:r>
            <a:r>
              <a:rPr lang="en-US" altLang="zh-CN" dirty="0" err="1">
                <a:solidFill>
                  <a:srgbClr val="0000CC"/>
                </a:solidFill>
                <a:latin typeface="Cambria" panose="02040503050406030204" pitchFamily="18" charset="0"/>
                <a:cs typeface="Times New Roman" panose="02020603050405020304" pitchFamily="18" charset="0"/>
              </a:rPr>
              <a:t>Kankainen</a:t>
            </a:r>
            <a:r>
              <a:rPr lang="en-US" altLang="zh-CN" dirty="0">
                <a:solidFill>
                  <a:srgbClr val="0000CC"/>
                </a:solidFill>
                <a:latin typeface="Cambria" panose="02040503050406030204" pitchFamily="18" charset="0"/>
                <a:cs typeface="Times New Roman" panose="02020603050405020304" pitchFamily="18" charset="0"/>
              </a:rPr>
              <a:t> </a:t>
            </a:r>
            <a:r>
              <a:rPr lang="en-US" altLang="zh-CN" i="1" dirty="0">
                <a:solidFill>
                  <a:srgbClr val="0000CC"/>
                </a:solidFill>
                <a:latin typeface="Cambria" panose="02040503050406030204" pitchFamily="18" charset="0"/>
                <a:cs typeface="Times New Roman" panose="02020603050405020304" pitchFamily="18" charset="0"/>
              </a:rPr>
              <a:t>et al</a:t>
            </a:r>
            <a:r>
              <a:rPr lang="en-US" altLang="zh-CN" dirty="0">
                <a:solidFill>
                  <a:srgbClr val="0000CC"/>
                </a:solidFill>
                <a:latin typeface="Cambria" panose="02040503050406030204" pitchFamily="18" charset="0"/>
                <a:cs typeface="Times New Roman" panose="02020603050405020304" pitchFamily="18" charset="0"/>
              </a:rPr>
              <a:t>., Phys. Lett. B 769, 549 (2017).</a:t>
            </a:r>
            <a:endParaRPr lang="zh-CN" altLang="zh-CN" sz="2400" dirty="0">
              <a:latin typeface="Calibri" panose="020F0502020204030204" pitchFamily="34" charset="0"/>
              <a:cs typeface="Times New Roman" panose="02020603050405020304" pitchFamily="18" charset="0"/>
            </a:endParaRPr>
          </a:p>
          <a:p>
            <a:pPr>
              <a:lnSpc>
                <a:spcPct val="150000"/>
              </a:lnSpc>
              <a:spcAft>
                <a:spcPts val="0"/>
              </a:spcAft>
            </a:pPr>
            <a:r>
              <a:rPr lang="en-US" altLang="zh-CN" dirty="0">
                <a:solidFill>
                  <a:srgbClr val="0000CC"/>
                </a:solidFill>
                <a:latin typeface="Cambria" panose="02040503050406030204" pitchFamily="18" charset="0"/>
                <a:cs typeface="Times New Roman" panose="02020603050405020304" pitchFamily="18" charset="0"/>
              </a:rPr>
              <a:t>M. B. Bennett </a:t>
            </a:r>
            <a:r>
              <a:rPr lang="en-US" altLang="zh-CN" i="1" dirty="0">
                <a:solidFill>
                  <a:srgbClr val="0000CC"/>
                </a:solidFill>
                <a:latin typeface="Cambria" panose="02040503050406030204" pitchFamily="18" charset="0"/>
                <a:cs typeface="Times New Roman" panose="02020603050405020304" pitchFamily="18" charset="0"/>
              </a:rPr>
              <a:t>et al</a:t>
            </a:r>
            <a:r>
              <a:rPr lang="en-US" altLang="zh-CN" dirty="0">
                <a:solidFill>
                  <a:srgbClr val="0000CC"/>
                </a:solidFill>
                <a:latin typeface="Cambria" panose="02040503050406030204" pitchFamily="18" charset="0"/>
                <a:cs typeface="Times New Roman" panose="02020603050405020304" pitchFamily="18" charset="0"/>
              </a:rPr>
              <a:t>., Phys. Rev. C 97, 065803 (2018).</a:t>
            </a:r>
            <a:endParaRPr lang="zh-CN" altLang="zh-CN" sz="2400" dirty="0">
              <a:latin typeface="Calibri" panose="020F0502020204030204" pitchFamily="34" charset="0"/>
              <a:cs typeface="Times New Roman" panose="02020603050405020304" pitchFamily="18" charset="0"/>
            </a:endParaRPr>
          </a:p>
          <a:p>
            <a:pPr>
              <a:lnSpc>
                <a:spcPct val="150000"/>
              </a:lnSpc>
              <a:spcAft>
                <a:spcPts val="0"/>
              </a:spcAft>
            </a:pPr>
            <a:r>
              <a:rPr lang="en-US" altLang="zh-CN" dirty="0">
                <a:solidFill>
                  <a:srgbClr val="0000CC"/>
                </a:solidFill>
                <a:latin typeface="Cambria" panose="02040503050406030204" pitchFamily="18" charset="0"/>
                <a:cs typeface="Times New Roman" panose="02020603050405020304" pitchFamily="18" charset="0"/>
              </a:rPr>
              <a:t>D. A. </a:t>
            </a:r>
            <a:r>
              <a:rPr lang="en-US" altLang="zh-CN" dirty="0" err="1">
                <a:solidFill>
                  <a:srgbClr val="0000CC"/>
                </a:solidFill>
                <a:latin typeface="Cambria" panose="02040503050406030204" pitchFamily="18" charset="0"/>
                <a:cs typeface="Times New Roman" panose="02020603050405020304" pitchFamily="18" charset="0"/>
              </a:rPr>
              <a:t>Testov</a:t>
            </a:r>
            <a:r>
              <a:rPr lang="en-US" altLang="zh-CN" dirty="0">
                <a:solidFill>
                  <a:srgbClr val="0000CC"/>
                </a:solidFill>
                <a:latin typeface="Cambria" panose="02040503050406030204" pitchFamily="18" charset="0"/>
                <a:cs typeface="Times New Roman" panose="02020603050405020304" pitchFamily="18" charset="0"/>
              </a:rPr>
              <a:t> </a:t>
            </a:r>
            <a:r>
              <a:rPr lang="en-US" altLang="zh-CN" i="1" dirty="0">
                <a:solidFill>
                  <a:srgbClr val="0000CC"/>
                </a:solidFill>
                <a:latin typeface="Cambria" panose="02040503050406030204" pitchFamily="18" charset="0"/>
                <a:cs typeface="Times New Roman" panose="02020603050405020304" pitchFamily="18" charset="0"/>
              </a:rPr>
              <a:t>et al</a:t>
            </a:r>
            <a:r>
              <a:rPr lang="en-US" altLang="zh-CN" dirty="0">
                <a:solidFill>
                  <a:srgbClr val="0000CC"/>
                </a:solidFill>
                <a:latin typeface="Cambria" panose="02040503050406030204" pitchFamily="18" charset="0"/>
                <a:cs typeface="Times New Roman" panose="02020603050405020304" pitchFamily="18" charset="0"/>
              </a:rPr>
              <a:t>., Phys. Rev. C 104, 024309 (2021).</a:t>
            </a:r>
            <a:endParaRPr lang="zh-CN" altLang="zh-CN" sz="2400" dirty="0">
              <a:latin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03046952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3289714479"/>
                  </p:ext>
                </p:extLst>
              </p:nvPr>
            </p:nvGraphicFramePr>
            <p:xfrm>
              <a:off x="0" y="51427"/>
              <a:ext cx="9144000" cy="6755145"/>
            </p:xfrm>
            <a:graphic>
              <a:graphicData uri="http://schemas.openxmlformats.org/drawingml/2006/table">
                <a:tbl>
                  <a:tblPr firstRow="1" bandRow="1">
                    <a:tableStyleId>{5C22544A-7EE6-4342-B048-85BDC9FD1C3A}</a:tableStyleId>
                  </a:tblPr>
                  <a:tblGrid>
                    <a:gridCol w="1214889">
                      <a:extLst>
                        <a:ext uri="{9D8B030D-6E8A-4147-A177-3AD203B41FA5}">
                          <a16:colId xmlns:a16="http://schemas.microsoft.com/office/drawing/2014/main" val="2567915445"/>
                        </a:ext>
                      </a:extLst>
                    </a:gridCol>
                    <a:gridCol w="1214889">
                      <a:extLst>
                        <a:ext uri="{9D8B030D-6E8A-4147-A177-3AD203B41FA5}">
                          <a16:colId xmlns:a16="http://schemas.microsoft.com/office/drawing/2014/main" val="2666824334"/>
                        </a:ext>
                      </a:extLst>
                    </a:gridCol>
                    <a:gridCol w="1319512">
                      <a:extLst>
                        <a:ext uri="{9D8B030D-6E8A-4147-A177-3AD203B41FA5}">
                          <a16:colId xmlns:a16="http://schemas.microsoft.com/office/drawing/2014/main" val="4192424831"/>
                        </a:ext>
                      </a:extLst>
                    </a:gridCol>
                    <a:gridCol w="1049364">
                      <a:extLst>
                        <a:ext uri="{9D8B030D-6E8A-4147-A177-3AD203B41FA5}">
                          <a16:colId xmlns:a16="http://schemas.microsoft.com/office/drawing/2014/main" val="2499904838"/>
                        </a:ext>
                      </a:extLst>
                    </a:gridCol>
                    <a:gridCol w="2052809">
                      <a:extLst>
                        <a:ext uri="{9D8B030D-6E8A-4147-A177-3AD203B41FA5}">
                          <a16:colId xmlns:a16="http://schemas.microsoft.com/office/drawing/2014/main" val="3114897884"/>
                        </a:ext>
                      </a:extLst>
                    </a:gridCol>
                    <a:gridCol w="1297039">
                      <a:extLst>
                        <a:ext uri="{9D8B030D-6E8A-4147-A177-3AD203B41FA5}">
                          <a16:colId xmlns:a16="http://schemas.microsoft.com/office/drawing/2014/main" val="3288050637"/>
                        </a:ext>
                      </a:extLst>
                    </a:gridCol>
                    <a:gridCol w="995498">
                      <a:extLst>
                        <a:ext uri="{9D8B030D-6E8A-4147-A177-3AD203B41FA5}">
                          <a16:colId xmlns:a16="http://schemas.microsoft.com/office/drawing/2014/main" val="1430151239"/>
                        </a:ext>
                      </a:extLst>
                    </a:gridCol>
                  </a:tblGrid>
                  <a:tr h="373921">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2D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2D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 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1"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E</a:t>
                          </a:r>
                          <a:r>
                            <a:rPr kumimoji="0" lang="en-US" altLang="zh-CN" sz="1600" b="1" i="1" u="none" strike="noStrike" kern="1200" cap="none" spc="0" normalizeH="0" baseline="-25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x</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(keV) </a:t>
                          </a:r>
                          <a:r>
                            <a:rPr kumimoji="0" lang="en-US" altLang="zh-CN" sz="1600" b="1" i="0" u="none" strike="noStrike" kern="1200" cap="none" spc="0" normalizeH="0" baseline="30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31</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P</a:t>
                          </a:r>
                          <a:endParaRPr kumimoji="0" lang="zh-CN" altLang="en-US" sz="1600" b="1" i="0" u="none" strike="noStrike" kern="1200" cap="none" spc="0" normalizeH="0" baseline="0" noProof="0" dirty="0">
                            <a:ln>
                              <a:noFill/>
                            </a:ln>
                            <a:solidFill>
                              <a:prstClr val="black"/>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178832">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1246.0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0.8</m:t>
                                    </m:r>
                                  </m:sub>
                                  <m:sup>
                                    <m:r>
                                      <a:rPr lang="en-US" altLang="zh-CN" sz="1600" b="0" i="0" smtClean="0">
                                        <a:solidFill>
                                          <a:schemeClr val="tx1"/>
                                        </a:solidFill>
                                        <a:latin typeface="Cambria Math" panose="02040503050406030204" pitchFamily="18" charset="0"/>
                                        <a:ea typeface="Cambria Math" panose="02040503050406030204" pitchFamily="18" charset="0"/>
                                      </a:rPr>
                                      <m:t>+1.</m:t>
                                    </m:r>
                                    <m:r>
                                      <a:rPr lang="en-US" altLang="zh-CN" sz="1600" b="0" i="1" smtClean="0">
                                        <a:solidFill>
                                          <a:schemeClr val="tx1"/>
                                        </a:solidFill>
                                        <a:latin typeface="Cambria Math" panose="02040503050406030204" pitchFamily="18" charset="0"/>
                                        <a:ea typeface="Cambria Math" panose="02040503050406030204" pitchFamily="18" charset="0"/>
                                      </a:rPr>
                                      <m:t>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5">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1600</m:t>
                                    </m:r>
                                  </m:e>
                                  <m:sub>
                                    <m:r>
                                      <a:rPr lang="en-US" altLang="zh-CN" sz="1600" b="0" i="1" smtClean="0">
                                        <a:solidFill>
                                          <a:schemeClr val="tx1"/>
                                        </a:solidFill>
                                        <a:latin typeface="Cambria Math" panose="02040503050406030204" pitchFamily="18" charset="0"/>
                                        <a:ea typeface="Cambria Math" panose="02040503050406030204" pitchFamily="18" charset="0"/>
                                      </a:rPr>
                                      <m:t>−63</m:t>
                                    </m:r>
                                  </m:sub>
                                  <m:sup>
                                    <m:r>
                                      <a:rPr lang="en-US" altLang="zh-CN" sz="1600" b="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824</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720±108±144</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1266.13(12)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523(18)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182219">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1200±700</m:t>
                                    </m:r>
                                  </m:e>
                                  <m:sub>
                                    <m:r>
                                      <a:rPr lang="en-US" altLang="zh-CN" sz="1600" b="0" i="1" smtClean="0">
                                        <a:solidFill>
                                          <a:schemeClr val="tx1"/>
                                        </a:solidFill>
                                        <a:latin typeface="Cambria Math" panose="02040503050406030204" pitchFamily="18" charset="0"/>
                                        <a:ea typeface="Cambria Math" panose="02040503050406030204" pitchFamily="18" charset="0"/>
                                      </a:rPr>
                                      <m:t>−900</m:t>
                                    </m:r>
                                  </m:sub>
                                  <m:sup>
                                    <m:r>
                                      <a:rPr lang="en-US" altLang="zh-CN" sz="1600" b="0" i="1" smtClean="0">
                                        <a:solidFill>
                                          <a:schemeClr val="tx1"/>
                                        </a:solidFill>
                                        <a:latin typeface="Cambria Math" panose="02040503050406030204" pitchFamily="18" charset="0"/>
                                        <a:ea typeface="Cambria Math" panose="02040503050406030204" pitchFamily="18" charset="0"/>
                                      </a:rPr>
                                      <m:t>+1300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892317886"/>
                      </a:ext>
                    </a:extLst>
                  </a:tr>
                  <a:tr h="178832">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3200±4800±5200</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553761503"/>
                      </a:ext>
                    </a:extLst>
                  </a:tr>
                  <a:tr h="178832">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624±24±~62</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897897469"/>
                      </a:ext>
                    </a:extLst>
                  </a:tr>
                  <a:tr h="182151">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dirty="0"/>
                        </a:p>
                      </a:txBody>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964±19</m:t>
                                    </m:r>
                                  </m:e>
                                  <m:sub>
                                    <m:r>
                                      <a:rPr lang="en-US" altLang="zh-CN" sz="1600" b="0" i="1" smtClean="0">
                                        <a:solidFill>
                                          <a:schemeClr val="tx1"/>
                                        </a:solidFill>
                                        <a:latin typeface="Cambria Math" panose="02040503050406030204" pitchFamily="18" charset="0"/>
                                        <a:ea typeface="Cambria Math" panose="02040503050406030204" pitchFamily="18" charset="0"/>
                                      </a:rPr>
                                      <m:t>−89</m:t>
                                    </m:r>
                                  </m:sub>
                                  <m:sup>
                                    <m:r>
                                      <a:rPr lang="en-US" altLang="zh-CN" sz="1600" b="0" i="1" smtClean="0">
                                        <a:solidFill>
                                          <a:schemeClr val="tx1"/>
                                        </a:solidFill>
                                        <a:latin typeface="Cambria Math" panose="02040503050406030204" pitchFamily="18" charset="0"/>
                                        <a:ea typeface="Cambria Math" panose="02040503050406030204" pitchFamily="18" charset="0"/>
                                      </a:rPr>
                                      <m:t>+311</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30555369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223</m:t>
                                    </m:r>
                                    <m:r>
                                      <a:rPr lang="en-US" altLang="zh-CN" sz="1600" b="0" i="1" smtClean="0">
                                        <a:solidFill>
                                          <a:schemeClr val="tx1"/>
                                        </a:solidFill>
                                        <a:latin typeface="Cambria Math" panose="02040503050406030204" pitchFamily="18" charset="0"/>
                                        <a:ea typeface="Cambria Math" panose="02040503050406030204" pitchFamily="18" charset="0"/>
                                      </a:rPr>
                                      <m:t>2.0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3.1</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3.8</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270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49</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22</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320±80</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2233.6(1)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269(18)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3076</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−1.</m:t>
                                    </m:r>
                                    <m:r>
                                      <a:rPr lang="en-US" altLang="zh-CN" sz="1600" b="0" i="1" smtClean="0">
                                        <a:solidFill>
                                          <a:schemeClr val="tx1"/>
                                        </a:solidFill>
                                        <a:latin typeface="Cambria Math" panose="02040503050406030204" pitchFamily="18" charset="0"/>
                                        <a:ea typeface="Cambria Math" panose="02040503050406030204" pitchFamily="18" charset="0"/>
                                      </a:rPr>
                                      <m:t>8</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3.</m:t>
                                    </m:r>
                                    <m:r>
                                      <a:rPr lang="en-US" altLang="zh-CN" sz="1600" b="0" i="1" smtClean="0">
                                        <a:solidFill>
                                          <a:schemeClr val="tx1"/>
                                        </a:solidFill>
                                        <a:latin typeface="Cambria Math" panose="02040503050406030204" pitchFamily="18" charset="0"/>
                                        <a:ea typeface="Cambria Math" panose="02040503050406030204" pitchFamily="18" charset="0"/>
                                      </a:rPr>
                                      <m:t>2</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7.6</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3134.3(4)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7.2(6)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3434</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−4.5</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11.5</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30.0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3506.1(6)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8.8(13)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2</m:t>
                                    </m:r>
                                    <m:r>
                                      <a:rPr lang="en-US" altLang="zh-CN" sz="1600" b="0" i="1" smtClean="0">
                                        <a:solidFill>
                                          <a:schemeClr val="tx1"/>
                                        </a:solidFill>
                                        <a:latin typeface="Cambria Math" panose="02040503050406030204" pitchFamily="18" charset="0"/>
                                        <a:ea typeface="Cambria Math" panose="02040503050406030204" pitchFamily="18" charset="0"/>
                                      </a:rPr>
                                      <m:t>195.0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3.2</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3.0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90.0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7.0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2</m:t>
                                    </m:r>
                                    <m:r>
                                      <a:rPr lang="en-US" altLang="zh-CN" sz="1600" b="0" i="1" smtClean="0">
                                        <a:solidFill>
                                          <a:schemeClr val="tx1"/>
                                        </a:solidFill>
                                        <a:latin typeface="Cambria Math" panose="02040503050406030204" pitchFamily="18" charset="0"/>
                                        <a:ea typeface="Cambria Math" panose="02040503050406030204" pitchFamily="18" charset="0"/>
                                      </a:rPr>
                                      <m:t>841.0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5.7</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13.0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5.0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5.0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43.0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4190.9(10)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4.9(21)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4969</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−1.</m:t>
                                    </m:r>
                                    <m:r>
                                      <a:rPr lang="en-US" altLang="zh-CN" sz="1600" b="0" i="1" smtClean="0">
                                        <a:solidFill>
                                          <a:schemeClr val="tx1"/>
                                        </a:solidFill>
                                        <a:latin typeface="Cambria Math" panose="02040503050406030204" pitchFamily="18" charset="0"/>
                                        <a:ea typeface="Cambria Math" panose="02040503050406030204" pitchFamily="18" charset="0"/>
                                      </a:rPr>
                                      <m:t>8</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4.4</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0.0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8.0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5015.2(8)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7.6(5)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5158</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−4.</m:t>
                                    </m:r>
                                    <m:r>
                                      <a:rPr lang="en-US" altLang="zh-CN" sz="1600" b="0" i="1" smtClean="0">
                                        <a:solidFill>
                                          <a:schemeClr val="tx1"/>
                                        </a:solidFill>
                                        <a:latin typeface="Cambria Math" panose="02040503050406030204" pitchFamily="18" charset="0"/>
                                        <a:ea typeface="Cambria Math" panose="02040503050406030204" pitchFamily="18" charset="0"/>
                                      </a:rPr>
                                      <m:t>5</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10.</m:t>
                                    </m:r>
                                    <m:r>
                                      <a:rPr lang="en-US" altLang="zh-CN" sz="1600" b="0" i="1" smtClean="0">
                                        <a:solidFill>
                                          <a:schemeClr val="tx1"/>
                                        </a:solidFill>
                                        <a:latin typeface="Cambria Math" panose="02040503050406030204" pitchFamily="18" charset="0"/>
                                        <a:ea typeface="Cambria Math" panose="02040503050406030204" pitchFamily="18" charset="0"/>
                                      </a:rPr>
                                      <m:t>2</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13.4</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5256.8(15)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&lt;10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4285</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13.1</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0.9</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49.9</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17.0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5672.1(20)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25(6)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3557</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7.6</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0.</m:t>
                                    </m:r>
                                    <m:r>
                                      <a:rPr lang="en-US" altLang="zh-CN" sz="1600" b="0" i="1" smtClean="0">
                                        <a:solidFill>
                                          <a:schemeClr val="tx1"/>
                                        </a:solidFill>
                                        <a:latin typeface="Cambria Math" panose="02040503050406030204" pitchFamily="18" charset="0"/>
                                        <a:ea typeface="Cambria Math" panose="02040503050406030204" pitchFamily="18" charset="0"/>
                                      </a:rPr>
                                      <m:t>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49.9</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6.4</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5987.9(14)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5137</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4.6</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19.9</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0.0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49.9</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4156</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−3.</m:t>
                                    </m:r>
                                    <m:r>
                                      <a:rPr lang="en-US" altLang="zh-CN" sz="1600" b="0" i="1" smtClean="0">
                                        <a:solidFill>
                                          <a:schemeClr val="tx1"/>
                                        </a:solidFill>
                                        <a:latin typeface="Cambria Math" panose="02040503050406030204" pitchFamily="18" charset="0"/>
                                        <a:ea typeface="Cambria Math" panose="02040503050406030204" pitchFamily="18" charset="0"/>
                                      </a:rPr>
                                      <m:t>1</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7.</m:t>
                                    </m:r>
                                    <m:r>
                                      <a:rPr lang="en-US" altLang="zh-CN" sz="1600" b="0" i="1" smtClean="0">
                                        <a:solidFill>
                                          <a:schemeClr val="tx1"/>
                                        </a:solidFill>
                                        <a:latin typeface="Cambria Math" panose="02040503050406030204" pitchFamily="18" charset="0"/>
                                        <a:ea typeface="Cambria Math" panose="02040503050406030204" pitchFamily="18" charset="0"/>
                                      </a:rPr>
                                      <m:t>2</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10.3</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5284</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7.0</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13.7</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18.6</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6610.4(12)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Choice>
        <mc:Fallback xmlns="">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3289714479"/>
                  </p:ext>
                </p:extLst>
              </p:nvPr>
            </p:nvGraphicFramePr>
            <p:xfrm>
              <a:off x="0" y="51427"/>
              <a:ext cx="9144000" cy="6755145"/>
            </p:xfrm>
            <a:graphic>
              <a:graphicData uri="http://schemas.openxmlformats.org/drawingml/2006/table">
                <a:tbl>
                  <a:tblPr firstRow="1" bandRow="1">
                    <a:tableStyleId>{5C22544A-7EE6-4342-B048-85BDC9FD1C3A}</a:tableStyleId>
                  </a:tblPr>
                  <a:tblGrid>
                    <a:gridCol w="1214889">
                      <a:extLst>
                        <a:ext uri="{9D8B030D-6E8A-4147-A177-3AD203B41FA5}">
                          <a16:colId xmlns:a16="http://schemas.microsoft.com/office/drawing/2014/main" val="2567915445"/>
                        </a:ext>
                      </a:extLst>
                    </a:gridCol>
                    <a:gridCol w="1214889">
                      <a:extLst>
                        <a:ext uri="{9D8B030D-6E8A-4147-A177-3AD203B41FA5}">
                          <a16:colId xmlns:a16="http://schemas.microsoft.com/office/drawing/2014/main" val="2666824334"/>
                        </a:ext>
                      </a:extLst>
                    </a:gridCol>
                    <a:gridCol w="1319512">
                      <a:extLst>
                        <a:ext uri="{9D8B030D-6E8A-4147-A177-3AD203B41FA5}">
                          <a16:colId xmlns:a16="http://schemas.microsoft.com/office/drawing/2014/main" val="4192424831"/>
                        </a:ext>
                      </a:extLst>
                    </a:gridCol>
                    <a:gridCol w="1049364">
                      <a:extLst>
                        <a:ext uri="{9D8B030D-6E8A-4147-A177-3AD203B41FA5}">
                          <a16:colId xmlns:a16="http://schemas.microsoft.com/office/drawing/2014/main" val="2499904838"/>
                        </a:ext>
                      </a:extLst>
                    </a:gridCol>
                    <a:gridCol w="2052809">
                      <a:extLst>
                        <a:ext uri="{9D8B030D-6E8A-4147-A177-3AD203B41FA5}">
                          <a16:colId xmlns:a16="http://schemas.microsoft.com/office/drawing/2014/main" val="3114897884"/>
                        </a:ext>
                      </a:extLst>
                    </a:gridCol>
                    <a:gridCol w="1297039">
                      <a:extLst>
                        <a:ext uri="{9D8B030D-6E8A-4147-A177-3AD203B41FA5}">
                          <a16:colId xmlns:a16="http://schemas.microsoft.com/office/drawing/2014/main" val="3288050637"/>
                        </a:ext>
                      </a:extLst>
                    </a:gridCol>
                    <a:gridCol w="995498">
                      <a:extLst>
                        <a:ext uri="{9D8B030D-6E8A-4147-A177-3AD203B41FA5}">
                          <a16:colId xmlns:a16="http://schemas.microsoft.com/office/drawing/2014/main" val="1430151239"/>
                        </a:ext>
                      </a:extLst>
                    </a:gridCol>
                  </a:tblGrid>
                  <a:tr h="579120">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2D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2D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 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1"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E</a:t>
                          </a:r>
                          <a:r>
                            <a:rPr kumimoji="0" lang="en-US" altLang="zh-CN" sz="1600" b="1" i="1" u="none" strike="noStrike" kern="1200" cap="none" spc="0" normalizeH="0" baseline="-25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x</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(keV) </a:t>
                          </a:r>
                          <a:r>
                            <a:rPr kumimoji="0" lang="en-US" altLang="zh-CN" sz="1600" b="1" i="0" u="none" strike="noStrike" kern="1200" cap="none" spc="0" normalizeH="0" baseline="30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31</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P</a:t>
                          </a:r>
                          <a:endParaRPr kumimoji="0" lang="zh-CN" altLang="en-US" sz="1600" b="1" i="0" u="none" strike="noStrike" kern="1200" cap="none" spc="0" normalizeH="0" baseline="0" noProof="0" dirty="0">
                            <a:ln>
                              <a:noFill/>
                            </a:ln>
                            <a:solidFill>
                              <a:prstClr val="black"/>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335280">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35740" r="-411111" b="-268953"/>
                          </a:stretch>
                        </a:blipFill>
                      </a:tcPr>
                    </a:tc>
                    <a:tc rowSpan="5">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35740" r="-416279" b="-26895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180000" r="-112463" b="-1758182"/>
                          </a:stretch>
                        </a:blipFill>
                      </a:tcPr>
                    </a:tc>
                    <a:tc rowSpan="5">
                      <a:txBody>
                        <a:bodyPr/>
                        <a:lstStyle/>
                        <a:p>
                          <a:pPr algn="ctr"/>
                          <a:r>
                            <a:rPr lang="en-US" altLang="zh-CN" sz="1600" dirty="0">
                              <a:solidFill>
                                <a:schemeClr val="tx1"/>
                              </a:solidFill>
                              <a:latin typeface="Cambria Math" panose="02040503050406030204" pitchFamily="18" charset="0"/>
                            </a:rPr>
                            <a:t>1266.13(12)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523(18)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34163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275000" r="-112463" b="-1626786"/>
                          </a:stretch>
                        </a:blip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892317886"/>
                      </a:ext>
                    </a:extLst>
                  </a:tr>
                  <a:tr h="3352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381818" r="-112463" b="-1556364"/>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553761503"/>
                      </a:ext>
                    </a:extLst>
                  </a:tr>
                  <a:tr h="3352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481818" r="-112463" b="-1456364"/>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897897469"/>
                      </a:ext>
                    </a:extLst>
                  </a:tr>
                  <a:tr h="341503">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dirty="0"/>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571429" r="-112463" b="-1330357"/>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30555369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606452" r="-411111" b="-110161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606452" r="-416279" b="-110161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606452" r="-112463" b="-1101613"/>
                          </a:stretch>
                        </a:blip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2233.6(1)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269(18)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718033" r="-411111" b="-1019672"/>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718033" r="-416279" b="-1019672"/>
                          </a:stretch>
                        </a:blip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3134.3(4)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7.2(6)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804839" r="-411111" b="-903226"/>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804839" r="-416279" b="-903226"/>
                          </a:stretch>
                        </a:blip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3506.1(6)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8.8(13)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919672" r="-411111" b="-81803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919672" r="-416279" b="-818033"/>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019672" r="-411111" b="-71803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019672" r="-416279" b="-718033"/>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4190.9(10)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4.9(21)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101613" r="-411111" b="-606452"/>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101613" r="-416279" b="-606452"/>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5015.2(8)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7.6(5)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221311" r="-411111" b="-51639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221311" r="-416279" b="-516393"/>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5256.8(15)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&lt;10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321311" r="-411111" b="-41639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321311" r="-416279" b="-416393"/>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5672.1(20)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25(6)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398387" r="-411111" b="-309677"/>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398387" r="-416279" b="-309677"/>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5987.9(14)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522951" r="-411111" b="-214754"/>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522951" r="-416279" b="-214754"/>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596774" r="-411111" b="-111290"/>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596774" r="-416279" b="-111290"/>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724590" r="-411111" b="-13115"/>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724590" r="-416279" b="-13115"/>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6610.4(12)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Fallback>
      </mc:AlternateContent>
    </p:spTree>
    <p:extLst>
      <p:ext uri="{BB962C8B-B14F-4D97-AF65-F5344CB8AC3E}">
        <p14:creationId xmlns:p14="http://schemas.microsoft.com/office/powerpoint/2010/main" val="192242474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1486174550"/>
                  </p:ext>
                </p:extLst>
              </p:nvPr>
            </p:nvGraphicFramePr>
            <p:xfrm>
              <a:off x="0" y="51427"/>
              <a:ext cx="9144000" cy="6755145"/>
            </p:xfrm>
            <a:graphic>
              <a:graphicData uri="http://schemas.openxmlformats.org/drawingml/2006/table">
                <a:tbl>
                  <a:tblPr firstRow="1" bandRow="1">
                    <a:tableStyleId>{5C22544A-7EE6-4342-B048-85BDC9FD1C3A}</a:tableStyleId>
                  </a:tblPr>
                  <a:tblGrid>
                    <a:gridCol w="1214889">
                      <a:extLst>
                        <a:ext uri="{9D8B030D-6E8A-4147-A177-3AD203B41FA5}">
                          <a16:colId xmlns:a16="http://schemas.microsoft.com/office/drawing/2014/main" val="2567915445"/>
                        </a:ext>
                      </a:extLst>
                    </a:gridCol>
                    <a:gridCol w="1214889">
                      <a:extLst>
                        <a:ext uri="{9D8B030D-6E8A-4147-A177-3AD203B41FA5}">
                          <a16:colId xmlns:a16="http://schemas.microsoft.com/office/drawing/2014/main" val="2666824334"/>
                        </a:ext>
                      </a:extLst>
                    </a:gridCol>
                    <a:gridCol w="1319512">
                      <a:extLst>
                        <a:ext uri="{9D8B030D-6E8A-4147-A177-3AD203B41FA5}">
                          <a16:colId xmlns:a16="http://schemas.microsoft.com/office/drawing/2014/main" val="4192424831"/>
                        </a:ext>
                      </a:extLst>
                    </a:gridCol>
                    <a:gridCol w="1049364">
                      <a:extLst>
                        <a:ext uri="{9D8B030D-6E8A-4147-A177-3AD203B41FA5}">
                          <a16:colId xmlns:a16="http://schemas.microsoft.com/office/drawing/2014/main" val="2499904838"/>
                        </a:ext>
                      </a:extLst>
                    </a:gridCol>
                    <a:gridCol w="2052809">
                      <a:extLst>
                        <a:ext uri="{9D8B030D-6E8A-4147-A177-3AD203B41FA5}">
                          <a16:colId xmlns:a16="http://schemas.microsoft.com/office/drawing/2014/main" val="3114897884"/>
                        </a:ext>
                      </a:extLst>
                    </a:gridCol>
                    <a:gridCol w="1297039">
                      <a:extLst>
                        <a:ext uri="{9D8B030D-6E8A-4147-A177-3AD203B41FA5}">
                          <a16:colId xmlns:a16="http://schemas.microsoft.com/office/drawing/2014/main" val="3288050637"/>
                        </a:ext>
                      </a:extLst>
                    </a:gridCol>
                    <a:gridCol w="995498">
                      <a:extLst>
                        <a:ext uri="{9D8B030D-6E8A-4147-A177-3AD203B41FA5}">
                          <a16:colId xmlns:a16="http://schemas.microsoft.com/office/drawing/2014/main" val="1430151239"/>
                        </a:ext>
                      </a:extLst>
                    </a:gridCol>
                  </a:tblGrid>
                  <a:tr h="373921">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2D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2D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 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1"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E</a:t>
                          </a:r>
                          <a:r>
                            <a:rPr kumimoji="0" lang="en-US" altLang="zh-CN" sz="1600" b="1" i="1" u="none" strike="noStrike" kern="1200" cap="none" spc="0" normalizeH="0" baseline="-25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x</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(keV) </a:t>
                          </a:r>
                          <a:r>
                            <a:rPr kumimoji="0" lang="en-US" altLang="zh-CN" sz="1600" b="1" i="0" u="none" strike="noStrike" kern="1200" cap="none" spc="0" normalizeH="0" baseline="30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31</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P</a:t>
                          </a:r>
                          <a:endParaRPr kumimoji="0" lang="zh-CN" altLang="en-US" sz="1600" b="1" i="0" u="none" strike="noStrike" kern="1200" cap="none" spc="0" normalizeH="0" baseline="0" noProof="0" dirty="0">
                            <a:ln>
                              <a:noFill/>
                            </a:ln>
                            <a:solidFill>
                              <a:prstClr val="black"/>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178832">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1246.0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0.8</m:t>
                                    </m:r>
                                  </m:sub>
                                  <m:sup>
                                    <m:r>
                                      <a:rPr lang="en-US" altLang="zh-CN" sz="1600" b="0" i="0" smtClean="0">
                                        <a:solidFill>
                                          <a:schemeClr val="tx1"/>
                                        </a:solidFill>
                                        <a:latin typeface="Cambria Math" panose="02040503050406030204" pitchFamily="18" charset="0"/>
                                        <a:ea typeface="Cambria Math" panose="02040503050406030204" pitchFamily="18" charset="0"/>
                                      </a:rPr>
                                      <m:t>+1.</m:t>
                                    </m:r>
                                    <m:r>
                                      <a:rPr lang="en-US" altLang="zh-CN" sz="1600" b="0" i="1" smtClean="0">
                                        <a:solidFill>
                                          <a:schemeClr val="tx1"/>
                                        </a:solidFill>
                                        <a:latin typeface="Cambria Math" panose="02040503050406030204" pitchFamily="18" charset="0"/>
                                        <a:ea typeface="Cambria Math" panose="02040503050406030204" pitchFamily="18" charset="0"/>
                                      </a:rPr>
                                      <m:t>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5">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1600</m:t>
                                    </m:r>
                                  </m:e>
                                  <m:sub>
                                    <m:r>
                                      <a:rPr lang="en-US" altLang="zh-CN" sz="1600" b="0" i="1" smtClean="0">
                                        <a:solidFill>
                                          <a:schemeClr val="tx1"/>
                                        </a:solidFill>
                                        <a:latin typeface="Cambria Math" panose="02040503050406030204" pitchFamily="18" charset="0"/>
                                        <a:ea typeface="Cambria Math" panose="02040503050406030204" pitchFamily="18" charset="0"/>
                                      </a:rPr>
                                      <m:t>−63</m:t>
                                    </m:r>
                                  </m:sub>
                                  <m:sup>
                                    <m:r>
                                      <a:rPr lang="en-US" altLang="zh-CN" sz="1600" b="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824</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720±108±144</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1266.13(12)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523(18)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182219">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1200±700</m:t>
                                    </m:r>
                                  </m:e>
                                  <m:sub>
                                    <m:r>
                                      <a:rPr lang="en-US" altLang="zh-CN" sz="1600" b="0" i="1" smtClean="0">
                                        <a:solidFill>
                                          <a:schemeClr val="tx1"/>
                                        </a:solidFill>
                                        <a:latin typeface="Cambria Math" panose="02040503050406030204" pitchFamily="18" charset="0"/>
                                        <a:ea typeface="Cambria Math" panose="02040503050406030204" pitchFamily="18" charset="0"/>
                                      </a:rPr>
                                      <m:t>−900</m:t>
                                    </m:r>
                                  </m:sub>
                                  <m:sup>
                                    <m:r>
                                      <a:rPr lang="en-US" altLang="zh-CN" sz="1600" b="0" i="1" smtClean="0">
                                        <a:solidFill>
                                          <a:schemeClr val="tx1"/>
                                        </a:solidFill>
                                        <a:latin typeface="Cambria Math" panose="02040503050406030204" pitchFamily="18" charset="0"/>
                                        <a:ea typeface="Cambria Math" panose="02040503050406030204" pitchFamily="18" charset="0"/>
                                      </a:rPr>
                                      <m:t>+1300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892317886"/>
                      </a:ext>
                    </a:extLst>
                  </a:tr>
                  <a:tr h="178832">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3200±4800±5200</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553761503"/>
                      </a:ext>
                    </a:extLst>
                  </a:tr>
                  <a:tr h="178832">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624±24±~62</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897897469"/>
                      </a:ext>
                    </a:extLst>
                  </a:tr>
                  <a:tr h="182151">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dirty="0"/>
                        </a:p>
                      </a:txBody>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964±19</m:t>
                                    </m:r>
                                  </m:e>
                                  <m:sub>
                                    <m:r>
                                      <a:rPr lang="en-US" altLang="zh-CN" sz="1600" b="0" i="1" smtClean="0">
                                        <a:solidFill>
                                          <a:schemeClr val="tx1"/>
                                        </a:solidFill>
                                        <a:latin typeface="Cambria Math" panose="02040503050406030204" pitchFamily="18" charset="0"/>
                                        <a:ea typeface="Cambria Math" panose="02040503050406030204" pitchFamily="18" charset="0"/>
                                      </a:rPr>
                                      <m:t>−89</m:t>
                                    </m:r>
                                  </m:sub>
                                  <m:sup>
                                    <m:r>
                                      <a:rPr lang="en-US" altLang="zh-CN" sz="1600" b="0" i="1" smtClean="0">
                                        <a:solidFill>
                                          <a:schemeClr val="tx1"/>
                                        </a:solidFill>
                                        <a:latin typeface="Cambria Math" panose="02040503050406030204" pitchFamily="18" charset="0"/>
                                        <a:ea typeface="Cambria Math" panose="02040503050406030204" pitchFamily="18" charset="0"/>
                                      </a:rPr>
                                      <m:t>+311</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30555369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223</m:t>
                                    </m:r>
                                    <m:r>
                                      <a:rPr lang="en-US" altLang="zh-CN" sz="1600" b="0" i="1" smtClean="0">
                                        <a:solidFill>
                                          <a:schemeClr val="tx1"/>
                                        </a:solidFill>
                                        <a:latin typeface="Cambria Math" panose="02040503050406030204" pitchFamily="18" charset="0"/>
                                        <a:ea typeface="Cambria Math" panose="02040503050406030204" pitchFamily="18" charset="0"/>
                                      </a:rPr>
                                      <m:t>2.0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3.1</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3.8</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270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49</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22</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320±80</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2233.6(1)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269(18)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3076</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−1.</m:t>
                                    </m:r>
                                    <m:r>
                                      <a:rPr lang="en-US" altLang="zh-CN" sz="1600" b="0" i="1" smtClean="0">
                                        <a:solidFill>
                                          <a:schemeClr val="tx1"/>
                                        </a:solidFill>
                                        <a:latin typeface="Cambria Math" panose="02040503050406030204" pitchFamily="18" charset="0"/>
                                        <a:ea typeface="Cambria Math" panose="02040503050406030204" pitchFamily="18" charset="0"/>
                                      </a:rPr>
                                      <m:t>8</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3.</m:t>
                                    </m:r>
                                    <m:r>
                                      <a:rPr lang="en-US" altLang="zh-CN" sz="1600" b="0" i="1" smtClean="0">
                                        <a:solidFill>
                                          <a:schemeClr val="tx1"/>
                                        </a:solidFill>
                                        <a:latin typeface="Cambria Math" panose="02040503050406030204" pitchFamily="18" charset="0"/>
                                        <a:ea typeface="Cambria Math" panose="02040503050406030204" pitchFamily="18" charset="0"/>
                                      </a:rPr>
                                      <m:t>2</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7.6</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3134.3(4)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7.2(6)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3441</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10.2</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5.5</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21.0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21.0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17.4</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3506.1(6)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8.8(13)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2</m:t>
                                    </m:r>
                                    <m:r>
                                      <a:rPr lang="en-US" altLang="zh-CN" sz="1600" b="0" i="1" smtClean="0">
                                        <a:solidFill>
                                          <a:schemeClr val="tx1"/>
                                        </a:solidFill>
                                        <a:latin typeface="Cambria Math" panose="02040503050406030204" pitchFamily="18" charset="0"/>
                                        <a:ea typeface="Cambria Math" panose="02040503050406030204" pitchFamily="18" charset="0"/>
                                      </a:rPr>
                                      <m:t>189.0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5.0</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3.</m:t>
                                    </m:r>
                                    <m:r>
                                      <a:rPr lang="en-US" altLang="zh-CN" sz="1600" b="0" i="1" smtClean="0">
                                        <a:solidFill>
                                          <a:schemeClr val="tx1"/>
                                        </a:solidFill>
                                        <a:latin typeface="Cambria Math" panose="02040503050406030204" pitchFamily="18" charset="0"/>
                                        <a:ea typeface="Cambria Math" panose="02040503050406030204" pitchFamily="18" charset="0"/>
                                      </a:rPr>
                                      <m:t>1</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18.0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18.0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12.0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2</m:t>
                                    </m:r>
                                    <m:r>
                                      <a:rPr lang="en-US" altLang="zh-CN" sz="1600" b="0" i="1" smtClean="0">
                                        <a:solidFill>
                                          <a:schemeClr val="tx1"/>
                                        </a:solidFill>
                                        <a:latin typeface="Cambria Math" panose="02040503050406030204" pitchFamily="18" charset="0"/>
                                        <a:ea typeface="Cambria Math" panose="02040503050406030204" pitchFamily="18" charset="0"/>
                                      </a:rPr>
                                      <m:t>847.0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10.2</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6.2</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21.0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21.0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24.3</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4190.9(10)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4.9(21)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4969</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−1.</m:t>
                                    </m:r>
                                    <m:r>
                                      <a:rPr lang="en-US" altLang="zh-CN" sz="1600" b="0" i="1" smtClean="0">
                                        <a:solidFill>
                                          <a:schemeClr val="tx1"/>
                                        </a:solidFill>
                                        <a:latin typeface="Cambria Math" panose="02040503050406030204" pitchFamily="18" charset="0"/>
                                        <a:ea typeface="Cambria Math" panose="02040503050406030204" pitchFamily="18" charset="0"/>
                                      </a:rPr>
                                      <m:t>8</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4.4</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0.0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8.0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5015.2(8)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7.6(5)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5158</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−4.</m:t>
                                    </m:r>
                                    <m:r>
                                      <a:rPr lang="en-US" altLang="zh-CN" sz="1600" b="0" i="1" smtClean="0">
                                        <a:solidFill>
                                          <a:schemeClr val="tx1"/>
                                        </a:solidFill>
                                        <a:latin typeface="Cambria Math" panose="02040503050406030204" pitchFamily="18" charset="0"/>
                                        <a:ea typeface="Cambria Math" panose="02040503050406030204" pitchFamily="18" charset="0"/>
                                      </a:rPr>
                                      <m:t>5</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10.</m:t>
                                    </m:r>
                                    <m:r>
                                      <a:rPr lang="en-US" altLang="zh-CN" sz="1600" b="0" i="1" smtClean="0">
                                        <a:solidFill>
                                          <a:schemeClr val="tx1"/>
                                        </a:solidFill>
                                        <a:latin typeface="Cambria Math" panose="02040503050406030204" pitchFamily="18" charset="0"/>
                                        <a:ea typeface="Cambria Math" panose="02040503050406030204" pitchFamily="18" charset="0"/>
                                      </a:rPr>
                                      <m:t>2</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13.4</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5256.8(15)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&lt;10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4262</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3.4</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9.9</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0.0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22.3</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5672.1(20)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25(6)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3550</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10.4</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5.5</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26.0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26.0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21.1</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5987.9(14)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5137</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4.0</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1</m:t>
                                    </m:r>
                                    <m:r>
                                      <a:rPr lang="en-US" altLang="zh-CN" sz="1600" b="0" i="1" smtClean="0">
                                        <a:solidFill>
                                          <a:schemeClr val="tx1"/>
                                        </a:solidFill>
                                        <a:latin typeface="Cambria Math" panose="02040503050406030204" pitchFamily="18" charset="0"/>
                                        <a:ea typeface="Cambria Math" panose="02040503050406030204" pitchFamily="18" charset="0"/>
                                      </a:rPr>
                                      <m:t>0.4</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0.0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17.0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4156</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−3.</m:t>
                                    </m:r>
                                    <m:r>
                                      <a:rPr lang="en-US" altLang="zh-CN" sz="1600" b="0" i="1" smtClean="0">
                                        <a:solidFill>
                                          <a:schemeClr val="tx1"/>
                                        </a:solidFill>
                                        <a:latin typeface="Cambria Math" panose="02040503050406030204" pitchFamily="18" charset="0"/>
                                        <a:ea typeface="Cambria Math" panose="02040503050406030204" pitchFamily="18" charset="0"/>
                                      </a:rPr>
                                      <m:t>6</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7.</m:t>
                                    </m:r>
                                    <m:r>
                                      <a:rPr lang="en-US" altLang="zh-CN" sz="1600" b="0" i="1" smtClean="0">
                                        <a:solidFill>
                                          <a:schemeClr val="tx1"/>
                                        </a:solidFill>
                                        <a:latin typeface="Cambria Math" panose="02040503050406030204" pitchFamily="18" charset="0"/>
                                        <a:ea typeface="Cambria Math" panose="02040503050406030204" pitchFamily="18" charset="0"/>
                                      </a:rPr>
                                      <m:t>3</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11.1</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0" smtClean="0">
                                        <a:solidFill>
                                          <a:schemeClr val="tx1"/>
                                        </a:solidFill>
                                        <a:latin typeface="Cambria Math" panose="02040503050406030204" pitchFamily="18" charset="0"/>
                                        <a:ea typeface="Cambria Math" panose="02040503050406030204" pitchFamily="18" charset="0"/>
                                      </a:rPr>
                                      <m:t>5287</m:t>
                                    </m:r>
                                    <m:r>
                                      <a:rPr lang="en-US" altLang="zh-CN" sz="160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m:t>
                                    </m:r>
                                  </m:e>
                                  <m:sub>
                                    <m:r>
                                      <a:rPr lang="en-US" altLang="zh-CN" sz="1600" b="0" i="0"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8.3</m:t>
                                    </m:r>
                                  </m:sub>
                                  <m:sup>
                                    <m:r>
                                      <a:rPr lang="en-US" altLang="zh-CN" sz="1600" b="0" i="0">
                                        <a:solidFill>
                                          <a:schemeClr val="tx1"/>
                                        </a:solidFill>
                                        <a:latin typeface="Cambria Math" panose="02040503050406030204" pitchFamily="18" charset="0"/>
                                        <a:ea typeface="Cambria Math" panose="02040503050406030204" pitchFamily="18" charset="0"/>
                                      </a:rPr>
                                      <m:t>+</m:t>
                                    </m:r>
                                    <m:r>
                                      <a:rPr lang="en-US" altLang="zh-CN" sz="1600" b="0" i="0" smtClean="0">
                                        <a:solidFill>
                                          <a:schemeClr val="tx1"/>
                                        </a:solidFill>
                                        <a:latin typeface="Cambria Math" panose="02040503050406030204" pitchFamily="18" charset="0"/>
                                        <a:ea typeface="Cambria Math" panose="02040503050406030204" pitchFamily="18" charset="0"/>
                                      </a:rPr>
                                      <m:t>1</m:t>
                                    </m:r>
                                    <m:r>
                                      <a:rPr lang="en-US" altLang="zh-CN" sz="1600" b="0" i="1" smtClean="0">
                                        <a:solidFill>
                                          <a:schemeClr val="tx1"/>
                                        </a:solidFill>
                                        <a:latin typeface="Cambria Math" panose="02040503050406030204" pitchFamily="18" charset="0"/>
                                        <a:ea typeface="Cambria Math" panose="02040503050406030204" pitchFamily="18" charset="0"/>
                                      </a:rPr>
                                      <m:t>0.4</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6.0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6.0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22.3</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6610.4(12)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Choice>
        <mc:Fallback xmlns="">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1486174550"/>
                  </p:ext>
                </p:extLst>
              </p:nvPr>
            </p:nvGraphicFramePr>
            <p:xfrm>
              <a:off x="0" y="51427"/>
              <a:ext cx="9144000" cy="6755145"/>
            </p:xfrm>
            <a:graphic>
              <a:graphicData uri="http://schemas.openxmlformats.org/drawingml/2006/table">
                <a:tbl>
                  <a:tblPr firstRow="1" bandRow="1">
                    <a:tableStyleId>{5C22544A-7EE6-4342-B048-85BDC9FD1C3A}</a:tableStyleId>
                  </a:tblPr>
                  <a:tblGrid>
                    <a:gridCol w="1214889">
                      <a:extLst>
                        <a:ext uri="{9D8B030D-6E8A-4147-A177-3AD203B41FA5}">
                          <a16:colId xmlns:a16="http://schemas.microsoft.com/office/drawing/2014/main" val="2567915445"/>
                        </a:ext>
                      </a:extLst>
                    </a:gridCol>
                    <a:gridCol w="1214889">
                      <a:extLst>
                        <a:ext uri="{9D8B030D-6E8A-4147-A177-3AD203B41FA5}">
                          <a16:colId xmlns:a16="http://schemas.microsoft.com/office/drawing/2014/main" val="2666824334"/>
                        </a:ext>
                      </a:extLst>
                    </a:gridCol>
                    <a:gridCol w="1319512">
                      <a:extLst>
                        <a:ext uri="{9D8B030D-6E8A-4147-A177-3AD203B41FA5}">
                          <a16:colId xmlns:a16="http://schemas.microsoft.com/office/drawing/2014/main" val="4192424831"/>
                        </a:ext>
                      </a:extLst>
                    </a:gridCol>
                    <a:gridCol w="1049364">
                      <a:extLst>
                        <a:ext uri="{9D8B030D-6E8A-4147-A177-3AD203B41FA5}">
                          <a16:colId xmlns:a16="http://schemas.microsoft.com/office/drawing/2014/main" val="2499904838"/>
                        </a:ext>
                      </a:extLst>
                    </a:gridCol>
                    <a:gridCol w="2052809">
                      <a:extLst>
                        <a:ext uri="{9D8B030D-6E8A-4147-A177-3AD203B41FA5}">
                          <a16:colId xmlns:a16="http://schemas.microsoft.com/office/drawing/2014/main" val="3114897884"/>
                        </a:ext>
                      </a:extLst>
                    </a:gridCol>
                    <a:gridCol w="1297039">
                      <a:extLst>
                        <a:ext uri="{9D8B030D-6E8A-4147-A177-3AD203B41FA5}">
                          <a16:colId xmlns:a16="http://schemas.microsoft.com/office/drawing/2014/main" val="3288050637"/>
                        </a:ext>
                      </a:extLst>
                    </a:gridCol>
                    <a:gridCol w="995498">
                      <a:extLst>
                        <a:ext uri="{9D8B030D-6E8A-4147-A177-3AD203B41FA5}">
                          <a16:colId xmlns:a16="http://schemas.microsoft.com/office/drawing/2014/main" val="1430151239"/>
                        </a:ext>
                      </a:extLst>
                    </a:gridCol>
                  </a:tblGrid>
                  <a:tr h="579120">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2D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2D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 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1"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E</a:t>
                          </a:r>
                          <a:r>
                            <a:rPr kumimoji="0" lang="en-US" altLang="zh-CN" sz="1600" b="1" i="1" u="none" strike="noStrike" kern="1200" cap="none" spc="0" normalizeH="0" baseline="-25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x</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(keV) </a:t>
                          </a:r>
                          <a:r>
                            <a:rPr kumimoji="0" lang="en-US" altLang="zh-CN" sz="1600" b="1" i="0" u="none" strike="noStrike" kern="1200" cap="none" spc="0" normalizeH="0" baseline="30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31</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P</a:t>
                          </a:r>
                          <a:endParaRPr kumimoji="0" lang="zh-CN" altLang="en-US" sz="1600" b="1" i="0" u="none" strike="noStrike" kern="1200" cap="none" spc="0" normalizeH="0" baseline="0" noProof="0" dirty="0">
                            <a:ln>
                              <a:noFill/>
                            </a:ln>
                            <a:solidFill>
                              <a:prstClr val="black"/>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335280">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35740" r="-411111" b="-268953"/>
                          </a:stretch>
                        </a:blipFill>
                      </a:tcPr>
                    </a:tc>
                    <a:tc rowSpan="5">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35740" r="-416279" b="-26895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180000" r="-112463" b="-1758182"/>
                          </a:stretch>
                        </a:blipFill>
                      </a:tcPr>
                    </a:tc>
                    <a:tc rowSpan="5">
                      <a:txBody>
                        <a:bodyPr/>
                        <a:lstStyle/>
                        <a:p>
                          <a:pPr algn="ctr"/>
                          <a:r>
                            <a:rPr lang="en-US" altLang="zh-CN" sz="1600" dirty="0">
                              <a:solidFill>
                                <a:schemeClr val="tx1"/>
                              </a:solidFill>
                              <a:latin typeface="Cambria Math" panose="02040503050406030204" pitchFamily="18" charset="0"/>
                            </a:rPr>
                            <a:t>1266.13(12)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523(18)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34163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275000" r="-112463" b="-1626786"/>
                          </a:stretch>
                        </a:blip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892317886"/>
                      </a:ext>
                    </a:extLst>
                  </a:tr>
                  <a:tr h="3352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381818" r="-112463" b="-1556364"/>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553761503"/>
                      </a:ext>
                    </a:extLst>
                  </a:tr>
                  <a:tr h="3352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481818" r="-112463" b="-1456364"/>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897897469"/>
                      </a:ext>
                    </a:extLst>
                  </a:tr>
                  <a:tr h="341503">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dirty="0"/>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571429" r="-112463" b="-1330357"/>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30555369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606452" r="-411111" b="-110161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606452" r="-416279" b="-110161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606452" r="-112463" b="-1101613"/>
                          </a:stretch>
                        </a:blip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2233.6(1)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269(18)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718033" r="-411111" b="-1019672"/>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718033" r="-416279" b="-1019672"/>
                          </a:stretch>
                        </a:blip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3134.3(4)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7.2(6)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804839" r="-411111" b="-903226"/>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804839" r="-416279" b="-903226"/>
                          </a:stretch>
                        </a:blip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3506.1(6)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8.8(13)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919672" r="-411111" b="-81803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919672" r="-416279" b="-818033"/>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019672" r="-411111" b="-71803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019672" r="-416279" b="-718033"/>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4190.9(10)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4.9(21)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101613" r="-411111" b="-606452"/>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101613" r="-416279" b="-606452"/>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5015.2(8)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7.6(5)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221311" r="-411111" b="-51639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221311" r="-416279" b="-516393"/>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5256.8(15)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&lt;10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321311" r="-411111" b="-41639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321311" r="-416279" b="-416393"/>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5672.1(20)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25(6)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398387" r="-411111" b="-309677"/>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398387" r="-416279" b="-309677"/>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5987.9(14)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522951" r="-411111" b="-214754"/>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522951" r="-416279" b="-214754"/>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596774" r="-411111" b="-111290"/>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596774" r="-416279" b="-111290"/>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724590" r="-411111" b="-13115"/>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724590" r="-416279" b="-13115"/>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6610.4(12)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Fallback>
      </mc:AlternateContent>
    </p:spTree>
    <p:extLst>
      <p:ext uri="{BB962C8B-B14F-4D97-AF65-F5344CB8AC3E}">
        <p14:creationId xmlns:p14="http://schemas.microsoft.com/office/powerpoint/2010/main" val="126918771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A06ADE9-6FF0-48EB-9B7E-1F0386A98AD1}"/>
              </a:ext>
            </a:extLst>
          </p:cNvPr>
          <p:cNvPicPr>
            <a:picLocks noChangeAspect="1"/>
          </p:cNvPicPr>
          <p:nvPr/>
        </p:nvPicPr>
        <p:blipFill>
          <a:blip r:embed="rId2"/>
          <a:stretch>
            <a:fillRect/>
          </a:stretch>
        </p:blipFill>
        <p:spPr>
          <a:xfrm>
            <a:off x="0" y="0"/>
            <a:ext cx="7219950" cy="5105400"/>
          </a:xfrm>
          <a:prstGeom prst="rect">
            <a:avLst/>
          </a:prstGeom>
        </p:spPr>
      </p:pic>
    </p:spTree>
    <p:extLst>
      <p:ext uri="{BB962C8B-B14F-4D97-AF65-F5344CB8AC3E}">
        <p14:creationId xmlns:p14="http://schemas.microsoft.com/office/powerpoint/2010/main" val="20183276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3583447467"/>
                  </p:ext>
                </p:extLst>
              </p:nvPr>
            </p:nvGraphicFramePr>
            <p:xfrm>
              <a:off x="0" y="51427"/>
              <a:ext cx="9144000" cy="6755145"/>
            </p:xfrm>
            <a:graphic>
              <a:graphicData uri="http://schemas.openxmlformats.org/drawingml/2006/table">
                <a:tbl>
                  <a:tblPr firstRow="1" bandRow="1">
                    <a:tableStyleId>{5C22544A-7EE6-4342-B048-85BDC9FD1C3A}</a:tableStyleId>
                  </a:tblPr>
                  <a:tblGrid>
                    <a:gridCol w="1214889">
                      <a:extLst>
                        <a:ext uri="{9D8B030D-6E8A-4147-A177-3AD203B41FA5}">
                          <a16:colId xmlns:a16="http://schemas.microsoft.com/office/drawing/2014/main" val="2567915445"/>
                        </a:ext>
                      </a:extLst>
                    </a:gridCol>
                    <a:gridCol w="1214889">
                      <a:extLst>
                        <a:ext uri="{9D8B030D-6E8A-4147-A177-3AD203B41FA5}">
                          <a16:colId xmlns:a16="http://schemas.microsoft.com/office/drawing/2014/main" val="2666824334"/>
                        </a:ext>
                      </a:extLst>
                    </a:gridCol>
                    <a:gridCol w="1319512">
                      <a:extLst>
                        <a:ext uri="{9D8B030D-6E8A-4147-A177-3AD203B41FA5}">
                          <a16:colId xmlns:a16="http://schemas.microsoft.com/office/drawing/2014/main" val="4192424831"/>
                        </a:ext>
                      </a:extLst>
                    </a:gridCol>
                    <a:gridCol w="1049364">
                      <a:extLst>
                        <a:ext uri="{9D8B030D-6E8A-4147-A177-3AD203B41FA5}">
                          <a16:colId xmlns:a16="http://schemas.microsoft.com/office/drawing/2014/main" val="2499904838"/>
                        </a:ext>
                      </a:extLst>
                    </a:gridCol>
                    <a:gridCol w="2052809">
                      <a:extLst>
                        <a:ext uri="{9D8B030D-6E8A-4147-A177-3AD203B41FA5}">
                          <a16:colId xmlns:a16="http://schemas.microsoft.com/office/drawing/2014/main" val="3114897884"/>
                        </a:ext>
                      </a:extLst>
                    </a:gridCol>
                    <a:gridCol w="1297039">
                      <a:extLst>
                        <a:ext uri="{9D8B030D-6E8A-4147-A177-3AD203B41FA5}">
                          <a16:colId xmlns:a16="http://schemas.microsoft.com/office/drawing/2014/main" val="3288050637"/>
                        </a:ext>
                      </a:extLst>
                    </a:gridCol>
                    <a:gridCol w="995498">
                      <a:extLst>
                        <a:ext uri="{9D8B030D-6E8A-4147-A177-3AD203B41FA5}">
                          <a16:colId xmlns:a16="http://schemas.microsoft.com/office/drawing/2014/main" val="1430151239"/>
                        </a:ext>
                      </a:extLst>
                    </a:gridCol>
                  </a:tblGrid>
                  <a:tr h="373921">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2D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1D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 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1"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E</a:t>
                          </a:r>
                          <a:r>
                            <a:rPr kumimoji="0" lang="en-US" altLang="zh-CN" sz="1600" b="1" i="1" u="none" strike="noStrike" kern="1200" cap="none" spc="0" normalizeH="0" baseline="-25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x</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(keV) </a:t>
                          </a:r>
                          <a:r>
                            <a:rPr kumimoji="0" lang="en-US" altLang="zh-CN" sz="1600" b="1" i="0" u="none" strike="noStrike" kern="1200" cap="none" spc="0" normalizeH="0" baseline="30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31</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P</a:t>
                          </a:r>
                          <a:endParaRPr kumimoji="0" lang="zh-CN" altLang="en-US" sz="1600" b="1" i="0" u="none" strike="noStrike" kern="1200" cap="none" spc="0" normalizeH="0" baseline="0" noProof="0" dirty="0">
                            <a:ln>
                              <a:noFill/>
                            </a:ln>
                            <a:solidFill>
                              <a:prstClr val="black"/>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178832">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5">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r>
                                      <a:rPr lang="en-US" altLang="zh-CN" sz="1600" b="0" i="1" smtClean="0">
                                        <a:solidFill>
                                          <a:srgbClr val="FF0000"/>
                                        </a:solidFill>
                                        <a:latin typeface="Cambria Math" panose="02040503050406030204" pitchFamily="18" charset="0"/>
                                        <a:ea typeface="Cambria Math" panose="02040503050406030204" pitchFamily="18" charset="0"/>
                                      </a:rPr>
                                      <m:t>1888</m:t>
                                    </m:r>
                                  </m:e>
                                  <m:sub>
                                    <m:r>
                                      <a:rPr lang="en-US" altLang="zh-CN" sz="1600" i="1" smtClean="0">
                                        <a:solidFill>
                                          <a:srgbClr val="FF0000"/>
                                        </a:solidFill>
                                        <a:latin typeface="Cambria Math" panose="02040503050406030204" pitchFamily="18" charset="0"/>
                                        <a:ea typeface="Cambria Math" panose="02040503050406030204" pitchFamily="18" charset="0"/>
                                      </a:rPr>
                                      <m:t>−</m:t>
                                    </m:r>
                                    <m:r>
                                      <a:rPr lang="en-US" altLang="zh-CN" sz="1600" b="0" i="1" smtClean="0">
                                        <a:solidFill>
                                          <a:srgbClr val="FF0000"/>
                                        </a:solidFill>
                                        <a:latin typeface="Cambria Math" panose="02040503050406030204" pitchFamily="18" charset="0"/>
                                        <a:ea typeface="Cambria Math" panose="02040503050406030204" pitchFamily="18" charset="0"/>
                                      </a:rPr>
                                      <m:t>586</m:t>
                                    </m:r>
                                  </m:sub>
                                  <m:sup>
                                    <m:r>
                                      <a:rPr lang="en-US" altLang="zh-CN" sz="1600" i="1">
                                        <a:solidFill>
                                          <a:srgbClr val="FF0000"/>
                                        </a:solidFill>
                                        <a:latin typeface="Cambria Math" panose="02040503050406030204" pitchFamily="18" charset="0"/>
                                        <a:ea typeface="Cambria Math" panose="02040503050406030204" pitchFamily="18" charset="0"/>
                                      </a:rPr>
                                      <m:t>+</m:t>
                                    </m:r>
                                    <m:r>
                                      <a:rPr lang="en-US" altLang="zh-CN" sz="1600" b="0" i="1" smtClean="0">
                                        <a:solidFill>
                                          <a:srgbClr val="FF0000"/>
                                        </a:solidFill>
                                        <a:latin typeface="Cambria Math" panose="02040503050406030204" pitchFamily="18" charset="0"/>
                                        <a:ea typeface="Cambria Math" panose="02040503050406030204" pitchFamily="18" charset="0"/>
                                      </a:rPr>
                                      <m:t>1115</m:t>
                                    </m:r>
                                  </m:sup>
                                </m:sSubSup>
                              </m:oMath>
                            </m:oMathPara>
                          </a14:m>
                          <a:endParaRPr lang="zh-CN" altLang="en-US" sz="16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720±108±144</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1266.13(12)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523(18)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182219">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1200±700</m:t>
                                    </m:r>
                                  </m:e>
                                  <m:sub>
                                    <m:r>
                                      <a:rPr lang="en-US" altLang="zh-CN" sz="1600" b="0" i="1" smtClean="0">
                                        <a:solidFill>
                                          <a:schemeClr val="tx1"/>
                                        </a:solidFill>
                                        <a:latin typeface="Cambria Math" panose="02040503050406030204" pitchFamily="18" charset="0"/>
                                        <a:ea typeface="Cambria Math" panose="02040503050406030204" pitchFamily="18" charset="0"/>
                                      </a:rPr>
                                      <m:t>−900</m:t>
                                    </m:r>
                                  </m:sub>
                                  <m:sup>
                                    <m:r>
                                      <a:rPr lang="en-US" altLang="zh-CN" sz="1600" b="0" i="1" smtClean="0">
                                        <a:solidFill>
                                          <a:schemeClr val="tx1"/>
                                        </a:solidFill>
                                        <a:latin typeface="Cambria Math" panose="02040503050406030204" pitchFamily="18" charset="0"/>
                                        <a:ea typeface="Cambria Math" panose="02040503050406030204" pitchFamily="18" charset="0"/>
                                      </a:rPr>
                                      <m:t>+1300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892317886"/>
                      </a:ext>
                    </a:extLst>
                  </a:tr>
                  <a:tr h="178832">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3200±4800±5200</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553761503"/>
                      </a:ext>
                    </a:extLst>
                  </a:tr>
                  <a:tr h="178832">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624±24±~62</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897897469"/>
                      </a:ext>
                    </a:extLst>
                  </a:tr>
                  <a:tr h="182151">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dirty="0"/>
                        </a:p>
                      </a:txBody>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964±19</m:t>
                                    </m:r>
                                  </m:e>
                                  <m:sub>
                                    <m:r>
                                      <a:rPr lang="en-US" altLang="zh-CN" sz="1600" b="0" i="1" smtClean="0">
                                        <a:solidFill>
                                          <a:schemeClr val="tx1"/>
                                        </a:solidFill>
                                        <a:latin typeface="Cambria Math" panose="02040503050406030204" pitchFamily="18" charset="0"/>
                                        <a:ea typeface="Cambria Math" panose="02040503050406030204" pitchFamily="18" charset="0"/>
                                      </a:rPr>
                                      <m:t>−89</m:t>
                                    </m:r>
                                  </m:sub>
                                  <m:sup>
                                    <m:r>
                                      <a:rPr lang="en-US" altLang="zh-CN" sz="1600" b="0" i="1" smtClean="0">
                                        <a:solidFill>
                                          <a:schemeClr val="tx1"/>
                                        </a:solidFill>
                                        <a:latin typeface="Cambria Math" panose="02040503050406030204" pitchFamily="18" charset="0"/>
                                        <a:ea typeface="Cambria Math" panose="02040503050406030204" pitchFamily="18" charset="0"/>
                                      </a:rPr>
                                      <m:t>+311</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30555369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r>
                                      <a:rPr lang="en-US" altLang="zh-CN" sz="1600" b="0" i="1" smtClean="0">
                                        <a:solidFill>
                                          <a:srgbClr val="FF0000"/>
                                        </a:solidFill>
                                        <a:latin typeface="Cambria Math" panose="02040503050406030204" pitchFamily="18" charset="0"/>
                                        <a:ea typeface="Cambria Math" panose="02040503050406030204" pitchFamily="18" charset="0"/>
                                      </a:rPr>
                                      <m:t>275</m:t>
                                    </m:r>
                                  </m:e>
                                  <m:sub>
                                    <m:r>
                                      <a:rPr lang="en-US" altLang="zh-CN" sz="1600" i="1" smtClean="0">
                                        <a:solidFill>
                                          <a:srgbClr val="FF0000"/>
                                        </a:solidFill>
                                        <a:latin typeface="Cambria Math" panose="02040503050406030204" pitchFamily="18" charset="0"/>
                                        <a:ea typeface="Cambria Math" panose="02040503050406030204" pitchFamily="18" charset="0"/>
                                      </a:rPr>
                                      <m:t>−</m:t>
                                    </m:r>
                                    <m:r>
                                      <a:rPr lang="en-US" altLang="zh-CN" sz="1600" b="0" i="1" smtClean="0">
                                        <a:solidFill>
                                          <a:srgbClr val="FF0000"/>
                                        </a:solidFill>
                                        <a:latin typeface="Cambria Math" panose="02040503050406030204" pitchFamily="18" charset="0"/>
                                        <a:ea typeface="Cambria Math" panose="02040503050406030204" pitchFamily="18" charset="0"/>
                                      </a:rPr>
                                      <m:t>50</m:t>
                                    </m:r>
                                  </m:sub>
                                  <m:sup>
                                    <m:r>
                                      <a:rPr lang="en-US" altLang="zh-CN" sz="1600" i="1">
                                        <a:solidFill>
                                          <a:srgbClr val="FF0000"/>
                                        </a:solidFill>
                                        <a:latin typeface="Cambria Math" panose="02040503050406030204" pitchFamily="18" charset="0"/>
                                        <a:ea typeface="Cambria Math" panose="02040503050406030204" pitchFamily="18" charset="0"/>
                                      </a:rPr>
                                      <m:t>+</m:t>
                                    </m:r>
                                    <m:r>
                                      <a:rPr lang="en-US" altLang="zh-CN" sz="1600" b="0" i="1" smtClean="0">
                                        <a:solidFill>
                                          <a:srgbClr val="FF0000"/>
                                        </a:solidFill>
                                        <a:latin typeface="Cambria Math" panose="02040503050406030204" pitchFamily="18" charset="0"/>
                                        <a:ea typeface="Cambria Math" panose="02040503050406030204" pitchFamily="18" charset="0"/>
                                      </a:rPr>
                                      <m:t>55</m:t>
                                    </m:r>
                                  </m:sup>
                                </m:sSubSup>
                              </m:oMath>
                            </m:oMathPara>
                          </a14:m>
                          <a:endParaRPr lang="zh-CN" altLang="en-US" sz="16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320±80</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2233.6(1)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269(18)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3134.3(4)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7.2(6)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21.0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21.0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17.4</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7.7</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5.5</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5.5</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3506.1(6)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8.8(13)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18.0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18.0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12.0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10.9</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4.0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4.1</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21.0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21.0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24.3</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0.0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5.1</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4190.9(10)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4.9(21)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5015.2(8)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7.6(5)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5256.8(15)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&lt;10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0.0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22.3</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13.9</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5.8</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7.9</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5672.1(20)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25(6)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26.0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26.0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21.1</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1.8</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1.8</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8.8</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5987.9(14)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0.0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0.0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17.0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4.6</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3.5</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5.6</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11.1</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1.0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3.6</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6.0</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6.0</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22.3</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14.8</m:t>
                                    </m:r>
                                  </m:e>
                                  <m:sub>
                                    <m:r>
                                      <a:rPr lang="en-US" altLang="zh-CN" sz="1600" i="1" smtClean="0">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6.8</m:t>
                                    </m:r>
                                  </m:sub>
                                  <m:sup>
                                    <m:r>
                                      <a:rPr lang="en-US" altLang="zh-CN" sz="1600" i="1">
                                        <a:solidFill>
                                          <a:schemeClr val="tx1"/>
                                        </a:solidFill>
                                        <a:latin typeface="Cambria Math" panose="02040503050406030204" pitchFamily="18" charset="0"/>
                                        <a:ea typeface="Cambria Math" panose="02040503050406030204" pitchFamily="18" charset="0"/>
                                      </a:rPr>
                                      <m:t>+</m:t>
                                    </m:r>
                                    <m:r>
                                      <a:rPr lang="en-US" altLang="zh-CN" sz="1600" b="0" i="1" smtClean="0">
                                        <a:solidFill>
                                          <a:schemeClr val="tx1"/>
                                        </a:solidFill>
                                        <a:latin typeface="Cambria Math" panose="02040503050406030204" pitchFamily="18" charset="0"/>
                                        <a:ea typeface="Cambria Math" panose="02040503050406030204" pitchFamily="18" charset="0"/>
                                      </a:rPr>
                                      <m:t>7.7</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6610.4(12)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Choice>
        <mc:Fallback xmlns="">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3583447467"/>
                  </p:ext>
                </p:extLst>
              </p:nvPr>
            </p:nvGraphicFramePr>
            <p:xfrm>
              <a:off x="0" y="51427"/>
              <a:ext cx="9144000" cy="6755145"/>
            </p:xfrm>
            <a:graphic>
              <a:graphicData uri="http://schemas.openxmlformats.org/drawingml/2006/table">
                <a:tbl>
                  <a:tblPr firstRow="1" bandRow="1">
                    <a:tableStyleId>{5C22544A-7EE6-4342-B048-85BDC9FD1C3A}</a:tableStyleId>
                  </a:tblPr>
                  <a:tblGrid>
                    <a:gridCol w="1214889">
                      <a:extLst>
                        <a:ext uri="{9D8B030D-6E8A-4147-A177-3AD203B41FA5}">
                          <a16:colId xmlns:a16="http://schemas.microsoft.com/office/drawing/2014/main" val="2567915445"/>
                        </a:ext>
                      </a:extLst>
                    </a:gridCol>
                    <a:gridCol w="1214889">
                      <a:extLst>
                        <a:ext uri="{9D8B030D-6E8A-4147-A177-3AD203B41FA5}">
                          <a16:colId xmlns:a16="http://schemas.microsoft.com/office/drawing/2014/main" val="2666824334"/>
                        </a:ext>
                      </a:extLst>
                    </a:gridCol>
                    <a:gridCol w="1319512">
                      <a:extLst>
                        <a:ext uri="{9D8B030D-6E8A-4147-A177-3AD203B41FA5}">
                          <a16:colId xmlns:a16="http://schemas.microsoft.com/office/drawing/2014/main" val="4192424831"/>
                        </a:ext>
                      </a:extLst>
                    </a:gridCol>
                    <a:gridCol w="1049364">
                      <a:extLst>
                        <a:ext uri="{9D8B030D-6E8A-4147-A177-3AD203B41FA5}">
                          <a16:colId xmlns:a16="http://schemas.microsoft.com/office/drawing/2014/main" val="2499904838"/>
                        </a:ext>
                      </a:extLst>
                    </a:gridCol>
                    <a:gridCol w="2052809">
                      <a:extLst>
                        <a:ext uri="{9D8B030D-6E8A-4147-A177-3AD203B41FA5}">
                          <a16:colId xmlns:a16="http://schemas.microsoft.com/office/drawing/2014/main" val="3114897884"/>
                        </a:ext>
                      </a:extLst>
                    </a:gridCol>
                    <a:gridCol w="1297039">
                      <a:extLst>
                        <a:ext uri="{9D8B030D-6E8A-4147-A177-3AD203B41FA5}">
                          <a16:colId xmlns:a16="http://schemas.microsoft.com/office/drawing/2014/main" val="3288050637"/>
                        </a:ext>
                      </a:extLst>
                    </a:gridCol>
                    <a:gridCol w="995498">
                      <a:extLst>
                        <a:ext uri="{9D8B030D-6E8A-4147-A177-3AD203B41FA5}">
                          <a16:colId xmlns:a16="http://schemas.microsoft.com/office/drawing/2014/main" val="1430151239"/>
                        </a:ext>
                      </a:extLst>
                    </a:gridCol>
                  </a:tblGrid>
                  <a:tr h="579120">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2D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1D</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 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1"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E</a:t>
                          </a:r>
                          <a:r>
                            <a:rPr kumimoji="0" lang="en-US" altLang="zh-CN" sz="1600" b="1" i="1" u="none" strike="noStrike" kern="1200" cap="none" spc="0" normalizeH="0" baseline="-25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x</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(keV) </a:t>
                          </a:r>
                          <a:r>
                            <a:rPr kumimoji="0" lang="en-US" altLang="zh-CN" sz="1600" b="1" i="0" u="none" strike="noStrike" kern="1200" cap="none" spc="0" normalizeH="0" baseline="30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31</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P</a:t>
                          </a:r>
                          <a:endParaRPr kumimoji="0" lang="zh-CN" altLang="en-US" sz="1600" b="1" i="0" u="none" strike="noStrike" kern="1200" cap="none" spc="0" normalizeH="0" baseline="0" noProof="0" dirty="0">
                            <a:ln>
                              <a:noFill/>
                            </a:ln>
                            <a:solidFill>
                              <a:prstClr val="black"/>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335280">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5">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35740" r="-416279" b="-26895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180000" r="-112463" b="-1758182"/>
                          </a:stretch>
                        </a:blipFill>
                      </a:tcPr>
                    </a:tc>
                    <a:tc rowSpan="5">
                      <a:txBody>
                        <a:bodyPr/>
                        <a:lstStyle/>
                        <a:p>
                          <a:pPr algn="ctr"/>
                          <a:r>
                            <a:rPr lang="en-US" altLang="zh-CN" sz="1600" dirty="0">
                              <a:solidFill>
                                <a:schemeClr val="tx1"/>
                              </a:solidFill>
                              <a:latin typeface="Cambria Math" panose="02040503050406030204" pitchFamily="18" charset="0"/>
                            </a:rPr>
                            <a:t>1266.13(12)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523(18)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34163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275000" r="-112463" b="-1626786"/>
                          </a:stretch>
                        </a:blip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892317886"/>
                      </a:ext>
                    </a:extLst>
                  </a:tr>
                  <a:tr h="3352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381818" r="-112463" b="-1556364"/>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553761503"/>
                      </a:ext>
                    </a:extLst>
                  </a:tr>
                  <a:tr h="335280">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481818" r="-112463" b="-1456364"/>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897897469"/>
                      </a:ext>
                    </a:extLst>
                  </a:tr>
                  <a:tr h="341503">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vMerge="1">
                      <a:txBody>
                        <a:bodyPr/>
                        <a:lstStyle/>
                        <a:p>
                          <a:endParaRPr lang="zh-CN" altLang="en-US" dirty="0"/>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571429" r="-112463" b="-1330357"/>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30555369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606452" r="-416279" b="-110161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34125" t="-606452" r="-112463" b="-1101613"/>
                          </a:stretch>
                        </a:blip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2233.6(1)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269(18)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3134.3(4)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7.2(6)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804839" r="-411111" b="-903226"/>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804839" r="-416279" b="-903226"/>
                          </a:stretch>
                        </a:blip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3506.1(6)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8.8(13)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919672" r="-411111" b="-81803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919672" r="-416279" b="-818033"/>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019672" r="-411111" b="-71803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019672" r="-416279" b="-718033"/>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4190.9(10)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4.9(21)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5015.2(8)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7.6(5)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5256.8(15)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&lt;10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321311" r="-411111" b="-41639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321311" r="-416279" b="-416393"/>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5672.1(20)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25(6)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398387" r="-411111" b="-309677"/>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398387" r="-416279" b="-309677"/>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5987.9(14)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522951" r="-411111" b="-214754"/>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522951" r="-416279" b="-214754"/>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596774" r="-411111" b="-111290"/>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596774" r="-416279" b="-111290"/>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85648" t="-1724590" r="-411111" b="-13115"/>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58721" t="-1724590" r="-416279" b="-13115"/>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6610.4(12)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Fallback>
      </mc:AlternateContent>
    </p:spTree>
    <p:extLst>
      <p:ext uri="{BB962C8B-B14F-4D97-AF65-F5344CB8AC3E}">
        <p14:creationId xmlns:p14="http://schemas.microsoft.com/office/powerpoint/2010/main" val="200930142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EE5F49-D19A-4DD9-A39F-CA5853D46C05}"/>
              </a:ext>
            </a:extLst>
          </p:cNvPr>
          <p:cNvPicPr>
            <a:picLocks noChangeAspect="1"/>
          </p:cNvPicPr>
          <p:nvPr/>
        </p:nvPicPr>
        <p:blipFill>
          <a:blip r:embed="rId2"/>
          <a:stretch>
            <a:fillRect/>
          </a:stretch>
        </p:blipFill>
        <p:spPr>
          <a:xfrm>
            <a:off x="1653136" y="0"/>
            <a:ext cx="5837728" cy="6858000"/>
          </a:xfrm>
          <a:prstGeom prst="rect">
            <a:avLst/>
          </a:prstGeom>
        </p:spPr>
      </p:pic>
    </p:spTree>
    <p:extLst>
      <p:ext uri="{BB962C8B-B14F-4D97-AF65-F5344CB8AC3E}">
        <p14:creationId xmlns:p14="http://schemas.microsoft.com/office/powerpoint/2010/main" val="8626508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4137978780"/>
                  </p:ext>
                </p:extLst>
              </p:nvPr>
            </p:nvGraphicFramePr>
            <p:xfrm>
              <a:off x="0" y="51427"/>
              <a:ext cx="9156032" cy="6755145"/>
            </p:xfrm>
            <a:graphic>
              <a:graphicData uri="http://schemas.openxmlformats.org/drawingml/2006/table">
                <a:tbl>
                  <a:tblPr firstRow="1" bandRow="1">
                    <a:tableStyleId>{5C22544A-7EE6-4342-B048-85BDC9FD1C3A}</a:tableStyleId>
                  </a:tblPr>
                  <a:tblGrid>
                    <a:gridCol w="1214889">
                      <a:extLst>
                        <a:ext uri="{9D8B030D-6E8A-4147-A177-3AD203B41FA5}">
                          <a16:colId xmlns:a16="http://schemas.microsoft.com/office/drawing/2014/main" val="2567915445"/>
                        </a:ext>
                      </a:extLst>
                    </a:gridCol>
                    <a:gridCol w="1214889">
                      <a:extLst>
                        <a:ext uri="{9D8B030D-6E8A-4147-A177-3AD203B41FA5}">
                          <a16:colId xmlns:a16="http://schemas.microsoft.com/office/drawing/2014/main" val="2666824334"/>
                        </a:ext>
                      </a:extLst>
                    </a:gridCol>
                    <a:gridCol w="2382854">
                      <a:extLst>
                        <a:ext uri="{9D8B030D-6E8A-4147-A177-3AD203B41FA5}">
                          <a16:colId xmlns:a16="http://schemas.microsoft.com/office/drawing/2014/main" val="2499904838"/>
                        </a:ext>
                      </a:extLst>
                    </a:gridCol>
                    <a:gridCol w="1997242">
                      <a:extLst>
                        <a:ext uri="{9D8B030D-6E8A-4147-A177-3AD203B41FA5}">
                          <a16:colId xmlns:a16="http://schemas.microsoft.com/office/drawing/2014/main" val="3114897884"/>
                        </a:ext>
                      </a:extLst>
                    </a:gridCol>
                    <a:gridCol w="1251284">
                      <a:extLst>
                        <a:ext uri="{9D8B030D-6E8A-4147-A177-3AD203B41FA5}">
                          <a16:colId xmlns:a16="http://schemas.microsoft.com/office/drawing/2014/main" val="3288050637"/>
                        </a:ext>
                      </a:extLst>
                    </a:gridCol>
                    <a:gridCol w="1094874">
                      <a:extLst>
                        <a:ext uri="{9D8B030D-6E8A-4147-A177-3AD203B41FA5}">
                          <a16:colId xmlns:a16="http://schemas.microsoft.com/office/drawing/2014/main" val="1430151239"/>
                        </a:ext>
                      </a:extLst>
                    </a:gridCol>
                  </a:tblGrid>
                  <a:tr h="373921">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Louis Method 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 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1"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E</a:t>
                          </a:r>
                          <a:r>
                            <a:rPr kumimoji="0" lang="en-US" altLang="zh-CN" sz="1600" b="1" i="1" u="none" strike="noStrike" kern="1200" cap="none" spc="0" normalizeH="0" baseline="-25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x</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(keV) </a:t>
                          </a:r>
                          <a:r>
                            <a:rPr kumimoji="0" lang="en-US" altLang="zh-CN" sz="1600" b="1" i="0" u="none" strike="noStrike" kern="1200" cap="none" spc="0" normalizeH="0" baseline="30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31</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P</a:t>
                          </a:r>
                          <a:endParaRPr kumimoji="0" lang="zh-CN" altLang="en-US" sz="1600" b="1" i="0" u="none" strike="noStrike" kern="1200" cap="none" spc="0" normalizeH="0" baseline="0" noProof="0" dirty="0">
                            <a:ln>
                              <a:noFill/>
                            </a:ln>
                            <a:solidFill>
                              <a:prstClr val="black"/>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178832">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r>
                                          <a:rPr lang="en-US" altLang="zh-CN" sz="1600" b="0" i="1" smtClean="0">
                                            <a:solidFill>
                                              <a:srgbClr val="FF0000"/>
                                            </a:solidFill>
                                            <a:latin typeface="Cambria Math" panose="02040503050406030204" pitchFamily="18" charset="0"/>
                                            <a:ea typeface="Cambria Math" panose="02040503050406030204" pitchFamily="18" charset="0"/>
                                          </a:rPr>
                                          <m:t>1888</m:t>
                                        </m:r>
                                      </m:e>
                                      <m:sub>
                                        <m:r>
                                          <a:rPr lang="en-US" altLang="zh-CN" sz="1600" b="0" i="1" smtClean="0">
                                            <a:solidFill>
                                              <a:srgbClr val="FF0000"/>
                                            </a:solidFill>
                                            <a:latin typeface="Cambria Math" panose="02040503050406030204" pitchFamily="18" charset="0"/>
                                            <a:ea typeface="Cambria Math" panose="02040503050406030204" pitchFamily="18" charset="0"/>
                                          </a:rPr>
                                          <m:t>−173</m:t>
                                        </m:r>
                                      </m:sub>
                                      <m:sup>
                                        <m:r>
                                          <a:rPr lang="en-US" altLang="zh-CN" sz="1600" b="0" i="1" smtClean="0">
                                            <a:solidFill>
                                              <a:srgbClr val="FF0000"/>
                                            </a:solidFill>
                                            <a:latin typeface="Cambria Math" panose="02040503050406030204" pitchFamily="18" charset="0"/>
                                            <a:ea typeface="Cambria Math" panose="02040503050406030204" pitchFamily="18" charset="0"/>
                                          </a:rPr>
                                          <m:t>+204</m:t>
                                        </m:r>
                                      </m:sup>
                                    </m:sSubSup>
                                    <m:d>
                                      <m:dPr>
                                        <m:ctrlPr>
                                          <a:rPr lang="en-US" altLang="zh-CN" sz="1600" b="0" i="1" smtClean="0">
                                            <a:solidFill>
                                              <a:srgbClr val="FF0000"/>
                                            </a:solidFill>
                                            <a:latin typeface="Cambria Math" panose="02040503050406030204" pitchFamily="18" charset="0"/>
                                            <a:ea typeface="Cambria Math" panose="02040503050406030204" pitchFamily="18" charset="0"/>
                                          </a:rPr>
                                        </m:ctrlPr>
                                      </m:dPr>
                                      <m:e>
                                        <m:r>
                                          <m:rPr>
                                            <m:sty m:val="p"/>
                                          </m:rPr>
                                          <a:rPr lang="en-US" altLang="zh-CN" sz="1600" b="0" i="0" smtClean="0">
                                            <a:solidFill>
                                              <a:srgbClr val="FF0000"/>
                                            </a:solidFill>
                                            <a:latin typeface="Cambria Math" panose="02040503050406030204" pitchFamily="18" charset="0"/>
                                            <a:ea typeface="Cambria Math" panose="02040503050406030204" pitchFamily="18" charset="0"/>
                                          </a:rPr>
                                          <m:t>stat</m:t>
                                        </m:r>
                                      </m:e>
                                    </m:d>
                                  </m:e>
                                  <m:sub>
                                    <m:r>
                                      <a:rPr lang="en-US" altLang="zh-CN" sz="1600" b="0" i="1" smtClean="0">
                                        <a:solidFill>
                                          <a:srgbClr val="FF0000"/>
                                        </a:solidFill>
                                        <a:latin typeface="Cambria Math" panose="02040503050406030204" pitchFamily="18" charset="0"/>
                                        <a:ea typeface="Cambria Math" panose="02040503050406030204" pitchFamily="18" charset="0"/>
                                      </a:rPr>
                                      <m:t>−529</m:t>
                                    </m:r>
                                  </m:sub>
                                  <m:sup>
                                    <m:r>
                                      <a:rPr lang="en-US" altLang="zh-CN" sz="1600" b="0" i="1" smtClean="0">
                                        <a:solidFill>
                                          <a:srgbClr val="FF0000"/>
                                        </a:solidFill>
                                        <a:latin typeface="Cambria Math" panose="02040503050406030204" pitchFamily="18" charset="0"/>
                                        <a:ea typeface="Cambria Math" panose="02040503050406030204" pitchFamily="18" charset="0"/>
                                      </a:rPr>
                                      <m:t>+1245</m:t>
                                    </m:r>
                                  </m:sup>
                                </m:sSubSup>
                                <m:r>
                                  <a:rPr lang="en-US" altLang="zh-CN" sz="1600" b="0" i="1" smtClean="0">
                                    <a:solidFill>
                                      <a:srgbClr val="FF0000"/>
                                    </a:solidFill>
                                    <a:latin typeface="Cambria Math" panose="02040503050406030204" pitchFamily="18" charset="0"/>
                                    <a:ea typeface="Cambria Math" panose="02040503050406030204" pitchFamily="18" charset="0"/>
                                  </a:rPr>
                                  <m:t>(</m:t>
                                </m:r>
                                <m:r>
                                  <m:rPr>
                                    <m:sty m:val="p"/>
                                  </m:rPr>
                                  <a:rPr lang="en-US" altLang="zh-CN" sz="1600" b="0" i="1" smtClean="0">
                                    <a:solidFill>
                                      <a:srgbClr val="FF0000"/>
                                    </a:solidFill>
                                    <a:latin typeface="Cambria Math" panose="02040503050406030204" pitchFamily="18" charset="0"/>
                                    <a:ea typeface="Cambria Math" panose="02040503050406030204" pitchFamily="18" charset="0"/>
                                  </a:rPr>
                                  <m:t>syst</m:t>
                                </m:r>
                                <m:r>
                                  <a:rPr lang="en-US" altLang="zh-CN" sz="1600" b="0" i="1" smtClean="0">
                                    <a:solidFill>
                                      <a:srgbClr val="FF0000"/>
                                    </a:solidFill>
                                    <a:latin typeface="Cambria Math" panose="02040503050406030204" pitchFamily="18" charset="0"/>
                                    <a:ea typeface="Cambria Math" panose="02040503050406030204" pitchFamily="18" charset="0"/>
                                  </a:rPr>
                                  <m:t>)</m:t>
                                </m:r>
                              </m:oMath>
                            </m:oMathPara>
                          </a14:m>
                          <a:endParaRPr lang="zh-CN" altLang="en-US" sz="16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720±108±144</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1266.13(12)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523(18)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182219">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1200±700</m:t>
                                    </m:r>
                                  </m:e>
                                  <m:sub>
                                    <m:r>
                                      <a:rPr lang="en-US" altLang="zh-CN" sz="1600" b="0" i="1" smtClean="0">
                                        <a:solidFill>
                                          <a:schemeClr val="tx1"/>
                                        </a:solidFill>
                                        <a:latin typeface="Cambria Math" panose="02040503050406030204" pitchFamily="18" charset="0"/>
                                        <a:ea typeface="Cambria Math" panose="02040503050406030204" pitchFamily="18" charset="0"/>
                                      </a:rPr>
                                      <m:t>−900</m:t>
                                    </m:r>
                                  </m:sub>
                                  <m:sup>
                                    <m:r>
                                      <a:rPr lang="en-US" altLang="zh-CN" sz="1600" b="0" i="1" smtClean="0">
                                        <a:solidFill>
                                          <a:schemeClr val="tx1"/>
                                        </a:solidFill>
                                        <a:latin typeface="Cambria Math" panose="02040503050406030204" pitchFamily="18" charset="0"/>
                                        <a:ea typeface="Cambria Math" panose="02040503050406030204" pitchFamily="18" charset="0"/>
                                      </a:rPr>
                                      <m:t>+1300</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892317886"/>
                      </a:ext>
                    </a:extLst>
                  </a:tr>
                  <a:tr h="17883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3200±4800±5200</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553761503"/>
                      </a:ext>
                    </a:extLst>
                  </a:tr>
                  <a:tr h="178832">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624±24±~62</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897897469"/>
                      </a:ext>
                    </a:extLst>
                  </a:tr>
                  <a:tr h="182151">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b="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964±19</m:t>
                                    </m:r>
                                  </m:e>
                                  <m:sub>
                                    <m:r>
                                      <a:rPr lang="en-US" altLang="zh-CN" sz="1600" b="0" i="1" smtClean="0">
                                        <a:solidFill>
                                          <a:schemeClr val="tx1"/>
                                        </a:solidFill>
                                        <a:latin typeface="Cambria Math" panose="02040503050406030204" pitchFamily="18" charset="0"/>
                                        <a:ea typeface="Cambria Math" panose="02040503050406030204" pitchFamily="18" charset="0"/>
                                      </a:rPr>
                                      <m:t>−89</m:t>
                                    </m:r>
                                  </m:sub>
                                  <m:sup>
                                    <m:r>
                                      <a:rPr lang="en-US" altLang="zh-CN" sz="1600" b="0" i="1" smtClean="0">
                                        <a:solidFill>
                                          <a:schemeClr val="tx1"/>
                                        </a:solidFill>
                                        <a:latin typeface="Cambria Math" panose="02040503050406030204" pitchFamily="18" charset="0"/>
                                        <a:ea typeface="Cambria Math" panose="02040503050406030204" pitchFamily="18" charset="0"/>
                                      </a:rPr>
                                      <m:t>+311</m:t>
                                    </m:r>
                                  </m:sup>
                                </m:sSubSup>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30555369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r>
                                          <a:rPr lang="en-US" altLang="zh-CN" sz="1600" b="0" i="1" smtClean="0">
                                            <a:solidFill>
                                              <a:srgbClr val="FF0000"/>
                                            </a:solidFill>
                                            <a:latin typeface="Cambria Math" panose="02040503050406030204" pitchFamily="18" charset="0"/>
                                            <a:ea typeface="Cambria Math" panose="02040503050406030204" pitchFamily="18" charset="0"/>
                                          </a:rPr>
                                          <m:t>275</m:t>
                                        </m:r>
                                      </m:e>
                                      <m:sub>
                                        <m:r>
                                          <a:rPr lang="en-US" altLang="zh-CN" sz="1600" b="0" i="1" smtClean="0">
                                            <a:solidFill>
                                              <a:srgbClr val="FF0000"/>
                                            </a:solidFill>
                                            <a:latin typeface="Cambria Math" panose="02040503050406030204" pitchFamily="18" charset="0"/>
                                            <a:ea typeface="Cambria Math" panose="02040503050406030204" pitchFamily="18" charset="0"/>
                                          </a:rPr>
                                          <m:t>−21</m:t>
                                        </m:r>
                                      </m:sub>
                                      <m:sup>
                                        <m:r>
                                          <a:rPr lang="en-US" altLang="zh-CN" sz="1600" b="0" i="1" smtClean="0">
                                            <a:solidFill>
                                              <a:srgbClr val="FF0000"/>
                                            </a:solidFill>
                                            <a:latin typeface="Cambria Math" panose="02040503050406030204" pitchFamily="18" charset="0"/>
                                            <a:ea typeface="Cambria Math" panose="02040503050406030204" pitchFamily="18" charset="0"/>
                                          </a:rPr>
                                          <m:t>+23</m:t>
                                        </m:r>
                                      </m:sup>
                                    </m:sSubSup>
                                    <m:d>
                                      <m:dPr>
                                        <m:ctrlPr>
                                          <a:rPr lang="en-US" altLang="zh-CN" sz="1600" b="0" i="1" smtClean="0">
                                            <a:solidFill>
                                              <a:srgbClr val="FF0000"/>
                                            </a:solidFill>
                                            <a:latin typeface="Cambria Math" panose="02040503050406030204" pitchFamily="18" charset="0"/>
                                            <a:ea typeface="Cambria Math" panose="02040503050406030204" pitchFamily="18" charset="0"/>
                                          </a:rPr>
                                        </m:ctrlPr>
                                      </m:dPr>
                                      <m:e>
                                        <m:r>
                                          <m:rPr>
                                            <m:sty m:val="p"/>
                                          </m:rPr>
                                          <a:rPr lang="en-US" altLang="zh-CN" sz="1600" b="0" i="0" smtClean="0">
                                            <a:solidFill>
                                              <a:srgbClr val="FF0000"/>
                                            </a:solidFill>
                                            <a:latin typeface="Cambria Math" panose="02040503050406030204" pitchFamily="18" charset="0"/>
                                            <a:ea typeface="Cambria Math" panose="02040503050406030204" pitchFamily="18" charset="0"/>
                                          </a:rPr>
                                          <m:t>stat</m:t>
                                        </m:r>
                                      </m:e>
                                    </m:d>
                                  </m:e>
                                  <m:sub>
                                    <m:r>
                                      <a:rPr lang="en-US" altLang="zh-CN" sz="1600" b="0" i="1" smtClean="0">
                                        <a:solidFill>
                                          <a:srgbClr val="FF0000"/>
                                        </a:solidFill>
                                        <a:latin typeface="Cambria Math" panose="02040503050406030204" pitchFamily="18" charset="0"/>
                                        <a:ea typeface="Cambria Math" panose="02040503050406030204" pitchFamily="18" charset="0"/>
                                      </a:rPr>
                                      <m:t>−45</m:t>
                                    </m:r>
                                  </m:sub>
                                  <m:sup>
                                    <m:r>
                                      <a:rPr lang="en-US" altLang="zh-CN" sz="1600" b="0" i="1" smtClean="0">
                                        <a:solidFill>
                                          <a:srgbClr val="FF0000"/>
                                        </a:solidFill>
                                        <a:latin typeface="Cambria Math" panose="02040503050406030204" pitchFamily="18" charset="0"/>
                                        <a:ea typeface="Cambria Math" panose="02040503050406030204" pitchFamily="18" charset="0"/>
                                      </a:rPr>
                                      <m:t>+106</m:t>
                                    </m:r>
                                  </m:sup>
                                </m:sSubSup>
                                <m:r>
                                  <a:rPr lang="en-US" altLang="zh-CN" sz="1600" b="0" i="1" smtClean="0">
                                    <a:solidFill>
                                      <a:srgbClr val="FF0000"/>
                                    </a:solidFill>
                                    <a:latin typeface="Cambria Math" panose="02040503050406030204" pitchFamily="18" charset="0"/>
                                    <a:ea typeface="Cambria Math" panose="02040503050406030204" pitchFamily="18" charset="0"/>
                                  </a:rPr>
                                  <m:t>(</m:t>
                                </m:r>
                                <m:r>
                                  <m:rPr>
                                    <m:sty m:val="p"/>
                                  </m:rPr>
                                  <a:rPr lang="en-US" altLang="zh-CN" sz="1600" b="0" i="1" smtClean="0">
                                    <a:solidFill>
                                      <a:srgbClr val="FF0000"/>
                                    </a:solidFill>
                                    <a:latin typeface="Cambria Math" panose="02040503050406030204" pitchFamily="18" charset="0"/>
                                    <a:ea typeface="Cambria Math" panose="02040503050406030204" pitchFamily="18" charset="0"/>
                                  </a:rPr>
                                  <m:t>syst</m:t>
                                </m:r>
                                <m:r>
                                  <a:rPr lang="en-US" altLang="zh-CN" sz="1600" b="0" i="1" smtClean="0">
                                    <a:solidFill>
                                      <a:srgbClr val="FF0000"/>
                                    </a:solidFill>
                                    <a:latin typeface="Cambria Math" panose="02040503050406030204" pitchFamily="18" charset="0"/>
                                    <a:ea typeface="Cambria Math" panose="02040503050406030204" pitchFamily="18" charset="0"/>
                                  </a:rPr>
                                  <m:t>)</m:t>
                                </m:r>
                              </m:oMath>
                            </m:oMathPara>
                          </a14:m>
                          <a:endParaRPr lang="zh-CN" altLang="en-US" sz="16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ea typeface="Cambria Math" panose="02040503050406030204" pitchFamily="18" charset="0"/>
                                  </a:rPr>
                                  <m:t>320±80</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2233.6(1)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269(18)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rgbClr val="FF0000"/>
                                    </a:solidFill>
                                    <a:latin typeface="Cambria Math" panose="02040503050406030204" pitchFamily="18" charset="0"/>
                                  </a:rPr>
                                  <m:t>&lt;16</m:t>
                                </m:r>
                              </m:oMath>
                            </m:oMathPara>
                          </a14:m>
                          <a:endParaRPr lang="zh-CN" altLang="en-US" sz="16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3134.3(4)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7.2(6)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&lt;24</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3506.1(6)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8.8(13)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&lt;1</m:t>
                              </m:r>
                            </m:oMath>
                          </a14:m>
                          <a:r>
                            <a:rPr kumimoji="0" lang="en-US" altLang="zh-CN"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rPr>
                            <a:t>5</a:t>
                          </a:r>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&lt;3</m:t>
                              </m:r>
                            </m:oMath>
                          </a14:m>
                          <a:r>
                            <a:rPr kumimoji="0" lang="en-US" altLang="zh-CN"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rPr>
                            <a:t>8</a:t>
                          </a:r>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4190.9(10)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4.9(21)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&lt;7</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5015.2(8)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7.6(5)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&lt;31</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5256.8(15)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&lt;10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r>
                                          <a:rPr lang="en-US" altLang="zh-CN" sz="1600" b="0" i="1" smtClean="0">
                                            <a:solidFill>
                                              <a:srgbClr val="FF0000"/>
                                            </a:solidFill>
                                            <a:latin typeface="Cambria Math" panose="02040503050406030204" pitchFamily="18" charset="0"/>
                                            <a:ea typeface="Cambria Math" panose="02040503050406030204" pitchFamily="18" charset="0"/>
                                          </a:rPr>
                                          <m:t>30</m:t>
                                        </m:r>
                                      </m:e>
                                      <m:sub>
                                        <m:r>
                                          <a:rPr lang="en-US" altLang="zh-CN" sz="1600" b="0" i="1" smtClean="0">
                                            <a:solidFill>
                                              <a:srgbClr val="FF0000"/>
                                            </a:solidFill>
                                            <a:latin typeface="Cambria Math" panose="02040503050406030204" pitchFamily="18" charset="0"/>
                                            <a:ea typeface="Cambria Math" panose="02040503050406030204" pitchFamily="18" charset="0"/>
                                          </a:rPr>
                                          <m:t>−8</m:t>
                                        </m:r>
                                      </m:sub>
                                      <m:sup>
                                        <m:r>
                                          <a:rPr lang="en-US" altLang="zh-CN" sz="1600" b="0" i="1" smtClean="0">
                                            <a:solidFill>
                                              <a:srgbClr val="FF0000"/>
                                            </a:solidFill>
                                            <a:latin typeface="Cambria Math" panose="02040503050406030204" pitchFamily="18" charset="0"/>
                                            <a:ea typeface="Cambria Math" panose="02040503050406030204" pitchFamily="18" charset="0"/>
                                          </a:rPr>
                                          <m:t>+12</m:t>
                                        </m:r>
                                      </m:sup>
                                    </m:sSubSup>
                                    <m:d>
                                      <m:dPr>
                                        <m:ctrlPr>
                                          <a:rPr lang="en-US" altLang="zh-CN" sz="1600" b="0" i="1" smtClean="0">
                                            <a:solidFill>
                                              <a:srgbClr val="FF0000"/>
                                            </a:solidFill>
                                            <a:latin typeface="Cambria Math" panose="02040503050406030204" pitchFamily="18" charset="0"/>
                                            <a:ea typeface="Cambria Math" panose="02040503050406030204" pitchFamily="18" charset="0"/>
                                          </a:rPr>
                                        </m:ctrlPr>
                                      </m:dPr>
                                      <m:e>
                                        <m:r>
                                          <m:rPr>
                                            <m:sty m:val="p"/>
                                          </m:rPr>
                                          <a:rPr lang="en-US" altLang="zh-CN" sz="1600" b="0" i="0" smtClean="0">
                                            <a:solidFill>
                                              <a:srgbClr val="FF0000"/>
                                            </a:solidFill>
                                            <a:latin typeface="Cambria Math" panose="02040503050406030204" pitchFamily="18" charset="0"/>
                                            <a:ea typeface="Cambria Math" panose="02040503050406030204" pitchFamily="18" charset="0"/>
                                          </a:rPr>
                                          <m:t>stat</m:t>
                                        </m:r>
                                      </m:e>
                                    </m:d>
                                  </m:e>
                                  <m:sub>
                                    <m:r>
                                      <a:rPr lang="en-US" altLang="zh-CN" sz="1600" b="0" i="1" smtClean="0">
                                        <a:solidFill>
                                          <a:srgbClr val="FF0000"/>
                                        </a:solidFill>
                                        <a:latin typeface="Cambria Math" panose="02040503050406030204" pitchFamily="18" charset="0"/>
                                        <a:ea typeface="Cambria Math" panose="02040503050406030204" pitchFamily="18" charset="0"/>
                                      </a:rPr>
                                      <m:t>−19</m:t>
                                    </m:r>
                                  </m:sub>
                                  <m:sup>
                                    <m:r>
                                      <a:rPr lang="en-US" altLang="zh-CN" sz="1600" b="0" i="1" smtClean="0">
                                        <a:solidFill>
                                          <a:srgbClr val="FF0000"/>
                                        </a:solidFill>
                                        <a:latin typeface="Cambria Math" panose="02040503050406030204" pitchFamily="18" charset="0"/>
                                        <a:ea typeface="Cambria Math" panose="02040503050406030204" pitchFamily="18" charset="0"/>
                                      </a:rPr>
                                      <m:t>+13</m:t>
                                    </m:r>
                                  </m:sup>
                                </m:sSubSup>
                                <m:r>
                                  <a:rPr lang="en-US" altLang="zh-CN" sz="1600" b="0" i="1" smtClean="0">
                                    <a:solidFill>
                                      <a:srgbClr val="FF0000"/>
                                    </a:solidFill>
                                    <a:latin typeface="Cambria Math" panose="02040503050406030204" pitchFamily="18" charset="0"/>
                                    <a:ea typeface="Cambria Math" panose="02040503050406030204" pitchFamily="18" charset="0"/>
                                  </a:rPr>
                                  <m:t>(</m:t>
                                </m:r>
                                <m:r>
                                  <m:rPr>
                                    <m:sty m:val="p"/>
                                  </m:rPr>
                                  <a:rPr lang="en-US" altLang="zh-CN" sz="1600" b="0" i="1" smtClean="0">
                                    <a:solidFill>
                                      <a:srgbClr val="FF0000"/>
                                    </a:solidFill>
                                    <a:latin typeface="Cambria Math" panose="02040503050406030204" pitchFamily="18" charset="0"/>
                                    <a:ea typeface="Cambria Math" panose="02040503050406030204" pitchFamily="18" charset="0"/>
                                  </a:rPr>
                                  <m:t>syst</m:t>
                                </m:r>
                                <m:r>
                                  <a:rPr lang="en-US" altLang="zh-CN" sz="1600" b="0" i="1" smtClean="0">
                                    <a:solidFill>
                                      <a:srgbClr val="FF0000"/>
                                    </a:solidFill>
                                    <a:latin typeface="Cambria Math" panose="02040503050406030204" pitchFamily="18" charset="0"/>
                                    <a:ea typeface="Cambria Math" panose="02040503050406030204" pitchFamily="18" charset="0"/>
                                  </a:rPr>
                                  <m:t>)</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5672.1(20)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25(6)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&lt;37</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5987.9(14)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&lt;15</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&lt;41</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r>
                                          <a:rPr lang="en-US" altLang="zh-CN" sz="1600" b="0" i="1" smtClean="0">
                                            <a:solidFill>
                                              <a:srgbClr val="FF0000"/>
                                            </a:solidFill>
                                            <a:latin typeface="Cambria Math" panose="02040503050406030204" pitchFamily="18" charset="0"/>
                                            <a:ea typeface="Cambria Math" panose="02040503050406030204" pitchFamily="18" charset="0"/>
                                          </a:rPr>
                                          <m:t>19</m:t>
                                        </m:r>
                                      </m:e>
                                      <m:sub>
                                        <m:r>
                                          <a:rPr lang="en-US" altLang="zh-CN" sz="1600" b="0" i="1" smtClean="0">
                                            <a:solidFill>
                                              <a:srgbClr val="FF0000"/>
                                            </a:solidFill>
                                            <a:latin typeface="Cambria Math" panose="02040503050406030204" pitchFamily="18" charset="0"/>
                                            <a:ea typeface="Cambria Math" panose="02040503050406030204" pitchFamily="18" charset="0"/>
                                          </a:rPr>
                                          <m:t>−8</m:t>
                                        </m:r>
                                      </m:sub>
                                      <m:sup>
                                        <m:r>
                                          <a:rPr lang="en-US" altLang="zh-CN" sz="1600" b="0" i="1" smtClean="0">
                                            <a:solidFill>
                                              <a:srgbClr val="FF0000"/>
                                            </a:solidFill>
                                            <a:latin typeface="Cambria Math" panose="02040503050406030204" pitchFamily="18" charset="0"/>
                                            <a:ea typeface="Cambria Math" panose="02040503050406030204" pitchFamily="18" charset="0"/>
                                          </a:rPr>
                                          <m:t>+14</m:t>
                                        </m:r>
                                      </m:sup>
                                    </m:sSubSup>
                                    <m:d>
                                      <m:dPr>
                                        <m:ctrlPr>
                                          <a:rPr lang="en-US" altLang="zh-CN" sz="1600" b="0" i="1" smtClean="0">
                                            <a:solidFill>
                                              <a:srgbClr val="FF0000"/>
                                            </a:solidFill>
                                            <a:latin typeface="Cambria Math" panose="02040503050406030204" pitchFamily="18" charset="0"/>
                                            <a:ea typeface="Cambria Math" panose="02040503050406030204" pitchFamily="18" charset="0"/>
                                          </a:rPr>
                                        </m:ctrlPr>
                                      </m:dPr>
                                      <m:e>
                                        <m:r>
                                          <m:rPr>
                                            <m:sty m:val="p"/>
                                          </m:rPr>
                                          <a:rPr lang="en-US" altLang="zh-CN" sz="1600" b="0" i="0" smtClean="0">
                                            <a:solidFill>
                                              <a:srgbClr val="FF0000"/>
                                            </a:solidFill>
                                            <a:latin typeface="Cambria Math" panose="02040503050406030204" pitchFamily="18" charset="0"/>
                                            <a:ea typeface="Cambria Math" panose="02040503050406030204" pitchFamily="18" charset="0"/>
                                          </a:rPr>
                                          <m:t>stat</m:t>
                                        </m:r>
                                      </m:e>
                                    </m:d>
                                  </m:e>
                                  <m:sub>
                                    <m:r>
                                      <a:rPr lang="en-US" altLang="zh-CN" sz="1600" b="0" i="1" smtClean="0">
                                        <a:solidFill>
                                          <a:srgbClr val="FF0000"/>
                                        </a:solidFill>
                                        <a:latin typeface="Cambria Math" panose="02040503050406030204" pitchFamily="18" charset="0"/>
                                        <a:ea typeface="Cambria Math" panose="02040503050406030204" pitchFamily="18" charset="0"/>
                                      </a:rPr>
                                      <m:t>−13</m:t>
                                    </m:r>
                                  </m:sub>
                                  <m:sup>
                                    <m:r>
                                      <a:rPr lang="en-US" altLang="zh-CN" sz="1600" b="0" i="1" smtClean="0">
                                        <a:solidFill>
                                          <a:srgbClr val="FF0000"/>
                                        </a:solidFill>
                                        <a:latin typeface="Cambria Math" panose="02040503050406030204" pitchFamily="18" charset="0"/>
                                        <a:ea typeface="Cambria Math" panose="02040503050406030204" pitchFamily="18" charset="0"/>
                                      </a:rPr>
                                      <m:t>+31</m:t>
                                    </m:r>
                                  </m:sup>
                                </m:sSubSup>
                                <m:r>
                                  <a:rPr lang="en-US" altLang="zh-CN" sz="1600" b="0" i="1" smtClean="0">
                                    <a:solidFill>
                                      <a:srgbClr val="FF0000"/>
                                    </a:solidFill>
                                    <a:latin typeface="Cambria Math" panose="02040503050406030204" pitchFamily="18" charset="0"/>
                                    <a:ea typeface="Cambria Math" panose="02040503050406030204" pitchFamily="18" charset="0"/>
                                  </a:rPr>
                                  <m:t>(</m:t>
                                </m:r>
                                <m:r>
                                  <m:rPr>
                                    <m:sty m:val="p"/>
                                  </m:rPr>
                                  <a:rPr lang="en-US" altLang="zh-CN" sz="1600" b="0" i="1" smtClean="0">
                                    <a:solidFill>
                                      <a:srgbClr val="FF0000"/>
                                    </a:solidFill>
                                    <a:latin typeface="Cambria Math" panose="02040503050406030204" pitchFamily="18" charset="0"/>
                                    <a:ea typeface="Cambria Math" panose="02040503050406030204" pitchFamily="18" charset="0"/>
                                  </a:rPr>
                                  <m:t>syst</m:t>
                                </m:r>
                                <m:r>
                                  <a:rPr lang="en-US" altLang="zh-CN" sz="1600" b="0" i="1" smtClean="0">
                                    <a:solidFill>
                                      <a:srgbClr val="FF0000"/>
                                    </a:solidFill>
                                    <a:latin typeface="Cambria Math" panose="02040503050406030204" pitchFamily="18" charset="0"/>
                                    <a:ea typeface="Cambria Math" panose="02040503050406030204" pitchFamily="18" charset="0"/>
                                  </a:rPr>
                                  <m:t>)</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6610.4(12)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Choice>
        <mc:Fallback xmlns="">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4137978780"/>
                  </p:ext>
                </p:extLst>
              </p:nvPr>
            </p:nvGraphicFramePr>
            <p:xfrm>
              <a:off x="0" y="51427"/>
              <a:ext cx="9156032" cy="6755145"/>
            </p:xfrm>
            <a:graphic>
              <a:graphicData uri="http://schemas.openxmlformats.org/drawingml/2006/table">
                <a:tbl>
                  <a:tblPr firstRow="1" bandRow="1">
                    <a:tableStyleId>{5C22544A-7EE6-4342-B048-85BDC9FD1C3A}</a:tableStyleId>
                  </a:tblPr>
                  <a:tblGrid>
                    <a:gridCol w="1214889">
                      <a:extLst>
                        <a:ext uri="{9D8B030D-6E8A-4147-A177-3AD203B41FA5}">
                          <a16:colId xmlns:a16="http://schemas.microsoft.com/office/drawing/2014/main" val="2567915445"/>
                        </a:ext>
                      </a:extLst>
                    </a:gridCol>
                    <a:gridCol w="1214889">
                      <a:extLst>
                        <a:ext uri="{9D8B030D-6E8A-4147-A177-3AD203B41FA5}">
                          <a16:colId xmlns:a16="http://schemas.microsoft.com/office/drawing/2014/main" val="2666824334"/>
                        </a:ext>
                      </a:extLst>
                    </a:gridCol>
                    <a:gridCol w="2382854">
                      <a:extLst>
                        <a:ext uri="{9D8B030D-6E8A-4147-A177-3AD203B41FA5}">
                          <a16:colId xmlns:a16="http://schemas.microsoft.com/office/drawing/2014/main" val="2499904838"/>
                        </a:ext>
                      </a:extLst>
                    </a:gridCol>
                    <a:gridCol w="1997242">
                      <a:extLst>
                        <a:ext uri="{9D8B030D-6E8A-4147-A177-3AD203B41FA5}">
                          <a16:colId xmlns:a16="http://schemas.microsoft.com/office/drawing/2014/main" val="3114897884"/>
                        </a:ext>
                      </a:extLst>
                    </a:gridCol>
                    <a:gridCol w="1251284">
                      <a:extLst>
                        <a:ext uri="{9D8B030D-6E8A-4147-A177-3AD203B41FA5}">
                          <a16:colId xmlns:a16="http://schemas.microsoft.com/office/drawing/2014/main" val="3288050637"/>
                        </a:ext>
                      </a:extLst>
                    </a:gridCol>
                    <a:gridCol w="1094874">
                      <a:extLst>
                        <a:ext uri="{9D8B030D-6E8A-4147-A177-3AD203B41FA5}">
                          <a16:colId xmlns:a16="http://schemas.microsoft.com/office/drawing/2014/main" val="1430151239"/>
                        </a:ext>
                      </a:extLst>
                    </a:gridCol>
                  </a:tblGrid>
                  <a:tr h="579120">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Louis Method 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 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1"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E</a:t>
                          </a:r>
                          <a:r>
                            <a:rPr kumimoji="0" lang="en-US" altLang="zh-CN" sz="1600" b="1" i="1" u="none" strike="noStrike" kern="1200" cap="none" spc="0" normalizeH="0" baseline="-25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x</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(keV) </a:t>
                          </a:r>
                          <a:r>
                            <a:rPr kumimoji="0" lang="en-US" altLang="zh-CN" sz="1600" b="1" i="0" u="none" strike="noStrike" kern="1200" cap="none" spc="0" normalizeH="0" baseline="30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31</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P</a:t>
                          </a:r>
                          <a:endParaRPr kumimoji="0" lang="zh-CN" altLang="en-US" sz="1600" b="1" i="0" u="none" strike="noStrike" kern="1200" cap="none" spc="0" normalizeH="0" baseline="0" noProof="0" dirty="0">
                            <a:ln>
                              <a:noFill/>
                            </a:ln>
                            <a:solidFill>
                              <a:prstClr val="black"/>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335280">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rowSpan="5">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35740" r="-183590" b="-26895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180000" r="-118293" b="-1758182"/>
                          </a:stretch>
                        </a:blipFill>
                      </a:tcPr>
                    </a:tc>
                    <a:tc rowSpan="5">
                      <a:txBody>
                        <a:bodyPr/>
                        <a:lstStyle/>
                        <a:p>
                          <a:pPr algn="ctr"/>
                          <a:r>
                            <a:rPr lang="en-US" altLang="zh-CN" sz="1600" dirty="0">
                              <a:solidFill>
                                <a:schemeClr val="tx1"/>
                              </a:solidFill>
                              <a:latin typeface="Cambria Math" panose="02040503050406030204" pitchFamily="18" charset="0"/>
                            </a:rPr>
                            <a:t>1266.13(12)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5">
                      <a:txBody>
                        <a:bodyPr/>
                        <a:lstStyle/>
                        <a:p>
                          <a:pPr algn="ctr"/>
                          <a:r>
                            <a:rPr lang="en-US" altLang="zh-CN" sz="1600" dirty="0">
                              <a:solidFill>
                                <a:schemeClr val="tx1"/>
                              </a:solidFill>
                              <a:latin typeface="Cambria Math" panose="02040503050406030204" pitchFamily="18" charset="0"/>
                            </a:rPr>
                            <a:t>523(18)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34163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275000" r="-118293" b="-1626786"/>
                          </a:stretch>
                        </a:blip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892317886"/>
                      </a:ext>
                    </a:extLst>
                  </a:tr>
                  <a:tr h="33528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381818" r="-118293" b="-1556364"/>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2553761503"/>
                      </a:ext>
                    </a:extLst>
                  </a:tr>
                  <a:tr h="335280">
                    <a:tc vMerge="1">
                      <a:txBody>
                        <a:bodyPr/>
                        <a:lstStyle/>
                        <a:p>
                          <a:endParaRPr lang="zh-CN" altLang="en-US"/>
                        </a:p>
                      </a:txBody>
                      <a:tcPr/>
                    </a:tc>
                    <a:tc vMerge="1">
                      <a:txBody>
                        <a:bodyPr/>
                        <a:lstStyle/>
                        <a:p>
                          <a:endParaRPr lang="zh-CN" altLang="en-US"/>
                        </a:p>
                      </a:txBody>
                      <a:tcPr/>
                    </a:tc>
                    <a:tc vMerge="1">
                      <a:txBody>
                        <a:bodyPr/>
                        <a:lstStyle/>
                        <a:p>
                          <a:endParaRPr lang="zh-CN" altLang="en-US"/>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481818" r="-118293" b="-1456364"/>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1897897469"/>
                      </a:ext>
                    </a:extLst>
                  </a:tr>
                  <a:tr h="341503">
                    <a:tc vMerge="1">
                      <a:txBody>
                        <a:bodyPr/>
                        <a:lstStyle/>
                        <a:p>
                          <a:endParaRPr lang="zh-CN" altLang="en-US"/>
                        </a:p>
                      </a:txBody>
                      <a:tcPr/>
                    </a:tc>
                    <a:tc vMerge="1">
                      <a:txBody>
                        <a:bodyPr/>
                        <a:lstStyle/>
                        <a:p>
                          <a:endParaRPr lang="zh-CN" altLang="en-US"/>
                        </a:p>
                      </a:txBody>
                      <a:tcPr/>
                    </a:tc>
                    <a:tc vMerge="1">
                      <a:txBody>
                        <a:bodyPr/>
                        <a:lstStyle/>
                        <a:p>
                          <a:endParaRPr lang="zh-CN" altLang="en-US" dirty="0"/>
                        </a:p>
                      </a:txBody>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571429" r="-118293" b="-1330357"/>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endParaRPr lang="zh-CN" altLang="en-US"/>
                        </a:p>
                      </a:txBody>
                      <a:tcPr/>
                    </a:tc>
                    <a:extLst>
                      <a:ext uri="{0D108BD9-81ED-4DB2-BD59-A6C34878D82A}">
                        <a16:rowId xmlns:a16="http://schemas.microsoft.com/office/drawing/2014/main" val="30555369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606452" r="-183590" b="-110161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606452" r="-118293" b="-1101613"/>
                          </a:stretch>
                        </a:blip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2233.6(1)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269(18)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718033" r="-183590" b="-1019672"/>
                          </a:stretch>
                        </a:blip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3134.3(4)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7.2(6)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804839" r="-183590" b="-903226"/>
                          </a:stretch>
                        </a:blipFill>
                      </a:tcPr>
                    </a:tc>
                    <a:tc rowSpan="2">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3506.1(6)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8.8(13)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919672" r="-183590" b="-818033"/>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019672" r="-183590" b="-718033"/>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4190.9(10)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4.9(21)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101613" r="-183590" b="-606452"/>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5015.2(8)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7.6(5)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221311" r="-183590" b="-516393"/>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5256.8(15)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&lt;10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321311" r="-183590" b="-416393"/>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5672.1(20)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25(6)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398387" r="-183590" b="-309677"/>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5987.9(14)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522951" r="-183590" b="-214754"/>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596774" r="-183590" b="-111290"/>
                          </a:stretch>
                        </a:blip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724590" r="-183590" b="-13115"/>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6610.4(12)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Fallback>
      </mc:AlternateContent>
    </p:spTree>
    <p:extLst>
      <p:ext uri="{BB962C8B-B14F-4D97-AF65-F5344CB8AC3E}">
        <p14:creationId xmlns:p14="http://schemas.microsoft.com/office/powerpoint/2010/main" val="370602068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2196464125"/>
                  </p:ext>
                </p:extLst>
              </p:nvPr>
            </p:nvGraphicFramePr>
            <p:xfrm>
              <a:off x="0" y="51427"/>
              <a:ext cx="9156032" cy="5967038"/>
            </p:xfrm>
            <a:graphic>
              <a:graphicData uri="http://schemas.openxmlformats.org/drawingml/2006/table">
                <a:tbl>
                  <a:tblPr firstRow="1" bandRow="1">
                    <a:tableStyleId>{5C22544A-7EE6-4342-B048-85BDC9FD1C3A}</a:tableStyleId>
                  </a:tblPr>
                  <a:tblGrid>
                    <a:gridCol w="1214889">
                      <a:extLst>
                        <a:ext uri="{9D8B030D-6E8A-4147-A177-3AD203B41FA5}">
                          <a16:colId xmlns:a16="http://schemas.microsoft.com/office/drawing/2014/main" val="2567915445"/>
                        </a:ext>
                      </a:extLst>
                    </a:gridCol>
                    <a:gridCol w="1214889">
                      <a:extLst>
                        <a:ext uri="{9D8B030D-6E8A-4147-A177-3AD203B41FA5}">
                          <a16:colId xmlns:a16="http://schemas.microsoft.com/office/drawing/2014/main" val="2666824334"/>
                        </a:ext>
                      </a:extLst>
                    </a:gridCol>
                    <a:gridCol w="2382854">
                      <a:extLst>
                        <a:ext uri="{9D8B030D-6E8A-4147-A177-3AD203B41FA5}">
                          <a16:colId xmlns:a16="http://schemas.microsoft.com/office/drawing/2014/main" val="2499904838"/>
                        </a:ext>
                      </a:extLst>
                    </a:gridCol>
                    <a:gridCol w="1997242">
                      <a:extLst>
                        <a:ext uri="{9D8B030D-6E8A-4147-A177-3AD203B41FA5}">
                          <a16:colId xmlns:a16="http://schemas.microsoft.com/office/drawing/2014/main" val="3114897884"/>
                        </a:ext>
                      </a:extLst>
                    </a:gridCol>
                    <a:gridCol w="1251284">
                      <a:extLst>
                        <a:ext uri="{9D8B030D-6E8A-4147-A177-3AD203B41FA5}">
                          <a16:colId xmlns:a16="http://schemas.microsoft.com/office/drawing/2014/main" val="3288050637"/>
                        </a:ext>
                      </a:extLst>
                    </a:gridCol>
                    <a:gridCol w="1094874">
                      <a:extLst>
                        <a:ext uri="{9D8B030D-6E8A-4147-A177-3AD203B41FA5}">
                          <a16:colId xmlns:a16="http://schemas.microsoft.com/office/drawing/2014/main" val="1430151239"/>
                        </a:ext>
                      </a:extLst>
                    </a:gridCol>
                  </a:tblGrid>
                  <a:tr h="373921">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Louis Method 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Louis Method 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1"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E</a:t>
                          </a:r>
                          <a:r>
                            <a:rPr kumimoji="0" lang="en-US" altLang="zh-CN" sz="1600" b="1" i="1" u="none" strike="noStrike" kern="1200" cap="none" spc="0" normalizeH="0" baseline="-25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x</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(keV) </a:t>
                          </a:r>
                          <a:r>
                            <a:rPr kumimoji="0" lang="en-US" altLang="zh-CN" sz="1600" b="1" i="0" u="none" strike="noStrike" kern="1200" cap="none" spc="0" normalizeH="0" baseline="30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31</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P</a:t>
                          </a:r>
                          <a:endParaRPr kumimoji="0" lang="zh-CN" altLang="en-US" sz="1600" b="1" i="0" u="none" strike="noStrike" kern="1200" cap="none" spc="0" normalizeH="0" baseline="0" noProof="0" dirty="0">
                            <a:ln>
                              <a:noFill/>
                            </a:ln>
                            <a:solidFill>
                              <a:prstClr val="black"/>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900866">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r>
                                          <a:rPr lang="en-US" altLang="zh-CN" sz="1600" b="0" i="1" smtClean="0">
                                            <a:solidFill>
                                              <a:srgbClr val="FF0000"/>
                                            </a:solidFill>
                                            <a:latin typeface="Cambria Math" panose="02040503050406030204" pitchFamily="18" charset="0"/>
                                            <a:ea typeface="Cambria Math" panose="02040503050406030204" pitchFamily="18" charset="0"/>
                                          </a:rPr>
                                          <m:t>1888</m:t>
                                        </m:r>
                                      </m:e>
                                      <m:sub>
                                        <m:r>
                                          <a:rPr lang="en-US" altLang="zh-CN" sz="1600" b="0" i="1" smtClean="0">
                                            <a:solidFill>
                                              <a:srgbClr val="FF0000"/>
                                            </a:solidFill>
                                            <a:latin typeface="Cambria Math" panose="02040503050406030204" pitchFamily="18" charset="0"/>
                                            <a:ea typeface="Cambria Math" panose="02040503050406030204" pitchFamily="18" charset="0"/>
                                          </a:rPr>
                                          <m:t>−173</m:t>
                                        </m:r>
                                      </m:sub>
                                      <m:sup>
                                        <m:r>
                                          <a:rPr lang="en-US" altLang="zh-CN" sz="1600" b="0" i="1" smtClean="0">
                                            <a:solidFill>
                                              <a:srgbClr val="FF0000"/>
                                            </a:solidFill>
                                            <a:latin typeface="Cambria Math" panose="02040503050406030204" pitchFamily="18" charset="0"/>
                                            <a:ea typeface="Cambria Math" panose="02040503050406030204" pitchFamily="18" charset="0"/>
                                          </a:rPr>
                                          <m:t>+204</m:t>
                                        </m:r>
                                      </m:sup>
                                    </m:sSubSup>
                                    <m:d>
                                      <m:dPr>
                                        <m:ctrlPr>
                                          <a:rPr lang="en-US" altLang="zh-CN" sz="1600" b="0" i="1" smtClean="0">
                                            <a:solidFill>
                                              <a:srgbClr val="FF0000"/>
                                            </a:solidFill>
                                            <a:latin typeface="Cambria Math" panose="02040503050406030204" pitchFamily="18" charset="0"/>
                                            <a:ea typeface="Cambria Math" panose="02040503050406030204" pitchFamily="18" charset="0"/>
                                          </a:rPr>
                                        </m:ctrlPr>
                                      </m:dPr>
                                      <m:e>
                                        <m:r>
                                          <m:rPr>
                                            <m:sty m:val="p"/>
                                          </m:rPr>
                                          <a:rPr lang="en-US" altLang="zh-CN" sz="1600" b="0" i="0" smtClean="0">
                                            <a:solidFill>
                                              <a:srgbClr val="FF0000"/>
                                            </a:solidFill>
                                            <a:latin typeface="Cambria Math" panose="02040503050406030204" pitchFamily="18" charset="0"/>
                                            <a:ea typeface="Cambria Math" panose="02040503050406030204" pitchFamily="18" charset="0"/>
                                          </a:rPr>
                                          <m:t>stat</m:t>
                                        </m:r>
                                      </m:e>
                                    </m:d>
                                  </m:e>
                                  <m:sub>
                                    <m:r>
                                      <a:rPr lang="en-US" altLang="zh-CN" sz="1600" b="0" i="1" smtClean="0">
                                        <a:solidFill>
                                          <a:srgbClr val="FF0000"/>
                                        </a:solidFill>
                                        <a:latin typeface="Cambria Math" panose="02040503050406030204" pitchFamily="18" charset="0"/>
                                        <a:ea typeface="Cambria Math" panose="02040503050406030204" pitchFamily="18" charset="0"/>
                                      </a:rPr>
                                      <m:t>−529</m:t>
                                    </m:r>
                                  </m:sub>
                                  <m:sup>
                                    <m:r>
                                      <a:rPr lang="en-US" altLang="zh-CN" sz="1600" b="0" i="1" smtClean="0">
                                        <a:solidFill>
                                          <a:srgbClr val="FF0000"/>
                                        </a:solidFill>
                                        <a:latin typeface="Cambria Math" panose="02040503050406030204" pitchFamily="18" charset="0"/>
                                        <a:ea typeface="Cambria Math" panose="02040503050406030204" pitchFamily="18" charset="0"/>
                                      </a:rPr>
                                      <m:t>+1245</m:t>
                                    </m:r>
                                  </m:sup>
                                </m:sSubSup>
                                <m:r>
                                  <a:rPr lang="en-US" altLang="zh-CN" sz="1600" b="0" i="1" smtClean="0">
                                    <a:solidFill>
                                      <a:srgbClr val="FF0000"/>
                                    </a:solidFill>
                                    <a:latin typeface="Cambria Math" panose="02040503050406030204" pitchFamily="18" charset="0"/>
                                    <a:ea typeface="Cambria Math" panose="02040503050406030204" pitchFamily="18" charset="0"/>
                                  </a:rPr>
                                  <m:t>(</m:t>
                                </m:r>
                                <m:r>
                                  <m:rPr>
                                    <m:sty m:val="p"/>
                                  </m:rPr>
                                  <a:rPr lang="en-US" altLang="zh-CN" sz="1600" b="0" i="1" smtClean="0">
                                    <a:solidFill>
                                      <a:srgbClr val="FF0000"/>
                                    </a:solidFill>
                                    <a:latin typeface="Cambria Math" panose="02040503050406030204" pitchFamily="18" charset="0"/>
                                    <a:ea typeface="Cambria Math" panose="02040503050406030204" pitchFamily="18" charset="0"/>
                                  </a:rPr>
                                  <m:t>syst</m:t>
                                </m:r>
                                <m:r>
                                  <a:rPr lang="en-US" altLang="zh-CN" sz="1600" b="0" i="1" smtClean="0">
                                    <a:solidFill>
                                      <a:srgbClr val="FF0000"/>
                                    </a:solidFill>
                                    <a:latin typeface="Cambria Math" panose="02040503050406030204" pitchFamily="18" charset="0"/>
                                    <a:ea typeface="Cambria Math" panose="02040503050406030204" pitchFamily="18" charset="0"/>
                                  </a:rPr>
                                  <m:t>)</m:t>
                                </m:r>
                              </m:oMath>
                            </m:oMathPara>
                          </a14:m>
                          <a:endParaRPr lang="zh-CN" altLang="en-US" sz="16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1266.13(12)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523(18)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r>
                                          <a:rPr lang="en-US" altLang="zh-CN" sz="1600" b="0" i="1" smtClean="0">
                                            <a:solidFill>
                                              <a:srgbClr val="FF0000"/>
                                            </a:solidFill>
                                            <a:latin typeface="Cambria Math" panose="02040503050406030204" pitchFamily="18" charset="0"/>
                                            <a:ea typeface="Cambria Math" panose="02040503050406030204" pitchFamily="18" charset="0"/>
                                          </a:rPr>
                                          <m:t>275</m:t>
                                        </m:r>
                                      </m:e>
                                      <m:sub>
                                        <m:r>
                                          <a:rPr lang="en-US" altLang="zh-CN" sz="1600" b="0" i="1" smtClean="0">
                                            <a:solidFill>
                                              <a:srgbClr val="FF0000"/>
                                            </a:solidFill>
                                            <a:latin typeface="Cambria Math" panose="02040503050406030204" pitchFamily="18" charset="0"/>
                                            <a:ea typeface="Cambria Math" panose="02040503050406030204" pitchFamily="18" charset="0"/>
                                          </a:rPr>
                                          <m:t>−21</m:t>
                                        </m:r>
                                      </m:sub>
                                      <m:sup>
                                        <m:r>
                                          <a:rPr lang="en-US" altLang="zh-CN" sz="1600" b="0" i="1" smtClean="0">
                                            <a:solidFill>
                                              <a:srgbClr val="FF0000"/>
                                            </a:solidFill>
                                            <a:latin typeface="Cambria Math" panose="02040503050406030204" pitchFamily="18" charset="0"/>
                                            <a:ea typeface="Cambria Math" panose="02040503050406030204" pitchFamily="18" charset="0"/>
                                          </a:rPr>
                                          <m:t>+23</m:t>
                                        </m:r>
                                      </m:sup>
                                    </m:sSubSup>
                                    <m:d>
                                      <m:dPr>
                                        <m:ctrlPr>
                                          <a:rPr lang="en-US" altLang="zh-CN" sz="1600" b="0" i="1" smtClean="0">
                                            <a:solidFill>
                                              <a:srgbClr val="FF0000"/>
                                            </a:solidFill>
                                            <a:latin typeface="Cambria Math" panose="02040503050406030204" pitchFamily="18" charset="0"/>
                                            <a:ea typeface="Cambria Math" panose="02040503050406030204" pitchFamily="18" charset="0"/>
                                          </a:rPr>
                                        </m:ctrlPr>
                                      </m:dPr>
                                      <m:e>
                                        <m:r>
                                          <m:rPr>
                                            <m:sty m:val="p"/>
                                          </m:rPr>
                                          <a:rPr lang="en-US" altLang="zh-CN" sz="1600" b="0" i="0" smtClean="0">
                                            <a:solidFill>
                                              <a:srgbClr val="FF0000"/>
                                            </a:solidFill>
                                            <a:latin typeface="Cambria Math" panose="02040503050406030204" pitchFamily="18" charset="0"/>
                                            <a:ea typeface="Cambria Math" panose="02040503050406030204" pitchFamily="18" charset="0"/>
                                          </a:rPr>
                                          <m:t>stat</m:t>
                                        </m:r>
                                      </m:e>
                                    </m:d>
                                  </m:e>
                                  <m:sub>
                                    <m:r>
                                      <a:rPr lang="en-US" altLang="zh-CN" sz="1600" b="0" i="1" smtClean="0">
                                        <a:solidFill>
                                          <a:srgbClr val="FF0000"/>
                                        </a:solidFill>
                                        <a:latin typeface="Cambria Math" panose="02040503050406030204" pitchFamily="18" charset="0"/>
                                        <a:ea typeface="Cambria Math" panose="02040503050406030204" pitchFamily="18" charset="0"/>
                                      </a:rPr>
                                      <m:t>−45</m:t>
                                    </m:r>
                                  </m:sub>
                                  <m:sup>
                                    <m:r>
                                      <a:rPr lang="en-US" altLang="zh-CN" sz="1600" b="0" i="1" smtClean="0">
                                        <a:solidFill>
                                          <a:srgbClr val="FF0000"/>
                                        </a:solidFill>
                                        <a:latin typeface="Cambria Math" panose="02040503050406030204" pitchFamily="18" charset="0"/>
                                        <a:ea typeface="Cambria Math" panose="02040503050406030204" pitchFamily="18" charset="0"/>
                                      </a:rPr>
                                      <m:t>+106</m:t>
                                    </m:r>
                                  </m:sup>
                                </m:sSubSup>
                                <m:r>
                                  <a:rPr lang="en-US" altLang="zh-CN" sz="1600" b="0" i="1" smtClean="0">
                                    <a:solidFill>
                                      <a:srgbClr val="FF0000"/>
                                    </a:solidFill>
                                    <a:latin typeface="Cambria Math" panose="02040503050406030204" pitchFamily="18" charset="0"/>
                                    <a:ea typeface="Cambria Math" panose="02040503050406030204" pitchFamily="18" charset="0"/>
                                  </a:rPr>
                                  <m:t>(</m:t>
                                </m:r>
                                <m:r>
                                  <m:rPr>
                                    <m:sty m:val="p"/>
                                  </m:rPr>
                                  <a:rPr lang="en-US" altLang="zh-CN" sz="1600" b="0" i="1" smtClean="0">
                                    <a:solidFill>
                                      <a:srgbClr val="FF0000"/>
                                    </a:solidFill>
                                    <a:latin typeface="Cambria Math" panose="02040503050406030204" pitchFamily="18" charset="0"/>
                                    <a:ea typeface="Cambria Math" panose="02040503050406030204" pitchFamily="18" charset="0"/>
                                  </a:rPr>
                                  <m:t>syst</m:t>
                                </m:r>
                                <m:r>
                                  <a:rPr lang="en-US" altLang="zh-CN" sz="1600" b="0" i="1" smtClean="0">
                                    <a:solidFill>
                                      <a:srgbClr val="FF0000"/>
                                    </a:solidFill>
                                    <a:latin typeface="Cambria Math" panose="02040503050406030204" pitchFamily="18" charset="0"/>
                                    <a:ea typeface="Cambria Math" panose="02040503050406030204" pitchFamily="18" charset="0"/>
                                  </a:rPr>
                                  <m:t>)</m:t>
                                </m:r>
                              </m:oMath>
                            </m:oMathPara>
                          </a14:m>
                          <a:endParaRPr lang="zh-CN" altLang="en-US" sz="16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2233.6(1)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269(18)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rgbClr val="FF0000"/>
                                    </a:solidFill>
                                    <a:latin typeface="Cambria Math" panose="02040503050406030204" pitchFamily="18" charset="0"/>
                                  </a:rPr>
                                  <m:t>&lt;16</m:t>
                                </m:r>
                              </m:oMath>
                            </m:oMathPara>
                          </a14:m>
                          <a:endParaRPr lang="zh-CN" altLang="en-US" sz="16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rgbClr val="FF0000"/>
                                    </a:solidFill>
                                    <a:latin typeface="Cambria Math" panose="02040503050406030204" pitchFamily="18" charset="0"/>
                                  </a:rPr>
                                  <m:t>&lt;13</m:t>
                                </m:r>
                              </m:oMath>
                            </m:oMathPara>
                          </a14:m>
                          <a:endParaRPr lang="zh-CN" altLang="en-US" sz="1600" dirty="0">
                            <a:solidFill>
                              <a:srgbClr val="FF0000"/>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3134.3(4)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7.2(6)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&lt;24</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&lt;24</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3506.1(6)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8.8(13)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&lt;1</m:t>
                              </m:r>
                            </m:oMath>
                          </a14:m>
                          <a:r>
                            <a:rPr kumimoji="0" lang="en-US" altLang="zh-CN"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rPr>
                            <a:t>5</a:t>
                          </a:r>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&lt;1</m:t>
                              </m:r>
                            </m:oMath>
                          </a14:m>
                          <a:r>
                            <a:rPr kumimoji="0" lang="en-US" altLang="zh-CN"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rPr>
                            <a:t>3</a:t>
                          </a:r>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&lt;3</m:t>
                              </m:r>
                            </m:oMath>
                          </a14:m>
                          <a:r>
                            <a:rPr kumimoji="0" lang="en-US" altLang="zh-CN"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rPr>
                            <a:t>8</a:t>
                          </a:r>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&lt;3</m:t>
                              </m:r>
                            </m:oMath>
                          </a14:m>
                          <a:r>
                            <a:rPr kumimoji="0" lang="en-US" altLang="zh-CN"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rPr>
                            <a:t>1</a:t>
                          </a:r>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4190.9(10)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4.9(21)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&lt;7</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&lt;6</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5015.2(8)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7.6(5)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&lt;31</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&lt;26</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5256.8(15)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&lt;10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r>
                                          <a:rPr lang="en-US" altLang="zh-CN" sz="1600" b="0" i="1" smtClean="0">
                                            <a:solidFill>
                                              <a:srgbClr val="FF0000"/>
                                            </a:solidFill>
                                            <a:latin typeface="Cambria Math" panose="02040503050406030204" pitchFamily="18" charset="0"/>
                                            <a:ea typeface="Cambria Math" panose="02040503050406030204" pitchFamily="18" charset="0"/>
                                          </a:rPr>
                                          <m:t>30</m:t>
                                        </m:r>
                                      </m:e>
                                      <m:sub>
                                        <m:r>
                                          <a:rPr lang="en-US" altLang="zh-CN" sz="1600" b="0" i="1" smtClean="0">
                                            <a:solidFill>
                                              <a:srgbClr val="FF0000"/>
                                            </a:solidFill>
                                            <a:latin typeface="Cambria Math" panose="02040503050406030204" pitchFamily="18" charset="0"/>
                                            <a:ea typeface="Cambria Math" panose="02040503050406030204" pitchFamily="18" charset="0"/>
                                          </a:rPr>
                                          <m:t>−8</m:t>
                                        </m:r>
                                      </m:sub>
                                      <m:sup>
                                        <m:r>
                                          <a:rPr lang="en-US" altLang="zh-CN" sz="1600" b="0" i="1" smtClean="0">
                                            <a:solidFill>
                                              <a:srgbClr val="FF0000"/>
                                            </a:solidFill>
                                            <a:latin typeface="Cambria Math" panose="02040503050406030204" pitchFamily="18" charset="0"/>
                                            <a:ea typeface="Cambria Math" panose="02040503050406030204" pitchFamily="18" charset="0"/>
                                          </a:rPr>
                                          <m:t>+12</m:t>
                                        </m:r>
                                      </m:sup>
                                    </m:sSubSup>
                                    <m:d>
                                      <m:dPr>
                                        <m:ctrlPr>
                                          <a:rPr lang="en-US" altLang="zh-CN" sz="1600" b="0" i="1" smtClean="0">
                                            <a:solidFill>
                                              <a:srgbClr val="FF0000"/>
                                            </a:solidFill>
                                            <a:latin typeface="Cambria Math" panose="02040503050406030204" pitchFamily="18" charset="0"/>
                                            <a:ea typeface="Cambria Math" panose="02040503050406030204" pitchFamily="18" charset="0"/>
                                          </a:rPr>
                                        </m:ctrlPr>
                                      </m:dPr>
                                      <m:e>
                                        <m:r>
                                          <m:rPr>
                                            <m:sty m:val="p"/>
                                          </m:rPr>
                                          <a:rPr lang="en-US" altLang="zh-CN" sz="1600" b="0" i="0" smtClean="0">
                                            <a:solidFill>
                                              <a:srgbClr val="FF0000"/>
                                            </a:solidFill>
                                            <a:latin typeface="Cambria Math" panose="02040503050406030204" pitchFamily="18" charset="0"/>
                                            <a:ea typeface="Cambria Math" panose="02040503050406030204" pitchFamily="18" charset="0"/>
                                          </a:rPr>
                                          <m:t>stat</m:t>
                                        </m:r>
                                      </m:e>
                                    </m:d>
                                  </m:e>
                                  <m:sub>
                                    <m:r>
                                      <a:rPr lang="en-US" altLang="zh-CN" sz="1600" b="0" i="1" smtClean="0">
                                        <a:solidFill>
                                          <a:srgbClr val="FF0000"/>
                                        </a:solidFill>
                                        <a:latin typeface="Cambria Math" panose="02040503050406030204" pitchFamily="18" charset="0"/>
                                        <a:ea typeface="Cambria Math" panose="02040503050406030204" pitchFamily="18" charset="0"/>
                                      </a:rPr>
                                      <m:t>−19</m:t>
                                    </m:r>
                                  </m:sub>
                                  <m:sup>
                                    <m:r>
                                      <a:rPr lang="en-US" altLang="zh-CN" sz="1600" b="0" i="1" smtClean="0">
                                        <a:solidFill>
                                          <a:srgbClr val="FF0000"/>
                                        </a:solidFill>
                                        <a:latin typeface="Cambria Math" panose="02040503050406030204" pitchFamily="18" charset="0"/>
                                        <a:ea typeface="Cambria Math" panose="02040503050406030204" pitchFamily="18" charset="0"/>
                                      </a:rPr>
                                      <m:t>+13</m:t>
                                    </m:r>
                                  </m:sup>
                                </m:sSubSup>
                                <m:r>
                                  <a:rPr lang="en-US" altLang="zh-CN" sz="1600" b="0" i="1" smtClean="0">
                                    <a:solidFill>
                                      <a:srgbClr val="FF0000"/>
                                    </a:solidFill>
                                    <a:latin typeface="Cambria Math" panose="02040503050406030204" pitchFamily="18" charset="0"/>
                                    <a:ea typeface="Cambria Math" panose="02040503050406030204" pitchFamily="18" charset="0"/>
                                  </a:rPr>
                                  <m:t>(</m:t>
                                </m:r>
                                <m:r>
                                  <m:rPr>
                                    <m:sty m:val="p"/>
                                  </m:rPr>
                                  <a:rPr lang="en-US" altLang="zh-CN" sz="1600" b="0" i="1" smtClean="0">
                                    <a:solidFill>
                                      <a:srgbClr val="FF0000"/>
                                    </a:solidFill>
                                    <a:latin typeface="Cambria Math" panose="02040503050406030204" pitchFamily="18" charset="0"/>
                                    <a:ea typeface="Cambria Math" panose="02040503050406030204" pitchFamily="18" charset="0"/>
                                  </a:rPr>
                                  <m:t>syst</m:t>
                                </m:r>
                                <m:r>
                                  <a:rPr lang="en-US" altLang="zh-CN" sz="1600" b="0" i="1" smtClean="0">
                                    <a:solidFill>
                                      <a:srgbClr val="FF0000"/>
                                    </a:solidFill>
                                    <a:latin typeface="Cambria Math" panose="02040503050406030204" pitchFamily="18" charset="0"/>
                                    <a:ea typeface="Cambria Math" panose="02040503050406030204" pitchFamily="18" charset="0"/>
                                  </a:rPr>
                                  <m:t>)</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5672.1(20)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25(6)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&lt;37</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&lt;29</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5987.9(14)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&lt;15</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&lt;13</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&lt;41</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rgbClr val="FF0000"/>
                                    </a:solidFill>
                                    <a:effectLst/>
                                    <a:uLnTx/>
                                    <a:uFillTx/>
                                    <a:latin typeface="Cambria Math" panose="02040503050406030204" pitchFamily="18" charset="0"/>
                                    <a:cs typeface="+mn-cs"/>
                                  </a:rPr>
                                  <m:t>&lt;33</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sSubSup>
                                      <m:sSubSupPr>
                                        <m:ctrlPr>
                                          <a:rPr lang="en-US" altLang="zh-CN" sz="1600" i="1" smtClean="0">
                                            <a:solidFill>
                                              <a:srgbClr val="FF0000"/>
                                            </a:solidFill>
                                            <a:latin typeface="Cambria Math" panose="02040503050406030204" pitchFamily="18" charset="0"/>
                                            <a:ea typeface="Cambria Math" panose="02040503050406030204" pitchFamily="18" charset="0"/>
                                          </a:rPr>
                                        </m:ctrlPr>
                                      </m:sSubSupPr>
                                      <m:e>
                                        <m:r>
                                          <a:rPr lang="en-US" altLang="zh-CN" sz="1600" b="0" i="1" smtClean="0">
                                            <a:solidFill>
                                              <a:srgbClr val="FF0000"/>
                                            </a:solidFill>
                                            <a:latin typeface="Cambria Math" panose="02040503050406030204" pitchFamily="18" charset="0"/>
                                            <a:ea typeface="Cambria Math" panose="02040503050406030204" pitchFamily="18" charset="0"/>
                                          </a:rPr>
                                          <m:t>19</m:t>
                                        </m:r>
                                      </m:e>
                                      <m:sub>
                                        <m:r>
                                          <a:rPr lang="en-US" altLang="zh-CN" sz="1600" b="0" i="1" smtClean="0">
                                            <a:solidFill>
                                              <a:srgbClr val="FF0000"/>
                                            </a:solidFill>
                                            <a:latin typeface="Cambria Math" panose="02040503050406030204" pitchFamily="18" charset="0"/>
                                            <a:ea typeface="Cambria Math" panose="02040503050406030204" pitchFamily="18" charset="0"/>
                                          </a:rPr>
                                          <m:t>−8</m:t>
                                        </m:r>
                                      </m:sub>
                                      <m:sup>
                                        <m:r>
                                          <a:rPr lang="en-US" altLang="zh-CN" sz="1600" b="0" i="1" smtClean="0">
                                            <a:solidFill>
                                              <a:srgbClr val="FF0000"/>
                                            </a:solidFill>
                                            <a:latin typeface="Cambria Math" panose="02040503050406030204" pitchFamily="18" charset="0"/>
                                            <a:ea typeface="Cambria Math" panose="02040503050406030204" pitchFamily="18" charset="0"/>
                                          </a:rPr>
                                          <m:t>+14</m:t>
                                        </m:r>
                                      </m:sup>
                                    </m:sSubSup>
                                    <m:d>
                                      <m:dPr>
                                        <m:ctrlPr>
                                          <a:rPr lang="en-US" altLang="zh-CN" sz="1600" b="0" i="1" smtClean="0">
                                            <a:solidFill>
                                              <a:srgbClr val="FF0000"/>
                                            </a:solidFill>
                                            <a:latin typeface="Cambria Math" panose="02040503050406030204" pitchFamily="18" charset="0"/>
                                            <a:ea typeface="Cambria Math" panose="02040503050406030204" pitchFamily="18" charset="0"/>
                                          </a:rPr>
                                        </m:ctrlPr>
                                      </m:dPr>
                                      <m:e>
                                        <m:r>
                                          <m:rPr>
                                            <m:sty m:val="p"/>
                                          </m:rPr>
                                          <a:rPr lang="en-US" altLang="zh-CN" sz="1600" b="0" i="0" smtClean="0">
                                            <a:solidFill>
                                              <a:srgbClr val="FF0000"/>
                                            </a:solidFill>
                                            <a:latin typeface="Cambria Math" panose="02040503050406030204" pitchFamily="18" charset="0"/>
                                            <a:ea typeface="Cambria Math" panose="02040503050406030204" pitchFamily="18" charset="0"/>
                                          </a:rPr>
                                          <m:t>stat</m:t>
                                        </m:r>
                                      </m:e>
                                    </m:d>
                                  </m:e>
                                  <m:sub>
                                    <m:r>
                                      <a:rPr lang="en-US" altLang="zh-CN" sz="1600" b="0" i="1" smtClean="0">
                                        <a:solidFill>
                                          <a:srgbClr val="FF0000"/>
                                        </a:solidFill>
                                        <a:latin typeface="Cambria Math" panose="02040503050406030204" pitchFamily="18" charset="0"/>
                                        <a:ea typeface="Cambria Math" panose="02040503050406030204" pitchFamily="18" charset="0"/>
                                      </a:rPr>
                                      <m:t>−13</m:t>
                                    </m:r>
                                  </m:sub>
                                  <m:sup>
                                    <m:r>
                                      <a:rPr lang="en-US" altLang="zh-CN" sz="1600" b="0" i="1" smtClean="0">
                                        <a:solidFill>
                                          <a:srgbClr val="FF0000"/>
                                        </a:solidFill>
                                        <a:latin typeface="Cambria Math" panose="02040503050406030204" pitchFamily="18" charset="0"/>
                                        <a:ea typeface="Cambria Math" panose="02040503050406030204" pitchFamily="18" charset="0"/>
                                      </a:rPr>
                                      <m:t>+31</m:t>
                                    </m:r>
                                  </m:sup>
                                </m:sSubSup>
                                <m:r>
                                  <a:rPr lang="en-US" altLang="zh-CN" sz="1600" b="0" i="1" smtClean="0">
                                    <a:solidFill>
                                      <a:srgbClr val="FF0000"/>
                                    </a:solidFill>
                                    <a:latin typeface="Cambria Math" panose="02040503050406030204" pitchFamily="18" charset="0"/>
                                    <a:ea typeface="Cambria Math" panose="02040503050406030204" pitchFamily="18" charset="0"/>
                                  </a:rPr>
                                  <m:t>(</m:t>
                                </m:r>
                                <m:r>
                                  <m:rPr>
                                    <m:sty m:val="p"/>
                                  </m:rPr>
                                  <a:rPr lang="en-US" altLang="zh-CN" sz="1600" b="0" i="1" smtClean="0">
                                    <a:solidFill>
                                      <a:srgbClr val="FF0000"/>
                                    </a:solidFill>
                                    <a:latin typeface="Cambria Math" panose="02040503050406030204" pitchFamily="18" charset="0"/>
                                    <a:ea typeface="Cambria Math" panose="02040503050406030204" pitchFamily="18" charset="0"/>
                                  </a:rPr>
                                  <m:t>syst</m:t>
                                </m:r>
                                <m:r>
                                  <a:rPr lang="en-US" altLang="zh-CN" sz="1600" b="0" i="1" smtClean="0">
                                    <a:solidFill>
                                      <a:srgbClr val="FF0000"/>
                                    </a:solidFill>
                                    <a:latin typeface="Cambria Math" panose="02040503050406030204" pitchFamily="18" charset="0"/>
                                    <a:ea typeface="Cambria Math" panose="02040503050406030204" pitchFamily="18" charset="0"/>
                                  </a:rPr>
                                  <m:t>)</m:t>
                                </m:r>
                              </m:oMath>
                            </m:oMathPara>
                          </a14:m>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6610.4(12)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Choice>
        <mc:Fallback xmlns="">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2196464125"/>
                  </p:ext>
                </p:extLst>
              </p:nvPr>
            </p:nvGraphicFramePr>
            <p:xfrm>
              <a:off x="0" y="51427"/>
              <a:ext cx="9156032" cy="5967038"/>
            </p:xfrm>
            <a:graphic>
              <a:graphicData uri="http://schemas.openxmlformats.org/drawingml/2006/table">
                <a:tbl>
                  <a:tblPr firstRow="1" bandRow="1">
                    <a:tableStyleId>{5C22544A-7EE6-4342-B048-85BDC9FD1C3A}</a:tableStyleId>
                  </a:tblPr>
                  <a:tblGrid>
                    <a:gridCol w="1214889">
                      <a:extLst>
                        <a:ext uri="{9D8B030D-6E8A-4147-A177-3AD203B41FA5}">
                          <a16:colId xmlns:a16="http://schemas.microsoft.com/office/drawing/2014/main" val="2567915445"/>
                        </a:ext>
                      </a:extLst>
                    </a:gridCol>
                    <a:gridCol w="1214889">
                      <a:extLst>
                        <a:ext uri="{9D8B030D-6E8A-4147-A177-3AD203B41FA5}">
                          <a16:colId xmlns:a16="http://schemas.microsoft.com/office/drawing/2014/main" val="2666824334"/>
                        </a:ext>
                      </a:extLst>
                    </a:gridCol>
                    <a:gridCol w="2382854">
                      <a:extLst>
                        <a:ext uri="{9D8B030D-6E8A-4147-A177-3AD203B41FA5}">
                          <a16:colId xmlns:a16="http://schemas.microsoft.com/office/drawing/2014/main" val="2499904838"/>
                        </a:ext>
                      </a:extLst>
                    </a:gridCol>
                    <a:gridCol w="1997242">
                      <a:extLst>
                        <a:ext uri="{9D8B030D-6E8A-4147-A177-3AD203B41FA5}">
                          <a16:colId xmlns:a16="http://schemas.microsoft.com/office/drawing/2014/main" val="3114897884"/>
                        </a:ext>
                      </a:extLst>
                    </a:gridCol>
                    <a:gridCol w="1251284">
                      <a:extLst>
                        <a:ext uri="{9D8B030D-6E8A-4147-A177-3AD203B41FA5}">
                          <a16:colId xmlns:a16="http://schemas.microsoft.com/office/drawing/2014/main" val="3288050637"/>
                        </a:ext>
                      </a:extLst>
                    </a:gridCol>
                    <a:gridCol w="1094874">
                      <a:extLst>
                        <a:ext uri="{9D8B030D-6E8A-4147-A177-3AD203B41FA5}">
                          <a16:colId xmlns:a16="http://schemas.microsoft.com/office/drawing/2014/main" val="1430151239"/>
                        </a:ext>
                      </a:extLst>
                    </a:gridCol>
                  </a:tblGrid>
                  <a:tr h="579120">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Louis Method 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Louis Method 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600" b="1" i="1"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E</a:t>
                          </a:r>
                          <a:r>
                            <a:rPr kumimoji="0" lang="en-US" altLang="zh-CN" sz="1600" b="1" i="1" u="none" strike="noStrike" kern="1200" cap="none" spc="0" normalizeH="0" baseline="-25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x</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 (keV) </a:t>
                          </a:r>
                          <a:r>
                            <a:rPr kumimoji="0" lang="en-US" altLang="zh-CN" sz="1600" b="1" i="0" u="none" strike="noStrike" kern="1200" cap="none" spc="0" normalizeH="0" baseline="30000" noProof="0" dirty="0">
                              <a:ln>
                                <a:noFill/>
                              </a:ln>
                              <a:solidFill>
                                <a:prstClr val="black"/>
                              </a:solidFill>
                              <a:effectLst/>
                              <a:uLnTx/>
                              <a:uFillTx/>
                              <a:latin typeface="Cambria Math" panose="02040503050406030204" pitchFamily="18" charset="0"/>
                              <a:ea typeface="Cambria Math" panose="02040503050406030204" pitchFamily="18" charset="0"/>
                              <a:cs typeface="+mn-cs"/>
                            </a:rPr>
                            <a:t>31</a:t>
                          </a:r>
                          <a:r>
                            <a:rPr kumimoji="0" lang="en-US" altLang="zh-CN" sz="1600" b="1"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P</a:t>
                          </a:r>
                          <a:endParaRPr kumimoji="0" lang="zh-CN" altLang="en-US" sz="1600" b="1" i="0" u="none" strike="noStrike" kern="1200" cap="none" spc="0" normalizeH="0" baseline="0" noProof="0" dirty="0">
                            <a:ln>
                              <a:noFill/>
                            </a:ln>
                            <a:solidFill>
                              <a:prstClr val="black"/>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900866">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66892" r="-183590" b="-503378"/>
                          </a:stretch>
                        </a:blipFill>
                      </a:tcPr>
                    </a:tc>
                    <a:tc>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1266.13(12)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523(18)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404918" r="-183590" b="-1121311"/>
                          </a:stretch>
                        </a:blipFill>
                      </a:tcPr>
                    </a:tc>
                    <a:tc>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2233.6(1)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269(18)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496774" r="-183590" b="-1003226"/>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496774" r="-118293" b="-1003226"/>
                          </a:stretch>
                        </a:blipFill>
                      </a:tcPr>
                    </a:tc>
                    <a:tc>
                      <a:txBody>
                        <a:bodyPr/>
                        <a:lstStyle/>
                        <a:p>
                          <a:pPr algn="ctr"/>
                          <a:r>
                            <a:rPr lang="en-US" altLang="zh-CN" sz="1600" dirty="0">
                              <a:solidFill>
                                <a:schemeClr val="tx1"/>
                              </a:solidFill>
                              <a:latin typeface="Cambria Math" panose="02040503050406030204" pitchFamily="18" charset="0"/>
                            </a:rPr>
                            <a:t>3134.3(4)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7.2(6)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606557" r="-183590" b="-919672"/>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606557" r="-118293" b="-919672"/>
                          </a:stretch>
                        </a:blipFill>
                      </a:tcPr>
                    </a:tc>
                    <a:tc rowSpan="2">
                      <a:txBody>
                        <a:bodyPr/>
                        <a:lstStyle/>
                        <a:p>
                          <a:pPr algn="ctr"/>
                          <a:r>
                            <a:rPr lang="en-US" altLang="zh-CN" sz="1600" dirty="0">
                              <a:solidFill>
                                <a:schemeClr val="tx1"/>
                              </a:solidFill>
                              <a:latin typeface="Cambria Math" panose="02040503050406030204" pitchFamily="18" charset="0"/>
                            </a:rPr>
                            <a:t>3506.1(6)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r>
                            <a:rPr lang="en-US" altLang="zh-CN" sz="1600" dirty="0">
                              <a:solidFill>
                                <a:schemeClr val="tx1"/>
                              </a:solidFill>
                              <a:latin typeface="Cambria Math" panose="02040503050406030204" pitchFamily="18" charset="0"/>
                            </a:rPr>
                            <a:t>8.8(13)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695161" r="-183590" b="-804839"/>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695161" r="-118293" b="-804839"/>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808197" r="-183590" b="-71803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808197" r="-118293" b="-718033"/>
                          </a:stretch>
                        </a:blipFill>
                      </a:tcPr>
                    </a:tc>
                    <a:tc>
                      <a:txBody>
                        <a:bodyPr/>
                        <a:lstStyle/>
                        <a:p>
                          <a:pPr algn="ctr"/>
                          <a:r>
                            <a:rPr lang="en-US" altLang="zh-CN" sz="1600" dirty="0">
                              <a:solidFill>
                                <a:schemeClr val="tx1"/>
                              </a:solidFill>
                              <a:latin typeface="Cambria Math" panose="02040503050406030204" pitchFamily="18" charset="0"/>
                            </a:rPr>
                            <a:t>4190.9(10)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4.9(21)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893548" r="-183590" b="-606452"/>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893548" r="-118293" b="-606452"/>
                          </a:stretch>
                        </a:blipFill>
                      </a:tcPr>
                    </a:tc>
                    <a:tc>
                      <a:txBody>
                        <a:bodyPr/>
                        <a:lstStyle/>
                        <a:p>
                          <a:pPr algn="ctr"/>
                          <a:r>
                            <a:rPr lang="en-US" altLang="zh-CN" sz="1600" dirty="0">
                              <a:solidFill>
                                <a:schemeClr val="tx1"/>
                              </a:solidFill>
                              <a:latin typeface="Cambria Math" panose="02040503050406030204" pitchFamily="18" charset="0"/>
                            </a:rPr>
                            <a:t>5015.2(8)</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7.6(5)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009836" r="-183590" b="-51639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1009836" r="-118293" b="-516393"/>
                          </a:stretch>
                        </a:blipFill>
                      </a:tcPr>
                    </a:tc>
                    <a:tc>
                      <a:txBody>
                        <a:bodyPr/>
                        <a:lstStyle/>
                        <a:p>
                          <a:pPr algn="ctr"/>
                          <a:r>
                            <a:rPr lang="en-US" altLang="zh-CN" sz="1600" dirty="0">
                              <a:solidFill>
                                <a:schemeClr val="tx1"/>
                              </a:solidFill>
                              <a:latin typeface="Cambria Math" panose="02040503050406030204" pitchFamily="18" charset="0"/>
                            </a:rPr>
                            <a:t>5256.8(15)</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&lt;10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109836" r="-183590" b="-416393"/>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rgbClr val="FF0000"/>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5672.1(20)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25(6)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190323" r="-183590" b="-309677"/>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1190323" r="-118293" b="-309677"/>
                          </a:stretch>
                        </a:blipFill>
                      </a:tcPr>
                    </a:tc>
                    <a:tc>
                      <a:txBody>
                        <a:bodyPr/>
                        <a:lstStyle/>
                        <a:p>
                          <a:pPr algn="ctr"/>
                          <a:r>
                            <a:rPr lang="en-US" altLang="zh-CN" sz="1600" dirty="0">
                              <a:solidFill>
                                <a:schemeClr val="tx1"/>
                              </a:solidFill>
                              <a:latin typeface="Cambria Math" panose="02040503050406030204" pitchFamily="18" charset="0"/>
                            </a:rPr>
                            <a:t>5987.9(14)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311475" r="-183590" b="-214754"/>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1311475" r="-118293" b="-214754"/>
                          </a:stretch>
                        </a:blip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rowSpan="2">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388710" r="-183590" b="-111290"/>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41159" t="-1388710" r="-118293" b="-111290"/>
                          </a:stretch>
                        </a:blip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vMerge="1">
                      <a:txBody>
                        <a:bodyPr/>
                        <a:lstStyle/>
                        <a:p>
                          <a:pPr algn="ct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2821" t="-1513115" r="-183590" b="-13115"/>
                          </a:stretch>
                        </a:blip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6610.4(12)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tc>
                      <a:txBody>
                        <a:bodyPr/>
                        <a:lstStyle/>
                        <a:p>
                          <a:pPr algn="ctr"/>
                          <a:r>
                            <a:rPr kumimoji="0" lang="en-US" altLang="zh-CN" sz="1600" b="0" i="0" u="none" strike="noStrike" kern="1200" cap="none" spc="0" normalizeH="0" baseline="0" noProof="0" dirty="0">
                              <a:ln>
                                <a:noFill/>
                              </a:ln>
                              <a:solidFill>
                                <a:prstClr val="black"/>
                              </a:solidFill>
                              <a:effectLst/>
                              <a:uLnTx/>
                              <a:uFillTx/>
                              <a:latin typeface="Cambria Math" panose="02040503050406030204" pitchFamily="18" charset="0"/>
                              <a:ea typeface="Cambria Math" panose="02040503050406030204" pitchFamily="18" charset="0"/>
                              <a:cs typeface="+mn-cs"/>
                            </a:rPr>
                            <a:t>unknown</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Fallback>
      </mc:AlternateContent>
    </p:spTree>
    <p:extLst>
      <p:ext uri="{BB962C8B-B14F-4D97-AF65-F5344CB8AC3E}">
        <p14:creationId xmlns:p14="http://schemas.microsoft.com/office/powerpoint/2010/main" val="296001877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2461269899"/>
                  </p:ext>
                </p:extLst>
              </p:nvPr>
            </p:nvGraphicFramePr>
            <p:xfrm>
              <a:off x="0" y="51427"/>
              <a:ext cx="9773666" cy="5967038"/>
            </p:xfrm>
            <a:graphic>
              <a:graphicData uri="http://schemas.openxmlformats.org/drawingml/2006/table">
                <a:tbl>
                  <a:tblPr firstRow="1" bandRow="1">
                    <a:tableStyleId>{5C22544A-7EE6-4342-B048-85BDC9FD1C3A}</a:tableStyleId>
                  </a:tblPr>
                  <a:tblGrid>
                    <a:gridCol w="1247140">
                      <a:extLst>
                        <a:ext uri="{9D8B030D-6E8A-4147-A177-3AD203B41FA5}">
                          <a16:colId xmlns:a16="http://schemas.microsoft.com/office/drawing/2014/main" val="2567915445"/>
                        </a:ext>
                      </a:extLst>
                    </a:gridCol>
                    <a:gridCol w="1247140">
                      <a:extLst>
                        <a:ext uri="{9D8B030D-6E8A-4147-A177-3AD203B41FA5}">
                          <a16:colId xmlns:a16="http://schemas.microsoft.com/office/drawing/2014/main" val="2666824334"/>
                        </a:ext>
                      </a:extLst>
                    </a:gridCol>
                    <a:gridCol w="2426462">
                      <a:extLst>
                        <a:ext uri="{9D8B030D-6E8A-4147-A177-3AD203B41FA5}">
                          <a16:colId xmlns:a16="http://schemas.microsoft.com/office/drawing/2014/main" val="2499904838"/>
                        </a:ext>
                      </a:extLst>
                    </a:gridCol>
                    <a:gridCol w="2426462">
                      <a:extLst>
                        <a:ext uri="{9D8B030D-6E8A-4147-A177-3AD203B41FA5}">
                          <a16:colId xmlns:a16="http://schemas.microsoft.com/office/drawing/2014/main" val="3114897884"/>
                        </a:ext>
                      </a:extLst>
                    </a:gridCol>
                    <a:gridCol w="2426462">
                      <a:extLst>
                        <a:ext uri="{9D8B030D-6E8A-4147-A177-3AD203B41FA5}">
                          <a16:colId xmlns:a16="http://schemas.microsoft.com/office/drawing/2014/main" val="3288050637"/>
                        </a:ext>
                      </a:extLst>
                    </a:gridCol>
                  </a:tblGrid>
                  <a:tr h="373921">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Louis Method 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Louis Method 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Glen Method 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900866">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2385</m:t>
                                        </m:r>
                                      </m:e>
                                      <m:sub>
                                        <m:r>
                                          <a:rPr lang="en-US" altLang="zh-CN" sz="1600" b="0" i="1" smtClean="0">
                                            <a:solidFill>
                                              <a:schemeClr val="tx1"/>
                                            </a:solidFill>
                                            <a:latin typeface="Cambria Math" panose="02040503050406030204" pitchFamily="18" charset="0"/>
                                            <a:ea typeface="Cambria Math" panose="02040503050406030204" pitchFamily="18" charset="0"/>
                                          </a:rPr>
                                          <m:t>−292</m:t>
                                        </m:r>
                                      </m:sub>
                                      <m:sup>
                                        <m:r>
                                          <a:rPr lang="en-US" altLang="zh-CN" sz="1600" b="0" i="1" smtClean="0">
                                            <a:solidFill>
                                              <a:schemeClr val="tx1"/>
                                            </a:solidFill>
                                            <a:latin typeface="Cambria Math" panose="02040503050406030204" pitchFamily="18" charset="0"/>
                                            <a:ea typeface="Cambria Math" panose="02040503050406030204" pitchFamily="18" charset="0"/>
                                          </a:rPr>
                                          <m:t>+375</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−1013</m:t>
                                    </m:r>
                                  </m:sub>
                                  <m:sup>
                                    <m:r>
                                      <a:rPr lang="en-US" altLang="zh-CN" sz="1600" b="0" i="1" smtClean="0">
                                        <a:solidFill>
                                          <a:schemeClr val="tx1"/>
                                        </a:solidFill>
                                        <a:latin typeface="Cambria Math" panose="02040503050406030204" pitchFamily="18" charset="0"/>
                                        <a:ea typeface="Cambria Math" panose="02040503050406030204" pitchFamily="18" charset="0"/>
                                      </a:rPr>
                                      <m:t>+832</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2385</m:t>
                                        </m:r>
                                      </m:e>
                                      <m:sub>
                                        <m:r>
                                          <a:rPr lang="en-US" altLang="zh-CN" sz="1600" b="0" i="1" smtClean="0">
                                            <a:solidFill>
                                              <a:schemeClr val="tx1"/>
                                            </a:solidFill>
                                            <a:latin typeface="Cambria Math" panose="02040503050406030204" pitchFamily="18" charset="0"/>
                                            <a:ea typeface="Cambria Math" panose="02040503050406030204" pitchFamily="18" charset="0"/>
                                          </a:rPr>
                                          <m:t>−359</m:t>
                                        </m:r>
                                      </m:sub>
                                      <m:sup>
                                        <m:r>
                                          <a:rPr lang="en-US" altLang="zh-CN" sz="1600" b="0" i="1" smtClean="0">
                                            <a:solidFill>
                                              <a:schemeClr val="tx1"/>
                                            </a:solidFill>
                                            <a:latin typeface="Cambria Math" panose="02040503050406030204" pitchFamily="18" charset="0"/>
                                            <a:ea typeface="Cambria Math" panose="02040503050406030204" pitchFamily="18" charset="0"/>
                                          </a:rPr>
                                          <m:t>+358</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−1013</m:t>
                                    </m:r>
                                  </m:sub>
                                  <m:sup>
                                    <m:r>
                                      <a:rPr lang="en-US" altLang="zh-CN" sz="1600" b="0" i="1" smtClean="0">
                                        <a:solidFill>
                                          <a:schemeClr val="tx1"/>
                                        </a:solidFill>
                                        <a:latin typeface="Cambria Math" panose="02040503050406030204" pitchFamily="18" charset="0"/>
                                        <a:ea typeface="Cambria Math" panose="02040503050406030204" pitchFamily="18" charset="0"/>
                                      </a:rPr>
                                      <m:t>+832</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2502</m:t>
                                        </m:r>
                                      </m:e>
                                      <m:sub>
                                        <m:r>
                                          <a:rPr lang="en-US" altLang="zh-CN" sz="1600" b="0" i="1" smtClean="0">
                                            <a:solidFill>
                                              <a:schemeClr val="tx1"/>
                                            </a:solidFill>
                                            <a:latin typeface="Cambria Math" panose="02040503050406030204" pitchFamily="18" charset="0"/>
                                            <a:ea typeface="Cambria Math" panose="02040503050406030204" pitchFamily="18" charset="0"/>
                                          </a:rPr>
                                          <m:t>−355</m:t>
                                        </m:r>
                                      </m:sub>
                                      <m:sup>
                                        <m:r>
                                          <a:rPr lang="en-US" altLang="zh-CN" sz="1600" b="0" i="1" smtClean="0">
                                            <a:solidFill>
                                              <a:schemeClr val="tx1"/>
                                            </a:solidFill>
                                            <a:latin typeface="Cambria Math" panose="02040503050406030204" pitchFamily="18" charset="0"/>
                                            <a:ea typeface="Cambria Math" panose="02040503050406030204" pitchFamily="18" charset="0"/>
                                          </a:rPr>
                                          <m:t>+283</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−1179</m:t>
                                    </m:r>
                                  </m:sub>
                                  <m:sup>
                                    <m:r>
                                      <a:rPr lang="en-US" altLang="zh-CN" sz="1600" b="0" i="1" smtClean="0">
                                        <a:solidFill>
                                          <a:schemeClr val="tx1"/>
                                        </a:solidFill>
                                        <a:latin typeface="Cambria Math" panose="02040503050406030204" pitchFamily="18" charset="0"/>
                                        <a:ea typeface="Cambria Math" panose="02040503050406030204" pitchFamily="18" charset="0"/>
                                      </a:rPr>
                                      <m:t>+779</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461705104"/>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257</m:t>
                                        </m:r>
                                      </m:e>
                                      <m:sub>
                                        <m:r>
                                          <a:rPr lang="en-US" altLang="zh-CN" sz="1600" b="0" i="1" smtClean="0">
                                            <a:solidFill>
                                              <a:schemeClr val="tx1"/>
                                            </a:solidFill>
                                            <a:latin typeface="Cambria Math" panose="02040503050406030204" pitchFamily="18" charset="0"/>
                                            <a:ea typeface="Cambria Math" panose="02040503050406030204" pitchFamily="18" charset="0"/>
                                          </a:rPr>
                                          <m:t>−24</m:t>
                                        </m:r>
                                      </m:sub>
                                      <m:sup>
                                        <m:r>
                                          <a:rPr lang="en-US" altLang="zh-CN" sz="1600" b="0" i="1" smtClean="0">
                                            <a:solidFill>
                                              <a:schemeClr val="tx1"/>
                                            </a:solidFill>
                                            <a:latin typeface="Cambria Math" panose="02040503050406030204" pitchFamily="18" charset="0"/>
                                            <a:ea typeface="Cambria Math" panose="02040503050406030204" pitchFamily="18" charset="0"/>
                                          </a:rPr>
                                          <m:t>+26</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−31</m:t>
                                    </m:r>
                                  </m:sub>
                                  <m:sup>
                                    <m:r>
                                      <a:rPr lang="en-US" altLang="zh-CN" sz="1600" b="0" i="1" smtClean="0">
                                        <a:solidFill>
                                          <a:schemeClr val="tx1"/>
                                        </a:solidFill>
                                        <a:latin typeface="Cambria Math" panose="02040503050406030204" pitchFamily="18" charset="0"/>
                                        <a:ea typeface="Cambria Math" panose="02040503050406030204" pitchFamily="18" charset="0"/>
                                      </a:rPr>
                                      <m:t>+52</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257</m:t>
                                        </m:r>
                                      </m:e>
                                      <m:sub>
                                        <m:r>
                                          <a:rPr lang="en-US" altLang="zh-CN" sz="1600" b="0" i="1" smtClean="0">
                                            <a:solidFill>
                                              <a:schemeClr val="tx1"/>
                                            </a:solidFill>
                                            <a:latin typeface="Cambria Math" panose="02040503050406030204" pitchFamily="18" charset="0"/>
                                            <a:ea typeface="Cambria Math" panose="02040503050406030204" pitchFamily="18" charset="0"/>
                                          </a:rPr>
                                          <m:t>−25</m:t>
                                        </m:r>
                                      </m:sub>
                                      <m:sup>
                                        <m:r>
                                          <a:rPr lang="en-US" altLang="zh-CN" sz="1600" b="0" i="1" smtClean="0">
                                            <a:solidFill>
                                              <a:schemeClr val="tx1"/>
                                            </a:solidFill>
                                            <a:latin typeface="Cambria Math" panose="02040503050406030204" pitchFamily="18" charset="0"/>
                                            <a:ea typeface="Cambria Math" panose="02040503050406030204" pitchFamily="18" charset="0"/>
                                          </a:rPr>
                                          <m:t>+25</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−31</m:t>
                                    </m:r>
                                  </m:sub>
                                  <m:sup>
                                    <m:r>
                                      <a:rPr lang="en-US" altLang="zh-CN" sz="1600" b="0" i="1" smtClean="0">
                                        <a:solidFill>
                                          <a:schemeClr val="tx1"/>
                                        </a:solidFill>
                                        <a:latin typeface="Cambria Math" panose="02040503050406030204" pitchFamily="18" charset="0"/>
                                        <a:ea typeface="Cambria Math" panose="02040503050406030204" pitchFamily="18" charset="0"/>
                                      </a:rPr>
                                      <m:t>+51</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277</m:t>
                                        </m:r>
                                      </m:e>
                                      <m:sub>
                                        <m:r>
                                          <a:rPr lang="en-US" altLang="zh-CN" sz="1600" b="0" i="1" smtClean="0">
                                            <a:solidFill>
                                              <a:schemeClr val="tx1"/>
                                            </a:solidFill>
                                            <a:latin typeface="Cambria Math" panose="02040503050406030204" pitchFamily="18" charset="0"/>
                                            <a:ea typeface="Cambria Math" panose="02040503050406030204" pitchFamily="18" charset="0"/>
                                          </a:rPr>
                                          <m:t>−27</m:t>
                                        </m:r>
                                      </m:sub>
                                      <m:sup>
                                        <m:r>
                                          <a:rPr lang="en-US" altLang="zh-CN" sz="1600" b="0" i="1" smtClean="0">
                                            <a:solidFill>
                                              <a:schemeClr val="tx1"/>
                                            </a:solidFill>
                                            <a:latin typeface="Cambria Math" panose="02040503050406030204" pitchFamily="18" charset="0"/>
                                            <a:ea typeface="Cambria Math" panose="02040503050406030204" pitchFamily="18" charset="0"/>
                                          </a:rPr>
                                          <m:t>+12</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−52</m:t>
                                    </m:r>
                                  </m:sub>
                                  <m:sup>
                                    <m:r>
                                      <a:rPr lang="en-US" altLang="zh-CN" sz="1600" b="0" i="1" smtClean="0">
                                        <a:solidFill>
                                          <a:schemeClr val="tx1"/>
                                        </a:solidFill>
                                        <a:latin typeface="Cambria Math" panose="02040503050406030204" pitchFamily="18" charset="0"/>
                                        <a:ea typeface="Cambria Math" panose="02040503050406030204" pitchFamily="18" charset="0"/>
                                      </a:rPr>
                                      <m:t>+5</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rPr>
                                  <m:t>&lt;15</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14:m>
                            <m:oMath xmlns:m="http://schemas.openxmlformats.org/officeDocument/2006/math">
                              <m:r>
                                <a:rPr lang="en-US" altLang="zh-CN" sz="1600" b="0" i="1" smtClean="0">
                                  <a:solidFill>
                                    <a:schemeClr val="tx1"/>
                                  </a:solidFill>
                                  <a:latin typeface="Cambria Math" panose="02040503050406030204" pitchFamily="18" charset="0"/>
                                </a:rPr>
                                <m:t>&lt;1</m:t>
                              </m:r>
                            </m:oMath>
                          </a14:m>
                          <a:r>
                            <a:rPr lang="en-US" altLang="zh-CN" sz="1600" dirty="0">
                              <a:solidFill>
                                <a:schemeClr val="tx1"/>
                              </a:solidFill>
                              <a:latin typeface="Cambria Math" panose="02040503050406030204" pitchFamily="18" charset="0"/>
                            </a:rPr>
                            <a:t>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rPr>
                                  <m:t>&lt;18</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14:m>
                            <m:oMathPara xmlns:m="http://schemas.openxmlformats.org/officeDocument/2006/math">
                              <m:oMathParaPr>
                                <m:jc m:val="centerGroup"/>
                              </m:oMathParaPr>
                              <m:oMath xmlns:m="http://schemas.openxmlformats.org/officeDocument/2006/math">
                                <m:r>
                                  <a:rPr lang="en-US" altLang="zh-CN" sz="1600" b="0" i="1" smtClean="0">
                                    <a:solidFill>
                                      <a:schemeClr val="tx1"/>
                                    </a:solidFill>
                                    <a:latin typeface="Cambria Math" panose="02040503050406030204" pitchFamily="18" charset="0"/>
                                  </a:rPr>
                                  <m:t>&lt;37</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&lt;37</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m:t>
                              </m:r>
                            </m:oMath>
                          </a14:m>
                          <a:r>
                            <a:rPr kumimoji="0" lang="en-US" altLang="zh-CN"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rPr>
                            <a:t>41</a:t>
                          </a:r>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&lt;30</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&lt;27</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&lt;2</m:t>
                              </m:r>
                            </m:oMath>
                          </a14:m>
                          <a:r>
                            <a:rPr kumimoji="0" lang="en-US" altLang="zh-CN"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rPr>
                            <a:t>8</a:t>
                          </a:r>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&lt;42</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&lt;35</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&lt;54</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&lt;12</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&lt;12</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&lt;1</m:t>
                              </m:r>
                            </m:oMath>
                          </a14:m>
                          <a:r>
                            <a:rPr kumimoji="0" lang="en-US" altLang="zh-CN"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rPr>
                            <a:t>3</a:t>
                          </a:r>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&lt;10</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&lt;12</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&lt;1</m:t>
                              </m:r>
                            </m:oMath>
                          </a14:m>
                          <a:r>
                            <a:rPr kumimoji="0" lang="en-US" altLang="zh-CN"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rPr>
                            <a:t>6</a:t>
                          </a:r>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20</m:t>
                                        </m:r>
                                      </m:e>
                                      <m:sub>
                                        <m:r>
                                          <a:rPr lang="en-US" altLang="zh-CN" sz="1600" b="0" i="1" smtClean="0">
                                            <a:solidFill>
                                              <a:schemeClr val="tx1"/>
                                            </a:solidFill>
                                            <a:latin typeface="Cambria Math" panose="02040503050406030204" pitchFamily="18" charset="0"/>
                                            <a:ea typeface="Cambria Math" panose="02040503050406030204" pitchFamily="18" charset="0"/>
                                          </a:rPr>
                                          <m:t>−7</m:t>
                                        </m:r>
                                      </m:sub>
                                      <m:sup>
                                        <m:r>
                                          <a:rPr lang="en-US" altLang="zh-CN" sz="1600" b="0" i="1" smtClean="0">
                                            <a:solidFill>
                                              <a:schemeClr val="tx1"/>
                                            </a:solidFill>
                                            <a:latin typeface="Cambria Math" panose="02040503050406030204" pitchFamily="18" charset="0"/>
                                            <a:ea typeface="Cambria Math" panose="02040503050406030204" pitchFamily="18" charset="0"/>
                                          </a:rPr>
                                          <m:t>+9</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−11</m:t>
                                    </m:r>
                                  </m:sub>
                                  <m:sup>
                                    <m:r>
                                      <a:rPr lang="en-US" altLang="zh-CN" sz="1600" b="0" i="1" smtClean="0">
                                        <a:solidFill>
                                          <a:schemeClr val="tx1"/>
                                        </a:solidFill>
                                        <a:latin typeface="Cambria Math" panose="02040503050406030204" pitchFamily="18" charset="0"/>
                                        <a:ea typeface="Cambria Math" panose="02040503050406030204" pitchFamily="18" charset="0"/>
                                      </a:rPr>
                                      <m:t>+17</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21</m:t>
                                        </m:r>
                                      </m:e>
                                      <m:sub>
                                        <m:r>
                                          <a:rPr lang="en-US" altLang="zh-CN" sz="1600" b="0" i="1" smtClean="0">
                                            <a:solidFill>
                                              <a:schemeClr val="tx1"/>
                                            </a:solidFill>
                                            <a:latin typeface="Cambria Math" panose="02040503050406030204" pitchFamily="18" charset="0"/>
                                            <a:ea typeface="Cambria Math" panose="02040503050406030204" pitchFamily="18" charset="0"/>
                                          </a:rPr>
                                          <m:t>−9</m:t>
                                        </m:r>
                                      </m:sub>
                                      <m:sup>
                                        <m:r>
                                          <a:rPr lang="en-US" altLang="zh-CN" sz="1600" b="0" i="1" smtClean="0">
                                            <a:solidFill>
                                              <a:schemeClr val="tx1"/>
                                            </a:solidFill>
                                            <a:latin typeface="Cambria Math" panose="02040503050406030204" pitchFamily="18" charset="0"/>
                                            <a:ea typeface="Cambria Math" panose="02040503050406030204" pitchFamily="18" charset="0"/>
                                          </a:rPr>
                                          <m:t>+9</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−11</m:t>
                                    </m:r>
                                  </m:sub>
                                  <m:sup>
                                    <m:r>
                                      <a:rPr lang="en-US" altLang="zh-CN" sz="1600" b="0" i="1" smtClean="0">
                                        <a:solidFill>
                                          <a:schemeClr val="tx1"/>
                                        </a:solidFill>
                                        <a:latin typeface="Cambria Math" panose="02040503050406030204" pitchFamily="18" charset="0"/>
                                        <a:ea typeface="Cambria Math" panose="02040503050406030204" pitchFamily="18" charset="0"/>
                                      </a:rPr>
                                      <m:t>+16</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23</m:t>
                                        </m:r>
                                      </m:e>
                                      <m:sub>
                                        <m:r>
                                          <a:rPr lang="en-US" altLang="zh-CN" sz="1600" b="0" i="1" smtClean="0">
                                            <a:solidFill>
                                              <a:schemeClr val="tx1"/>
                                            </a:solidFill>
                                            <a:latin typeface="Cambria Math" panose="02040503050406030204" pitchFamily="18" charset="0"/>
                                            <a:ea typeface="Cambria Math" panose="02040503050406030204" pitchFamily="18" charset="0"/>
                                          </a:rPr>
                                          <m:t>−8</m:t>
                                        </m:r>
                                      </m:sub>
                                      <m:sup>
                                        <m:r>
                                          <a:rPr lang="en-US" altLang="zh-CN" sz="1600" b="0" i="1" smtClean="0">
                                            <a:solidFill>
                                              <a:schemeClr val="tx1"/>
                                            </a:solidFill>
                                            <a:latin typeface="Cambria Math" panose="02040503050406030204" pitchFamily="18" charset="0"/>
                                            <a:ea typeface="Cambria Math" panose="02040503050406030204" pitchFamily="18" charset="0"/>
                                          </a:rPr>
                                          <m:t>+10</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−11</m:t>
                                    </m:r>
                                  </m:sub>
                                  <m:sup>
                                    <m:r>
                                      <a:rPr lang="en-US" altLang="zh-CN" sz="1600" b="0" i="1" smtClean="0">
                                        <a:solidFill>
                                          <a:schemeClr val="tx1"/>
                                        </a:solidFill>
                                        <a:latin typeface="Cambria Math" panose="02040503050406030204" pitchFamily="18" charset="0"/>
                                        <a:ea typeface="Cambria Math" panose="02040503050406030204" pitchFamily="18" charset="0"/>
                                      </a:rPr>
                                      <m:t>+14</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&lt;21</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&lt;24</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&lt;30</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&lt;35</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&lt;35</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&lt;43</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&lt;34</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&lt;30</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600" b="0" i="1" u="none" strike="noStrike" kern="1200" cap="none" spc="0" normalizeH="0" baseline="0" noProof="0" smtClean="0">
                                    <a:ln>
                                      <a:noFill/>
                                    </a:ln>
                                    <a:solidFill>
                                      <a:schemeClr val="tx1"/>
                                    </a:solidFill>
                                    <a:effectLst/>
                                    <a:uLnTx/>
                                    <a:uFillTx/>
                                    <a:latin typeface="Cambria Math" panose="02040503050406030204" pitchFamily="18" charset="0"/>
                                    <a:cs typeface="+mn-cs"/>
                                  </a:rPr>
                                  <m:t>&lt;32</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14</m:t>
                                        </m:r>
                                      </m:e>
                                      <m:sub>
                                        <m:r>
                                          <a:rPr lang="en-US" altLang="zh-CN" sz="1600" b="0" i="1" smtClean="0">
                                            <a:solidFill>
                                              <a:schemeClr val="tx1"/>
                                            </a:solidFill>
                                            <a:latin typeface="Cambria Math" panose="02040503050406030204" pitchFamily="18" charset="0"/>
                                            <a:ea typeface="Cambria Math" panose="02040503050406030204" pitchFamily="18" charset="0"/>
                                          </a:rPr>
                                          <m:t>−7</m:t>
                                        </m:r>
                                      </m:sub>
                                      <m:sup>
                                        <m:r>
                                          <a:rPr lang="en-US" altLang="zh-CN" sz="1600" b="0" i="1" smtClean="0">
                                            <a:solidFill>
                                              <a:schemeClr val="tx1"/>
                                            </a:solidFill>
                                            <a:latin typeface="Cambria Math" panose="02040503050406030204" pitchFamily="18" charset="0"/>
                                            <a:ea typeface="Cambria Math" panose="02040503050406030204" pitchFamily="18" charset="0"/>
                                          </a:rPr>
                                          <m:t>+10</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−7</m:t>
                                    </m:r>
                                  </m:sub>
                                  <m:sup>
                                    <m:r>
                                      <a:rPr lang="en-US" altLang="zh-CN" sz="1600" b="0" i="1" smtClean="0">
                                        <a:solidFill>
                                          <a:schemeClr val="tx1"/>
                                        </a:solidFill>
                                        <a:latin typeface="Cambria Math" panose="02040503050406030204" pitchFamily="18" charset="0"/>
                                        <a:ea typeface="Cambria Math" panose="02040503050406030204" pitchFamily="18" charset="0"/>
                                      </a:rPr>
                                      <m:t>+36</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kumimoji="0" lang="zh-CN" altLang="en-US" sz="1600" b="0" i="0" u="none" strike="noStrike" kern="1200" cap="none" spc="0" normalizeH="0" baseline="0" noProof="0" dirty="0">
                            <a:ln>
                              <a:noFill/>
                            </a:ln>
                            <a:solidFill>
                              <a:schemeClr val="tx1"/>
                            </a:solidFill>
                            <a:effectLst/>
                            <a:uLnTx/>
                            <a:uFillTx/>
                            <a:latin typeface="Cambria Math" panose="02040503050406030204" pitchFamily="18" charset="0"/>
                            <a:ea typeface="宋体" panose="02010600030101010101" pitchFamily="2" charset="-122"/>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15</m:t>
                                        </m:r>
                                      </m:e>
                                      <m:sub>
                                        <m:r>
                                          <a:rPr lang="en-US" altLang="zh-CN" sz="1600" b="0" i="1" smtClean="0">
                                            <a:solidFill>
                                              <a:schemeClr val="tx1"/>
                                            </a:solidFill>
                                            <a:latin typeface="Cambria Math" panose="02040503050406030204" pitchFamily="18" charset="0"/>
                                            <a:ea typeface="Cambria Math" panose="02040503050406030204" pitchFamily="18" charset="0"/>
                                          </a:rPr>
                                          <m:t>−8</m:t>
                                        </m:r>
                                      </m:sub>
                                      <m:sup>
                                        <m:r>
                                          <a:rPr lang="en-US" altLang="zh-CN" sz="1600" b="0" i="1" smtClean="0">
                                            <a:solidFill>
                                              <a:schemeClr val="tx1"/>
                                            </a:solidFill>
                                            <a:latin typeface="Cambria Math" panose="02040503050406030204" pitchFamily="18" charset="0"/>
                                            <a:ea typeface="Cambria Math" panose="02040503050406030204" pitchFamily="18" charset="0"/>
                                          </a:rPr>
                                          <m:t>+9</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−10</m:t>
                                    </m:r>
                                  </m:sub>
                                  <m:sup>
                                    <m:r>
                                      <a:rPr lang="en-US" altLang="zh-CN" sz="1600" b="0" i="1" smtClean="0">
                                        <a:solidFill>
                                          <a:schemeClr val="tx1"/>
                                        </a:solidFill>
                                        <a:latin typeface="Cambria Math" panose="02040503050406030204" pitchFamily="18" charset="0"/>
                                        <a:ea typeface="Cambria Math" panose="02040503050406030204" pitchFamily="18" charset="0"/>
                                      </a:rPr>
                                      <m:t>+34</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sSubSup>
                                      <m:sSubSupPr>
                                        <m:ctrlPr>
                                          <a:rPr lang="en-US" altLang="zh-CN" sz="1600" i="1" smtClean="0">
                                            <a:solidFill>
                                              <a:schemeClr val="tx1"/>
                                            </a:solidFill>
                                            <a:latin typeface="Cambria Math" panose="02040503050406030204" pitchFamily="18" charset="0"/>
                                            <a:ea typeface="Cambria Math" panose="02040503050406030204" pitchFamily="18" charset="0"/>
                                          </a:rPr>
                                        </m:ctrlPr>
                                      </m:sSubSupPr>
                                      <m:e>
                                        <m:r>
                                          <a:rPr lang="en-US" altLang="zh-CN" sz="1600" b="0" i="1" smtClean="0">
                                            <a:solidFill>
                                              <a:schemeClr val="tx1"/>
                                            </a:solidFill>
                                            <a:latin typeface="Cambria Math" panose="02040503050406030204" pitchFamily="18" charset="0"/>
                                            <a:ea typeface="Cambria Math" panose="02040503050406030204" pitchFamily="18" charset="0"/>
                                          </a:rPr>
                                          <m:t>16</m:t>
                                        </m:r>
                                      </m:e>
                                      <m:sub>
                                        <m:r>
                                          <a:rPr lang="en-US" altLang="zh-CN" sz="1600" b="0" i="1" smtClean="0">
                                            <a:solidFill>
                                              <a:schemeClr val="tx1"/>
                                            </a:solidFill>
                                            <a:latin typeface="Cambria Math" panose="02040503050406030204" pitchFamily="18" charset="0"/>
                                            <a:ea typeface="Cambria Math" panose="02040503050406030204" pitchFamily="18" charset="0"/>
                                          </a:rPr>
                                          <m:t>−6</m:t>
                                        </m:r>
                                      </m:sub>
                                      <m:sup>
                                        <m:r>
                                          <a:rPr lang="en-US" altLang="zh-CN" sz="1600" b="0" i="1" smtClean="0">
                                            <a:solidFill>
                                              <a:schemeClr val="tx1"/>
                                            </a:solidFill>
                                            <a:latin typeface="Cambria Math" panose="02040503050406030204" pitchFamily="18" charset="0"/>
                                            <a:ea typeface="Cambria Math" panose="02040503050406030204" pitchFamily="18" charset="0"/>
                                          </a:rPr>
                                          <m:t>+12</m:t>
                                        </m:r>
                                      </m:sup>
                                    </m:sSubSup>
                                    <m:d>
                                      <m:dPr>
                                        <m:ctrlPr>
                                          <a:rPr lang="en-US" altLang="zh-CN" sz="1600" b="0" i="1" smtClean="0">
                                            <a:solidFill>
                                              <a:schemeClr val="tx1"/>
                                            </a:solidFill>
                                            <a:latin typeface="Cambria Math" panose="02040503050406030204" pitchFamily="18" charset="0"/>
                                            <a:ea typeface="Cambria Math" panose="02040503050406030204" pitchFamily="18" charset="0"/>
                                          </a:rPr>
                                        </m:ctrlPr>
                                      </m:dPr>
                                      <m:e>
                                        <m:r>
                                          <m:rPr>
                                            <m:sty m:val="p"/>
                                          </m:rPr>
                                          <a:rPr lang="en-US" altLang="zh-CN" sz="1600" b="0" i="0" smtClean="0">
                                            <a:solidFill>
                                              <a:schemeClr val="tx1"/>
                                            </a:solidFill>
                                            <a:latin typeface="Cambria Math" panose="02040503050406030204" pitchFamily="18" charset="0"/>
                                            <a:ea typeface="Cambria Math" panose="02040503050406030204" pitchFamily="18" charset="0"/>
                                          </a:rPr>
                                          <m:t>stat</m:t>
                                        </m:r>
                                      </m:e>
                                    </m:d>
                                  </m:e>
                                  <m:sub>
                                    <m:r>
                                      <a:rPr lang="en-US" altLang="zh-CN" sz="1600" b="0" i="1" smtClean="0">
                                        <a:solidFill>
                                          <a:schemeClr val="tx1"/>
                                        </a:solidFill>
                                        <a:latin typeface="Cambria Math" panose="02040503050406030204" pitchFamily="18" charset="0"/>
                                        <a:ea typeface="Cambria Math" panose="02040503050406030204" pitchFamily="18" charset="0"/>
                                      </a:rPr>
                                      <m:t>−6</m:t>
                                    </m:r>
                                  </m:sub>
                                  <m:sup>
                                    <m:r>
                                      <a:rPr lang="en-US" altLang="zh-CN" sz="1600" b="0" i="1" smtClean="0">
                                        <a:solidFill>
                                          <a:schemeClr val="tx1"/>
                                        </a:solidFill>
                                        <a:latin typeface="Cambria Math" panose="02040503050406030204" pitchFamily="18" charset="0"/>
                                        <a:ea typeface="Cambria Math" panose="02040503050406030204" pitchFamily="18" charset="0"/>
                                      </a:rPr>
                                      <m:t>+27</m:t>
                                    </m:r>
                                  </m:sup>
                                </m:sSubSup>
                                <m:r>
                                  <a:rPr lang="en-US" altLang="zh-CN" sz="1600" b="0" i="1" smtClean="0">
                                    <a:solidFill>
                                      <a:schemeClr val="tx1"/>
                                    </a:solidFill>
                                    <a:latin typeface="Cambria Math" panose="02040503050406030204" pitchFamily="18" charset="0"/>
                                    <a:ea typeface="Cambria Math" panose="02040503050406030204" pitchFamily="18" charset="0"/>
                                  </a:rPr>
                                  <m:t>(</m:t>
                                </m:r>
                                <m:r>
                                  <m:rPr>
                                    <m:sty m:val="p"/>
                                  </m:rPr>
                                  <a:rPr lang="en-US" altLang="zh-CN" sz="1600" b="0" i="1" smtClean="0">
                                    <a:solidFill>
                                      <a:schemeClr val="tx1"/>
                                    </a:solidFill>
                                    <a:latin typeface="Cambria Math" panose="02040503050406030204" pitchFamily="18" charset="0"/>
                                    <a:ea typeface="Cambria Math" panose="02040503050406030204" pitchFamily="18" charset="0"/>
                                  </a:rPr>
                                  <m:t>syst</m:t>
                                </m:r>
                                <m:r>
                                  <a:rPr lang="en-US" altLang="zh-CN" sz="1600" b="0" i="1" smtClean="0">
                                    <a:solidFill>
                                      <a:schemeClr val="tx1"/>
                                    </a:solidFill>
                                    <a:latin typeface="Cambria Math" panose="02040503050406030204" pitchFamily="18" charset="0"/>
                                    <a:ea typeface="Cambria Math" panose="02040503050406030204" pitchFamily="18" charset="0"/>
                                  </a:rPr>
                                  <m:t>)</m:t>
                                </m:r>
                              </m:oMath>
                            </m:oMathPara>
                          </a14:m>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91527157"/>
                      </a:ext>
                    </a:extLst>
                  </a:tr>
                </a:tbl>
              </a:graphicData>
            </a:graphic>
          </p:graphicFrame>
        </mc:Choice>
        <mc:Fallback xmlns="">
          <p:graphicFrame>
            <p:nvGraphicFramePr>
              <p:cNvPr id="2" name="Table 2">
                <a:extLst>
                  <a:ext uri="{FF2B5EF4-FFF2-40B4-BE49-F238E27FC236}">
                    <a16:creationId xmlns:a16="http://schemas.microsoft.com/office/drawing/2014/main" id="{EE33E98D-78BA-493D-9063-E33489891E37}"/>
                  </a:ext>
                </a:extLst>
              </p:cNvPr>
              <p:cNvGraphicFramePr>
                <a:graphicFrameLocks noGrp="1"/>
              </p:cNvGraphicFramePr>
              <p:nvPr>
                <p:extLst>
                  <p:ext uri="{D42A27DB-BD31-4B8C-83A1-F6EECF244321}">
                    <p14:modId xmlns:p14="http://schemas.microsoft.com/office/powerpoint/2010/main" val="2461269899"/>
                  </p:ext>
                </p:extLst>
              </p:nvPr>
            </p:nvGraphicFramePr>
            <p:xfrm>
              <a:off x="0" y="51427"/>
              <a:ext cx="9773666" cy="5967038"/>
            </p:xfrm>
            <a:graphic>
              <a:graphicData uri="http://schemas.openxmlformats.org/drawingml/2006/table">
                <a:tbl>
                  <a:tblPr firstRow="1" bandRow="1">
                    <a:tableStyleId>{5C22544A-7EE6-4342-B048-85BDC9FD1C3A}</a:tableStyleId>
                  </a:tblPr>
                  <a:tblGrid>
                    <a:gridCol w="1247140">
                      <a:extLst>
                        <a:ext uri="{9D8B030D-6E8A-4147-A177-3AD203B41FA5}">
                          <a16:colId xmlns:a16="http://schemas.microsoft.com/office/drawing/2014/main" val="2567915445"/>
                        </a:ext>
                      </a:extLst>
                    </a:gridCol>
                    <a:gridCol w="1247140">
                      <a:extLst>
                        <a:ext uri="{9D8B030D-6E8A-4147-A177-3AD203B41FA5}">
                          <a16:colId xmlns:a16="http://schemas.microsoft.com/office/drawing/2014/main" val="2666824334"/>
                        </a:ext>
                      </a:extLst>
                    </a:gridCol>
                    <a:gridCol w="2426462">
                      <a:extLst>
                        <a:ext uri="{9D8B030D-6E8A-4147-A177-3AD203B41FA5}">
                          <a16:colId xmlns:a16="http://schemas.microsoft.com/office/drawing/2014/main" val="2499904838"/>
                        </a:ext>
                      </a:extLst>
                    </a:gridCol>
                    <a:gridCol w="2426462">
                      <a:extLst>
                        <a:ext uri="{9D8B030D-6E8A-4147-A177-3AD203B41FA5}">
                          <a16:colId xmlns:a16="http://schemas.microsoft.com/office/drawing/2014/main" val="3114897884"/>
                        </a:ext>
                      </a:extLst>
                    </a:gridCol>
                    <a:gridCol w="2426462">
                      <a:extLst>
                        <a:ext uri="{9D8B030D-6E8A-4147-A177-3AD203B41FA5}">
                          <a16:colId xmlns:a16="http://schemas.microsoft.com/office/drawing/2014/main" val="3288050637"/>
                        </a:ext>
                      </a:extLst>
                    </a:gridCol>
                  </a:tblGrid>
                  <a:tr h="579120">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x</a:t>
                          </a:r>
                          <a:r>
                            <a:rPr lang="en-US" altLang="zh-CN" sz="1600" dirty="0">
                              <a:solidFill>
                                <a:schemeClr val="tx1"/>
                              </a:solidFill>
                              <a:latin typeface="Cambria Math" panose="02040503050406030204" pitchFamily="18" charset="0"/>
                              <a:ea typeface="Cambria Math" panose="02040503050406030204" pitchFamily="18" charset="0"/>
                            </a:rPr>
                            <a:t> (keV)</a:t>
                          </a:r>
                        </a:p>
                        <a:p>
                          <a:pPr algn="ct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E</a:t>
                          </a:r>
                          <a:r>
                            <a:rPr lang="en-US" altLang="zh-CN" sz="1600" i="1" baseline="-25000" dirty="0">
                              <a:solidFill>
                                <a:schemeClr val="tx1"/>
                              </a:solidFill>
                              <a:latin typeface="Cambria Math" panose="02040503050406030204" pitchFamily="18" charset="0"/>
                              <a:ea typeface="Cambria Math" panose="02040503050406030204" pitchFamily="18" charset="0"/>
                            </a:rPr>
                            <a:t>γ</a:t>
                          </a:r>
                          <a:r>
                            <a:rPr lang="en-US" altLang="zh-CN" sz="1600" dirty="0">
                              <a:solidFill>
                                <a:schemeClr val="tx1"/>
                              </a:solidFill>
                              <a:latin typeface="Cambria Math" panose="02040503050406030204" pitchFamily="18" charset="0"/>
                              <a:ea typeface="Cambria Math" panose="02040503050406030204" pitchFamily="18" charset="0"/>
                            </a:rPr>
                            <a:t> (keV)</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ea typeface="Cambria Math" panose="02040503050406030204" pitchFamily="18" charset="0"/>
                            </a:rPr>
                            <a:t>Literature</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Louis Method 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1">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Louis Method 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ctr"/>
                          <a:r>
                            <a:rPr lang="en-US" altLang="zh-CN" sz="1600" i="1" dirty="0">
                              <a:solidFill>
                                <a:schemeClr val="tx1"/>
                              </a:solidFill>
                              <a:latin typeface="Cambria Math" panose="02040503050406030204" pitchFamily="18" charset="0"/>
                              <a:ea typeface="Cambria Math" panose="02040503050406030204" pitchFamily="18" charset="0"/>
                            </a:rPr>
                            <a:t>τ</a:t>
                          </a:r>
                          <a:r>
                            <a:rPr lang="en-US" altLang="zh-CN" sz="1600" dirty="0">
                              <a:solidFill>
                                <a:schemeClr val="tx1"/>
                              </a:solidFill>
                              <a:latin typeface="Cambria Math" panose="02040503050406030204" pitchFamily="18" charset="0"/>
                              <a:ea typeface="Cambria Math" panose="02040503050406030204" pitchFamily="18" charset="0"/>
                            </a:rPr>
                            <a:t> (fs)</a:t>
                          </a:r>
                        </a:p>
                        <a:p>
                          <a:pPr algn="ctr"/>
                          <a:r>
                            <a:rPr lang="en-US" altLang="zh-CN" sz="1600" dirty="0">
                              <a:solidFill>
                                <a:schemeClr val="tx1"/>
                              </a:solidFill>
                              <a:latin typeface="Cambria Math" panose="02040503050406030204" pitchFamily="18" charset="0"/>
                              <a:ea typeface="Cambria Math" panose="02040503050406030204" pitchFamily="18" charset="0"/>
                            </a:rPr>
                            <a:t>Glen Method 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3437425525"/>
                      </a:ext>
                    </a:extLst>
                  </a:tr>
                  <a:tr h="900866">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1248.43(20)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1248.40(20)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66892" r="-200000" b="-503378"/>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66892" r="-100503" b="-503378"/>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66892" r="-503" b="-503378"/>
                          </a:stretch>
                        </a:blipFill>
                      </a:tcPr>
                    </a:tc>
                    <a:extLst>
                      <a:ext uri="{0D108BD9-81ED-4DB2-BD59-A6C34878D82A}">
                        <a16:rowId xmlns:a16="http://schemas.microsoft.com/office/drawing/2014/main" val="1461705104"/>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2234.06(20)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2233.97(20)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404918" r="-200000" b="-1121311"/>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404918" r="-100503" b="-1121311"/>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404918" r="-503" b="-1121311"/>
                          </a:stretch>
                        </a:blipFill>
                      </a:tcPr>
                    </a:tc>
                    <a:extLst>
                      <a:ext uri="{0D108BD9-81ED-4DB2-BD59-A6C34878D82A}">
                        <a16:rowId xmlns:a16="http://schemas.microsoft.com/office/drawing/2014/main" val="209434191"/>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3076.40(31)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3076.24(20)</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496774" r="-200000" b="-1003226"/>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496774" r="-100503" b="-1003226"/>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496774" r="-503" b="-1003226"/>
                          </a:stretch>
                        </a:blipFill>
                      </a:tcPr>
                    </a:tc>
                    <a:extLst>
                      <a:ext uri="{0D108BD9-81ED-4DB2-BD59-A6C34878D82A}">
                        <a16:rowId xmlns:a16="http://schemas.microsoft.com/office/drawing/2014/main" val="1034236601"/>
                      </a:ext>
                    </a:extLst>
                  </a:tr>
                  <a:tr h="373921">
                    <a:tc rowSpan="2">
                      <a:txBody>
                        <a:bodyPr/>
                        <a:lstStyle/>
                        <a:p>
                          <a:pPr algn="ctr"/>
                          <a:r>
                            <a:rPr lang="en-US" altLang="zh-CN" sz="1600" dirty="0">
                              <a:solidFill>
                                <a:schemeClr val="tx1"/>
                              </a:solidFill>
                              <a:latin typeface="Cambria Math" panose="02040503050406030204" pitchFamily="18" charset="0"/>
                            </a:rPr>
                            <a:t>3434.90(33)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3434.70(32)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606557" r="-200000" b="-919672"/>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606557" r="-100503" b="-919672"/>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606557" r="-503" b="-919672"/>
                          </a:stretch>
                        </a:blipFill>
                      </a:tcPr>
                    </a:tc>
                    <a:extLst>
                      <a:ext uri="{0D108BD9-81ED-4DB2-BD59-A6C34878D82A}">
                        <a16:rowId xmlns:a16="http://schemas.microsoft.com/office/drawing/2014/main" val="3728458243"/>
                      </a:ext>
                    </a:extLst>
                  </a:tr>
                  <a:tr h="373921">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altLang="zh-CN" sz="1600" dirty="0">
                              <a:solidFill>
                                <a:schemeClr val="tx1"/>
                              </a:solidFill>
                              <a:latin typeface="Cambria Math" panose="02040503050406030204" pitchFamily="18" charset="0"/>
                            </a:rPr>
                            <a:t>3434.90(33)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2186.33(33)</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695161" r="-200000" b="-804839"/>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695161" r="-100503" b="-804839"/>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695161" r="-503" b="-804839"/>
                          </a:stretch>
                        </a:blipFill>
                      </a:tcPr>
                    </a:tc>
                    <a:extLst>
                      <a:ext uri="{0D108BD9-81ED-4DB2-BD59-A6C34878D82A}">
                        <a16:rowId xmlns:a16="http://schemas.microsoft.com/office/drawing/2014/main" val="3747937583"/>
                      </a:ext>
                    </a:extLst>
                  </a:tr>
                  <a:tr h="373921">
                    <a:tc>
                      <a:txBody>
                        <a:bodyPr/>
                        <a:lstStyle/>
                        <a:p>
                          <a:pPr algn="ctr"/>
                          <a:r>
                            <a:rPr lang="en-US" altLang="zh-CN" sz="1600" dirty="0">
                              <a:solidFill>
                                <a:schemeClr val="tx1"/>
                              </a:solidFill>
                              <a:latin typeface="Cambria Math" panose="02040503050406030204" pitchFamily="18" charset="0"/>
                            </a:rPr>
                            <a:t>4085.4(8)</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2837.60(32)</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808197" r="-200000" b="-71803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808197" r="-100503" b="-71803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808197" r="-503" b="-718033"/>
                          </a:stretch>
                        </a:blipFill>
                      </a:tcPr>
                    </a:tc>
                    <a:extLst>
                      <a:ext uri="{0D108BD9-81ED-4DB2-BD59-A6C34878D82A}">
                        <a16:rowId xmlns:a16="http://schemas.microsoft.com/office/drawing/2014/main" val="2325658155"/>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4970.7(9)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4970.2(9)</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893548" r="-200000" b="-606452"/>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893548" r="-100503" b="-606452"/>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893548" r="-503" b="-606452"/>
                          </a:stretch>
                        </a:blipFill>
                      </a:tcPr>
                    </a:tc>
                    <a:extLst>
                      <a:ext uri="{0D108BD9-81ED-4DB2-BD59-A6C34878D82A}">
                        <a16:rowId xmlns:a16="http://schemas.microsoft.com/office/drawing/2014/main" val="924768648"/>
                      </a:ext>
                    </a:extLst>
                  </a:tr>
                  <a:tr h="373921">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5156.1(6)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ea typeface="Cambria Math" panose="02040503050406030204" pitchFamily="18" charset="0"/>
                            </a:rPr>
                            <a:t>5155.7(6)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1009836" r="-200000" b="-51639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1009836" r="-100503" b="-51639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1009836" r="-503" b="-516393"/>
                          </a:stretch>
                        </a:blipFill>
                      </a:tcPr>
                    </a:tc>
                    <a:extLst>
                      <a:ext uri="{0D108BD9-81ED-4DB2-BD59-A6C34878D82A}">
                        <a16:rowId xmlns:a16="http://schemas.microsoft.com/office/drawing/2014/main" val="2302772640"/>
                      </a:ext>
                    </a:extLst>
                  </a:tr>
                  <a:tr h="373921">
                    <a:tc>
                      <a:txBody>
                        <a:bodyPr/>
                        <a:lstStyle/>
                        <a:p>
                          <a:pPr algn="ctr"/>
                          <a:r>
                            <a:rPr lang="en-US" altLang="zh-CN" sz="1600" kern="1200" dirty="0">
                              <a:solidFill>
                                <a:schemeClr val="tx1"/>
                              </a:solidFill>
                              <a:latin typeface="Cambria Math" panose="02040503050406030204" pitchFamily="18" charset="0"/>
                              <a:ea typeface="+mn-ea"/>
                              <a:cs typeface="+mn-cs"/>
                            </a:rPr>
                            <a:t>5518.3(3)</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4269.5(3)</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1109836" r="-200000" b="-41639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1109836" r="-100503" b="-416393"/>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1109836" r="-503" b="-416393"/>
                          </a:stretch>
                        </a:blipFill>
                      </a:tcPr>
                    </a:tc>
                    <a:extLst>
                      <a:ext uri="{0D108BD9-81ED-4DB2-BD59-A6C34878D82A}">
                        <a16:rowId xmlns:a16="http://schemas.microsoft.com/office/drawing/2014/main" val="1235649207"/>
                      </a:ext>
                    </a:extLst>
                  </a:tr>
                  <a:tr h="373921">
                    <a:tc>
                      <a:txBody>
                        <a:bodyPr/>
                        <a:lstStyle/>
                        <a:p>
                          <a:pPr algn="ctr"/>
                          <a:r>
                            <a:rPr lang="en-US" altLang="zh-CN" sz="1600" dirty="0">
                              <a:solidFill>
                                <a:schemeClr val="tx1"/>
                              </a:solidFill>
                              <a:latin typeface="Cambria Math" panose="02040503050406030204" pitchFamily="18" charset="0"/>
                            </a:rPr>
                            <a:t>5775.1(15)</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kern="1200" dirty="0">
                              <a:solidFill>
                                <a:schemeClr val="tx1"/>
                              </a:solidFill>
                              <a:latin typeface="Cambria Math" panose="02040503050406030204" pitchFamily="18" charset="0"/>
                              <a:ea typeface="Cambria Math" panose="02040503050406030204" pitchFamily="18" charset="0"/>
                              <a:cs typeface="+mn-cs"/>
                            </a:rPr>
                            <a:t>3541.10(27)</a:t>
                          </a:r>
                          <a:endParaRPr lang="zh-CN" altLang="en-US" sz="1600" kern="1200" dirty="0">
                            <a:solidFill>
                              <a:schemeClr val="tx1"/>
                            </a:solidFill>
                            <a:latin typeface="Cambria Math" panose="02040503050406030204" pitchFamily="18" charset="0"/>
                            <a:cs typeface="+mn-cs"/>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1190323" r="-200000" b="-309677"/>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1190323" r="-100503" b="-309677"/>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1190323" r="-503" b="-309677"/>
                          </a:stretch>
                        </a:blipFill>
                      </a:tcPr>
                    </a:tc>
                    <a:extLst>
                      <a:ext uri="{0D108BD9-81ED-4DB2-BD59-A6C34878D82A}">
                        <a16:rowId xmlns:a16="http://schemas.microsoft.com/office/drawing/2014/main" val="1112627458"/>
                      </a:ext>
                    </a:extLst>
                  </a:tr>
                  <a:tr h="373921">
                    <a:tc rowSpan="2">
                      <a:txBody>
                        <a:bodyPr/>
                        <a:lstStyle/>
                        <a:p>
                          <a:pPr algn="ctr"/>
                          <a:r>
                            <a:rPr lang="en-US" altLang="zh-CN" sz="1600" dirty="0">
                              <a:solidFill>
                                <a:schemeClr val="tx1"/>
                              </a:solidFill>
                              <a:latin typeface="Cambria Math" panose="02040503050406030204" pitchFamily="18" charset="0"/>
                            </a:rPr>
                            <a:t>6390.2(7)</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5141.3(6)</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1311475" r="-200000" b="-214754"/>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1311475" r="-100503" b="-214754"/>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1311475" r="-503" b="-214754"/>
                          </a:stretch>
                        </a:blipFill>
                      </a:tcPr>
                    </a:tc>
                    <a:extLst>
                      <a:ext uri="{0D108BD9-81ED-4DB2-BD59-A6C34878D82A}">
                        <a16:rowId xmlns:a16="http://schemas.microsoft.com/office/drawing/2014/main" val="671879924"/>
                      </a:ext>
                    </a:extLst>
                  </a:tr>
                  <a:tr h="373921">
                    <a:tc vMerge="1">
                      <a:txBody>
                        <a:bodyPr/>
                        <a:lstStyle/>
                        <a:p>
                          <a:pPr algn="ctr"/>
                          <a:r>
                            <a:rPr lang="en-US" altLang="zh-CN" sz="1600" dirty="0">
                              <a:solidFill>
                                <a:schemeClr val="tx1"/>
                              </a:solidFill>
                              <a:latin typeface="Cambria Math" panose="02040503050406030204" pitchFamily="18" charset="0"/>
                            </a:rPr>
                            <a:t>6390.2(7)</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4155.84(31)</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1388710" r="-200000" b="-111290"/>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1388710" r="-100503" b="-111290"/>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1388710" r="-503" b="-111290"/>
                          </a:stretch>
                        </a:blipFill>
                      </a:tcPr>
                    </a:tc>
                    <a:extLst>
                      <a:ext uri="{0D108BD9-81ED-4DB2-BD59-A6C34878D82A}">
                        <a16:rowId xmlns:a16="http://schemas.microsoft.com/office/drawing/2014/main" val="974768404"/>
                      </a:ext>
                    </a:extLst>
                  </a:tr>
                  <a:tr h="373921">
                    <a:tc>
                      <a:txBody>
                        <a:bodyPr/>
                        <a:lstStyle/>
                        <a:p>
                          <a:pPr algn="ctr"/>
                          <a:r>
                            <a:rPr lang="en-US" altLang="zh-CN" sz="1600" dirty="0">
                              <a:solidFill>
                                <a:schemeClr val="tx1"/>
                              </a:solidFill>
                              <a:latin typeface="Cambria Math" panose="02040503050406030204" pitchFamily="18" charset="0"/>
                            </a:rPr>
                            <a:t>6541.9(4)</a:t>
                          </a: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pPr algn="ctr"/>
                          <a:r>
                            <a:rPr lang="en-US" altLang="zh-CN" sz="1600" dirty="0">
                              <a:solidFill>
                                <a:schemeClr val="tx1"/>
                              </a:solidFill>
                              <a:latin typeface="Cambria Math" panose="02040503050406030204" pitchFamily="18" charset="0"/>
                            </a:rPr>
                            <a:t>5292.5(4)</a:t>
                          </a:r>
                          <a:endParaRPr lang="zh-CN" altLang="en-US" sz="1600" dirty="0">
                            <a:solidFill>
                              <a:schemeClr val="tx1"/>
                            </a:solidFill>
                            <a:latin typeface="Cambria Math" panose="02040503050406030204" pitchFamily="18" charset="0"/>
                          </a:endParaRPr>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20000"/>
                            <a:lumOff val="80000"/>
                          </a:schemeClr>
                        </a:solid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103008" t="-1513115" r="-200000" b="-13115"/>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203518" t="-1513115" r="-100503" b="-13115"/>
                          </a:stretch>
                        </a:blipFill>
                      </a:tcPr>
                    </a:tc>
                    <a:tc>
                      <a:txBody>
                        <a:bodyPr/>
                        <a:lstStyle/>
                        <a:p>
                          <a:endParaRPr lang="zh-CN"/>
                        </a:p>
                      </a:txBody>
                      <a:tcPr marL="45720" marR="4572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blipFill>
                          <a:blip r:embed="rId3"/>
                          <a:stretch>
                            <a:fillRect l="-303518" t="-1513115" r="-503" b="-13115"/>
                          </a:stretch>
                        </a:blipFill>
                      </a:tcPr>
                    </a:tc>
                    <a:extLst>
                      <a:ext uri="{0D108BD9-81ED-4DB2-BD59-A6C34878D82A}">
                        <a16:rowId xmlns:a16="http://schemas.microsoft.com/office/drawing/2014/main" val="391527157"/>
                      </a:ext>
                    </a:extLst>
                  </a:tr>
                </a:tbl>
              </a:graphicData>
            </a:graphic>
          </p:graphicFrame>
        </mc:Fallback>
      </mc:AlternateContent>
    </p:spTree>
    <p:extLst>
      <p:ext uri="{BB962C8B-B14F-4D97-AF65-F5344CB8AC3E}">
        <p14:creationId xmlns:p14="http://schemas.microsoft.com/office/powerpoint/2010/main" val="169004650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38DA177-CA06-416F-8192-95DB8E5539F3}"/>
              </a:ext>
            </a:extLst>
          </p:cNvPr>
          <p:cNvPicPr>
            <a:picLocks noChangeAspect="1"/>
          </p:cNvPicPr>
          <p:nvPr/>
        </p:nvPicPr>
        <p:blipFill>
          <a:blip r:embed="rId2"/>
          <a:stretch>
            <a:fillRect/>
          </a:stretch>
        </p:blipFill>
        <p:spPr>
          <a:xfrm>
            <a:off x="0" y="0"/>
            <a:ext cx="3604516" cy="2304000"/>
          </a:xfrm>
          <a:prstGeom prst="rect">
            <a:avLst/>
          </a:prstGeom>
        </p:spPr>
      </p:pic>
      <p:pic>
        <p:nvPicPr>
          <p:cNvPr id="3" name="Picture 2">
            <a:extLst>
              <a:ext uri="{FF2B5EF4-FFF2-40B4-BE49-F238E27FC236}">
                <a16:creationId xmlns:a16="http://schemas.microsoft.com/office/drawing/2014/main" id="{02794F54-15E1-41FF-AAD0-33CE6B80E2C2}"/>
              </a:ext>
            </a:extLst>
          </p:cNvPr>
          <p:cNvPicPr>
            <a:picLocks noChangeAspect="1"/>
          </p:cNvPicPr>
          <p:nvPr/>
        </p:nvPicPr>
        <p:blipFill>
          <a:blip r:embed="rId3"/>
          <a:stretch>
            <a:fillRect/>
          </a:stretch>
        </p:blipFill>
        <p:spPr>
          <a:xfrm>
            <a:off x="3604516" y="0"/>
            <a:ext cx="3604512" cy="2304000"/>
          </a:xfrm>
          <a:prstGeom prst="rect">
            <a:avLst/>
          </a:prstGeom>
        </p:spPr>
      </p:pic>
      <p:pic>
        <p:nvPicPr>
          <p:cNvPr id="7" name="Picture 6">
            <a:extLst>
              <a:ext uri="{FF2B5EF4-FFF2-40B4-BE49-F238E27FC236}">
                <a16:creationId xmlns:a16="http://schemas.microsoft.com/office/drawing/2014/main" id="{3DCB37AE-CC21-4742-B745-FA51F8308411}"/>
              </a:ext>
            </a:extLst>
          </p:cNvPr>
          <p:cNvPicPr>
            <a:picLocks noChangeAspect="1"/>
          </p:cNvPicPr>
          <p:nvPr/>
        </p:nvPicPr>
        <p:blipFill>
          <a:blip r:embed="rId4"/>
          <a:stretch>
            <a:fillRect/>
          </a:stretch>
        </p:blipFill>
        <p:spPr>
          <a:xfrm>
            <a:off x="3604516" y="2277000"/>
            <a:ext cx="3604512" cy="2304000"/>
          </a:xfrm>
          <a:prstGeom prst="rect">
            <a:avLst/>
          </a:prstGeom>
        </p:spPr>
      </p:pic>
      <p:pic>
        <p:nvPicPr>
          <p:cNvPr id="11" name="Picture 10">
            <a:extLst>
              <a:ext uri="{FF2B5EF4-FFF2-40B4-BE49-F238E27FC236}">
                <a16:creationId xmlns:a16="http://schemas.microsoft.com/office/drawing/2014/main" id="{3B6207BD-89E8-4964-82B6-6CB129765CFB}"/>
              </a:ext>
            </a:extLst>
          </p:cNvPr>
          <p:cNvPicPr>
            <a:picLocks noChangeAspect="1"/>
          </p:cNvPicPr>
          <p:nvPr/>
        </p:nvPicPr>
        <p:blipFill>
          <a:blip r:embed="rId5"/>
          <a:stretch>
            <a:fillRect/>
          </a:stretch>
        </p:blipFill>
        <p:spPr>
          <a:xfrm>
            <a:off x="1" y="2277000"/>
            <a:ext cx="3604515" cy="2304000"/>
          </a:xfrm>
          <a:prstGeom prst="rect">
            <a:avLst/>
          </a:prstGeom>
        </p:spPr>
      </p:pic>
      <p:pic>
        <p:nvPicPr>
          <p:cNvPr id="13" name="Picture 12">
            <a:extLst>
              <a:ext uri="{FF2B5EF4-FFF2-40B4-BE49-F238E27FC236}">
                <a16:creationId xmlns:a16="http://schemas.microsoft.com/office/drawing/2014/main" id="{DAD7C514-BFAC-4B9F-9786-604DF681150F}"/>
              </a:ext>
            </a:extLst>
          </p:cNvPr>
          <p:cNvPicPr>
            <a:picLocks noChangeAspect="1"/>
          </p:cNvPicPr>
          <p:nvPr/>
        </p:nvPicPr>
        <p:blipFill>
          <a:blip r:embed="rId6"/>
          <a:stretch>
            <a:fillRect/>
          </a:stretch>
        </p:blipFill>
        <p:spPr>
          <a:xfrm>
            <a:off x="3604513" y="4556937"/>
            <a:ext cx="3604512" cy="2303998"/>
          </a:xfrm>
          <a:prstGeom prst="rect">
            <a:avLst/>
          </a:prstGeom>
        </p:spPr>
      </p:pic>
      <p:pic>
        <p:nvPicPr>
          <p:cNvPr id="5" name="Picture 4">
            <a:extLst>
              <a:ext uri="{FF2B5EF4-FFF2-40B4-BE49-F238E27FC236}">
                <a16:creationId xmlns:a16="http://schemas.microsoft.com/office/drawing/2014/main" id="{1D18A08C-DCAC-4291-A705-EE4360A5E2A3}"/>
              </a:ext>
            </a:extLst>
          </p:cNvPr>
          <p:cNvPicPr>
            <a:picLocks noChangeAspect="1"/>
          </p:cNvPicPr>
          <p:nvPr/>
        </p:nvPicPr>
        <p:blipFill>
          <a:blip r:embed="rId7"/>
          <a:stretch>
            <a:fillRect/>
          </a:stretch>
        </p:blipFill>
        <p:spPr>
          <a:xfrm>
            <a:off x="0" y="4556936"/>
            <a:ext cx="3604512" cy="2304000"/>
          </a:xfrm>
          <a:prstGeom prst="rect">
            <a:avLst/>
          </a:prstGeom>
        </p:spPr>
      </p:pic>
      <p:cxnSp>
        <p:nvCxnSpPr>
          <p:cNvPr id="10" name="Straight Arrow Connector 9">
            <a:extLst>
              <a:ext uri="{FF2B5EF4-FFF2-40B4-BE49-F238E27FC236}">
                <a16:creationId xmlns:a16="http://schemas.microsoft.com/office/drawing/2014/main" id="{818C5811-CB42-4FC5-8569-DC9D17697D70}"/>
              </a:ext>
            </a:extLst>
          </p:cNvPr>
          <p:cNvCxnSpPr>
            <a:cxnSpLocks/>
          </p:cNvCxnSpPr>
          <p:nvPr/>
        </p:nvCxnSpPr>
        <p:spPr>
          <a:xfrm>
            <a:off x="4649821" y="6107168"/>
            <a:ext cx="1546192" cy="0"/>
          </a:xfrm>
          <a:prstGeom prst="straightConnector1">
            <a:avLst/>
          </a:prstGeom>
          <a:ln>
            <a:solidFill>
              <a:srgbClr val="0000FF"/>
            </a:solidFill>
            <a:headEnd type="triangle" w="lg" len="lg"/>
            <a:tailEnd type="triangle" w="lg" len="lg"/>
          </a:ln>
        </p:spPr>
        <p:style>
          <a:lnRef idx="3">
            <a:schemeClr val="accent1"/>
          </a:lnRef>
          <a:fillRef idx="0">
            <a:schemeClr val="accent1"/>
          </a:fillRef>
          <a:effectRef idx="2">
            <a:schemeClr val="accent1"/>
          </a:effectRef>
          <a:fontRef idx="minor">
            <a:schemeClr val="tx1"/>
          </a:fontRef>
        </p:style>
      </p:cxnSp>
      <p:cxnSp>
        <p:nvCxnSpPr>
          <p:cNvPr id="12" name="Straight Connector 11">
            <a:extLst>
              <a:ext uri="{FF2B5EF4-FFF2-40B4-BE49-F238E27FC236}">
                <a16:creationId xmlns:a16="http://schemas.microsoft.com/office/drawing/2014/main" id="{4450837B-3872-491F-BBAE-F43BE02FCAA1}"/>
              </a:ext>
            </a:extLst>
          </p:cNvPr>
          <p:cNvCxnSpPr>
            <a:cxnSpLocks/>
          </p:cNvCxnSpPr>
          <p:nvPr/>
        </p:nvCxnSpPr>
        <p:spPr>
          <a:xfrm>
            <a:off x="5250504" y="6107168"/>
            <a:ext cx="0" cy="293632"/>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14" name="TextBox 13">
                <a:extLst>
                  <a:ext uri="{FF2B5EF4-FFF2-40B4-BE49-F238E27FC236}">
                    <a16:creationId xmlns:a16="http://schemas.microsoft.com/office/drawing/2014/main" id="{0F75135C-636C-4258-B27E-8E36FC349F5E}"/>
                  </a:ext>
                </a:extLst>
              </p:cNvPr>
              <p:cNvSpPr txBox="1"/>
              <p:nvPr/>
            </p:nvSpPr>
            <p:spPr>
              <a:xfrm>
                <a:off x="4798185" y="5724370"/>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14" name="TextBox 13">
                <a:extLst>
                  <a:ext uri="{FF2B5EF4-FFF2-40B4-BE49-F238E27FC236}">
                    <a16:creationId xmlns:a16="http://schemas.microsoft.com/office/drawing/2014/main" id="{0F75135C-636C-4258-B27E-8E36FC349F5E}"/>
                  </a:ext>
                </a:extLst>
              </p:cNvPr>
              <p:cNvSpPr txBox="1">
                <a:spLocks noRot="1" noChangeAspect="1" noMove="1" noResize="1" noEditPoints="1" noAdjustHandles="1" noChangeArrowheads="1" noChangeShapeType="1" noTextEdit="1"/>
              </p:cNvSpPr>
              <p:nvPr/>
            </p:nvSpPr>
            <p:spPr>
              <a:xfrm>
                <a:off x="4798185" y="5724370"/>
                <a:ext cx="1097032" cy="382797"/>
              </a:xfrm>
              <a:prstGeom prst="rect">
                <a:avLst/>
              </a:prstGeom>
              <a:blipFill>
                <a:blip r:embed="rId8"/>
                <a:stretch>
                  <a:fillRect b="-3175"/>
                </a:stretch>
              </a:blipFill>
            </p:spPr>
            <p:txBody>
              <a:bodyPr/>
              <a:lstStyle/>
              <a:p>
                <a:r>
                  <a:rPr lang="zh-CN" altLang="en-US">
                    <a:noFill/>
                  </a:rPr>
                  <a:t> </a:t>
                </a:r>
              </a:p>
            </p:txBody>
          </p:sp>
        </mc:Fallback>
      </mc:AlternateContent>
    </p:spTree>
    <p:extLst>
      <p:ext uri="{BB962C8B-B14F-4D97-AF65-F5344CB8AC3E}">
        <p14:creationId xmlns:p14="http://schemas.microsoft.com/office/powerpoint/2010/main" val="4094482140"/>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F7B0BCC-9341-467D-AE47-BE2F90EA5116}"/>
              </a:ext>
            </a:extLst>
          </p:cNvPr>
          <p:cNvPicPr>
            <a:picLocks noChangeAspect="1"/>
          </p:cNvPicPr>
          <p:nvPr/>
        </p:nvPicPr>
        <p:blipFill>
          <a:blip r:embed="rId2"/>
          <a:stretch>
            <a:fillRect/>
          </a:stretch>
        </p:blipFill>
        <p:spPr>
          <a:xfrm>
            <a:off x="1916525" y="589788"/>
            <a:ext cx="6819900" cy="2857500"/>
          </a:xfrm>
          <a:prstGeom prst="rect">
            <a:avLst/>
          </a:prstGeom>
        </p:spPr>
      </p:pic>
      <p:pic>
        <p:nvPicPr>
          <p:cNvPr id="4" name="Picture 3">
            <a:extLst>
              <a:ext uri="{FF2B5EF4-FFF2-40B4-BE49-F238E27FC236}">
                <a16:creationId xmlns:a16="http://schemas.microsoft.com/office/drawing/2014/main" id="{A258AE0E-FFAF-4994-9501-7EFB3EA7232D}"/>
              </a:ext>
            </a:extLst>
          </p:cNvPr>
          <p:cNvPicPr>
            <a:picLocks noChangeAspect="1"/>
          </p:cNvPicPr>
          <p:nvPr/>
        </p:nvPicPr>
        <p:blipFill>
          <a:blip r:embed="rId3"/>
          <a:stretch>
            <a:fillRect/>
          </a:stretch>
        </p:blipFill>
        <p:spPr>
          <a:xfrm>
            <a:off x="1916525" y="4070850"/>
            <a:ext cx="6819900" cy="2679535"/>
          </a:xfrm>
          <a:prstGeom prst="rect">
            <a:avLst/>
          </a:prstGeom>
        </p:spPr>
      </p:pic>
      <p:sp>
        <p:nvSpPr>
          <p:cNvPr id="5" name="TextBox 4">
            <a:extLst>
              <a:ext uri="{FF2B5EF4-FFF2-40B4-BE49-F238E27FC236}">
                <a16:creationId xmlns:a16="http://schemas.microsoft.com/office/drawing/2014/main" id="{3715ADB4-7D19-4ADC-A9C1-95A1B0912DBA}"/>
              </a:ext>
            </a:extLst>
          </p:cNvPr>
          <p:cNvSpPr txBox="1"/>
          <p:nvPr/>
        </p:nvSpPr>
        <p:spPr>
          <a:xfrm>
            <a:off x="0" y="0"/>
            <a:ext cx="6571488" cy="369332"/>
          </a:xfrm>
          <a:prstGeom prst="rect">
            <a:avLst/>
          </a:prstGeom>
          <a:noFill/>
        </p:spPr>
        <p:txBody>
          <a:bodyPr wrap="square" rtlCol="0">
            <a:spAutoFit/>
          </a:bodyPr>
          <a:lstStyle/>
          <a:p>
            <a:r>
              <a:rPr lang="en-US" altLang="zh-CN" dirty="0"/>
              <a:t>Louis Lyons,</a:t>
            </a:r>
            <a:r>
              <a:rPr lang="zh-CN" altLang="en-US" dirty="0"/>
              <a:t> </a:t>
            </a:r>
            <a:r>
              <a:rPr lang="en-US" altLang="zh-CN" dirty="0"/>
              <a:t>Statistics for nuclear and particle physicists, 1986</a:t>
            </a:r>
            <a:endParaRPr lang="zh-CN" altLang="en-US" dirty="0"/>
          </a:p>
        </p:txBody>
      </p:sp>
      <p:sp>
        <p:nvSpPr>
          <p:cNvPr id="6" name="Rectangle: Rounded Corners 5">
            <a:extLst>
              <a:ext uri="{FF2B5EF4-FFF2-40B4-BE49-F238E27FC236}">
                <a16:creationId xmlns:a16="http://schemas.microsoft.com/office/drawing/2014/main" id="{04002F92-B3DE-4E8D-99F6-44C0714808FE}"/>
              </a:ext>
            </a:extLst>
          </p:cNvPr>
          <p:cNvSpPr/>
          <p:nvPr/>
        </p:nvSpPr>
        <p:spPr>
          <a:xfrm>
            <a:off x="2633472" y="2018538"/>
            <a:ext cx="1780032" cy="52197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Rectangle: Rounded Corners 6">
            <a:extLst>
              <a:ext uri="{FF2B5EF4-FFF2-40B4-BE49-F238E27FC236}">
                <a16:creationId xmlns:a16="http://schemas.microsoft.com/office/drawing/2014/main" id="{96FF9F5B-4ADA-4C42-A570-F4540AFC3ADB}"/>
              </a:ext>
            </a:extLst>
          </p:cNvPr>
          <p:cNvSpPr/>
          <p:nvPr/>
        </p:nvSpPr>
        <p:spPr>
          <a:xfrm>
            <a:off x="2499360" y="4720590"/>
            <a:ext cx="1645920" cy="52197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821030912"/>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AE11A363-6514-4D57-9414-DDB4E261EBC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01" y="3433136"/>
            <a:ext cx="5358063" cy="3424864"/>
          </a:xfrm>
          <a:prstGeom prst="rect">
            <a:avLst/>
          </a:prstGeom>
        </p:spPr>
      </p:pic>
      <p:pic>
        <p:nvPicPr>
          <p:cNvPr id="15" name="Picture 14">
            <a:extLst>
              <a:ext uri="{FF2B5EF4-FFF2-40B4-BE49-F238E27FC236}">
                <a16:creationId xmlns:a16="http://schemas.microsoft.com/office/drawing/2014/main" id="{F9D72E78-6523-4470-84CA-C16494694B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5358065" cy="3424865"/>
          </a:xfrm>
          <a:prstGeom prst="rect">
            <a:avLst/>
          </a:prstGeom>
        </p:spPr>
      </p:pic>
      <p:cxnSp>
        <p:nvCxnSpPr>
          <p:cNvPr id="5" name="Straight Arrow Connector 4">
            <a:extLst>
              <a:ext uri="{FF2B5EF4-FFF2-40B4-BE49-F238E27FC236}">
                <a16:creationId xmlns:a16="http://schemas.microsoft.com/office/drawing/2014/main" id="{EFF50A5C-75FD-4D8E-9814-253D1994F73C}"/>
              </a:ext>
            </a:extLst>
          </p:cNvPr>
          <p:cNvCxnSpPr>
            <a:cxnSpLocks/>
          </p:cNvCxnSpPr>
          <p:nvPr/>
        </p:nvCxnSpPr>
        <p:spPr>
          <a:xfrm>
            <a:off x="584200" y="2586681"/>
            <a:ext cx="1132717"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7" name="Straight Connector 6">
            <a:extLst>
              <a:ext uri="{FF2B5EF4-FFF2-40B4-BE49-F238E27FC236}">
                <a16:creationId xmlns:a16="http://schemas.microsoft.com/office/drawing/2014/main" id="{7FA710E7-02D0-4958-9BFE-0CAA82CA737E}"/>
              </a:ext>
            </a:extLst>
          </p:cNvPr>
          <p:cNvCxnSpPr>
            <a:cxnSpLocks/>
          </p:cNvCxnSpPr>
          <p:nvPr/>
        </p:nvCxnSpPr>
        <p:spPr>
          <a:xfrm>
            <a:off x="584200" y="2586681"/>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9" name="TextBox 8">
                <a:extLst>
                  <a:ext uri="{FF2B5EF4-FFF2-40B4-BE49-F238E27FC236}">
                    <a16:creationId xmlns:a16="http://schemas.microsoft.com/office/drawing/2014/main" id="{B62B1A20-71D1-4C04-B012-2C6B1F2581CF}"/>
                  </a:ext>
                </a:extLst>
              </p:cNvPr>
              <p:cNvSpPr txBox="1"/>
              <p:nvPr/>
            </p:nvSpPr>
            <p:spPr>
              <a:xfrm>
                <a:off x="619885" y="1998453"/>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9" name="TextBox 8">
                <a:extLst>
                  <a:ext uri="{FF2B5EF4-FFF2-40B4-BE49-F238E27FC236}">
                    <a16:creationId xmlns:a16="http://schemas.microsoft.com/office/drawing/2014/main" id="{B62B1A20-71D1-4C04-B012-2C6B1F2581CF}"/>
                  </a:ext>
                </a:extLst>
              </p:cNvPr>
              <p:cNvSpPr txBox="1">
                <a:spLocks noRot="1" noChangeAspect="1" noMove="1" noResize="1" noEditPoints="1" noAdjustHandles="1" noChangeArrowheads="1" noChangeShapeType="1" noTextEdit="1"/>
              </p:cNvSpPr>
              <p:nvPr/>
            </p:nvSpPr>
            <p:spPr>
              <a:xfrm>
                <a:off x="619885" y="1998453"/>
                <a:ext cx="1097032" cy="382797"/>
              </a:xfrm>
              <a:prstGeom prst="rect">
                <a:avLst/>
              </a:prstGeom>
              <a:blipFill>
                <a:blip r:embed="rId5"/>
                <a:stretch>
                  <a:fillRect b="-3175"/>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0" name="TextBox 9">
                <a:extLst>
                  <a:ext uri="{FF2B5EF4-FFF2-40B4-BE49-F238E27FC236}">
                    <a16:creationId xmlns:a16="http://schemas.microsoft.com/office/drawing/2014/main" id="{E54011B9-474A-493B-8D0C-D3D7234BDD09}"/>
                  </a:ext>
                </a:extLst>
              </p:cNvPr>
              <p:cNvSpPr txBox="1"/>
              <p:nvPr/>
            </p:nvSpPr>
            <p:spPr>
              <a:xfrm>
                <a:off x="5528603" y="1801911"/>
                <a:ext cx="3508396"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m:rPr>
                              <m:sty m:val="p"/>
                            </m:rPr>
                            <a:rPr lang="en-US" altLang="zh-CN" sz="2400" i="1">
                              <a:latin typeface="Cambria Math" panose="02040503050406030204" pitchFamily="18" charset="0"/>
                            </a:rPr>
                            <m:t>UL</m:t>
                          </m:r>
                        </m:sub>
                      </m:sSub>
                      <m:r>
                        <a:rPr lang="en-US" altLang="zh-CN" sz="2400" i="1">
                          <a:latin typeface="Cambria Math" panose="02040503050406030204" pitchFamily="18" charset="0"/>
                        </a:rPr>
                        <m:t>=</m:t>
                      </m:r>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a:rPr lang="en-US" altLang="zh-CN" sz="2400" i="1">
                              <a:latin typeface="Cambria Math" panose="02040503050406030204" pitchFamily="18" charset="0"/>
                            </a:rPr>
                            <m:t>𝑚</m:t>
                          </m:r>
                        </m:sub>
                      </m:sSub>
                      <m:r>
                        <a:rPr lang="en-US" altLang="zh-CN" sz="2400" i="1">
                          <a:latin typeface="Cambria Math" panose="02040503050406030204" pitchFamily="18" charset="0"/>
                        </a:rPr>
                        <m:t>+</m:t>
                      </m:r>
                      <m:r>
                        <a:rPr lang="en-US" altLang="zh-CN" sz="2400" b="0" i="1" smtClean="0">
                          <a:latin typeface="Cambria Math" panose="02040503050406030204" pitchFamily="18" charset="0"/>
                        </a:rPr>
                        <m:t>1.28</m:t>
                      </m:r>
                      <m:r>
                        <a:rPr lang="zh-CN" altLang="en-US" sz="2400" i="1" smtClean="0">
                          <a:latin typeface="Cambria Math" panose="02040503050406030204" pitchFamily="18" charset="0"/>
                        </a:rPr>
                        <m:t>𝜎</m:t>
                      </m:r>
                      <m:r>
                        <a:rPr lang="en-US" altLang="zh-CN" sz="2400" i="1">
                          <a:latin typeface="Cambria Math" panose="02040503050406030204" pitchFamily="18" charset="0"/>
                        </a:rPr>
                        <m:t>=4.</m:t>
                      </m:r>
                      <m:r>
                        <a:rPr lang="en-US" altLang="zh-CN" sz="2400" b="0" i="1" smtClean="0">
                          <a:latin typeface="Cambria Math" panose="02040503050406030204" pitchFamily="18" charset="0"/>
                        </a:rPr>
                        <m:t>3 </m:t>
                      </m:r>
                      <m:r>
                        <m:rPr>
                          <m:sty m:val="p"/>
                        </m:rPr>
                        <a:rPr lang="en-US" altLang="zh-CN" sz="2400" i="1">
                          <a:latin typeface="Cambria Math" panose="02040503050406030204" pitchFamily="18" charset="0"/>
                        </a:rPr>
                        <m:t>fs</m:t>
                      </m:r>
                    </m:oMath>
                  </m:oMathPara>
                </a14:m>
                <a:endParaRPr lang="zh-CN" altLang="en-US" sz="2400" dirty="0"/>
              </a:p>
            </p:txBody>
          </p:sp>
        </mc:Choice>
        <mc:Fallback xmlns="">
          <p:sp>
            <p:nvSpPr>
              <p:cNvPr id="10" name="TextBox 9">
                <a:extLst>
                  <a:ext uri="{FF2B5EF4-FFF2-40B4-BE49-F238E27FC236}">
                    <a16:creationId xmlns:a16="http://schemas.microsoft.com/office/drawing/2014/main" id="{E54011B9-474A-493B-8D0C-D3D7234BDD09}"/>
                  </a:ext>
                </a:extLst>
              </p:cNvPr>
              <p:cNvSpPr txBox="1">
                <a:spLocks noRot="1" noChangeAspect="1" noMove="1" noResize="1" noEditPoints="1" noAdjustHandles="1" noChangeArrowheads="1" noChangeShapeType="1" noTextEdit="1"/>
              </p:cNvSpPr>
              <p:nvPr/>
            </p:nvSpPr>
            <p:spPr>
              <a:xfrm>
                <a:off x="5528603" y="1801911"/>
                <a:ext cx="3508396" cy="369332"/>
              </a:xfrm>
              <a:prstGeom prst="rect">
                <a:avLst/>
              </a:prstGeom>
              <a:blipFill>
                <a:blip r:embed="rId6"/>
                <a:stretch>
                  <a:fillRect l="-870" r="-1739" b="-16667"/>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22" name="TextBox 21">
                <a:extLst>
                  <a:ext uri="{FF2B5EF4-FFF2-40B4-BE49-F238E27FC236}">
                    <a16:creationId xmlns:a16="http://schemas.microsoft.com/office/drawing/2014/main" id="{B753851C-ED86-447A-83D7-368B3C6E51F2}"/>
                  </a:ext>
                </a:extLst>
              </p:cNvPr>
              <p:cNvSpPr txBox="1"/>
              <p:nvPr/>
            </p:nvSpPr>
            <p:spPr>
              <a:xfrm>
                <a:off x="5528603" y="4989611"/>
                <a:ext cx="2978701" cy="36933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m:rPr>
                              <m:sty m:val="p"/>
                            </m:rPr>
                            <a:rPr lang="en-US" altLang="zh-CN" sz="2400" i="1">
                              <a:latin typeface="Cambria Math" panose="02040503050406030204" pitchFamily="18" charset="0"/>
                            </a:rPr>
                            <m:t>UL</m:t>
                          </m:r>
                        </m:sub>
                      </m:sSub>
                      <m:r>
                        <a:rPr lang="en-US" altLang="zh-CN" sz="2400" i="1">
                          <a:latin typeface="Cambria Math" panose="02040503050406030204" pitchFamily="18" charset="0"/>
                        </a:rPr>
                        <m:t>=</m:t>
                      </m:r>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a:rPr lang="en-US" altLang="zh-CN" sz="2400" b="0" i="1" smtClean="0">
                              <a:latin typeface="Cambria Math" panose="02040503050406030204" pitchFamily="18" charset="0"/>
                            </a:rPr>
                            <m:t>0.9</m:t>
                          </m:r>
                          <m:r>
                            <m:rPr>
                              <m:sty m:val="p"/>
                            </m:rPr>
                            <a:rPr lang="en-US" altLang="zh-CN" sz="2400" i="1">
                              <a:latin typeface="Cambria Math" panose="02040503050406030204" pitchFamily="18" charset="0"/>
                            </a:rPr>
                            <m:t>Area</m:t>
                          </m:r>
                        </m:sub>
                      </m:sSub>
                      <m:r>
                        <a:rPr lang="en-US" altLang="zh-CN" sz="2400" i="1">
                          <a:latin typeface="Cambria Math" panose="02040503050406030204" pitchFamily="18" charset="0"/>
                        </a:rPr>
                        <m:t>=</m:t>
                      </m:r>
                      <m:r>
                        <a:rPr lang="en-US" altLang="zh-CN" sz="2400" b="0" i="1" smtClean="0">
                          <a:latin typeface="Cambria Math" panose="02040503050406030204" pitchFamily="18" charset="0"/>
                        </a:rPr>
                        <m:t>5.0 </m:t>
                      </m:r>
                      <m:r>
                        <m:rPr>
                          <m:sty m:val="p"/>
                        </m:rPr>
                        <a:rPr lang="en-US" altLang="zh-CN" sz="2400" i="1">
                          <a:latin typeface="Cambria Math" panose="02040503050406030204" pitchFamily="18" charset="0"/>
                        </a:rPr>
                        <m:t>fs</m:t>
                      </m:r>
                    </m:oMath>
                  </m:oMathPara>
                </a14:m>
                <a:endParaRPr lang="zh-CN" altLang="en-US" sz="2400" dirty="0"/>
              </a:p>
            </p:txBody>
          </p:sp>
        </mc:Choice>
        <mc:Fallback xmlns="">
          <p:sp>
            <p:nvSpPr>
              <p:cNvPr id="22" name="TextBox 21">
                <a:extLst>
                  <a:ext uri="{FF2B5EF4-FFF2-40B4-BE49-F238E27FC236}">
                    <a16:creationId xmlns:a16="http://schemas.microsoft.com/office/drawing/2014/main" id="{B753851C-ED86-447A-83D7-368B3C6E51F2}"/>
                  </a:ext>
                </a:extLst>
              </p:cNvPr>
              <p:cNvSpPr txBox="1">
                <a:spLocks noRot="1" noChangeAspect="1" noMove="1" noResize="1" noEditPoints="1" noAdjustHandles="1" noChangeArrowheads="1" noChangeShapeType="1" noTextEdit="1"/>
              </p:cNvSpPr>
              <p:nvPr/>
            </p:nvSpPr>
            <p:spPr>
              <a:xfrm>
                <a:off x="5528603" y="4989611"/>
                <a:ext cx="2978701" cy="369332"/>
              </a:xfrm>
              <a:prstGeom prst="rect">
                <a:avLst/>
              </a:prstGeom>
              <a:blipFill>
                <a:blip r:embed="rId7"/>
                <a:stretch>
                  <a:fillRect l="-1022" r="-2045" b="-16667"/>
                </a:stretch>
              </a:blipFill>
            </p:spPr>
            <p:txBody>
              <a:bodyPr/>
              <a:lstStyle/>
              <a:p>
                <a:r>
                  <a:rPr lang="zh-CN" altLang="en-US">
                    <a:noFill/>
                  </a:rPr>
                  <a:t> </a:t>
                </a:r>
              </a:p>
            </p:txBody>
          </p:sp>
        </mc:Fallback>
      </mc:AlternateContent>
      <p:sp>
        <p:nvSpPr>
          <p:cNvPr id="24" name="TextBox 23">
            <a:extLst>
              <a:ext uri="{FF2B5EF4-FFF2-40B4-BE49-F238E27FC236}">
                <a16:creationId xmlns:a16="http://schemas.microsoft.com/office/drawing/2014/main" id="{814509CB-AEE6-4704-8B86-323DCBE600FE}"/>
              </a:ext>
            </a:extLst>
          </p:cNvPr>
          <p:cNvSpPr txBox="1"/>
          <p:nvPr/>
        </p:nvSpPr>
        <p:spPr>
          <a:xfrm>
            <a:off x="5501146" y="923806"/>
            <a:ext cx="1493467" cy="646331"/>
          </a:xfrm>
          <a:prstGeom prst="rect">
            <a:avLst/>
          </a:prstGeom>
          <a:noFill/>
        </p:spPr>
        <p:txBody>
          <a:bodyPr wrap="square">
            <a:spAutoFit/>
          </a:bodyPr>
          <a:lstStyle/>
          <a:p>
            <a:r>
              <a:rPr lang="en-US" altLang="zh-CN" dirty="0"/>
              <a:t>Method 1</a:t>
            </a:r>
          </a:p>
          <a:p>
            <a:r>
              <a:rPr lang="en-US" altLang="zh-CN" dirty="0"/>
              <a:t>Louis</a:t>
            </a:r>
            <a:endParaRPr lang="zh-CN" altLang="en-US" dirty="0"/>
          </a:p>
        </p:txBody>
      </p:sp>
      <p:sp>
        <p:nvSpPr>
          <p:cNvPr id="25" name="TextBox 24">
            <a:extLst>
              <a:ext uri="{FF2B5EF4-FFF2-40B4-BE49-F238E27FC236}">
                <a16:creationId xmlns:a16="http://schemas.microsoft.com/office/drawing/2014/main" id="{3E5DCF6E-3E13-4597-B9FE-A08F7607E976}"/>
              </a:ext>
            </a:extLst>
          </p:cNvPr>
          <p:cNvSpPr txBox="1"/>
          <p:nvPr/>
        </p:nvSpPr>
        <p:spPr>
          <a:xfrm>
            <a:off x="5501146" y="4126894"/>
            <a:ext cx="1493467" cy="646331"/>
          </a:xfrm>
          <a:prstGeom prst="rect">
            <a:avLst/>
          </a:prstGeom>
          <a:noFill/>
        </p:spPr>
        <p:txBody>
          <a:bodyPr wrap="square">
            <a:spAutoFit/>
          </a:bodyPr>
          <a:lstStyle/>
          <a:p>
            <a:r>
              <a:rPr lang="en-US" altLang="zh-CN" dirty="0"/>
              <a:t>Method 2</a:t>
            </a:r>
          </a:p>
          <a:p>
            <a:r>
              <a:rPr lang="en-US" altLang="zh-CN" dirty="0"/>
              <a:t>Louis</a:t>
            </a:r>
            <a:endParaRPr lang="zh-CN" altLang="en-US" dirty="0"/>
          </a:p>
        </p:txBody>
      </p:sp>
      <p:pic>
        <p:nvPicPr>
          <p:cNvPr id="27" name="Picture 26">
            <a:extLst>
              <a:ext uri="{FF2B5EF4-FFF2-40B4-BE49-F238E27FC236}">
                <a16:creationId xmlns:a16="http://schemas.microsoft.com/office/drawing/2014/main" id="{FD5B3477-F893-4FB6-91D3-8FAFEC74CD93}"/>
              </a:ext>
            </a:extLst>
          </p:cNvPr>
          <p:cNvPicPr>
            <a:picLocks noChangeAspect="1"/>
          </p:cNvPicPr>
          <p:nvPr/>
        </p:nvPicPr>
        <p:blipFill>
          <a:blip r:embed="rId8"/>
          <a:stretch>
            <a:fillRect/>
          </a:stretch>
        </p:blipFill>
        <p:spPr>
          <a:xfrm>
            <a:off x="2237361" y="3861738"/>
            <a:ext cx="2824082" cy="379123"/>
          </a:xfrm>
          <a:prstGeom prst="rect">
            <a:avLst/>
          </a:prstGeom>
        </p:spPr>
      </p:pic>
      <p:pic>
        <p:nvPicPr>
          <p:cNvPr id="29" name="Picture 28">
            <a:extLst>
              <a:ext uri="{FF2B5EF4-FFF2-40B4-BE49-F238E27FC236}">
                <a16:creationId xmlns:a16="http://schemas.microsoft.com/office/drawing/2014/main" id="{7171C34B-5868-460E-BF07-19B0A1A86E44}"/>
              </a:ext>
            </a:extLst>
          </p:cNvPr>
          <p:cNvPicPr>
            <a:picLocks noChangeAspect="1"/>
          </p:cNvPicPr>
          <p:nvPr/>
        </p:nvPicPr>
        <p:blipFill>
          <a:blip r:embed="rId9"/>
          <a:stretch>
            <a:fillRect/>
          </a:stretch>
        </p:blipFill>
        <p:spPr>
          <a:xfrm>
            <a:off x="2928026" y="2514532"/>
            <a:ext cx="2173589" cy="410757"/>
          </a:xfrm>
          <a:prstGeom prst="rect">
            <a:avLst/>
          </a:prstGeom>
        </p:spPr>
      </p:pic>
      <p:sp>
        <p:nvSpPr>
          <p:cNvPr id="2" name="Freeform: Shape 1">
            <a:extLst>
              <a:ext uri="{FF2B5EF4-FFF2-40B4-BE49-F238E27FC236}">
                <a16:creationId xmlns:a16="http://schemas.microsoft.com/office/drawing/2014/main" id="{55F4C558-0E0C-41F4-9EA3-D9B3BB89813A}"/>
              </a:ext>
            </a:extLst>
          </p:cNvPr>
          <p:cNvSpPr/>
          <p:nvPr/>
        </p:nvSpPr>
        <p:spPr>
          <a:xfrm>
            <a:off x="527222" y="3896497"/>
            <a:ext cx="790832" cy="2619633"/>
          </a:xfrm>
          <a:custGeom>
            <a:avLst/>
            <a:gdLst>
              <a:gd name="connsiteX0" fmla="*/ 0 w 790832"/>
              <a:gd name="connsiteY0" fmla="*/ 148281 h 2619633"/>
              <a:gd name="connsiteX1" fmla="*/ 140043 w 790832"/>
              <a:gd name="connsiteY1" fmla="*/ 0 h 2619633"/>
              <a:gd name="connsiteX2" fmla="*/ 238897 w 790832"/>
              <a:gd name="connsiteY2" fmla="*/ 41189 h 2619633"/>
              <a:gd name="connsiteX3" fmla="*/ 280086 w 790832"/>
              <a:gd name="connsiteY3" fmla="*/ 148281 h 2619633"/>
              <a:gd name="connsiteX4" fmla="*/ 378940 w 790832"/>
              <a:gd name="connsiteY4" fmla="*/ 395417 h 2619633"/>
              <a:gd name="connsiteX5" fmla="*/ 576648 w 790832"/>
              <a:gd name="connsiteY5" fmla="*/ 1095633 h 2619633"/>
              <a:gd name="connsiteX6" fmla="*/ 790832 w 790832"/>
              <a:gd name="connsiteY6" fmla="*/ 1878227 h 2619633"/>
              <a:gd name="connsiteX7" fmla="*/ 782594 w 790832"/>
              <a:gd name="connsiteY7" fmla="*/ 2619633 h 2619633"/>
              <a:gd name="connsiteX8" fmla="*/ 8237 w 790832"/>
              <a:gd name="connsiteY8" fmla="*/ 2619633 h 2619633"/>
              <a:gd name="connsiteX9" fmla="*/ 0 w 790832"/>
              <a:gd name="connsiteY9" fmla="*/ 148281 h 261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0832" h="2619633">
                <a:moveTo>
                  <a:pt x="0" y="148281"/>
                </a:moveTo>
                <a:lnTo>
                  <a:pt x="140043" y="0"/>
                </a:lnTo>
                <a:lnTo>
                  <a:pt x="238897" y="41189"/>
                </a:lnTo>
                <a:lnTo>
                  <a:pt x="280086" y="148281"/>
                </a:lnTo>
                <a:lnTo>
                  <a:pt x="378940" y="395417"/>
                </a:lnTo>
                <a:lnTo>
                  <a:pt x="576648" y="1095633"/>
                </a:lnTo>
                <a:lnTo>
                  <a:pt x="790832" y="1878227"/>
                </a:lnTo>
                <a:lnTo>
                  <a:pt x="782594" y="2619633"/>
                </a:lnTo>
                <a:lnTo>
                  <a:pt x="8237" y="2619633"/>
                </a:lnTo>
                <a:cubicBezTo>
                  <a:pt x="5491" y="1795849"/>
                  <a:pt x="2746" y="972065"/>
                  <a:pt x="0" y="148281"/>
                </a:cubicBezTo>
                <a:close/>
              </a:path>
            </a:pathLst>
          </a:custGeom>
          <a:solidFill>
            <a:srgbClr val="5B9BD5">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Tree>
    <p:extLst>
      <p:ext uri="{BB962C8B-B14F-4D97-AF65-F5344CB8AC3E}">
        <p14:creationId xmlns:p14="http://schemas.microsoft.com/office/powerpoint/2010/main" val="1583361104"/>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42B12E30-1535-4656-8E42-CF1C53F9A8CE}"/>
              </a:ext>
            </a:extLst>
          </p:cNvPr>
          <p:cNvPicPr>
            <a:picLocks noChangeAspect="1"/>
          </p:cNvPicPr>
          <p:nvPr/>
        </p:nvPicPr>
        <p:blipFill>
          <a:blip r:embed="rId2"/>
          <a:stretch>
            <a:fillRect/>
          </a:stretch>
        </p:blipFill>
        <p:spPr>
          <a:xfrm>
            <a:off x="3604516" y="2273444"/>
            <a:ext cx="3604517" cy="2304001"/>
          </a:xfrm>
          <a:prstGeom prst="rect">
            <a:avLst/>
          </a:prstGeom>
        </p:spPr>
      </p:pic>
      <p:pic>
        <p:nvPicPr>
          <p:cNvPr id="9" name="Picture 8">
            <a:extLst>
              <a:ext uri="{FF2B5EF4-FFF2-40B4-BE49-F238E27FC236}">
                <a16:creationId xmlns:a16="http://schemas.microsoft.com/office/drawing/2014/main" id="{DF7D7AD6-9CEA-4EB0-8513-A0B791276D70}"/>
              </a:ext>
            </a:extLst>
          </p:cNvPr>
          <p:cNvPicPr>
            <a:picLocks noChangeAspect="1"/>
          </p:cNvPicPr>
          <p:nvPr/>
        </p:nvPicPr>
        <p:blipFill>
          <a:blip r:embed="rId3"/>
          <a:stretch>
            <a:fillRect/>
          </a:stretch>
        </p:blipFill>
        <p:spPr>
          <a:xfrm>
            <a:off x="0" y="2277000"/>
            <a:ext cx="3604520" cy="2304000"/>
          </a:xfrm>
          <a:prstGeom prst="rect">
            <a:avLst/>
          </a:prstGeom>
        </p:spPr>
      </p:pic>
      <p:pic>
        <p:nvPicPr>
          <p:cNvPr id="11" name="Picture 10">
            <a:extLst>
              <a:ext uri="{FF2B5EF4-FFF2-40B4-BE49-F238E27FC236}">
                <a16:creationId xmlns:a16="http://schemas.microsoft.com/office/drawing/2014/main" id="{83991E63-F1CE-496E-AF4A-2023DAE65475}"/>
              </a:ext>
            </a:extLst>
          </p:cNvPr>
          <p:cNvPicPr>
            <a:picLocks noChangeAspect="1"/>
          </p:cNvPicPr>
          <p:nvPr/>
        </p:nvPicPr>
        <p:blipFill>
          <a:blip r:embed="rId4"/>
          <a:stretch>
            <a:fillRect/>
          </a:stretch>
        </p:blipFill>
        <p:spPr>
          <a:xfrm>
            <a:off x="3604516" y="0"/>
            <a:ext cx="3604516" cy="2304000"/>
          </a:xfrm>
          <a:prstGeom prst="rect">
            <a:avLst/>
          </a:prstGeom>
        </p:spPr>
      </p:pic>
      <p:pic>
        <p:nvPicPr>
          <p:cNvPr id="13" name="Picture 12">
            <a:extLst>
              <a:ext uri="{FF2B5EF4-FFF2-40B4-BE49-F238E27FC236}">
                <a16:creationId xmlns:a16="http://schemas.microsoft.com/office/drawing/2014/main" id="{02D36C1B-478D-499C-A69D-977B2AA4CA13}"/>
              </a:ext>
            </a:extLst>
          </p:cNvPr>
          <p:cNvPicPr>
            <a:picLocks noChangeAspect="1"/>
          </p:cNvPicPr>
          <p:nvPr/>
        </p:nvPicPr>
        <p:blipFill>
          <a:blip r:embed="rId5"/>
          <a:stretch>
            <a:fillRect/>
          </a:stretch>
        </p:blipFill>
        <p:spPr>
          <a:xfrm>
            <a:off x="0" y="0"/>
            <a:ext cx="3604516" cy="2304000"/>
          </a:xfrm>
          <a:prstGeom prst="rect">
            <a:avLst/>
          </a:prstGeom>
        </p:spPr>
      </p:pic>
      <p:pic>
        <p:nvPicPr>
          <p:cNvPr id="15" name="Picture 14">
            <a:extLst>
              <a:ext uri="{FF2B5EF4-FFF2-40B4-BE49-F238E27FC236}">
                <a16:creationId xmlns:a16="http://schemas.microsoft.com/office/drawing/2014/main" id="{5B8A54D2-FF01-48A6-949B-F81D94CD4CB5}"/>
              </a:ext>
            </a:extLst>
          </p:cNvPr>
          <p:cNvPicPr>
            <a:picLocks noChangeAspect="1"/>
          </p:cNvPicPr>
          <p:nvPr/>
        </p:nvPicPr>
        <p:blipFill>
          <a:blip r:embed="rId6"/>
          <a:stretch>
            <a:fillRect/>
          </a:stretch>
        </p:blipFill>
        <p:spPr>
          <a:xfrm>
            <a:off x="3604518" y="4554000"/>
            <a:ext cx="3604514" cy="2304000"/>
          </a:xfrm>
          <a:prstGeom prst="rect">
            <a:avLst/>
          </a:prstGeom>
        </p:spPr>
      </p:pic>
      <p:pic>
        <p:nvPicPr>
          <p:cNvPr id="3" name="Picture 2">
            <a:extLst>
              <a:ext uri="{FF2B5EF4-FFF2-40B4-BE49-F238E27FC236}">
                <a16:creationId xmlns:a16="http://schemas.microsoft.com/office/drawing/2014/main" id="{E2A7BA9B-3FFC-456E-8A9C-C785089BE03A}"/>
              </a:ext>
            </a:extLst>
          </p:cNvPr>
          <p:cNvPicPr>
            <a:picLocks noChangeAspect="1"/>
          </p:cNvPicPr>
          <p:nvPr/>
        </p:nvPicPr>
        <p:blipFill>
          <a:blip r:embed="rId7"/>
          <a:stretch>
            <a:fillRect/>
          </a:stretch>
        </p:blipFill>
        <p:spPr>
          <a:xfrm>
            <a:off x="0" y="4554000"/>
            <a:ext cx="3604516" cy="2304000"/>
          </a:xfrm>
          <a:prstGeom prst="rect">
            <a:avLst/>
          </a:prstGeom>
        </p:spPr>
      </p:pic>
      <p:cxnSp>
        <p:nvCxnSpPr>
          <p:cNvPr id="16" name="Straight Arrow Connector 15">
            <a:extLst>
              <a:ext uri="{FF2B5EF4-FFF2-40B4-BE49-F238E27FC236}">
                <a16:creationId xmlns:a16="http://schemas.microsoft.com/office/drawing/2014/main" id="{E27E4168-4BAC-4C4B-9639-AE30E6880845}"/>
              </a:ext>
            </a:extLst>
          </p:cNvPr>
          <p:cNvCxnSpPr>
            <a:cxnSpLocks/>
          </p:cNvCxnSpPr>
          <p:nvPr/>
        </p:nvCxnSpPr>
        <p:spPr>
          <a:xfrm>
            <a:off x="3987799" y="6218881"/>
            <a:ext cx="1132717"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17" name="Straight Connector 16">
            <a:extLst>
              <a:ext uri="{FF2B5EF4-FFF2-40B4-BE49-F238E27FC236}">
                <a16:creationId xmlns:a16="http://schemas.microsoft.com/office/drawing/2014/main" id="{038C2BA9-139C-4064-AFE6-B6699901AF32}"/>
              </a:ext>
            </a:extLst>
          </p:cNvPr>
          <p:cNvCxnSpPr>
            <a:cxnSpLocks/>
          </p:cNvCxnSpPr>
          <p:nvPr/>
        </p:nvCxnSpPr>
        <p:spPr>
          <a:xfrm>
            <a:off x="3987799" y="6218881"/>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18" name="TextBox 17">
                <a:extLst>
                  <a:ext uri="{FF2B5EF4-FFF2-40B4-BE49-F238E27FC236}">
                    <a16:creationId xmlns:a16="http://schemas.microsoft.com/office/drawing/2014/main" id="{61839A61-1E19-4AC0-BD9D-E1495994A581}"/>
                  </a:ext>
                </a:extLst>
              </p:cNvPr>
              <p:cNvSpPr txBox="1"/>
              <p:nvPr/>
            </p:nvSpPr>
            <p:spPr>
              <a:xfrm>
                <a:off x="3987799" y="5799781"/>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18" name="TextBox 17">
                <a:extLst>
                  <a:ext uri="{FF2B5EF4-FFF2-40B4-BE49-F238E27FC236}">
                    <a16:creationId xmlns:a16="http://schemas.microsoft.com/office/drawing/2014/main" id="{61839A61-1E19-4AC0-BD9D-E1495994A581}"/>
                  </a:ext>
                </a:extLst>
              </p:cNvPr>
              <p:cNvSpPr txBox="1">
                <a:spLocks noRot="1" noChangeAspect="1" noMove="1" noResize="1" noEditPoints="1" noAdjustHandles="1" noChangeArrowheads="1" noChangeShapeType="1" noTextEdit="1"/>
              </p:cNvSpPr>
              <p:nvPr/>
            </p:nvSpPr>
            <p:spPr>
              <a:xfrm>
                <a:off x="3987799" y="5799781"/>
                <a:ext cx="1097032" cy="382797"/>
              </a:xfrm>
              <a:prstGeom prst="rect">
                <a:avLst/>
              </a:prstGeom>
              <a:blipFill>
                <a:blip r:embed="rId8"/>
                <a:stretch>
                  <a:fillRect b="-3175"/>
                </a:stretch>
              </a:blipFill>
            </p:spPr>
            <p:txBody>
              <a:bodyPr/>
              <a:lstStyle/>
              <a:p>
                <a:r>
                  <a:rPr lang="zh-CN" altLang="en-US">
                    <a:noFill/>
                  </a:rPr>
                  <a:t> </a:t>
                </a:r>
              </a:p>
            </p:txBody>
          </p:sp>
        </mc:Fallback>
      </mc:AlternateContent>
      <p:cxnSp>
        <p:nvCxnSpPr>
          <p:cNvPr id="19" name="Straight Arrow Connector 18">
            <a:extLst>
              <a:ext uri="{FF2B5EF4-FFF2-40B4-BE49-F238E27FC236}">
                <a16:creationId xmlns:a16="http://schemas.microsoft.com/office/drawing/2014/main" id="{DBCA6F78-1197-4D99-BFB9-74C8A3BBA5CE}"/>
              </a:ext>
            </a:extLst>
          </p:cNvPr>
          <p:cNvCxnSpPr>
            <a:cxnSpLocks/>
          </p:cNvCxnSpPr>
          <p:nvPr/>
        </p:nvCxnSpPr>
        <p:spPr>
          <a:xfrm>
            <a:off x="383285" y="6218881"/>
            <a:ext cx="772415"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20" name="Straight Connector 19">
            <a:extLst>
              <a:ext uri="{FF2B5EF4-FFF2-40B4-BE49-F238E27FC236}">
                <a16:creationId xmlns:a16="http://schemas.microsoft.com/office/drawing/2014/main" id="{83EA9F51-C377-4F51-8A77-F23AF914863C}"/>
              </a:ext>
            </a:extLst>
          </p:cNvPr>
          <p:cNvCxnSpPr>
            <a:cxnSpLocks/>
          </p:cNvCxnSpPr>
          <p:nvPr/>
        </p:nvCxnSpPr>
        <p:spPr>
          <a:xfrm>
            <a:off x="383285" y="6218881"/>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21" name="TextBox 20">
                <a:extLst>
                  <a:ext uri="{FF2B5EF4-FFF2-40B4-BE49-F238E27FC236}">
                    <a16:creationId xmlns:a16="http://schemas.microsoft.com/office/drawing/2014/main" id="{F597514A-879D-4ED0-932B-23FCAF5086FA}"/>
                  </a:ext>
                </a:extLst>
              </p:cNvPr>
              <p:cNvSpPr txBox="1"/>
              <p:nvPr/>
            </p:nvSpPr>
            <p:spPr>
              <a:xfrm>
                <a:off x="383285" y="5799781"/>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21" name="TextBox 20">
                <a:extLst>
                  <a:ext uri="{FF2B5EF4-FFF2-40B4-BE49-F238E27FC236}">
                    <a16:creationId xmlns:a16="http://schemas.microsoft.com/office/drawing/2014/main" id="{F597514A-879D-4ED0-932B-23FCAF5086FA}"/>
                  </a:ext>
                </a:extLst>
              </p:cNvPr>
              <p:cNvSpPr txBox="1">
                <a:spLocks noRot="1" noChangeAspect="1" noMove="1" noResize="1" noEditPoints="1" noAdjustHandles="1" noChangeArrowheads="1" noChangeShapeType="1" noTextEdit="1"/>
              </p:cNvSpPr>
              <p:nvPr/>
            </p:nvSpPr>
            <p:spPr>
              <a:xfrm>
                <a:off x="383285" y="5799781"/>
                <a:ext cx="1097032" cy="382797"/>
              </a:xfrm>
              <a:prstGeom prst="rect">
                <a:avLst/>
              </a:prstGeom>
              <a:blipFill>
                <a:blip r:embed="rId9"/>
                <a:stretch>
                  <a:fillRect b="-3175"/>
                </a:stretch>
              </a:blipFill>
            </p:spPr>
            <p:txBody>
              <a:bodyPr/>
              <a:lstStyle/>
              <a:p>
                <a:r>
                  <a:rPr lang="zh-CN" altLang="en-US">
                    <a:noFill/>
                  </a:rPr>
                  <a:t> </a:t>
                </a:r>
              </a:p>
            </p:txBody>
          </p:sp>
        </mc:Fallback>
      </mc:AlternateContent>
      <p:cxnSp>
        <p:nvCxnSpPr>
          <p:cNvPr id="23" name="Straight Arrow Connector 22">
            <a:extLst>
              <a:ext uri="{FF2B5EF4-FFF2-40B4-BE49-F238E27FC236}">
                <a16:creationId xmlns:a16="http://schemas.microsoft.com/office/drawing/2014/main" id="{A422D421-8519-45F3-A45B-F8DE4B76EC3F}"/>
              </a:ext>
            </a:extLst>
          </p:cNvPr>
          <p:cNvCxnSpPr>
            <a:cxnSpLocks/>
          </p:cNvCxnSpPr>
          <p:nvPr/>
        </p:nvCxnSpPr>
        <p:spPr>
          <a:xfrm>
            <a:off x="3987799" y="3966717"/>
            <a:ext cx="1132717"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24" name="Straight Connector 23">
            <a:extLst>
              <a:ext uri="{FF2B5EF4-FFF2-40B4-BE49-F238E27FC236}">
                <a16:creationId xmlns:a16="http://schemas.microsoft.com/office/drawing/2014/main" id="{F0CCDC66-8183-4B9F-B379-B0E7A11E5077}"/>
              </a:ext>
            </a:extLst>
          </p:cNvPr>
          <p:cNvCxnSpPr>
            <a:cxnSpLocks/>
          </p:cNvCxnSpPr>
          <p:nvPr/>
        </p:nvCxnSpPr>
        <p:spPr>
          <a:xfrm>
            <a:off x="3987799" y="3966717"/>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34786D53-D317-4779-842A-819D15EF1225}"/>
                  </a:ext>
                </a:extLst>
              </p:cNvPr>
              <p:cNvSpPr txBox="1"/>
              <p:nvPr/>
            </p:nvSpPr>
            <p:spPr>
              <a:xfrm>
                <a:off x="3987799" y="3547617"/>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25" name="TextBox 24">
                <a:extLst>
                  <a:ext uri="{FF2B5EF4-FFF2-40B4-BE49-F238E27FC236}">
                    <a16:creationId xmlns:a16="http://schemas.microsoft.com/office/drawing/2014/main" id="{34786D53-D317-4779-842A-819D15EF1225}"/>
                  </a:ext>
                </a:extLst>
              </p:cNvPr>
              <p:cNvSpPr txBox="1">
                <a:spLocks noRot="1" noChangeAspect="1" noMove="1" noResize="1" noEditPoints="1" noAdjustHandles="1" noChangeArrowheads="1" noChangeShapeType="1" noTextEdit="1"/>
              </p:cNvSpPr>
              <p:nvPr/>
            </p:nvSpPr>
            <p:spPr>
              <a:xfrm>
                <a:off x="3987799" y="3547617"/>
                <a:ext cx="1097032" cy="382797"/>
              </a:xfrm>
              <a:prstGeom prst="rect">
                <a:avLst/>
              </a:prstGeom>
              <a:blipFill>
                <a:blip r:embed="rId10"/>
                <a:stretch>
                  <a:fillRect b="-3175"/>
                </a:stretch>
              </a:blipFill>
            </p:spPr>
            <p:txBody>
              <a:bodyPr/>
              <a:lstStyle/>
              <a:p>
                <a:r>
                  <a:rPr lang="zh-CN" altLang="en-US">
                    <a:noFill/>
                  </a:rPr>
                  <a:t> </a:t>
                </a:r>
              </a:p>
            </p:txBody>
          </p:sp>
        </mc:Fallback>
      </mc:AlternateContent>
      <p:cxnSp>
        <p:nvCxnSpPr>
          <p:cNvPr id="26" name="Straight Arrow Connector 25">
            <a:extLst>
              <a:ext uri="{FF2B5EF4-FFF2-40B4-BE49-F238E27FC236}">
                <a16:creationId xmlns:a16="http://schemas.microsoft.com/office/drawing/2014/main" id="{E12AEF83-53FD-41C9-974F-1304F22C2332}"/>
              </a:ext>
            </a:extLst>
          </p:cNvPr>
          <p:cNvCxnSpPr>
            <a:cxnSpLocks/>
          </p:cNvCxnSpPr>
          <p:nvPr/>
        </p:nvCxnSpPr>
        <p:spPr>
          <a:xfrm>
            <a:off x="497585" y="3951185"/>
            <a:ext cx="1178815"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27" name="Straight Connector 26">
            <a:extLst>
              <a:ext uri="{FF2B5EF4-FFF2-40B4-BE49-F238E27FC236}">
                <a16:creationId xmlns:a16="http://schemas.microsoft.com/office/drawing/2014/main" id="{D2BE96D5-EB6E-4502-86E4-7DC3368A6ADB}"/>
              </a:ext>
            </a:extLst>
          </p:cNvPr>
          <p:cNvCxnSpPr>
            <a:cxnSpLocks/>
          </p:cNvCxnSpPr>
          <p:nvPr/>
        </p:nvCxnSpPr>
        <p:spPr>
          <a:xfrm>
            <a:off x="497585" y="3951185"/>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28" name="TextBox 27">
                <a:extLst>
                  <a:ext uri="{FF2B5EF4-FFF2-40B4-BE49-F238E27FC236}">
                    <a16:creationId xmlns:a16="http://schemas.microsoft.com/office/drawing/2014/main" id="{C2DC5063-EDBF-44F7-9746-824CAA932E98}"/>
                  </a:ext>
                </a:extLst>
              </p:cNvPr>
              <p:cNvSpPr txBox="1"/>
              <p:nvPr/>
            </p:nvSpPr>
            <p:spPr>
              <a:xfrm>
                <a:off x="383285" y="3532085"/>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28" name="TextBox 27">
                <a:extLst>
                  <a:ext uri="{FF2B5EF4-FFF2-40B4-BE49-F238E27FC236}">
                    <a16:creationId xmlns:a16="http://schemas.microsoft.com/office/drawing/2014/main" id="{C2DC5063-EDBF-44F7-9746-824CAA932E98}"/>
                  </a:ext>
                </a:extLst>
              </p:cNvPr>
              <p:cNvSpPr txBox="1">
                <a:spLocks noRot="1" noChangeAspect="1" noMove="1" noResize="1" noEditPoints="1" noAdjustHandles="1" noChangeArrowheads="1" noChangeShapeType="1" noTextEdit="1"/>
              </p:cNvSpPr>
              <p:nvPr/>
            </p:nvSpPr>
            <p:spPr>
              <a:xfrm>
                <a:off x="383285" y="3532085"/>
                <a:ext cx="1097032" cy="382797"/>
              </a:xfrm>
              <a:prstGeom prst="rect">
                <a:avLst/>
              </a:prstGeom>
              <a:blipFill>
                <a:blip r:embed="rId11"/>
                <a:stretch>
                  <a:fillRect b="-3175"/>
                </a:stretch>
              </a:blipFill>
            </p:spPr>
            <p:txBody>
              <a:bodyPr/>
              <a:lstStyle/>
              <a:p>
                <a:r>
                  <a:rPr lang="zh-CN" altLang="en-US">
                    <a:noFill/>
                  </a:rPr>
                  <a:t> </a:t>
                </a:r>
              </a:p>
            </p:txBody>
          </p:sp>
        </mc:Fallback>
      </mc:AlternateContent>
      <p:cxnSp>
        <p:nvCxnSpPr>
          <p:cNvPr id="30" name="Straight Arrow Connector 29">
            <a:extLst>
              <a:ext uri="{FF2B5EF4-FFF2-40B4-BE49-F238E27FC236}">
                <a16:creationId xmlns:a16="http://schemas.microsoft.com/office/drawing/2014/main" id="{D250E4C1-6893-494E-8C1E-23778F9946DF}"/>
              </a:ext>
            </a:extLst>
          </p:cNvPr>
          <p:cNvCxnSpPr>
            <a:cxnSpLocks/>
          </p:cNvCxnSpPr>
          <p:nvPr/>
        </p:nvCxnSpPr>
        <p:spPr>
          <a:xfrm>
            <a:off x="1406142" y="1601578"/>
            <a:ext cx="995432"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31" name="Straight Connector 30">
            <a:extLst>
              <a:ext uri="{FF2B5EF4-FFF2-40B4-BE49-F238E27FC236}">
                <a16:creationId xmlns:a16="http://schemas.microsoft.com/office/drawing/2014/main" id="{1DFC1055-536E-4148-B65C-AEDD339FB46B}"/>
              </a:ext>
            </a:extLst>
          </p:cNvPr>
          <p:cNvCxnSpPr>
            <a:cxnSpLocks/>
          </p:cNvCxnSpPr>
          <p:nvPr/>
        </p:nvCxnSpPr>
        <p:spPr>
          <a:xfrm>
            <a:off x="1406142" y="1601578"/>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32" name="TextBox 31">
                <a:extLst>
                  <a:ext uri="{FF2B5EF4-FFF2-40B4-BE49-F238E27FC236}">
                    <a16:creationId xmlns:a16="http://schemas.microsoft.com/office/drawing/2014/main" id="{EAA67382-AB61-4515-A9F7-8D689CFF3516}"/>
                  </a:ext>
                </a:extLst>
              </p:cNvPr>
              <p:cNvSpPr txBox="1"/>
              <p:nvPr/>
            </p:nvSpPr>
            <p:spPr>
              <a:xfrm>
                <a:off x="1304542" y="1182478"/>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32" name="TextBox 31">
                <a:extLst>
                  <a:ext uri="{FF2B5EF4-FFF2-40B4-BE49-F238E27FC236}">
                    <a16:creationId xmlns:a16="http://schemas.microsoft.com/office/drawing/2014/main" id="{EAA67382-AB61-4515-A9F7-8D689CFF3516}"/>
                  </a:ext>
                </a:extLst>
              </p:cNvPr>
              <p:cNvSpPr txBox="1">
                <a:spLocks noRot="1" noChangeAspect="1" noMove="1" noResize="1" noEditPoints="1" noAdjustHandles="1" noChangeArrowheads="1" noChangeShapeType="1" noTextEdit="1"/>
              </p:cNvSpPr>
              <p:nvPr/>
            </p:nvSpPr>
            <p:spPr>
              <a:xfrm>
                <a:off x="1304542" y="1182478"/>
                <a:ext cx="1097032" cy="382797"/>
              </a:xfrm>
              <a:prstGeom prst="rect">
                <a:avLst/>
              </a:prstGeom>
              <a:blipFill>
                <a:blip r:embed="rId12"/>
                <a:stretch>
                  <a:fillRect b="-3175"/>
                </a:stretch>
              </a:blipFill>
            </p:spPr>
            <p:txBody>
              <a:bodyPr/>
              <a:lstStyle/>
              <a:p>
                <a:r>
                  <a:rPr lang="zh-CN" altLang="en-US">
                    <a:noFill/>
                  </a:rPr>
                  <a:t> </a:t>
                </a:r>
              </a:p>
            </p:txBody>
          </p:sp>
        </mc:Fallback>
      </mc:AlternateContent>
      <p:cxnSp>
        <p:nvCxnSpPr>
          <p:cNvPr id="33" name="Straight Arrow Connector 32">
            <a:extLst>
              <a:ext uri="{FF2B5EF4-FFF2-40B4-BE49-F238E27FC236}">
                <a16:creationId xmlns:a16="http://schemas.microsoft.com/office/drawing/2014/main" id="{4759E6ED-28A2-4B07-B3B9-974D36C0DC19}"/>
              </a:ext>
            </a:extLst>
          </p:cNvPr>
          <p:cNvCxnSpPr>
            <a:cxnSpLocks/>
          </p:cNvCxnSpPr>
          <p:nvPr/>
        </p:nvCxnSpPr>
        <p:spPr>
          <a:xfrm>
            <a:off x="4062859" y="1650581"/>
            <a:ext cx="1057657" cy="0"/>
          </a:xfrm>
          <a:prstGeom prst="straightConnector1">
            <a:avLst/>
          </a:prstGeom>
          <a:ln>
            <a:solidFill>
              <a:srgbClr val="0000FF"/>
            </a:solidFill>
            <a:tailEnd type="triangle" w="lg" len="lg"/>
          </a:ln>
        </p:spPr>
        <p:style>
          <a:lnRef idx="3">
            <a:schemeClr val="accent1"/>
          </a:lnRef>
          <a:fillRef idx="0">
            <a:schemeClr val="accent1"/>
          </a:fillRef>
          <a:effectRef idx="2">
            <a:schemeClr val="accent1"/>
          </a:effectRef>
          <a:fontRef idx="minor">
            <a:schemeClr val="tx1"/>
          </a:fontRef>
        </p:style>
      </p:cxnSp>
      <p:cxnSp>
        <p:nvCxnSpPr>
          <p:cNvPr id="34" name="Straight Connector 33">
            <a:extLst>
              <a:ext uri="{FF2B5EF4-FFF2-40B4-BE49-F238E27FC236}">
                <a16:creationId xmlns:a16="http://schemas.microsoft.com/office/drawing/2014/main" id="{26E67991-EEB3-4EAC-BBE6-A783A52F222C}"/>
              </a:ext>
            </a:extLst>
          </p:cNvPr>
          <p:cNvCxnSpPr>
            <a:cxnSpLocks/>
          </p:cNvCxnSpPr>
          <p:nvPr/>
        </p:nvCxnSpPr>
        <p:spPr>
          <a:xfrm>
            <a:off x="4062859" y="1650581"/>
            <a:ext cx="0" cy="220019"/>
          </a:xfrm>
          <a:prstGeom prst="line">
            <a:avLst/>
          </a:prstGeom>
          <a:ln>
            <a:solidFill>
              <a:srgbClr val="0000FF"/>
            </a:solidFill>
          </a:ln>
        </p:spPr>
        <p:style>
          <a:lnRef idx="3">
            <a:schemeClr val="accent1"/>
          </a:lnRef>
          <a:fillRef idx="0">
            <a:schemeClr val="accent1"/>
          </a:fillRef>
          <a:effectRef idx="2">
            <a:schemeClr val="accent1"/>
          </a:effectRef>
          <a:fontRef idx="minor">
            <a:schemeClr val="tx1"/>
          </a:fontRef>
        </p:style>
      </p:cxnSp>
      <mc:AlternateContent xmlns:mc="http://schemas.openxmlformats.org/markup-compatibility/2006" xmlns:a14="http://schemas.microsoft.com/office/drawing/2010/main">
        <mc:Choice Requires="a14">
          <p:sp>
            <p:nvSpPr>
              <p:cNvPr id="35" name="TextBox 34">
                <a:extLst>
                  <a:ext uri="{FF2B5EF4-FFF2-40B4-BE49-F238E27FC236}">
                    <a16:creationId xmlns:a16="http://schemas.microsoft.com/office/drawing/2014/main" id="{D77815AA-6DD2-411D-8FEC-C16FB436CFCB}"/>
                  </a:ext>
                </a:extLst>
              </p:cNvPr>
              <p:cNvSpPr txBox="1"/>
              <p:nvPr/>
            </p:nvSpPr>
            <p:spPr>
              <a:xfrm>
                <a:off x="4062859" y="1231481"/>
                <a:ext cx="1097032" cy="382797"/>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sSubSup>
                        <m:sSubSupPr>
                          <m:ctrlPr>
                            <a:rPr lang="en-US" altLang="zh-CN" i="1" smtClean="0">
                              <a:solidFill>
                                <a:srgbClr val="0000FF"/>
                              </a:solidFill>
                              <a:latin typeface="Cambria Math" panose="02040503050406030204" pitchFamily="18" charset="0"/>
                            </a:rPr>
                          </m:ctrlPr>
                        </m:sSubSupPr>
                        <m:e>
                          <m:r>
                            <a:rPr lang="zh-CN" altLang="en-US" i="1" smtClean="0">
                              <a:solidFill>
                                <a:srgbClr val="0000FF"/>
                              </a:solidFill>
                              <a:latin typeface="Cambria Math" panose="02040503050406030204" pitchFamily="18" charset="0"/>
                            </a:rPr>
                            <m:t>𝜒</m:t>
                          </m:r>
                        </m:e>
                        <m:sub>
                          <m:r>
                            <m:rPr>
                              <m:sty m:val="p"/>
                            </m:rPr>
                            <a:rPr lang="en-US" altLang="zh-CN" i="1">
                              <a:solidFill>
                                <a:srgbClr val="0000FF"/>
                              </a:solidFill>
                              <a:latin typeface="Cambria Math" panose="02040503050406030204" pitchFamily="18" charset="0"/>
                            </a:rPr>
                            <m:t>min</m:t>
                          </m:r>
                        </m:sub>
                        <m:sup>
                          <m:r>
                            <a:rPr lang="en-US" altLang="zh-CN" b="0" i="1" smtClean="0">
                              <a:solidFill>
                                <a:srgbClr val="0000FF"/>
                              </a:solidFill>
                              <a:latin typeface="Cambria Math" panose="02040503050406030204" pitchFamily="18" charset="0"/>
                            </a:rPr>
                            <m:t>2</m:t>
                          </m:r>
                        </m:sup>
                      </m:sSubSup>
                      <m:r>
                        <a:rPr lang="en-US" altLang="zh-CN" i="1">
                          <a:solidFill>
                            <a:srgbClr val="0000FF"/>
                          </a:solidFill>
                          <a:latin typeface="Cambria Math" panose="02040503050406030204" pitchFamily="18" charset="0"/>
                        </a:rPr>
                        <m:t>+</m:t>
                      </m:r>
                      <m:r>
                        <a:rPr lang="en-US" altLang="zh-CN" b="0" i="1" smtClean="0">
                          <a:solidFill>
                            <a:srgbClr val="0000FF"/>
                          </a:solidFill>
                          <a:latin typeface="Cambria Math" panose="02040503050406030204" pitchFamily="18" charset="0"/>
                        </a:rPr>
                        <m:t>1</m:t>
                      </m:r>
                    </m:oMath>
                  </m:oMathPara>
                </a14:m>
                <a:endParaRPr lang="zh-CN" altLang="en-US" dirty="0">
                  <a:solidFill>
                    <a:srgbClr val="0000FF"/>
                  </a:solidFill>
                </a:endParaRPr>
              </a:p>
            </p:txBody>
          </p:sp>
        </mc:Choice>
        <mc:Fallback xmlns="">
          <p:sp>
            <p:nvSpPr>
              <p:cNvPr id="35" name="TextBox 34">
                <a:extLst>
                  <a:ext uri="{FF2B5EF4-FFF2-40B4-BE49-F238E27FC236}">
                    <a16:creationId xmlns:a16="http://schemas.microsoft.com/office/drawing/2014/main" id="{D77815AA-6DD2-411D-8FEC-C16FB436CFCB}"/>
                  </a:ext>
                </a:extLst>
              </p:cNvPr>
              <p:cNvSpPr txBox="1">
                <a:spLocks noRot="1" noChangeAspect="1" noMove="1" noResize="1" noEditPoints="1" noAdjustHandles="1" noChangeArrowheads="1" noChangeShapeType="1" noTextEdit="1"/>
              </p:cNvSpPr>
              <p:nvPr/>
            </p:nvSpPr>
            <p:spPr>
              <a:xfrm>
                <a:off x="4062859" y="1231481"/>
                <a:ext cx="1097032" cy="382797"/>
              </a:xfrm>
              <a:prstGeom prst="rect">
                <a:avLst/>
              </a:prstGeom>
              <a:blipFill>
                <a:blip r:embed="rId13"/>
                <a:stretch>
                  <a:fillRect b="-3175"/>
                </a:stretch>
              </a:blipFill>
            </p:spPr>
            <p:txBody>
              <a:bodyPr/>
              <a:lstStyle/>
              <a:p>
                <a:r>
                  <a:rPr lang="zh-CN" altLang="en-US">
                    <a:noFill/>
                  </a:rPr>
                  <a:t> </a:t>
                </a:r>
              </a:p>
            </p:txBody>
          </p:sp>
        </mc:Fallback>
      </mc:AlternateContent>
      <p:sp>
        <p:nvSpPr>
          <p:cNvPr id="41" name="TextBox 40">
            <a:extLst>
              <a:ext uri="{FF2B5EF4-FFF2-40B4-BE49-F238E27FC236}">
                <a16:creationId xmlns:a16="http://schemas.microsoft.com/office/drawing/2014/main" id="{BE7C0691-DCDF-4190-AA4C-A4F0CD20857C}"/>
              </a:ext>
            </a:extLst>
          </p:cNvPr>
          <p:cNvSpPr txBox="1"/>
          <p:nvPr/>
        </p:nvSpPr>
        <p:spPr>
          <a:xfrm>
            <a:off x="7209032" y="2640000"/>
            <a:ext cx="1322125" cy="646331"/>
          </a:xfrm>
          <a:prstGeom prst="rect">
            <a:avLst/>
          </a:prstGeom>
          <a:noFill/>
        </p:spPr>
        <p:txBody>
          <a:bodyPr wrap="square">
            <a:spAutoFit/>
          </a:bodyPr>
          <a:lstStyle/>
          <a:p>
            <a:r>
              <a:rPr lang="en-US" altLang="zh-CN" dirty="0"/>
              <a:t>Method 1</a:t>
            </a:r>
          </a:p>
          <a:p>
            <a:r>
              <a:rPr lang="en-US" altLang="zh-CN" dirty="0"/>
              <a:t>Louis</a:t>
            </a:r>
            <a:endParaRPr lang="zh-CN" altLang="en-US" dirty="0"/>
          </a:p>
        </p:txBody>
      </p:sp>
      <mc:AlternateContent xmlns:mc="http://schemas.openxmlformats.org/markup-compatibility/2006" xmlns:a14="http://schemas.microsoft.com/office/drawing/2010/main">
        <mc:Choice Requires="a14">
          <p:sp>
            <p:nvSpPr>
              <p:cNvPr id="43" name="TextBox 42">
                <a:extLst>
                  <a:ext uri="{FF2B5EF4-FFF2-40B4-BE49-F238E27FC236}">
                    <a16:creationId xmlns:a16="http://schemas.microsoft.com/office/drawing/2014/main" id="{3D96D417-8467-4E42-818D-A9AAFF0B76A6}"/>
                  </a:ext>
                </a:extLst>
              </p:cNvPr>
              <p:cNvSpPr txBox="1"/>
              <p:nvPr/>
            </p:nvSpPr>
            <p:spPr>
              <a:xfrm>
                <a:off x="6495026" y="3728616"/>
                <a:ext cx="2560731" cy="461665"/>
              </a:xfrm>
              <a:prstGeom prst="rect">
                <a:avLst/>
              </a:prstGeom>
              <a:noFill/>
            </p:spPr>
            <p:txBody>
              <a:bodyPr wrap="square">
                <a:spAutoFit/>
              </a:bodyPr>
              <a:lstStyle/>
              <a:p>
                <a:pPr/>
                <a14:m>
                  <m:oMathPara xmlns:m="http://schemas.openxmlformats.org/officeDocument/2006/math">
                    <m:oMathParaPr>
                      <m:jc m:val="centerGroup"/>
                    </m:oMathParaPr>
                    <m:oMath xmlns:m="http://schemas.openxmlformats.org/officeDocument/2006/math">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m:rPr>
                              <m:sty m:val="p"/>
                            </m:rPr>
                            <a:rPr lang="en-US" altLang="zh-CN" sz="2400" i="1">
                              <a:latin typeface="Cambria Math" panose="02040503050406030204" pitchFamily="18" charset="0"/>
                            </a:rPr>
                            <m:t>UL</m:t>
                          </m:r>
                        </m:sub>
                      </m:sSub>
                      <m:r>
                        <a:rPr lang="en-US" altLang="zh-CN" sz="2400" i="1">
                          <a:latin typeface="Cambria Math" panose="02040503050406030204" pitchFamily="18" charset="0"/>
                        </a:rPr>
                        <m:t>=</m:t>
                      </m:r>
                      <m:sSub>
                        <m:sSubPr>
                          <m:ctrlPr>
                            <a:rPr lang="en-US" altLang="zh-CN" sz="2400" i="1" smtClean="0">
                              <a:latin typeface="Cambria Math" panose="02040503050406030204" pitchFamily="18" charset="0"/>
                            </a:rPr>
                          </m:ctrlPr>
                        </m:sSubPr>
                        <m:e>
                          <m:r>
                            <a:rPr lang="zh-CN" altLang="en-US" sz="2400" i="1">
                              <a:latin typeface="Cambria Math" panose="02040503050406030204" pitchFamily="18" charset="0"/>
                            </a:rPr>
                            <m:t>𝜏</m:t>
                          </m:r>
                        </m:e>
                        <m:sub>
                          <m:r>
                            <a:rPr lang="en-US" altLang="zh-CN" sz="2400" i="1">
                              <a:latin typeface="Cambria Math" panose="02040503050406030204" pitchFamily="18" charset="0"/>
                            </a:rPr>
                            <m:t>𝑚</m:t>
                          </m:r>
                        </m:sub>
                      </m:sSub>
                      <m:r>
                        <a:rPr lang="en-US" altLang="zh-CN" sz="2400" i="1">
                          <a:latin typeface="Cambria Math" panose="02040503050406030204" pitchFamily="18" charset="0"/>
                        </a:rPr>
                        <m:t>+</m:t>
                      </m:r>
                      <m:r>
                        <a:rPr lang="en-US" altLang="zh-CN" sz="2400" b="0" i="1" smtClean="0">
                          <a:latin typeface="Cambria Math" panose="02040503050406030204" pitchFamily="18" charset="0"/>
                        </a:rPr>
                        <m:t>1.28</m:t>
                      </m:r>
                      <m:r>
                        <a:rPr lang="zh-CN" altLang="en-US" sz="2400" i="1" smtClean="0">
                          <a:latin typeface="Cambria Math" panose="02040503050406030204" pitchFamily="18" charset="0"/>
                        </a:rPr>
                        <m:t>𝜎</m:t>
                      </m:r>
                    </m:oMath>
                  </m:oMathPara>
                </a14:m>
                <a:endParaRPr lang="zh-CN" altLang="en-US" sz="2400" dirty="0"/>
              </a:p>
            </p:txBody>
          </p:sp>
        </mc:Choice>
        <mc:Fallback xmlns="">
          <p:sp>
            <p:nvSpPr>
              <p:cNvPr id="43" name="TextBox 42">
                <a:extLst>
                  <a:ext uri="{FF2B5EF4-FFF2-40B4-BE49-F238E27FC236}">
                    <a16:creationId xmlns:a16="http://schemas.microsoft.com/office/drawing/2014/main" id="{3D96D417-8467-4E42-818D-A9AAFF0B76A6}"/>
                  </a:ext>
                </a:extLst>
              </p:cNvPr>
              <p:cNvSpPr txBox="1">
                <a:spLocks noRot="1" noChangeAspect="1" noMove="1" noResize="1" noEditPoints="1" noAdjustHandles="1" noChangeArrowheads="1" noChangeShapeType="1" noTextEdit="1"/>
              </p:cNvSpPr>
              <p:nvPr/>
            </p:nvSpPr>
            <p:spPr>
              <a:xfrm>
                <a:off x="6495026" y="3728616"/>
                <a:ext cx="2560731" cy="461665"/>
              </a:xfrm>
              <a:prstGeom prst="rect">
                <a:avLst/>
              </a:prstGeom>
              <a:blipFill>
                <a:blip r:embed="rId14"/>
                <a:stretch>
                  <a:fillRect b="-2667"/>
                </a:stretch>
              </a:blipFill>
            </p:spPr>
            <p:txBody>
              <a:bodyPr/>
              <a:lstStyle/>
              <a:p>
                <a:r>
                  <a:rPr lang="zh-CN" altLang="en-US">
                    <a:noFill/>
                  </a:rPr>
                  <a:t> </a:t>
                </a:r>
              </a:p>
            </p:txBody>
          </p:sp>
        </mc:Fallback>
      </mc:AlternateContent>
      <p:cxnSp>
        <p:nvCxnSpPr>
          <p:cNvPr id="4" name="Straight Connector 3">
            <a:extLst>
              <a:ext uri="{FF2B5EF4-FFF2-40B4-BE49-F238E27FC236}">
                <a16:creationId xmlns:a16="http://schemas.microsoft.com/office/drawing/2014/main" id="{7D4AF51F-9CEA-4D13-8C74-781014AE6FE8}"/>
              </a:ext>
            </a:extLst>
          </p:cNvPr>
          <p:cNvCxnSpPr/>
          <p:nvPr/>
        </p:nvCxnSpPr>
        <p:spPr>
          <a:xfrm>
            <a:off x="0" y="0"/>
            <a:ext cx="9144000" cy="685800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95394362"/>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FD835ED-AC7E-403E-879B-3924A3E5D455}"/>
              </a:ext>
            </a:extLst>
          </p:cNvPr>
          <p:cNvPicPr>
            <a:picLocks noChangeAspect="1"/>
          </p:cNvPicPr>
          <p:nvPr/>
        </p:nvPicPr>
        <p:blipFill>
          <a:blip r:embed="rId2"/>
          <a:stretch>
            <a:fillRect/>
          </a:stretch>
        </p:blipFill>
        <p:spPr>
          <a:xfrm>
            <a:off x="0" y="341296"/>
            <a:ext cx="9144000" cy="6175407"/>
          </a:xfrm>
          <a:prstGeom prst="rect">
            <a:avLst/>
          </a:prstGeom>
        </p:spPr>
      </p:pic>
      <p:sp>
        <p:nvSpPr>
          <p:cNvPr id="5" name="Rectangle 4">
            <a:extLst>
              <a:ext uri="{FF2B5EF4-FFF2-40B4-BE49-F238E27FC236}">
                <a16:creationId xmlns:a16="http://schemas.microsoft.com/office/drawing/2014/main" id="{6FB8E6DD-8B00-414F-AD39-DAE221014B6C}"/>
              </a:ext>
            </a:extLst>
          </p:cNvPr>
          <p:cNvSpPr/>
          <p:nvPr/>
        </p:nvSpPr>
        <p:spPr>
          <a:xfrm>
            <a:off x="730660" y="3122140"/>
            <a:ext cx="2935993" cy="1201297"/>
          </a:xfrm>
          <a:prstGeom prst="rect">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Rectangle 5">
            <a:extLst>
              <a:ext uri="{FF2B5EF4-FFF2-40B4-BE49-F238E27FC236}">
                <a16:creationId xmlns:a16="http://schemas.microsoft.com/office/drawing/2014/main" id="{A51BF547-2AF4-420D-A9B2-D206B1F250C2}"/>
              </a:ext>
            </a:extLst>
          </p:cNvPr>
          <p:cNvSpPr/>
          <p:nvPr/>
        </p:nvSpPr>
        <p:spPr>
          <a:xfrm>
            <a:off x="5803271" y="3429000"/>
            <a:ext cx="3159659" cy="894437"/>
          </a:xfrm>
          <a:prstGeom prst="rect">
            <a:avLst/>
          </a:prstGeom>
          <a:noFill/>
          <a:ln w="19050">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Straight Connector 6">
            <a:extLst>
              <a:ext uri="{FF2B5EF4-FFF2-40B4-BE49-F238E27FC236}">
                <a16:creationId xmlns:a16="http://schemas.microsoft.com/office/drawing/2014/main" id="{4367AA2B-AC57-4A8E-97EB-45107B79F78D}"/>
              </a:ext>
            </a:extLst>
          </p:cNvPr>
          <p:cNvCxnSpPr>
            <a:cxnSpLocks/>
          </p:cNvCxnSpPr>
          <p:nvPr/>
        </p:nvCxnSpPr>
        <p:spPr>
          <a:xfrm>
            <a:off x="730660" y="4057876"/>
            <a:ext cx="2935993" cy="0"/>
          </a:xfrm>
          <a:prstGeom prst="line">
            <a:avLst/>
          </a:prstGeom>
          <a:ln w="25400">
            <a:prstDash val="dash"/>
          </a:ln>
        </p:spPr>
        <p:style>
          <a:lnRef idx="3">
            <a:schemeClr val="accent2"/>
          </a:lnRef>
          <a:fillRef idx="0">
            <a:schemeClr val="accent2"/>
          </a:fillRef>
          <a:effectRef idx="2">
            <a:schemeClr val="accent2"/>
          </a:effectRef>
          <a:fontRef idx="minor">
            <a:schemeClr val="tx1"/>
          </a:fontRef>
        </p:style>
      </p:cxnSp>
      <p:cxnSp>
        <p:nvCxnSpPr>
          <p:cNvPr id="8" name="Straight Connector 7">
            <a:extLst>
              <a:ext uri="{FF2B5EF4-FFF2-40B4-BE49-F238E27FC236}">
                <a16:creationId xmlns:a16="http://schemas.microsoft.com/office/drawing/2014/main" id="{05FA2BBF-CEBA-4539-AEB2-594B27593EEF}"/>
              </a:ext>
            </a:extLst>
          </p:cNvPr>
          <p:cNvCxnSpPr>
            <a:cxnSpLocks/>
          </p:cNvCxnSpPr>
          <p:nvPr/>
        </p:nvCxnSpPr>
        <p:spPr>
          <a:xfrm>
            <a:off x="5803271" y="4076800"/>
            <a:ext cx="3159659" cy="0"/>
          </a:xfrm>
          <a:prstGeom prst="line">
            <a:avLst/>
          </a:prstGeom>
          <a:ln w="25400">
            <a:prstDash val="dash"/>
          </a:ln>
        </p:spPr>
        <p:style>
          <a:lnRef idx="3">
            <a:schemeClr val="accent2"/>
          </a:lnRef>
          <a:fillRef idx="0">
            <a:schemeClr val="accent2"/>
          </a:fillRef>
          <a:effectRef idx="2">
            <a:schemeClr val="accent2"/>
          </a:effectRef>
          <a:fontRef idx="minor">
            <a:schemeClr val="tx1"/>
          </a:fontRef>
        </p:style>
      </p:cxnSp>
      <p:sp>
        <p:nvSpPr>
          <p:cNvPr id="2" name="Rectangle 1">
            <a:extLst>
              <a:ext uri="{FF2B5EF4-FFF2-40B4-BE49-F238E27FC236}">
                <a16:creationId xmlns:a16="http://schemas.microsoft.com/office/drawing/2014/main" id="{2E75B456-5536-478A-905A-B2E6CA35ECEB}"/>
              </a:ext>
            </a:extLst>
          </p:cNvPr>
          <p:cNvSpPr/>
          <p:nvPr/>
        </p:nvSpPr>
        <p:spPr>
          <a:xfrm>
            <a:off x="3666653" y="856737"/>
            <a:ext cx="2136618" cy="379764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62245117"/>
      </p:ext>
    </p:extLst>
  </p:cSld>
  <p:clrMapOvr>
    <a:masterClrMapping/>
  </p:clrMapOvr>
</p:sld>
</file>

<file path=ppt/theme/theme1.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466680</TotalTime>
  <Words>74353</Words>
  <Application>Microsoft Office PowerPoint</Application>
  <PresentationFormat>On-screen Show (4:3)</PresentationFormat>
  <Paragraphs>10365</Paragraphs>
  <Slides>615</Slides>
  <Notes>107</Notes>
  <HiddenSlides>13</HiddenSlides>
  <MMClips>0</MMClips>
  <ScaleCrop>false</ScaleCrop>
  <HeadingPairs>
    <vt:vector size="6" baseType="variant">
      <vt:variant>
        <vt:lpstr>Fonts Used</vt:lpstr>
      </vt:variant>
      <vt:variant>
        <vt:i4>34</vt:i4>
      </vt:variant>
      <vt:variant>
        <vt:lpstr>Theme</vt:lpstr>
      </vt:variant>
      <vt:variant>
        <vt:i4>1</vt:i4>
      </vt:variant>
      <vt:variant>
        <vt:lpstr>Slide Titles</vt:lpstr>
      </vt:variant>
      <vt:variant>
        <vt:i4>615</vt:i4>
      </vt:variant>
    </vt:vector>
  </HeadingPairs>
  <TitlesOfParts>
    <vt:vector size="650" baseType="lpstr">
      <vt:lpstr>AdvOT483a8203</vt:lpstr>
      <vt:lpstr>-apple-system</vt:lpstr>
      <vt:lpstr>CMR10</vt:lpstr>
      <vt:lpstr>ElsevierGulliver</vt:lpstr>
      <vt:lpstr>ElsevierSans</vt:lpstr>
      <vt:lpstr>Gulliver</vt:lpstr>
      <vt:lpstr>Inter</vt:lpstr>
      <vt:lpstr>Lato-Regular</vt:lpstr>
      <vt:lpstr>Linux Libertine</vt:lpstr>
      <vt:lpstr>LMMathItalic8-Regular</vt:lpstr>
      <vt:lpstr>LMRoman10-Italic</vt:lpstr>
      <vt:lpstr>LMRoman10-Regular</vt:lpstr>
      <vt:lpstr>LMRoman6-Regular</vt:lpstr>
      <vt:lpstr>LMRoman8-Regular</vt:lpstr>
      <vt:lpstr>MinionPro-Regular2</vt:lpstr>
      <vt:lpstr>NimbusRomNo9L-Regu</vt:lpstr>
      <vt:lpstr>NimbusRomNo9L-ReguItal</vt:lpstr>
      <vt:lpstr>rtxmi</vt:lpstr>
      <vt:lpstr>rtxr</vt:lpstr>
      <vt:lpstr>txsy</vt:lpstr>
      <vt:lpstr>SimSun</vt:lpstr>
      <vt:lpstr>SimSun</vt:lpstr>
      <vt:lpstr>等线</vt:lpstr>
      <vt:lpstr>Arial</vt:lpstr>
      <vt:lpstr>Arial Narrow</vt:lpstr>
      <vt:lpstr>Calibri</vt:lpstr>
      <vt:lpstr>Calibri Light</vt:lpstr>
      <vt:lpstr>Cambria</vt:lpstr>
      <vt:lpstr>Cambria Math</vt:lpstr>
      <vt:lpstr>Cascadia Mono</vt:lpstr>
      <vt:lpstr>Helvetica</vt:lpstr>
      <vt:lpstr>Times New Roman</vt:lpstr>
      <vt:lpstr>Verdana</vt:lpstr>
      <vt:lpstr>Wingdings</vt:lpstr>
      <vt:lpstr>Office 主题</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Hewlett-Packard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sun lijie</dc:creator>
  <cp:lastModifiedBy>lijie sun</cp:lastModifiedBy>
  <cp:revision>3694</cp:revision>
  <cp:lastPrinted>2022-02-17T18:59:24Z</cp:lastPrinted>
  <dcterms:created xsi:type="dcterms:W3CDTF">2019-01-03T21:41:56Z</dcterms:created>
  <dcterms:modified xsi:type="dcterms:W3CDTF">2025-01-31T19:52:57Z</dcterms:modified>
</cp:coreProperties>
</file>