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66" r:id="rId2"/>
    <p:sldId id="2739" r:id="rId3"/>
    <p:sldId id="2865" r:id="rId4"/>
    <p:sldId id="2841" r:id="rId5"/>
    <p:sldId id="2832" r:id="rId6"/>
    <p:sldId id="2764" r:id="rId7"/>
    <p:sldId id="2836" r:id="rId8"/>
    <p:sldId id="2829" r:id="rId9"/>
    <p:sldId id="2828" r:id="rId10"/>
    <p:sldId id="2830" r:id="rId11"/>
    <p:sldId id="2812" r:id="rId12"/>
    <p:sldId id="2859" r:id="rId13"/>
    <p:sldId id="2852" r:id="rId14"/>
    <p:sldId id="2813" r:id="rId15"/>
    <p:sldId id="2851" r:id="rId16"/>
    <p:sldId id="2816" r:id="rId17"/>
    <p:sldId id="2857" r:id="rId18"/>
    <p:sldId id="2850" r:id="rId19"/>
    <p:sldId id="2869" r:id="rId20"/>
    <p:sldId id="2839" r:id="rId21"/>
    <p:sldId id="286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64" d="100"/>
          <a:sy n="64" d="100"/>
        </p:scale>
        <p:origin x="67"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strRef>
              <c:f>Source!$CL$38</c:f>
              <c:strCache>
                <c:ptCount val="1"/>
                <c:pt idx="0">
                  <c:v>Efficiency (%)</c:v>
                </c:pt>
              </c:strCache>
            </c:strRef>
          </c:tx>
          <c:spPr>
            <a:ln w="19050" cap="rnd">
              <a:noFill/>
              <a:round/>
            </a:ln>
            <a:effectLst/>
          </c:spPr>
          <c:marker>
            <c:symbol val="square"/>
            <c:size val="5"/>
            <c:spPr>
              <a:solidFill>
                <a:schemeClr val="tx1"/>
              </a:solidFill>
              <a:ln w="9525">
                <a:noFill/>
              </a:ln>
              <a:effectLst/>
            </c:spPr>
          </c:marker>
          <c:errBars>
            <c:errDir val="y"/>
            <c:errBarType val="both"/>
            <c:errValType val="cust"/>
            <c:noEndCap val="0"/>
            <c:plus>
              <c:numRef>
                <c:f>Source!$CO$39:$CO$53</c:f>
                <c:numCache>
                  <c:formatCode>General</c:formatCode>
                  <c:ptCount val="15"/>
                  <c:pt idx="0">
                    <c:v>0.15369826831279809</c:v>
                  </c:pt>
                  <c:pt idx="1">
                    <c:v>0.16920974901584196</c:v>
                  </c:pt>
                  <c:pt idx="2">
                    <c:v>3.4364325304876542E-2</c:v>
                  </c:pt>
                  <c:pt idx="3">
                    <c:v>4.6104546106331079E-2</c:v>
                  </c:pt>
                  <c:pt idx="4">
                    <c:v>5.4923530267670051E-2</c:v>
                  </c:pt>
                  <c:pt idx="5">
                    <c:v>5.918568922065981E-2</c:v>
                  </c:pt>
                  <c:pt idx="6">
                    <c:v>6.4653206520156825E-2</c:v>
                  </c:pt>
                  <c:pt idx="7">
                    <c:v>6.6986504826726634E-2</c:v>
                  </c:pt>
                  <c:pt idx="8">
                    <c:v>6.8392072509058988E-2</c:v>
                  </c:pt>
                  <c:pt idx="9">
                    <c:v>4.2989597195806195E-2</c:v>
                  </c:pt>
                  <c:pt idx="10">
                    <c:v>6.0040743921455531E-2</c:v>
                  </c:pt>
                  <c:pt idx="11">
                    <c:v>5.9889253799735198E-2</c:v>
                  </c:pt>
                  <c:pt idx="12">
                    <c:v>5.9191525981569182E-2</c:v>
                  </c:pt>
                  <c:pt idx="13">
                    <c:v>6.1504397472869177E-2</c:v>
                  </c:pt>
                  <c:pt idx="14">
                    <c:v>4.4486258578630422E-2</c:v>
                  </c:pt>
                </c:numCache>
              </c:numRef>
            </c:plus>
            <c:minus>
              <c:numRef>
                <c:f>Source!$CQ$39:$CQ$53</c:f>
                <c:numCache>
                  <c:formatCode>General</c:formatCode>
                  <c:ptCount val="15"/>
                  <c:pt idx="0">
                    <c:v>0.13848297180970903</c:v>
                  </c:pt>
                  <c:pt idx="1">
                    <c:v>0.1524588998959957</c:v>
                  </c:pt>
                  <c:pt idx="2">
                    <c:v>3.3120164463459667E-2</c:v>
                  </c:pt>
                  <c:pt idx="3">
                    <c:v>4.4435330419193897E-2</c:v>
                  </c:pt>
                  <c:pt idx="4">
                    <c:v>5.2935023145090243E-2</c:v>
                  </c:pt>
                  <c:pt idx="5">
                    <c:v>5.7042870578148608E-2</c:v>
                  </c:pt>
                  <c:pt idx="6">
                    <c:v>6.2312436343214372E-2</c:v>
                  </c:pt>
                  <c:pt idx="7">
                    <c:v>6.4561257554464513E-2</c:v>
                  </c:pt>
                  <c:pt idx="8">
                    <c:v>6.5915936640707384E-2</c:v>
                  </c:pt>
                  <c:pt idx="9">
                    <c:v>4.1455375728415511E-2</c:v>
                  </c:pt>
                  <c:pt idx="10">
                    <c:v>5.7897997670011359E-2</c:v>
                  </c:pt>
                  <c:pt idx="11">
                    <c:v>5.7751913958492773E-2</c:v>
                  </c:pt>
                  <c:pt idx="12">
                    <c:v>5.7079086792271694E-2</c:v>
                  </c:pt>
                  <c:pt idx="13">
                    <c:v>5.9309416056504416E-2</c:v>
                  </c:pt>
                  <c:pt idx="14">
                    <c:v>4.2898623956134196E-2</c:v>
                  </c:pt>
                </c:numCache>
              </c:numRef>
            </c:minus>
            <c:spPr>
              <a:noFill/>
              <a:ln w="19050" cap="flat" cmpd="sng" algn="ctr">
                <a:solidFill>
                  <a:schemeClr val="tx1"/>
                </a:solidFill>
                <a:round/>
              </a:ln>
              <a:effectLst/>
            </c:spPr>
          </c:errBars>
          <c:errBars>
            <c:errDir val="x"/>
            <c:errBarType val="both"/>
            <c:errValType val="fixedVal"/>
            <c:noEndCap val="0"/>
            <c:val val="0"/>
            <c:spPr>
              <a:noFill/>
              <a:ln w="9525" cap="flat" cmpd="sng" algn="ctr">
                <a:solidFill>
                  <a:schemeClr val="tx1">
                    <a:lumMod val="65000"/>
                    <a:lumOff val="35000"/>
                  </a:schemeClr>
                </a:solidFill>
                <a:round/>
              </a:ln>
              <a:effectLst/>
            </c:spPr>
          </c:errBars>
          <c:xVal>
            <c:numRef>
              <c:f>Source!$CK$39:$CK$53</c:f>
              <c:numCache>
                <c:formatCode>General</c:formatCode>
                <c:ptCount val="15"/>
                <c:pt idx="0">
                  <c:v>5.89</c:v>
                </c:pt>
                <c:pt idx="1">
                  <c:v>6.49</c:v>
                </c:pt>
                <c:pt idx="2">
                  <c:v>11.89</c:v>
                </c:pt>
                <c:pt idx="3">
                  <c:v>13.852</c:v>
                </c:pt>
                <c:pt idx="4">
                  <c:v>16.96</c:v>
                </c:pt>
                <c:pt idx="5">
                  <c:v>21.16</c:v>
                </c:pt>
                <c:pt idx="6">
                  <c:v>26.3446</c:v>
                </c:pt>
                <c:pt idx="7">
                  <c:v>33.195999999999998</c:v>
                </c:pt>
                <c:pt idx="8">
                  <c:v>59.540900000000001</c:v>
                </c:pt>
                <c:pt idx="9">
                  <c:v>6.4</c:v>
                </c:pt>
                <c:pt idx="10">
                  <c:v>39.5229</c:v>
                </c:pt>
                <c:pt idx="11">
                  <c:v>40.118600000000001</c:v>
                </c:pt>
                <c:pt idx="12">
                  <c:v>45.477699999999999</c:v>
                </c:pt>
                <c:pt idx="13">
                  <c:v>46.697699999999998</c:v>
                </c:pt>
                <c:pt idx="14">
                  <c:v>121.7817</c:v>
                </c:pt>
              </c:numCache>
            </c:numRef>
          </c:xVal>
          <c:yVal>
            <c:numRef>
              <c:f>Source!$CL$39:$CL$53</c:f>
              <c:numCache>
                <c:formatCode>0.0%</c:formatCode>
                <c:ptCount val="15"/>
                <c:pt idx="0">
                  <c:v>0.79313784910033469</c:v>
                </c:pt>
                <c:pt idx="1">
                  <c:v>0.87318261848014078</c:v>
                </c:pt>
                <c:pt idx="2">
                  <c:v>0.46045677231145199</c:v>
                </c:pt>
                <c:pt idx="3">
                  <c:v>0.61776712624685959</c:v>
                </c:pt>
                <c:pt idx="4">
                  <c:v>0.73593505027764827</c:v>
                </c:pt>
                <c:pt idx="5">
                  <c:v>0.79304485636755406</c:v>
                </c:pt>
                <c:pt idx="6">
                  <c:v>0.8663055808528457</c:v>
                </c:pt>
                <c:pt idx="7">
                  <c:v>0.89757006800779859</c:v>
                </c:pt>
                <c:pt idx="8">
                  <c:v>0.91640364476305469</c:v>
                </c:pt>
                <c:pt idx="9">
                  <c:v>0.58457236886343378</c:v>
                </c:pt>
                <c:pt idx="10">
                  <c:v>0.81643379310174091</c:v>
                </c:pt>
                <c:pt idx="11">
                  <c:v>0.81437383103905769</c:v>
                </c:pt>
                <c:pt idx="12">
                  <c:v>0.80488613098852169</c:v>
                </c:pt>
                <c:pt idx="13">
                  <c:v>0.83633654817637682</c:v>
                </c:pt>
                <c:pt idx="14">
                  <c:v>0.60492396429613815</c:v>
                </c:pt>
              </c:numCache>
            </c:numRef>
          </c:yVal>
          <c:smooth val="0"/>
          <c:extLst>
            <c:ext xmlns:c16="http://schemas.microsoft.com/office/drawing/2014/chart" uri="{C3380CC4-5D6E-409C-BE32-E72D297353CC}">
              <c16:uniqueId val="{00000000-ABDE-429D-B37A-D5C096033FC1}"/>
            </c:ext>
          </c:extLst>
        </c:ser>
        <c:dLbls>
          <c:showLegendKey val="0"/>
          <c:showVal val="0"/>
          <c:showCatName val="0"/>
          <c:showSerName val="0"/>
          <c:showPercent val="0"/>
          <c:showBubbleSize val="0"/>
        </c:dLbls>
        <c:axId val="909062896"/>
        <c:axId val="909053328"/>
      </c:scatterChart>
      <c:valAx>
        <c:axId val="909062896"/>
        <c:scaling>
          <c:orientation val="minMax"/>
          <c:max val="12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r>
                  <a:rPr lang="en-US"/>
                  <a:t>Energy (keV)</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9053328"/>
        <c:crosses val="autoZero"/>
        <c:crossBetween val="midCat"/>
      </c:valAx>
      <c:valAx>
        <c:axId val="90905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r>
                  <a:rPr lang="en-US" altLang="zh-CN"/>
                  <a:t>Absolute Efficiency</a:t>
                </a:r>
                <a:endParaRPr lang="en-US"/>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90628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345B7-AC9C-4864-A27D-E4C5E4A6F8FD}" type="datetimeFigureOut">
              <a:rPr lang="en-US" smtClean="0"/>
              <a:t>10/19/2023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BB611-C95E-444B-BFB5-D457C2FC2F3B}" type="slidenum">
              <a:rPr lang="en-US" smtClean="0"/>
              <a:t>‹#›</a:t>
            </a:fld>
            <a:endParaRPr lang="en-US"/>
          </a:p>
        </p:txBody>
      </p:sp>
    </p:spTree>
    <p:extLst>
      <p:ext uri="{BB962C8B-B14F-4D97-AF65-F5344CB8AC3E}">
        <p14:creationId xmlns:p14="http://schemas.microsoft.com/office/powerpoint/2010/main" val="302031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::Open("F:/e21010/sorted/run_121.root")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r>
              <a:rPr lang="en-US" dirty="0"/>
              <a:t>TH1D* he = new TH1D("he", "he", 6000,0,3000);</a:t>
            </a:r>
          </a:p>
          <a:p>
            <a:r>
              <a:rPr lang="en-US" dirty="0"/>
              <a:t>a101-&gt;Draw("FE&gt;&gt;</a:t>
            </a:r>
            <a:r>
              <a:rPr lang="en-US" dirty="0" err="1"/>
              <a:t>he","id</a:t>
            </a:r>
            <a:r>
              <a:rPr lang="en-US" dirty="0"/>
              <a:t>==12")</a:t>
            </a:r>
          </a:p>
          <a:p>
            <a:r>
              <a:rPr lang="en-US" dirty="0"/>
              <a:t>he-&gt;</a:t>
            </a:r>
            <a:r>
              <a:rPr lang="en-US" dirty="0" err="1"/>
              <a:t>SetLineWidth</a:t>
            </a:r>
            <a:r>
              <a:rPr lang="en-US" dirty="0"/>
              <a:t>(2);</a:t>
            </a:r>
          </a:p>
          <a:p>
            <a:r>
              <a:rPr lang="en-US" dirty="0"/>
              <a:t>//he-&gt;</a:t>
            </a:r>
            <a:r>
              <a:rPr lang="en-US" dirty="0" err="1"/>
              <a:t>Rebin</a:t>
            </a:r>
            <a:r>
              <a:rPr lang="en-US" dirty="0"/>
              <a:t>(2);</a:t>
            </a:r>
          </a:p>
          <a:p>
            <a:r>
              <a:rPr lang="en-US" dirty="0"/>
              <a:t>he-&gt;</a:t>
            </a:r>
            <a:r>
              <a:rPr lang="en-US" dirty="0" err="1"/>
              <a:t>SetLineColor</a:t>
            </a:r>
            <a:r>
              <a:rPr lang="en-US" dirty="0"/>
              <a:t>(2);</a:t>
            </a:r>
          </a:p>
          <a:p>
            <a:r>
              <a:rPr lang="en-US" dirty="0"/>
              <a:t>he-&gt;</a:t>
            </a:r>
            <a:r>
              <a:rPr lang="en-US" dirty="0" err="1"/>
              <a:t>SetStats</a:t>
            </a:r>
            <a:r>
              <a:rPr lang="en-US" dirty="0"/>
              <a:t>(0);</a:t>
            </a:r>
          </a:p>
          <a:p>
            <a:r>
              <a:rPr lang="en-US" dirty="0"/>
              <a:t>he-&gt;</a:t>
            </a:r>
            <a:r>
              <a:rPr lang="en-US" dirty="0" err="1"/>
              <a:t>SetTitle</a:t>
            </a:r>
            <a:r>
              <a:rPr lang="en-US" dirty="0"/>
              <a:t>("");</a:t>
            </a:r>
          </a:p>
          <a:p>
            <a:r>
              <a:rPr lang="en-US" dirty="0"/>
              <a:t>he-&gt;</a:t>
            </a:r>
            <a:r>
              <a:rPr lang="en-US" dirty="0" err="1"/>
              <a:t>GetXaxis</a:t>
            </a:r>
            <a:r>
              <a:rPr lang="en-US" dirty="0"/>
              <a:t>()-&gt;</a:t>
            </a:r>
            <a:r>
              <a:rPr lang="en-US" dirty="0" err="1"/>
              <a:t>SetTitle</a:t>
            </a:r>
            <a:r>
              <a:rPr lang="en-US" dirty="0"/>
              <a:t>("Energy (keV)");//</a:t>
            </a:r>
            <a:r>
              <a:rPr lang="zh-CN" altLang="en-US" dirty="0"/>
              <a:t>轴名</a:t>
            </a:r>
          </a:p>
          <a:p>
            <a:r>
              <a:rPr lang="en-US" dirty="0"/>
              <a:t>he-&gt;</a:t>
            </a:r>
            <a:r>
              <a:rPr lang="en-US" dirty="0" err="1"/>
              <a:t>GetYaxis</a:t>
            </a:r>
            <a:r>
              <a:rPr lang="en-US" dirty="0"/>
              <a:t>()-&gt;</a:t>
            </a:r>
            <a:r>
              <a:rPr lang="en-US" dirty="0" err="1"/>
              <a:t>SetTitle</a:t>
            </a:r>
            <a:r>
              <a:rPr lang="en-US" dirty="0"/>
              <a:t>("Counts per 0.5 keV");//</a:t>
            </a:r>
            <a:r>
              <a:rPr lang="zh-CN" altLang="en-US" dirty="0"/>
              <a:t>轴名</a:t>
            </a:r>
          </a:p>
          <a:p>
            <a:r>
              <a:rPr lang="en-US" dirty="0"/>
              <a:t>he-&gt;</a:t>
            </a:r>
            <a:r>
              <a:rPr lang="en-US" dirty="0" err="1"/>
              <a:t>GetXaxis</a:t>
            </a:r>
            <a:r>
              <a:rPr lang="en-US" dirty="0"/>
              <a:t>()-&gt;</a:t>
            </a:r>
            <a:r>
              <a:rPr lang="en-US" dirty="0" err="1"/>
              <a:t>CenterTitle</a:t>
            </a:r>
            <a:r>
              <a:rPr lang="en-US" dirty="0"/>
              <a:t>();//</a:t>
            </a:r>
            <a:r>
              <a:rPr lang="zh-CN" altLang="en-US" dirty="0"/>
              <a:t>居中</a:t>
            </a:r>
          </a:p>
          <a:p>
            <a:r>
              <a:rPr lang="en-US" dirty="0"/>
              <a:t>he-&gt;</a:t>
            </a:r>
            <a:r>
              <a:rPr lang="en-US" dirty="0" err="1"/>
              <a:t>GetYaxis</a:t>
            </a:r>
            <a:r>
              <a:rPr lang="en-US" dirty="0"/>
              <a:t>()-&gt;</a:t>
            </a:r>
            <a:r>
              <a:rPr lang="en-US" dirty="0" err="1"/>
              <a:t>CenterTitle</a:t>
            </a:r>
            <a:r>
              <a:rPr lang="en-US" dirty="0"/>
              <a:t>();//</a:t>
            </a:r>
            <a:r>
              <a:rPr lang="zh-CN" altLang="en-US" dirty="0"/>
              <a:t>居中</a:t>
            </a:r>
          </a:p>
          <a:p>
            <a:r>
              <a:rPr lang="en-US" dirty="0"/>
              <a:t>he-&gt;</a:t>
            </a:r>
            <a:r>
              <a:rPr lang="en-US" dirty="0" err="1"/>
              <a:t>GetXaxis</a:t>
            </a:r>
            <a:r>
              <a:rPr lang="en-US" dirty="0"/>
              <a:t>()-&gt;</a:t>
            </a:r>
            <a:r>
              <a:rPr lang="en-US" dirty="0" err="1"/>
              <a:t>SetLabelFont</a:t>
            </a:r>
            <a:r>
              <a:rPr lang="en-US" dirty="0"/>
              <a:t>(132);//</a:t>
            </a:r>
            <a:r>
              <a:rPr lang="zh-CN" altLang="en-US" dirty="0"/>
              <a:t>坐标字体</a:t>
            </a:r>
          </a:p>
          <a:p>
            <a:r>
              <a:rPr lang="en-US" dirty="0"/>
              <a:t>he-&gt;</a:t>
            </a:r>
            <a:r>
              <a:rPr lang="en-US" dirty="0" err="1"/>
              <a:t>GetYaxis</a:t>
            </a:r>
            <a:r>
              <a:rPr lang="en-US" dirty="0"/>
              <a:t>()-&gt;</a:t>
            </a:r>
            <a:r>
              <a:rPr lang="en-US" dirty="0" err="1"/>
              <a:t>SetLabelFont</a:t>
            </a:r>
            <a:r>
              <a:rPr lang="en-US" dirty="0"/>
              <a:t>(132);//</a:t>
            </a:r>
            <a:r>
              <a:rPr lang="zh-CN" altLang="en-US" dirty="0"/>
              <a:t>坐标字体</a:t>
            </a:r>
          </a:p>
          <a:p>
            <a:r>
              <a:rPr lang="en-US" dirty="0"/>
              <a:t>he-&gt;</a:t>
            </a:r>
            <a:r>
              <a:rPr lang="en-US" dirty="0" err="1"/>
              <a:t>GetXaxis</a:t>
            </a:r>
            <a:r>
              <a:rPr lang="en-US" dirty="0"/>
              <a:t>()-&gt;</a:t>
            </a:r>
            <a:r>
              <a:rPr lang="en-US" dirty="0" err="1"/>
              <a:t>SetLabelSize</a:t>
            </a:r>
            <a:r>
              <a:rPr lang="en-US" dirty="0"/>
              <a:t>(0.05);</a:t>
            </a:r>
          </a:p>
          <a:p>
            <a:r>
              <a:rPr lang="en-US" dirty="0"/>
              <a:t>he-&gt;</a:t>
            </a:r>
            <a:r>
              <a:rPr lang="en-US" dirty="0" err="1"/>
              <a:t>GetYaxis</a:t>
            </a:r>
            <a:r>
              <a:rPr lang="en-US" dirty="0"/>
              <a:t>()-&gt;</a:t>
            </a:r>
            <a:r>
              <a:rPr lang="en-US" dirty="0" err="1"/>
              <a:t>SetLabelSize</a:t>
            </a:r>
            <a:r>
              <a:rPr lang="en-US" dirty="0"/>
              <a:t>(0.05);</a:t>
            </a:r>
          </a:p>
          <a:p>
            <a:r>
              <a:rPr lang="en-US" dirty="0"/>
              <a:t>he-&gt;</a:t>
            </a:r>
            <a:r>
              <a:rPr lang="en-US" dirty="0" err="1"/>
              <a:t>GetXaxis</a:t>
            </a:r>
            <a:r>
              <a:rPr lang="en-US" dirty="0"/>
              <a:t>()-&gt;</a:t>
            </a:r>
            <a:r>
              <a:rPr lang="en-US" dirty="0" err="1"/>
              <a:t>SetTitleFont</a:t>
            </a:r>
            <a:r>
              <a:rPr lang="en-US" dirty="0"/>
              <a:t>(132);//</a:t>
            </a:r>
            <a:r>
              <a:rPr lang="zh-CN" altLang="en-US" dirty="0"/>
              <a:t>轴名字体</a:t>
            </a:r>
          </a:p>
          <a:p>
            <a:r>
              <a:rPr lang="en-US" dirty="0"/>
              <a:t>he-&gt;</a:t>
            </a:r>
            <a:r>
              <a:rPr lang="en-US" dirty="0" err="1"/>
              <a:t>GetYaxis</a:t>
            </a:r>
            <a:r>
              <a:rPr lang="en-US" dirty="0"/>
              <a:t>()-&gt;</a:t>
            </a:r>
            <a:r>
              <a:rPr lang="en-US" dirty="0" err="1"/>
              <a:t>SetTitleFont</a:t>
            </a:r>
            <a:r>
              <a:rPr lang="en-US" dirty="0"/>
              <a:t>(132);//</a:t>
            </a:r>
            <a:r>
              <a:rPr lang="zh-CN" altLang="en-US" dirty="0"/>
              <a:t>轴名字体</a:t>
            </a:r>
          </a:p>
          <a:p>
            <a:r>
              <a:rPr lang="en-US" dirty="0"/>
              <a:t>he-&gt;</a:t>
            </a:r>
            <a:r>
              <a:rPr lang="en-US" dirty="0" err="1"/>
              <a:t>GetXaxis</a:t>
            </a:r>
            <a:r>
              <a:rPr lang="en-US" dirty="0"/>
              <a:t>()-&gt;</a:t>
            </a:r>
            <a:r>
              <a:rPr lang="en-US" dirty="0" err="1"/>
              <a:t>SetTitleOffset</a:t>
            </a:r>
            <a:r>
              <a:rPr lang="en-US" dirty="0"/>
              <a:t>(1.0);//</a:t>
            </a:r>
            <a:r>
              <a:rPr lang="zh-CN" altLang="en-US" dirty="0"/>
              <a:t>轴名偏移</a:t>
            </a:r>
          </a:p>
          <a:p>
            <a:r>
              <a:rPr lang="en-US" dirty="0"/>
              <a:t>he-&gt;</a:t>
            </a:r>
            <a:r>
              <a:rPr lang="en-US" dirty="0" err="1"/>
              <a:t>GetYaxis</a:t>
            </a:r>
            <a:r>
              <a:rPr lang="en-US" dirty="0"/>
              <a:t>()-&gt;</a:t>
            </a:r>
            <a:r>
              <a:rPr lang="en-US" dirty="0" err="1"/>
              <a:t>SetTitleOffset</a:t>
            </a:r>
            <a:r>
              <a:rPr lang="en-US" dirty="0"/>
              <a:t>(0.72);//</a:t>
            </a:r>
            <a:r>
              <a:rPr lang="zh-CN" altLang="en-US" dirty="0"/>
              <a:t>轴名偏移</a:t>
            </a:r>
          </a:p>
          <a:p>
            <a:r>
              <a:rPr lang="en-US" dirty="0"/>
              <a:t>he-&gt;</a:t>
            </a:r>
            <a:r>
              <a:rPr lang="en-US" dirty="0" err="1"/>
              <a:t>GetXaxis</a:t>
            </a:r>
            <a:r>
              <a:rPr lang="en-US" dirty="0"/>
              <a:t>()-&gt;</a:t>
            </a:r>
            <a:r>
              <a:rPr lang="en-US" dirty="0" err="1"/>
              <a:t>SetTitleSize</a:t>
            </a:r>
            <a:r>
              <a:rPr lang="en-US" dirty="0"/>
              <a:t>(0.06);</a:t>
            </a:r>
          </a:p>
          <a:p>
            <a:r>
              <a:rPr lang="en-US" dirty="0"/>
              <a:t>he-&gt;</a:t>
            </a:r>
            <a:r>
              <a:rPr lang="en-US" dirty="0" err="1"/>
              <a:t>GetYaxis</a:t>
            </a:r>
            <a:r>
              <a:rPr lang="en-US" dirty="0"/>
              <a:t>()-&gt;</a:t>
            </a:r>
            <a:r>
              <a:rPr lang="en-US" dirty="0" err="1"/>
              <a:t>SetTitleSize</a:t>
            </a:r>
            <a:r>
              <a:rPr lang="en-US" dirty="0"/>
              <a:t>(0.06);</a:t>
            </a:r>
          </a:p>
          <a:p>
            <a:r>
              <a:rPr lang="en-US" dirty="0"/>
              <a:t>he-&gt;</a:t>
            </a:r>
            <a:r>
              <a:rPr lang="en-US" dirty="0" err="1"/>
              <a:t>GetXaxis</a:t>
            </a:r>
            <a:r>
              <a:rPr lang="en-US" dirty="0"/>
              <a:t>()-&gt;</a:t>
            </a:r>
            <a:r>
              <a:rPr lang="en-US" dirty="0" err="1"/>
              <a:t>SetRangeUser</a:t>
            </a:r>
            <a:r>
              <a:rPr lang="en-US" dirty="0"/>
              <a:t>(1350,1440);</a:t>
            </a:r>
          </a:p>
          <a:p>
            <a:r>
              <a:rPr lang="en-US" dirty="0"/>
              <a:t>he-&gt;</a:t>
            </a:r>
            <a:r>
              <a:rPr lang="en-US" dirty="0" err="1"/>
              <a:t>GetYaxis</a:t>
            </a:r>
            <a:r>
              <a:rPr lang="en-US" dirty="0"/>
              <a:t>()-&gt;</a:t>
            </a:r>
            <a:r>
              <a:rPr lang="en-US" dirty="0" err="1"/>
              <a:t>SetRangeUser</a:t>
            </a:r>
            <a:r>
              <a:rPr lang="en-US" dirty="0"/>
              <a:t>(1,40000);</a:t>
            </a:r>
          </a:p>
          <a:p>
            <a:r>
              <a:rPr lang="en-US" dirty="0"/>
              <a:t>he-&gt;</a:t>
            </a:r>
            <a:r>
              <a:rPr lang="en-US" dirty="0" err="1"/>
              <a:t>GetYaxis</a:t>
            </a:r>
            <a:r>
              <a:rPr lang="en-US" dirty="0"/>
              <a:t>()-&gt;</a:t>
            </a:r>
            <a:r>
              <a:rPr lang="en-US" dirty="0" err="1"/>
              <a:t>SetNdivisions</a:t>
            </a:r>
            <a:r>
              <a:rPr lang="en-US" dirty="0"/>
              <a:t>(505);//n = n1 + 100*n2 + 10000*n3</a:t>
            </a:r>
          </a:p>
          <a:p>
            <a:r>
              <a:rPr lang="en-US" dirty="0"/>
              <a:t>he-&gt;Draw("hist");</a:t>
            </a:r>
          </a:p>
          <a:p>
            <a:r>
              <a:rPr lang="en-US" dirty="0"/>
              <a:t>//</a:t>
            </a:r>
            <a:r>
              <a:rPr lang="en-US" dirty="0" err="1"/>
              <a:t>gPad</a:t>
            </a:r>
            <a:r>
              <a:rPr lang="en-US" dirty="0"/>
              <a:t>-&gt;</a:t>
            </a:r>
            <a:r>
              <a:rPr lang="en-US" dirty="0" err="1"/>
              <a:t>SetLogy</a:t>
            </a:r>
            <a:r>
              <a:rPr lang="en-US" dirty="0"/>
              <a:t>();</a:t>
            </a:r>
          </a:p>
          <a:p>
            <a:r>
              <a:rPr lang="en-US" dirty="0" err="1"/>
              <a:t>TFile</a:t>
            </a:r>
            <a:r>
              <a:rPr lang="en-US" dirty="0"/>
              <a:t> *_file1 = </a:t>
            </a:r>
            <a:r>
              <a:rPr lang="en-US" dirty="0" err="1"/>
              <a:t>TFile</a:t>
            </a:r>
            <a:r>
              <a:rPr lang="en-US" dirty="0"/>
              <a:t>::Open("F:/e21010/pxct/run0036-00_XtRa_152Eu_14cmAir_120min_window1us_baseline500us_cal.root");</a:t>
            </a:r>
          </a:p>
          <a:p>
            <a:r>
              <a:rPr lang="en-US" dirty="0"/>
              <a:t>tree-&gt;</a:t>
            </a:r>
            <a:r>
              <a:rPr lang="en-US" dirty="0" err="1"/>
              <a:t>SetLineWidth</a:t>
            </a:r>
            <a:r>
              <a:rPr lang="en-US" dirty="0"/>
              <a:t>(2);</a:t>
            </a:r>
          </a:p>
          <a:p>
            <a:r>
              <a:rPr lang="en-US" dirty="0"/>
              <a:t>tree-&gt;</a:t>
            </a:r>
            <a:r>
              <a:rPr lang="en-US" dirty="0" err="1"/>
              <a:t>SetLineColor</a:t>
            </a:r>
            <a:r>
              <a:rPr lang="en-US" dirty="0"/>
              <a:t>(kGreen+1);</a:t>
            </a:r>
          </a:p>
          <a:p>
            <a:r>
              <a:rPr lang="en-US" dirty="0"/>
              <a:t>tree-&gt;Draw("</a:t>
            </a:r>
            <a:r>
              <a:rPr lang="en-US" dirty="0" err="1"/>
              <a:t>north_e","","same</a:t>
            </a:r>
            <a:r>
              <a:rPr lang="en-US" dirty="0"/>
              <a:t>");</a:t>
            </a:r>
          </a:p>
          <a:p>
            <a:endParaRPr lang="en-US" dirty="0"/>
          </a:p>
          <a:p>
            <a:endParaRPr lang="en-US" dirty="0"/>
          </a:p>
          <a:p>
            <a:r>
              <a:rPr lang="en-US" dirty="0" err="1"/>
              <a:t>TFile</a:t>
            </a:r>
            <a:r>
              <a:rPr lang="en-US" dirty="0"/>
              <a:t> *_file0 = </a:t>
            </a:r>
            <a:r>
              <a:rPr lang="en-US" dirty="0" err="1"/>
              <a:t>TFile</a:t>
            </a:r>
            <a:r>
              <a:rPr lang="en-US" dirty="0"/>
              <a:t>::Open("F:/e21010/sorted/run_121.root")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r>
              <a:rPr lang="en-US" dirty="0"/>
              <a:t>TH1D* he = new TH1D("he", "he", 6000,0,3000);</a:t>
            </a:r>
          </a:p>
          <a:p>
            <a:r>
              <a:rPr lang="en-US" dirty="0"/>
              <a:t>a101-&gt;Draw("FE&gt;&gt;</a:t>
            </a:r>
            <a:r>
              <a:rPr lang="en-US" dirty="0" err="1"/>
              <a:t>he","id</a:t>
            </a:r>
            <a:r>
              <a:rPr lang="en-US" dirty="0"/>
              <a:t>==13")</a:t>
            </a:r>
          </a:p>
          <a:p>
            <a:r>
              <a:rPr lang="en-US" dirty="0"/>
              <a:t>he-&gt;</a:t>
            </a:r>
            <a:r>
              <a:rPr lang="en-US" dirty="0" err="1"/>
              <a:t>SetLineWidth</a:t>
            </a:r>
            <a:r>
              <a:rPr lang="en-US" dirty="0"/>
              <a:t>(2);</a:t>
            </a:r>
          </a:p>
          <a:p>
            <a:r>
              <a:rPr lang="en-US" dirty="0"/>
              <a:t>//he-&gt;</a:t>
            </a:r>
            <a:r>
              <a:rPr lang="en-US" dirty="0" err="1"/>
              <a:t>Rebin</a:t>
            </a:r>
            <a:r>
              <a:rPr lang="en-US" dirty="0"/>
              <a:t>(2);</a:t>
            </a:r>
          </a:p>
          <a:p>
            <a:r>
              <a:rPr lang="en-US" dirty="0"/>
              <a:t>he-&gt;</a:t>
            </a:r>
            <a:r>
              <a:rPr lang="en-US" dirty="0" err="1"/>
              <a:t>SetLineColor</a:t>
            </a:r>
            <a:r>
              <a:rPr lang="en-US" dirty="0"/>
              <a:t>(4);</a:t>
            </a:r>
          </a:p>
          <a:p>
            <a:r>
              <a:rPr lang="en-US" dirty="0"/>
              <a:t>he-&gt;</a:t>
            </a:r>
            <a:r>
              <a:rPr lang="en-US" dirty="0" err="1"/>
              <a:t>SetStats</a:t>
            </a:r>
            <a:r>
              <a:rPr lang="en-US" dirty="0"/>
              <a:t>(0);</a:t>
            </a:r>
          </a:p>
          <a:p>
            <a:r>
              <a:rPr lang="en-US" dirty="0"/>
              <a:t>he-&gt;</a:t>
            </a:r>
            <a:r>
              <a:rPr lang="en-US" dirty="0" err="1"/>
              <a:t>SetTitle</a:t>
            </a:r>
            <a:r>
              <a:rPr lang="en-US" dirty="0"/>
              <a:t>("");</a:t>
            </a:r>
          </a:p>
          <a:p>
            <a:r>
              <a:rPr lang="en-US" dirty="0"/>
              <a:t>he-&gt;</a:t>
            </a:r>
            <a:r>
              <a:rPr lang="en-US" dirty="0" err="1"/>
              <a:t>GetXaxis</a:t>
            </a:r>
            <a:r>
              <a:rPr lang="en-US" dirty="0"/>
              <a:t>()-&gt;</a:t>
            </a:r>
            <a:r>
              <a:rPr lang="en-US" dirty="0" err="1"/>
              <a:t>SetTitle</a:t>
            </a:r>
            <a:r>
              <a:rPr lang="en-US" dirty="0"/>
              <a:t>("Energy (keV)");//</a:t>
            </a:r>
            <a:r>
              <a:rPr lang="zh-CN" altLang="en-US" dirty="0"/>
              <a:t>轴名</a:t>
            </a:r>
          </a:p>
          <a:p>
            <a:r>
              <a:rPr lang="en-US" dirty="0"/>
              <a:t>he-&gt;</a:t>
            </a:r>
            <a:r>
              <a:rPr lang="en-US" dirty="0" err="1"/>
              <a:t>GetYaxis</a:t>
            </a:r>
            <a:r>
              <a:rPr lang="en-US" dirty="0"/>
              <a:t>()-&gt;</a:t>
            </a:r>
            <a:r>
              <a:rPr lang="en-US" dirty="0" err="1"/>
              <a:t>SetTitle</a:t>
            </a:r>
            <a:r>
              <a:rPr lang="en-US" dirty="0"/>
              <a:t>("Counts per 0.5 keV");//</a:t>
            </a:r>
            <a:r>
              <a:rPr lang="zh-CN" altLang="en-US" dirty="0"/>
              <a:t>轴名</a:t>
            </a:r>
          </a:p>
          <a:p>
            <a:r>
              <a:rPr lang="en-US" dirty="0"/>
              <a:t>he-&gt;</a:t>
            </a:r>
            <a:r>
              <a:rPr lang="en-US" dirty="0" err="1"/>
              <a:t>GetXaxis</a:t>
            </a:r>
            <a:r>
              <a:rPr lang="en-US" dirty="0"/>
              <a:t>()-&gt;</a:t>
            </a:r>
            <a:r>
              <a:rPr lang="en-US" dirty="0" err="1"/>
              <a:t>CenterTitle</a:t>
            </a:r>
            <a:r>
              <a:rPr lang="en-US" dirty="0"/>
              <a:t>();//</a:t>
            </a:r>
            <a:r>
              <a:rPr lang="zh-CN" altLang="en-US" dirty="0"/>
              <a:t>居中</a:t>
            </a:r>
          </a:p>
          <a:p>
            <a:r>
              <a:rPr lang="en-US" dirty="0"/>
              <a:t>he-&gt;</a:t>
            </a:r>
            <a:r>
              <a:rPr lang="en-US" dirty="0" err="1"/>
              <a:t>GetYaxis</a:t>
            </a:r>
            <a:r>
              <a:rPr lang="en-US" dirty="0"/>
              <a:t>()-&gt;</a:t>
            </a:r>
            <a:r>
              <a:rPr lang="en-US" dirty="0" err="1"/>
              <a:t>CenterTitle</a:t>
            </a:r>
            <a:r>
              <a:rPr lang="en-US" dirty="0"/>
              <a:t>();//</a:t>
            </a:r>
            <a:r>
              <a:rPr lang="zh-CN" altLang="en-US" dirty="0"/>
              <a:t>居中</a:t>
            </a:r>
          </a:p>
          <a:p>
            <a:r>
              <a:rPr lang="en-US" dirty="0"/>
              <a:t>he-&gt;</a:t>
            </a:r>
            <a:r>
              <a:rPr lang="en-US" dirty="0" err="1"/>
              <a:t>GetXaxis</a:t>
            </a:r>
            <a:r>
              <a:rPr lang="en-US" dirty="0"/>
              <a:t>()-&gt;</a:t>
            </a:r>
            <a:r>
              <a:rPr lang="en-US" dirty="0" err="1"/>
              <a:t>SetLabelFont</a:t>
            </a:r>
            <a:r>
              <a:rPr lang="en-US" dirty="0"/>
              <a:t>(132);//</a:t>
            </a:r>
            <a:r>
              <a:rPr lang="zh-CN" altLang="en-US" dirty="0"/>
              <a:t>坐标字体</a:t>
            </a:r>
          </a:p>
          <a:p>
            <a:r>
              <a:rPr lang="en-US" dirty="0"/>
              <a:t>he-&gt;</a:t>
            </a:r>
            <a:r>
              <a:rPr lang="en-US" dirty="0" err="1"/>
              <a:t>GetYaxis</a:t>
            </a:r>
            <a:r>
              <a:rPr lang="en-US" dirty="0"/>
              <a:t>()-&gt;</a:t>
            </a:r>
            <a:r>
              <a:rPr lang="en-US" dirty="0" err="1"/>
              <a:t>SetLabelFont</a:t>
            </a:r>
            <a:r>
              <a:rPr lang="en-US" dirty="0"/>
              <a:t>(132);//</a:t>
            </a:r>
            <a:r>
              <a:rPr lang="zh-CN" altLang="en-US" dirty="0"/>
              <a:t>坐标字体</a:t>
            </a:r>
          </a:p>
          <a:p>
            <a:r>
              <a:rPr lang="en-US" dirty="0"/>
              <a:t>he-&gt;</a:t>
            </a:r>
            <a:r>
              <a:rPr lang="en-US" dirty="0" err="1"/>
              <a:t>GetXaxis</a:t>
            </a:r>
            <a:r>
              <a:rPr lang="en-US" dirty="0"/>
              <a:t>()-&gt;</a:t>
            </a:r>
            <a:r>
              <a:rPr lang="en-US" dirty="0" err="1"/>
              <a:t>SetLabelSize</a:t>
            </a:r>
            <a:r>
              <a:rPr lang="en-US" dirty="0"/>
              <a:t>(0.05);</a:t>
            </a:r>
          </a:p>
          <a:p>
            <a:r>
              <a:rPr lang="en-US" dirty="0"/>
              <a:t>he-&gt;</a:t>
            </a:r>
            <a:r>
              <a:rPr lang="en-US" dirty="0" err="1"/>
              <a:t>GetYaxis</a:t>
            </a:r>
            <a:r>
              <a:rPr lang="en-US" dirty="0"/>
              <a:t>()-&gt;</a:t>
            </a:r>
            <a:r>
              <a:rPr lang="en-US" dirty="0" err="1"/>
              <a:t>SetLabelSize</a:t>
            </a:r>
            <a:r>
              <a:rPr lang="en-US" dirty="0"/>
              <a:t>(0.05);</a:t>
            </a:r>
          </a:p>
          <a:p>
            <a:r>
              <a:rPr lang="en-US" dirty="0"/>
              <a:t>he-&gt;</a:t>
            </a:r>
            <a:r>
              <a:rPr lang="en-US" dirty="0" err="1"/>
              <a:t>GetXaxis</a:t>
            </a:r>
            <a:r>
              <a:rPr lang="en-US" dirty="0"/>
              <a:t>()-&gt;</a:t>
            </a:r>
            <a:r>
              <a:rPr lang="en-US" dirty="0" err="1"/>
              <a:t>SetTitleFont</a:t>
            </a:r>
            <a:r>
              <a:rPr lang="en-US" dirty="0"/>
              <a:t>(132);//</a:t>
            </a:r>
            <a:r>
              <a:rPr lang="zh-CN" altLang="en-US" dirty="0"/>
              <a:t>轴名字体</a:t>
            </a:r>
          </a:p>
          <a:p>
            <a:r>
              <a:rPr lang="en-US" dirty="0"/>
              <a:t>he-&gt;</a:t>
            </a:r>
            <a:r>
              <a:rPr lang="en-US" dirty="0" err="1"/>
              <a:t>GetYaxis</a:t>
            </a:r>
            <a:r>
              <a:rPr lang="en-US" dirty="0"/>
              <a:t>()-&gt;</a:t>
            </a:r>
            <a:r>
              <a:rPr lang="en-US" dirty="0" err="1"/>
              <a:t>SetTitleFont</a:t>
            </a:r>
            <a:r>
              <a:rPr lang="en-US" dirty="0"/>
              <a:t>(132);//</a:t>
            </a:r>
            <a:r>
              <a:rPr lang="zh-CN" altLang="en-US" dirty="0"/>
              <a:t>轴名字体</a:t>
            </a:r>
          </a:p>
          <a:p>
            <a:r>
              <a:rPr lang="en-US" dirty="0"/>
              <a:t>he-&gt;</a:t>
            </a:r>
            <a:r>
              <a:rPr lang="en-US" dirty="0" err="1"/>
              <a:t>GetXaxis</a:t>
            </a:r>
            <a:r>
              <a:rPr lang="en-US" dirty="0"/>
              <a:t>()-&gt;</a:t>
            </a:r>
            <a:r>
              <a:rPr lang="en-US" dirty="0" err="1"/>
              <a:t>SetTitleOffset</a:t>
            </a:r>
            <a:r>
              <a:rPr lang="en-US" dirty="0"/>
              <a:t>(1.0);//</a:t>
            </a:r>
            <a:r>
              <a:rPr lang="zh-CN" altLang="en-US" dirty="0"/>
              <a:t>轴名偏移</a:t>
            </a:r>
          </a:p>
          <a:p>
            <a:r>
              <a:rPr lang="en-US" dirty="0"/>
              <a:t>he-&gt;</a:t>
            </a:r>
            <a:r>
              <a:rPr lang="en-US" dirty="0" err="1"/>
              <a:t>GetYaxis</a:t>
            </a:r>
            <a:r>
              <a:rPr lang="en-US" dirty="0"/>
              <a:t>()-&gt;</a:t>
            </a:r>
            <a:r>
              <a:rPr lang="en-US" dirty="0" err="1"/>
              <a:t>SetTitleOffset</a:t>
            </a:r>
            <a:r>
              <a:rPr lang="en-US" dirty="0"/>
              <a:t>(0.72);//</a:t>
            </a:r>
            <a:r>
              <a:rPr lang="zh-CN" altLang="en-US" dirty="0"/>
              <a:t>轴名偏移</a:t>
            </a:r>
          </a:p>
          <a:p>
            <a:r>
              <a:rPr lang="en-US" dirty="0"/>
              <a:t>he-&gt;</a:t>
            </a:r>
            <a:r>
              <a:rPr lang="en-US" dirty="0" err="1"/>
              <a:t>GetXaxis</a:t>
            </a:r>
            <a:r>
              <a:rPr lang="en-US" dirty="0"/>
              <a:t>()-&gt;</a:t>
            </a:r>
            <a:r>
              <a:rPr lang="en-US" dirty="0" err="1"/>
              <a:t>SetTitleSize</a:t>
            </a:r>
            <a:r>
              <a:rPr lang="en-US" dirty="0"/>
              <a:t>(0.06);</a:t>
            </a:r>
          </a:p>
          <a:p>
            <a:r>
              <a:rPr lang="en-US" dirty="0"/>
              <a:t>he-&gt;</a:t>
            </a:r>
            <a:r>
              <a:rPr lang="en-US" dirty="0" err="1"/>
              <a:t>GetYaxis</a:t>
            </a:r>
            <a:r>
              <a:rPr lang="en-US" dirty="0"/>
              <a:t>()-&gt;</a:t>
            </a:r>
            <a:r>
              <a:rPr lang="en-US" dirty="0" err="1"/>
              <a:t>SetTitleSize</a:t>
            </a:r>
            <a:r>
              <a:rPr lang="en-US" dirty="0"/>
              <a:t>(0.06);</a:t>
            </a:r>
          </a:p>
          <a:p>
            <a:r>
              <a:rPr lang="en-US" dirty="0"/>
              <a:t>he-&gt;</a:t>
            </a:r>
            <a:r>
              <a:rPr lang="en-US" dirty="0" err="1"/>
              <a:t>GetXaxis</a:t>
            </a:r>
            <a:r>
              <a:rPr lang="en-US" dirty="0"/>
              <a:t>()-&gt;</a:t>
            </a:r>
            <a:r>
              <a:rPr lang="en-US" dirty="0" err="1"/>
              <a:t>SetRangeUser</a:t>
            </a:r>
            <a:r>
              <a:rPr lang="en-US" dirty="0"/>
              <a:t>(1350,1440);</a:t>
            </a:r>
          </a:p>
          <a:p>
            <a:r>
              <a:rPr lang="en-US" dirty="0"/>
              <a:t>he-&gt;</a:t>
            </a:r>
            <a:r>
              <a:rPr lang="en-US" dirty="0" err="1"/>
              <a:t>GetYaxis</a:t>
            </a:r>
            <a:r>
              <a:rPr lang="en-US" dirty="0"/>
              <a:t>()-&gt;</a:t>
            </a:r>
            <a:r>
              <a:rPr lang="en-US" dirty="0" err="1"/>
              <a:t>SetRangeUser</a:t>
            </a:r>
            <a:r>
              <a:rPr lang="en-US" dirty="0"/>
              <a:t>(1,40000);</a:t>
            </a:r>
          </a:p>
          <a:p>
            <a:r>
              <a:rPr lang="en-US" dirty="0"/>
              <a:t>he-&gt;</a:t>
            </a:r>
            <a:r>
              <a:rPr lang="en-US" dirty="0" err="1"/>
              <a:t>GetYaxis</a:t>
            </a:r>
            <a:r>
              <a:rPr lang="en-US" dirty="0"/>
              <a:t>()-&gt;</a:t>
            </a:r>
            <a:r>
              <a:rPr lang="en-US" dirty="0" err="1"/>
              <a:t>SetNdivisions</a:t>
            </a:r>
            <a:r>
              <a:rPr lang="en-US" dirty="0"/>
              <a:t>(505);//n = n1 + 100*n2 + 10000*n3</a:t>
            </a:r>
          </a:p>
          <a:p>
            <a:r>
              <a:rPr lang="en-US" dirty="0"/>
              <a:t>he-&gt;Draw("hist");</a:t>
            </a:r>
          </a:p>
          <a:p>
            <a:r>
              <a:rPr lang="en-US" dirty="0"/>
              <a:t>//</a:t>
            </a:r>
            <a:r>
              <a:rPr lang="en-US" dirty="0" err="1"/>
              <a:t>gPad</a:t>
            </a:r>
            <a:r>
              <a:rPr lang="en-US" dirty="0"/>
              <a:t>-&gt;</a:t>
            </a:r>
            <a:r>
              <a:rPr lang="en-US" dirty="0" err="1"/>
              <a:t>SetLogy</a:t>
            </a:r>
            <a:r>
              <a:rPr lang="en-US" dirty="0"/>
              <a:t>();</a:t>
            </a:r>
          </a:p>
          <a:p>
            <a:r>
              <a:rPr lang="en-US" dirty="0" err="1"/>
              <a:t>TFile</a:t>
            </a:r>
            <a:r>
              <a:rPr lang="en-US" dirty="0"/>
              <a:t> *_file1 = </a:t>
            </a:r>
            <a:r>
              <a:rPr lang="en-US" dirty="0" err="1"/>
              <a:t>TFile</a:t>
            </a:r>
            <a:r>
              <a:rPr lang="en-US" dirty="0"/>
              <a:t>::Open("F:/e21010/pxct/run0036-00_XtRa_152Eu_14cmAir_120min_window1us_baseline500us_cal.root");</a:t>
            </a:r>
          </a:p>
          <a:p>
            <a:r>
              <a:rPr lang="en-US" dirty="0"/>
              <a:t>tree-&gt;</a:t>
            </a:r>
            <a:r>
              <a:rPr lang="en-US" dirty="0" err="1"/>
              <a:t>SetLineWidth</a:t>
            </a:r>
            <a:r>
              <a:rPr lang="en-US" dirty="0"/>
              <a:t>(2);</a:t>
            </a:r>
          </a:p>
          <a:p>
            <a:r>
              <a:rPr lang="en-US" dirty="0"/>
              <a:t>tree-&gt;</a:t>
            </a:r>
            <a:r>
              <a:rPr lang="en-US" dirty="0" err="1"/>
              <a:t>SetLineColor</a:t>
            </a:r>
            <a:r>
              <a:rPr lang="en-US" dirty="0"/>
              <a:t>(</a:t>
            </a:r>
            <a:r>
              <a:rPr lang="en-US" dirty="0" err="1"/>
              <a:t>kMagenta</a:t>
            </a:r>
            <a:r>
              <a:rPr lang="en-US" dirty="0"/>
              <a:t>);</a:t>
            </a:r>
          </a:p>
          <a:p>
            <a:r>
              <a:rPr lang="en-US" dirty="0"/>
              <a:t>tree-&gt;Draw("</a:t>
            </a:r>
            <a:r>
              <a:rPr lang="en-US" dirty="0" err="1"/>
              <a:t>south_e","","same</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a:t>
            </a:fld>
            <a:endParaRPr lang="zh-CN" altLang="en-US"/>
          </a:p>
        </p:txBody>
      </p:sp>
    </p:spTree>
    <p:extLst>
      <p:ext uri="{BB962C8B-B14F-4D97-AF65-F5344CB8AC3E}">
        <p14:creationId xmlns:p14="http://schemas.microsoft.com/office/powerpoint/2010/main" val="336376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peakfit_gausnerfcpol1_band_doublepeak_pxct() // get histogram and EMG fit two peaks</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modify which detector</a:t>
            </a:r>
          </a:p>
          <a:p>
            <a:r>
              <a:rPr lang="en-US" dirty="0"/>
              <a:t>	double </a:t>
            </a:r>
            <a:r>
              <a:rPr lang="en-US" dirty="0" err="1"/>
              <a:t>binwidth</a:t>
            </a:r>
            <a:r>
              <a:rPr lang="en-US" dirty="0"/>
              <a:t> = 1.000;</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p2[</a:t>
            </a:r>
            <a:r>
              <a:rPr lang="en-US" dirty="0" err="1"/>
              <a:t>peaknum</a:t>
            </a:r>
            <a:r>
              <a:rPr lang="en-US" dirty="0"/>
              <a:t>], * g[</a:t>
            </a:r>
            <a:r>
              <a:rPr lang="en-US" dirty="0" err="1"/>
              <a:t>peaknum</a:t>
            </a:r>
            <a:r>
              <a:rPr lang="en-US" dirty="0"/>
              <a:t>], * b[</a:t>
            </a:r>
            <a:r>
              <a:rPr lang="en-US" dirty="0" err="1"/>
              <a:t>peaknum</a:t>
            </a:r>
            <a:r>
              <a:rPr lang="en-US" dirty="0"/>
              <a:t>], * g2[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peakx2nd[</a:t>
            </a:r>
            <a:r>
              <a:rPr lang="en-US" dirty="0" err="1"/>
              <a:t>peaknum</a:t>
            </a:r>
            <a:r>
              <a:rPr lang="en-US" dirty="0"/>
              <a:t>], peakx2nderr[</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a:t>
            </a:r>
            <a:r>
              <a:rPr lang="en-US" dirty="0" err="1"/>
              <a:t>Double_t</a:t>
            </a:r>
            <a:r>
              <a:rPr lang="en-US" dirty="0"/>
              <a:t> constant2nd[</a:t>
            </a:r>
            <a:r>
              <a:rPr lang="en-US" dirty="0" err="1"/>
              <a:t>peaknum</a:t>
            </a:r>
            <a:r>
              <a:rPr lang="en-US" dirty="0"/>
              <a:t>], constant2nd_err[</a:t>
            </a:r>
            <a:r>
              <a:rPr lang="en-US" dirty="0" err="1"/>
              <a:t>peaknum</a:t>
            </a:r>
            <a:r>
              <a:rPr lang="en-US" dirty="0"/>
              <a:t>];</a:t>
            </a:r>
          </a:p>
          <a:p>
            <a:r>
              <a:rPr lang="en-US" dirty="0"/>
              <a:t>	</a:t>
            </a:r>
            <a:r>
              <a:rPr lang="en-US" dirty="0" err="1"/>
              <a:t>Double_t</a:t>
            </a:r>
            <a:r>
              <a:rPr lang="en-US" dirty="0"/>
              <a:t> sig2nd[</a:t>
            </a:r>
            <a:r>
              <a:rPr lang="en-US" dirty="0" err="1"/>
              <a:t>peaknum</a:t>
            </a:r>
            <a:r>
              <a:rPr lang="en-US" dirty="0"/>
              <a:t>], sig2nd_err[</a:t>
            </a:r>
            <a:r>
              <a:rPr lang="en-US" dirty="0" err="1"/>
              <a:t>peaknum</a:t>
            </a:r>
            <a:r>
              <a:rPr lang="en-US" dirty="0"/>
              <a:t>];</a:t>
            </a:r>
          </a:p>
          <a:p>
            <a:r>
              <a:rPr lang="en-US" dirty="0"/>
              <a:t>	</a:t>
            </a:r>
            <a:r>
              <a:rPr lang="en-US" dirty="0" err="1"/>
              <a:t>Double_t</a:t>
            </a:r>
            <a:r>
              <a:rPr lang="en-US" dirty="0"/>
              <a:t> tau2nd[</a:t>
            </a:r>
            <a:r>
              <a:rPr lang="en-US" dirty="0" err="1"/>
              <a:t>peaknum</a:t>
            </a:r>
            <a:r>
              <a:rPr lang="en-US" dirty="0"/>
              <a:t>], tau2nd_err[</a:t>
            </a:r>
            <a:r>
              <a:rPr lang="en-US" dirty="0" err="1"/>
              <a:t>peaknum</a:t>
            </a:r>
            <a:r>
              <a:rPr lang="en-US" dirty="0"/>
              <a:t>];</a:t>
            </a:r>
          </a:p>
          <a:p>
            <a:r>
              <a:rPr lang="en-US" dirty="0"/>
              <a:t>	</a:t>
            </a:r>
            <a:r>
              <a:rPr lang="en-US" dirty="0" err="1"/>
              <a:t>Double_t</a:t>
            </a:r>
            <a:r>
              <a:rPr lang="en-US" dirty="0"/>
              <a:t> mean2nd[</a:t>
            </a:r>
            <a:r>
              <a:rPr lang="en-US" dirty="0" err="1"/>
              <a:t>peaknum</a:t>
            </a:r>
            <a:r>
              <a:rPr lang="en-US" dirty="0"/>
              <a:t>], mean2nd_err[</a:t>
            </a:r>
            <a:r>
              <a:rPr lang="en-US" dirty="0" err="1"/>
              <a:t>peaknum</a:t>
            </a:r>
            <a:r>
              <a:rPr lang="en-US" dirty="0"/>
              <a:t>];</a:t>
            </a:r>
          </a:p>
          <a:p>
            <a:r>
              <a:rPr lang="en-US" dirty="0"/>
              <a:t>	</a:t>
            </a:r>
            <a:r>
              <a:rPr lang="en-US" dirty="0" err="1"/>
              <a:t>Double_t</a:t>
            </a:r>
            <a:r>
              <a:rPr lang="en-US" dirty="0"/>
              <a:t> FWHM2nd[</a:t>
            </a:r>
            <a:r>
              <a:rPr lang="en-US" dirty="0" err="1"/>
              <a:t>peaknum</a:t>
            </a:r>
            <a:r>
              <a:rPr lang="en-US" dirty="0"/>
              <a:t>], FWHM2nd_err[</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"run0046-00_LEGe_MSD_XtRa_241Am_3mmcollimator_152Eu_121min_window1.5us_cal.root");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hmsdtotal_e</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12; ii &lt;= 12;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LEGe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keV");//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 FWHM2nd[ii]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0.65; </a:t>
            </a:r>
            <a:r>
              <a:rPr lang="en-US" dirty="0" err="1"/>
              <a:t>gaphigh</a:t>
            </a:r>
            <a:r>
              <a:rPr lang="en-US" dirty="0"/>
              <a:t> = 1.1; </a:t>
            </a:r>
            <a:r>
              <a:rPr lang="en-US" dirty="0" err="1"/>
              <a:t>Eg</a:t>
            </a:r>
            <a:r>
              <a:rPr lang="en-US" dirty="0"/>
              <a:t> = 5895; Eg2nd = 6490;}//55Fe 5.9 and 6.5</a:t>
            </a:r>
          </a:p>
          <a:p>
            <a:r>
              <a:rPr lang="en-US" dirty="0"/>
              <a:t>			if (ii == 3) {</a:t>
            </a:r>
          </a:p>
          <a:p>
            <a:r>
              <a:rPr lang="en-US" dirty="0"/>
              <a:t>				</a:t>
            </a:r>
            <a:r>
              <a:rPr lang="en-US" dirty="0" err="1"/>
              <a:t>gaplow</a:t>
            </a:r>
            <a:r>
              <a:rPr lang="en-US" dirty="0"/>
              <a:t> = 1.05; </a:t>
            </a:r>
            <a:r>
              <a:rPr lang="en-US" dirty="0" err="1"/>
              <a:t>gaphigh</a:t>
            </a:r>
            <a:r>
              <a:rPr lang="en-US" dirty="0"/>
              <a:t> = 0.75; </a:t>
            </a:r>
            <a:r>
              <a:rPr lang="en-US" dirty="0" err="1"/>
              <a:t>Eg</a:t>
            </a:r>
            <a:r>
              <a:rPr lang="en-US" dirty="0"/>
              <a:t> = 45294; Eg2nd = 45413; }//152Eu 45.3 and 45.4</a:t>
            </a:r>
          </a:p>
          <a:p>
            <a:r>
              <a:rPr lang="en-US" dirty="0"/>
              <a:t>			if (ii == 6) { </a:t>
            </a:r>
            <a:r>
              <a:rPr lang="en-US" dirty="0" err="1"/>
              <a:t>gaplow</a:t>
            </a:r>
            <a:r>
              <a:rPr lang="en-US" dirty="0"/>
              <a:t> = 1.5; </a:t>
            </a:r>
            <a:r>
              <a:rPr lang="en-US" dirty="0" err="1"/>
              <a:t>gaphigh</a:t>
            </a:r>
            <a:r>
              <a:rPr lang="en-US" dirty="0"/>
              <a:t> = 0.9; </a:t>
            </a:r>
            <a:r>
              <a:rPr lang="en-US" dirty="0" err="1"/>
              <a:t>Eg</a:t>
            </a:r>
            <a:r>
              <a:rPr lang="en-US" dirty="0"/>
              <a:t> = 40118; Eg2nd = 39522; }//152Eu 40.1 and 39.5</a:t>
            </a:r>
          </a:p>
          <a:p>
            <a:r>
              <a:rPr lang="en-US" dirty="0"/>
              <a:t>			if (ii == 8) { </a:t>
            </a:r>
            <a:r>
              <a:rPr lang="en-US" dirty="0" err="1"/>
              <a:t>gaplow</a:t>
            </a:r>
            <a:r>
              <a:rPr lang="en-US" dirty="0"/>
              <a:t> = 0.6; </a:t>
            </a:r>
            <a:r>
              <a:rPr lang="en-US" dirty="0" err="1"/>
              <a:t>gaphigh</a:t>
            </a:r>
            <a:r>
              <a:rPr lang="en-US" dirty="0"/>
              <a:t> = 0.7; </a:t>
            </a:r>
            <a:r>
              <a:rPr lang="en-US" dirty="0" err="1"/>
              <a:t>Eg</a:t>
            </a:r>
            <a:r>
              <a:rPr lang="en-US" dirty="0"/>
              <a:t> = 13946; Eg2nd = 13761; }//241Am 13.9 and 13.8</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5460; Eg2nd = 5410; }//241Am 5486 and 5543 </a:t>
            </a:r>
            <a:r>
              <a:rPr lang="en-US" dirty="0" err="1"/>
              <a:t>MSDtotal</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(1/sqrt(2)*([4]/[3]+(x-[5])/[4]))+[6]/2/[7]*exp(0.5*([8]*[8]/([7]*[7]))+(x-[9])/[7])*ROOT::Math::</a:t>
            </a:r>
            <a:r>
              <a:rPr lang="en-US" dirty="0" err="1"/>
              <a:t>erfc</a:t>
            </a:r>
            <a:r>
              <a:rPr lang="en-US" dirty="0"/>
              <a:t>(1/sqrt(2)*([8]/[7]+(x-[9])/[8]))", </a:t>
            </a:r>
            <a:r>
              <a:rPr lang="en-US" dirty="0" err="1"/>
              <a:t>histomin</a:t>
            </a:r>
            <a:r>
              <a:rPr lang="en-US" dirty="0"/>
              <a:t>, </a:t>
            </a:r>
            <a:r>
              <a:rPr lang="en-US" dirty="0" err="1"/>
              <a:t>histomax</a:t>
            </a:r>
            <a:r>
              <a:rPr lang="en-US" dirty="0"/>
              <a:t>);// Sun PRC2021 low-energy tail</a:t>
            </a:r>
          </a:p>
          <a:p>
            <a:endParaRPr lang="en-US" dirty="0"/>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g2[ii] = new TF1("g2",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7, </a:t>
            </a:r>
            <a:r>
              <a:rPr lang="en-US" dirty="0" err="1"/>
              <a:t>sigmaguess</a:t>
            </a:r>
            <a:r>
              <a:rPr lang="en-US" dirty="0"/>
              <a:t>, </a:t>
            </a:r>
            <a:r>
              <a:rPr lang="en-US" dirty="0" err="1"/>
              <a:t>peakx</a:t>
            </a:r>
            <a:r>
              <a:rPr lang="en-US" dirty="0"/>
              <a:t>[ii], peaky[ii], 0.04, </a:t>
            </a:r>
            <a:r>
              <a:rPr lang="en-US" dirty="0" err="1"/>
              <a:t>sigmaguess</a:t>
            </a:r>
            <a:r>
              <a:rPr lang="en-US" dirty="0"/>
              <a:t>, </a:t>
            </a:r>
            <a:r>
              <a:rPr lang="en-US" dirty="0" err="1"/>
              <a:t>peakx</a:t>
            </a:r>
            <a:r>
              <a:rPr lang="en-US" dirty="0"/>
              <a:t>[ii] + </a:t>
            </a:r>
            <a:r>
              <a:rPr lang="en-US" dirty="0" err="1"/>
              <a:t>gaplow</a:t>
            </a:r>
            <a:r>
              <a:rPr lang="en-US" dirty="0"/>
              <a:t>/2);//initial value [0]-A, [1]-B, [2]-N, [3]-</a:t>
            </a:r>
            <a:r>
              <a:rPr lang="el-GR" dirty="0"/>
              <a:t>τ, [4]-σ, [5]-μ, [6]-</a:t>
            </a:r>
            <a:r>
              <a:rPr lang="en-US" dirty="0"/>
              <a:t>N2, [7]-</a:t>
            </a:r>
            <a:r>
              <a:rPr lang="el-GR" dirty="0"/>
              <a:t>τ2, [8]-σ2, [9]-μ2</a:t>
            </a:r>
          </a:p>
          <a:p>
            <a:r>
              <a:rPr lang="el-GR" dirty="0"/>
              <a:t>			//</a:t>
            </a:r>
            <a:r>
              <a:rPr lang="en-US" dirty="0" err="1"/>
              <a:t>fEMG</a:t>
            </a:r>
            <a:r>
              <a:rPr lang="en-US" dirty="0"/>
              <a:t>[ii]-&gt;</a:t>
            </a:r>
            <a:r>
              <a:rPr lang="en-US" dirty="0" err="1"/>
              <a:t>SetParLimits</a:t>
            </a:r>
            <a:r>
              <a:rPr lang="en-US" dirty="0"/>
              <a:t>(0,0,700);//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375000, 390000);//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9, 15);//Tau</a:t>
            </a:r>
          </a:p>
          <a:p>
            <a:r>
              <a:rPr lang="en-US" dirty="0"/>
              <a:t>			</a:t>
            </a:r>
            <a:r>
              <a:rPr lang="en-US" dirty="0" err="1"/>
              <a:t>fEMG</a:t>
            </a:r>
            <a:r>
              <a:rPr lang="en-US" dirty="0"/>
              <a:t>[ii]-&gt;</a:t>
            </a:r>
            <a:r>
              <a:rPr lang="en-US" dirty="0" err="1"/>
              <a:t>SetParLimits</a:t>
            </a:r>
            <a:r>
              <a:rPr lang="en-US" dirty="0"/>
              <a:t>(4, 17, 23);//Sigma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);//Mean</a:t>
            </a:r>
          </a:p>
          <a:p>
            <a:r>
              <a:rPr lang="en-US" dirty="0"/>
              <a:t>			</a:t>
            </a:r>
            <a:r>
              <a:rPr lang="en-US" dirty="0" err="1"/>
              <a:t>fEMG</a:t>
            </a:r>
            <a:r>
              <a:rPr lang="en-US" dirty="0"/>
              <a:t>[ii]-&gt;</a:t>
            </a:r>
            <a:r>
              <a:rPr lang="en-US" dirty="0" err="1"/>
              <a:t>SetParLimits</a:t>
            </a:r>
            <a:r>
              <a:rPr lang="en-US" dirty="0"/>
              <a:t>(5, 5460, 5480);//Mean</a:t>
            </a:r>
          </a:p>
          <a:p>
            <a:r>
              <a:rPr lang="en-US" dirty="0"/>
              <a:t>			</a:t>
            </a:r>
            <a:r>
              <a:rPr lang="en-US" dirty="0" err="1"/>
              <a:t>fEMG</a:t>
            </a:r>
            <a:r>
              <a:rPr lang="en-US" dirty="0"/>
              <a:t>[ii]-&gt;</a:t>
            </a:r>
            <a:r>
              <a:rPr lang="en-US" dirty="0" err="1"/>
              <a:t>SetParLimits</a:t>
            </a:r>
            <a:r>
              <a:rPr lang="en-US" dirty="0"/>
              <a:t>(6, 51000, 57000);//Constant_2nd,min,max</a:t>
            </a:r>
          </a:p>
          <a:p>
            <a:r>
              <a:rPr lang="en-US" dirty="0"/>
              <a:t>			</a:t>
            </a:r>
            <a:r>
              <a:rPr lang="en-US" dirty="0" err="1"/>
              <a:t>fEMG</a:t>
            </a:r>
            <a:r>
              <a:rPr lang="en-US" dirty="0"/>
              <a:t>[ii]-&gt;</a:t>
            </a:r>
            <a:r>
              <a:rPr lang="en-US" dirty="0" err="1"/>
              <a:t>SetParLimits</a:t>
            </a:r>
            <a:r>
              <a:rPr lang="en-US" dirty="0"/>
              <a:t>(7, 9, 15);//Tau_2nd</a:t>
            </a:r>
          </a:p>
          <a:p>
            <a:r>
              <a:rPr lang="en-US" dirty="0"/>
              <a:t>			</a:t>
            </a:r>
            <a:r>
              <a:rPr lang="en-US" dirty="0" err="1"/>
              <a:t>fEMG</a:t>
            </a:r>
            <a:r>
              <a:rPr lang="en-US" dirty="0"/>
              <a:t>[ii]-&gt;</a:t>
            </a:r>
            <a:r>
              <a:rPr lang="en-US" dirty="0" err="1"/>
              <a:t>SetParLimits</a:t>
            </a:r>
            <a:r>
              <a:rPr lang="en-US" dirty="0"/>
              <a:t>(8, 17, 23);//Sigma_2nd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 </a:t>
            </a:r>
            <a:r>
              <a:rPr lang="en-US" dirty="0" err="1"/>
              <a:t>gaplow</a:t>
            </a:r>
            <a:r>
              <a:rPr lang="en-US" dirty="0"/>
              <a:t>, </a:t>
            </a:r>
            <a:r>
              <a:rPr lang="en-US" dirty="0" err="1"/>
              <a:t>peakx</a:t>
            </a:r>
            <a:r>
              <a:rPr lang="en-US" dirty="0"/>
              <a:t>[ii] + </a:t>
            </a:r>
            <a:r>
              <a:rPr lang="en-US" dirty="0" err="1"/>
              <a:t>gaplow</a:t>
            </a:r>
            <a:r>
              <a:rPr lang="en-US" dirty="0"/>
              <a:t>);//Mean_2nd</a:t>
            </a:r>
          </a:p>
          <a:p>
            <a:r>
              <a:rPr lang="en-US" dirty="0"/>
              <a:t>			</a:t>
            </a:r>
            <a:r>
              <a:rPr lang="en-US" dirty="0" err="1"/>
              <a:t>fEMG</a:t>
            </a:r>
            <a:r>
              <a:rPr lang="en-US" dirty="0"/>
              <a:t>[ii]-&gt;</a:t>
            </a:r>
            <a:r>
              <a:rPr lang="en-US" dirty="0" err="1"/>
              <a:t>SetParLimits</a:t>
            </a:r>
            <a:r>
              <a:rPr lang="en-US" dirty="0"/>
              <a:t>(9, 5350, 5430);//Mean_2nd</a:t>
            </a:r>
          </a:p>
          <a:p>
            <a:endParaRPr lang="en-US" dirty="0"/>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 "Const_2nd*bin", "Tau_2nd", "Sigma_2nd", "Mean_2nd");</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par_err</a:t>
            </a:r>
            <a:r>
              <a:rPr lang="en-US" dirty="0"/>
              <a:t>[ii][6] = </a:t>
            </a:r>
            <a:r>
              <a:rPr lang="en-US" dirty="0" err="1"/>
              <a:t>fEMG</a:t>
            </a:r>
            <a:r>
              <a:rPr lang="en-US" dirty="0"/>
              <a:t>[ii]-&gt;</a:t>
            </a:r>
            <a:r>
              <a:rPr lang="en-US" dirty="0" err="1"/>
              <a:t>GetParError</a:t>
            </a:r>
            <a:r>
              <a:rPr lang="en-US" dirty="0"/>
              <a:t>(6);//Obtaining the error of the 7th parameter</a:t>
            </a:r>
          </a:p>
          <a:p>
            <a:r>
              <a:rPr lang="en-US" dirty="0"/>
              <a:t>			</a:t>
            </a:r>
            <a:r>
              <a:rPr lang="en-US" dirty="0" err="1"/>
              <a:t>par_err</a:t>
            </a:r>
            <a:r>
              <a:rPr lang="en-US" dirty="0"/>
              <a:t>[ii][7] = </a:t>
            </a:r>
            <a:r>
              <a:rPr lang="en-US" dirty="0" err="1"/>
              <a:t>fEMG</a:t>
            </a:r>
            <a:r>
              <a:rPr lang="en-US" dirty="0"/>
              <a:t>[ii]-&gt;</a:t>
            </a:r>
            <a:r>
              <a:rPr lang="en-US" dirty="0" err="1"/>
              <a:t>GetParError</a:t>
            </a:r>
            <a:r>
              <a:rPr lang="en-US" dirty="0"/>
              <a:t>(7);//Obtaining the error of the 8th parameter</a:t>
            </a:r>
          </a:p>
          <a:p>
            <a:r>
              <a:rPr lang="en-US" dirty="0"/>
              <a:t>			</a:t>
            </a:r>
            <a:r>
              <a:rPr lang="en-US" dirty="0" err="1"/>
              <a:t>par_err</a:t>
            </a:r>
            <a:r>
              <a:rPr lang="en-US" dirty="0"/>
              <a:t>[ii][8] = </a:t>
            </a:r>
            <a:r>
              <a:rPr lang="en-US" dirty="0" err="1"/>
              <a:t>fEMG</a:t>
            </a:r>
            <a:r>
              <a:rPr lang="en-US" dirty="0"/>
              <a:t>[ii]-&gt;</a:t>
            </a:r>
            <a:r>
              <a:rPr lang="en-US" dirty="0" err="1"/>
              <a:t>GetParError</a:t>
            </a:r>
            <a:r>
              <a:rPr lang="en-US" dirty="0"/>
              <a:t>(8);//Obtaining the error of the 9th parameter</a:t>
            </a:r>
          </a:p>
          <a:p>
            <a:r>
              <a:rPr lang="en-US" dirty="0"/>
              <a:t>			</a:t>
            </a:r>
            <a:r>
              <a:rPr lang="en-US" dirty="0" err="1"/>
              <a:t>par_err</a:t>
            </a:r>
            <a:r>
              <a:rPr lang="en-US" dirty="0"/>
              <a:t>[ii][9] = </a:t>
            </a:r>
            <a:r>
              <a:rPr lang="en-US" dirty="0" err="1"/>
              <a:t>fEMG</a:t>
            </a:r>
            <a:r>
              <a:rPr lang="en-US" dirty="0"/>
              <a:t>[ii]-&gt;</a:t>
            </a:r>
            <a:r>
              <a:rPr lang="en-US" dirty="0" err="1"/>
              <a:t>GetParError</a:t>
            </a:r>
            <a:r>
              <a:rPr lang="en-US" dirty="0"/>
              <a:t>(9);//Obtaining the error of the 10th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 </a:t>
            </a:r>
          </a:p>
          <a:p>
            <a:r>
              <a:rPr lang="en-US" dirty="0"/>
              <a:t>			g2[ii]-&gt;</a:t>
            </a:r>
            <a:r>
              <a:rPr lang="en-US" dirty="0" err="1"/>
              <a:t>SetParameters</a:t>
            </a:r>
            <a:r>
              <a:rPr lang="en-US" dirty="0"/>
              <a:t>(par[ii][6], par[ii][9], par[ii][8]);//set parameters for drawing </a:t>
            </a:r>
            <a:r>
              <a:rPr lang="en-US" dirty="0" err="1"/>
              <a:t>gausn</a:t>
            </a:r>
            <a:endParaRPr lang="en-US" dirty="0"/>
          </a:p>
          <a:p>
            <a:r>
              <a:rPr lang="en-US" dirty="0"/>
              <a:t>			g2[ii]-&gt;</a:t>
            </a:r>
            <a:r>
              <a:rPr lang="en-US" dirty="0" err="1"/>
              <a:t>SetLineColor</a:t>
            </a:r>
            <a:r>
              <a:rPr lang="en-US" dirty="0"/>
              <a:t>(7);</a:t>
            </a:r>
          </a:p>
          <a:p>
            <a:r>
              <a:rPr lang="en-US" dirty="0"/>
              <a:t>			p[ii]-&gt;</a:t>
            </a:r>
            <a:r>
              <a:rPr lang="en-US" dirty="0" err="1"/>
              <a:t>SetParameters</a:t>
            </a:r>
            <a:r>
              <a:rPr lang="en-US" dirty="0"/>
              <a:t>(par[ii][0],par[ii][1],par[ii][2],par[ii][3],par[ii][4],par[ii][5]);//set parameters for drawing peak</a:t>
            </a:r>
          </a:p>
          <a:p>
            <a:r>
              <a:rPr lang="en-US" dirty="0"/>
              <a:t>			p[ii]-&gt;</a:t>
            </a:r>
            <a:r>
              <a:rPr lang="en-US" dirty="0" err="1"/>
              <a:t>SetLineColor</a:t>
            </a:r>
            <a:r>
              <a:rPr lang="en-US" dirty="0"/>
              <a:t>(4);</a:t>
            </a:r>
          </a:p>
          <a:p>
            <a:r>
              <a:rPr lang="en-US" dirty="0"/>
              <a:t>			p2[ii]-&gt;</a:t>
            </a:r>
            <a:r>
              <a:rPr lang="en-US" dirty="0" err="1"/>
              <a:t>SetParameters</a:t>
            </a:r>
            <a:r>
              <a:rPr lang="en-US" dirty="0"/>
              <a:t>(par[ii][0], par[ii][1], par[ii][6], par[ii][7], par[ii][8], par[ii][9]);//set parameters for drawing peak</a:t>
            </a:r>
          </a:p>
          <a:p>
            <a:r>
              <a:rPr lang="en-US" dirty="0"/>
              <a:t>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r>
              <a:rPr lang="en-US" dirty="0"/>
              <a:t>			</a:t>
            </a:r>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 // plot the gaussian</a:t>
            </a:r>
          </a:p>
          <a:p>
            <a:r>
              <a:rPr lang="en-US" dirty="0"/>
              <a:t>// 			g2[ii]-&gt;Draw("same"); // plot the gaussian_2nd</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Usigma2nd_Usigma2nd = fitter-&gt;</a:t>
            </a:r>
            <a:r>
              <a:rPr lang="en-US" dirty="0" err="1"/>
              <a:t>GetCovarianceMatrixElement</a:t>
            </a:r>
            <a:r>
              <a:rPr lang="en-US" dirty="0"/>
              <a:t>(8, 8);//(Usigma2nd)^2</a:t>
            </a:r>
          </a:p>
          <a:p>
            <a:r>
              <a:rPr lang="en-US" dirty="0"/>
              <a:t>			double Umean2nd_Umean2nd = fitter-&gt;</a:t>
            </a:r>
            <a:r>
              <a:rPr lang="en-US" dirty="0" err="1"/>
              <a:t>GetCovarianceMatrixElement</a:t>
            </a:r>
            <a:r>
              <a:rPr lang="en-US" dirty="0"/>
              <a:t>(9, 9);//(Umean2nd)^2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a:t>
            </a:r>
            <a:r>
              <a:rPr lang="en-US" dirty="0" err="1"/>
              <a:t>cout</a:t>
            </a:r>
            <a:r>
              <a:rPr lang="en-US" dirty="0"/>
              <a:t> &lt;&lt; </a:t>
            </a:r>
            <a:r>
              <a:rPr lang="en-US" dirty="0" err="1"/>
              <a:t>rou_Usigma_Umean</a:t>
            </a:r>
            <a:r>
              <a:rPr lang="en-US" dirty="0"/>
              <a:t> &lt;&lt; </a:t>
            </a:r>
            <a:r>
              <a:rPr lang="en-US" dirty="0" err="1"/>
              <a:t>endl</a:t>
            </a:r>
            <a:r>
              <a:rPr lang="en-US" dirty="0"/>
              <a:t>; </a:t>
            </a:r>
          </a:p>
          <a:p>
            <a:r>
              <a:rPr lang="en-US" dirty="0"/>
              <a:t>			double rou_Usigma2nd_Umean2nd = fitter-&gt;</a:t>
            </a:r>
            <a:r>
              <a:rPr lang="en-US" dirty="0" err="1"/>
              <a:t>GetCovarianceMatrixElement</a:t>
            </a:r>
            <a:r>
              <a:rPr lang="en-US" dirty="0"/>
              <a:t>(8, 9);//</a:t>
            </a:r>
          </a:p>
          <a:p>
            <a:r>
              <a:rPr lang="en-US" dirty="0"/>
              <a:t>			</a:t>
            </a:r>
            <a:r>
              <a:rPr lang="en-US" dirty="0" err="1"/>
              <a:t>cout</a:t>
            </a:r>
            <a:r>
              <a:rPr lang="en-US" dirty="0"/>
              <a:t> &lt;&lt; rou_Usigma2nd_Umean2nd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r>
              <a:rPr lang="en-US" dirty="0"/>
              <a:t>			constant2nd[ii] = par[ii][6]; constant2nd_err[ii] = </a:t>
            </a:r>
            <a:r>
              <a:rPr lang="en-US" dirty="0" err="1"/>
              <a:t>par_err</a:t>
            </a:r>
            <a:r>
              <a:rPr lang="en-US" dirty="0"/>
              <a:t>[ii][6] * </a:t>
            </a:r>
            <a:r>
              <a:rPr lang="en-US" dirty="0" err="1"/>
              <a:t>inflation_factor</a:t>
            </a:r>
            <a:r>
              <a:rPr lang="en-US" dirty="0"/>
              <a:t>;</a:t>
            </a:r>
          </a:p>
          <a:p>
            <a:r>
              <a:rPr lang="en-US" dirty="0"/>
              <a:t>			tau2nd[ii] = par[ii][7]; tau2nd_err[ii] = </a:t>
            </a:r>
            <a:r>
              <a:rPr lang="en-US" dirty="0" err="1"/>
              <a:t>par_err</a:t>
            </a:r>
            <a:r>
              <a:rPr lang="en-US" dirty="0"/>
              <a:t>[ii][7] * </a:t>
            </a:r>
            <a:r>
              <a:rPr lang="en-US" dirty="0" err="1"/>
              <a:t>inflation_factor</a:t>
            </a:r>
            <a:r>
              <a:rPr lang="en-US" dirty="0"/>
              <a:t>;</a:t>
            </a:r>
          </a:p>
          <a:p>
            <a:r>
              <a:rPr lang="en-US" dirty="0"/>
              <a:t>			sig2nd[ii] = par[ii][8]; sig2nd_err[ii] = </a:t>
            </a:r>
            <a:r>
              <a:rPr lang="en-US" dirty="0" err="1"/>
              <a:t>par_err</a:t>
            </a:r>
            <a:r>
              <a:rPr lang="en-US" dirty="0"/>
              <a:t>[ii][8] * </a:t>
            </a:r>
            <a:r>
              <a:rPr lang="en-US" dirty="0" err="1"/>
              <a:t>inflation_factor</a:t>
            </a:r>
            <a:r>
              <a:rPr lang="en-US" dirty="0"/>
              <a:t>;</a:t>
            </a:r>
          </a:p>
          <a:p>
            <a:r>
              <a:rPr lang="en-US" dirty="0"/>
              <a:t>			mean2nd[ii] = par[ii][9]; mean2nd_err[ii] = </a:t>
            </a:r>
            <a:r>
              <a:rPr lang="en-US" dirty="0" err="1"/>
              <a:t>par_err</a:t>
            </a:r>
            <a:r>
              <a:rPr lang="en-US" dirty="0"/>
              <a:t>[ii][9] * </a:t>
            </a:r>
            <a:r>
              <a:rPr lang="en-US" dirty="0" err="1"/>
              <a:t>inflation_factor</a:t>
            </a:r>
            <a:r>
              <a:rPr lang="en-US" dirty="0"/>
              <a:t>;</a:t>
            </a:r>
          </a:p>
          <a:p>
            <a:r>
              <a:rPr lang="en-US" dirty="0"/>
              <a:t>			FWHM2nd[ii] = par[ii][8] * 2.355; FWHM2nd_err[ii] = </a:t>
            </a:r>
            <a:r>
              <a:rPr lang="en-US" dirty="0" err="1"/>
              <a:t>par_err</a:t>
            </a:r>
            <a:r>
              <a:rPr lang="en-US" dirty="0"/>
              <a:t>[ii][8]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topy</a:t>
            </a:r>
            <a:r>
              <a:rPr lang="en-US" dirty="0"/>
              <a:t> = p2[ii]-&gt;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p2[ii]-&gt;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p2[ii]-&gt;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p2[ii]-&gt;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FWHM2nd[ii]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LEGe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	Constant2*</a:t>
            </a:r>
            <a:r>
              <a:rPr lang="en-US" dirty="0" err="1"/>
              <a:t>binsize</a:t>
            </a:r>
            <a:r>
              <a:rPr lang="en-US" dirty="0"/>
              <a:t>" &lt;&lt; ii &lt;&lt; "=	" &lt;&lt; constant2nd[ii] &lt;&lt; "	+/-	" &lt;&lt; constant2nd_err[ii] &lt;&lt; "	Mean2" &lt;&lt; ii &lt;&lt; "=	" &lt;&lt; mean2nd[ii] &lt;&lt; "	+/-	" &lt;&lt; mean2nd_err[ii] &lt;&lt; "	Sigma2" &lt;&lt; ii &lt;&lt; "=	" &lt;&lt; sig2nd[ii] &lt;&lt; "	+/-	" &lt;&lt; sig2nd_err[ii] &lt;&lt; "	Tau2" &lt;&lt; ii &lt;&lt; "=	" &lt;&lt; tau2nd[ii] &lt;&lt; "	+/-	" &lt;&lt; tau2nd_err[ii] &lt;&lt; "	Area2" &lt;&lt; ii &lt;&lt; "=	" &lt;&lt; par[ii][6] / </a:t>
            </a:r>
            <a:r>
              <a:rPr lang="en-US" dirty="0" err="1"/>
              <a:t>binwidth</a:t>
            </a:r>
            <a:r>
              <a:rPr lang="en-US" dirty="0"/>
              <a:t> &lt;&lt; "	FWHM2" &lt;&lt; ii &lt;&lt; "=	" &lt;&lt; FWHM2nd[ii] &lt;&lt; "	+/-	" &lt;&lt; FWHM2nd_err[ii] &lt;&lt; </a:t>
            </a:r>
            <a:r>
              <a:rPr lang="en-US" dirty="0" err="1"/>
              <a:t>endl</a:t>
            </a:r>
            <a:r>
              <a:rPr lang="en-US" dirty="0"/>
              <a:t>;</a:t>
            </a:r>
          </a:p>
          <a:p>
            <a:endParaRPr lang="en-US" dirty="0"/>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"Constant2nd*</a:t>
            </a:r>
            <a:r>
              <a:rPr lang="en-US" dirty="0" err="1"/>
              <a:t>binsize%d</a:t>
            </a:r>
            <a:r>
              <a:rPr lang="en-US" dirty="0"/>
              <a:t>=%.4f%s%.4f", ii, par[ii][6], "+/-", </a:t>
            </a:r>
            <a:r>
              <a:rPr lang="en-US" dirty="0" err="1"/>
              <a:t>par_err</a:t>
            </a:r>
            <a:r>
              <a:rPr lang="en-US" dirty="0"/>
              <a:t>[ii][6]);//par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"Mean2nd%d=%.6f%s%.6f", ii, par[ii][9], "+/-", </a:t>
            </a:r>
            <a:r>
              <a:rPr lang="en-US" dirty="0" err="1"/>
              <a:t>par_err</a:t>
            </a:r>
            <a:r>
              <a:rPr lang="en-US" dirty="0"/>
              <a:t>[ii][9]);</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"Sigma2nd%d=%.6f%s%.6f", ii, par[ii][8], "+/-", </a:t>
            </a:r>
            <a:r>
              <a:rPr lang="en-US" dirty="0" err="1"/>
              <a:t>par_err</a:t>
            </a:r>
            <a:r>
              <a:rPr lang="en-US" dirty="0"/>
              <a:t>[ii][8]);</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"FWHM2nd%d=%.6f%s%.6f", ii, FWHM2nd[ii], "+/-", FWHM2nd_err[ii]);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"Res2nd%d=%.4f%%", ii, FWHM2nd[ii] / par[ii][9]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"Tau2nd%d=%.6f%s%.6f", ii, par[ii][7], "+/-", </a:t>
            </a:r>
            <a:r>
              <a:rPr lang="en-US" dirty="0" err="1"/>
              <a:t>par_err</a:t>
            </a:r>
            <a:r>
              <a:rPr lang="en-US" dirty="0"/>
              <a:t>[ii][7]);</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(%.6f%s%.6f)*</a:t>
            </a:r>
            <a:r>
              <a:rPr lang="en-US" dirty="0" err="1"/>
              <a:t>x+B%d</a:t>
            </a:r>
            <a:r>
              <a:rPr lang="en-US" dirty="0"/>
              <a:t>(%.5f%s%.5f)",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14</a:t>
            </a:fld>
            <a:endParaRPr lang="zh-CN" altLang="en-US"/>
          </a:p>
        </p:txBody>
      </p:sp>
    </p:spTree>
    <p:extLst>
      <p:ext uri="{BB962C8B-B14F-4D97-AF65-F5344CB8AC3E}">
        <p14:creationId xmlns:p14="http://schemas.microsoft.com/office/powerpoint/2010/main" val="99148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"run0057-00_MSD_148Gd_2mmcollimator_120min_window1.5us_cal.root");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a:t>
            </a:r>
            <a:r>
              <a:rPr lang="en-US" dirty="0" err="1"/>
              <a:t>hmsdtotal_e</a:t>
            </a:r>
            <a:r>
              <a:rPr lang="en-US" dirty="0"/>
              <a:t>");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15; ii &lt;= 15;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a:t>
            </a:r>
            <a:r>
              <a:rPr lang="en-US" dirty="0" err="1"/>
              <a:t>canvaspeak</a:t>
            </a:r>
            <a:r>
              <a:rPr lang="en-US" dirty="0"/>
              <a:t>[</a:t>
            </a:r>
            <a:r>
              <a:rPr lang="en-US" dirty="0" err="1"/>
              <a:t>i</a:t>
            </a:r>
            <a:r>
              <a:rPr lang="en-US" dirty="0"/>
              <a:t>][ii]-&gt;</a:t>
            </a:r>
            <a:r>
              <a:rPr lang="en-US" dirty="0" err="1"/>
              <a:t>SetRightMargin</a:t>
            </a:r>
            <a:r>
              <a:rPr lang="en-US" dirty="0"/>
              <a:t>(0.03);</a:t>
            </a:r>
          </a:p>
          <a:p>
            <a:r>
              <a:rPr lang="en-US" dirty="0"/>
              <a:t>// 			</a:t>
            </a:r>
            <a:r>
              <a:rPr lang="en-US" dirty="0" err="1"/>
              <a:t>canvaspeak</a:t>
            </a:r>
            <a:r>
              <a:rPr lang="en-US" dirty="0"/>
              <a:t>[</a:t>
            </a:r>
            <a:r>
              <a:rPr lang="en-US" dirty="0" err="1"/>
              <a:t>i</a:t>
            </a:r>
            <a:r>
              <a:rPr lang="en-US" dirty="0"/>
              <a:t>][ii]-&gt;</a:t>
            </a:r>
            <a:r>
              <a:rPr lang="en-US" dirty="0" err="1"/>
              <a:t>SetLeftMargin</a:t>
            </a:r>
            <a:r>
              <a:rPr lang="en-US" dirty="0"/>
              <a:t>(0.09);</a:t>
            </a:r>
          </a:p>
          <a:p>
            <a:r>
              <a:rPr lang="en-US" dirty="0"/>
              <a:t>//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keV");//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110; </a:t>
            </a:r>
            <a:r>
              <a:rPr lang="en-US" dirty="0" err="1"/>
              <a:t>gaphigh</a:t>
            </a:r>
            <a:r>
              <a:rPr lang="en-US" dirty="0"/>
              <a:t> = 70; </a:t>
            </a:r>
            <a:r>
              <a:rPr lang="en-US" dirty="0" err="1"/>
              <a:t>Eg</a:t>
            </a:r>
            <a:r>
              <a:rPr lang="en-US" dirty="0"/>
              <a:t> = 3182.69; }//148Gd 3183 MSD26</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p[ii]=new TF1("p","[0]*x+[1]-[0]*x-[1]+[2]/2/[3]*exp(0.5*([4]*[4]/([3]*[3]))+(x-[5])/[3])*ROOT::Math::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40, </a:t>
            </a:r>
            <a:r>
              <a:rPr lang="en-US" dirty="0" err="1"/>
              <a:t>sigmaguess</a:t>
            </a:r>
            <a:r>
              <a:rPr lang="en-US" dirty="0"/>
              <a:t>, </a:t>
            </a:r>
            <a:r>
              <a:rPr lang="en-US" dirty="0" err="1"/>
              <a:t>peakx</a:t>
            </a:r>
            <a:r>
              <a:rPr lang="en-US" dirty="0"/>
              <a:t>[ii]);//initial value [0]-A, [1]-B, [2]-N, [3]-</a:t>
            </a:r>
            <a:r>
              <a:rPr lang="el-GR" dirty="0"/>
              <a:t>τ, [4]-σ, [5]-μ</a:t>
            </a:r>
          </a:p>
          <a:p>
            <a:r>
              <a:rPr lang="el-GR" dirty="0"/>
              <a:t>			 			//</a:t>
            </a:r>
            <a:r>
              <a:rPr lang="en-US" dirty="0" err="1"/>
              <a:t>fEMG</a:t>
            </a:r>
            <a:r>
              <a:rPr lang="en-US" dirty="0"/>
              <a:t>[ii]-&gt;</a:t>
            </a:r>
            <a:r>
              <a:rPr lang="en-US" dirty="0" err="1"/>
              <a:t>SetParLimits</a:t>
            </a:r>
            <a:r>
              <a:rPr lang="en-US" dirty="0"/>
              <a:t>(0,-5,5);//</a:t>
            </a:r>
            <a:r>
              <a:rPr lang="en-US" dirty="0" err="1"/>
              <a:t>Bkg</a:t>
            </a:r>
            <a:r>
              <a:rPr lang="en-US" dirty="0"/>
              <a:t> A</a:t>
            </a:r>
          </a:p>
          <a:p>
            <a:r>
              <a:rPr lang="en-US" dirty="0"/>
              <a:t>			 			//</a:t>
            </a:r>
            <a:r>
              <a:rPr lang="en-US" dirty="0" err="1"/>
              <a:t>fEMG</a:t>
            </a:r>
            <a:r>
              <a:rPr lang="en-US" dirty="0"/>
              <a:t>[ii]-&gt;</a:t>
            </a:r>
            <a:r>
              <a:rPr lang="en-US" dirty="0" err="1"/>
              <a:t>SetParLimits</a:t>
            </a:r>
            <a:r>
              <a:rPr lang="en-US" dirty="0"/>
              <a:t>(1,-500,300);//</a:t>
            </a:r>
            <a:r>
              <a:rPr lang="en-US" dirty="0" err="1"/>
              <a:t>Bkg</a:t>
            </a:r>
            <a:r>
              <a:rPr lang="en-US" dirty="0"/>
              <a:t> B</a:t>
            </a:r>
          </a:p>
          <a:p>
            <a:r>
              <a:rPr lang="en-US" dirty="0"/>
              <a:t>			</a:t>
            </a:r>
            <a:r>
              <a:rPr lang="en-US" dirty="0" err="1"/>
              <a:t>fEMG</a:t>
            </a:r>
            <a:r>
              <a:rPr lang="en-US" dirty="0"/>
              <a:t>[ii]-&gt;</a:t>
            </a:r>
            <a:r>
              <a:rPr lang="en-US" dirty="0" err="1"/>
              <a:t>SetParLimits</a:t>
            </a:r>
            <a:r>
              <a:rPr lang="en-US" dirty="0"/>
              <a:t>(2, 100000, 400000);//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10, 50);//Tau</a:t>
            </a:r>
          </a:p>
          <a:p>
            <a:r>
              <a:rPr lang="en-US" dirty="0"/>
              <a:t>			</a:t>
            </a:r>
            <a:r>
              <a:rPr lang="en-US" dirty="0" err="1"/>
              <a:t>fEMG</a:t>
            </a:r>
            <a:r>
              <a:rPr lang="en-US" dirty="0"/>
              <a:t>[ii]-&gt;</a:t>
            </a:r>
            <a:r>
              <a:rPr lang="en-US" dirty="0" err="1"/>
              <a:t>SetParLimits</a:t>
            </a:r>
            <a:r>
              <a:rPr lang="en-US" dirty="0"/>
              <a:t>(4, 10, 30);//Sigma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/4, </a:t>
            </a:r>
            <a:r>
              <a:rPr lang="en-US" dirty="0" err="1"/>
              <a:t>peakx</a:t>
            </a:r>
            <a:r>
              <a:rPr lang="en-US" dirty="0"/>
              <a:t>[ii] + </a:t>
            </a:r>
            <a:r>
              <a:rPr lang="en-US" dirty="0" err="1"/>
              <a:t>gaphigh</a:t>
            </a:r>
            <a:r>
              <a:rPr lang="en-US" dirty="0"/>
              <a:t>/2);//Mean</a:t>
            </a:r>
          </a:p>
          <a:p>
            <a:r>
              <a:rPr lang="en-US" dirty="0"/>
              <a:t>			</a:t>
            </a:r>
            <a:r>
              <a:rPr lang="en-US" dirty="0" err="1"/>
              <a:t>fEMG</a:t>
            </a:r>
            <a:r>
              <a:rPr lang="en-US" dirty="0"/>
              <a:t>[ii]-&gt;</a:t>
            </a:r>
            <a:r>
              <a:rPr lang="en-US" dirty="0" err="1"/>
              <a:t>SetParLimits</a:t>
            </a:r>
            <a:r>
              <a:rPr lang="en-US" dirty="0"/>
              <a:t>(5, 3140, 3188);//Mean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endParaRPr lang="en-US" dirty="0"/>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p[ii]-&gt;</a:t>
            </a:r>
            <a:r>
              <a:rPr lang="en-US" dirty="0" err="1"/>
              <a:t>SetParameters</a:t>
            </a:r>
            <a:r>
              <a:rPr lang="en-US" dirty="0"/>
              <a:t>(par[ii][0],par[ii][1],par[ii][2],par[ii][3],par[ii][4],par[ii][5]);//set parameters for drawing peak</a:t>
            </a:r>
          </a:p>
          <a:p>
            <a:r>
              <a:rPr lang="en-US" dirty="0"/>
              <a:t>			p[ii]-&gt;</a:t>
            </a:r>
            <a:r>
              <a:rPr lang="en-US" dirty="0" err="1"/>
              <a:t>SetLineColor</a:t>
            </a:r>
            <a:r>
              <a:rPr lang="en-US" dirty="0"/>
              <a:t>(</a:t>
            </a:r>
            <a:r>
              <a:rPr lang="en-US" dirty="0" err="1"/>
              <a:t>kViolet</a:t>
            </a:r>
            <a:r>
              <a:rPr lang="en-US" dirty="0"/>
              <a:t>);</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r>
              <a:rPr lang="en-US" dirty="0"/>
              <a:t>			</a:t>
            </a:r>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r>
              <a:rPr lang="en-US" dirty="0"/>
              <a:t>			</a:t>
            </a:r>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(kBlue+2);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r>
              <a:rPr lang="en-US" dirty="0"/>
              <a:t>			</a:t>
            </a:r>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15</a:t>
            </a:fld>
            <a:endParaRPr lang="zh-CN" altLang="en-US"/>
          </a:p>
        </p:txBody>
      </p:sp>
    </p:spTree>
    <p:extLst>
      <p:ext uri="{BB962C8B-B14F-4D97-AF65-F5344CB8AC3E}">
        <p14:creationId xmlns:p14="http://schemas.microsoft.com/office/powerpoint/2010/main" val="34431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::Open("F:/e21010/pxct/run0046-00_LEGe_MSD_XtRa_241Am_3mmcollimator_152Eu_121min_window1.5us_cal.root");</a:t>
            </a:r>
          </a:p>
          <a:p>
            <a:r>
              <a:rPr lang="en-US" dirty="0" err="1"/>
              <a:t>TCanvas</a:t>
            </a:r>
            <a:r>
              <a:rPr lang="en-US" dirty="0"/>
              <a:t>* </a:t>
            </a:r>
            <a:r>
              <a:rPr lang="en-US" dirty="0" err="1"/>
              <a:t>canvaspeak</a:t>
            </a:r>
            <a:r>
              <a:rPr lang="en-US" dirty="0"/>
              <a:t> = new </a:t>
            </a:r>
            <a:r>
              <a:rPr lang="en-US" dirty="0" err="1"/>
              <a:t>TCanvas</a:t>
            </a:r>
            <a:r>
              <a:rPr lang="en-US" dirty="0"/>
              <a:t>("MSD", "MSD", 890, 800);//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(0.11);</a:t>
            </a:r>
          </a:p>
          <a:p>
            <a:r>
              <a:rPr lang="en-US" dirty="0" err="1"/>
              <a:t>canvaspeak</a:t>
            </a:r>
            <a:r>
              <a:rPr lang="en-US" dirty="0"/>
              <a:t>-&gt;</a:t>
            </a:r>
            <a:r>
              <a:rPr lang="en-US" dirty="0" err="1"/>
              <a:t>SetLeftMargin</a:t>
            </a:r>
            <a:r>
              <a:rPr lang="en-US" dirty="0"/>
              <a:t>(0.16);</a:t>
            </a:r>
          </a:p>
          <a:p>
            <a:r>
              <a:rPr lang="en-US" dirty="0" err="1"/>
              <a:t>canvaspeak</a:t>
            </a:r>
            <a:r>
              <a:rPr lang="en-US" dirty="0"/>
              <a:t>-&gt;</a:t>
            </a:r>
            <a:r>
              <a:rPr lang="en-US" dirty="0" err="1"/>
              <a:t>SetBottomMargin</a:t>
            </a:r>
            <a:r>
              <a:rPr lang="en-US" dirty="0"/>
              <a:t>(0.135);</a:t>
            </a:r>
          </a:p>
          <a:p>
            <a:r>
              <a:rPr lang="en-US" dirty="0" err="1"/>
              <a:t>canvaspeak</a:t>
            </a:r>
            <a:r>
              <a:rPr lang="en-US" dirty="0"/>
              <a:t>-&gt;</a:t>
            </a:r>
            <a:r>
              <a:rPr lang="en-US" dirty="0" err="1"/>
              <a:t>SetLogz</a:t>
            </a:r>
            <a:r>
              <a:rPr lang="en-US" dirty="0"/>
              <a:t>();</a:t>
            </a:r>
          </a:p>
          <a:p>
            <a:r>
              <a:rPr lang="en-US" dirty="0"/>
              <a:t>TH2D* </a:t>
            </a:r>
            <a:r>
              <a:rPr lang="en-US" dirty="0" err="1"/>
              <a:t>hmsd_pid</a:t>
            </a:r>
            <a:r>
              <a:rPr lang="en-US" dirty="0"/>
              <a:t> = new TH2D("</a:t>
            </a:r>
            <a:r>
              <a:rPr lang="en-US" dirty="0" err="1"/>
              <a:t>hmsd_pid</a:t>
            </a:r>
            <a:r>
              <a:rPr lang="en-US" dirty="0"/>
              <a:t>", "</a:t>
            </a:r>
            <a:r>
              <a:rPr lang="en-US" dirty="0" err="1"/>
              <a:t>hmsd_pid</a:t>
            </a:r>
            <a:r>
              <a:rPr lang="en-US" dirty="0"/>
              <a:t>", 6000,0,6000,6000,0,6000);</a:t>
            </a:r>
          </a:p>
          <a:p>
            <a:r>
              <a:rPr lang="en-US" dirty="0"/>
              <a:t>tree-&gt;Draw("msd12_e:msd26_e&gt;&gt;hmsd_pid","msd12_e&gt;80&amp;&amp;msd12_e&lt;6000&amp;&amp;msd26_e&gt;200&amp;&amp;msd26_e&lt;6000","colz");</a:t>
            </a:r>
          </a:p>
          <a:p>
            <a:r>
              <a:rPr lang="en-US" dirty="0" err="1"/>
              <a:t>hmsd_pid</a:t>
            </a:r>
            <a:r>
              <a:rPr lang="en-US" dirty="0"/>
              <a:t>-&gt;</a:t>
            </a:r>
            <a:r>
              <a:rPr lang="en-US" dirty="0" err="1"/>
              <a:t>SetStats</a:t>
            </a:r>
            <a:r>
              <a:rPr lang="en-US" dirty="0"/>
              <a:t>(0);</a:t>
            </a:r>
          </a:p>
          <a:p>
            <a:r>
              <a:rPr lang="en-US" dirty="0" err="1"/>
              <a:t>hmsd_pid</a:t>
            </a:r>
            <a:r>
              <a:rPr lang="en-US" dirty="0"/>
              <a:t>-&gt;</a:t>
            </a:r>
            <a:r>
              <a:rPr lang="en-US" dirty="0" err="1"/>
              <a:t>SetTitle</a:t>
            </a:r>
            <a:r>
              <a:rPr lang="en-US" dirty="0"/>
              <a:t>("");</a:t>
            </a:r>
          </a:p>
          <a:p>
            <a:r>
              <a:rPr lang="en-US" dirty="0" err="1"/>
              <a:t>hmsd_pid</a:t>
            </a:r>
            <a:r>
              <a:rPr lang="en-US" dirty="0"/>
              <a:t>-&gt;</a:t>
            </a:r>
            <a:r>
              <a:rPr lang="en-US" dirty="0" err="1"/>
              <a:t>GetXaxis</a:t>
            </a:r>
            <a:r>
              <a:rPr lang="en-US" dirty="0"/>
              <a:t>()-&gt;</a:t>
            </a:r>
            <a:r>
              <a:rPr lang="en-US" dirty="0" err="1"/>
              <a:t>SetTitle</a:t>
            </a:r>
            <a:r>
              <a:rPr lang="en-US" dirty="0"/>
              <a:t>("MSD26 Energy (keV)");</a:t>
            </a:r>
          </a:p>
          <a:p>
            <a:r>
              <a:rPr lang="en-US" dirty="0" err="1"/>
              <a:t>hmsd_pid</a:t>
            </a:r>
            <a:r>
              <a:rPr lang="en-US" dirty="0"/>
              <a:t>-&gt;</a:t>
            </a:r>
            <a:r>
              <a:rPr lang="en-US" dirty="0" err="1"/>
              <a:t>GetYaxis</a:t>
            </a:r>
            <a:r>
              <a:rPr lang="en-US" dirty="0"/>
              <a:t>()-&gt;</a:t>
            </a:r>
            <a:r>
              <a:rPr lang="en-US" dirty="0" err="1"/>
              <a:t>SetTitle</a:t>
            </a:r>
            <a:r>
              <a:rPr lang="en-US" dirty="0"/>
              <a:t>("MSD12 Energy (keV)");</a:t>
            </a:r>
          </a:p>
          <a:p>
            <a:r>
              <a:rPr lang="en-US" dirty="0" err="1"/>
              <a:t>hmsd_pid</a:t>
            </a:r>
            <a:r>
              <a:rPr lang="en-US" dirty="0"/>
              <a:t>-&gt;</a:t>
            </a:r>
            <a:r>
              <a:rPr lang="en-US" dirty="0" err="1"/>
              <a:t>GetXaxis</a:t>
            </a:r>
            <a:r>
              <a:rPr lang="en-US" dirty="0"/>
              <a:t>()-&gt;</a:t>
            </a:r>
            <a:r>
              <a:rPr lang="en-US" dirty="0" err="1"/>
              <a:t>CenterTitle</a:t>
            </a:r>
            <a:r>
              <a:rPr lang="en-US" dirty="0"/>
              <a:t>();</a:t>
            </a:r>
          </a:p>
          <a:p>
            <a:r>
              <a:rPr lang="en-US" dirty="0" err="1"/>
              <a:t>hmsd_pid</a:t>
            </a:r>
            <a:r>
              <a:rPr lang="en-US" dirty="0"/>
              <a:t>-&gt;</a:t>
            </a:r>
            <a:r>
              <a:rPr lang="en-US" dirty="0" err="1"/>
              <a:t>GetYaxis</a:t>
            </a:r>
            <a:r>
              <a:rPr lang="en-US" dirty="0"/>
              <a:t>()-&gt;</a:t>
            </a:r>
            <a:r>
              <a:rPr lang="en-US" dirty="0" err="1"/>
              <a:t>CenterTitle</a:t>
            </a:r>
            <a:r>
              <a:rPr lang="en-US" dirty="0"/>
              <a:t>();</a:t>
            </a:r>
          </a:p>
          <a:p>
            <a:r>
              <a:rPr lang="en-US" dirty="0" err="1"/>
              <a:t>hmsd_pid</a:t>
            </a:r>
            <a:r>
              <a:rPr lang="en-US" dirty="0"/>
              <a:t>-&gt;</a:t>
            </a:r>
            <a:r>
              <a:rPr lang="en-US" dirty="0" err="1"/>
              <a:t>GetXaxis</a:t>
            </a:r>
            <a:r>
              <a:rPr lang="en-US" dirty="0"/>
              <a:t>()-&gt;</a:t>
            </a:r>
            <a:r>
              <a:rPr lang="en-US" dirty="0" err="1"/>
              <a:t>SetLabelFont</a:t>
            </a:r>
            <a:r>
              <a:rPr lang="en-US" dirty="0"/>
              <a:t>(132);</a:t>
            </a:r>
          </a:p>
          <a:p>
            <a:r>
              <a:rPr lang="en-US" dirty="0" err="1"/>
              <a:t>hmsd_pid</a:t>
            </a:r>
            <a:r>
              <a:rPr lang="en-US" dirty="0"/>
              <a:t>-&gt;</a:t>
            </a:r>
            <a:r>
              <a:rPr lang="en-US" dirty="0" err="1"/>
              <a:t>GetYaxis</a:t>
            </a:r>
            <a:r>
              <a:rPr lang="en-US" dirty="0"/>
              <a:t>()-&gt;</a:t>
            </a:r>
            <a:r>
              <a:rPr lang="en-US" dirty="0" err="1"/>
              <a:t>SetLabelFont</a:t>
            </a:r>
            <a:r>
              <a:rPr lang="en-US" dirty="0"/>
              <a:t>(132);</a:t>
            </a:r>
          </a:p>
          <a:p>
            <a:r>
              <a:rPr lang="en-US" dirty="0" err="1"/>
              <a:t>hmsd_pid</a:t>
            </a:r>
            <a:r>
              <a:rPr lang="en-US" dirty="0"/>
              <a:t>-&gt;</a:t>
            </a:r>
            <a:r>
              <a:rPr lang="en-US" dirty="0" err="1"/>
              <a:t>GetXaxis</a:t>
            </a:r>
            <a:r>
              <a:rPr lang="en-US" dirty="0"/>
              <a:t>()-&gt;</a:t>
            </a:r>
            <a:r>
              <a:rPr lang="en-US" dirty="0" err="1"/>
              <a:t>SetLabelSize</a:t>
            </a:r>
            <a:r>
              <a:rPr lang="en-US" dirty="0"/>
              <a:t>(0.05);</a:t>
            </a:r>
          </a:p>
          <a:p>
            <a:r>
              <a:rPr lang="en-US" dirty="0" err="1"/>
              <a:t>hmsd_pid</a:t>
            </a:r>
            <a:r>
              <a:rPr lang="en-US" dirty="0"/>
              <a:t>-&gt;</a:t>
            </a:r>
            <a:r>
              <a:rPr lang="en-US" dirty="0" err="1"/>
              <a:t>GetYaxis</a:t>
            </a:r>
            <a:r>
              <a:rPr lang="en-US" dirty="0"/>
              <a:t>()-&gt;</a:t>
            </a:r>
            <a:r>
              <a:rPr lang="en-US" dirty="0" err="1"/>
              <a:t>SetLabelSize</a:t>
            </a:r>
            <a:r>
              <a:rPr lang="en-US" dirty="0"/>
              <a:t>(0.05);</a:t>
            </a:r>
          </a:p>
          <a:p>
            <a:r>
              <a:rPr lang="en-US" dirty="0" err="1"/>
              <a:t>hmsd_pid</a:t>
            </a:r>
            <a:r>
              <a:rPr lang="en-US" dirty="0"/>
              <a:t>-&gt;</a:t>
            </a:r>
            <a:r>
              <a:rPr lang="en-US" dirty="0" err="1"/>
              <a:t>GetXaxis</a:t>
            </a:r>
            <a:r>
              <a:rPr lang="en-US" dirty="0"/>
              <a:t>()-&gt;</a:t>
            </a:r>
            <a:r>
              <a:rPr lang="en-US" dirty="0" err="1"/>
              <a:t>SetTitleFont</a:t>
            </a:r>
            <a:r>
              <a:rPr lang="en-US" dirty="0"/>
              <a:t>(132);</a:t>
            </a:r>
          </a:p>
          <a:p>
            <a:r>
              <a:rPr lang="en-US" dirty="0" err="1"/>
              <a:t>hmsd_pid</a:t>
            </a:r>
            <a:r>
              <a:rPr lang="en-US" dirty="0"/>
              <a:t>-&gt;</a:t>
            </a:r>
            <a:r>
              <a:rPr lang="en-US" dirty="0" err="1"/>
              <a:t>GetYaxis</a:t>
            </a:r>
            <a:r>
              <a:rPr lang="en-US" dirty="0"/>
              <a:t>()-&gt;</a:t>
            </a:r>
            <a:r>
              <a:rPr lang="en-US" dirty="0" err="1"/>
              <a:t>SetTitleFont</a:t>
            </a:r>
            <a:r>
              <a:rPr lang="en-US" dirty="0"/>
              <a:t>(132);</a:t>
            </a:r>
          </a:p>
          <a:p>
            <a:r>
              <a:rPr lang="en-US" dirty="0" err="1"/>
              <a:t>hmsd_pid</a:t>
            </a:r>
            <a:r>
              <a:rPr lang="en-US" dirty="0"/>
              <a:t>-&gt;</a:t>
            </a:r>
            <a:r>
              <a:rPr lang="en-US" dirty="0" err="1"/>
              <a:t>GetXaxis</a:t>
            </a:r>
            <a:r>
              <a:rPr lang="en-US" dirty="0"/>
              <a:t>()-&gt;</a:t>
            </a:r>
            <a:r>
              <a:rPr lang="en-US" dirty="0" err="1"/>
              <a:t>SetTitleOffset</a:t>
            </a:r>
            <a:r>
              <a:rPr lang="en-US" dirty="0"/>
              <a:t>(1.1);</a:t>
            </a:r>
          </a:p>
          <a:p>
            <a:r>
              <a:rPr lang="en-US" dirty="0" err="1"/>
              <a:t>hmsd_pid</a:t>
            </a:r>
            <a:r>
              <a:rPr lang="en-US" dirty="0"/>
              <a:t>-&gt;</a:t>
            </a:r>
            <a:r>
              <a:rPr lang="en-US" dirty="0" err="1"/>
              <a:t>GetYaxis</a:t>
            </a:r>
            <a:r>
              <a:rPr lang="en-US" dirty="0"/>
              <a:t>()-&gt;</a:t>
            </a:r>
            <a:r>
              <a:rPr lang="en-US" dirty="0" err="1"/>
              <a:t>SetTitleOffset</a:t>
            </a:r>
            <a:r>
              <a:rPr lang="en-US" dirty="0"/>
              <a:t>(1.3);</a:t>
            </a:r>
          </a:p>
          <a:p>
            <a:r>
              <a:rPr lang="en-US" dirty="0" err="1"/>
              <a:t>hmsd_pid</a:t>
            </a:r>
            <a:r>
              <a:rPr lang="en-US" dirty="0"/>
              <a:t>-&gt;</a:t>
            </a:r>
            <a:r>
              <a:rPr lang="en-US" dirty="0" err="1"/>
              <a:t>GetXaxis</a:t>
            </a:r>
            <a:r>
              <a:rPr lang="en-US" dirty="0"/>
              <a:t>()-&gt;</a:t>
            </a:r>
            <a:r>
              <a:rPr lang="en-US" dirty="0" err="1"/>
              <a:t>SetTitleSize</a:t>
            </a:r>
            <a:r>
              <a:rPr lang="en-US" dirty="0"/>
              <a:t>(0.06);</a:t>
            </a:r>
          </a:p>
          <a:p>
            <a:r>
              <a:rPr lang="en-US" dirty="0" err="1"/>
              <a:t>hmsd_pid</a:t>
            </a:r>
            <a:r>
              <a:rPr lang="en-US" dirty="0"/>
              <a:t>-&gt;</a:t>
            </a:r>
            <a:r>
              <a:rPr lang="en-US" dirty="0" err="1"/>
              <a:t>GetYaxis</a:t>
            </a:r>
            <a:r>
              <a:rPr lang="en-US" dirty="0"/>
              <a:t>()-&gt;</a:t>
            </a:r>
            <a:r>
              <a:rPr lang="en-US" dirty="0" err="1"/>
              <a:t>SetTitleSize</a:t>
            </a:r>
            <a:r>
              <a:rPr lang="en-US" dirty="0"/>
              <a:t>(0.06);</a:t>
            </a:r>
          </a:p>
          <a:p>
            <a:r>
              <a:rPr lang="en-US" dirty="0" err="1"/>
              <a:t>hmsd_pid</a:t>
            </a:r>
            <a:r>
              <a:rPr lang="en-US" dirty="0"/>
              <a:t>-&gt;</a:t>
            </a:r>
            <a:r>
              <a:rPr lang="en-US" dirty="0" err="1"/>
              <a:t>SetMinimum</a:t>
            </a:r>
            <a:r>
              <a:rPr lang="en-US"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hmsd_pid</a:t>
            </a:r>
            <a:r>
              <a:rPr lang="en-US" dirty="0"/>
              <a:t>-&gt;</a:t>
            </a:r>
            <a:r>
              <a:rPr lang="en-US" dirty="0" err="1"/>
              <a:t>SetMaximum</a:t>
            </a:r>
            <a:r>
              <a:rPr lang="en-US" dirty="0"/>
              <a:t>(100);</a:t>
            </a:r>
          </a:p>
          <a:p>
            <a:r>
              <a:rPr lang="en-US" dirty="0" err="1"/>
              <a:t>hmsd_pid</a:t>
            </a:r>
            <a:r>
              <a:rPr lang="en-US" dirty="0"/>
              <a:t>-&gt;</a:t>
            </a:r>
            <a:r>
              <a:rPr lang="en-US" dirty="0" err="1"/>
              <a:t>SetContour</a:t>
            </a:r>
            <a:r>
              <a:rPr lang="en-US" dirty="0"/>
              <a:t>(100);</a:t>
            </a:r>
          </a:p>
          <a:p>
            <a:r>
              <a:rPr lang="en-US" dirty="0" err="1"/>
              <a:t>TPaletteAxis</a:t>
            </a:r>
            <a:r>
              <a:rPr lang="en-US" dirty="0"/>
              <a:t> *palette = (</a:t>
            </a:r>
            <a:r>
              <a:rPr lang="en-US" dirty="0" err="1"/>
              <a:t>TPaletteAxis</a:t>
            </a:r>
            <a:r>
              <a:rPr lang="en-US" dirty="0"/>
              <a:t>*)</a:t>
            </a:r>
            <a:r>
              <a:rPr lang="en-US" dirty="0" err="1"/>
              <a:t>hmsd_pid</a:t>
            </a:r>
            <a:r>
              <a:rPr lang="en-US" dirty="0"/>
              <a:t>-&gt;</a:t>
            </a:r>
            <a:r>
              <a:rPr lang="en-US" dirty="0" err="1"/>
              <a:t>GetListOfFunctions</a:t>
            </a:r>
            <a:r>
              <a:rPr lang="en-US" dirty="0"/>
              <a:t>()-&gt;</a:t>
            </a:r>
            <a:r>
              <a:rPr lang="en-US" dirty="0" err="1"/>
              <a:t>FindObject</a:t>
            </a:r>
            <a:r>
              <a:rPr lang="en-US" dirty="0"/>
              <a:t>("palette");</a:t>
            </a:r>
          </a:p>
          <a:p>
            <a:r>
              <a:rPr lang="en-US" dirty="0"/>
              <a:t>palette-&gt;</a:t>
            </a:r>
            <a:r>
              <a:rPr lang="en-US" dirty="0" err="1"/>
              <a:t>SetTitleFont</a:t>
            </a:r>
            <a:r>
              <a:rPr lang="en-US" dirty="0"/>
              <a:t>(132); </a:t>
            </a:r>
          </a:p>
          <a:p>
            <a:r>
              <a:rPr lang="en-US" dirty="0"/>
              <a:t>palette-&gt;</a:t>
            </a:r>
            <a:r>
              <a:rPr lang="en-US" dirty="0" err="1"/>
              <a:t>SetTitleSize</a:t>
            </a:r>
            <a:r>
              <a:rPr lang="en-US" dirty="0"/>
              <a:t>(0.04);</a:t>
            </a:r>
          </a:p>
          <a:p>
            <a:r>
              <a:rPr lang="en-US" dirty="0"/>
              <a:t>palette-&gt;</a:t>
            </a:r>
            <a:r>
              <a:rPr lang="en-US" dirty="0" err="1"/>
              <a:t>SetLabelFont</a:t>
            </a:r>
            <a:r>
              <a:rPr lang="en-US" dirty="0"/>
              <a:t>(132);</a:t>
            </a:r>
          </a:p>
          <a:p>
            <a:r>
              <a:rPr lang="en-US" dirty="0"/>
              <a:t>palette-&gt;</a:t>
            </a:r>
            <a:r>
              <a:rPr lang="en-US" dirty="0" err="1"/>
              <a:t>SetLabelSize</a:t>
            </a:r>
            <a:r>
              <a:rPr lang="en-US" dirty="0"/>
              <a:t>(0.04);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gStyle</a:t>
            </a:r>
            <a:r>
              <a:rPr lang="en-US" dirty="0"/>
              <a:t>-&gt;</a:t>
            </a:r>
            <a:r>
              <a:rPr lang="en-US" dirty="0" err="1"/>
              <a:t>SetPalette</a:t>
            </a:r>
            <a:r>
              <a:rPr lang="en-US" dirty="0"/>
              <a:t>(</a:t>
            </a:r>
            <a:r>
              <a:rPr lang="en-US" dirty="0" err="1"/>
              <a:t>kRainbow</a:t>
            </a:r>
            <a:r>
              <a:rPr lang="en-US" dirty="0"/>
              <a: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16</a:t>
            </a:fld>
            <a:endParaRPr lang="zh-CN" altLang="en-US"/>
          </a:p>
        </p:txBody>
      </p:sp>
    </p:spTree>
    <p:extLst>
      <p:ext uri="{BB962C8B-B14F-4D97-AF65-F5344CB8AC3E}">
        <p14:creationId xmlns:p14="http://schemas.microsoft.com/office/powerpoint/2010/main" val="172236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*_file1 = </a:t>
            </a:r>
            <a:r>
              <a:rPr lang="en-US" dirty="0" err="1"/>
              <a:t>TFile</a:t>
            </a:r>
            <a:r>
              <a:rPr lang="en-US" dirty="0"/>
              <a:t>::Open("F:/e21010/pxct/run0057-00_MSD_148Gd_2mmcollimator_120min_window1.5us_cal.root");</a:t>
            </a:r>
          </a:p>
          <a:p>
            <a:r>
              <a:rPr lang="en-US" dirty="0" err="1"/>
              <a:t>TCanvas</a:t>
            </a:r>
            <a:r>
              <a:rPr lang="en-US" dirty="0"/>
              <a:t>* </a:t>
            </a:r>
            <a:r>
              <a:rPr lang="en-US" dirty="0" err="1"/>
              <a:t>canvaspeak</a:t>
            </a:r>
            <a:r>
              <a:rPr lang="en-US" dirty="0"/>
              <a:t> = new </a:t>
            </a:r>
            <a:r>
              <a:rPr lang="en-US" dirty="0" err="1"/>
              <a:t>TCanvas</a:t>
            </a:r>
            <a:r>
              <a:rPr lang="en-US" dirty="0"/>
              <a:t>("MSD", "MSD", 890, 800);//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(0.11);</a:t>
            </a:r>
          </a:p>
          <a:p>
            <a:r>
              <a:rPr lang="en-US" dirty="0" err="1"/>
              <a:t>canvaspeak</a:t>
            </a:r>
            <a:r>
              <a:rPr lang="en-US" dirty="0"/>
              <a:t>-&gt;</a:t>
            </a:r>
            <a:r>
              <a:rPr lang="en-US" dirty="0" err="1"/>
              <a:t>SetLeftMargin</a:t>
            </a:r>
            <a:r>
              <a:rPr lang="en-US" dirty="0"/>
              <a:t>(0.16);</a:t>
            </a:r>
          </a:p>
          <a:p>
            <a:r>
              <a:rPr lang="en-US" dirty="0" err="1"/>
              <a:t>canvaspeak</a:t>
            </a:r>
            <a:r>
              <a:rPr lang="en-US" dirty="0"/>
              <a:t>-&gt;</a:t>
            </a:r>
            <a:r>
              <a:rPr lang="en-US" dirty="0" err="1"/>
              <a:t>SetBottomMargin</a:t>
            </a:r>
            <a:r>
              <a:rPr lang="en-US" dirty="0"/>
              <a:t>(0.135);</a:t>
            </a:r>
          </a:p>
          <a:p>
            <a:r>
              <a:rPr lang="en-US" dirty="0" err="1"/>
              <a:t>canvaspeak</a:t>
            </a:r>
            <a:r>
              <a:rPr lang="en-US" dirty="0"/>
              <a:t>-&gt;</a:t>
            </a:r>
            <a:r>
              <a:rPr lang="en-US" dirty="0" err="1"/>
              <a:t>SetLogz</a:t>
            </a:r>
            <a:r>
              <a:rPr lang="en-US" dirty="0"/>
              <a:t>();</a:t>
            </a:r>
          </a:p>
          <a:p>
            <a:r>
              <a:rPr lang="en-US" dirty="0"/>
              <a:t>TH2D* </a:t>
            </a:r>
            <a:r>
              <a:rPr lang="en-US" dirty="0" err="1"/>
              <a:t>hmsd_pid</a:t>
            </a:r>
            <a:r>
              <a:rPr lang="en-US" dirty="0"/>
              <a:t> = new TH2D("</a:t>
            </a:r>
            <a:r>
              <a:rPr lang="en-US" dirty="0" err="1"/>
              <a:t>hmsd_pid</a:t>
            </a:r>
            <a:r>
              <a:rPr lang="en-US" dirty="0"/>
              <a:t>", "</a:t>
            </a:r>
            <a:r>
              <a:rPr lang="en-US" dirty="0" err="1"/>
              <a:t>hmsd_pid</a:t>
            </a:r>
            <a:r>
              <a:rPr lang="en-US" dirty="0"/>
              <a:t>", 6000,0,6000,6000,0,6000);</a:t>
            </a:r>
          </a:p>
          <a:p>
            <a:r>
              <a:rPr lang="en-US" dirty="0"/>
              <a:t>tree-&gt;Draw("msd12_e:msd26_e&gt;&gt;hmsd_pid","msd12_e&gt;10&amp;&amp;msd12_e&lt;6000&amp;&amp;msd26_e&gt;10&amp;&amp;msd26_e&lt;6000","colz");</a:t>
            </a:r>
          </a:p>
          <a:p>
            <a:r>
              <a:rPr lang="en-US" dirty="0" err="1"/>
              <a:t>hmsd_pid</a:t>
            </a:r>
            <a:r>
              <a:rPr lang="en-US" dirty="0"/>
              <a:t>-&gt;</a:t>
            </a:r>
            <a:r>
              <a:rPr lang="en-US" dirty="0" err="1"/>
              <a:t>SetStats</a:t>
            </a:r>
            <a:r>
              <a:rPr lang="en-US" dirty="0"/>
              <a:t>(0);</a:t>
            </a:r>
          </a:p>
          <a:p>
            <a:r>
              <a:rPr lang="en-US" dirty="0" err="1"/>
              <a:t>hmsd_pid</a:t>
            </a:r>
            <a:r>
              <a:rPr lang="en-US" dirty="0"/>
              <a:t>-&gt;</a:t>
            </a:r>
            <a:r>
              <a:rPr lang="en-US" dirty="0" err="1"/>
              <a:t>SetTitle</a:t>
            </a:r>
            <a:r>
              <a:rPr lang="en-US" dirty="0"/>
              <a:t>("");</a:t>
            </a:r>
          </a:p>
          <a:p>
            <a:r>
              <a:rPr lang="en-US" dirty="0" err="1"/>
              <a:t>hmsd_pid</a:t>
            </a:r>
            <a:r>
              <a:rPr lang="en-US" dirty="0"/>
              <a:t>-&gt;</a:t>
            </a:r>
            <a:r>
              <a:rPr lang="en-US" dirty="0" err="1"/>
              <a:t>GetXaxis</a:t>
            </a:r>
            <a:r>
              <a:rPr lang="en-US" dirty="0"/>
              <a:t>()-&gt;</a:t>
            </a:r>
            <a:r>
              <a:rPr lang="en-US" dirty="0" err="1"/>
              <a:t>SetTitle</a:t>
            </a:r>
            <a:r>
              <a:rPr lang="en-US" dirty="0"/>
              <a:t>("MSD26 Energy (keV)");</a:t>
            </a:r>
          </a:p>
          <a:p>
            <a:r>
              <a:rPr lang="en-US" dirty="0" err="1"/>
              <a:t>hmsd_pid</a:t>
            </a:r>
            <a:r>
              <a:rPr lang="en-US" dirty="0"/>
              <a:t>-&gt;</a:t>
            </a:r>
            <a:r>
              <a:rPr lang="en-US" dirty="0" err="1"/>
              <a:t>GetYaxis</a:t>
            </a:r>
            <a:r>
              <a:rPr lang="en-US" dirty="0"/>
              <a:t>()-&gt;</a:t>
            </a:r>
            <a:r>
              <a:rPr lang="en-US" dirty="0" err="1"/>
              <a:t>SetTitle</a:t>
            </a:r>
            <a:r>
              <a:rPr lang="en-US" dirty="0"/>
              <a:t>("MSD12 Energy (keV)");</a:t>
            </a:r>
          </a:p>
          <a:p>
            <a:r>
              <a:rPr lang="en-US" dirty="0" err="1"/>
              <a:t>hmsd_pid</a:t>
            </a:r>
            <a:r>
              <a:rPr lang="en-US" dirty="0"/>
              <a:t>-&gt;</a:t>
            </a:r>
            <a:r>
              <a:rPr lang="en-US" dirty="0" err="1"/>
              <a:t>GetXaxis</a:t>
            </a:r>
            <a:r>
              <a:rPr lang="en-US" dirty="0"/>
              <a:t>()-&gt;</a:t>
            </a:r>
            <a:r>
              <a:rPr lang="en-US" dirty="0" err="1"/>
              <a:t>CenterTitle</a:t>
            </a:r>
            <a:r>
              <a:rPr lang="en-US" dirty="0"/>
              <a:t>();</a:t>
            </a:r>
          </a:p>
          <a:p>
            <a:r>
              <a:rPr lang="en-US" dirty="0" err="1"/>
              <a:t>hmsd_pid</a:t>
            </a:r>
            <a:r>
              <a:rPr lang="en-US" dirty="0"/>
              <a:t>-&gt;</a:t>
            </a:r>
            <a:r>
              <a:rPr lang="en-US" dirty="0" err="1"/>
              <a:t>GetYaxis</a:t>
            </a:r>
            <a:r>
              <a:rPr lang="en-US" dirty="0"/>
              <a:t>()-&gt;</a:t>
            </a:r>
            <a:r>
              <a:rPr lang="en-US" dirty="0" err="1"/>
              <a:t>CenterTitle</a:t>
            </a:r>
            <a:r>
              <a:rPr lang="en-US" dirty="0"/>
              <a:t>();</a:t>
            </a:r>
          </a:p>
          <a:p>
            <a:r>
              <a:rPr lang="en-US" dirty="0" err="1"/>
              <a:t>hmsd_pid</a:t>
            </a:r>
            <a:r>
              <a:rPr lang="en-US" dirty="0"/>
              <a:t>-&gt;</a:t>
            </a:r>
            <a:r>
              <a:rPr lang="en-US" dirty="0" err="1"/>
              <a:t>GetXaxis</a:t>
            </a:r>
            <a:r>
              <a:rPr lang="en-US" dirty="0"/>
              <a:t>()-&gt;</a:t>
            </a:r>
            <a:r>
              <a:rPr lang="en-US" dirty="0" err="1"/>
              <a:t>SetLabelFont</a:t>
            </a:r>
            <a:r>
              <a:rPr lang="en-US" dirty="0"/>
              <a:t>(132);</a:t>
            </a:r>
          </a:p>
          <a:p>
            <a:r>
              <a:rPr lang="en-US" dirty="0" err="1"/>
              <a:t>hmsd_pid</a:t>
            </a:r>
            <a:r>
              <a:rPr lang="en-US" dirty="0"/>
              <a:t>-&gt;</a:t>
            </a:r>
            <a:r>
              <a:rPr lang="en-US" dirty="0" err="1"/>
              <a:t>GetYaxis</a:t>
            </a:r>
            <a:r>
              <a:rPr lang="en-US" dirty="0"/>
              <a:t>()-&gt;</a:t>
            </a:r>
            <a:r>
              <a:rPr lang="en-US" dirty="0" err="1"/>
              <a:t>SetLabelFont</a:t>
            </a:r>
            <a:r>
              <a:rPr lang="en-US" dirty="0"/>
              <a:t>(132);</a:t>
            </a:r>
          </a:p>
          <a:p>
            <a:r>
              <a:rPr lang="en-US" dirty="0" err="1"/>
              <a:t>hmsd_pid</a:t>
            </a:r>
            <a:r>
              <a:rPr lang="en-US" dirty="0"/>
              <a:t>-&gt;</a:t>
            </a:r>
            <a:r>
              <a:rPr lang="en-US" dirty="0" err="1"/>
              <a:t>GetXaxis</a:t>
            </a:r>
            <a:r>
              <a:rPr lang="en-US" dirty="0"/>
              <a:t>()-&gt;</a:t>
            </a:r>
            <a:r>
              <a:rPr lang="en-US" dirty="0" err="1"/>
              <a:t>SetLabelSize</a:t>
            </a:r>
            <a:r>
              <a:rPr lang="en-US" dirty="0"/>
              <a:t>(0.05);</a:t>
            </a:r>
          </a:p>
          <a:p>
            <a:r>
              <a:rPr lang="en-US" dirty="0" err="1"/>
              <a:t>hmsd_pid</a:t>
            </a:r>
            <a:r>
              <a:rPr lang="en-US" dirty="0"/>
              <a:t>-&gt;</a:t>
            </a:r>
            <a:r>
              <a:rPr lang="en-US" dirty="0" err="1"/>
              <a:t>GetYaxis</a:t>
            </a:r>
            <a:r>
              <a:rPr lang="en-US" dirty="0"/>
              <a:t>()-&gt;</a:t>
            </a:r>
            <a:r>
              <a:rPr lang="en-US" dirty="0" err="1"/>
              <a:t>SetLabelSize</a:t>
            </a:r>
            <a:r>
              <a:rPr lang="en-US" dirty="0"/>
              <a:t>(0.05);</a:t>
            </a:r>
          </a:p>
          <a:p>
            <a:r>
              <a:rPr lang="en-US" dirty="0" err="1"/>
              <a:t>hmsd_pid</a:t>
            </a:r>
            <a:r>
              <a:rPr lang="en-US" dirty="0"/>
              <a:t>-&gt;</a:t>
            </a:r>
            <a:r>
              <a:rPr lang="en-US" dirty="0" err="1"/>
              <a:t>GetXaxis</a:t>
            </a:r>
            <a:r>
              <a:rPr lang="en-US" dirty="0"/>
              <a:t>()-&gt;</a:t>
            </a:r>
            <a:r>
              <a:rPr lang="en-US" dirty="0" err="1"/>
              <a:t>SetTitleFont</a:t>
            </a:r>
            <a:r>
              <a:rPr lang="en-US" dirty="0"/>
              <a:t>(132);</a:t>
            </a:r>
          </a:p>
          <a:p>
            <a:r>
              <a:rPr lang="en-US" dirty="0" err="1"/>
              <a:t>hmsd_pid</a:t>
            </a:r>
            <a:r>
              <a:rPr lang="en-US" dirty="0"/>
              <a:t>-&gt;</a:t>
            </a:r>
            <a:r>
              <a:rPr lang="en-US" dirty="0" err="1"/>
              <a:t>GetYaxis</a:t>
            </a:r>
            <a:r>
              <a:rPr lang="en-US" dirty="0"/>
              <a:t>()-&gt;</a:t>
            </a:r>
            <a:r>
              <a:rPr lang="en-US" dirty="0" err="1"/>
              <a:t>SetTitleFont</a:t>
            </a:r>
            <a:r>
              <a:rPr lang="en-US" dirty="0"/>
              <a:t>(132);</a:t>
            </a:r>
          </a:p>
          <a:p>
            <a:r>
              <a:rPr lang="en-US" dirty="0" err="1"/>
              <a:t>hmsd_pid</a:t>
            </a:r>
            <a:r>
              <a:rPr lang="en-US" dirty="0"/>
              <a:t>-&gt;</a:t>
            </a:r>
            <a:r>
              <a:rPr lang="en-US" dirty="0" err="1"/>
              <a:t>GetXaxis</a:t>
            </a:r>
            <a:r>
              <a:rPr lang="en-US" dirty="0"/>
              <a:t>()-&gt;</a:t>
            </a:r>
            <a:r>
              <a:rPr lang="en-US" dirty="0" err="1"/>
              <a:t>SetTitleOffset</a:t>
            </a:r>
            <a:r>
              <a:rPr lang="en-US" dirty="0"/>
              <a:t>(1.1);</a:t>
            </a:r>
          </a:p>
          <a:p>
            <a:r>
              <a:rPr lang="en-US" dirty="0" err="1"/>
              <a:t>hmsd_pid</a:t>
            </a:r>
            <a:r>
              <a:rPr lang="en-US" dirty="0"/>
              <a:t>-&gt;</a:t>
            </a:r>
            <a:r>
              <a:rPr lang="en-US" dirty="0" err="1"/>
              <a:t>GetYaxis</a:t>
            </a:r>
            <a:r>
              <a:rPr lang="en-US" dirty="0"/>
              <a:t>()-&gt;</a:t>
            </a:r>
            <a:r>
              <a:rPr lang="en-US" dirty="0" err="1"/>
              <a:t>SetTitleOffset</a:t>
            </a:r>
            <a:r>
              <a:rPr lang="en-US" dirty="0"/>
              <a:t>(1.3);</a:t>
            </a:r>
          </a:p>
          <a:p>
            <a:r>
              <a:rPr lang="en-US" dirty="0" err="1"/>
              <a:t>hmsd_pid</a:t>
            </a:r>
            <a:r>
              <a:rPr lang="en-US" dirty="0"/>
              <a:t>-&gt;</a:t>
            </a:r>
            <a:r>
              <a:rPr lang="en-US" dirty="0" err="1"/>
              <a:t>GetXaxis</a:t>
            </a:r>
            <a:r>
              <a:rPr lang="en-US" dirty="0"/>
              <a:t>()-&gt;</a:t>
            </a:r>
            <a:r>
              <a:rPr lang="en-US" dirty="0" err="1"/>
              <a:t>SetTitleSize</a:t>
            </a:r>
            <a:r>
              <a:rPr lang="en-US" dirty="0"/>
              <a:t>(0.06);</a:t>
            </a:r>
          </a:p>
          <a:p>
            <a:r>
              <a:rPr lang="en-US" dirty="0" err="1"/>
              <a:t>hmsd_pid</a:t>
            </a:r>
            <a:r>
              <a:rPr lang="en-US" dirty="0"/>
              <a:t>-&gt;</a:t>
            </a:r>
            <a:r>
              <a:rPr lang="en-US" dirty="0" err="1"/>
              <a:t>GetYaxis</a:t>
            </a:r>
            <a:r>
              <a:rPr lang="en-US" dirty="0"/>
              <a:t>()-&gt;</a:t>
            </a:r>
            <a:r>
              <a:rPr lang="en-US" dirty="0" err="1"/>
              <a:t>SetTitleSize</a:t>
            </a:r>
            <a:r>
              <a:rPr lang="en-US" dirty="0"/>
              <a:t>(0.06);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hmsd_pid</a:t>
            </a:r>
            <a:r>
              <a:rPr lang="en-US" dirty="0"/>
              <a:t>-&gt;</a:t>
            </a:r>
            <a:r>
              <a:rPr lang="en-US" dirty="0" err="1"/>
              <a:t>GetYaxis</a:t>
            </a:r>
            <a:r>
              <a:rPr lang="en-US" dirty="0"/>
              <a:t>()-&gt;</a:t>
            </a:r>
            <a:r>
              <a:rPr lang="en-US" dirty="0" err="1"/>
              <a:t>Set</a:t>
            </a:r>
            <a:r>
              <a:rPr lang="en-US" altLang="zh-CN" dirty="0" err="1"/>
              <a:t>Rang</a:t>
            </a:r>
            <a:r>
              <a:rPr lang="en-US" dirty="0" err="1"/>
              <a:t>eUser</a:t>
            </a:r>
            <a:r>
              <a:rPr lang="en-US" dirty="0"/>
              <a:t>(1000,4000);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hmsd_pid</a:t>
            </a:r>
            <a:r>
              <a:rPr lang="en-US" dirty="0"/>
              <a:t>-&gt;</a:t>
            </a:r>
            <a:r>
              <a:rPr lang="en-US" dirty="0" err="1"/>
              <a:t>GetXaxis</a:t>
            </a:r>
            <a:r>
              <a:rPr lang="en-US" dirty="0"/>
              <a:t>()-&gt;</a:t>
            </a:r>
            <a:r>
              <a:rPr lang="en-US" dirty="0" err="1"/>
              <a:t>Set</a:t>
            </a:r>
            <a:r>
              <a:rPr lang="en-US" altLang="zh-CN" dirty="0" err="1"/>
              <a:t>Rang</a:t>
            </a:r>
            <a:r>
              <a:rPr lang="en-US" dirty="0" err="1"/>
              <a:t>eUser</a:t>
            </a:r>
            <a:r>
              <a:rPr lang="en-US" dirty="0"/>
              <a:t> (0,800);</a:t>
            </a:r>
          </a:p>
          <a:p>
            <a:r>
              <a:rPr lang="en-US" dirty="0" err="1"/>
              <a:t>hmsd_pid</a:t>
            </a:r>
            <a:r>
              <a:rPr lang="en-US" dirty="0"/>
              <a:t>-&gt;</a:t>
            </a:r>
            <a:r>
              <a:rPr lang="en-US" dirty="0" err="1"/>
              <a:t>SetMinimum</a:t>
            </a:r>
            <a:r>
              <a:rPr lang="en-US"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hmsd_pid</a:t>
            </a:r>
            <a:r>
              <a:rPr lang="en-US" dirty="0"/>
              <a:t>-&gt;</a:t>
            </a:r>
            <a:r>
              <a:rPr lang="en-US" dirty="0" err="1"/>
              <a:t>SetMaximum</a:t>
            </a:r>
            <a:r>
              <a:rPr lang="en-US" dirty="0"/>
              <a:t>(-1111);</a:t>
            </a:r>
          </a:p>
          <a:p>
            <a:r>
              <a:rPr lang="en-US" dirty="0" err="1"/>
              <a:t>hmsd_pid</a:t>
            </a:r>
            <a:r>
              <a:rPr lang="en-US" dirty="0"/>
              <a:t>-&gt;</a:t>
            </a:r>
            <a:r>
              <a:rPr lang="en-US" dirty="0" err="1"/>
              <a:t>SetContour</a:t>
            </a:r>
            <a:r>
              <a:rPr lang="en-US" dirty="0"/>
              <a:t>(100);</a:t>
            </a:r>
          </a:p>
          <a:p>
            <a:r>
              <a:rPr lang="en-US" dirty="0" err="1"/>
              <a:t>TPaletteAxis</a:t>
            </a:r>
            <a:r>
              <a:rPr lang="en-US" dirty="0"/>
              <a:t> *palette = (</a:t>
            </a:r>
            <a:r>
              <a:rPr lang="en-US" dirty="0" err="1"/>
              <a:t>TPaletteAxis</a:t>
            </a:r>
            <a:r>
              <a:rPr lang="en-US" dirty="0"/>
              <a:t>*)</a:t>
            </a:r>
            <a:r>
              <a:rPr lang="en-US" dirty="0" err="1"/>
              <a:t>hmsd_pid</a:t>
            </a:r>
            <a:r>
              <a:rPr lang="en-US" dirty="0"/>
              <a:t>-&gt;</a:t>
            </a:r>
            <a:r>
              <a:rPr lang="en-US" dirty="0" err="1"/>
              <a:t>GetListOfFunctions</a:t>
            </a:r>
            <a:r>
              <a:rPr lang="en-US" dirty="0"/>
              <a:t>()-&gt;</a:t>
            </a:r>
            <a:r>
              <a:rPr lang="en-US" dirty="0" err="1"/>
              <a:t>FindObject</a:t>
            </a:r>
            <a:r>
              <a:rPr lang="en-US" dirty="0"/>
              <a:t>("palette");</a:t>
            </a:r>
          </a:p>
          <a:p>
            <a:r>
              <a:rPr lang="en-US" dirty="0"/>
              <a:t>palette-&gt;</a:t>
            </a:r>
            <a:r>
              <a:rPr lang="en-US" dirty="0" err="1"/>
              <a:t>SetTitleFont</a:t>
            </a:r>
            <a:r>
              <a:rPr lang="en-US" dirty="0"/>
              <a:t>(132); </a:t>
            </a:r>
          </a:p>
          <a:p>
            <a:r>
              <a:rPr lang="en-US" dirty="0"/>
              <a:t>palette-&gt;</a:t>
            </a:r>
            <a:r>
              <a:rPr lang="en-US" dirty="0" err="1"/>
              <a:t>SetTitleSize</a:t>
            </a:r>
            <a:r>
              <a:rPr lang="en-US" dirty="0"/>
              <a:t>(0.04);</a:t>
            </a:r>
          </a:p>
          <a:p>
            <a:r>
              <a:rPr lang="en-US" dirty="0"/>
              <a:t>palette-&gt;</a:t>
            </a:r>
            <a:r>
              <a:rPr lang="en-US" dirty="0" err="1"/>
              <a:t>SetLabelFont</a:t>
            </a:r>
            <a:r>
              <a:rPr lang="en-US" dirty="0"/>
              <a:t>(132);</a:t>
            </a:r>
          </a:p>
          <a:p>
            <a:r>
              <a:rPr lang="en-US" dirty="0"/>
              <a:t>palette-&gt;</a:t>
            </a:r>
            <a:r>
              <a:rPr lang="en-US" dirty="0" err="1"/>
              <a:t>SetLabelSize</a:t>
            </a:r>
            <a:r>
              <a:rPr lang="en-US" dirty="0"/>
              <a:t>(0.04);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gStyle</a:t>
            </a:r>
            <a:r>
              <a:rPr lang="en-US" dirty="0"/>
              <a:t>-&gt;</a:t>
            </a:r>
            <a:r>
              <a:rPr lang="en-US" dirty="0" err="1"/>
              <a:t>SetPalette</a:t>
            </a:r>
            <a:r>
              <a:rPr lang="en-US" dirty="0"/>
              <a:t>(</a:t>
            </a:r>
            <a:r>
              <a:rPr lang="en-US" dirty="0" err="1"/>
              <a:t>kRainbow</a:t>
            </a:r>
            <a:r>
              <a:rPr lang="en-US" dirty="0"/>
              <a:t>);</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17</a:t>
            </a:fld>
            <a:endParaRPr lang="zh-CN" altLang="en-US"/>
          </a:p>
        </p:txBody>
      </p:sp>
    </p:spTree>
    <p:extLst>
      <p:ext uri="{BB962C8B-B14F-4D97-AF65-F5344CB8AC3E}">
        <p14:creationId xmlns:p14="http://schemas.microsoft.com/office/powerpoint/2010/main" val="15179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::Open("run0057-00_MSD_148Gd_2mmcollimator_120min_window1.5us_cal.root");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900, 500);</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(0.065);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(0.08);</a:t>
            </a:r>
          </a:p>
          <a:p>
            <a:r>
              <a:rPr lang="en-US" dirty="0" err="1"/>
              <a:t>canvaspeak</a:t>
            </a:r>
            <a:r>
              <a:rPr lang="en-US" dirty="0"/>
              <a:t>-&gt;</a:t>
            </a:r>
            <a:r>
              <a:rPr lang="en-US" dirty="0" err="1"/>
              <a:t>SetBottomMargin</a:t>
            </a:r>
            <a:r>
              <a:rPr lang="en-US" dirty="0"/>
              <a:t>(0.13);</a:t>
            </a:r>
          </a:p>
          <a:p>
            <a:r>
              <a:rPr lang="en-US" dirty="0" err="1"/>
              <a:t>gStyle</a:t>
            </a:r>
            <a:r>
              <a:rPr lang="en-US" dirty="0"/>
              <a:t>-&gt;</a:t>
            </a:r>
            <a:r>
              <a:rPr lang="en-US" dirty="0" err="1"/>
              <a:t>SetStatFormat</a:t>
            </a:r>
            <a:r>
              <a:rPr lang="en-US" dirty="0"/>
              <a:t>("7.5g");</a:t>
            </a:r>
          </a:p>
          <a:p>
            <a:r>
              <a:rPr lang="en-US" dirty="0"/>
              <a:t>tree-&gt;Draw("</a:t>
            </a:r>
            <a:r>
              <a:rPr lang="en-US" dirty="0" err="1"/>
              <a:t>pulser_e</a:t>
            </a:r>
            <a:r>
              <a:rPr lang="en-US" dirty="0"/>
              <a:t>&gt;&gt;(30,4540,4570)","</a:t>
            </a:r>
            <a:r>
              <a:rPr lang="en-US" dirty="0" err="1"/>
              <a:t>pulser_e</a:t>
            </a:r>
            <a:r>
              <a:rPr lang="en-US" dirty="0"/>
              <a:t>&gt;4540&amp;&amp;</a:t>
            </a:r>
            <a:r>
              <a:rPr lang="en-US" dirty="0" err="1"/>
              <a:t>pulser_e</a:t>
            </a:r>
            <a:r>
              <a:rPr lang="en-US" dirty="0"/>
              <a:t>&lt;4570","");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tree-&gt;</a:t>
            </a:r>
            <a:r>
              <a:rPr lang="en-US" dirty="0" err="1"/>
              <a:t>SetLineColor</a:t>
            </a:r>
            <a:r>
              <a:rPr lang="en-US" dirty="0"/>
              <a:t>(</a:t>
            </a:r>
            <a:r>
              <a:rPr lang="en-US" altLang="zh-CN" dirty="0"/>
              <a:t>kOrange+7</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tree-&gt;Draw("</a:t>
            </a:r>
            <a:r>
              <a:rPr lang="en-US" dirty="0" err="1"/>
              <a:t>pulser_delayed_e</a:t>
            </a:r>
            <a:r>
              <a:rPr lang="en-US" dirty="0"/>
              <a:t>&gt;&gt;(80,15300,15380)","</a:t>
            </a:r>
            <a:r>
              <a:rPr lang="en-US" dirty="0" err="1"/>
              <a:t>pulser_delayed_e</a:t>
            </a:r>
            <a:r>
              <a:rPr lang="en-US" dirty="0"/>
              <a:t>&gt;15300&amp;&amp;</a:t>
            </a:r>
            <a:r>
              <a:rPr lang="en-US" dirty="0" err="1"/>
              <a:t>pulser_delayed_e</a:t>
            </a:r>
            <a:r>
              <a:rPr lang="en-US" dirty="0"/>
              <a:t>&lt;15380","");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(0.065);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r>
              <a:rPr lang="en-US" dirty="0" err="1"/>
              <a:t>gStyle</a:t>
            </a:r>
            <a:r>
              <a:rPr lang="en-US" dirty="0"/>
              <a:t>-&gt;</a:t>
            </a:r>
            <a:r>
              <a:rPr lang="en-US" dirty="0" err="1"/>
              <a:t>SetStatFormat</a:t>
            </a:r>
            <a:r>
              <a:rPr lang="en-US" dirty="0"/>
              <a:t>("7.5g");</a:t>
            </a:r>
          </a:p>
          <a:p>
            <a:r>
              <a:rPr lang="en-US" dirty="0"/>
              <a:t>TH1D* </a:t>
            </a:r>
            <a:r>
              <a:rPr lang="en-US" dirty="0" err="1"/>
              <a:t>htimestamps</a:t>
            </a:r>
            <a:r>
              <a:rPr lang="en-US" dirty="0"/>
              <a:t> = new TH1D("</a:t>
            </a:r>
            <a:r>
              <a:rPr lang="en-US" dirty="0" err="1"/>
              <a:t>htimestamps</a:t>
            </a:r>
            <a:r>
              <a:rPr lang="en-US" dirty="0"/>
              <a:t>", "</a:t>
            </a:r>
            <a:r>
              <a:rPr lang="en-US" dirty="0" err="1"/>
              <a:t>htimestamps</a:t>
            </a:r>
            <a:r>
              <a:rPr lang="en-US" dirty="0"/>
              <a:t>", 150000,-1500,1500);</a:t>
            </a:r>
          </a:p>
          <a:p>
            <a:r>
              <a:rPr lang="en-US" dirty="0" err="1"/>
              <a:t>htimestamps</a:t>
            </a:r>
            <a:r>
              <a:rPr lang="en-US" dirty="0"/>
              <a:t>-&gt;</a:t>
            </a:r>
            <a:r>
              <a:rPr lang="en-US" dirty="0" err="1"/>
              <a:t>Rebin</a:t>
            </a:r>
            <a:r>
              <a:rPr lang="en-US" dirty="0"/>
              <a:t>(1);</a:t>
            </a:r>
          </a:p>
          <a:p>
            <a:r>
              <a:rPr lang="en-US" dirty="0" err="1"/>
              <a:t>htimestamps</a:t>
            </a:r>
            <a:r>
              <a:rPr lang="en-US" dirty="0"/>
              <a:t>-&gt;</a:t>
            </a:r>
            <a:r>
              <a:rPr lang="en-US" dirty="0" err="1"/>
              <a:t>SetStats</a:t>
            </a:r>
            <a:r>
              <a:rPr lang="en-US" dirty="0"/>
              <a:t>(1);</a:t>
            </a:r>
          </a:p>
          <a:p>
            <a:r>
              <a:rPr lang="en-US" dirty="0" err="1"/>
              <a:t>htimestamps</a:t>
            </a:r>
            <a:r>
              <a:rPr lang="en-US" dirty="0"/>
              <a:t>-&gt;</a:t>
            </a:r>
            <a:r>
              <a:rPr lang="en-US" dirty="0" err="1"/>
              <a:t>SetTitle</a:t>
            </a:r>
            <a:r>
              <a:rPr lang="en-US" dirty="0"/>
              <a:t>("");</a:t>
            </a:r>
          </a:p>
          <a:p>
            <a:r>
              <a:rPr lang="en-US" dirty="0" err="1"/>
              <a:t>htimestamps</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en-US" dirty="0" err="1"/>
              <a:t>htimestamps</a:t>
            </a:r>
            <a:r>
              <a:rPr lang="en-US" dirty="0"/>
              <a:t>-&gt;</a:t>
            </a:r>
            <a:r>
              <a:rPr lang="en-US" dirty="0" err="1"/>
              <a:t>GetYaxis</a:t>
            </a:r>
            <a:r>
              <a:rPr lang="en-US" dirty="0"/>
              <a:t>()-&gt;</a:t>
            </a:r>
            <a:r>
              <a:rPr lang="en-US" dirty="0" err="1"/>
              <a:t>SetTitle</a:t>
            </a:r>
            <a:r>
              <a:rPr lang="en-US" dirty="0"/>
              <a:t>("Counts per 20 </a:t>
            </a:r>
            <a:r>
              <a:rPr lang="en-US" dirty="0" err="1"/>
              <a:t>ps</a:t>
            </a:r>
            <a:r>
              <a:rPr lang="en-US" dirty="0"/>
              <a:t>");//</a:t>
            </a:r>
            <a:r>
              <a:rPr lang="zh-CN" altLang="en-US" dirty="0"/>
              <a:t>轴名</a:t>
            </a:r>
          </a:p>
          <a:p>
            <a:r>
              <a:rPr lang="en-US" dirty="0" err="1"/>
              <a:t>htimestamps</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htimestamps</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htimestamps</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htimestamps</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htimestamps</a:t>
            </a:r>
            <a:r>
              <a:rPr lang="en-US" dirty="0"/>
              <a:t>-&gt;</a:t>
            </a:r>
            <a:r>
              <a:rPr lang="en-US" dirty="0" err="1"/>
              <a:t>GetXaxis</a:t>
            </a:r>
            <a:r>
              <a:rPr lang="en-US" dirty="0"/>
              <a:t>()-&gt;</a:t>
            </a:r>
            <a:r>
              <a:rPr lang="en-US" dirty="0" err="1"/>
              <a:t>SetLabelSize</a:t>
            </a:r>
            <a:r>
              <a:rPr lang="en-US" dirty="0"/>
              <a:t>(0.05);</a:t>
            </a:r>
          </a:p>
          <a:p>
            <a:r>
              <a:rPr lang="en-US" dirty="0" err="1"/>
              <a:t>htimestamps</a:t>
            </a:r>
            <a:r>
              <a:rPr lang="en-US" dirty="0"/>
              <a:t>-&gt;</a:t>
            </a:r>
            <a:r>
              <a:rPr lang="en-US" dirty="0" err="1"/>
              <a:t>GetYaxis</a:t>
            </a:r>
            <a:r>
              <a:rPr lang="en-US" dirty="0"/>
              <a:t>()-&gt;</a:t>
            </a:r>
            <a:r>
              <a:rPr lang="en-US" dirty="0" err="1"/>
              <a:t>SetLabelSize</a:t>
            </a:r>
            <a:r>
              <a:rPr lang="en-US" dirty="0"/>
              <a:t>(0.05);</a:t>
            </a:r>
          </a:p>
          <a:p>
            <a:r>
              <a:rPr lang="en-US" dirty="0" err="1"/>
              <a:t>htimestamps</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htimestamps</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htimestamps</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htimestamps</a:t>
            </a:r>
            <a:r>
              <a:rPr lang="en-US" dirty="0"/>
              <a:t>-&gt;</a:t>
            </a:r>
            <a:r>
              <a:rPr lang="en-US" dirty="0" err="1"/>
              <a:t>GetYaxis</a:t>
            </a:r>
            <a:r>
              <a:rPr lang="en-US" dirty="0"/>
              <a:t>()-&gt;</a:t>
            </a:r>
            <a:r>
              <a:rPr lang="en-US" dirty="0" err="1"/>
              <a:t>SetTitleOffset</a:t>
            </a:r>
            <a:r>
              <a:rPr lang="en-US" dirty="0"/>
              <a:t>(0.66);//</a:t>
            </a:r>
            <a:r>
              <a:rPr lang="zh-CN" altLang="en-US" dirty="0"/>
              <a:t>轴名偏移</a:t>
            </a:r>
          </a:p>
          <a:p>
            <a:r>
              <a:rPr lang="en-US" dirty="0" err="1"/>
              <a:t>htimestamps</a:t>
            </a:r>
            <a:r>
              <a:rPr lang="en-US" dirty="0"/>
              <a:t>-&gt;</a:t>
            </a:r>
            <a:r>
              <a:rPr lang="en-US" dirty="0" err="1"/>
              <a:t>GetXaxis</a:t>
            </a:r>
            <a:r>
              <a:rPr lang="en-US" dirty="0"/>
              <a:t>()-&gt;</a:t>
            </a:r>
            <a:r>
              <a:rPr lang="en-US" dirty="0" err="1"/>
              <a:t>SetTitleSize</a:t>
            </a:r>
            <a:r>
              <a:rPr lang="en-US" dirty="0"/>
              <a:t>(0.06);</a:t>
            </a:r>
          </a:p>
          <a:p>
            <a:r>
              <a:rPr lang="en-US" dirty="0" err="1"/>
              <a:t>htimestamps</a:t>
            </a:r>
            <a:r>
              <a:rPr lang="en-US" dirty="0"/>
              <a:t>-&gt;</a:t>
            </a:r>
            <a:r>
              <a:rPr lang="en-US" dirty="0" err="1"/>
              <a:t>GetYaxis</a:t>
            </a:r>
            <a:r>
              <a:rPr lang="en-US" dirty="0"/>
              <a:t>()-&gt;</a:t>
            </a:r>
            <a:r>
              <a:rPr lang="en-US" dirty="0" err="1"/>
              <a:t>SetTitleSize</a:t>
            </a:r>
            <a:r>
              <a:rPr lang="en-US" dirty="0"/>
              <a:t>(0.06);</a:t>
            </a:r>
          </a:p>
          <a:p>
            <a:r>
              <a:rPr lang="en-US" dirty="0" err="1"/>
              <a:t>htimestamps</a:t>
            </a:r>
            <a:r>
              <a:rPr lang="en-US" dirty="0"/>
              <a:t>-&gt;</a:t>
            </a:r>
            <a:r>
              <a:rPr lang="en-US" dirty="0" err="1"/>
              <a:t>GetXaxis</a:t>
            </a:r>
            <a:r>
              <a:rPr lang="en-US" dirty="0"/>
              <a:t>()-&gt;</a:t>
            </a:r>
            <a:r>
              <a:rPr lang="en-US" dirty="0" err="1"/>
              <a:t>SetRangeUser</a:t>
            </a:r>
            <a:r>
              <a:rPr lang="en-US" dirty="0"/>
              <a:t>(973,982);</a:t>
            </a:r>
          </a:p>
          <a:p>
            <a:r>
              <a:rPr lang="en-US" dirty="0"/>
              <a:t>//</a:t>
            </a:r>
            <a:r>
              <a:rPr lang="en-US" dirty="0" err="1"/>
              <a:t>htimestamps</a:t>
            </a:r>
            <a:r>
              <a:rPr lang="en-US" dirty="0"/>
              <a:t>-&gt;</a:t>
            </a:r>
            <a:r>
              <a:rPr lang="en-US" dirty="0" err="1"/>
              <a:t>GetYaxis</a:t>
            </a:r>
            <a:r>
              <a:rPr lang="en-US" dirty="0"/>
              <a:t>()-&gt;</a:t>
            </a:r>
            <a:r>
              <a:rPr lang="en-US" dirty="0" err="1"/>
              <a:t>SetRangeUser</a:t>
            </a:r>
            <a:r>
              <a:rPr lang="en-US" dirty="0"/>
              <a:t>(0,2e6);</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SetLineColor</a:t>
            </a:r>
            <a:r>
              <a:rPr lang="en-US" dirty="0"/>
              <a:t>(</a:t>
            </a:r>
            <a:r>
              <a:rPr lang="en-US" altLang="zh-CN" dirty="0"/>
              <a:t>kOrange+7</a:t>
            </a:r>
            <a:r>
              <a:rPr lang="en-US" dirty="0"/>
              <a:t>);</a:t>
            </a:r>
          </a:p>
          <a:p>
            <a:r>
              <a:rPr lang="en-US" dirty="0"/>
              <a:t>tree-&gt;</a:t>
            </a:r>
            <a:r>
              <a:rPr lang="en-US" dirty="0" err="1"/>
              <a:t>SetLineWidth</a:t>
            </a:r>
            <a:r>
              <a:rPr lang="en-US" dirty="0"/>
              <a:t>(2);</a:t>
            </a:r>
          </a:p>
          <a:p>
            <a:r>
              <a:rPr lang="en-US" dirty="0"/>
              <a:t>tree-&gt;Draw("</a:t>
            </a:r>
            <a:r>
              <a:rPr lang="en-US" altLang="zh-CN" dirty="0" err="1"/>
              <a:t>pulser</a:t>
            </a:r>
            <a:r>
              <a:rPr lang="en-US" dirty="0" err="1"/>
              <a:t>_delayed_t-pulser_t</a:t>
            </a:r>
            <a:r>
              <a:rPr lang="en-US" dirty="0"/>
              <a:t>&gt;&gt;</a:t>
            </a:r>
            <a:r>
              <a:rPr lang="en-US" dirty="0" err="1"/>
              <a:t>htimestamps</a:t>
            </a:r>
            <a:r>
              <a:rPr lang="en-US" dirty="0"/>
              <a:t>","</a:t>
            </a:r>
            <a:r>
              <a:rPr lang="en-US" altLang="zh-CN" dirty="0" err="1"/>
              <a:t>pulser</a:t>
            </a:r>
            <a:r>
              <a:rPr lang="en-US" dirty="0" err="1"/>
              <a:t>_delayed_e</a:t>
            </a:r>
            <a:r>
              <a:rPr lang="en-US" dirty="0"/>
              <a:t>&gt;15300&amp;&amp;</a:t>
            </a:r>
            <a:r>
              <a:rPr lang="en-US" altLang="zh-CN" dirty="0" err="1"/>
              <a:t>pulser</a:t>
            </a:r>
            <a:r>
              <a:rPr lang="en-US" dirty="0" err="1"/>
              <a:t>_delayed_e</a:t>
            </a:r>
            <a:r>
              <a:rPr lang="en-US" dirty="0"/>
              <a:t>&lt;15380&amp;&amp;</a:t>
            </a:r>
            <a:r>
              <a:rPr lang="en-US" dirty="0" err="1"/>
              <a:t>pulser_e</a:t>
            </a:r>
            <a:r>
              <a:rPr lang="en-US" dirty="0"/>
              <a:t>&gt;4540&amp;&amp;</a:t>
            </a:r>
            <a:r>
              <a:rPr lang="en-US" dirty="0" err="1"/>
              <a:t>pulser_e</a:t>
            </a:r>
            <a:r>
              <a:rPr lang="en-US" dirty="0"/>
              <a:t>&lt;4570");</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18</a:t>
            </a:fld>
            <a:endParaRPr lang="zh-CN" altLang="en-US"/>
          </a:p>
        </p:txBody>
      </p:sp>
    </p:spTree>
    <p:extLst>
      <p:ext uri="{BB962C8B-B14F-4D97-AF65-F5344CB8AC3E}">
        <p14:creationId xmlns:p14="http://schemas.microsoft.com/office/powerpoint/2010/main" val="26038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::Open("run0059-00_Ch0_pulser_Ch1_pulser1mLemocable_window1.5us_cal.root");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900, 500);</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(0.065);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(0.08);</a:t>
            </a:r>
          </a:p>
          <a:p>
            <a:r>
              <a:rPr lang="en-US" dirty="0" err="1"/>
              <a:t>canvaspeak</a:t>
            </a:r>
            <a:r>
              <a:rPr lang="en-US" dirty="0"/>
              <a:t>-&gt;</a:t>
            </a:r>
            <a:r>
              <a:rPr lang="en-US" dirty="0" err="1"/>
              <a:t>SetBottomMargin</a:t>
            </a:r>
            <a:r>
              <a:rPr lang="en-US" dirty="0"/>
              <a:t>(0.13);</a:t>
            </a:r>
          </a:p>
          <a:p>
            <a:r>
              <a:rPr lang="en-US" dirty="0" err="1"/>
              <a:t>gStyle</a:t>
            </a:r>
            <a:r>
              <a:rPr lang="en-US" dirty="0"/>
              <a:t>-&gt;</a:t>
            </a:r>
            <a:r>
              <a:rPr lang="en-US" dirty="0" err="1"/>
              <a:t>SetStatFormat</a:t>
            </a:r>
            <a:r>
              <a:rPr lang="en-US" dirty="0"/>
              <a:t>("7.5g");</a:t>
            </a:r>
          </a:p>
          <a:p>
            <a:r>
              <a:rPr lang="en-US" dirty="0"/>
              <a:t>tree-&gt;</a:t>
            </a:r>
            <a:r>
              <a:rPr lang="en-US" dirty="0" err="1"/>
              <a:t>SetLineColor</a:t>
            </a:r>
            <a:r>
              <a:rPr lang="en-US" dirty="0"/>
              <a:t>(1);</a:t>
            </a:r>
          </a:p>
          <a:p>
            <a:r>
              <a:rPr lang="en-US" dirty="0"/>
              <a:t>tree-&gt;Draw("</a:t>
            </a:r>
            <a:r>
              <a:rPr lang="en-US" dirty="0" err="1"/>
              <a:t>pulser_e</a:t>
            </a:r>
            <a:r>
              <a:rPr lang="en-US" dirty="0"/>
              <a:t>&gt;&gt;(60,11010,11070)","</a:t>
            </a:r>
            <a:r>
              <a:rPr lang="en-US" dirty="0" err="1"/>
              <a:t>pulser_e</a:t>
            </a:r>
            <a:r>
              <a:rPr lang="en-US" dirty="0"/>
              <a:t>&gt;11010&amp;&amp;</a:t>
            </a:r>
            <a:r>
              <a:rPr lang="en-US" dirty="0" err="1"/>
              <a:t>pulser_e</a:t>
            </a:r>
            <a:r>
              <a:rPr lang="en-US" dirty="0"/>
              <a:t>&lt;11070","");</a:t>
            </a:r>
          </a:p>
          <a:p>
            <a:r>
              <a:rPr lang="en-US" dirty="0"/>
              <a:t>tree-&gt;</a:t>
            </a:r>
            <a:r>
              <a:rPr lang="en-US" dirty="0" err="1"/>
              <a:t>SetLineColor</a:t>
            </a:r>
            <a:r>
              <a:rPr lang="en-US" dirty="0"/>
              <a:t>(kOrange+7);</a:t>
            </a:r>
          </a:p>
          <a:p>
            <a:r>
              <a:rPr lang="en-US" dirty="0"/>
              <a:t>tree-&gt;Draw("</a:t>
            </a:r>
            <a:r>
              <a:rPr lang="en-US" dirty="0" err="1"/>
              <a:t>pulser_delayed_e</a:t>
            </a:r>
            <a:r>
              <a:rPr lang="en-US" dirty="0"/>
              <a:t>&gt;&gt;(60,11010,11070)","</a:t>
            </a:r>
            <a:r>
              <a:rPr lang="en-US" dirty="0" err="1"/>
              <a:t>pulser_delayed_e</a:t>
            </a:r>
            <a:r>
              <a:rPr lang="en-US" dirty="0"/>
              <a:t>&gt;11010&amp;&amp;</a:t>
            </a:r>
            <a:r>
              <a:rPr lang="en-US" dirty="0" err="1"/>
              <a:t>pulser_delayed_e</a:t>
            </a:r>
            <a:r>
              <a:rPr lang="en-US" dirty="0"/>
              <a:t>&lt;11070","");</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(0.065);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r>
              <a:rPr lang="en-US" dirty="0" err="1"/>
              <a:t>gStyle</a:t>
            </a:r>
            <a:r>
              <a:rPr lang="en-US" dirty="0"/>
              <a:t>-&gt;</a:t>
            </a:r>
            <a:r>
              <a:rPr lang="en-US" dirty="0" err="1"/>
              <a:t>SetStatFormat</a:t>
            </a:r>
            <a:r>
              <a:rPr lang="en-US" dirty="0"/>
              <a:t>("7.5g");</a:t>
            </a:r>
          </a:p>
          <a:p>
            <a:r>
              <a:rPr lang="en-US" dirty="0"/>
              <a:t>TH1D* </a:t>
            </a:r>
            <a:r>
              <a:rPr lang="en-US" dirty="0" err="1"/>
              <a:t>htimestamps</a:t>
            </a:r>
            <a:r>
              <a:rPr lang="en-US" dirty="0"/>
              <a:t> = new TH1D("</a:t>
            </a:r>
            <a:r>
              <a:rPr lang="en-US" dirty="0" err="1"/>
              <a:t>htimestamps</a:t>
            </a:r>
            <a:r>
              <a:rPr lang="en-US" dirty="0"/>
              <a:t>", "</a:t>
            </a:r>
            <a:r>
              <a:rPr lang="en-US" dirty="0" err="1"/>
              <a:t>htimestamps</a:t>
            </a:r>
            <a:r>
              <a:rPr lang="en-US" dirty="0"/>
              <a:t>", 300,-5,-2);</a:t>
            </a:r>
          </a:p>
          <a:p>
            <a:r>
              <a:rPr lang="en-US" dirty="0" err="1"/>
              <a:t>htimestamps</a:t>
            </a:r>
            <a:r>
              <a:rPr lang="en-US" dirty="0"/>
              <a:t>-&gt;</a:t>
            </a:r>
            <a:r>
              <a:rPr lang="en-US" dirty="0" err="1"/>
              <a:t>Rebin</a:t>
            </a:r>
            <a:r>
              <a:rPr lang="en-US" dirty="0"/>
              <a:t>(1);</a:t>
            </a:r>
          </a:p>
          <a:p>
            <a:r>
              <a:rPr lang="en-US" dirty="0" err="1"/>
              <a:t>htimestamps</a:t>
            </a:r>
            <a:r>
              <a:rPr lang="en-US" dirty="0"/>
              <a:t>-&gt;</a:t>
            </a:r>
            <a:r>
              <a:rPr lang="en-US" dirty="0" err="1"/>
              <a:t>SetStats</a:t>
            </a:r>
            <a:r>
              <a:rPr lang="en-US" dirty="0"/>
              <a:t>(1);</a:t>
            </a:r>
          </a:p>
          <a:p>
            <a:r>
              <a:rPr lang="en-US" dirty="0" err="1"/>
              <a:t>htimestamps</a:t>
            </a:r>
            <a:r>
              <a:rPr lang="en-US" dirty="0"/>
              <a:t>-&gt;</a:t>
            </a:r>
            <a:r>
              <a:rPr lang="en-US" dirty="0" err="1"/>
              <a:t>SetTitle</a:t>
            </a:r>
            <a:r>
              <a:rPr lang="en-US" dirty="0"/>
              <a:t>("");</a:t>
            </a:r>
          </a:p>
          <a:p>
            <a:r>
              <a:rPr lang="en-US" dirty="0" err="1"/>
              <a:t>htimestamps</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en-US" dirty="0" err="1"/>
              <a:t>htimestamps</a:t>
            </a:r>
            <a:r>
              <a:rPr lang="en-US" dirty="0"/>
              <a:t>-&gt;</a:t>
            </a:r>
            <a:r>
              <a:rPr lang="en-US" dirty="0" err="1"/>
              <a:t>GetYaxis</a:t>
            </a:r>
            <a:r>
              <a:rPr lang="en-US" dirty="0"/>
              <a:t>()-&gt;</a:t>
            </a:r>
            <a:r>
              <a:rPr lang="en-US" dirty="0" err="1"/>
              <a:t>SetTitle</a:t>
            </a:r>
            <a:r>
              <a:rPr lang="en-US" dirty="0"/>
              <a:t>("Counts per 10 </a:t>
            </a:r>
            <a:r>
              <a:rPr lang="en-US" dirty="0" err="1"/>
              <a:t>ps</a:t>
            </a:r>
            <a:r>
              <a:rPr lang="en-US" dirty="0"/>
              <a:t>");//</a:t>
            </a:r>
            <a:r>
              <a:rPr lang="zh-CN" altLang="en-US" dirty="0"/>
              <a:t>轴名</a:t>
            </a:r>
          </a:p>
          <a:p>
            <a:r>
              <a:rPr lang="en-US" dirty="0" err="1"/>
              <a:t>htimestamps</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htimestamps</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htimestamps</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htimestamps</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htimestamps</a:t>
            </a:r>
            <a:r>
              <a:rPr lang="en-US" dirty="0"/>
              <a:t>-&gt;</a:t>
            </a:r>
            <a:r>
              <a:rPr lang="en-US" dirty="0" err="1"/>
              <a:t>GetXaxis</a:t>
            </a:r>
            <a:r>
              <a:rPr lang="en-US" dirty="0"/>
              <a:t>()-&gt;</a:t>
            </a:r>
            <a:r>
              <a:rPr lang="en-US" dirty="0" err="1"/>
              <a:t>SetLabelSize</a:t>
            </a:r>
            <a:r>
              <a:rPr lang="en-US" dirty="0"/>
              <a:t>(0.05);</a:t>
            </a:r>
          </a:p>
          <a:p>
            <a:r>
              <a:rPr lang="en-US" dirty="0" err="1"/>
              <a:t>htimestamps</a:t>
            </a:r>
            <a:r>
              <a:rPr lang="en-US" dirty="0"/>
              <a:t>-&gt;</a:t>
            </a:r>
            <a:r>
              <a:rPr lang="en-US" dirty="0" err="1"/>
              <a:t>GetYaxis</a:t>
            </a:r>
            <a:r>
              <a:rPr lang="en-US" dirty="0"/>
              <a:t>()-&gt;</a:t>
            </a:r>
            <a:r>
              <a:rPr lang="en-US" dirty="0" err="1"/>
              <a:t>SetLabelSize</a:t>
            </a:r>
            <a:r>
              <a:rPr lang="en-US" dirty="0"/>
              <a:t>(0.05);</a:t>
            </a:r>
          </a:p>
          <a:p>
            <a:r>
              <a:rPr lang="en-US" dirty="0" err="1"/>
              <a:t>htimestamps</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htimestamps</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htimestamps</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htimestamps</a:t>
            </a:r>
            <a:r>
              <a:rPr lang="en-US" dirty="0"/>
              <a:t>-&gt;</a:t>
            </a:r>
            <a:r>
              <a:rPr lang="en-US" dirty="0" err="1"/>
              <a:t>GetYaxis</a:t>
            </a:r>
            <a:r>
              <a:rPr lang="en-US" dirty="0"/>
              <a:t>()-&gt;</a:t>
            </a:r>
            <a:r>
              <a:rPr lang="en-US" dirty="0" err="1"/>
              <a:t>SetTitleOffset</a:t>
            </a:r>
            <a:r>
              <a:rPr lang="en-US" dirty="0"/>
              <a:t>(0.66);//</a:t>
            </a:r>
            <a:r>
              <a:rPr lang="zh-CN" altLang="en-US" dirty="0"/>
              <a:t>轴名偏移</a:t>
            </a:r>
          </a:p>
          <a:p>
            <a:r>
              <a:rPr lang="en-US" dirty="0" err="1"/>
              <a:t>htimestamps</a:t>
            </a:r>
            <a:r>
              <a:rPr lang="en-US" dirty="0"/>
              <a:t>-&gt;</a:t>
            </a:r>
            <a:r>
              <a:rPr lang="en-US" dirty="0" err="1"/>
              <a:t>GetXaxis</a:t>
            </a:r>
            <a:r>
              <a:rPr lang="en-US" dirty="0"/>
              <a:t>()-&gt;</a:t>
            </a:r>
            <a:r>
              <a:rPr lang="en-US" dirty="0" err="1"/>
              <a:t>SetTitleSize</a:t>
            </a:r>
            <a:r>
              <a:rPr lang="en-US" dirty="0"/>
              <a:t>(0.06);</a:t>
            </a:r>
          </a:p>
          <a:p>
            <a:r>
              <a:rPr lang="en-US" dirty="0" err="1"/>
              <a:t>htimestamps</a:t>
            </a:r>
            <a:r>
              <a:rPr lang="en-US" dirty="0"/>
              <a:t>-&gt;</a:t>
            </a:r>
            <a:r>
              <a:rPr lang="en-US" dirty="0" err="1"/>
              <a:t>GetYaxis</a:t>
            </a:r>
            <a:r>
              <a:rPr lang="en-US" dirty="0"/>
              <a:t>()-&gt;</a:t>
            </a:r>
            <a:r>
              <a:rPr lang="en-US" dirty="0" err="1"/>
              <a:t>SetTitleSize</a:t>
            </a:r>
            <a:r>
              <a:rPr lang="en-US" dirty="0"/>
              <a:t>(0.06);</a:t>
            </a:r>
          </a:p>
          <a:p>
            <a:r>
              <a:rPr lang="en-US" dirty="0" err="1"/>
              <a:t>htimestamps</a:t>
            </a:r>
            <a:r>
              <a:rPr lang="en-US" dirty="0"/>
              <a:t>-&gt;</a:t>
            </a:r>
            <a:r>
              <a:rPr lang="en-US" dirty="0" err="1"/>
              <a:t>GetXaxis</a:t>
            </a:r>
            <a:r>
              <a:rPr lang="en-US" dirty="0"/>
              <a:t>()-&gt;</a:t>
            </a:r>
            <a:r>
              <a:rPr lang="en-US" dirty="0" err="1"/>
              <a:t>SetRangeUser</a:t>
            </a:r>
            <a:r>
              <a:rPr lang="en-US" dirty="0"/>
              <a:t>(973,982);</a:t>
            </a:r>
          </a:p>
          <a:p>
            <a:r>
              <a:rPr lang="en-US" dirty="0"/>
              <a:t>//</a:t>
            </a:r>
            <a:r>
              <a:rPr lang="en-US" dirty="0" err="1"/>
              <a:t>htimestamps</a:t>
            </a:r>
            <a:r>
              <a:rPr lang="en-US" dirty="0"/>
              <a:t>-&gt;</a:t>
            </a:r>
            <a:r>
              <a:rPr lang="en-US" dirty="0" err="1"/>
              <a:t>GetYaxis</a:t>
            </a:r>
            <a:r>
              <a:rPr lang="en-US" dirty="0"/>
              <a:t>()-&gt;</a:t>
            </a:r>
            <a:r>
              <a:rPr lang="en-US" dirty="0" err="1"/>
              <a:t>SetRangeUser</a:t>
            </a:r>
            <a:r>
              <a:rPr lang="en-US" dirty="0"/>
              <a:t>(0,2e6);</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SetLineColor</a:t>
            </a:r>
            <a:r>
              <a:rPr lang="en-US" dirty="0"/>
              <a:t>(kOrange+7);</a:t>
            </a:r>
          </a:p>
          <a:p>
            <a:r>
              <a:rPr lang="en-US" dirty="0"/>
              <a:t>tree-&gt;</a:t>
            </a:r>
            <a:r>
              <a:rPr lang="en-US" dirty="0" err="1"/>
              <a:t>SetLineWidth</a:t>
            </a:r>
            <a:r>
              <a:rPr lang="en-US" dirty="0"/>
              <a:t>(2);</a:t>
            </a:r>
          </a:p>
          <a:p>
            <a:r>
              <a:rPr lang="en-US" dirty="0"/>
              <a:t>tree-&gt;Draw("</a:t>
            </a:r>
            <a:r>
              <a:rPr lang="en-US" dirty="0" err="1"/>
              <a:t>pulser_delayed_t-pulser_t</a:t>
            </a:r>
            <a:r>
              <a:rPr lang="en-US" dirty="0"/>
              <a:t>&gt;&gt;</a:t>
            </a:r>
            <a:r>
              <a:rPr lang="en-US" dirty="0" err="1"/>
              <a:t>htimestamps</a:t>
            </a:r>
            <a:r>
              <a:rPr lang="en-US" dirty="0"/>
              <a:t>","</a:t>
            </a:r>
            <a:r>
              <a:rPr lang="en-US" dirty="0" err="1"/>
              <a:t>pulser_delayed_e</a:t>
            </a:r>
            <a:r>
              <a:rPr lang="en-US" dirty="0"/>
              <a:t>&gt;11010&amp;&amp;</a:t>
            </a:r>
            <a:r>
              <a:rPr lang="en-US" dirty="0" err="1"/>
              <a:t>pulser_delayed_e</a:t>
            </a:r>
            <a:r>
              <a:rPr lang="en-US" dirty="0"/>
              <a:t>&lt;11070&amp;&amp;</a:t>
            </a:r>
            <a:r>
              <a:rPr lang="en-US" dirty="0" err="1"/>
              <a:t>pulser_e</a:t>
            </a:r>
            <a:r>
              <a:rPr lang="en-US" dirty="0"/>
              <a:t>&gt;11010&amp;&amp;</a:t>
            </a:r>
            <a:r>
              <a:rPr lang="en-US" dirty="0" err="1"/>
              <a:t>pulser_e</a:t>
            </a:r>
            <a:r>
              <a:rPr lang="en-US" dirty="0"/>
              <a:t>&lt;11070");</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19</a:t>
            </a:fld>
            <a:endParaRPr lang="zh-CN" altLang="en-US"/>
          </a:p>
        </p:txBody>
      </p:sp>
    </p:spTree>
    <p:extLst>
      <p:ext uri="{BB962C8B-B14F-4D97-AF65-F5344CB8AC3E}">
        <p14:creationId xmlns:p14="http://schemas.microsoft.com/office/powerpoint/2010/main" val="111274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2</a:t>
            </a:fld>
            <a:endParaRPr lang="zh-CN" altLang="en-US"/>
          </a:p>
        </p:txBody>
      </p:sp>
    </p:spTree>
    <p:extLst>
      <p:ext uri="{BB962C8B-B14F-4D97-AF65-F5344CB8AC3E}">
        <p14:creationId xmlns:p14="http://schemas.microsoft.com/office/powerpoint/2010/main" val="13939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http://www.micronsemiconductor.co.uk/excess-stock/</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3</a:t>
            </a:fld>
            <a:endParaRPr lang="zh-CN" altLang="en-US"/>
          </a:p>
        </p:txBody>
      </p:sp>
    </p:spTree>
    <p:extLst>
      <p:ext uri="{BB962C8B-B14F-4D97-AF65-F5344CB8AC3E}">
        <p14:creationId xmlns:p14="http://schemas.microsoft.com/office/powerpoint/2010/main" val="285071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peakfit_gausnerfcpol1_band_pxct_MSD26()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0.116;//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"run0041-00_LEGe_MSD26_241Am_2mmcollimator_480min_window1us_CFDdelay0.16us_cal.root");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"hmsd26_e");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12; ii &lt;= 12;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116 eV");//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30; </a:t>
            </a:r>
            <a:r>
              <a:rPr lang="en-US" dirty="0" err="1"/>
              <a:t>gaphigh</a:t>
            </a:r>
            <a:r>
              <a:rPr lang="en-US" dirty="0"/>
              <a:t> = 25;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0.3,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40000, 70000);//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0.01, 10);//Tau</a:t>
            </a:r>
          </a:p>
          <a:p>
            <a:r>
              <a:rPr lang="en-US" dirty="0"/>
              <a:t>			</a:t>
            </a:r>
            <a:r>
              <a:rPr lang="en-US" dirty="0" err="1"/>
              <a:t>fEMG</a:t>
            </a:r>
            <a:r>
              <a:rPr lang="en-US" dirty="0"/>
              <a:t>[ii]-&gt;</a:t>
            </a:r>
            <a:r>
              <a:rPr lang="en-US" dirty="0" err="1"/>
              <a:t>SetParLimits</a:t>
            </a:r>
            <a:r>
              <a:rPr lang="en-US" dirty="0"/>
              <a:t>(4, 0.01, 10);//Sigma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5485, 5492);//Mean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endParaRPr lang="en-US" dirty="0"/>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(6);</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6</a:t>
            </a:fld>
            <a:endParaRPr lang="zh-CN" altLang="en-US"/>
          </a:p>
        </p:txBody>
      </p:sp>
    </p:spTree>
    <p:extLst>
      <p:ext uri="{BB962C8B-B14F-4D97-AF65-F5344CB8AC3E}">
        <p14:creationId xmlns:p14="http://schemas.microsoft.com/office/powerpoint/2010/main" val="36085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peakfit_gausnerfcpol1_band_pxct_MSD26()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0.118;//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"run0054-00_MSD26_241Am_3mmcollimator_60min_window1.5us_positivebias_cal.root");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"hmsd26_e");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12; ii &lt;= 12;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116 eV");//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30; </a:t>
            </a:r>
            <a:r>
              <a:rPr lang="en-US" dirty="0" err="1"/>
              <a:t>gaphigh</a:t>
            </a:r>
            <a:r>
              <a:rPr lang="en-US" dirty="0"/>
              <a:t> = 25;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0.3,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5000, 11000);//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0.01, 10);//Tau</a:t>
            </a:r>
          </a:p>
          <a:p>
            <a:r>
              <a:rPr lang="en-US" dirty="0"/>
              <a:t>			</a:t>
            </a:r>
            <a:r>
              <a:rPr lang="en-US" dirty="0" err="1"/>
              <a:t>fEMG</a:t>
            </a:r>
            <a:r>
              <a:rPr lang="en-US" dirty="0"/>
              <a:t>[ii]-&gt;</a:t>
            </a:r>
            <a:r>
              <a:rPr lang="en-US" dirty="0" err="1"/>
              <a:t>SetParLimits</a:t>
            </a:r>
            <a:r>
              <a:rPr lang="en-US" dirty="0"/>
              <a:t>(4, 0.01, 10);//Sigma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5484, 5492);//Mean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endParaRPr lang="en-US" dirty="0"/>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(6);</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kBlue</a:t>
            </a:r>
            <a:r>
              <a:rPr lang="en-US" dirty="0"/>
              <a:t> + 2);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7</a:t>
            </a:fld>
            <a:endParaRPr lang="zh-CN" altLang="en-US"/>
          </a:p>
        </p:txBody>
      </p:sp>
    </p:spTree>
    <p:extLst>
      <p:ext uri="{BB962C8B-B14F-4D97-AF65-F5344CB8AC3E}">
        <p14:creationId xmlns:p14="http://schemas.microsoft.com/office/powerpoint/2010/main" val="115122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0.116;//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 modify</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"run0055-00_MSD26_148Gd_3mmcollimator_80min_window1.5us_cal.root");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"hmsd26_e");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15; ii &lt;= 15;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a:t>
            </a:r>
            <a:r>
              <a:rPr lang="en-US" dirty="0" err="1"/>
              <a:t>canvaspeak</a:t>
            </a:r>
            <a:r>
              <a:rPr lang="en-US" dirty="0"/>
              <a:t>[</a:t>
            </a:r>
            <a:r>
              <a:rPr lang="en-US" dirty="0" err="1"/>
              <a:t>i</a:t>
            </a:r>
            <a:r>
              <a:rPr lang="en-US" dirty="0"/>
              <a:t>][ii]-&gt;</a:t>
            </a:r>
            <a:r>
              <a:rPr lang="en-US" dirty="0" err="1"/>
              <a:t>SetRightMargin</a:t>
            </a:r>
            <a:r>
              <a:rPr lang="en-US" dirty="0"/>
              <a:t>(0.03);</a:t>
            </a:r>
          </a:p>
          <a:p>
            <a:r>
              <a:rPr lang="en-US" dirty="0"/>
              <a:t>// 			</a:t>
            </a:r>
            <a:r>
              <a:rPr lang="en-US" dirty="0" err="1"/>
              <a:t>canvaspeak</a:t>
            </a:r>
            <a:r>
              <a:rPr lang="en-US" dirty="0"/>
              <a:t>[</a:t>
            </a:r>
            <a:r>
              <a:rPr lang="en-US" dirty="0" err="1"/>
              <a:t>i</a:t>
            </a:r>
            <a:r>
              <a:rPr lang="en-US" dirty="0"/>
              <a:t>][ii]-&gt;</a:t>
            </a:r>
            <a:r>
              <a:rPr lang="en-US" dirty="0" err="1"/>
              <a:t>SetLeftMargin</a:t>
            </a:r>
            <a:r>
              <a:rPr lang="en-US" dirty="0"/>
              <a:t>(0.09);</a:t>
            </a:r>
          </a:p>
          <a:p>
            <a:r>
              <a:rPr lang="en-US" dirty="0"/>
              <a:t>//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116 eV");//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1000; </a:t>
            </a:r>
            <a:r>
              <a:rPr lang="en-US" dirty="0" err="1"/>
              <a:t>gaphigh</a:t>
            </a:r>
            <a:r>
              <a:rPr lang="en-US" dirty="0"/>
              <a:t> = 19; </a:t>
            </a:r>
            <a:r>
              <a:rPr lang="en-US" dirty="0" err="1"/>
              <a:t>Eg</a:t>
            </a:r>
            <a:r>
              <a:rPr lang="en-US" dirty="0"/>
              <a:t> = 3182.69; }//148Gd 3183 MSD26</a:t>
            </a:r>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p[ii]=new TF1("p","[0]*x+[1]-[0]*x-[1]+[2]/2/[3]*exp(0.5*([4]*[4]/([3]*[3]))+(x-[5])/[3])*ROOT::Math::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110, </a:t>
            </a:r>
            <a:r>
              <a:rPr lang="en-US" dirty="0" err="1"/>
              <a:t>sigmaguess</a:t>
            </a:r>
            <a:r>
              <a:rPr lang="en-US" dirty="0"/>
              <a:t>, </a:t>
            </a:r>
            <a:r>
              <a:rPr lang="en-US" dirty="0" err="1"/>
              <a:t>peakx</a:t>
            </a:r>
            <a:r>
              <a:rPr lang="en-US" dirty="0"/>
              <a:t>[ii]);//initial value [0]-A, [1]-B, [2]-N, [3]-</a:t>
            </a:r>
            <a:r>
              <a:rPr lang="el-GR" dirty="0"/>
              <a:t>τ, [4]-σ, [5]-μ</a:t>
            </a:r>
          </a:p>
          <a:p>
            <a:r>
              <a:rPr lang="el-GR" dirty="0"/>
              <a:t>			 			</a:t>
            </a:r>
            <a:r>
              <a:rPr lang="en-US" dirty="0" err="1"/>
              <a:t>fEMG</a:t>
            </a:r>
            <a:r>
              <a:rPr lang="en-US" dirty="0"/>
              <a:t>[ii]-&gt;</a:t>
            </a:r>
            <a:r>
              <a:rPr lang="en-US" dirty="0" err="1"/>
              <a:t>SetParLimits</a:t>
            </a:r>
            <a:r>
              <a:rPr lang="en-US" dirty="0"/>
              <a:t>(0,-5,5);//</a:t>
            </a:r>
            <a:r>
              <a:rPr lang="en-US" dirty="0" err="1"/>
              <a:t>Bkg</a:t>
            </a:r>
            <a:r>
              <a:rPr lang="en-US" dirty="0"/>
              <a:t> A</a:t>
            </a:r>
          </a:p>
          <a:p>
            <a:r>
              <a:rPr lang="en-US" dirty="0"/>
              <a:t>			 			</a:t>
            </a:r>
            <a:r>
              <a:rPr lang="en-US" dirty="0" err="1"/>
              <a:t>fEMG</a:t>
            </a:r>
            <a:r>
              <a:rPr lang="en-US" dirty="0"/>
              <a:t>[ii]-&gt;</a:t>
            </a:r>
            <a:r>
              <a:rPr lang="en-US" dirty="0" err="1"/>
              <a:t>SetParLimits</a:t>
            </a:r>
            <a:r>
              <a:rPr lang="en-US" dirty="0"/>
              <a:t>(1,-500,300);//</a:t>
            </a:r>
            <a:r>
              <a:rPr lang="en-US" dirty="0" err="1"/>
              <a:t>Bkg</a:t>
            </a:r>
            <a:r>
              <a:rPr lang="en-US" dirty="0"/>
              <a:t> B</a:t>
            </a:r>
          </a:p>
          <a:p>
            <a:r>
              <a:rPr lang="en-US" dirty="0"/>
              <a:t>			</a:t>
            </a:r>
            <a:r>
              <a:rPr lang="en-US" dirty="0" err="1"/>
              <a:t>fEMG</a:t>
            </a:r>
            <a:r>
              <a:rPr lang="en-US" dirty="0"/>
              <a:t>[ii]-&gt;</a:t>
            </a:r>
            <a:r>
              <a:rPr lang="en-US" dirty="0" err="1"/>
              <a:t>SetParLimits</a:t>
            </a:r>
            <a:r>
              <a:rPr lang="en-US" dirty="0"/>
              <a:t>(2, 100000, 600000);//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0.01, 200);//Tau</a:t>
            </a:r>
          </a:p>
          <a:p>
            <a:r>
              <a:rPr lang="en-US" dirty="0"/>
              <a:t>			</a:t>
            </a:r>
            <a:r>
              <a:rPr lang="en-US" dirty="0" err="1"/>
              <a:t>fEMG</a:t>
            </a:r>
            <a:r>
              <a:rPr lang="en-US" dirty="0"/>
              <a:t>[ii]-&gt;</a:t>
            </a:r>
            <a:r>
              <a:rPr lang="en-US" dirty="0" err="1"/>
              <a:t>SetParLimits</a:t>
            </a:r>
            <a:r>
              <a:rPr lang="en-US" dirty="0"/>
              <a:t>(4, 0.01, 20);//Sigma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/4, </a:t>
            </a:r>
            <a:r>
              <a:rPr lang="en-US" dirty="0" err="1"/>
              <a:t>peakx</a:t>
            </a:r>
            <a:r>
              <a:rPr lang="en-US" dirty="0"/>
              <a:t>[ii] + </a:t>
            </a:r>
            <a:r>
              <a:rPr lang="en-US" dirty="0" err="1"/>
              <a:t>gaphigh</a:t>
            </a:r>
            <a:r>
              <a:rPr lang="en-US" dirty="0"/>
              <a:t>/2);//Mean</a:t>
            </a:r>
          </a:p>
          <a:p>
            <a:r>
              <a:rPr lang="en-US" dirty="0"/>
              <a:t>			</a:t>
            </a:r>
            <a:r>
              <a:rPr lang="en-US" dirty="0" err="1"/>
              <a:t>fEMG</a:t>
            </a:r>
            <a:r>
              <a:rPr lang="en-US" dirty="0"/>
              <a:t>[ii]-&gt;</a:t>
            </a:r>
            <a:r>
              <a:rPr lang="en-US" dirty="0" err="1"/>
              <a:t>SetParLimits</a:t>
            </a:r>
            <a:r>
              <a:rPr lang="en-US" dirty="0"/>
              <a:t>(5, 3170, 3210);//Mean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endParaRPr lang="en-US" dirty="0"/>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(7);</a:t>
            </a:r>
          </a:p>
          <a:p>
            <a:r>
              <a:rPr lang="en-US" dirty="0"/>
              <a:t>			p[ii]-&gt;</a:t>
            </a:r>
            <a:r>
              <a:rPr lang="en-US" dirty="0" err="1"/>
              <a:t>SetParameters</a:t>
            </a:r>
            <a:r>
              <a:rPr lang="en-US" dirty="0"/>
              <a:t>(par[ii][0],par[ii][1],par[ii][2],par[ii][3],par[ii][4],par[ii][5]);//set parameters for drawing peak</a:t>
            </a:r>
          </a:p>
          <a:p>
            <a:r>
              <a:rPr lang="en-US" dirty="0"/>
              <a:t>			p[ii]-&gt;</a:t>
            </a:r>
            <a:r>
              <a:rPr lang="en-US" dirty="0" err="1"/>
              <a:t>SetLineColor</a:t>
            </a:r>
            <a:r>
              <a:rPr lang="en-US" dirty="0"/>
              <a:t>(</a:t>
            </a:r>
            <a:r>
              <a:rPr lang="en-US" dirty="0" err="1"/>
              <a:t>kViolet</a:t>
            </a:r>
            <a:r>
              <a:rPr lang="en-US" dirty="0"/>
              <a:t>);</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r>
              <a:rPr lang="en-US" dirty="0"/>
              <a:t>			</a:t>
            </a:r>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r>
              <a:rPr lang="en-US" dirty="0"/>
              <a:t>			</a:t>
            </a:r>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kBlue</a:t>
            </a:r>
            <a:r>
              <a:rPr lang="en-US" dirty="0"/>
              <a:t> + 2);</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(kBlue+2);</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r>
              <a:rPr lang="en-US" dirty="0"/>
              <a:t>			</a:t>
            </a:r>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10</a:t>
            </a:fld>
            <a:endParaRPr lang="zh-CN" altLang="en-US"/>
          </a:p>
        </p:txBody>
      </p:sp>
    </p:spTree>
    <p:extLst>
      <p:ext uri="{BB962C8B-B14F-4D97-AF65-F5344CB8AC3E}">
        <p14:creationId xmlns:p14="http://schemas.microsoft.com/office/powerpoint/2010/main" val="185018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::Open("run0046-00_LEGe_MSD_XtRa_241Am_3mmcollimator_152Eu_121min_window1.5us_cal.root");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endParaRPr lang="en-US" dirty="0"/>
          </a:p>
          <a:p>
            <a:r>
              <a:rPr lang="en-US" dirty="0"/>
              <a:t>TH1D* </a:t>
            </a:r>
            <a:r>
              <a:rPr lang="en-US" dirty="0" err="1"/>
              <a:t>hmsdtotal_e</a:t>
            </a:r>
            <a:r>
              <a:rPr lang="en-US" dirty="0"/>
              <a:t> = new TH1D("</a:t>
            </a:r>
            <a:r>
              <a:rPr lang="en-US" dirty="0" err="1"/>
              <a:t>hmsdtotal_e</a:t>
            </a:r>
            <a:r>
              <a:rPr lang="en-US" dirty="0"/>
              <a:t>", "</a:t>
            </a:r>
            <a:r>
              <a:rPr lang="en-US" dirty="0" err="1"/>
              <a:t>hmsdtotal_e</a:t>
            </a:r>
            <a:r>
              <a:rPr lang="en-US" dirty="0"/>
              <a:t>", 6000,0,6000);</a:t>
            </a:r>
          </a:p>
          <a:p>
            <a:r>
              <a:rPr lang="en-US" dirty="0" err="1"/>
              <a:t>hmsdtotal_e</a:t>
            </a:r>
            <a:r>
              <a:rPr lang="en-US" dirty="0"/>
              <a:t>-&gt;</a:t>
            </a:r>
            <a:r>
              <a:rPr lang="en-US" dirty="0" err="1"/>
              <a:t>SetLineWidth</a:t>
            </a:r>
            <a:r>
              <a:rPr lang="en-US" dirty="0"/>
              <a:t>(2);</a:t>
            </a:r>
          </a:p>
          <a:p>
            <a:r>
              <a:rPr lang="en-US" dirty="0"/>
              <a:t>//</a:t>
            </a:r>
            <a:r>
              <a:rPr lang="en-US" dirty="0" err="1"/>
              <a:t>hmsdtotal_e</a:t>
            </a:r>
            <a:r>
              <a:rPr lang="en-US" dirty="0"/>
              <a:t>-&gt;</a:t>
            </a:r>
            <a:r>
              <a:rPr lang="en-US" dirty="0" err="1"/>
              <a:t>Rebin</a:t>
            </a:r>
            <a:r>
              <a:rPr lang="en-US" dirty="0"/>
              <a:t>(2);</a:t>
            </a:r>
          </a:p>
          <a:p>
            <a:r>
              <a:rPr lang="en-US" dirty="0" err="1"/>
              <a:t>hmsdtotal_e</a:t>
            </a:r>
            <a:r>
              <a:rPr lang="en-US" dirty="0"/>
              <a:t>-&gt;</a:t>
            </a:r>
            <a:r>
              <a:rPr lang="en-US" dirty="0" err="1"/>
              <a:t>SetLineColor</a:t>
            </a:r>
            <a:r>
              <a:rPr lang="en-US" dirty="0"/>
              <a:t>(1);</a:t>
            </a:r>
          </a:p>
          <a:p>
            <a:r>
              <a:rPr lang="en-US" dirty="0" err="1"/>
              <a:t>hmsdtotal_e</a:t>
            </a:r>
            <a:r>
              <a:rPr lang="en-US" dirty="0"/>
              <a:t>-&gt;</a:t>
            </a:r>
            <a:r>
              <a:rPr lang="en-US" dirty="0" err="1"/>
              <a:t>SetStats</a:t>
            </a:r>
            <a:r>
              <a:rPr lang="en-US" dirty="0"/>
              <a:t>(0);</a:t>
            </a:r>
          </a:p>
          <a:p>
            <a:r>
              <a:rPr lang="en-US" dirty="0" err="1"/>
              <a:t>hmsdtotal_e</a:t>
            </a:r>
            <a:r>
              <a:rPr lang="en-US" dirty="0"/>
              <a:t>-&gt;</a:t>
            </a:r>
            <a:r>
              <a:rPr lang="en-US" dirty="0" err="1"/>
              <a:t>SetTitle</a:t>
            </a:r>
            <a:r>
              <a:rPr lang="en-US" dirty="0"/>
              <a:t>("");</a:t>
            </a:r>
          </a:p>
          <a:p>
            <a:r>
              <a:rPr lang="en-US" dirty="0" err="1"/>
              <a:t>hmsdtotal_e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hmsdtotal_e</a:t>
            </a:r>
            <a:r>
              <a:rPr lang="en-US" dirty="0"/>
              <a:t>-&gt;</a:t>
            </a:r>
            <a:r>
              <a:rPr lang="en-US" dirty="0" err="1"/>
              <a:t>GetYaxis</a:t>
            </a:r>
            <a:r>
              <a:rPr lang="en-US" dirty="0"/>
              <a:t>()-&gt;</a:t>
            </a:r>
            <a:r>
              <a:rPr lang="en-US" dirty="0" err="1"/>
              <a:t>SetTitle</a:t>
            </a:r>
            <a:r>
              <a:rPr lang="en-US" dirty="0"/>
              <a:t>("Counts per 1 keV");//</a:t>
            </a:r>
            <a:r>
              <a:rPr lang="zh-CN" altLang="en-US" dirty="0"/>
              <a:t>轴名</a:t>
            </a:r>
          </a:p>
          <a:p>
            <a:r>
              <a:rPr lang="en-US" dirty="0" err="1"/>
              <a:t>hmsdtotal_e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hmsdtotal_e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hmsdtotal_e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hmsdtotal_e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hmsdtotal_e</a:t>
            </a:r>
            <a:r>
              <a:rPr lang="en-US" dirty="0"/>
              <a:t>-&gt;</a:t>
            </a:r>
            <a:r>
              <a:rPr lang="en-US" dirty="0" err="1"/>
              <a:t>GetXaxis</a:t>
            </a:r>
            <a:r>
              <a:rPr lang="en-US" dirty="0"/>
              <a:t>()-&gt;</a:t>
            </a:r>
            <a:r>
              <a:rPr lang="en-US" dirty="0" err="1"/>
              <a:t>SetLabelSize</a:t>
            </a:r>
            <a:r>
              <a:rPr lang="en-US" dirty="0"/>
              <a:t>(0.05);</a:t>
            </a:r>
          </a:p>
          <a:p>
            <a:r>
              <a:rPr lang="en-US" dirty="0" err="1"/>
              <a:t>hmsdtotal_e</a:t>
            </a:r>
            <a:r>
              <a:rPr lang="en-US" dirty="0"/>
              <a:t>-&gt;</a:t>
            </a:r>
            <a:r>
              <a:rPr lang="en-US" dirty="0" err="1"/>
              <a:t>GetYaxis</a:t>
            </a:r>
            <a:r>
              <a:rPr lang="en-US" dirty="0"/>
              <a:t>()-&gt;</a:t>
            </a:r>
            <a:r>
              <a:rPr lang="en-US" dirty="0" err="1"/>
              <a:t>SetLabelSize</a:t>
            </a:r>
            <a:r>
              <a:rPr lang="en-US" dirty="0"/>
              <a:t>(0.05);</a:t>
            </a:r>
          </a:p>
          <a:p>
            <a:r>
              <a:rPr lang="en-US" dirty="0" err="1"/>
              <a:t>hmsdtotal_e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hmsdtotal_e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hmsdtotal_e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hmsdtotal_e</a:t>
            </a:r>
            <a:r>
              <a:rPr lang="en-US" dirty="0"/>
              <a:t>-&gt;</a:t>
            </a:r>
            <a:r>
              <a:rPr lang="en-US" dirty="0" err="1"/>
              <a:t>GetYaxis</a:t>
            </a:r>
            <a:r>
              <a:rPr lang="en-US" dirty="0"/>
              <a:t>()-&gt;</a:t>
            </a:r>
            <a:r>
              <a:rPr lang="en-US" dirty="0" err="1"/>
              <a:t>SetTitleOffset</a:t>
            </a:r>
            <a:r>
              <a:rPr lang="en-US" dirty="0"/>
              <a:t>(0.72);//</a:t>
            </a:r>
            <a:r>
              <a:rPr lang="zh-CN" altLang="en-US" dirty="0"/>
              <a:t>轴名偏移</a:t>
            </a:r>
          </a:p>
          <a:p>
            <a:r>
              <a:rPr lang="en-US" dirty="0" err="1"/>
              <a:t>hmsdtotal_e</a:t>
            </a:r>
            <a:r>
              <a:rPr lang="en-US" dirty="0"/>
              <a:t>-&gt;</a:t>
            </a:r>
            <a:r>
              <a:rPr lang="en-US" dirty="0" err="1"/>
              <a:t>GetXaxis</a:t>
            </a:r>
            <a:r>
              <a:rPr lang="en-US" dirty="0"/>
              <a:t>()-&gt;</a:t>
            </a:r>
            <a:r>
              <a:rPr lang="en-US" dirty="0" err="1"/>
              <a:t>SetTitleSize</a:t>
            </a:r>
            <a:r>
              <a:rPr lang="en-US" dirty="0"/>
              <a:t>(0.06);</a:t>
            </a:r>
          </a:p>
          <a:p>
            <a:r>
              <a:rPr lang="en-US" dirty="0" err="1"/>
              <a:t>hmsdtotal_e</a:t>
            </a:r>
            <a:r>
              <a:rPr lang="en-US" dirty="0"/>
              <a:t>-&gt;</a:t>
            </a:r>
            <a:r>
              <a:rPr lang="en-US" dirty="0" err="1"/>
              <a:t>GetYaxis</a:t>
            </a:r>
            <a:r>
              <a:rPr lang="en-US" dirty="0"/>
              <a:t>()-&gt;</a:t>
            </a:r>
            <a:r>
              <a:rPr lang="en-US" dirty="0" err="1"/>
              <a:t>SetTitleSize</a:t>
            </a:r>
            <a:r>
              <a:rPr lang="en-US" dirty="0"/>
              <a:t>(0.06);</a:t>
            </a:r>
          </a:p>
          <a:p>
            <a:r>
              <a:rPr lang="en-US" dirty="0"/>
              <a:t>//</a:t>
            </a:r>
            <a:r>
              <a:rPr lang="en-US" dirty="0" err="1"/>
              <a:t>hmsdtotal_e</a:t>
            </a:r>
            <a:r>
              <a:rPr lang="en-US" dirty="0"/>
              <a:t>-&gt;</a:t>
            </a:r>
            <a:r>
              <a:rPr lang="en-US" dirty="0" err="1"/>
              <a:t>GetXaxis</a:t>
            </a:r>
            <a:r>
              <a:rPr lang="en-US" dirty="0"/>
              <a:t>()-&gt;</a:t>
            </a:r>
            <a:r>
              <a:rPr lang="en-US" dirty="0" err="1"/>
              <a:t>SetRangeUser</a:t>
            </a:r>
            <a:r>
              <a:rPr lang="en-US" dirty="0"/>
              <a:t>(0,6000);</a:t>
            </a:r>
          </a:p>
          <a:p>
            <a:r>
              <a:rPr lang="en-US" dirty="0"/>
              <a:t>//</a:t>
            </a:r>
            <a:r>
              <a:rPr lang="en-US" dirty="0" err="1"/>
              <a:t>hmsdtotal_e</a:t>
            </a:r>
            <a:r>
              <a:rPr lang="en-US" dirty="0"/>
              <a:t>-&gt;</a:t>
            </a:r>
            <a:r>
              <a:rPr lang="en-US" dirty="0" err="1"/>
              <a:t>GetYaxis</a:t>
            </a:r>
            <a:r>
              <a:rPr lang="en-US" dirty="0"/>
              <a:t>()-&gt;</a:t>
            </a:r>
            <a:r>
              <a:rPr lang="en-US" dirty="0" err="1"/>
              <a:t>SetRangeUser</a:t>
            </a:r>
            <a:r>
              <a:rPr lang="en-US" dirty="0"/>
              <a:t>(1,20000);</a:t>
            </a:r>
          </a:p>
          <a:p>
            <a:r>
              <a:rPr lang="en-US" dirty="0"/>
              <a:t>tree-&gt;</a:t>
            </a:r>
            <a:r>
              <a:rPr lang="en-US" dirty="0" err="1"/>
              <a:t>SetLineWidth</a:t>
            </a:r>
            <a:r>
              <a:rPr lang="en-US" dirty="0"/>
              <a:t>(2);</a:t>
            </a:r>
          </a:p>
          <a:p>
            <a:r>
              <a:rPr lang="en-US" dirty="0"/>
              <a:t>tree-&gt;Draw("msd12_e+msd26_e&gt;&gt;hmsdtotal_e","msd12_e&gt;80&amp;&amp;</a:t>
            </a:r>
            <a:r>
              <a:rPr lang="en-US" altLang="zh-CN" dirty="0"/>
              <a:t>msd12_e&lt;6000</a:t>
            </a:r>
            <a:r>
              <a:rPr lang="en-US" dirty="0"/>
              <a:t>&amp;&amp;msd26_e&gt;200&amp;&amp;</a:t>
            </a:r>
            <a:r>
              <a:rPr lang="en-US" altLang="zh-CN" dirty="0"/>
              <a:t>msd26_e&lt;6000</a:t>
            </a:r>
            <a:r>
              <a:rPr lang="en-US" dirty="0"/>
              <a:t>","");</a:t>
            </a:r>
          </a:p>
          <a:p>
            <a:r>
              <a:rPr lang="en-US" dirty="0"/>
              <a:t>tree-&gt;</a:t>
            </a:r>
            <a:r>
              <a:rPr lang="en-US" dirty="0" err="1"/>
              <a:t>SetLineColor</a:t>
            </a:r>
            <a:r>
              <a:rPr lang="en-US" dirty="0"/>
              <a:t>(kGreen+1);</a:t>
            </a:r>
          </a:p>
          <a:p>
            <a:r>
              <a:rPr lang="en-US" dirty="0"/>
              <a:t>tree-&gt;Draw("msd12_e","msd12_e&gt;80&amp;&amp;</a:t>
            </a:r>
            <a:r>
              <a:rPr lang="en-US" altLang="zh-CN" dirty="0"/>
              <a:t>msd12_e&lt;6000</a:t>
            </a:r>
            <a:r>
              <a:rPr lang="en-US" dirty="0"/>
              <a:t>","same");</a:t>
            </a:r>
          </a:p>
          <a:p>
            <a:r>
              <a:rPr lang="en-US" dirty="0"/>
              <a:t>tree-&gt;</a:t>
            </a:r>
            <a:r>
              <a:rPr lang="en-US" dirty="0" err="1"/>
              <a:t>SetLineColor</a:t>
            </a:r>
            <a:r>
              <a:rPr lang="en-US" dirty="0"/>
              <a:t>(</a:t>
            </a:r>
            <a:r>
              <a:rPr lang="en-US" dirty="0" err="1"/>
              <a:t>kViolet</a:t>
            </a:r>
            <a:r>
              <a:rPr lang="en-US" dirty="0"/>
              <a:t>);</a:t>
            </a:r>
          </a:p>
          <a:p>
            <a:r>
              <a:rPr lang="en-US" dirty="0"/>
              <a:t>tree-&gt;Draw("msd26_e","msd26_e&gt;200&amp;&amp;msd26_e&lt;6000","same");</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11</a:t>
            </a:fld>
            <a:endParaRPr lang="zh-CN" altLang="en-US"/>
          </a:p>
        </p:txBody>
      </p:sp>
    </p:spTree>
    <p:extLst>
      <p:ext uri="{BB962C8B-B14F-4D97-AF65-F5344CB8AC3E}">
        <p14:creationId xmlns:p14="http://schemas.microsoft.com/office/powerpoint/2010/main" val="306258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::Open("run0057-00_MSD_148Gd_2mmcollimator_120min_window1.5us_cal.root");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endParaRPr lang="en-US" dirty="0"/>
          </a:p>
          <a:p>
            <a:r>
              <a:rPr lang="en-US" dirty="0"/>
              <a:t>TH1D* </a:t>
            </a:r>
            <a:r>
              <a:rPr lang="en-US" dirty="0" err="1"/>
              <a:t>hmsdtotal_e</a:t>
            </a:r>
            <a:r>
              <a:rPr lang="en-US" dirty="0"/>
              <a:t> = new TH1D("</a:t>
            </a:r>
            <a:r>
              <a:rPr lang="en-US" dirty="0" err="1"/>
              <a:t>hmsdtotal_e</a:t>
            </a:r>
            <a:r>
              <a:rPr lang="en-US" dirty="0"/>
              <a:t>", "</a:t>
            </a:r>
            <a:r>
              <a:rPr lang="en-US" dirty="0" err="1"/>
              <a:t>hmsdtotal_e</a:t>
            </a:r>
            <a:r>
              <a:rPr lang="en-US" dirty="0"/>
              <a:t>", 6000,0,6000);</a:t>
            </a:r>
          </a:p>
          <a:p>
            <a:r>
              <a:rPr lang="en-US" dirty="0" err="1"/>
              <a:t>hmsdtotal_e</a:t>
            </a:r>
            <a:r>
              <a:rPr lang="en-US" dirty="0"/>
              <a:t>-&gt;</a:t>
            </a:r>
            <a:r>
              <a:rPr lang="en-US" dirty="0" err="1"/>
              <a:t>SetLineWidth</a:t>
            </a:r>
            <a:r>
              <a:rPr lang="en-US" dirty="0"/>
              <a:t>(2);</a:t>
            </a:r>
          </a:p>
          <a:p>
            <a:r>
              <a:rPr lang="en-US" dirty="0"/>
              <a:t>//</a:t>
            </a:r>
            <a:r>
              <a:rPr lang="en-US" dirty="0" err="1"/>
              <a:t>hmsdtotal_e</a:t>
            </a:r>
            <a:r>
              <a:rPr lang="en-US" dirty="0"/>
              <a:t>-&gt;</a:t>
            </a:r>
            <a:r>
              <a:rPr lang="en-US" dirty="0" err="1"/>
              <a:t>Rebin</a:t>
            </a:r>
            <a:r>
              <a:rPr lang="en-US" dirty="0"/>
              <a:t>(2);</a:t>
            </a:r>
          </a:p>
          <a:p>
            <a:r>
              <a:rPr lang="en-US" dirty="0" err="1"/>
              <a:t>hmsdtotal_e</a:t>
            </a:r>
            <a:r>
              <a:rPr lang="en-US" dirty="0"/>
              <a:t>-&gt;</a:t>
            </a:r>
            <a:r>
              <a:rPr lang="en-US" dirty="0" err="1"/>
              <a:t>SetLineColor</a:t>
            </a:r>
            <a:r>
              <a:rPr lang="en-US" dirty="0"/>
              <a:t>(1);</a:t>
            </a:r>
          </a:p>
          <a:p>
            <a:r>
              <a:rPr lang="en-US" dirty="0" err="1"/>
              <a:t>hmsdtotal_e</a:t>
            </a:r>
            <a:r>
              <a:rPr lang="en-US" dirty="0"/>
              <a:t>-&gt;</a:t>
            </a:r>
            <a:r>
              <a:rPr lang="en-US" dirty="0" err="1"/>
              <a:t>SetStats</a:t>
            </a:r>
            <a:r>
              <a:rPr lang="en-US" dirty="0"/>
              <a:t>(0);</a:t>
            </a:r>
          </a:p>
          <a:p>
            <a:r>
              <a:rPr lang="en-US" dirty="0" err="1"/>
              <a:t>hmsdtotal_e</a:t>
            </a:r>
            <a:r>
              <a:rPr lang="en-US" dirty="0"/>
              <a:t>-&gt;</a:t>
            </a:r>
            <a:r>
              <a:rPr lang="en-US" dirty="0" err="1"/>
              <a:t>SetTitle</a:t>
            </a:r>
            <a:r>
              <a:rPr lang="en-US" dirty="0"/>
              <a:t>("");</a:t>
            </a:r>
          </a:p>
          <a:p>
            <a:r>
              <a:rPr lang="en-US" dirty="0" err="1"/>
              <a:t>hmsdtotal_e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hmsdtotal_e</a:t>
            </a:r>
            <a:r>
              <a:rPr lang="en-US" dirty="0"/>
              <a:t>-&gt;</a:t>
            </a:r>
            <a:r>
              <a:rPr lang="en-US" dirty="0" err="1"/>
              <a:t>GetYaxis</a:t>
            </a:r>
            <a:r>
              <a:rPr lang="en-US" dirty="0"/>
              <a:t>()-&gt;</a:t>
            </a:r>
            <a:r>
              <a:rPr lang="en-US" dirty="0" err="1"/>
              <a:t>SetTitle</a:t>
            </a:r>
            <a:r>
              <a:rPr lang="en-US" dirty="0"/>
              <a:t>("Counts per 1 keV");//</a:t>
            </a:r>
            <a:r>
              <a:rPr lang="zh-CN" altLang="en-US" dirty="0"/>
              <a:t>轴名</a:t>
            </a:r>
          </a:p>
          <a:p>
            <a:r>
              <a:rPr lang="en-US" dirty="0" err="1"/>
              <a:t>hmsdtotal_e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hmsdtotal_e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hmsdtotal_e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hmsdtotal_e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hmsdtotal_e</a:t>
            </a:r>
            <a:r>
              <a:rPr lang="en-US" dirty="0"/>
              <a:t>-&gt;</a:t>
            </a:r>
            <a:r>
              <a:rPr lang="en-US" dirty="0" err="1"/>
              <a:t>GetXaxis</a:t>
            </a:r>
            <a:r>
              <a:rPr lang="en-US" dirty="0"/>
              <a:t>()-&gt;</a:t>
            </a:r>
            <a:r>
              <a:rPr lang="en-US" dirty="0" err="1"/>
              <a:t>SetLabelSize</a:t>
            </a:r>
            <a:r>
              <a:rPr lang="en-US" dirty="0"/>
              <a:t>(0.05);</a:t>
            </a:r>
          </a:p>
          <a:p>
            <a:r>
              <a:rPr lang="en-US" dirty="0" err="1"/>
              <a:t>hmsdtotal_e</a:t>
            </a:r>
            <a:r>
              <a:rPr lang="en-US" dirty="0"/>
              <a:t>-&gt;</a:t>
            </a:r>
            <a:r>
              <a:rPr lang="en-US" dirty="0" err="1"/>
              <a:t>GetYaxis</a:t>
            </a:r>
            <a:r>
              <a:rPr lang="en-US" dirty="0"/>
              <a:t>()-&gt;</a:t>
            </a:r>
            <a:r>
              <a:rPr lang="en-US" dirty="0" err="1"/>
              <a:t>SetLabelSize</a:t>
            </a:r>
            <a:r>
              <a:rPr lang="en-US" dirty="0"/>
              <a:t>(0.05);</a:t>
            </a:r>
          </a:p>
          <a:p>
            <a:r>
              <a:rPr lang="en-US" dirty="0" err="1"/>
              <a:t>hmsdtotal_e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hmsdtotal_e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hmsdtotal_e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hmsdtotal_e</a:t>
            </a:r>
            <a:r>
              <a:rPr lang="en-US" dirty="0"/>
              <a:t>-&gt;</a:t>
            </a:r>
            <a:r>
              <a:rPr lang="en-US" dirty="0" err="1"/>
              <a:t>GetYaxis</a:t>
            </a:r>
            <a:r>
              <a:rPr lang="en-US" dirty="0"/>
              <a:t>()-&gt;</a:t>
            </a:r>
            <a:r>
              <a:rPr lang="en-US" dirty="0" err="1"/>
              <a:t>SetTitleOffset</a:t>
            </a:r>
            <a:r>
              <a:rPr lang="en-US" dirty="0"/>
              <a:t>(0.72);//</a:t>
            </a:r>
            <a:r>
              <a:rPr lang="zh-CN" altLang="en-US" dirty="0"/>
              <a:t>轴名偏移</a:t>
            </a:r>
          </a:p>
          <a:p>
            <a:r>
              <a:rPr lang="en-US" dirty="0" err="1"/>
              <a:t>hmsdtotal_e</a:t>
            </a:r>
            <a:r>
              <a:rPr lang="en-US" dirty="0"/>
              <a:t>-&gt;</a:t>
            </a:r>
            <a:r>
              <a:rPr lang="en-US" dirty="0" err="1"/>
              <a:t>GetXaxis</a:t>
            </a:r>
            <a:r>
              <a:rPr lang="en-US" dirty="0"/>
              <a:t>()-&gt;</a:t>
            </a:r>
            <a:r>
              <a:rPr lang="en-US" dirty="0" err="1"/>
              <a:t>SetTitleSize</a:t>
            </a:r>
            <a:r>
              <a:rPr lang="en-US" dirty="0"/>
              <a:t>(0.06);</a:t>
            </a:r>
          </a:p>
          <a:p>
            <a:r>
              <a:rPr lang="en-US" dirty="0" err="1"/>
              <a:t>hmsdtotal_e</a:t>
            </a:r>
            <a:r>
              <a:rPr lang="en-US" dirty="0"/>
              <a:t>-&gt;</a:t>
            </a:r>
            <a:r>
              <a:rPr lang="en-US" dirty="0" err="1"/>
              <a:t>GetYaxis</a:t>
            </a:r>
            <a:r>
              <a:rPr lang="en-US" dirty="0"/>
              <a:t>()-&gt;</a:t>
            </a:r>
            <a:r>
              <a:rPr lang="en-US" dirty="0" err="1"/>
              <a:t>SetTitleSize</a:t>
            </a:r>
            <a:r>
              <a:rPr lang="en-US" dirty="0"/>
              <a:t>(0.06);</a:t>
            </a:r>
          </a:p>
          <a:p>
            <a:r>
              <a:rPr lang="en-US" dirty="0" err="1"/>
              <a:t>hmsdtotal_e</a:t>
            </a:r>
            <a:r>
              <a:rPr lang="en-US" dirty="0"/>
              <a:t>-&gt;</a:t>
            </a:r>
            <a:r>
              <a:rPr lang="en-US" dirty="0" err="1"/>
              <a:t>GetXaxis</a:t>
            </a:r>
            <a:r>
              <a:rPr lang="en-US" dirty="0"/>
              <a:t>()-&gt;</a:t>
            </a:r>
            <a:r>
              <a:rPr lang="en-US" dirty="0" err="1"/>
              <a:t>SetRangeUser</a:t>
            </a:r>
            <a:r>
              <a:rPr lang="en-US" dirty="0"/>
              <a:t>(0,4000);</a:t>
            </a:r>
          </a:p>
          <a:p>
            <a:r>
              <a:rPr lang="en-US" dirty="0" err="1"/>
              <a:t>hmsdtotal_e</a:t>
            </a:r>
            <a:r>
              <a:rPr lang="en-US" dirty="0"/>
              <a:t>-&gt;</a:t>
            </a:r>
            <a:r>
              <a:rPr lang="en-US" dirty="0" err="1"/>
              <a:t>GetYaxis</a:t>
            </a:r>
            <a:r>
              <a:rPr lang="en-US" dirty="0"/>
              <a:t>()-&gt;</a:t>
            </a:r>
            <a:r>
              <a:rPr lang="en-US" dirty="0" err="1"/>
              <a:t>SetRangeUser</a:t>
            </a:r>
            <a:r>
              <a:rPr lang="en-US" dirty="0"/>
              <a:t>(1,3000);</a:t>
            </a:r>
          </a:p>
          <a:p>
            <a:r>
              <a:rPr lang="en-US" dirty="0"/>
              <a:t>tree-&gt;</a:t>
            </a:r>
            <a:r>
              <a:rPr lang="en-US" dirty="0" err="1"/>
              <a:t>SetLineWidth</a:t>
            </a:r>
            <a:r>
              <a:rPr lang="en-US" dirty="0"/>
              <a:t>(2);</a:t>
            </a:r>
          </a:p>
          <a:p>
            <a:r>
              <a:rPr lang="en-US" dirty="0"/>
              <a:t>tree-&gt;Draw("msd12_e+msd26_e&gt;&gt;hmsdtotal_e","msd12_e&gt;10&amp;&amp;</a:t>
            </a:r>
            <a:r>
              <a:rPr lang="en-US" altLang="zh-CN" dirty="0"/>
              <a:t>msd12_e&lt;6000</a:t>
            </a:r>
            <a:r>
              <a:rPr lang="en-US" dirty="0"/>
              <a:t>&amp;&amp;msd26_e&gt;10&amp;&amp;</a:t>
            </a:r>
            <a:r>
              <a:rPr lang="en-US" altLang="zh-CN" dirty="0"/>
              <a:t>msd26_e&lt;6000</a:t>
            </a:r>
            <a:r>
              <a:rPr lang="en-US" dirty="0"/>
              <a:t>","");</a:t>
            </a:r>
          </a:p>
          <a:p>
            <a:r>
              <a:rPr lang="en-US" dirty="0"/>
              <a:t>tree-&gt;</a:t>
            </a:r>
            <a:r>
              <a:rPr lang="en-US" dirty="0" err="1"/>
              <a:t>SetLineColor</a:t>
            </a:r>
            <a:r>
              <a:rPr lang="en-US" dirty="0"/>
              <a:t>(kGreen+1);</a:t>
            </a:r>
          </a:p>
          <a:p>
            <a:r>
              <a:rPr lang="en-US" dirty="0"/>
              <a:t>tree-&gt;Draw("msd12_e","msd12_e&gt;10&amp;&amp;</a:t>
            </a:r>
            <a:r>
              <a:rPr lang="en-US" altLang="zh-CN" dirty="0"/>
              <a:t>msd12_e&lt;6000&amp;&amp;msd26_e&gt;10</a:t>
            </a:r>
            <a:r>
              <a:rPr lang="en-US" dirty="0"/>
              <a:t>","same");</a:t>
            </a:r>
          </a:p>
          <a:p>
            <a:r>
              <a:rPr lang="en-US" dirty="0"/>
              <a:t>tree-&gt;</a:t>
            </a:r>
            <a:r>
              <a:rPr lang="en-US" dirty="0" err="1"/>
              <a:t>SetLineColor</a:t>
            </a:r>
            <a:r>
              <a:rPr lang="en-US" dirty="0"/>
              <a:t>(</a:t>
            </a:r>
            <a:r>
              <a:rPr lang="en-US" dirty="0" err="1"/>
              <a:t>kViolet</a:t>
            </a:r>
            <a:r>
              <a:rPr lang="en-US" dirty="0"/>
              <a:t>);</a:t>
            </a:r>
          </a:p>
          <a:p>
            <a:r>
              <a:rPr lang="en-US" dirty="0"/>
              <a:t>tree-&gt;Draw("msd26_e","msd26_e&gt;10&amp;&amp;msd26_e&lt;6000&amp;&amp;msd12_e&gt;10","same");</a:t>
            </a:r>
          </a:p>
          <a:p>
            <a:r>
              <a:rPr lang="en-US" dirty="0"/>
              <a:t>tree-&gt;</a:t>
            </a:r>
            <a:r>
              <a:rPr lang="en-US" dirty="0" err="1"/>
              <a:t>SetLineColor</a:t>
            </a:r>
            <a:r>
              <a:rPr lang="en-US" dirty="0"/>
              <a:t>(kOrange+7);</a:t>
            </a:r>
          </a:p>
          <a:p>
            <a:r>
              <a:rPr lang="en-US" dirty="0"/>
              <a:t>tree-&gt;Draw("msd12_e","</a:t>
            </a:r>
            <a:r>
              <a:rPr lang="en-US" altLang="zh-CN" dirty="0"/>
              <a:t>msd12_e&gt;0&amp;&amp;</a:t>
            </a:r>
            <a:r>
              <a:rPr lang="en-US" dirty="0"/>
              <a:t>msd26_e==0","same");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tree-&gt;</a:t>
            </a:r>
            <a:r>
              <a:rPr lang="en-US" dirty="0" err="1"/>
              <a:t>SetLineColor</a:t>
            </a:r>
            <a:r>
              <a:rPr lang="en-US" dirty="0"/>
              <a:t>(kAzure+7);</a:t>
            </a:r>
          </a:p>
          <a:p>
            <a:r>
              <a:rPr lang="it-IT" dirty="0"/>
              <a:t>tree-&gt;Draw("msd26_e","msd26_e&gt;0&amp;&amp;msd12_e==0","same")</a:t>
            </a:r>
            <a:r>
              <a:rPr lang="en-US" dirty="0"/>
              <a: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12</a:t>
            </a:fld>
            <a:endParaRPr lang="zh-CN" altLang="en-US"/>
          </a:p>
        </p:txBody>
      </p:sp>
    </p:spTree>
    <p:extLst>
      <p:ext uri="{BB962C8B-B14F-4D97-AF65-F5344CB8AC3E}">
        <p14:creationId xmlns:p14="http://schemas.microsoft.com/office/powerpoint/2010/main" val="234002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::Open("run0057-00_MSD_148Gd_2mmcollimator_120min_window1.5us_cal.root");</a:t>
            </a:r>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endParaRPr lang="en-US" dirty="0"/>
          </a:p>
          <a:p>
            <a:r>
              <a:rPr lang="en-US" dirty="0"/>
              <a:t>TH1D* </a:t>
            </a:r>
            <a:r>
              <a:rPr lang="en-US" dirty="0" err="1"/>
              <a:t>hmsdtotal_e</a:t>
            </a:r>
            <a:r>
              <a:rPr lang="en-US" dirty="0"/>
              <a:t> = new TH1D("</a:t>
            </a:r>
            <a:r>
              <a:rPr lang="en-US" dirty="0" err="1"/>
              <a:t>hmsdtotal_e</a:t>
            </a:r>
            <a:r>
              <a:rPr lang="en-US" dirty="0"/>
              <a:t>", "</a:t>
            </a:r>
            <a:r>
              <a:rPr lang="en-US" dirty="0" err="1"/>
              <a:t>hmsdtotal_e</a:t>
            </a:r>
            <a:r>
              <a:rPr lang="en-US" dirty="0"/>
              <a:t>", 6000,0,6000);</a:t>
            </a:r>
          </a:p>
          <a:p>
            <a:r>
              <a:rPr lang="en-US" dirty="0" err="1"/>
              <a:t>hmsdtotal_e</a:t>
            </a:r>
            <a:r>
              <a:rPr lang="en-US" dirty="0"/>
              <a:t>-&gt;</a:t>
            </a:r>
            <a:r>
              <a:rPr lang="en-US" dirty="0" err="1"/>
              <a:t>SetLineWidth</a:t>
            </a:r>
            <a:r>
              <a:rPr lang="en-US" dirty="0"/>
              <a:t>(2);</a:t>
            </a:r>
          </a:p>
          <a:p>
            <a:r>
              <a:rPr lang="en-US" dirty="0"/>
              <a:t>//</a:t>
            </a:r>
            <a:r>
              <a:rPr lang="en-US" dirty="0" err="1"/>
              <a:t>hmsdtotal_e</a:t>
            </a:r>
            <a:r>
              <a:rPr lang="en-US" dirty="0"/>
              <a:t>-&gt;</a:t>
            </a:r>
            <a:r>
              <a:rPr lang="en-US" dirty="0" err="1"/>
              <a:t>Rebin</a:t>
            </a:r>
            <a:r>
              <a:rPr lang="en-US" dirty="0"/>
              <a:t>(2);</a:t>
            </a:r>
          </a:p>
          <a:p>
            <a:r>
              <a:rPr lang="en-US" dirty="0" err="1"/>
              <a:t>hmsdtotal_e</a:t>
            </a:r>
            <a:r>
              <a:rPr lang="en-US" dirty="0"/>
              <a:t>-&gt;</a:t>
            </a:r>
            <a:r>
              <a:rPr lang="en-US" dirty="0" err="1"/>
              <a:t>SetLineColor</a:t>
            </a:r>
            <a:r>
              <a:rPr lang="en-US" dirty="0"/>
              <a:t>(1);</a:t>
            </a:r>
          </a:p>
          <a:p>
            <a:r>
              <a:rPr lang="en-US" dirty="0" err="1"/>
              <a:t>hmsdtotal_e</a:t>
            </a:r>
            <a:r>
              <a:rPr lang="en-US" dirty="0"/>
              <a:t>-&gt;</a:t>
            </a:r>
            <a:r>
              <a:rPr lang="en-US" dirty="0" err="1"/>
              <a:t>SetStats</a:t>
            </a:r>
            <a:r>
              <a:rPr lang="en-US" dirty="0"/>
              <a:t>(0);</a:t>
            </a:r>
          </a:p>
          <a:p>
            <a:r>
              <a:rPr lang="en-US" dirty="0" err="1"/>
              <a:t>hmsdtotal_e</a:t>
            </a:r>
            <a:r>
              <a:rPr lang="en-US" dirty="0"/>
              <a:t>-&gt;</a:t>
            </a:r>
            <a:r>
              <a:rPr lang="en-US" dirty="0" err="1"/>
              <a:t>SetTitle</a:t>
            </a:r>
            <a:r>
              <a:rPr lang="en-US" dirty="0"/>
              <a:t>("");</a:t>
            </a:r>
          </a:p>
          <a:p>
            <a:r>
              <a:rPr lang="en-US" dirty="0" err="1"/>
              <a:t>hmsdtotal_e</a:t>
            </a:r>
            <a:r>
              <a:rPr lang="en-US" dirty="0"/>
              <a:t>-&gt;</a:t>
            </a:r>
            <a:r>
              <a:rPr lang="en-US" dirty="0" err="1"/>
              <a:t>GetXaxis</a:t>
            </a:r>
            <a:r>
              <a:rPr lang="en-US" dirty="0"/>
              <a:t>()-&gt;</a:t>
            </a:r>
            <a:r>
              <a:rPr lang="en-US" dirty="0" err="1"/>
              <a:t>SetTitle</a:t>
            </a:r>
            <a:r>
              <a:rPr lang="en-US" dirty="0"/>
              <a:t>("Energy (keV)");//</a:t>
            </a:r>
            <a:r>
              <a:rPr lang="zh-CN" altLang="en-US" dirty="0"/>
              <a:t>轴名</a:t>
            </a:r>
          </a:p>
          <a:p>
            <a:r>
              <a:rPr lang="en-US" dirty="0" err="1"/>
              <a:t>hmsdtotal_e</a:t>
            </a:r>
            <a:r>
              <a:rPr lang="en-US" dirty="0"/>
              <a:t>-&gt;</a:t>
            </a:r>
            <a:r>
              <a:rPr lang="en-US" dirty="0" err="1"/>
              <a:t>GetYaxis</a:t>
            </a:r>
            <a:r>
              <a:rPr lang="en-US" dirty="0"/>
              <a:t>()-&gt;</a:t>
            </a:r>
            <a:r>
              <a:rPr lang="en-US" dirty="0" err="1"/>
              <a:t>SetTitle</a:t>
            </a:r>
            <a:r>
              <a:rPr lang="en-US" dirty="0"/>
              <a:t>("Counts per 1 keV");//</a:t>
            </a:r>
            <a:r>
              <a:rPr lang="zh-CN" altLang="en-US" dirty="0"/>
              <a:t>轴名</a:t>
            </a:r>
          </a:p>
          <a:p>
            <a:r>
              <a:rPr lang="en-US" dirty="0" err="1"/>
              <a:t>hmsdtotal_e</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hmsdtotal_e</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hmsdtotal_e</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hmsdtotal_e</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hmsdtotal_e</a:t>
            </a:r>
            <a:r>
              <a:rPr lang="en-US" dirty="0"/>
              <a:t>-&gt;</a:t>
            </a:r>
            <a:r>
              <a:rPr lang="en-US" dirty="0" err="1"/>
              <a:t>GetXaxis</a:t>
            </a:r>
            <a:r>
              <a:rPr lang="en-US" dirty="0"/>
              <a:t>()-&gt;</a:t>
            </a:r>
            <a:r>
              <a:rPr lang="en-US" dirty="0" err="1"/>
              <a:t>SetLabelSize</a:t>
            </a:r>
            <a:r>
              <a:rPr lang="en-US" dirty="0"/>
              <a:t>(0.05);</a:t>
            </a:r>
          </a:p>
          <a:p>
            <a:r>
              <a:rPr lang="en-US" dirty="0" err="1"/>
              <a:t>hmsdtotal_e</a:t>
            </a:r>
            <a:r>
              <a:rPr lang="en-US" dirty="0"/>
              <a:t>-&gt;</a:t>
            </a:r>
            <a:r>
              <a:rPr lang="en-US" dirty="0" err="1"/>
              <a:t>GetYaxis</a:t>
            </a:r>
            <a:r>
              <a:rPr lang="en-US" dirty="0"/>
              <a:t>()-&gt;</a:t>
            </a:r>
            <a:r>
              <a:rPr lang="en-US" dirty="0" err="1"/>
              <a:t>SetLabelSize</a:t>
            </a:r>
            <a:r>
              <a:rPr lang="en-US" dirty="0"/>
              <a:t>(0.05);</a:t>
            </a:r>
          </a:p>
          <a:p>
            <a:r>
              <a:rPr lang="en-US" dirty="0" err="1"/>
              <a:t>hmsdtotal_e</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hmsdtotal_e</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hmsdtotal_e</a:t>
            </a:r>
            <a:r>
              <a:rPr lang="en-US" dirty="0"/>
              <a:t>-&gt;</a:t>
            </a:r>
            <a:r>
              <a:rPr lang="en-US" dirty="0" err="1"/>
              <a:t>GetXaxis</a:t>
            </a:r>
            <a:r>
              <a:rPr lang="en-US" dirty="0"/>
              <a:t>()-&gt;</a:t>
            </a:r>
            <a:r>
              <a:rPr lang="en-US" dirty="0" err="1"/>
              <a:t>SetTitleOffset</a:t>
            </a:r>
            <a:r>
              <a:rPr lang="en-US" dirty="0"/>
              <a:t>(1.0);//</a:t>
            </a:r>
            <a:r>
              <a:rPr lang="zh-CN" altLang="en-US" dirty="0"/>
              <a:t>轴名偏移</a:t>
            </a:r>
          </a:p>
          <a:p>
            <a:r>
              <a:rPr lang="en-US" dirty="0" err="1"/>
              <a:t>hmsdtotal_e</a:t>
            </a:r>
            <a:r>
              <a:rPr lang="en-US" dirty="0"/>
              <a:t>-&gt;</a:t>
            </a:r>
            <a:r>
              <a:rPr lang="en-US" dirty="0" err="1"/>
              <a:t>GetYaxis</a:t>
            </a:r>
            <a:r>
              <a:rPr lang="en-US" dirty="0"/>
              <a:t>()-&gt;</a:t>
            </a:r>
            <a:r>
              <a:rPr lang="en-US" dirty="0" err="1"/>
              <a:t>SetTitleOffset</a:t>
            </a:r>
            <a:r>
              <a:rPr lang="en-US" dirty="0"/>
              <a:t>(0.72);//</a:t>
            </a:r>
            <a:r>
              <a:rPr lang="zh-CN" altLang="en-US" dirty="0"/>
              <a:t>轴名偏移</a:t>
            </a:r>
          </a:p>
          <a:p>
            <a:r>
              <a:rPr lang="en-US" dirty="0" err="1"/>
              <a:t>hmsdtotal_e</a:t>
            </a:r>
            <a:r>
              <a:rPr lang="en-US" dirty="0"/>
              <a:t>-&gt;</a:t>
            </a:r>
            <a:r>
              <a:rPr lang="en-US" dirty="0" err="1"/>
              <a:t>GetXaxis</a:t>
            </a:r>
            <a:r>
              <a:rPr lang="en-US" dirty="0"/>
              <a:t>()-&gt;</a:t>
            </a:r>
            <a:r>
              <a:rPr lang="en-US" dirty="0" err="1"/>
              <a:t>SetTitleSize</a:t>
            </a:r>
            <a:r>
              <a:rPr lang="en-US" dirty="0"/>
              <a:t>(0.06);</a:t>
            </a:r>
          </a:p>
          <a:p>
            <a:r>
              <a:rPr lang="en-US" dirty="0" err="1"/>
              <a:t>hmsdtotal_e</a:t>
            </a:r>
            <a:r>
              <a:rPr lang="en-US" dirty="0"/>
              <a:t>-&gt;</a:t>
            </a:r>
            <a:r>
              <a:rPr lang="en-US" dirty="0" err="1"/>
              <a:t>GetYaxis</a:t>
            </a:r>
            <a:r>
              <a:rPr lang="en-US" dirty="0"/>
              <a:t>()-&gt;</a:t>
            </a:r>
            <a:r>
              <a:rPr lang="en-US" dirty="0" err="1"/>
              <a:t>SetTitleSize</a:t>
            </a:r>
            <a:r>
              <a:rPr lang="en-US" dirty="0"/>
              <a:t>(0.06);</a:t>
            </a:r>
          </a:p>
          <a:p>
            <a:r>
              <a:rPr lang="en-US" dirty="0" err="1"/>
              <a:t>hmsdtotal_e</a:t>
            </a:r>
            <a:r>
              <a:rPr lang="en-US" dirty="0"/>
              <a:t>-&gt;</a:t>
            </a:r>
            <a:r>
              <a:rPr lang="en-US" dirty="0" err="1"/>
              <a:t>GetXaxis</a:t>
            </a:r>
            <a:r>
              <a:rPr lang="en-US" dirty="0"/>
              <a:t>()-&gt;</a:t>
            </a:r>
            <a:r>
              <a:rPr lang="en-US" dirty="0" err="1"/>
              <a:t>SetRangeUser</a:t>
            </a:r>
            <a:r>
              <a:rPr lang="en-US" dirty="0"/>
              <a:t>(0,4000);</a:t>
            </a:r>
          </a:p>
          <a:p>
            <a:r>
              <a:rPr lang="en-US" dirty="0" err="1"/>
              <a:t>hmsdtotal_e</a:t>
            </a:r>
            <a:r>
              <a:rPr lang="en-US" dirty="0"/>
              <a:t>-&gt;</a:t>
            </a:r>
            <a:r>
              <a:rPr lang="en-US" dirty="0" err="1"/>
              <a:t>GetYaxis</a:t>
            </a:r>
            <a:r>
              <a:rPr lang="en-US" dirty="0"/>
              <a:t>()-&gt;</a:t>
            </a:r>
            <a:r>
              <a:rPr lang="en-US" dirty="0" err="1"/>
              <a:t>SetRangeUser</a:t>
            </a:r>
            <a:r>
              <a:rPr lang="en-US" dirty="0"/>
              <a:t>(1,3000);</a:t>
            </a:r>
          </a:p>
          <a:p>
            <a:r>
              <a:rPr lang="en-US" dirty="0"/>
              <a:t>tree-&gt;</a:t>
            </a:r>
            <a:r>
              <a:rPr lang="en-US" dirty="0" err="1"/>
              <a:t>SetLineWidth</a:t>
            </a:r>
            <a:r>
              <a:rPr lang="en-US" dirty="0"/>
              <a:t>(2);</a:t>
            </a:r>
          </a:p>
          <a:p>
            <a:r>
              <a:rPr lang="en-US" dirty="0"/>
              <a:t>tree-&gt;Draw("msd12_e+msd26_e&gt;&gt;hmsdtotal_e","msd12_e&gt;10&amp;&amp;</a:t>
            </a:r>
            <a:r>
              <a:rPr lang="en-US" altLang="zh-CN" dirty="0"/>
              <a:t>msd12_e&lt;6000</a:t>
            </a:r>
            <a:r>
              <a:rPr lang="en-US" dirty="0"/>
              <a:t>&amp;&amp;msd26_e&gt;10&amp;&amp;</a:t>
            </a:r>
            <a:r>
              <a:rPr lang="en-US" altLang="zh-CN" dirty="0"/>
              <a:t>msd26_e&lt;6000</a:t>
            </a:r>
            <a:r>
              <a:rPr lang="en-US" dirty="0"/>
              <a:t>","");</a:t>
            </a:r>
          </a:p>
          <a:p>
            <a:r>
              <a:rPr lang="en-US" dirty="0"/>
              <a:t>tree-&gt;</a:t>
            </a:r>
            <a:r>
              <a:rPr lang="en-US" dirty="0" err="1"/>
              <a:t>SetLineColor</a:t>
            </a:r>
            <a:r>
              <a:rPr lang="en-US" dirty="0"/>
              <a:t>(kGreen+1);</a:t>
            </a:r>
          </a:p>
          <a:p>
            <a:r>
              <a:rPr lang="en-US" dirty="0"/>
              <a:t>tree-&gt;Draw("msd12_e","msd12_e&gt;10&amp;&amp;</a:t>
            </a:r>
            <a:r>
              <a:rPr lang="en-US" altLang="zh-CN" dirty="0"/>
              <a:t>msd12_e&lt;6000&amp;&amp;msd26_e&gt;10</a:t>
            </a:r>
            <a:r>
              <a:rPr lang="en-US" dirty="0"/>
              <a:t>","same");</a:t>
            </a:r>
          </a:p>
          <a:p>
            <a:r>
              <a:rPr lang="en-US" dirty="0"/>
              <a:t>tree-&gt;</a:t>
            </a:r>
            <a:r>
              <a:rPr lang="en-US" dirty="0" err="1"/>
              <a:t>SetLineColor</a:t>
            </a:r>
            <a:r>
              <a:rPr lang="en-US" dirty="0"/>
              <a:t>(</a:t>
            </a:r>
            <a:r>
              <a:rPr lang="en-US" dirty="0" err="1"/>
              <a:t>kViolet</a:t>
            </a:r>
            <a:r>
              <a:rPr lang="en-US" dirty="0"/>
              <a:t>);</a:t>
            </a:r>
          </a:p>
          <a:p>
            <a:r>
              <a:rPr lang="en-US" dirty="0"/>
              <a:t>tree-&gt;Draw("msd26_e","msd26_e&gt;10&amp;&amp;msd26_e&lt;6000&amp;&amp;msd12_e&gt;10","same");</a:t>
            </a:r>
          </a:p>
          <a:p>
            <a:r>
              <a:rPr lang="en-US" dirty="0"/>
              <a:t>tree-&gt;</a:t>
            </a:r>
            <a:r>
              <a:rPr lang="en-US" dirty="0" err="1"/>
              <a:t>SetLineColor</a:t>
            </a:r>
            <a:r>
              <a:rPr lang="en-US" dirty="0"/>
              <a:t>(kOrange+7);</a:t>
            </a:r>
          </a:p>
          <a:p>
            <a:r>
              <a:rPr lang="en-US" dirty="0"/>
              <a:t>tree-&gt;Draw("msd12_e","</a:t>
            </a:r>
            <a:r>
              <a:rPr lang="en-US" altLang="zh-CN" dirty="0"/>
              <a:t>msd12_e&gt;0&amp;&amp;</a:t>
            </a:r>
            <a:r>
              <a:rPr lang="en-US" dirty="0"/>
              <a:t>msd26_e==0","same");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tree-&gt;</a:t>
            </a:r>
            <a:r>
              <a:rPr lang="en-US" dirty="0" err="1"/>
              <a:t>SetLineColor</a:t>
            </a:r>
            <a:r>
              <a:rPr lang="en-US" dirty="0"/>
              <a:t>(kAzure+7);</a:t>
            </a:r>
          </a:p>
          <a:p>
            <a:r>
              <a:rPr lang="it-IT" dirty="0"/>
              <a:t>tree-&gt;Draw("msd26_e","msd26_e&gt;0&amp;&amp;msd12_e==0","same")</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13</a:t>
            </a:fld>
            <a:endParaRPr lang="zh-CN" altLang="en-US"/>
          </a:p>
        </p:txBody>
      </p:sp>
    </p:spTree>
    <p:extLst>
      <p:ext uri="{BB962C8B-B14F-4D97-AF65-F5344CB8AC3E}">
        <p14:creationId xmlns:p14="http://schemas.microsoft.com/office/powerpoint/2010/main" val="326816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EFAFFE-819E-48E2-8FF3-1FE3ED00ABF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308926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FAFFE-819E-48E2-8FF3-1FE3ED00ABF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111616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FAFFE-819E-48E2-8FF3-1FE3ED00ABF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196916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34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FAFFE-819E-48E2-8FF3-1FE3ED00ABF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352298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EFAFFE-819E-48E2-8FF3-1FE3ED00ABF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385425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EFAFFE-819E-48E2-8FF3-1FE3ED00ABF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22558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EFAFFE-819E-48E2-8FF3-1FE3ED00ABF6}"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386147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EFAFFE-819E-48E2-8FF3-1FE3ED00ABF6}"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227094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FAFFE-819E-48E2-8FF3-1FE3ED00ABF6}"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366482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EFAFFE-819E-48E2-8FF3-1FE3ED00ABF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56788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EFAFFE-819E-48E2-8FF3-1FE3ED00ABF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FC203-A7FE-4D2B-8554-D07614630D30}" type="slidenum">
              <a:rPr lang="en-US" smtClean="0"/>
              <a:t>‹#›</a:t>
            </a:fld>
            <a:endParaRPr lang="en-US"/>
          </a:p>
        </p:txBody>
      </p:sp>
    </p:spTree>
    <p:extLst>
      <p:ext uri="{BB962C8B-B14F-4D97-AF65-F5344CB8AC3E}">
        <p14:creationId xmlns:p14="http://schemas.microsoft.com/office/powerpoint/2010/main" val="26267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FAFFE-819E-48E2-8FF3-1FE3ED00ABF6}" type="datetimeFigureOut">
              <a:rPr lang="en-US" smtClean="0"/>
              <a:t>10/19/2023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FC203-A7FE-4D2B-8554-D07614630D30}" type="slidenum">
              <a:rPr lang="en-US" smtClean="0"/>
              <a:t>‹#›</a:t>
            </a:fld>
            <a:endParaRPr lang="en-US"/>
          </a:p>
        </p:txBody>
      </p:sp>
    </p:spTree>
    <p:extLst>
      <p:ext uri="{BB962C8B-B14F-4D97-AF65-F5344CB8AC3E}">
        <p14:creationId xmlns:p14="http://schemas.microsoft.com/office/powerpoint/2010/main" val="3551317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icronsemiconductor.co.uk/excess-stoc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9B04DD-689E-49A7-9EA2-3A49B2B4C443}"/>
              </a:ext>
            </a:extLst>
          </p:cNvPr>
          <p:cNvPicPr>
            <a:picLocks noChangeAspect="1"/>
          </p:cNvPicPr>
          <p:nvPr/>
        </p:nvPicPr>
        <p:blipFill>
          <a:blip r:embed="rId3"/>
          <a:stretch>
            <a:fillRect/>
          </a:stretch>
        </p:blipFill>
        <p:spPr>
          <a:xfrm>
            <a:off x="0" y="0"/>
            <a:ext cx="9144000" cy="3360302"/>
          </a:xfrm>
          <a:prstGeom prst="rect">
            <a:avLst/>
          </a:prstGeom>
        </p:spPr>
      </p:pic>
      <p:pic>
        <p:nvPicPr>
          <p:cNvPr id="7" name="Picture 6">
            <a:extLst>
              <a:ext uri="{FF2B5EF4-FFF2-40B4-BE49-F238E27FC236}">
                <a16:creationId xmlns:a16="http://schemas.microsoft.com/office/drawing/2014/main" id="{C43D22CE-3B30-4081-8183-51B9BD3F3708}"/>
              </a:ext>
            </a:extLst>
          </p:cNvPr>
          <p:cNvPicPr>
            <a:picLocks noChangeAspect="1"/>
          </p:cNvPicPr>
          <p:nvPr/>
        </p:nvPicPr>
        <p:blipFill>
          <a:blip r:embed="rId4"/>
          <a:stretch>
            <a:fillRect/>
          </a:stretch>
        </p:blipFill>
        <p:spPr>
          <a:xfrm>
            <a:off x="0" y="3412901"/>
            <a:ext cx="9144000" cy="3445099"/>
          </a:xfrm>
          <a:prstGeom prst="rect">
            <a:avLst/>
          </a:prstGeom>
        </p:spPr>
      </p:pic>
      <p:sp>
        <p:nvSpPr>
          <p:cNvPr id="8" name="TextBox 7">
            <a:extLst>
              <a:ext uri="{FF2B5EF4-FFF2-40B4-BE49-F238E27FC236}">
                <a16:creationId xmlns:a16="http://schemas.microsoft.com/office/drawing/2014/main" id="{60352907-844B-4E99-803A-644123B43F73}"/>
              </a:ext>
            </a:extLst>
          </p:cNvPr>
          <p:cNvSpPr txBox="1"/>
          <p:nvPr/>
        </p:nvSpPr>
        <p:spPr>
          <a:xfrm>
            <a:off x="1062177" y="198925"/>
            <a:ext cx="2615652" cy="2031325"/>
          </a:xfrm>
          <a:prstGeom prst="rect">
            <a:avLst/>
          </a:prstGeom>
          <a:noFill/>
        </p:spPr>
        <p:txBody>
          <a:bodyPr wrap="none" rtlCol="0">
            <a:spAutoFit/>
          </a:bodyPr>
          <a:lstStyle/>
          <a:p>
            <a:r>
              <a:rPr lang="en-US" altLang="zh-CN" dirty="0">
                <a:latin typeface="Cambria" panose="02040503050406030204" pitchFamily="18" charset="0"/>
                <a:ea typeface="Cambria" panose="02040503050406030204" pitchFamily="18" charset="0"/>
              </a:rPr>
              <a:t>Ge </a:t>
            </a:r>
            <a:r>
              <a:rPr lang="en-US" dirty="0">
                <a:latin typeface="Cambria" panose="02040503050406030204" pitchFamily="18" charset="0"/>
                <a:ea typeface="Cambria" panose="02040503050406030204" pitchFamily="18" charset="0"/>
              </a:rPr>
              <a:t>North </a:t>
            </a:r>
            <a:r>
              <a:rPr lang="en-US" altLang="zh-CN" dirty="0">
                <a:latin typeface="Cambria" panose="02040503050406030204" pitchFamily="18" charset="0"/>
                <a:ea typeface="Cambria" panose="02040503050406030204" pitchFamily="18" charset="0"/>
              </a:rPr>
              <a:t>S/N:5593</a:t>
            </a:r>
          </a:p>
          <a:p>
            <a:r>
              <a:rPr lang="en-US" dirty="0">
                <a:latin typeface="Cambria" panose="02040503050406030204" pitchFamily="18" charset="0"/>
                <a:ea typeface="Cambria" panose="02040503050406030204" pitchFamily="18" charset="0"/>
              </a:rPr>
              <a:t>1408-keV </a:t>
            </a:r>
            <a:r>
              <a:rPr lang="en-US" baseline="30000" dirty="0">
                <a:latin typeface="Cambria" panose="02040503050406030204" pitchFamily="18" charset="0"/>
                <a:ea typeface="Cambria" panose="02040503050406030204" pitchFamily="18" charset="0"/>
              </a:rPr>
              <a:t>152</a:t>
            </a:r>
            <a:r>
              <a:rPr lang="en-US" dirty="0">
                <a:latin typeface="Cambria" panose="02040503050406030204" pitchFamily="18" charset="0"/>
                <a:ea typeface="Cambria" panose="02040503050406030204" pitchFamily="18" charset="0"/>
              </a:rPr>
              <a:t>Eu(</a:t>
            </a:r>
            <a:r>
              <a:rPr lang="en-US" baseline="30000" dirty="0">
                <a:latin typeface="Cambria" panose="02040503050406030204" pitchFamily="18" charset="0"/>
                <a:ea typeface="Cambria" panose="02040503050406030204" pitchFamily="18" charset="0"/>
              </a:rPr>
              <a:t>152</a:t>
            </a:r>
            <a:r>
              <a:rPr lang="en-US" dirty="0">
                <a:latin typeface="Cambria" panose="02040503050406030204" pitchFamily="18" charset="0"/>
                <a:ea typeface="Cambria" panose="02040503050406030204" pitchFamily="18" charset="0"/>
              </a:rPr>
              <a:t>Sm </a:t>
            </a:r>
            <a:r>
              <a:rPr lang="en-US" altLang="zh-CN" dirty="0">
                <a:latin typeface="Cambria" panose="02040503050406030204" pitchFamily="18" charset="0"/>
                <a:ea typeface="Cambria" panose="02040503050406030204" pitchFamily="18" charset="0"/>
              </a:rPr>
              <a:t>γ</a:t>
            </a:r>
            <a:r>
              <a:rPr lang="en-US" dirty="0">
                <a:latin typeface="Cambria" panose="02040503050406030204" pitchFamily="18" charset="0"/>
                <a:ea typeface="Cambria" panose="02040503050406030204" pitchFamily="18" charset="0"/>
              </a:rPr>
              <a:t>)</a:t>
            </a:r>
          </a:p>
          <a:p>
            <a:r>
              <a:rPr lang="en-US" dirty="0">
                <a:solidFill>
                  <a:srgbClr val="FF0000"/>
                </a:solidFill>
                <a:latin typeface="Cambria" panose="02040503050406030204" pitchFamily="18" charset="0"/>
                <a:ea typeface="Cambria" panose="02040503050406030204" pitchFamily="18" charset="0"/>
              </a:rPr>
              <a:t>Run121 of E21010</a:t>
            </a:r>
          </a:p>
          <a:p>
            <a:r>
              <a:rPr lang="en-US" dirty="0">
                <a:solidFill>
                  <a:srgbClr val="3CD83C"/>
                </a:solidFill>
                <a:latin typeface="Cambria" panose="02040503050406030204" pitchFamily="18" charset="0"/>
                <a:ea typeface="Cambria" panose="02040503050406030204" pitchFamily="18" charset="0"/>
              </a:rPr>
              <a:t>With Pixie-16 DDAS</a:t>
            </a:r>
          </a:p>
          <a:p>
            <a:r>
              <a:rPr lang="en-US" dirty="0">
                <a:solidFill>
                  <a:srgbClr val="3CD83C"/>
                </a:solidFill>
                <a:latin typeface="Cambria" panose="02040503050406030204" pitchFamily="18" charset="0"/>
                <a:ea typeface="Cambria" panose="02040503050406030204" pitchFamily="18" charset="0"/>
              </a:rPr>
              <a:t>Rise Time: 10.2 </a:t>
            </a:r>
            <a:r>
              <a:rPr lang="en-US" altLang="zh-CN" dirty="0" err="1">
                <a:solidFill>
                  <a:srgbClr val="3CD83C"/>
                </a:solidFill>
                <a:latin typeface="Cambria" panose="02040503050406030204" pitchFamily="18" charset="0"/>
                <a:ea typeface="Cambria" panose="02040503050406030204" pitchFamily="18" charset="0"/>
              </a:rPr>
              <a:t>μs</a:t>
            </a:r>
            <a:endParaRPr lang="en-US" altLang="zh-CN" dirty="0">
              <a:solidFill>
                <a:srgbClr val="3CD83C"/>
              </a:solidFill>
              <a:latin typeface="Cambria" panose="02040503050406030204" pitchFamily="18" charset="0"/>
              <a:ea typeface="Cambria" panose="02040503050406030204" pitchFamily="18" charset="0"/>
            </a:endParaRPr>
          </a:p>
          <a:p>
            <a:r>
              <a:rPr lang="en-US" dirty="0">
                <a:solidFill>
                  <a:srgbClr val="3CD83C"/>
                </a:solidFill>
                <a:latin typeface="Cambria" panose="02040503050406030204" pitchFamily="18" charset="0"/>
                <a:ea typeface="Cambria" panose="02040503050406030204" pitchFamily="18" charset="0"/>
              </a:rPr>
              <a:t>Flat Top: 1.8 </a:t>
            </a:r>
            <a:r>
              <a:rPr lang="en-US" altLang="zh-CN" dirty="0" err="1">
                <a:solidFill>
                  <a:srgbClr val="3CD83C"/>
                </a:solidFill>
                <a:latin typeface="Cambria" panose="02040503050406030204" pitchFamily="18" charset="0"/>
                <a:ea typeface="Cambria" panose="02040503050406030204" pitchFamily="18" charset="0"/>
              </a:rPr>
              <a:t>μs</a:t>
            </a:r>
            <a:endParaRPr lang="en-US" altLang="zh-CN" dirty="0">
              <a:solidFill>
                <a:srgbClr val="3CD83C"/>
              </a:solidFill>
              <a:latin typeface="Cambria" panose="02040503050406030204" pitchFamily="18" charset="0"/>
              <a:ea typeface="Cambria" panose="02040503050406030204" pitchFamily="18" charset="0"/>
            </a:endParaRPr>
          </a:p>
          <a:p>
            <a:r>
              <a:rPr lang="en-US" dirty="0">
                <a:solidFill>
                  <a:srgbClr val="3CD83C"/>
                </a:solidFill>
                <a:latin typeface="Cambria" panose="02040503050406030204" pitchFamily="18" charset="0"/>
                <a:ea typeface="Cambria" panose="02040503050406030204" pitchFamily="18" charset="0"/>
              </a:rPr>
              <a:t>Resolution: 0.13%</a:t>
            </a:r>
          </a:p>
        </p:txBody>
      </p:sp>
      <p:sp>
        <p:nvSpPr>
          <p:cNvPr id="9" name="TextBox 8">
            <a:extLst>
              <a:ext uri="{FF2B5EF4-FFF2-40B4-BE49-F238E27FC236}">
                <a16:creationId xmlns:a16="http://schemas.microsoft.com/office/drawing/2014/main" id="{875F73B4-62FB-48E4-ADAD-883148CC002B}"/>
              </a:ext>
            </a:extLst>
          </p:cNvPr>
          <p:cNvSpPr txBox="1"/>
          <p:nvPr/>
        </p:nvSpPr>
        <p:spPr>
          <a:xfrm>
            <a:off x="1062177" y="3649697"/>
            <a:ext cx="2615652" cy="2031325"/>
          </a:xfrm>
          <a:prstGeom prst="rect">
            <a:avLst/>
          </a:prstGeom>
          <a:noFill/>
        </p:spPr>
        <p:txBody>
          <a:bodyPr wrap="none" rtlCol="0">
            <a:spAutoFit/>
          </a:bodyPr>
          <a:lstStyle/>
          <a:p>
            <a:r>
              <a:rPr lang="en-US" altLang="zh-CN" dirty="0">
                <a:latin typeface="Cambria" panose="02040503050406030204" pitchFamily="18" charset="0"/>
                <a:ea typeface="Cambria" panose="02040503050406030204" pitchFamily="18" charset="0"/>
              </a:rPr>
              <a:t>Ge </a:t>
            </a:r>
            <a:r>
              <a:rPr lang="en-US" dirty="0">
                <a:latin typeface="Cambria" panose="02040503050406030204" pitchFamily="18" charset="0"/>
                <a:ea typeface="Cambria" panose="02040503050406030204" pitchFamily="18" charset="0"/>
              </a:rPr>
              <a:t>South </a:t>
            </a:r>
            <a:r>
              <a:rPr lang="en-US" altLang="zh-CN" dirty="0">
                <a:latin typeface="Cambria" panose="02040503050406030204" pitchFamily="18" charset="0"/>
                <a:ea typeface="Cambria" panose="02040503050406030204" pitchFamily="18" charset="0"/>
              </a:rPr>
              <a:t>S/N:5596</a:t>
            </a:r>
          </a:p>
          <a:p>
            <a:r>
              <a:rPr lang="en-US" dirty="0">
                <a:latin typeface="Cambria" panose="02040503050406030204" pitchFamily="18" charset="0"/>
                <a:ea typeface="Cambria" panose="02040503050406030204" pitchFamily="18" charset="0"/>
              </a:rPr>
              <a:t>1408-keV </a:t>
            </a:r>
            <a:r>
              <a:rPr lang="en-US" baseline="30000" dirty="0">
                <a:latin typeface="Cambria" panose="02040503050406030204" pitchFamily="18" charset="0"/>
                <a:ea typeface="Cambria" panose="02040503050406030204" pitchFamily="18" charset="0"/>
              </a:rPr>
              <a:t>152</a:t>
            </a:r>
            <a:r>
              <a:rPr lang="en-US" dirty="0">
                <a:latin typeface="Cambria" panose="02040503050406030204" pitchFamily="18" charset="0"/>
                <a:ea typeface="Cambria" panose="02040503050406030204" pitchFamily="18" charset="0"/>
              </a:rPr>
              <a:t>Eu(</a:t>
            </a:r>
            <a:r>
              <a:rPr lang="en-US" baseline="30000" dirty="0">
                <a:latin typeface="Cambria" panose="02040503050406030204" pitchFamily="18" charset="0"/>
                <a:ea typeface="Cambria" panose="02040503050406030204" pitchFamily="18" charset="0"/>
              </a:rPr>
              <a:t>152</a:t>
            </a:r>
            <a:r>
              <a:rPr lang="en-US" dirty="0">
                <a:latin typeface="Cambria" panose="02040503050406030204" pitchFamily="18" charset="0"/>
                <a:ea typeface="Cambria" panose="02040503050406030204" pitchFamily="18" charset="0"/>
              </a:rPr>
              <a:t>Sm </a:t>
            </a:r>
            <a:r>
              <a:rPr lang="en-US" altLang="zh-CN" dirty="0">
                <a:latin typeface="Cambria" panose="02040503050406030204" pitchFamily="18" charset="0"/>
                <a:ea typeface="Cambria" panose="02040503050406030204" pitchFamily="18" charset="0"/>
              </a:rPr>
              <a:t>γ</a:t>
            </a:r>
            <a:r>
              <a:rPr lang="en-US" dirty="0">
                <a:latin typeface="Cambria" panose="02040503050406030204" pitchFamily="18" charset="0"/>
                <a:ea typeface="Cambria" panose="02040503050406030204" pitchFamily="18" charset="0"/>
              </a:rPr>
              <a:t>)</a:t>
            </a:r>
          </a:p>
          <a:p>
            <a:r>
              <a:rPr lang="en-US" dirty="0">
                <a:solidFill>
                  <a:srgbClr val="0000FF"/>
                </a:solidFill>
                <a:latin typeface="Cambria" panose="02040503050406030204" pitchFamily="18" charset="0"/>
                <a:ea typeface="Cambria" panose="02040503050406030204" pitchFamily="18" charset="0"/>
              </a:rPr>
              <a:t>Run121 of E21010</a:t>
            </a:r>
          </a:p>
          <a:p>
            <a:r>
              <a:rPr lang="en-US" dirty="0">
                <a:solidFill>
                  <a:srgbClr val="FF59FF"/>
                </a:solidFill>
                <a:latin typeface="Cambria" panose="02040503050406030204" pitchFamily="18" charset="0"/>
                <a:ea typeface="Cambria" panose="02040503050406030204" pitchFamily="18" charset="0"/>
              </a:rPr>
              <a:t>With Pixie-16 DDAS</a:t>
            </a:r>
          </a:p>
          <a:p>
            <a:r>
              <a:rPr lang="en-US" dirty="0">
                <a:solidFill>
                  <a:srgbClr val="FF59FF"/>
                </a:solidFill>
                <a:latin typeface="Cambria" panose="02040503050406030204" pitchFamily="18" charset="0"/>
                <a:ea typeface="Cambria" panose="02040503050406030204" pitchFamily="18" charset="0"/>
              </a:rPr>
              <a:t>Rise Time: 10.8 </a:t>
            </a:r>
            <a:r>
              <a:rPr lang="en-US" dirty="0" err="1">
                <a:solidFill>
                  <a:srgbClr val="FF59FF"/>
                </a:solidFill>
                <a:latin typeface="Cambria" panose="02040503050406030204" pitchFamily="18" charset="0"/>
                <a:ea typeface="Cambria" panose="02040503050406030204" pitchFamily="18" charset="0"/>
              </a:rPr>
              <a:t>μs</a:t>
            </a:r>
            <a:endParaRPr lang="en-US" dirty="0">
              <a:solidFill>
                <a:srgbClr val="FF59FF"/>
              </a:solidFill>
              <a:latin typeface="Cambria" panose="02040503050406030204" pitchFamily="18" charset="0"/>
              <a:ea typeface="Cambria" panose="02040503050406030204" pitchFamily="18" charset="0"/>
            </a:endParaRPr>
          </a:p>
          <a:p>
            <a:r>
              <a:rPr lang="en-US" dirty="0">
                <a:solidFill>
                  <a:srgbClr val="FF59FF"/>
                </a:solidFill>
                <a:latin typeface="Cambria" panose="02040503050406030204" pitchFamily="18" charset="0"/>
                <a:ea typeface="Cambria" panose="02040503050406030204" pitchFamily="18" charset="0"/>
              </a:rPr>
              <a:t>Flat Top: 1.2 </a:t>
            </a:r>
            <a:r>
              <a:rPr lang="en-US" dirty="0" err="1">
                <a:solidFill>
                  <a:srgbClr val="FF59FF"/>
                </a:solidFill>
                <a:latin typeface="Cambria" panose="02040503050406030204" pitchFamily="18" charset="0"/>
                <a:ea typeface="Cambria" panose="02040503050406030204" pitchFamily="18" charset="0"/>
              </a:rPr>
              <a:t>μs</a:t>
            </a:r>
            <a:endParaRPr lang="en-US" dirty="0">
              <a:solidFill>
                <a:srgbClr val="FF59FF"/>
              </a:solidFill>
              <a:latin typeface="Cambria" panose="02040503050406030204" pitchFamily="18" charset="0"/>
              <a:ea typeface="Cambria" panose="02040503050406030204" pitchFamily="18" charset="0"/>
            </a:endParaRPr>
          </a:p>
          <a:p>
            <a:r>
              <a:rPr lang="en-US" altLang="zh-CN" dirty="0">
                <a:solidFill>
                  <a:srgbClr val="FF59FF"/>
                </a:solidFill>
                <a:latin typeface="Cambria" panose="02040503050406030204" pitchFamily="18" charset="0"/>
                <a:ea typeface="Cambria" panose="02040503050406030204" pitchFamily="18" charset="0"/>
              </a:rPr>
              <a:t>Resolution: 0.14%</a:t>
            </a:r>
            <a:endParaRPr lang="en-US" dirty="0">
              <a:solidFill>
                <a:srgbClr val="FF59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954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1EAE1C-D8FD-4A29-92B0-1E307C4B12AF}"/>
              </a:ext>
            </a:extLst>
          </p:cNvPr>
          <p:cNvPicPr>
            <a:picLocks noChangeAspect="1"/>
          </p:cNvPicPr>
          <p:nvPr/>
        </p:nvPicPr>
        <p:blipFill>
          <a:blip r:embed="rId3"/>
          <a:stretch>
            <a:fillRect/>
          </a:stretch>
        </p:blipFill>
        <p:spPr>
          <a:xfrm>
            <a:off x="0" y="0"/>
            <a:ext cx="9144000" cy="4673949"/>
          </a:xfrm>
          <a:prstGeom prst="rect">
            <a:avLst/>
          </a:prstGeom>
        </p:spPr>
      </p:pic>
    </p:spTree>
    <p:extLst>
      <p:ext uri="{BB962C8B-B14F-4D97-AF65-F5344CB8AC3E}">
        <p14:creationId xmlns:p14="http://schemas.microsoft.com/office/powerpoint/2010/main" val="401674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93B01-E27B-4287-A7BC-141D398FC14E}"/>
              </a:ext>
            </a:extLst>
          </p:cNvPr>
          <p:cNvPicPr>
            <a:picLocks noChangeAspect="1"/>
          </p:cNvPicPr>
          <p:nvPr/>
        </p:nvPicPr>
        <p:blipFill>
          <a:blip r:embed="rId3"/>
          <a:stretch>
            <a:fillRect/>
          </a:stretch>
        </p:blipFill>
        <p:spPr>
          <a:xfrm>
            <a:off x="0" y="0"/>
            <a:ext cx="9144000" cy="3355068"/>
          </a:xfrm>
          <a:prstGeom prst="rect">
            <a:avLst/>
          </a:prstGeom>
        </p:spPr>
      </p:pic>
      <p:sp>
        <p:nvSpPr>
          <p:cNvPr id="4" name="TextBox 3">
            <a:extLst>
              <a:ext uri="{FF2B5EF4-FFF2-40B4-BE49-F238E27FC236}">
                <a16:creationId xmlns:a16="http://schemas.microsoft.com/office/drawing/2014/main" id="{FC283A4A-3C53-4957-A946-751800FF76C4}"/>
              </a:ext>
            </a:extLst>
          </p:cNvPr>
          <p:cNvSpPr txBox="1"/>
          <p:nvPr/>
        </p:nvSpPr>
        <p:spPr>
          <a:xfrm>
            <a:off x="1177447" y="237995"/>
            <a:ext cx="2190023" cy="1015663"/>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Run46  </a:t>
            </a:r>
            <a:r>
              <a:rPr lang="en-US" sz="2000" baseline="30000" dirty="0">
                <a:latin typeface="Cambria" panose="02040503050406030204" pitchFamily="18" charset="0"/>
                <a:ea typeface="Cambria" panose="02040503050406030204" pitchFamily="18" charset="0"/>
              </a:rPr>
              <a:t>241</a:t>
            </a:r>
            <a:r>
              <a:rPr lang="en-US" sz="2000" dirty="0">
                <a:latin typeface="Cambria" panose="02040503050406030204" pitchFamily="18" charset="0"/>
                <a:ea typeface="Cambria" panose="02040503050406030204" pitchFamily="18" charset="0"/>
              </a:rPr>
              <a:t>Am</a:t>
            </a:r>
          </a:p>
          <a:p>
            <a:r>
              <a:rPr lang="en-US" sz="2000" dirty="0">
                <a:solidFill>
                  <a:srgbClr val="00CC00"/>
                </a:solidFill>
                <a:latin typeface="Cambria" panose="02040503050406030204" pitchFamily="18" charset="0"/>
                <a:ea typeface="Cambria" panose="02040503050406030204" pitchFamily="18" charset="0"/>
              </a:rPr>
              <a:t>MSD12</a:t>
            </a:r>
            <a:r>
              <a:rPr lang="en-US" sz="2000" dirty="0">
                <a:latin typeface="Cambria" panose="02040503050406030204" pitchFamily="18" charset="0"/>
                <a:ea typeface="Cambria" panose="02040503050406030204" pitchFamily="18" charset="0"/>
              </a:rPr>
              <a:t>+</a:t>
            </a:r>
            <a:r>
              <a:rPr lang="en-US" altLang="zh-CN" sz="2000" dirty="0">
                <a:solidFill>
                  <a:srgbClr val="CC00FF"/>
                </a:solidFill>
                <a:latin typeface="Cambria" panose="02040503050406030204" pitchFamily="18" charset="0"/>
                <a:ea typeface="Cambria" panose="02040503050406030204" pitchFamily="18" charset="0"/>
              </a:rPr>
              <a:t>MSD26</a:t>
            </a:r>
          </a:p>
          <a:p>
            <a:r>
              <a:rPr lang="en-US" sz="2000" dirty="0">
                <a:solidFill>
                  <a:srgbClr val="00CC00"/>
                </a:solidFill>
                <a:latin typeface="Cambria" panose="02040503050406030204" pitchFamily="18" charset="0"/>
                <a:ea typeface="Cambria" panose="02040503050406030204" pitchFamily="18" charset="0"/>
              </a:rPr>
              <a:t>544</a:t>
            </a:r>
            <a:r>
              <a:rPr lang="en-US" altLang="zh-CN" sz="2000" dirty="0">
                <a:solidFill>
                  <a:srgbClr val="00CC00"/>
                </a:solidFill>
                <a:latin typeface="Cambria" panose="02040503050406030204" pitchFamily="18" charset="0"/>
                <a:ea typeface="Cambria" panose="02040503050406030204" pitchFamily="18" charset="0"/>
              </a:rPr>
              <a:t>k</a:t>
            </a:r>
            <a:r>
              <a:rPr lang="zh-CN" altLang="en-US" sz="2000" dirty="0">
                <a:latin typeface="Cambria" panose="02040503050406030204" pitchFamily="18" charset="0"/>
              </a:rPr>
              <a:t>∩</a:t>
            </a:r>
            <a:r>
              <a:rPr lang="en-US" altLang="zh-CN" sz="2000" dirty="0">
                <a:solidFill>
                  <a:srgbClr val="CC00FF"/>
                </a:solidFill>
                <a:latin typeface="Cambria" panose="02040503050406030204" pitchFamily="18" charset="0"/>
                <a:ea typeface="Cambria" panose="02040503050406030204" pitchFamily="18" charset="0"/>
              </a:rPr>
              <a:t>549k</a:t>
            </a:r>
            <a:r>
              <a:rPr lang="en-US" altLang="zh-CN" sz="2000" dirty="0">
                <a:latin typeface="Cambria" panose="02040503050406030204" pitchFamily="18" charset="0"/>
                <a:ea typeface="Cambria" panose="02040503050406030204" pitchFamily="18" charset="0"/>
              </a:rPr>
              <a:t>=538k</a:t>
            </a:r>
            <a:endParaRPr lang="en-US" sz="20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3B6A0F9-6F9C-41E2-A827-A53FAE0D0850}"/>
              </a:ext>
            </a:extLst>
          </p:cNvPr>
          <p:cNvSpPr txBox="1"/>
          <p:nvPr/>
        </p:nvSpPr>
        <p:spPr>
          <a:xfrm>
            <a:off x="4572000" y="222606"/>
            <a:ext cx="3396379" cy="369332"/>
          </a:xfrm>
          <a:prstGeom prst="rect">
            <a:avLst/>
          </a:prstGeom>
          <a:noFill/>
        </p:spPr>
        <p:txBody>
          <a:bodyPr wrap="none" rtlCol="0">
            <a:spAutoFit/>
          </a:bodyPr>
          <a:lstStyle/>
          <a:p>
            <a:r>
              <a:rPr lang="en-US" altLang="zh-CN" dirty="0">
                <a:solidFill>
                  <a:srgbClr val="00CC00"/>
                </a:solidFill>
                <a:latin typeface="Cambria" panose="02040503050406030204" pitchFamily="18" charset="0"/>
                <a:ea typeface="Cambria" panose="02040503050406030204" pitchFamily="18" charset="0"/>
              </a:rPr>
              <a:t>1853 keV </a:t>
            </a:r>
            <a:r>
              <a:rPr lang="en-US" altLang="zh-CN" dirty="0">
                <a:latin typeface="Cambria" panose="02040503050406030204" pitchFamily="18" charset="0"/>
                <a:ea typeface="Cambria" panose="02040503050406030204" pitchFamily="18" charset="0"/>
              </a:rPr>
              <a:t>+</a:t>
            </a:r>
            <a:r>
              <a:rPr lang="en-US" altLang="zh-CN" dirty="0">
                <a:solidFill>
                  <a:srgbClr val="CC00FF"/>
                </a:solidFill>
                <a:latin typeface="Cambria" panose="02040503050406030204" pitchFamily="18" charset="0"/>
                <a:ea typeface="Cambria" panose="02040503050406030204" pitchFamily="18" charset="0"/>
              </a:rPr>
              <a:t>3608 keV </a:t>
            </a:r>
            <a:r>
              <a:rPr lang="en-US" altLang="zh-CN" dirty="0">
                <a:latin typeface="Cambria" panose="02040503050406030204" pitchFamily="18" charset="0"/>
                <a:ea typeface="Cambria" panose="02040503050406030204" pitchFamily="18" charset="0"/>
              </a:rPr>
              <a:t>= 5461 keV</a:t>
            </a:r>
            <a:endParaRPr lang="en-US"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8051BAC-30A8-4101-B9E1-826466B7E8A0}"/>
              </a:ext>
            </a:extLst>
          </p:cNvPr>
          <p:cNvPicPr>
            <a:picLocks noChangeAspect="1"/>
          </p:cNvPicPr>
          <p:nvPr/>
        </p:nvPicPr>
        <p:blipFill>
          <a:blip r:embed="rId4"/>
          <a:stretch>
            <a:fillRect/>
          </a:stretch>
        </p:blipFill>
        <p:spPr>
          <a:xfrm>
            <a:off x="0" y="5076825"/>
            <a:ext cx="5353050" cy="1781175"/>
          </a:xfrm>
          <a:prstGeom prst="rect">
            <a:avLst/>
          </a:prstGeom>
        </p:spPr>
      </p:pic>
    </p:spTree>
    <p:extLst>
      <p:ext uri="{BB962C8B-B14F-4D97-AF65-F5344CB8AC3E}">
        <p14:creationId xmlns:p14="http://schemas.microsoft.com/office/powerpoint/2010/main" val="362275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483896-93A3-4AD9-B3B2-58AC07869A57}"/>
              </a:ext>
            </a:extLst>
          </p:cNvPr>
          <p:cNvPicPr>
            <a:picLocks noChangeAspect="1"/>
          </p:cNvPicPr>
          <p:nvPr/>
        </p:nvPicPr>
        <p:blipFill>
          <a:blip r:embed="rId3"/>
          <a:stretch>
            <a:fillRect/>
          </a:stretch>
        </p:blipFill>
        <p:spPr>
          <a:xfrm>
            <a:off x="0" y="4978300"/>
            <a:ext cx="5349240" cy="1879700"/>
          </a:xfrm>
          <a:prstGeom prst="rect">
            <a:avLst/>
          </a:prstGeom>
        </p:spPr>
      </p:pic>
      <p:pic>
        <p:nvPicPr>
          <p:cNvPr id="3" name="Picture 2">
            <a:extLst>
              <a:ext uri="{FF2B5EF4-FFF2-40B4-BE49-F238E27FC236}">
                <a16:creationId xmlns:a16="http://schemas.microsoft.com/office/drawing/2014/main" id="{B4BB2A92-5374-4AC8-933A-8BD41623492A}"/>
              </a:ext>
            </a:extLst>
          </p:cNvPr>
          <p:cNvPicPr>
            <a:picLocks noChangeAspect="1"/>
          </p:cNvPicPr>
          <p:nvPr/>
        </p:nvPicPr>
        <p:blipFill>
          <a:blip r:embed="rId4"/>
          <a:stretch>
            <a:fillRect/>
          </a:stretch>
        </p:blipFill>
        <p:spPr>
          <a:xfrm>
            <a:off x="0" y="0"/>
            <a:ext cx="9144000" cy="3360302"/>
          </a:xfrm>
          <a:prstGeom prst="rect">
            <a:avLst/>
          </a:prstGeom>
        </p:spPr>
      </p:pic>
      <p:sp>
        <p:nvSpPr>
          <p:cNvPr id="4" name="TextBox 3">
            <a:extLst>
              <a:ext uri="{FF2B5EF4-FFF2-40B4-BE49-F238E27FC236}">
                <a16:creationId xmlns:a16="http://schemas.microsoft.com/office/drawing/2014/main" id="{97A97B65-53A4-466F-AC5B-052C881B364C}"/>
              </a:ext>
            </a:extLst>
          </p:cNvPr>
          <p:cNvSpPr txBox="1"/>
          <p:nvPr/>
        </p:nvSpPr>
        <p:spPr>
          <a:xfrm>
            <a:off x="1177447" y="237995"/>
            <a:ext cx="2190023" cy="1015663"/>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Run57  </a:t>
            </a:r>
            <a:r>
              <a:rPr lang="en-US" sz="2000" baseline="30000" dirty="0">
                <a:latin typeface="Cambria" panose="02040503050406030204" pitchFamily="18" charset="0"/>
                <a:ea typeface="Cambria" panose="02040503050406030204" pitchFamily="18" charset="0"/>
              </a:rPr>
              <a:t>148</a:t>
            </a:r>
            <a:r>
              <a:rPr lang="en-US" sz="2000" dirty="0">
                <a:latin typeface="Cambria" panose="02040503050406030204" pitchFamily="18" charset="0"/>
                <a:ea typeface="Cambria" panose="02040503050406030204" pitchFamily="18" charset="0"/>
              </a:rPr>
              <a:t>Gd</a:t>
            </a:r>
          </a:p>
          <a:p>
            <a:r>
              <a:rPr lang="en-US" sz="2000" dirty="0">
                <a:solidFill>
                  <a:srgbClr val="00CC00"/>
                </a:solidFill>
                <a:latin typeface="Cambria" panose="02040503050406030204" pitchFamily="18" charset="0"/>
                <a:ea typeface="Cambria" panose="02040503050406030204" pitchFamily="18" charset="0"/>
              </a:rPr>
              <a:t>MSD12</a:t>
            </a:r>
            <a:r>
              <a:rPr lang="en-US" sz="2000" dirty="0">
                <a:latin typeface="Cambria" panose="02040503050406030204" pitchFamily="18" charset="0"/>
                <a:ea typeface="Cambria" panose="02040503050406030204" pitchFamily="18" charset="0"/>
              </a:rPr>
              <a:t>+</a:t>
            </a:r>
            <a:r>
              <a:rPr lang="en-US" altLang="zh-CN" sz="2000" dirty="0">
                <a:solidFill>
                  <a:srgbClr val="CC00FF"/>
                </a:solidFill>
                <a:latin typeface="Cambria" panose="02040503050406030204" pitchFamily="18" charset="0"/>
                <a:ea typeface="Cambria" panose="02040503050406030204" pitchFamily="18" charset="0"/>
              </a:rPr>
              <a:t>MSD26</a:t>
            </a:r>
          </a:p>
          <a:p>
            <a:r>
              <a:rPr lang="en-US" sz="2000" dirty="0">
                <a:solidFill>
                  <a:srgbClr val="00CC00"/>
                </a:solidFill>
                <a:latin typeface="Cambria" panose="02040503050406030204" pitchFamily="18" charset="0"/>
                <a:ea typeface="Cambria" panose="02040503050406030204" pitchFamily="18" charset="0"/>
              </a:rPr>
              <a:t>208</a:t>
            </a:r>
            <a:r>
              <a:rPr lang="en-US" altLang="zh-CN" sz="2000" dirty="0">
                <a:solidFill>
                  <a:srgbClr val="00CC00"/>
                </a:solidFill>
                <a:latin typeface="Cambria" panose="02040503050406030204" pitchFamily="18" charset="0"/>
                <a:ea typeface="Cambria" panose="02040503050406030204" pitchFamily="18" charset="0"/>
              </a:rPr>
              <a:t>k</a:t>
            </a:r>
            <a:r>
              <a:rPr lang="zh-CN" altLang="en-US" sz="2000" dirty="0">
                <a:latin typeface="Cambria" panose="02040503050406030204" pitchFamily="18" charset="0"/>
              </a:rPr>
              <a:t>∩</a:t>
            </a:r>
            <a:r>
              <a:rPr lang="en-US" altLang="zh-CN" sz="2000" dirty="0">
                <a:solidFill>
                  <a:srgbClr val="CC00FF"/>
                </a:solidFill>
                <a:latin typeface="Cambria" panose="02040503050406030204" pitchFamily="18" charset="0"/>
                <a:ea typeface="Cambria" panose="02040503050406030204" pitchFamily="18" charset="0"/>
              </a:rPr>
              <a:t>208k</a:t>
            </a:r>
            <a:r>
              <a:rPr lang="en-US" altLang="zh-CN" sz="2000" dirty="0">
                <a:latin typeface="Cambria" panose="02040503050406030204" pitchFamily="18" charset="0"/>
                <a:ea typeface="Cambria" panose="02040503050406030204" pitchFamily="18" charset="0"/>
              </a:rPr>
              <a:t>=208k</a:t>
            </a:r>
            <a:endParaRPr lang="en-US" sz="20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18BF089-DAEF-445E-B0EA-DD2FFE578E72}"/>
              </a:ext>
            </a:extLst>
          </p:cNvPr>
          <p:cNvSpPr txBox="1"/>
          <p:nvPr/>
        </p:nvSpPr>
        <p:spPr>
          <a:xfrm>
            <a:off x="5349240" y="53329"/>
            <a:ext cx="3268139" cy="369332"/>
          </a:xfrm>
          <a:prstGeom prst="rect">
            <a:avLst/>
          </a:prstGeom>
          <a:noFill/>
        </p:spPr>
        <p:txBody>
          <a:bodyPr wrap="none" rtlCol="0">
            <a:spAutoFit/>
          </a:bodyPr>
          <a:lstStyle/>
          <a:p>
            <a:r>
              <a:rPr lang="en-US" altLang="zh-CN" dirty="0">
                <a:solidFill>
                  <a:srgbClr val="00CC00"/>
                </a:solidFill>
                <a:latin typeface="Cambria" panose="02040503050406030204" pitchFamily="18" charset="0"/>
                <a:ea typeface="Cambria" panose="02040503050406030204" pitchFamily="18" charset="0"/>
              </a:rPr>
              <a:t>3025 keV </a:t>
            </a:r>
            <a:r>
              <a:rPr lang="en-US" altLang="zh-CN" dirty="0">
                <a:latin typeface="Cambria" panose="02040503050406030204" pitchFamily="18" charset="0"/>
                <a:ea typeface="Cambria" panose="02040503050406030204" pitchFamily="18" charset="0"/>
              </a:rPr>
              <a:t>+</a:t>
            </a:r>
            <a:r>
              <a:rPr lang="en-US" altLang="zh-CN" dirty="0">
                <a:solidFill>
                  <a:srgbClr val="CC00FF"/>
                </a:solidFill>
                <a:latin typeface="Cambria" panose="02040503050406030204" pitchFamily="18" charset="0"/>
                <a:ea typeface="Cambria" panose="02040503050406030204" pitchFamily="18" charset="0"/>
              </a:rPr>
              <a:t>109 keV </a:t>
            </a:r>
            <a:r>
              <a:rPr lang="en-US" altLang="zh-CN" dirty="0">
                <a:latin typeface="Cambria" panose="02040503050406030204" pitchFamily="18" charset="0"/>
                <a:ea typeface="Cambria" panose="02040503050406030204" pitchFamily="18" charset="0"/>
              </a:rPr>
              <a:t>= 3152 keV</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900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C1F7D4-2CDB-40A9-9427-A4D465ACBE21}"/>
              </a:ext>
            </a:extLst>
          </p:cNvPr>
          <p:cNvPicPr>
            <a:picLocks noChangeAspect="1"/>
          </p:cNvPicPr>
          <p:nvPr/>
        </p:nvPicPr>
        <p:blipFill>
          <a:blip r:embed="rId3"/>
          <a:stretch>
            <a:fillRect/>
          </a:stretch>
        </p:blipFill>
        <p:spPr>
          <a:xfrm>
            <a:off x="0" y="0"/>
            <a:ext cx="9144000" cy="3360302"/>
          </a:xfrm>
          <a:prstGeom prst="rect">
            <a:avLst/>
          </a:prstGeom>
        </p:spPr>
      </p:pic>
      <p:sp>
        <p:nvSpPr>
          <p:cNvPr id="8" name="TextBox 7">
            <a:extLst>
              <a:ext uri="{FF2B5EF4-FFF2-40B4-BE49-F238E27FC236}">
                <a16:creationId xmlns:a16="http://schemas.microsoft.com/office/drawing/2014/main" id="{9E689DB7-85C8-4F11-BE74-DDA77511D777}"/>
              </a:ext>
            </a:extLst>
          </p:cNvPr>
          <p:cNvSpPr txBox="1"/>
          <p:nvPr/>
        </p:nvSpPr>
        <p:spPr>
          <a:xfrm>
            <a:off x="0" y="3360302"/>
            <a:ext cx="7539052" cy="1200329"/>
          </a:xfrm>
          <a:prstGeom prst="rect">
            <a:avLst/>
          </a:prstGeom>
          <a:noFill/>
        </p:spPr>
        <p:txBody>
          <a:bodyPr wrap="none" rtlCol="0">
            <a:spAutoFit/>
          </a:bodyPr>
          <a:lstStyle/>
          <a:p>
            <a:r>
              <a:rPr lang="en-US" dirty="0">
                <a:solidFill>
                  <a:srgbClr val="FF6600"/>
                </a:solidFill>
                <a:latin typeface="Cambria" panose="02040503050406030204" pitchFamily="18" charset="0"/>
                <a:ea typeface="Cambria" panose="02040503050406030204" pitchFamily="18" charset="0"/>
              </a:rPr>
              <a:t>MSD12: 4877k (MSD26 veto)</a:t>
            </a:r>
          </a:p>
          <a:p>
            <a:r>
              <a:rPr lang="en-US" altLang="zh-CN" dirty="0">
                <a:solidFill>
                  <a:srgbClr val="FF6600"/>
                </a:solidFill>
                <a:latin typeface="Cambria" panose="02040503050406030204" pitchFamily="18" charset="0"/>
                <a:ea typeface="Cambria" panose="02040503050406030204" pitchFamily="18" charset="0"/>
              </a:rPr>
              <a:t>MSD12 detected this α, but it did not make it to the active region of MSD26.</a:t>
            </a:r>
          </a:p>
          <a:p>
            <a:r>
              <a:rPr lang="en-US" dirty="0">
                <a:solidFill>
                  <a:srgbClr val="0099FF"/>
                </a:solidFill>
                <a:latin typeface="Cambria" panose="02040503050406030204" pitchFamily="18" charset="0"/>
                <a:ea typeface="Cambria" panose="02040503050406030204" pitchFamily="18" charset="0"/>
              </a:rPr>
              <a:t>MSD26: 312k (MSD12 </a:t>
            </a:r>
            <a:r>
              <a:rPr lang="en-US" altLang="zh-CN" dirty="0">
                <a:solidFill>
                  <a:srgbClr val="0099FF"/>
                </a:solidFill>
                <a:latin typeface="Cambria" panose="02040503050406030204" pitchFamily="18" charset="0"/>
                <a:ea typeface="Cambria" panose="02040503050406030204" pitchFamily="18" charset="0"/>
              </a:rPr>
              <a:t>veto)</a:t>
            </a:r>
          </a:p>
          <a:p>
            <a:r>
              <a:rPr lang="en-US" dirty="0">
                <a:solidFill>
                  <a:srgbClr val="0099FF"/>
                </a:solidFill>
                <a:latin typeface="Cambria" panose="02040503050406030204" pitchFamily="18" charset="0"/>
                <a:ea typeface="Cambria" panose="02040503050406030204" pitchFamily="18" charset="0"/>
              </a:rPr>
              <a:t>MSD26 detected this </a:t>
            </a:r>
            <a:r>
              <a:rPr lang="en-US" altLang="zh-CN" dirty="0">
                <a:solidFill>
                  <a:srgbClr val="0099FF"/>
                </a:solidFill>
                <a:latin typeface="Cambria" panose="02040503050406030204" pitchFamily="18" charset="0"/>
                <a:ea typeface="Cambria" panose="02040503050406030204" pitchFamily="18" charset="0"/>
              </a:rPr>
              <a:t>α, but it did not pass through MSD12.</a:t>
            </a:r>
            <a:endParaRPr lang="en-US" dirty="0">
              <a:solidFill>
                <a:srgbClr val="0099FF"/>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675592E4-1514-483B-A961-20A00C4BD818}"/>
              </a:ext>
            </a:extLst>
          </p:cNvPr>
          <p:cNvSpPr txBox="1"/>
          <p:nvPr/>
        </p:nvSpPr>
        <p:spPr>
          <a:xfrm>
            <a:off x="7539052" y="156755"/>
            <a:ext cx="1349087" cy="369332"/>
          </a:xfrm>
          <a:prstGeom prst="rect">
            <a:avLst/>
          </a:prstGeom>
          <a:noFill/>
        </p:spPr>
        <p:txBody>
          <a:bodyPr wrap="none" rtlCol="0">
            <a:spAutoFit/>
          </a:bodyPr>
          <a:lstStyle/>
          <a:p>
            <a:r>
              <a:rPr lang="en-US" dirty="0">
                <a:solidFill>
                  <a:srgbClr val="FF6600"/>
                </a:solidFill>
                <a:latin typeface="Cambria" panose="02040503050406030204" pitchFamily="18" charset="0"/>
                <a:ea typeface="Cambria" panose="02040503050406030204" pitchFamily="18" charset="0"/>
              </a:rPr>
              <a:t>Res.=4.67%</a:t>
            </a:r>
          </a:p>
        </p:txBody>
      </p:sp>
    </p:spTree>
    <p:extLst>
      <p:ext uri="{BB962C8B-B14F-4D97-AF65-F5344CB8AC3E}">
        <p14:creationId xmlns:p14="http://schemas.microsoft.com/office/powerpoint/2010/main" val="218508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52C17-2A34-4D52-A5F1-EABC9A87714A}"/>
              </a:ext>
            </a:extLst>
          </p:cNvPr>
          <p:cNvPicPr>
            <a:picLocks noChangeAspect="1"/>
          </p:cNvPicPr>
          <p:nvPr/>
        </p:nvPicPr>
        <p:blipFill>
          <a:blip r:embed="rId3"/>
          <a:stretch>
            <a:fillRect/>
          </a:stretch>
        </p:blipFill>
        <p:spPr>
          <a:xfrm>
            <a:off x="0" y="0"/>
            <a:ext cx="9144000" cy="4668831"/>
          </a:xfrm>
          <a:prstGeom prst="rect">
            <a:avLst/>
          </a:prstGeom>
        </p:spPr>
      </p:pic>
      <p:sp>
        <p:nvSpPr>
          <p:cNvPr id="4" name="TextBox 3">
            <a:extLst>
              <a:ext uri="{FF2B5EF4-FFF2-40B4-BE49-F238E27FC236}">
                <a16:creationId xmlns:a16="http://schemas.microsoft.com/office/drawing/2014/main" id="{7C5BDFEF-03AF-4813-A127-1C2EAE6EC370}"/>
              </a:ext>
            </a:extLst>
          </p:cNvPr>
          <p:cNvSpPr txBox="1"/>
          <p:nvPr/>
        </p:nvSpPr>
        <p:spPr>
          <a:xfrm>
            <a:off x="6894484" y="138382"/>
            <a:ext cx="1898725" cy="707886"/>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Res. = 1.02%</a:t>
            </a:r>
          </a:p>
          <a:p>
            <a:r>
              <a:rPr lang="en-US" sz="2000" dirty="0">
                <a:latin typeface="Cambria" panose="02040503050406030204" pitchFamily="18" charset="0"/>
                <a:ea typeface="Cambria" panose="02040503050406030204" pitchFamily="18" charset="0"/>
              </a:rPr>
              <a:t>5461.2</a:t>
            </a:r>
            <a:r>
              <a:rPr lang="en-US" altLang="zh-CN" sz="2000" dirty="0">
                <a:latin typeface="Cambria" panose="02040503050406030204" pitchFamily="18" charset="0"/>
                <a:ea typeface="Cambria" panose="02040503050406030204" pitchFamily="18" charset="0"/>
              </a:rPr>
              <a:t>±2.8 keV</a:t>
            </a:r>
            <a:endParaRPr lang="en-US" sz="20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3BAA8F4-6A2A-4CB3-B5EA-E5E98027E7D6}"/>
              </a:ext>
            </a:extLst>
          </p:cNvPr>
          <p:cNvSpPr txBox="1"/>
          <p:nvPr/>
        </p:nvSpPr>
        <p:spPr>
          <a:xfrm>
            <a:off x="0" y="6488668"/>
            <a:ext cx="4776564" cy="369332"/>
          </a:xfrm>
          <a:prstGeom prst="rect">
            <a:avLst/>
          </a:prstGeom>
          <a:noFill/>
        </p:spPr>
        <p:txBody>
          <a:bodyPr wrap="none" rtlCol="0">
            <a:spAutoFit/>
          </a:bodyPr>
          <a:lstStyle/>
          <a:p>
            <a:r>
              <a:rPr lang="en-US" altLang="zh-CN" dirty="0">
                <a:solidFill>
                  <a:srgbClr val="00CC00"/>
                </a:solidFill>
                <a:latin typeface="Cambria" panose="02040503050406030204" pitchFamily="18" charset="0"/>
                <a:ea typeface="Cambria" panose="02040503050406030204" pitchFamily="18" charset="0"/>
              </a:rPr>
              <a:t>1853 keV </a:t>
            </a:r>
            <a:r>
              <a:rPr lang="en-US" altLang="zh-CN" dirty="0">
                <a:latin typeface="Cambria" panose="02040503050406030204" pitchFamily="18" charset="0"/>
                <a:ea typeface="Cambria" panose="02040503050406030204" pitchFamily="18" charset="0"/>
              </a:rPr>
              <a:t>+ </a:t>
            </a:r>
            <a:r>
              <a:rPr lang="en-US" altLang="zh-CN" dirty="0">
                <a:solidFill>
                  <a:srgbClr val="CC00FF"/>
                </a:solidFill>
                <a:latin typeface="Cambria" panose="02040503050406030204" pitchFamily="18" charset="0"/>
                <a:ea typeface="Cambria" panose="02040503050406030204" pitchFamily="18" charset="0"/>
              </a:rPr>
              <a:t>3564 keV </a:t>
            </a:r>
            <a:r>
              <a:rPr lang="en-US" altLang="zh-CN" dirty="0">
                <a:latin typeface="Cambria" panose="02040503050406030204" pitchFamily="18" charset="0"/>
                <a:ea typeface="Cambria" panose="02040503050406030204" pitchFamily="18" charset="0"/>
              </a:rPr>
              <a:t>= 5417 keV (Calculation)</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707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86749-DA7F-4FA1-869F-0C9E1F7D1612}"/>
              </a:ext>
            </a:extLst>
          </p:cNvPr>
          <p:cNvPicPr>
            <a:picLocks noChangeAspect="1"/>
          </p:cNvPicPr>
          <p:nvPr/>
        </p:nvPicPr>
        <p:blipFill>
          <a:blip r:embed="rId3"/>
          <a:stretch>
            <a:fillRect/>
          </a:stretch>
        </p:blipFill>
        <p:spPr>
          <a:xfrm>
            <a:off x="0" y="0"/>
            <a:ext cx="9144000" cy="4668831"/>
          </a:xfrm>
          <a:prstGeom prst="rect">
            <a:avLst/>
          </a:prstGeom>
        </p:spPr>
      </p:pic>
      <p:sp>
        <p:nvSpPr>
          <p:cNvPr id="4" name="TextBox 3">
            <a:extLst>
              <a:ext uri="{FF2B5EF4-FFF2-40B4-BE49-F238E27FC236}">
                <a16:creationId xmlns:a16="http://schemas.microsoft.com/office/drawing/2014/main" id="{C8E54A12-72A4-4E99-8AD7-23CC9530FCB7}"/>
              </a:ext>
            </a:extLst>
          </p:cNvPr>
          <p:cNvSpPr txBox="1"/>
          <p:nvPr/>
        </p:nvSpPr>
        <p:spPr>
          <a:xfrm>
            <a:off x="6894484" y="138382"/>
            <a:ext cx="1898725" cy="707886"/>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Res. = 2.08%</a:t>
            </a:r>
          </a:p>
          <a:p>
            <a:r>
              <a:rPr lang="en-US" sz="2000" dirty="0">
                <a:latin typeface="Cambria" panose="02040503050406030204" pitchFamily="18" charset="0"/>
                <a:ea typeface="Cambria" panose="02040503050406030204" pitchFamily="18" charset="0"/>
              </a:rPr>
              <a:t>3152.1</a:t>
            </a:r>
            <a:r>
              <a:rPr lang="en-US" altLang="zh-CN" sz="2000" dirty="0">
                <a:latin typeface="Cambria" panose="02040503050406030204" pitchFamily="18" charset="0"/>
                <a:ea typeface="Cambria" panose="02040503050406030204" pitchFamily="18" charset="0"/>
              </a:rPr>
              <a:t>±0.7 keV</a:t>
            </a:r>
            <a:endParaRPr lang="en-US" sz="20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908BD1F9-6F34-4EFA-B324-1ECB70AA1F78}"/>
              </a:ext>
            </a:extLst>
          </p:cNvPr>
          <p:cNvSpPr txBox="1"/>
          <p:nvPr/>
        </p:nvSpPr>
        <p:spPr>
          <a:xfrm>
            <a:off x="0" y="6488668"/>
            <a:ext cx="4520084" cy="369332"/>
          </a:xfrm>
          <a:prstGeom prst="rect">
            <a:avLst/>
          </a:prstGeom>
          <a:noFill/>
        </p:spPr>
        <p:txBody>
          <a:bodyPr wrap="none" rtlCol="0">
            <a:spAutoFit/>
          </a:bodyPr>
          <a:lstStyle/>
          <a:p>
            <a:r>
              <a:rPr lang="en-US" altLang="zh-CN" dirty="0">
                <a:solidFill>
                  <a:srgbClr val="00CC00"/>
                </a:solidFill>
                <a:latin typeface="Cambria" panose="02040503050406030204" pitchFamily="18" charset="0"/>
                <a:ea typeface="Cambria" panose="02040503050406030204" pitchFamily="18" charset="0"/>
              </a:rPr>
              <a:t>3095 keV </a:t>
            </a:r>
            <a:r>
              <a:rPr lang="en-US" altLang="zh-CN" dirty="0">
                <a:latin typeface="Cambria" panose="02040503050406030204" pitchFamily="18" charset="0"/>
                <a:ea typeface="Cambria" panose="02040503050406030204" pitchFamily="18" charset="0"/>
              </a:rPr>
              <a:t>+ </a:t>
            </a:r>
            <a:r>
              <a:rPr lang="en-US" altLang="zh-CN" dirty="0">
                <a:solidFill>
                  <a:srgbClr val="CC00FF"/>
                </a:solidFill>
                <a:latin typeface="Cambria" panose="02040503050406030204" pitchFamily="18" charset="0"/>
                <a:ea typeface="Cambria" panose="02040503050406030204" pitchFamily="18" charset="0"/>
              </a:rPr>
              <a:t>26 keV </a:t>
            </a:r>
            <a:r>
              <a:rPr lang="en-US" altLang="zh-CN" dirty="0">
                <a:latin typeface="Cambria" panose="02040503050406030204" pitchFamily="18" charset="0"/>
                <a:ea typeface="Cambria" panose="02040503050406030204" pitchFamily="18" charset="0"/>
              </a:rPr>
              <a:t>= 3121 keV (Calculation)</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14371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7F36B-1905-45F8-A81E-967EBFB982BF}"/>
              </a:ext>
            </a:extLst>
          </p:cNvPr>
          <p:cNvPicPr>
            <a:picLocks noChangeAspect="1"/>
          </p:cNvPicPr>
          <p:nvPr/>
        </p:nvPicPr>
        <p:blipFill>
          <a:blip r:embed="rId3"/>
          <a:stretch>
            <a:fillRect/>
          </a:stretch>
        </p:blipFill>
        <p:spPr>
          <a:xfrm>
            <a:off x="635394" y="0"/>
            <a:ext cx="7873211" cy="6858000"/>
          </a:xfrm>
          <a:prstGeom prst="rect">
            <a:avLst/>
          </a:prstGeom>
        </p:spPr>
      </p:pic>
    </p:spTree>
    <p:extLst>
      <p:ext uri="{BB962C8B-B14F-4D97-AF65-F5344CB8AC3E}">
        <p14:creationId xmlns:p14="http://schemas.microsoft.com/office/powerpoint/2010/main" val="380949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AFCF2-107B-4EF9-8C8D-63A0A6D230A6}"/>
              </a:ext>
            </a:extLst>
          </p:cNvPr>
          <p:cNvPicPr>
            <a:picLocks noChangeAspect="1"/>
          </p:cNvPicPr>
          <p:nvPr/>
        </p:nvPicPr>
        <p:blipFill>
          <a:blip r:embed="rId3"/>
          <a:stretch>
            <a:fillRect/>
          </a:stretch>
        </p:blipFill>
        <p:spPr>
          <a:xfrm>
            <a:off x="639465" y="0"/>
            <a:ext cx="7865069" cy="6858000"/>
          </a:xfrm>
          <a:prstGeom prst="rect">
            <a:avLst/>
          </a:prstGeom>
        </p:spPr>
      </p:pic>
    </p:spTree>
    <p:extLst>
      <p:ext uri="{BB962C8B-B14F-4D97-AF65-F5344CB8AC3E}">
        <p14:creationId xmlns:p14="http://schemas.microsoft.com/office/powerpoint/2010/main" val="340774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6D17ECF-5F45-455C-A00B-B8BA05D23AE9}"/>
              </a:ext>
            </a:extLst>
          </p:cNvPr>
          <p:cNvPicPr>
            <a:picLocks noChangeAspect="1"/>
          </p:cNvPicPr>
          <p:nvPr/>
        </p:nvPicPr>
        <p:blipFill>
          <a:blip r:embed="rId3"/>
          <a:stretch>
            <a:fillRect/>
          </a:stretch>
        </p:blipFill>
        <p:spPr>
          <a:xfrm>
            <a:off x="0" y="3501540"/>
            <a:ext cx="9144000" cy="3356460"/>
          </a:xfrm>
          <a:prstGeom prst="rect">
            <a:avLst/>
          </a:prstGeom>
        </p:spPr>
      </p:pic>
      <p:pic>
        <p:nvPicPr>
          <p:cNvPr id="11" name="Picture 10">
            <a:extLst>
              <a:ext uri="{FF2B5EF4-FFF2-40B4-BE49-F238E27FC236}">
                <a16:creationId xmlns:a16="http://schemas.microsoft.com/office/drawing/2014/main" id="{66487B12-743C-498B-8ECC-723E898694F6}"/>
              </a:ext>
            </a:extLst>
          </p:cNvPr>
          <p:cNvPicPr>
            <a:picLocks noChangeAspect="1"/>
          </p:cNvPicPr>
          <p:nvPr/>
        </p:nvPicPr>
        <p:blipFill>
          <a:blip r:embed="rId4"/>
          <a:stretch>
            <a:fillRect/>
          </a:stretch>
        </p:blipFill>
        <p:spPr>
          <a:xfrm>
            <a:off x="0" y="0"/>
            <a:ext cx="4572000" cy="2408246"/>
          </a:xfrm>
          <a:prstGeom prst="rect">
            <a:avLst/>
          </a:prstGeom>
        </p:spPr>
      </p:pic>
      <p:pic>
        <p:nvPicPr>
          <p:cNvPr id="15" name="Picture 14">
            <a:extLst>
              <a:ext uri="{FF2B5EF4-FFF2-40B4-BE49-F238E27FC236}">
                <a16:creationId xmlns:a16="http://schemas.microsoft.com/office/drawing/2014/main" id="{C2472786-48E8-44C3-A4DB-0279C2A58398}"/>
              </a:ext>
            </a:extLst>
          </p:cNvPr>
          <p:cNvPicPr>
            <a:picLocks noChangeAspect="1"/>
          </p:cNvPicPr>
          <p:nvPr/>
        </p:nvPicPr>
        <p:blipFill>
          <a:blip r:embed="rId5"/>
          <a:stretch>
            <a:fillRect/>
          </a:stretch>
        </p:blipFill>
        <p:spPr>
          <a:xfrm>
            <a:off x="4572000" y="-4075"/>
            <a:ext cx="4572000" cy="2412321"/>
          </a:xfrm>
          <a:prstGeom prst="rect">
            <a:avLst/>
          </a:prstGeom>
        </p:spPr>
      </p:pic>
      <p:pic>
        <p:nvPicPr>
          <p:cNvPr id="21" name="Picture 20">
            <a:extLst>
              <a:ext uri="{FF2B5EF4-FFF2-40B4-BE49-F238E27FC236}">
                <a16:creationId xmlns:a16="http://schemas.microsoft.com/office/drawing/2014/main" id="{B37FB42D-267F-4116-9BBE-51D55A5830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1183" y="3744970"/>
            <a:ext cx="4572000" cy="2228850"/>
          </a:xfrm>
          <a:prstGeom prst="rect">
            <a:avLst/>
          </a:prstGeom>
        </p:spPr>
      </p:pic>
      <p:sp>
        <p:nvSpPr>
          <p:cNvPr id="24" name="TextBox 23">
            <a:extLst>
              <a:ext uri="{FF2B5EF4-FFF2-40B4-BE49-F238E27FC236}">
                <a16:creationId xmlns:a16="http://schemas.microsoft.com/office/drawing/2014/main" id="{5E8CB51C-ACDB-47E9-B092-F844A5F6CDA1}"/>
              </a:ext>
            </a:extLst>
          </p:cNvPr>
          <p:cNvSpPr txBox="1"/>
          <p:nvPr/>
        </p:nvSpPr>
        <p:spPr>
          <a:xfrm>
            <a:off x="7000531" y="4536229"/>
            <a:ext cx="1944571" cy="646331"/>
          </a:xfrm>
          <a:prstGeom prst="rect">
            <a:avLst/>
          </a:prstGeom>
          <a:noFill/>
        </p:spPr>
        <p:txBody>
          <a:bodyPr wrap="none" rtlCol="0">
            <a:spAutoFit/>
          </a:bodyPr>
          <a:lstStyle/>
          <a:p>
            <a:pPr algn="ctr"/>
            <a:r>
              <a:rPr lang="en-US" altLang="zh-CN" dirty="0">
                <a:solidFill>
                  <a:srgbClr val="DE5A00"/>
                </a:solidFill>
                <a:latin typeface="Cambria" panose="02040503050406030204" pitchFamily="18" charset="0"/>
                <a:ea typeface="Cambria" panose="02040503050406030204" pitchFamily="18" charset="0"/>
              </a:rPr>
              <a:t>Timing resolution</a:t>
            </a:r>
          </a:p>
          <a:p>
            <a:pPr algn="ctr"/>
            <a:r>
              <a:rPr lang="en-US" altLang="zh-CN" dirty="0">
                <a:solidFill>
                  <a:srgbClr val="DE5A00"/>
                </a:solidFill>
                <a:latin typeface="Cambria" panose="02040503050406030204" pitchFamily="18" charset="0"/>
                <a:ea typeface="Cambria" panose="02040503050406030204" pitchFamily="18" charset="0"/>
              </a:rPr>
              <a:t>FWHM = 0.46 ns</a:t>
            </a:r>
            <a:endParaRPr lang="en-US" dirty="0">
              <a:solidFill>
                <a:srgbClr val="DE5A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73B16B29-BFE0-4755-8530-1CA49600500C}"/>
              </a:ext>
            </a:extLst>
          </p:cNvPr>
          <p:cNvSpPr txBox="1"/>
          <p:nvPr/>
        </p:nvSpPr>
        <p:spPr>
          <a:xfrm>
            <a:off x="1478072" y="4008329"/>
            <a:ext cx="2031197" cy="369332"/>
          </a:xfrm>
          <a:prstGeom prst="rect">
            <a:avLst/>
          </a:prstGeom>
          <a:noFill/>
        </p:spPr>
        <p:txBody>
          <a:bodyPr wrap="none" rtlCol="0">
            <a:spAutoFit/>
          </a:bodyPr>
          <a:lstStyle/>
          <a:p>
            <a:r>
              <a:rPr lang="en-US" dirty="0">
                <a:solidFill>
                  <a:srgbClr val="FFFF00"/>
                </a:solidFill>
              </a:rPr>
              <a:t>Pulse Pair  </a:t>
            </a:r>
            <a:r>
              <a:rPr lang="en-US" altLang="zh-CN" dirty="0">
                <a:solidFill>
                  <a:srgbClr val="FFFF00"/>
                </a:solidFill>
              </a:rPr>
              <a:t>Δ</a:t>
            </a:r>
            <a:r>
              <a:rPr lang="en-US" i="1" dirty="0">
                <a:solidFill>
                  <a:srgbClr val="FFFF00"/>
                </a:solidFill>
              </a:rPr>
              <a:t>T</a:t>
            </a:r>
            <a:r>
              <a:rPr lang="en-US" baseline="-25000" dirty="0">
                <a:solidFill>
                  <a:srgbClr val="FFFF00"/>
                </a:solidFill>
              </a:rPr>
              <a:t> </a:t>
            </a:r>
            <a:r>
              <a:rPr lang="en-US" dirty="0">
                <a:solidFill>
                  <a:srgbClr val="FFFF00"/>
                </a:solidFill>
              </a:rPr>
              <a:t>= 1 </a:t>
            </a:r>
            <a:r>
              <a:rPr lang="en-US" altLang="zh-CN" dirty="0" err="1">
                <a:solidFill>
                  <a:srgbClr val="FFFF00"/>
                </a:solidFill>
              </a:rPr>
              <a:t>μs</a:t>
            </a:r>
            <a:endParaRPr lang="en-US" dirty="0">
              <a:solidFill>
                <a:srgbClr val="FFFF00"/>
              </a:solidFill>
            </a:endParaRPr>
          </a:p>
        </p:txBody>
      </p:sp>
    </p:spTree>
    <p:extLst>
      <p:ext uri="{BB962C8B-B14F-4D97-AF65-F5344CB8AC3E}">
        <p14:creationId xmlns:p14="http://schemas.microsoft.com/office/powerpoint/2010/main" val="385558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12DC54-8B0C-470E-BA2E-304EEF84EBB2}"/>
              </a:ext>
            </a:extLst>
          </p:cNvPr>
          <p:cNvPicPr>
            <a:picLocks noChangeAspect="1"/>
          </p:cNvPicPr>
          <p:nvPr/>
        </p:nvPicPr>
        <p:blipFill>
          <a:blip r:embed="rId3"/>
          <a:stretch>
            <a:fillRect/>
          </a:stretch>
        </p:blipFill>
        <p:spPr>
          <a:xfrm>
            <a:off x="4572000" y="0"/>
            <a:ext cx="4572000" cy="2408246"/>
          </a:xfrm>
          <a:prstGeom prst="rect">
            <a:avLst/>
          </a:prstGeom>
        </p:spPr>
      </p:pic>
      <p:pic>
        <p:nvPicPr>
          <p:cNvPr id="5" name="Picture 4">
            <a:extLst>
              <a:ext uri="{FF2B5EF4-FFF2-40B4-BE49-F238E27FC236}">
                <a16:creationId xmlns:a16="http://schemas.microsoft.com/office/drawing/2014/main" id="{CA3093E6-3E90-4C47-BE04-29E4D2918620}"/>
              </a:ext>
            </a:extLst>
          </p:cNvPr>
          <p:cNvPicPr>
            <a:picLocks noChangeAspect="1"/>
          </p:cNvPicPr>
          <p:nvPr/>
        </p:nvPicPr>
        <p:blipFill>
          <a:blip r:embed="rId4"/>
          <a:stretch>
            <a:fillRect/>
          </a:stretch>
        </p:blipFill>
        <p:spPr>
          <a:xfrm>
            <a:off x="0" y="0"/>
            <a:ext cx="4572000" cy="2408246"/>
          </a:xfrm>
          <a:prstGeom prst="rect">
            <a:avLst/>
          </a:prstGeom>
        </p:spPr>
      </p:pic>
      <p:pic>
        <p:nvPicPr>
          <p:cNvPr id="7" name="Picture 6">
            <a:extLst>
              <a:ext uri="{FF2B5EF4-FFF2-40B4-BE49-F238E27FC236}">
                <a16:creationId xmlns:a16="http://schemas.microsoft.com/office/drawing/2014/main" id="{8D31A068-4A3D-471E-97CD-251B4FC525D1}"/>
              </a:ext>
            </a:extLst>
          </p:cNvPr>
          <p:cNvPicPr>
            <a:picLocks noChangeAspect="1"/>
          </p:cNvPicPr>
          <p:nvPr/>
        </p:nvPicPr>
        <p:blipFill>
          <a:blip r:embed="rId5"/>
          <a:stretch>
            <a:fillRect/>
          </a:stretch>
        </p:blipFill>
        <p:spPr>
          <a:xfrm>
            <a:off x="0" y="3506768"/>
            <a:ext cx="9144000" cy="3351232"/>
          </a:xfrm>
          <a:prstGeom prst="rect">
            <a:avLst/>
          </a:prstGeom>
        </p:spPr>
      </p:pic>
      <p:sp>
        <p:nvSpPr>
          <p:cNvPr id="8" name="TextBox 7">
            <a:extLst>
              <a:ext uri="{FF2B5EF4-FFF2-40B4-BE49-F238E27FC236}">
                <a16:creationId xmlns:a16="http://schemas.microsoft.com/office/drawing/2014/main" id="{D7DA6267-FC5A-4089-B135-F9C3284DC0D6}"/>
              </a:ext>
            </a:extLst>
          </p:cNvPr>
          <p:cNvSpPr txBox="1"/>
          <p:nvPr/>
        </p:nvSpPr>
        <p:spPr>
          <a:xfrm>
            <a:off x="7000531" y="4536229"/>
            <a:ext cx="1944570" cy="646331"/>
          </a:xfrm>
          <a:prstGeom prst="rect">
            <a:avLst/>
          </a:prstGeom>
          <a:noFill/>
        </p:spPr>
        <p:txBody>
          <a:bodyPr wrap="none" rtlCol="0">
            <a:spAutoFit/>
          </a:bodyPr>
          <a:lstStyle/>
          <a:p>
            <a:pPr algn="ctr"/>
            <a:r>
              <a:rPr lang="en-US" altLang="zh-CN" dirty="0">
                <a:solidFill>
                  <a:srgbClr val="DE5A00"/>
                </a:solidFill>
                <a:latin typeface="Cambria" panose="02040503050406030204" pitchFamily="18" charset="0"/>
                <a:ea typeface="Cambria" panose="02040503050406030204" pitchFamily="18" charset="0"/>
              </a:rPr>
              <a:t>Timing resolution</a:t>
            </a:r>
          </a:p>
          <a:p>
            <a:pPr algn="ctr"/>
            <a:r>
              <a:rPr lang="en-US" altLang="zh-CN" dirty="0">
                <a:solidFill>
                  <a:srgbClr val="DE5A00"/>
                </a:solidFill>
                <a:latin typeface="Cambria" panose="02040503050406030204" pitchFamily="18" charset="0"/>
                <a:ea typeface="Cambria" panose="02040503050406030204" pitchFamily="18" charset="0"/>
              </a:rPr>
              <a:t>FWHM = 0.32 ns</a:t>
            </a:r>
            <a:endParaRPr lang="en-US" dirty="0">
              <a:solidFill>
                <a:srgbClr val="DE5A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AA570B-7F40-447F-A61F-FE2F13D54142}"/>
              </a:ext>
            </a:extLst>
          </p:cNvPr>
          <p:cNvSpPr txBox="1"/>
          <p:nvPr/>
        </p:nvSpPr>
        <p:spPr>
          <a:xfrm>
            <a:off x="1478072" y="4008329"/>
            <a:ext cx="2153154" cy="369332"/>
          </a:xfrm>
          <a:prstGeom prst="rect">
            <a:avLst/>
          </a:prstGeom>
          <a:noFill/>
        </p:spPr>
        <p:txBody>
          <a:bodyPr wrap="none" rtlCol="0">
            <a:spAutoFit/>
          </a:bodyPr>
          <a:lstStyle/>
          <a:p>
            <a:r>
              <a:rPr lang="en-US" dirty="0"/>
              <a:t>Pulse </a:t>
            </a:r>
            <a:r>
              <a:rPr lang="en-US" altLang="zh-CN" dirty="0"/>
              <a:t>split with a TEE</a:t>
            </a:r>
          </a:p>
        </p:txBody>
      </p:sp>
      <p:sp>
        <p:nvSpPr>
          <p:cNvPr id="10" name="TextBox 9">
            <a:extLst>
              <a:ext uri="{FF2B5EF4-FFF2-40B4-BE49-F238E27FC236}">
                <a16:creationId xmlns:a16="http://schemas.microsoft.com/office/drawing/2014/main" id="{22E2DB3E-9EBB-4143-A618-398F66566C52}"/>
              </a:ext>
            </a:extLst>
          </p:cNvPr>
          <p:cNvSpPr txBox="1"/>
          <p:nvPr/>
        </p:nvSpPr>
        <p:spPr>
          <a:xfrm>
            <a:off x="-1" y="3059668"/>
            <a:ext cx="5173579" cy="369332"/>
          </a:xfrm>
          <a:prstGeom prst="rect">
            <a:avLst/>
          </a:prstGeom>
          <a:noFill/>
        </p:spPr>
        <p:txBody>
          <a:bodyPr wrap="square">
            <a:spAutoFit/>
          </a:bodyPr>
          <a:lstStyle/>
          <a:p>
            <a:r>
              <a:rPr lang="en-US" dirty="0"/>
              <a:t>Pixie-16 </a:t>
            </a:r>
            <a:r>
              <a:rPr lang="en-US" altLang="zh-CN" dirty="0"/>
              <a:t>feature</a:t>
            </a:r>
            <a:r>
              <a:rPr lang="en-US" dirty="0"/>
              <a:t>: Sub-</a:t>
            </a:r>
            <a:r>
              <a:rPr lang="en-US" dirty="0" err="1"/>
              <a:t>nanosec</a:t>
            </a:r>
            <a:r>
              <a:rPr lang="en-US" dirty="0"/>
              <a:t> timing measurements</a:t>
            </a:r>
          </a:p>
        </p:txBody>
      </p:sp>
    </p:spTree>
    <p:extLst>
      <p:ext uri="{BB962C8B-B14F-4D97-AF65-F5344CB8AC3E}">
        <p14:creationId xmlns:p14="http://schemas.microsoft.com/office/powerpoint/2010/main" val="416248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BD8F3-B140-4518-8501-09209A8F7D0D}"/>
              </a:ext>
            </a:extLst>
          </p:cNvPr>
          <p:cNvPicPr>
            <a:picLocks noChangeAspect="1"/>
          </p:cNvPicPr>
          <p:nvPr/>
        </p:nvPicPr>
        <p:blipFill>
          <a:blip r:embed="rId3"/>
          <a:stretch>
            <a:fillRect/>
          </a:stretch>
        </p:blipFill>
        <p:spPr>
          <a:xfrm>
            <a:off x="0" y="0"/>
            <a:ext cx="5000951" cy="3777494"/>
          </a:xfrm>
          <a:prstGeom prst="rect">
            <a:avLst/>
          </a:prstGeom>
        </p:spPr>
      </p:pic>
      <p:graphicFrame>
        <p:nvGraphicFramePr>
          <p:cNvPr id="5" name="Chart 4">
            <a:extLst>
              <a:ext uri="{FF2B5EF4-FFF2-40B4-BE49-F238E27FC236}">
                <a16:creationId xmlns:a16="http://schemas.microsoft.com/office/drawing/2014/main" id="{BC6C672B-4B33-4681-B519-889BD5360C58}"/>
              </a:ext>
            </a:extLst>
          </p:cNvPr>
          <p:cNvGraphicFramePr>
            <a:graphicFrameLocks/>
          </p:cNvGraphicFramePr>
          <p:nvPr/>
        </p:nvGraphicFramePr>
        <p:xfrm>
          <a:off x="0" y="3777494"/>
          <a:ext cx="6375748" cy="308050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E1EE4FC7-BEDE-4A71-84FD-B80564CFE25B}"/>
              </a:ext>
            </a:extLst>
          </p:cNvPr>
          <p:cNvSpPr txBox="1"/>
          <p:nvPr/>
        </p:nvSpPr>
        <p:spPr>
          <a:xfrm>
            <a:off x="5000951" y="217937"/>
            <a:ext cx="3632405" cy="369332"/>
          </a:xfrm>
          <a:prstGeom prst="rect">
            <a:avLst/>
          </a:prstGeom>
          <a:noFill/>
        </p:spPr>
        <p:txBody>
          <a:bodyPr wrap="none">
            <a:spAutoFit/>
          </a:bodyPr>
          <a:lstStyle/>
          <a:p>
            <a:r>
              <a:rPr lang="en-US" dirty="0"/>
              <a:t>Ge K-</a:t>
            </a:r>
            <a:r>
              <a:rPr lang="en-US" altLang="zh-CN" dirty="0"/>
              <a:t>absorption edge: </a:t>
            </a:r>
            <a:r>
              <a:rPr lang="en-US" dirty="0"/>
              <a:t>11.103(2) </a:t>
            </a:r>
            <a:r>
              <a:rPr lang="en-US" altLang="zh-CN" dirty="0"/>
              <a:t>keV</a:t>
            </a:r>
            <a:endParaRPr lang="en-US" dirty="0"/>
          </a:p>
        </p:txBody>
      </p:sp>
    </p:spTree>
    <p:extLst>
      <p:ext uri="{BB962C8B-B14F-4D97-AF65-F5344CB8AC3E}">
        <p14:creationId xmlns:p14="http://schemas.microsoft.com/office/powerpoint/2010/main" val="351598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7E64B1-265E-4372-A402-991A574C8F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86375" y="0"/>
            <a:ext cx="3857625" cy="6858000"/>
          </a:xfrm>
          <a:prstGeom prst="rect">
            <a:avLst/>
          </a:prstGeom>
        </p:spPr>
      </p:pic>
      <p:pic>
        <p:nvPicPr>
          <p:cNvPr id="5" name="Picture 4">
            <a:extLst>
              <a:ext uri="{FF2B5EF4-FFF2-40B4-BE49-F238E27FC236}">
                <a16:creationId xmlns:a16="http://schemas.microsoft.com/office/drawing/2014/main" id="{1A16A2B0-5668-4F1B-88E6-E90E2ADE60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3857625" cy="6858000"/>
          </a:xfrm>
          <a:prstGeom prst="rect">
            <a:avLst/>
          </a:prstGeom>
        </p:spPr>
      </p:pic>
      <p:sp>
        <p:nvSpPr>
          <p:cNvPr id="6" name="TextBox 5">
            <a:extLst>
              <a:ext uri="{FF2B5EF4-FFF2-40B4-BE49-F238E27FC236}">
                <a16:creationId xmlns:a16="http://schemas.microsoft.com/office/drawing/2014/main" id="{835CE5DF-E34C-4FF6-8778-C0D3EB36AE94}"/>
              </a:ext>
            </a:extLst>
          </p:cNvPr>
          <p:cNvSpPr txBox="1"/>
          <p:nvPr/>
        </p:nvSpPr>
        <p:spPr>
          <a:xfrm>
            <a:off x="1215025" y="1365337"/>
            <a:ext cx="803425" cy="369332"/>
          </a:xfrm>
          <a:prstGeom prst="rect">
            <a:avLst/>
          </a:prstGeom>
          <a:noFill/>
        </p:spPr>
        <p:txBody>
          <a:bodyPr wrap="none" rtlCol="0">
            <a:spAutoFit/>
          </a:bodyPr>
          <a:lstStyle/>
          <a:p>
            <a:r>
              <a:rPr lang="en-US" dirty="0">
                <a:solidFill>
                  <a:srgbClr val="FF0000"/>
                </a:solidFill>
              </a:rPr>
              <a:t>148</a:t>
            </a:r>
            <a:r>
              <a:rPr lang="en-US" altLang="zh-CN" dirty="0">
                <a:solidFill>
                  <a:srgbClr val="FF0000"/>
                </a:solidFill>
              </a:rPr>
              <a:t>Gd</a:t>
            </a:r>
            <a:endParaRPr lang="en-US" dirty="0">
              <a:solidFill>
                <a:srgbClr val="FF0000"/>
              </a:solidFill>
            </a:endParaRPr>
          </a:p>
        </p:txBody>
      </p:sp>
      <p:sp>
        <p:nvSpPr>
          <p:cNvPr id="7" name="TextBox 6">
            <a:extLst>
              <a:ext uri="{FF2B5EF4-FFF2-40B4-BE49-F238E27FC236}">
                <a16:creationId xmlns:a16="http://schemas.microsoft.com/office/drawing/2014/main" id="{B26E151F-4239-491C-AA83-0FC9A2D31B7E}"/>
              </a:ext>
            </a:extLst>
          </p:cNvPr>
          <p:cNvSpPr txBox="1"/>
          <p:nvPr/>
        </p:nvSpPr>
        <p:spPr>
          <a:xfrm>
            <a:off x="6813474" y="590811"/>
            <a:ext cx="853119" cy="369332"/>
          </a:xfrm>
          <a:prstGeom prst="rect">
            <a:avLst/>
          </a:prstGeom>
          <a:noFill/>
        </p:spPr>
        <p:txBody>
          <a:bodyPr wrap="none" rtlCol="0">
            <a:spAutoFit/>
          </a:bodyPr>
          <a:lstStyle/>
          <a:p>
            <a:r>
              <a:rPr lang="en-US" dirty="0">
                <a:solidFill>
                  <a:srgbClr val="FF0000"/>
                </a:solidFill>
              </a:rPr>
              <a:t>241Am</a:t>
            </a:r>
          </a:p>
        </p:txBody>
      </p:sp>
      <p:pic>
        <p:nvPicPr>
          <p:cNvPr id="9" name="Picture 8">
            <a:extLst>
              <a:ext uri="{FF2B5EF4-FFF2-40B4-BE49-F238E27FC236}">
                <a16:creationId xmlns:a16="http://schemas.microsoft.com/office/drawing/2014/main" id="{7749F0EE-F576-4930-9F99-F5F4F70F02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86198" y="0"/>
            <a:ext cx="1691014" cy="1521727"/>
          </a:xfrm>
          <a:prstGeom prst="rect">
            <a:avLst/>
          </a:prstGeom>
        </p:spPr>
      </p:pic>
    </p:spTree>
    <p:extLst>
      <p:ext uri="{BB962C8B-B14F-4D97-AF65-F5344CB8AC3E}">
        <p14:creationId xmlns:p14="http://schemas.microsoft.com/office/powerpoint/2010/main" val="297808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ABD7B-E60D-4BC6-A23C-659975C8B21F}"/>
              </a:ext>
            </a:extLst>
          </p:cNvPr>
          <p:cNvPicPr>
            <a:picLocks noChangeAspect="1"/>
          </p:cNvPicPr>
          <p:nvPr/>
        </p:nvPicPr>
        <p:blipFill>
          <a:blip r:embed="rId2"/>
          <a:stretch>
            <a:fillRect/>
          </a:stretch>
        </p:blipFill>
        <p:spPr>
          <a:xfrm>
            <a:off x="0" y="0"/>
            <a:ext cx="5863955" cy="3429000"/>
          </a:xfrm>
          <a:prstGeom prst="rect">
            <a:avLst/>
          </a:prstGeom>
        </p:spPr>
      </p:pic>
      <p:pic>
        <p:nvPicPr>
          <p:cNvPr id="4" name="Picture 3">
            <a:extLst>
              <a:ext uri="{FF2B5EF4-FFF2-40B4-BE49-F238E27FC236}">
                <a16:creationId xmlns:a16="http://schemas.microsoft.com/office/drawing/2014/main" id="{8563EF9C-7ACF-483B-94DB-B2A89E06AC2A}"/>
              </a:ext>
            </a:extLst>
          </p:cNvPr>
          <p:cNvPicPr>
            <a:picLocks noChangeAspect="1"/>
          </p:cNvPicPr>
          <p:nvPr/>
        </p:nvPicPr>
        <p:blipFill>
          <a:blip r:embed="rId3"/>
          <a:stretch>
            <a:fillRect/>
          </a:stretch>
        </p:blipFill>
        <p:spPr>
          <a:xfrm>
            <a:off x="0" y="3429000"/>
            <a:ext cx="5863955" cy="3429000"/>
          </a:xfrm>
          <a:prstGeom prst="rect">
            <a:avLst/>
          </a:prstGeom>
        </p:spPr>
      </p:pic>
      <p:sp>
        <p:nvSpPr>
          <p:cNvPr id="6" name="TextBox 5">
            <a:extLst>
              <a:ext uri="{FF2B5EF4-FFF2-40B4-BE49-F238E27FC236}">
                <a16:creationId xmlns:a16="http://schemas.microsoft.com/office/drawing/2014/main" id="{9BD0FCD3-A67F-4236-BBCD-F705C60229A5}"/>
              </a:ext>
            </a:extLst>
          </p:cNvPr>
          <p:cNvSpPr txBox="1"/>
          <p:nvPr/>
        </p:nvSpPr>
        <p:spPr>
          <a:xfrm>
            <a:off x="5863955" y="237172"/>
            <a:ext cx="3280045" cy="1754326"/>
          </a:xfrm>
          <a:prstGeom prst="rect">
            <a:avLst/>
          </a:prstGeom>
          <a:noFill/>
        </p:spPr>
        <p:txBody>
          <a:bodyPr wrap="square">
            <a:spAutoFit/>
          </a:bodyPr>
          <a:lstStyle/>
          <a:p>
            <a:pPr algn="just"/>
            <a:r>
              <a:rPr lang="en-US" sz="1800" b="0" i="0" u="none" strike="noStrike" baseline="0" dirty="0">
                <a:solidFill>
                  <a:srgbClr val="131313"/>
                </a:solidFill>
                <a:latin typeface="Cambria" panose="02040503050406030204" pitchFamily="18" charset="0"/>
                <a:ea typeface="Cambria" panose="02040503050406030204" pitchFamily="18" charset="0"/>
              </a:rPr>
              <a:t>There is a tendency for alpha particle sources to create such contamination through the escape of recoil nuclei during some alpha decays.</a:t>
            </a:r>
          </a:p>
          <a:p>
            <a:pPr algn="r"/>
            <a:r>
              <a:rPr lang="en-US" dirty="0">
                <a:solidFill>
                  <a:srgbClr val="131313"/>
                </a:solidFill>
                <a:latin typeface="Cambria" panose="02040503050406030204" pitchFamily="18" charset="0"/>
                <a:ea typeface="Cambria" panose="02040503050406030204" pitchFamily="18" charset="0"/>
              </a:rPr>
              <a:t>---- Glenn Knoll</a:t>
            </a:r>
            <a:endParaRPr lang="en-US"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93B7A57-9928-4CAA-8703-AD8920525079}"/>
              </a:ext>
            </a:extLst>
          </p:cNvPr>
          <p:cNvSpPr txBox="1"/>
          <p:nvPr/>
        </p:nvSpPr>
        <p:spPr>
          <a:xfrm>
            <a:off x="4135677" y="975836"/>
            <a:ext cx="1638269" cy="369332"/>
          </a:xfrm>
          <a:prstGeom prst="rect">
            <a:avLst/>
          </a:prstGeom>
          <a:noFill/>
        </p:spPr>
        <p:txBody>
          <a:bodyPr wrap="none" rtlCol="0">
            <a:spAutoFit/>
          </a:bodyPr>
          <a:lstStyle/>
          <a:p>
            <a:r>
              <a:rPr lang="en-US" altLang="zh-CN" dirty="0"/>
              <a:t>Before cleaning</a:t>
            </a:r>
            <a:endParaRPr lang="en-US" dirty="0"/>
          </a:p>
        </p:txBody>
      </p:sp>
      <p:sp>
        <p:nvSpPr>
          <p:cNvPr id="7" name="TextBox 6">
            <a:extLst>
              <a:ext uri="{FF2B5EF4-FFF2-40B4-BE49-F238E27FC236}">
                <a16:creationId xmlns:a16="http://schemas.microsoft.com/office/drawing/2014/main" id="{6E98E24B-61E5-4621-96E0-7550648BFD99}"/>
              </a:ext>
            </a:extLst>
          </p:cNvPr>
          <p:cNvSpPr txBox="1"/>
          <p:nvPr/>
        </p:nvSpPr>
        <p:spPr>
          <a:xfrm>
            <a:off x="4135677" y="4404836"/>
            <a:ext cx="1493422" cy="369332"/>
          </a:xfrm>
          <a:prstGeom prst="rect">
            <a:avLst/>
          </a:prstGeom>
          <a:noFill/>
        </p:spPr>
        <p:txBody>
          <a:bodyPr wrap="none" rtlCol="0">
            <a:spAutoFit/>
          </a:bodyPr>
          <a:lstStyle/>
          <a:p>
            <a:r>
              <a:rPr lang="en-US" altLang="zh-CN" dirty="0"/>
              <a:t>After cleaning</a:t>
            </a:r>
            <a:endParaRPr lang="en-US" dirty="0"/>
          </a:p>
        </p:txBody>
      </p:sp>
    </p:spTree>
    <p:extLst>
      <p:ext uri="{BB962C8B-B14F-4D97-AF65-F5344CB8AC3E}">
        <p14:creationId xmlns:p14="http://schemas.microsoft.com/office/powerpoint/2010/main" val="383906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8838871-5FD6-4A49-B5F4-F5A5A78104E5}"/>
              </a:ext>
            </a:extLst>
          </p:cNvPr>
          <p:cNvGraphicFramePr>
            <a:graphicFrameLocks noGrp="1"/>
          </p:cNvGraphicFramePr>
          <p:nvPr>
            <p:extLst>
              <p:ext uri="{D42A27DB-BD31-4B8C-83A1-F6EECF244321}">
                <p14:modId xmlns:p14="http://schemas.microsoft.com/office/powerpoint/2010/main" val="1724087115"/>
              </p:ext>
            </p:extLst>
          </p:nvPr>
        </p:nvGraphicFramePr>
        <p:xfrm>
          <a:off x="-24064" y="0"/>
          <a:ext cx="9196515" cy="3564104"/>
        </p:xfrm>
        <a:graphic>
          <a:graphicData uri="http://schemas.openxmlformats.org/drawingml/2006/table">
            <a:tbl>
              <a:tblPr firstRow="1" firstCol="1" bandRow="1">
                <a:tableStyleId>{5C22544A-7EE6-4342-B048-85BDC9FD1C3A}</a:tableStyleId>
              </a:tblPr>
              <a:tblGrid>
                <a:gridCol w="1040130">
                  <a:extLst>
                    <a:ext uri="{9D8B030D-6E8A-4147-A177-3AD203B41FA5}">
                      <a16:colId xmlns:a16="http://schemas.microsoft.com/office/drawing/2014/main" val="124667026"/>
                    </a:ext>
                  </a:extLst>
                </a:gridCol>
                <a:gridCol w="967105">
                  <a:extLst>
                    <a:ext uri="{9D8B030D-6E8A-4147-A177-3AD203B41FA5}">
                      <a16:colId xmlns:a16="http://schemas.microsoft.com/office/drawing/2014/main" val="878636830"/>
                    </a:ext>
                  </a:extLst>
                </a:gridCol>
                <a:gridCol w="1098867">
                  <a:extLst>
                    <a:ext uri="{9D8B030D-6E8A-4147-A177-3AD203B41FA5}">
                      <a16:colId xmlns:a16="http://schemas.microsoft.com/office/drawing/2014/main" val="184590543"/>
                    </a:ext>
                  </a:extLst>
                </a:gridCol>
                <a:gridCol w="1435799">
                  <a:extLst>
                    <a:ext uri="{9D8B030D-6E8A-4147-A177-3AD203B41FA5}">
                      <a16:colId xmlns:a16="http://schemas.microsoft.com/office/drawing/2014/main" val="2697221995"/>
                    </a:ext>
                  </a:extLst>
                </a:gridCol>
                <a:gridCol w="1152843">
                  <a:extLst>
                    <a:ext uri="{9D8B030D-6E8A-4147-A177-3AD203B41FA5}">
                      <a16:colId xmlns:a16="http://schemas.microsoft.com/office/drawing/2014/main" val="2413878058"/>
                    </a:ext>
                  </a:extLst>
                </a:gridCol>
                <a:gridCol w="967105">
                  <a:extLst>
                    <a:ext uri="{9D8B030D-6E8A-4147-A177-3AD203B41FA5}">
                      <a16:colId xmlns:a16="http://schemas.microsoft.com/office/drawing/2014/main" val="2598598749"/>
                    </a:ext>
                  </a:extLst>
                </a:gridCol>
                <a:gridCol w="1098867">
                  <a:extLst>
                    <a:ext uri="{9D8B030D-6E8A-4147-A177-3AD203B41FA5}">
                      <a16:colId xmlns:a16="http://schemas.microsoft.com/office/drawing/2014/main" val="481173298"/>
                    </a:ext>
                  </a:extLst>
                </a:gridCol>
                <a:gridCol w="1435799">
                  <a:extLst>
                    <a:ext uri="{9D8B030D-6E8A-4147-A177-3AD203B41FA5}">
                      <a16:colId xmlns:a16="http://schemas.microsoft.com/office/drawing/2014/main" val="2491098162"/>
                    </a:ext>
                  </a:extLst>
                </a:gridCol>
              </a:tblGrid>
              <a:tr h="445513">
                <a:tc>
                  <a:txBody>
                    <a:bodyPr/>
                    <a:lstStyle/>
                    <a:p>
                      <a:pPr marL="0" marR="0" algn="ctr">
                        <a:lnSpc>
                          <a:spcPct val="100000"/>
                        </a:lnSpc>
                        <a:spcBef>
                          <a:spcPts val="0"/>
                        </a:spcBef>
                        <a:spcAft>
                          <a:spcPts val="0"/>
                        </a:spcAft>
                      </a:pP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Serial</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Design</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Thickness</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Window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Serial</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0000"/>
                        </a:lnSpc>
                        <a:spcBef>
                          <a:spcPts val="0"/>
                        </a:spcBef>
                        <a:spcAft>
                          <a:spcPts val="0"/>
                        </a:spcAft>
                      </a:pP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Design</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0000"/>
                        </a:lnSpc>
                        <a:spcBef>
                          <a:spcPts val="0"/>
                        </a:spcBef>
                        <a:spcAft>
                          <a:spcPts val="0"/>
                        </a:spcAft>
                      </a:pP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Thickness</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Window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47374248"/>
                  </a:ext>
                </a:extLst>
              </a:tr>
              <a:tr h="445513">
                <a:tc>
                  <a:txBody>
                    <a:bodyPr/>
                    <a:lstStyle/>
                    <a:p>
                      <a:pPr marL="0" marR="0" algn="ctr">
                        <a:lnSpc>
                          <a:spcPct val="100000"/>
                        </a:lnSpc>
                        <a:spcBef>
                          <a:spcPts val="0"/>
                        </a:spcBef>
                        <a:spcAft>
                          <a:spcPts val="0"/>
                        </a:spcAft>
                      </a:pPr>
                      <a:r>
                        <a:rPr lang="en-US" sz="1600" b="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3506-3-1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MSD012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r>
                        <a:rPr lang="en-US" sz="1600" b="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12 </a:t>
                      </a:r>
                      <a:r>
                        <a:rPr lang="en-US" altLang="zh-CN" sz="1600" b="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9.5P/7P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b="0" dirty="0">
                          <a:solidFill>
                            <a:srgbClr val="C00000"/>
                          </a:solidFill>
                          <a:effectLst/>
                          <a:latin typeface="Cambria" panose="02040503050406030204" pitchFamily="18" charset="0"/>
                          <a:ea typeface="Cambria" panose="02040503050406030204" pitchFamily="18" charset="0"/>
                        </a:rPr>
                        <a:t>3498-25-2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solidFill>
                            <a:srgbClr val="C00000"/>
                          </a:solidFill>
                          <a:latin typeface="Cambria" panose="02040503050406030204" pitchFamily="18" charset="0"/>
                          <a:ea typeface="Cambria" panose="02040503050406030204" pitchFamily="18" charset="0"/>
                        </a:rPr>
                        <a:t>MSD026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solidFill>
                            <a:srgbClr val="C00000"/>
                          </a:solidFill>
                          <a:effectLst/>
                          <a:latin typeface="Cambria" panose="02040503050406030204" pitchFamily="18" charset="0"/>
                          <a:ea typeface="Cambria" panose="02040503050406030204" pitchFamily="18" charset="0"/>
                        </a:rPr>
                        <a:t>1000 </a:t>
                      </a:r>
                      <a:r>
                        <a:rPr lang="en-US" altLang="zh-CN" sz="1600" b="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solidFill>
                          <a:srgbClr val="C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solidFill>
                            <a:srgbClr val="C00000"/>
                          </a:solidFill>
                          <a:effectLst/>
                          <a:latin typeface="Cambria" panose="02040503050406030204" pitchFamily="18" charset="0"/>
                          <a:ea typeface="Cambria" panose="02040503050406030204" pitchFamily="18" charset="0"/>
                        </a:rPr>
                        <a:t>9.5P/2M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59294263"/>
                  </a:ext>
                </a:extLst>
              </a:tr>
              <a:tr h="445513">
                <a:tc>
                  <a:txBody>
                    <a:bodyPr/>
                    <a:lstStyle/>
                    <a:p>
                      <a:pPr marL="0" marR="0" algn="ctr">
                        <a:lnSpc>
                          <a:spcPct val="100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3506-3-2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MSD012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12 </a:t>
                      </a: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9.5P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3498-25-1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latin typeface="Cambria" panose="02040503050406030204" pitchFamily="18" charset="0"/>
                          <a:ea typeface="Cambria" panose="02040503050406030204" pitchFamily="18" charset="0"/>
                        </a:rPr>
                        <a:t>MSD026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1000 </a:t>
                      </a: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9.5P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23871458"/>
                  </a:ext>
                </a:extLst>
              </a:tr>
              <a:tr h="445513">
                <a:tc>
                  <a:txBody>
                    <a:bodyPr/>
                    <a:lstStyle/>
                    <a:p>
                      <a:pPr marL="0" marR="0" algn="ctr">
                        <a:lnSpc>
                          <a:spcPct val="100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3506-3-3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MSD012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12 </a:t>
                      </a: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9.5P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2926-19-2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latin typeface="Cambria" panose="02040503050406030204" pitchFamily="18" charset="0"/>
                          <a:ea typeface="Cambria" panose="02040503050406030204" pitchFamily="18" charset="0"/>
                        </a:rPr>
                        <a:t>MSD026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1500 </a:t>
                      </a: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391923681"/>
                  </a:ext>
                </a:extLst>
              </a:tr>
              <a:tr h="445513">
                <a:tc>
                  <a:txBody>
                    <a:bodyPr/>
                    <a:lstStyle/>
                    <a:p>
                      <a:pPr marL="0" marR="0" algn="ctr">
                        <a:lnSpc>
                          <a:spcPct val="100000"/>
                        </a:lnSpc>
                        <a:spcBef>
                          <a:spcPts val="0"/>
                        </a:spcBef>
                        <a:spcAft>
                          <a:spcPts val="0"/>
                        </a:spcAft>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2926-19-3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latin typeface="Cambria" panose="02040503050406030204" pitchFamily="18" charset="0"/>
                          <a:ea typeface="Cambria" panose="02040503050406030204" pitchFamily="18" charset="0"/>
                        </a:rPr>
                        <a:t>MSD026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1500 </a:t>
                      </a: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64814032"/>
                  </a:ext>
                </a:extLst>
              </a:tr>
              <a:tr h="445513">
                <a:tc>
                  <a:txBody>
                    <a:bodyPr/>
                    <a:lstStyle/>
                    <a:p>
                      <a:pPr marL="0" marR="0" algn="ctr">
                        <a:lnSpc>
                          <a:spcPct val="100000"/>
                        </a:lnSpc>
                        <a:spcBef>
                          <a:spcPts val="0"/>
                        </a:spcBef>
                        <a:spcAft>
                          <a:spcPts val="0"/>
                        </a:spcAft>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2926-19-3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latin typeface="Cambria" panose="02040503050406030204" pitchFamily="18" charset="0"/>
                          <a:ea typeface="Cambria" panose="02040503050406030204" pitchFamily="18" charset="0"/>
                        </a:rPr>
                        <a:t>MSD026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1500 </a:t>
                      </a: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997878264"/>
                  </a:ext>
                </a:extLst>
              </a:tr>
              <a:tr h="445513">
                <a:tc>
                  <a:txBody>
                    <a:bodyPr/>
                    <a:lstStyle/>
                    <a:p>
                      <a:pPr marL="0" marR="0" algn="ctr">
                        <a:lnSpc>
                          <a:spcPct val="100000"/>
                        </a:lnSpc>
                        <a:spcBef>
                          <a:spcPts val="0"/>
                        </a:spcBef>
                        <a:spcAft>
                          <a:spcPts val="0"/>
                        </a:spcAft>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3485-18-2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latin typeface="Cambria" panose="02040503050406030204" pitchFamily="18" charset="0"/>
                          <a:ea typeface="Cambria" panose="02040503050406030204" pitchFamily="18" charset="0"/>
                        </a:rPr>
                        <a:t>MSD026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50 </a:t>
                      </a: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45898200"/>
                  </a:ext>
                </a:extLst>
              </a:tr>
              <a:tr h="445513">
                <a:tc>
                  <a:txBody>
                    <a:bodyPr/>
                    <a:lstStyle/>
                    <a:p>
                      <a:pPr marL="0" marR="0" algn="ctr">
                        <a:lnSpc>
                          <a:spcPct val="100000"/>
                        </a:lnSpc>
                        <a:spcBef>
                          <a:spcPts val="0"/>
                        </a:spcBef>
                        <a:spcAft>
                          <a:spcPts val="0"/>
                        </a:spcAft>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ctr">
                        <a:lnSpc>
                          <a:spcPct val="100000"/>
                        </a:lnSpc>
                        <a:spcBef>
                          <a:spcPts val="0"/>
                        </a:spcBef>
                        <a:spcAft>
                          <a:spcPts val="0"/>
                        </a:spcAft>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3485-18-5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latin typeface="Cambria" panose="02040503050406030204" pitchFamily="18" charset="0"/>
                          <a:ea typeface="Cambria" panose="02040503050406030204" pitchFamily="18" charset="0"/>
                        </a:rPr>
                        <a:t>MSD026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50 </a:t>
                      </a:r>
                      <a:r>
                        <a:rPr lang="en-US" altLang="zh-CN" sz="16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μm</a:t>
                      </a:r>
                      <a:endParaRPr lang="en-US" sz="1600" b="0" dirty="0">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600" b="0" dirty="0">
                          <a:effectLst/>
                          <a:latin typeface="Cambria" panose="02040503050406030204" pitchFamily="18" charset="0"/>
                          <a:ea typeface="Cambria" panose="02040503050406030204" pitchFamily="18" charset="0"/>
                        </a:rPr>
                        <a:t>2M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18690340"/>
                  </a:ext>
                </a:extLst>
              </a:tr>
            </a:tbl>
          </a:graphicData>
        </a:graphic>
      </p:graphicFrame>
      <p:sp>
        <p:nvSpPr>
          <p:cNvPr id="4" name="TextBox 3">
            <a:extLst>
              <a:ext uri="{FF2B5EF4-FFF2-40B4-BE49-F238E27FC236}">
                <a16:creationId xmlns:a16="http://schemas.microsoft.com/office/drawing/2014/main" id="{8CB7A512-02E0-445D-95FF-46831F830ECA}"/>
              </a:ext>
            </a:extLst>
          </p:cNvPr>
          <p:cNvSpPr txBox="1"/>
          <p:nvPr/>
        </p:nvSpPr>
        <p:spPr>
          <a:xfrm>
            <a:off x="0" y="3887956"/>
            <a:ext cx="9144000" cy="2970044"/>
          </a:xfrm>
          <a:prstGeom prst="rect">
            <a:avLst/>
          </a:prstGeom>
          <a:noFill/>
        </p:spPr>
        <p:txBody>
          <a:bodyPr wrap="square">
            <a:spAutoFit/>
          </a:bodyPr>
          <a:lstStyle/>
          <a:p>
            <a:pPr marL="0" marR="0">
              <a:spcBef>
                <a:spcPts val="0"/>
              </a:spcBef>
              <a:spcAft>
                <a:spcPts val="0"/>
              </a:spcAft>
            </a:pPr>
            <a:r>
              <a:rPr lang="en-GB" sz="1100" dirty="0">
                <a:effectLst/>
                <a:latin typeface="Calibri" panose="020F0502020204030204" pitchFamily="34" charset="0"/>
                <a:ea typeface="等线" panose="02010600030101010101" pitchFamily="2" charset="-122"/>
              </a:rPr>
              <a:t>Hello Lijie</a:t>
            </a:r>
            <a:r>
              <a:rPr lang="en-US" sz="1100" dirty="0">
                <a:latin typeface="Calibri" panose="020F0502020204030204" pitchFamily="34" charset="0"/>
                <a:ea typeface="等线" panose="02010600030101010101" pitchFamily="2" charset="-122"/>
              </a:rPr>
              <a:t>,</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 </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If you are looking at devices of a similar thickness it looks like we have 2 x MSD012’s with a thickness of 12 um.  These particular devices also have a very shallow front junction and dead layer being of the type 9.5P variety.  The design style is A-5558 and is attached.</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 </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If you are looking at more robust thicker devices, we have quite a stock of MSD012 300 um wafers at type 7TT processing (type 7 implant and thinner metal entrance window metallization).  These could be assembled into packages (if in stock withing 4-6 weeks).</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 </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I can also see we have a smaller number of 10 um, 150 um and 1000 um chips available.</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 </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One other option, for expediency.  If you are a little flexible on device style/size, we have a whole host of MSD devices fully tested in stock on our website that we could ship very quickly.  I provide a link below.  If you need data/design drawings let me know and I can send them.</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 </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u="sng" dirty="0">
                <a:solidFill>
                  <a:srgbClr val="0000FF"/>
                </a:solidFill>
                <a:effectLst/>
                <a:latin typeface="Calibri" panose="020F0502020204030204" pitchFamily="34" charset="0"/>
                <a:ea typeface="等线" panose="02010600030101010101" pitchFamily="2" charset="-122"/>
                <a:hlinkClick r:id="rId3"/>
              </a:rPr>
              <a:t>http://www.micronsemiconductor.co.uk/excess-stock/</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 </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Best regards</a:t>
            </a:r>
            <a:endParaRPr lang="en-US" sz="11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GB" sz="1100" dirty="0">
                <a:effectLst/>
                <a:latin typeface="Calibri" panose="020F0502020204030204" pitchFamily="34" charset="0"/>
                <a:ea typeface="等线" panose="02010600030101010101" pitchFamily="2" charset="-122"/>
              </a:rPr>
              <a:t>Neil</a:t>
            </a:r>
            <a:endParaRPr lang="en-US" sz="11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56558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734003-D0F8-474C-8AAF-DDE0F88874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A33F3321-A667-42AB-B5F4-CA2C26ED7911}"/>
              </a:ext>
            </a:extLst>
          </p:cNvPr>
          <p:cNvSpPr txBox="1"/>
          <p:nvPr/>
        </p:nvSpPr>
        <p:spPr>
          <a:xfrm>
            <a:off x="0" y="5143500"/>
            <a:ext cx="9144000" cy="1754326"/>
          </a:xfrm>
          <a:prstGeom prst="rect">
            <a:avLst/>
          </a:prstGeom>
          <a:noFill/>
        </p:spPr>
        <p:txBody>
          <a:bodyPr wrap="square" rtlCol="0">
            <a:spAutoFit/>
          </a:bodyPr>
          <a:lstStyle/>
          <a:p>
            <a:pPr algn="just"/>
            <a:r>
              <a:rPr lang="en-US" sz="1800" b="0" i="0" u="none" strike="noStrike" baseline="0" dirty="0">
                <a:latin typeface="Fd4776-Identity-H"/>
              </a:rPr>
              <a:t>Because the noise characteristics of a typical preamplifier will deteriorate with increasing input capacitance, there is a premium on keeping the additional capacitive loading to a minimum.</a:t>
            </a:r>
          </a:p>
          <a:p>
            <a:pPr algn="just"/>
            <a:r>
              <a:rPr lang="en-US" dirty="0"/>
              <a:t>This capacitive loading will increase linearly with cable length.</a:t>
            </a:r>
          </a:p>
          <a:p>
            <a:pPr algn="just"/>
            <a:r>
              <a:rPr lang="en-US" dirty="0"/>
              <a:t> From a signal-to-noise standpoint, it is always preferable to minimize the capacitive loading on the preamp, and therefore long interconnecting cables between the detector and preamp should be avoided if possible.</a:t>
            </a:r>
          </a:p>
        </p:txBody>
      </p:sp>
    </p:spTree>
    <p:extLst>
      <p:ext uri="{BB962C8B-B14F-4D97-AF65-F5344CB8AC3E}">
        <p14:creationId xmlns:p14="http://schemas.microsoft.com/office/powerpoint/2010/main" val="17853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A5DF6C-EF0F-4905-81FF-DCE2B90966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572000" cy="2228850"/>
          </a:xfrm>
          <a:prstGeom prst="rect">
            <a:avLst/>
          </a:prstGeom>
        </p:spPr>
      </p:pic>
      <p:pic>
        <p:nvPicPr>
          <p:cNvPr id="5" name="Picture 4">
            <a:extLst>
              <a:ext uri="{FF2B5EF4-FFF2-40B4-BE49-F238E27FC236}">
                <a16:creationId xmlns:a16="http://schemas.microsoft.com/office/drawing/2014/main" id="{7C542192-A2EC-424F-817B-05A0E136D5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314575"/>
            <a:ext cx="4572000" cy="2228850"/>
          </a:xfrm>
          <a:prstGeom prst="rect">
            <a:avLst/>
          </a:prstGeom>
        </p:spPr>
      </p:pic>
      <p:pic>
        <p:nvPicPr>
          <p:cNvPr id="7" name="Picture 6">
            <a:extLst>
              <a:ext uri="{FF2B5EF4-FFF2-40B4-BE49-F238E27FC236}">
                <a16:creationId xmlns:a16="http://schemas.microsoft.com/office/drawing/2014/main" id="{D59861AA-87B8-4ED0-A3C3-5A8B45A71E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629150"/>
            <a:ext cx="4572000" cy="2228850"/>
          </a:xfrm>
          <a:prstGeom prst="rect">
            <a:avLst/>
          </a:prstGeom>
        </p:spPr>
      </p:pic>
      <p:sp>
        <p:nvSpPr>
          <p:cNvPr id="8" name="TextBox 7">
            <a:extLst>
              <a:ext uri="{FF2B5EF4-FFF2-40B4-BE49-F238E27FC236}">
                <a16:creationId xmlns:a16="http://schemas.microsoft.com/office/drawing/2014/main" id="{CCD57446-F388-4D21-916B-F9A482D3E966}"/>
              </a:ext>
            </a:extLst>
          </p:cNvPr>
          <p:cNvSpPr txBox="1"/>
          <p:nvPr/>
        </p:nvSpPr>
        <p:spPr>
          <a:xfrm>
            <a:off x="221063" y="160774"/>
            <a:ext cx="631904" cy="369332"/>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+0 V</a:t>
            </a:r>
          </a:p>
        </p:txBody>
      </p:sp>
      <p:sp>
        <p:nvSpPr>
          <p:cNvPr id="9" name="TextBox 8">
            <a:extLst>
              <a:ext uri="{FF2B5EF4-FFF2-40B4-BE49-F238E27FC236}">
                <a16:creationId xmlns:a16="http://schemas.microsoft.com/office/drawing/2014/main" id="{7BAEC7BC-D81B-409F-BBF2-595AC47C7A4A}"/>
              </a:ext>
            </a:extLst>
          </p:cNvPr>
          <p:cNvSpPr txBox="1"/>
          <p:nvPr/>
        </p:nvSpPr>
        <p:spPr>
          <a:xfrm>
            <a:off x="221063" y="2494080"/>
            <a:ext cx="760144" cy="369332"/>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+50 V</a:t>
            </a:r>
          </a:p>
        </p:txBody>
      </p:sp>
      <p:sp>
        <p:nvSpPr>
          <p:cNvPr id="10" name="TextBox 9">
            <a:extLst>
              <a:ext uri="{FF2B5EF4-FFF2-40B4-BE49-F238E27FC236}">
                <a16:creationId xmlns:a16="http://schemas.microsoft.com/office/drawing/2014/main" id="{4F667D46-0AAB-4056-8B3D-D4878FCF7950}"/>
              </a:ext>
            </a:extLst>
          </p:cNvPr>
          <p:cNvSpPr txBox="1"/>
          <p:nvPr/>
        </p:nvSpPr>
        <p:spPr>
          <a:xfrm>
            <a:off x="221063" y="4805404"/>
            <a:ext cx="888385" cy="369332"/>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+130 V</a:t>
            </a:r>
          </a:p>
        </p:txBody>
      </p:sp>
      <p:sp>
        <p:nvSpPr>
          <p:cNvPr id="11" name="TextBox 10">
            <a:extLst>
              <a:ext uri="{FF2B5EF4-FFF2-40B4-BE49-F238E27FC236}">
                <a16:creationId xmlns:a16="http://schemas.microsoft.com/office/drawing/2014/main" id="{9268025B-0A9E-4080-A01F-C277BEC09F04}"/>
              </a:ext>
            </a:extLst>
          </p:cNvPr>
          <p:cNvSpPr txBox="1"/>
          <p:nvPr/>
        </p:nvSpPr>
        <p:spPr>
          <a:xfrm>
            <a:off x="3635838" y="140677"/>
            <a:ext cx="906017" cy="646331"/>
          </a:xfrm>
          <a:prstGeom prst="rect">
            <a:avLst/>
          </a:prstGeom>
          <a:noFill/>
        </p:spPr>
        <p:txBody>
          <a:bodyPr wrap="none" rtlCol="0">
            <a:spAutoFit/>
          </a:bodyPr>
          <a:lstStyle/>
          <a:p>
            <a:r>
              <a:rPr lang="en-US" altLang="zh-CN" dirty="0">
                <a:solidFill>
                  <a:srgbClr val="FFFF00"/>
                </a:solidFill>
                <a:latin typeface="Cambria" panose="02040503050406030204" pitchFamily="18" charset="0"/>
                <a:ea typeface="Cambria" panose="02040503050406030204" pitchFamily="18" charset="0"/>
              </a:rPr>
              <a:t>MSD26</a:t>
            </a:r>
          </a:p>
          <a:p>
            <a:r>
              <a:rPr lang="en-US" dirty="0">
                <a:solidFill>
                  <a:srgbClr val="FFFF00"/>
                </a:solidFill>
                <a:latin typeface="Cambria" panose="02040503050406030204" pitchFamily="18" charset="0"/>
                <a:ea typeface="Cambria" panose="02040503050406030204" pitchFamily="18" charset="0"/>
              </a:rPr>
              <a:t>241Am</a:t>
            </a:r>
          </a:p>
        </p:txBody>
      </p:sp>
      <p:pic>
        <p:nvPicPr>
          <p:cNvPr id="13" name="Picture 12">
            <a:extLst>
              <a:ext uri="{FF2B5EF4-FFF2-40B4-BE49-F238E27FC236}">
                <a16:creationId xmlns:a16="http://schemas.microsoft.com/office/drawing/2014/main" id="{31CDE2EE-B8C7-4DA2-9657-69A4DE14B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2000" y="0"/>
            <a:ext cx="4572000" cy="2228850"/>
          </a:xfrm>
          <a:prstGeom prst="rect">
            <a:avLst/>
          </a:prstGeom>
        </p:spPr>
      </p:pic>
      <p:pic>
        <p:nvPicPr>
          <p:cNvPr id="15" name="Picture 14">
            <a:extLst>
              <a:ext uri="{FF2B5EF4-FFF2-40B4-BE49-F238E27FC236}">
                <a16:creationId xmlns:a16="http://schemas.microsoft.com/office/drawing/2014/main" id="{9AA2BEB4-C95E-4D9E-BB00-B3C5E489AF0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72000" y="2314575"/>
            <a:ext cx="4572000" cy="2228850"/>
          </a:xfrm>
          <a:prstGeom prst="rect">
            <a:avLst/>
          </a:prstGeom>
        </p:spPr>
      </p:pic>
      <p:pic>
        <p:nvPicPr>
          <p:cNvPr id="17" name="Picture 16">
            <a:extLst>
              <a:ext uri="{FF2B5EF4-FFF2-40B4-BE49-F238E27FC236}">
                <a16:creationId xmlns:a16="http://schemas.microsoft.com/office/drawing/2014/main" id="{10A063DC-2B49-478B-98FB-427BF66DF56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72000" y="4629150"/>
            <a:ext cx="4572000" cy="2228850"/>
          </a:xfrm>
          <a:prstGeom prst="rect">
            <a:avLst/>
          </a:prstGeom>
        </p:spPr>
      </p:pic>
      <p:sp>
        <p:nvSpPr>
          <p:cNvPr id="18" name="TextBox 17">
            <a:extLst>
              <a:ext uri="{FF2B5EF4-FFF2-40B4-BE49-F238E27FC236}">
                <a16:creationId xmlns:a16="http://schemas.microsoft.com/office/drawing/2014/main" id="{47BA875E-D126-4BCC-8E80-227C17B5AF67}"/>
              </a:ext>
            </a:extLst>
          </p:cNvPr>
          <p:cNvSpPr txBox="1"/>
          <p:nvPr/>
        </p:nvSpPr>
        <p:spPr>
          <a:xfrm>
            <a:off x="4887339" y="261257"/>
            <a:ext cx="631904" cy="369332"/>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–0 V</a:t>
            </a:r>
          </a:p>
        </p:txBody>
      </p:sp>
      <p:sp>
        <p:nvSpPr>
          <p:cNvPr id="19" name="TextBox 18">
            <a:extLst>
              <a:ext uri="{FF2B5EF4-FFF2-40B4-BE49-F238E27FC236}">
                <a16:creationId xmlns:a16="http://schemas.microsoft.com/office/drawing/2014/main" id="{FA627A3D-F141-4E06-A6AC-39F920ACC75F}"/>
              </a:ext>
            </a:extLst>
          </p:cNvPr>
          <p:cNvSpPr txBox="1"/>
          <p:nvPr/>
        </p:nvSpPr>
        <p:spPr>
          <a:xfrm>
            <a:off x="4887339" y="2594563"/>
            <a:ext cx="760144" cy="369332"/>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–50 V</a:t>
            </a:r>
          </a:p>
        </p:txBody>
      </p:sp>
      <p:sp>
        <p:nvSpPr>
          <p:cNvPr id="20" name="TextBox 19">
            <a:extLst>
              <a:ext uri="{FF2B5EF4-FFF2-40B4-BE49-F238E27FC236}">
                <a16:creationId xmlns:a16="http://schemas.microsoft.com/office/drawing/2014/main" id="{5A7EF306-BC32-4AFD-959B-188874111096}"/>
              </a:ext>
            </a:extLst>
          </p:cNvPr>
          <p:cNvSpPr txBox="1"/>
          <p:nvPr/>
        </p:nvSpPr>
        <p:spPr>
          <a:xfrm>
            <a:off x="4887339" y="4905887"/>
            <a:ext cx="888385" cy="369332"/>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–130 V</a:t>
            </a:r>
          </a:p>
        </p:txBody>
      </p:sp>
      <p:sp>
        <p:nvSpPr>
          <p:cNvPr id="21" name="TextBox 20">
            <a:extLst>
              <a:ext uri="{FF2B5EF4-FFF2-40B4-BE49-F238E27FC236}">
                <a16:creationId xmlns:a16="http://schemas.microsoft.com/office/drawing/2014/main" id="{11E260B9-DA8B-48C9-926F-020D78037B44}"/>
              </a:ext>
            </a:extLst>
          </p:cNvPr>
          <p:cNvSpPr txBox="1"/>
          <p:nvPr/>
        </p:nvSpPr>
        <p:spPr>
          <a:xfrm>
            <a:off x="3705566" y="1396720"/>
            <a:ext cx="766557" cy="369332"/>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1.2 </a:t>
            </a:r>
            <a:r>
              <a:rPr lang="en-US" altLang="zh-CN" dirty="0" err="1">
                <a:solidFill>
                  <a:srgbClr val="FFFF00"/>
                </a:solidFill>
                <a:latin typeface="Cambria" panose="02040503050406030204" pitchFamily="18" charset="0"/>
                <a:ea typeface="Cambria" panose="02040503050406030204" pitchFamily="18" charset="0"/>
              </a:rPr>
              <a:t>μs</a:t>
            </a:r>
            <a:endParaRPr lang="en-US" dirty="0">
              <a:solidFill>
                <a:srgbClr val="FFFF0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22748328-DA74-4791-9976-35BCF87DDAB5}"/>
              </a:ext>
            </a:extLst>
          </p:cNvPr>
          <p:cNvSpPr txBox="1"/>
          <p:nvPr/>
        </p:nvSpPr>
        <p:spPr>
          <a:xfrm>
            <a:off x="3505285" y="3105834"/>
            <a:ext cx="952505" cy="646331"/>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428 mV</a:t>
            </a:r>
          </a:p>
          <a:p>
            <a:r>
              <a:rPr lang="en-US" dirty="0">
                <a:solidFill>
                  <a:srgbClr val="FFFF00"/>
                </a:solidFill>
                <a:latin typeface="Cambria" panose="02040503050406030204" pitchFamily="18" charset="0"/>
                <a:ea typeface="Cambria" panose="02040503050406030204" pitchFamily="18" charset="0"/>
              </a:rPr>
              <a:t>180 </a:t>
            </a:r>
            <a:r>
              <a:rPr lang="en-US" altLang="zh-CN" dirty="0">
                <a:solidFill>
                  <a:srgbClr val="FFFF00"/>
                </a:solidFill>
                <a:latin typeface="Cambria" panose="02040503050406030204" pitchFamily="18" charset="0"/>
                <a:ea typeface="Cambria" panose="02040503050406030204" pitchFamily="18" charset="0"/>
              </a:rPr>
              <a:t>ns</a:t>
            </a:r>
            <a:endParaRPr lang="en-US" dirty="0">
              <a:solidFill>
                <a:srgbClr val="FFFF00"/>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EF55344F-2F40-4E80-B998-1AC3303D4A7C}"/>
              </a:ext>
            </a:extLst>
          </p:cNvPr>
          <p:cNvSpPr txBox="1"/>
          <p:nvPr/>
        </p:nvSpPr>
        <p:spPr>
          <a:xfrm>
            <a:off x="3505286" y="5420408"/>
            <a:ext cx="952505" cy="646331"/>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432 mV</a:t>
            </a:r>
          </a:p>
          <a:p>
            <a:r>
              <a:rPr lang="en-US" dirty="0">
                <a:solidFill>
                  <a:srgbClr val="FFFF00"/>
                </a:solidFill>
                <a:latin typeface="Cambria" panose="02040503050406030204" pitchFamily="18" charset="0"/>
                <a:ea typeface="Cambria" panose="02040503050406030204" pitchFamily="18" charset="0"/>
              </a:rPr>
              <a:t>70 ns</a:t>
            </a:r>
          </a:p>
        </p:txBody>
      </p:sp>
      <p:sp>
        <p:nvSpPr>
          <p:cNvPr id="24" name="TextBox 23">
            <a:extLst>
              <a:ext uri="{FF2B5EF4-FFF2-40B4-BE49-F238E27FC236}">
                <a16:creationId xmlns:a16="http://schemas.microsoft.com/office/drawing/2014/main" id="{2BE4A125-38F2-43CB-A61E-9FC485D4F9EA}"/>
              </a:ext>
            </a:extLst>
          </p:cNvPr>
          <p:cNvSpPr txBox="1"/>
          <p:nvPr/>
        </p:nvSpPr>
        <p:spPr>
          <a:xfrm>
            <a:off x="8232827" y="1398115"/>
            <a:ext cx="766557" cy="369332"/>
          </a:xfrm>
          <a:prstGeom prst="rect">
            <a:avLst/>
          </a:prstGeom>
          <a:noFill/>
        </p:spPr>
        <p:txBody>
          <a:bodyPr wrap="none" rtlCol="0">
            <a:spAutoFit/>
          </a:bodyPr>
          <a:lstStyle/>
          <a:p>
            <a:r>
              <a:rPr lang="en-US" altLang="zh-CN" dirty="0">
                <a:solidFill>
                  <a:srgbClr val="FFFF00"/>
                </a:solidFill>
                <a:latin typeface="Cambria" panose="02040503050406030204" pitchFamily="18" charset="0"/>
                <a:ea typeface="Cambria" panose="02040503050406030204" pitchFamily="18" charset="0"/>
              </a:rPr>
              <a:t>2.4 </a:t>
            </a:r>
            <a:r>
              <a:rPr lang="en-US" altLang="zh-CN" dirty="0" err="1">
                <a:solidFill>
                  <a:srgbClr val="FFFF00"/>
                </a:solidFill>
                <a:latin typeface="Cambria" panose="02040503050406030204" pitchFamily="18" charset="0"/>
                <a:ea typeface="Cambria" panose="02040503050406030204" pitchFamily="18" charset="0"/>
              </a:rPr>
              <a:t>μs</a:t>
            </a:r>
            <a:endParaRPr lang="en-US" dirty="0">
              <a:solidFill>
                <a:srgbClr val="FFFF00"/>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F05B0597-0AA9-4E56-A337-FD0A7AA912E4}"/>
              </a:ext>
            </a:extLst>
          </p:cNvPr>
          <p:cNvSpPr txBox="1"/>
          <p:nvPr/>
        </p:nvSpPr>
        <p:spPr>
          <a:xfrm>
            <a:off x="8091618" y="5420409"/>
            <a:ext cx="952505" cy="646331"/>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432 mV</a:t>
            </a:r>
          </a:p>
          <a:p>
            <a:r>
              <a:rPr lang="en-US" dirty="0">
                <a:solidFill>
                  <a:srgbClr val="FFFF00"/>
                </a:solidFill>
                <a:latin typeface="Cambria" panose="02040503050406030204" pitchFamily="18" charset="0"/>
                <a:ea typeface="Cambria" panose="02040503050406030204" pitchFamily="18" charset="0"/>
              </a:rPr>
              <a:t>70 n</a:t>
            </a:r>
            <a:r>
              <a:rPr lang="en-US" altLang="zh-CN" dirty="0">
                <a:solidFill>
                  <a:srgbClr val="FFFF00"/>
                </a:solidFill>
                <a:latin typeface="Cambria" panose="02040503050406030204" pitchFamily="18" charset="0"/>
                <a:ea typeface="Cambria" panose="02040503050406030204" pitchFamily="18" charset="0"/>
              </a:rPr>
              <a:t>s</a:t>
            </a:r>
            <a:endParaRPr lang="en-US" dirty="0">
              <a:solidFill>
                <a:srgbClr val="FFFF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088BB8D-8F84-4327-8A2B-93C59B899BFB}"/>
              </a:ext>
            </a:extLst>
          </p:cNvPr>
          <p:cNvSpPr txBox="1"/>
          <p:nvPr/>
        </p:nvSpPr>
        <p:spPr>
          <a:xfrm>
            <a:off x="8091617" y="3105833"/>
            <a:ext cx="952505" cy="646331"/>
          </a:xfrm>
          <a:prstGeom prst="rect">
            <a:avLst/>
          </a:prstGeom>
          <a:noFill/>
        </p:spPr>
        <p:txBody>
          <a:bodyPr wrap="none" rtlCol="0">
            <a:spAutoFit/>
          </a:bodyPr>
          <a:lstStyle/>
          <a:p>
            <a:r>
              <a:rPr lang="en-US" dirty="0">
                <a:solidFill>
                  <a:srgbClr val="FFFF00"/>
                </a:solidFill>
                <a:latin typeface="Cambria" panose="02040503050406030204" pitchFamily="18" charset="0"/>
                <a:ea typeface="Cambria" panose="02040503050406030204" pitchFamily="18" charset="0"/>
              </a:rPr>
              <a:t>428 mV</a:t>
            </a:r>
          </a:p>
          <a:p>
            <a:r>
              <a:rPr lang="en-US" dirty="0">
                <a:solidFill>
                  <a:srgbClr val="FFFF00"/>
                </a:solidFill>
                <a:latin typeface="Cambria" panose="02040503050406030204" pitchFamily="18" charset="0"/>
                <a:ea typeface="Cambria" panose="02040503050406030204" pitchFamily="18" charset="0"/>
              </a:rPr>
              <a:t>180 </a:t>
            </a:r>
            <a:r>
              <a:rPr lang="en-US" altLang="zh-CN" dirty="0">
                <a:solidFill>
                  <a:srgbClr val="FFFF00"/>
                </a:solidFill>
                <a:latin typeface="Cambria" panose="02040503050406030204" pitchFamily="18" charset="0"/>
                <a:ea typeface="Cambria" panose="02040503050406030204" pitchFamily="18" charset="0"/>
              </a:rPr>
              <a:t>ns</a:t>
            </a:r>
            <a:endParaRPr lang="en-US"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33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641B1F-004E-4F41-8247-00DC77AE18E0}"/>
              </a:ext>
            </a:extLst>
          </p:cNvPr>
          <p:cNvPicPr>
            <a:picLocks noChangeAspect="1"/>
          </p:cNvPicPr>
          <p:nvPr/>
        </p:nvPicPr>
        <p:blipFill>
          <a:blip r:embed="rId3"/>
          <a:stretch>
            <a:fillRect/>
          </a:stretch>
        </p:blipFill>
        <p:spPr>
          <a:xfrm>
            <a:off x="0" y="0"/>
            <a:ext cx="9144000" cy="4671505"/>
          </a:xfrm>
          <a:prstGeom prst="rect">
            <a:avLst/>
          </a:prstGeom>
        </p:spPr>
      </p:pic>
      <p:sp>
        <p:nvSpPr>
          <p:cNvPr id="3" name="TextBox 2">
            <a:extLst>
              <a:ext uri="{FF2B5EF4-FFF2-40B4-BE49-F238E27FC236}">
                <a16:creationId xmlns:a16="http://schemas.microsoft.com/office/drawing/2014/main" id="{73A986C3-8F9B-41ED-B477-51420A41B800}"/>
              </a:ext>
            </a:extLst>
          </p:cNvPr>
          <p:cNvSpPr txBox="1"/>
          <p:nvPr/>
        </p:nvSpPr>
        <p:spPr>
          <a:xfrm>
            <a:off x="1091682" y="634482"/>
            <a:ext cx="2025876" cy="369332"/>
          </a:xfrm>
          <a:prstGeom prst="rect">
            <a:avLst/>
          </a:prstGeom>
          <a:noFill/>
        </p:spPr>
        <p:txBody>
          <a:bodyPr wrap="none" rtlCol="0">
            <a:spAutoFit/>
          </a:bodyPr>
          <a:lstStyle/>
          <a:p>
            <a:r>
              <a:rPr lang="en-US" dirty="0"/>
              <a:t>Negative bias 130 V</a:t>
            </a:r>
          </a:p>
        </p:txBody>
      </p:sp>
      <p:sp>
        <p:nvSpPr>
          <p:cNvPr id="5" name="TextBox 4">
            <a:extLst>
              <a:ext uri="{FF2B5EF4-FFF2-40B4-BE49-F238E27FC236}">
                <a16:creationId xmlns:a16="http://schemas.microsoft.com/office/drawing/2014/main" id="{77F040EF-8DDF-4846-B480-9A3DD15AAB61}"/>
              </a:ext>
            </a:extLst>
          </p:cNvPr>
          <p:cNvSpPr txBox="1"/>
          <p:nvPr/>
        </p:nvSpPr>
        <p:spPr>
          <a:xfrm>
            <a:off x="0" y="4793460"/>
            <a:ext cx="5094472" cy="2064540"/>
          </a:xfrm>
          <a:prstGeom prst="rect">
            <a:avLst/>
          </a:prstGeom>
          <a:noFill/>
        </p:spPr>
        <p:txBody>
          <a:bodyPr wrap="none" rtlCol="0">
            <a:spAutoFit/>
          </a:bodyPr>
          <a:lstStyle/>
          <a:p>
            <a:pPr>
              <a:lnSpc>
                <a:spcPct val="120000"/>
              </a:lnSpc>
            </a:pPr>
            <a:r>
              <a:rPr lang="en-US" dirty="0">
                <a:solidFill>
                  <a:srgbClr val="0000CC"/>
                </a:solidFill>
              </a:rPr>
              <a:t>FWHM = 20.2 keV (</a:t>
            </a:r>
            <a:r>
              <a:rPr lang="en-US" altLang="zh-CN" dirty="0">
                <a:solidFill>
                  <a:srgbClr val="0000CC"/>
                </a:solidFill>
              </a:rPr>
              <a:t>uncollimated</a:t>
            </a:r>
            <a:r>
              <a:rPr lang="en-US" dirty="0">
                <a:solidFill>
                  <a:srgbClr val="0000CC"/>
                </a:solidFill>
              </a:rPr>
              <a:t>)</a:t>
            </a:r>
          </a:p>
          <a:p>
            <a:pPr>
              <a:lnSpc>
                <a:spcPct val="120000"/>
              </a:lnSpc>
            </a:pPr>
            <a:r>
              <a:rPr lang="en-US" dirty="0">
                <a:solidFill>
                  <a:srgbClr val="0000CC"/>
                </a:solidFill>
              </a:rPr>
              <a:t>FWHM = 18.0 keV (5-mm collimated)</a:t>
            </a:r>
          </a:p>
          <a:p>
            <a:pPr>
              <a:lnSpc>
                <a:spcPct val="120000"/>
              </a:lnSpc>
            </a:pPr>
            <a:r>
              <a:rPr lang="en-US" dirty="0">
                <a:solidFill>
                  <a:srgbClr val="0000CC"/>
                </a:solidFill>
              </a:rPr>
              <a:t>FWHM = 17.0 </a:t>
            </a:r>
            <a:r>
              <a:rPr lang="en-US" altLang="zh-CN" dirty="0">
                <a:solidFill>
                  <a:srgbClr val="0000CC"/>
                </a:solidFill>
              </a:rPr>
              <a:t>keV (2-mm collimated)</a:t>
            </a:r>
          </a:p>
          <a:p>
            <a:pPr>
              <a:lnSpc>
                <a:spcPct val="120000"/>
              </a:lnSpc>
            </a:pPr>
            <a:r>
              <a:rPr lang="en-US" dirty="0">
                <a:solidFill>
                  <a:srgbClr val="0000CC"/>
                </a:solidFill>
              </a:rPr>
              <a:t>FWHM = 17.7 </a:t>
            </a:r>
            <a:r>
              <a:rPr lang="en-US" altLang="zh-CN" dirty="0">
                <a:solidFill>
                  <a:srgbClr val="0000CC"/>
                </a:solidFill>
              </a:rPr>
              <a:t>keV (2.5-mm collimated, positive bias)</a:t>
            </a:r>
          </a:p>
          <a:p>
            <a:pPr>
              <a:lnSpc>
                <a:spcPct val="120000"/>
              </a:lnSpc>
            </a:pPr>
            <a:r>
              <a:rPr lang="en-US" dirty="0"/>
              <a:t>FWHM = 35.4 keV (Micron test NN+, positive bias)</a:t>
            </a:r>
          </a:p>
          <a:p>
            <a:pPr>
              <a:lnSpc>
                <a:spcPct val="120000"/>
              </a:lnSpc>
            </a:pPr>
            <a:r>
              <a:rPr lang="en-US" dirty="0"/>
              <a:t>FWHM = 26.7 keV (Micron test P+N)</a:t>
            </a:r>
          </a:p>
        </p:txBody>
      </p:sp>
      <p:sp>
        <p:nvSpPr>
          <p:cNvPr id="8" name="TextBox 7">
            <a:extLst>
              <a:ext uri="{FF2B5EF4-FFF2-40B4-BE49-F238E27FC236}">
                <a16:creationId xmlns:a16="http://schemas.microsoft.com/office/drawing/2014/main" id="{44DE4A56-A19B-40FF-B835-2F76AC95A791}"/>
              </a:ext>
            </a:extLst>
          </p:cNvPr>
          <p:cNvSpPr txBox="1"/>
          <p:nvPr/>
        </p:nvSpPr>
        <p:spPr>
          <a:xfrm>
            <a:off x="3805679" y="6604084"/>
            <a:ext cx="5338321" cy="253916"/>
          </a:xfrm>
          <a:prstGeom prst="rect">
            <a:avLst/>
          </a:prstGeom>
          <a:noFill/>
        </p:spPr>
        <p:txBody>
          <a:bodyPr wrap="none">
            <a:spAutoFit/>
          </a:bodyPr>
          <a:lstStyle/>
          <a:p>
            <a:pPr algn="just"/>
            <a:r>
              <a:rPr lang="en-US" sz="1050" dirty="0"/>
              <a:t>run0041-00_LEGe_MSD26_241Am_2mmcollimator_480min_window1us_CFDdelay0.16us_cal</a:t>
            </a:r>
          </a:p>
        </p:txBody>
      </p:sp>
      <p:sp>
        <p:nvSpPr>
          <p:cNvPr id="7" name="TextBox 6">
            <a:extLst>
              <a:ext uri="{FF2B5EF4-FFF2-40B4-BE49-F238E27FC236}">
                <a16:creationId xmlns:a16="http://schemas.microsoft.com/office/drawing/2014/main" id="{CF560ED2-981D-44D8-B5E8-A0E477D10970}"/>
              </a:ext>
            </a:extLst>
          </p:cNvPr>
          <p:cNvSpPr txBox="1"/>
          <p:nvPr/>
        </p:nvSpPr>
        <p:spPr>
          <a:xfrm>
            <a:off x="4821205" y="4793460"/>
            <a:ext cx="4322795" cy="923330"/>
          </a:xfrm>
          <a:prstGeom prst="rect">
            <a:avLst/>
          </a:prstGeom>
          <a:noFill/>
        </p:spPr>
        <p:txBody>
          <a:bodyPr wrap="square">
            <a:spAutoFit/>
          </a:bodyPr>
          <a:lstStyle/>
          <a:p>
            <a:r>
              <a:rPr lang="en-GB" dirty="0">
                <a:latin typeface="Calibri" panose="020F0502020204030204" pitchFamily="34" charset="0"/>
                <a:ea typeface="等线" panose="02010600030101010101" pitchFamily="2" charset="-122"/>
              </a:rPr>
              <a:t>T</a:t>
            </a:r>
            <a:r>
              <a:rPr lang="en-GB" sz="1800" dirty="0">
                <a:effectLst/>
                <a:latin typeface="Calibri" panose="020F0502020204030204" pitchFamily="34" charset="0"/>
                <a:ea typeface="等线" panose="02010600030101010101" pitchFamily="2" charset="-122"/>
              </a:rPr>
              <a:t>hat very respectable resolution as good as many figures we have measured here.</a:t>
            </a:r>
          </a:p>
          <a:p>
            <a:r>
              <a:rPr lang="en-GB" dirty="0">
                <a:latin typeface="Calibri" panose="020F0502020204030204" pitchFamily="34" charset="0"/>
                <a:ea typeface="等线" panose="02010600030101010101" pitchFamily="2" charset="-122"/>
              </a:rPr>
              <a:t>----Neil Clarke</a:t>
            </a:r>
            <a:endParaRPr lang="en-US" dirty="0"/>
          </a:p>
        </p:txBody>
      </p:sp>
    </p:spTree>
    <p:extLst>
      <p:ext uri="{BB962C8B-B14F-4D97-AF65-F5344CB8AC3E}">
        <p14:creationId xmlns:p14="http://schemas.microsoft.com/office/powerpoint/2010/main" val="323876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BF32E-DC3C-4334-81D3-6D93D4B979C8}"/>
              </a:ext>
            </a:extLst>
          </p:cNvPr>
          <p:cNvPicPr>
            <a:picLocks noChangeAspect="1"/>
          </p:cNvPicPr>
          <p:nvPr/>
        </p:nvPicPr>
        <p:blipFill>
          <a:blip r:embed="rId3"/>
          <a:stretch>
            <a:fillRect/>
          </a:stretch>
        </p:blipFill>
        <p:spPr>
          <a:xfrm>
            <a:off x="0" y="0"/>
            <a:ext cx="9144000" cy="4673949"/>
          </a:xfrm>
          <a:prstGeom prst="rect">
            <a:avLst/>
          </a:prstGeom>
        </p:spPr>
      </p:pic>
      <p:sp>
        <p:nvSpPr>
          <p:cNvPr id="4" name="TextBox 3">
            <a:extLst>
              <a:ext uri="{FF2B5EF4-FFF2-40B4-BE49-F238E27FC236}">
                <a16:creationId xmlns:a16="http://schemas.microsoft.com/office/drawing/2014/main" id="{BB8ADBFE-27B3-49D1-8AC3-0024B6688B93}"/>
              </a:ext>
            </a:extLst>
          </p:cNvPr>
          <p:cNvSpPr txBox="1"/>
          <p:nvPr/>
        </p:nvSpPr>
        <p:spPr>
          <a:xfrm>
            <a:off x="1091682" y="634482"/>
            <a:ext cx="1926681" cy="369332"/>
          </a:xfrm>
          <a:prstGeom prst="rect">
            <a:avLst/>
          </a:prstGeom>
          <a:noFill/>
        </p:spPr>
        <p:txBody>
          <a:bodyPr wrap="none" rtlCol="0">
            <a:spAutoFit/>
          </a:bodyPr>
          <a:lstStyle/>
          <a:p>
            <a:r>
              <a:rPr lang="en-US" dirty="0"/>
              <a:t>Positive bias 130 V</a:t>
            </a:r>
          </a:p>
        </p:txBody>
      </p:sp>
      <p:sp>
        <p:nvSpPr>
          <p:cNvPr id="5" name="TextBox 4">
            <a:extLst>
              <a:ext uri="{FF2B5EF4-FFF2-40B4-BE49-F238E27FC236}">
                <a16:creationId xmlns:a16="http://schemas.microsoft.com/office/drawing/2014/main" id="{4425380D-6B5A-4F40-8244-9A44EDB6CC75}"/>
              </a:ext>
            </a:extLst>
          </p:cNvPr>
          <p:cNvSpPr txBox="1"/>
          <p:nvPr/>
        </p:nvSpPr>
        <p:spPr>
          <a:xfrm>
            <a:off x="0" y="4793460"/>
            <a:ext cx="5094472" cy="2064540"/>
          </a:xfrm>
          <a:prstGeom prst="rect">
            <a:avLst/>
          </a:prstGeom>
          <a:noFill/>
        </p:spPr>
        <p:txBody>
          <a:bodyPr wrap="none" rtlCol="0">
            <a:spAutoFit/>
          </a:bodyPr>
          <a:lstStyle/>
          <a:p>
            <a:pPr>
              <a:lnSpc>
                <a:spcPct val="120000"/>
              </a:lnSpc>
            </a:pPr>
            <a:r>
              <a:rPr lang="en-US" dirty="0">
                <a:solidFill>
                  <a:srgbClr val="0000CC"/>
                </a:solidFill>
              </a:rPr>
              <a:t>FWHM = 20.2 keV (</a:t>
            </a:r>
            <a:r>
              <a:rPr lang="en-US" altLang="zh-CN" dirty="0">
                <a:solidFill>
                  <a:srgbClr val="0000CC"/>
                </a:solidFill>
              </a:rPr>
              <a:t>uncollimated</a:t>
            </a:r>
            <a:r>
              <a:rPr lang="en-US" dirty="0">
                <a:solidFill>
                  <a:srgbClr val="0000CC"/>
                </a:solidFill>
              </a:rPr>
              <a:t>)</a:t>
            </a:r>
          </a:p>
          <a:p>
            <a:pPr>
              <a:lnSpc>
                <a:spcPct val="120000"/>
              </a:lnSpc>
            </a:pPr>
            <a:r>
              <a:rPr lang="en-US" dirty="0">
                <a:solidFill>
                  <a:srgbClr val="0000CC"/>
                </a:solidFill>
              </a:rPr>
              <a:t>FWHM = 18.0 keV (5-mm collimated)</a:t>
            </a:r>
          </a:p>
          <a:p>
            <a:pPr>
              <a:lnSpc>
                <a:spcPct val="120000"/>
              </a:lnSpc>
            </a:pPr>
            <a:r>
              <a:rPr lang="en-US" dirty="0">
                <a:solidFill>
                  <a:srgbClr val="0000CC"/>
                </a:solidFill>
              </a:rPr>
              <a:t>FWHM = 17.0 </a:t>
            </a:r>
            <a:r>
              <a:rPr lang="en-US" altLang="zh-CN" dirty="0">
                <a:solidFill>
                  <a:srgbClr val="0000CC"/>
                </a:solidFill>
              </a:rPr>
              <a:t>keV (2-mm collimated)</a:t>
            </a:r>
          </a:p>
          <a:p>
            <a:pPr>
              <a:lnSpc>
                <a:spcPct val="120000"/>
              </a:lnSpc>
            </a:pPr>
            <a:r>
              <a:rPr lang="en-US" dirty="0">
                <a:solidFill>
                  <a:srgbClr val="0000CC"/>
                </a:solidFill>
              </a:rPr>
              <a:t>FWHM = 17.7 </a:t>
            </a:r>
            <a:r>
              <a:rPr lang="en-US" altLang="zh-CN" dirty="0">
                <a:solidFill>
                  <a:srgbClr val="0000CC"/>
                </a:solidFill>
              </a:rPr>
              <a:t>keV (2.5-mm collimated, positive bias)</a:t>
            </a:r>
          </a:p>
          <a:p>
            <a:pPr>
              <a:lnSpc>
                <a:spcPct val="120000"/>
              </a:lnSpc>
            </a:pPr>
            <a:r>
              <a:rPr lang="en-US" dirty="0"/>
              <a:t>FWHM = 35.4 keV (Micron test NN+, positive bias)</a:t>
            </a:r>
          </a:p>
          <a:p>
            <a:pPr>
              <a:lnSpc>
                <a:spcPct val="120000"/>
              </a:lnSpc>
            </a:pPr>
            <a:r>
              <a:rPr lang="en-US" dirty="0"/>
              <a:t>FWHM = 26.7 keV (Micron test P+N)</a:t>
            </a:r>
          </a:p>
        </p:txBody>
      </p:sp>
      <p:sp>
        <p:nvSpPr>
          <p:cNvPr id="9" name="TextBox 8">
            <a:extLst>
              <a:ext uri="{FF2B5EF4-FFF2-40B4-BE49-F238E27FC236}">
                <a16:creationId xmlns:a16="http://schemas.microsoft.com/office/drawing/2014/main" id="{2505CC8D-394C-45B4-A626-0FC4DBCA1F40}"/>
              </a:ext>
            </a:extLst>
          </p:cNvPr>
          <p:cNvSpPr txBox="1"/>
          <p:nvPr/>
        </p:nvSpPr>
        <p:spPr>
          <a:xfrm>
            <a:off x="4342686" y="6604084"/>
            <a:ext cx="4801314" cy="253916"/>
          </a:xfrm>
          <a:prstGeom prst="rect">
            <a:avLst/>
          </a:prstGeom>
          <a:noFill/>
        </p:spPr>
        <p:txBody>
          <a:bodyPr wrap="none">
            <a:spAutoFit/>
          </a:bodyPr>
          <a:lstStyle/>
          <a:p>
            <a:r>
              <a:rPr lang="en-US" sz="1050" dirty="0"/>
              <a:t>run0054-00_MSD26_241Am_3mmcollimator_60min_window1.5us_positivebias_cal</a:t>
            </a:r>
          </a:p>
        </p:txBody>
      </p:sp>
    </p:spTree>
    <p:extLst>
      <p:ext uri="{BB962C8B-B14F-4D97-AF65-F5344CB8AC3E}">
        <p14:creationId xmlns:p14="http://schemas.microsoft.com/office/powerpoint/2010/main" val="344609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81878-CF4E-4473-87DF-10089E2A84D5}"/>
              </a:ext>
            </a:extLst>
          </p:cNvPr>
          <p:cNvPicPr>
            <a:picLocks noChangeAspect="1"/>
          </p:cNvPicPr>
          <p:nvPr/>
        </p:nvPicPr>
        <p:blipFill>
          <a:blip r:embed="rId2"/>
          <a:stretch>
            <a:fillRect/>
          </a:stretch>
        </p:blipFill>
        <p:spPr>
          <a:xfrm>
            <a:off x="0" y="0"/>
            <a:ext cx="9144000" cy="4673949"/>
          </a:xfrm>
          <a:prstGeom prst="rect">
            <a:avLst/>
          </a:prstGeom>
        </p:spPr>
      </p:pic>
    </p:spTree>
    <p:extLst>
      <p:ext uri="{BB962C8B-B14F-4D97-AF65-F5344CB8AC3E}">
        <p14:creationId xmlns:p14="http://schemas.microsoft.com/office/powerpoint/2010/main" val="236940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86C81-05DA-4D8B-8EE1-E0BB93772F16}"/>
              </a:ext>
            </a:extLst>
          </p:cNvPr>
          <p:cNvPicPr>
            <a:picLocks noChangeAspect="1"/>
          </p:cNvPicPr>
          <p:nvPr/>
        </p:nvPicPr>
        <p:blipFill>
          <a:blip r:embed="rId2"/>
          <a:stretch>
            <a:fillRect/>
          </a:stretch>
        </p:blipFill>
        <p:spPr>
          <a:xfrm>
            <a:off x="0" y="0"/>
            <a:ext cx="9144000" cy="4673949"/>
          </a:xfrm>
          <a:prstGeom prst="rect">
            <a:avLst/>
          </a:prstGeom>
        </p:spPr>
      </p:pic>
    </p:spTree>
    <p:extLst>
      <p:ext uri="{BB962C8B-B14F-4D97-AF65-F5344CB8AC3E}">
        <p14:creationId xmlns:p14="http://schemas.microsoft.com/office/powerpoint/2010/main" val="473122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44188</Words>
  <Application>Microsoft Office PowerPoint</Application>
  <PresentationFormat>On-screen Show (4:3)</PresentationFormat>
  <Paragraphs>2654</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Fd4776-Identity-H</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lijie</dc:creator>
  <cp:lastModifiedBy>sun lijie</cp:lastModifiedBy>
  <cp:revision>5</cp:revision>
  <dcterms:created xsi:type="dcterms:W3CDTF">2023-10-19T12:41:20Z</dcterms:created>
  <dcterms:modified xsi:type="dcterms:W3CDTF">2023-10-19T16:22:03Z</dcterms:modified>
</cp:coreProperties>
</file>