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326" r:id="rId2"/>
    <p:sldId id="2325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" y="4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74643-EA60-4F87-A0B9-8981E1E973FB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6CBB3-3188-43A8-B76E-6EB5C5ED1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6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TH1F *</a:t>
            </a:r>
            <a:r>
              <a:rPr lang="en-US" dirty="0" err="1"/>
              <a:t>hG</a:t>
            </a:r>
            <a:r>
              <a:rPr lang="en-US" dirty="0"/>
              <a:t> = new TH1F("hG","hG",8000,10,4010);</a:t>
            </a:r>
          </a:p>
          <a:p>
            <a:r>
              <a:rPr lang="en-US" dirty="0" err="1"/>
              <a:t>hG</a:t>
            </a:r>
            <a:r>
              <a:rPr lang="en-US" dirty="0"/>
              <a:t>-&gt;Add(hG,hG0);</a:t>
            </a:r>
          </a:p>
          <a:p>
            <a:r>
              <a:rPr lang="en-US" dirty="0" err="1"/>
              <a:t>hG</a:t>
            </a:r>
            <a:r>
              <a:rPr lang="en-US" dirty="0"/>
              <a:t>-&gt;Add(hG,hG1);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hG</a:t>
            </a:r>
            <a:r>
              <a:rPr lang="en-US" dirty="0"/>
              <a:t>-&gt;</a:t>
            </a:r>
            <a:r>
              <a:rPr lang="en-US" dirty="0" err="1"/>
              <a:t>Rebin</a:t>
            </a:r>
            <a:r>
              <a:rPr lang="en-US" dirty="0"/>
              <a:t>(2);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hG</a:t>
            </a:r>
            <a:r>
              <a:rPr lang="en-US" dirty="0"/>
              <a:t>-&gt;</a:t>
            </a:r>
            <a:r>
              <a:rPr lang="en-US" dirty="0" err="1"/>
              <a:t>SetLineColor</a:t>
            </a:r>
            <a:r>
              <a:rPr lang="en-US" dirty="0"/>
              <a:t>(1);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hG</a:t>
            </a:r>
            <a:r>
              <a:rPr lang="en-US" dirty="0"/>
              <a:t>-&gt;</a:t>
            </a:r>
            <a:r>
              <a:rPr lang="en-US" dirty="0" err="1"/>
              <a:t>SetBinErrorOption</a:t>
            </a:r>
            <a:r>
              <a:rPr lang="en-US" dirty="0"/>
              <a:t>(TH1::</a:t>
            </a:r>
            <a:r>
              <a:rPr lang="en-US" dirty="0" err="1"/>
              <a:t>kPoisson</a:t>
            </a:r>
            <a:r>
              <a:rPr lang="en-US" dirty="0"/>
              <a:t>);</a:t>
            </a:r>
          </a:p>
          <a:p>
            <a:r>
              <a:rPr lang="en-US" dirty="0" err="1"/>
              <a:t>hG</a:t>
            </a:r>
            <a:r>
              <a:rPr lang="en-US" dirty="0"/>
              <a:t>-&gt;Draw();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6043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27FC2-FDEB-453C-B227-4552C8DCA4A3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A0FF-6376-40E2-B19D-9B4220FBB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54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27FC2-FDEB-453C-B227-4552C8DCA4A3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A0FF-6376-40E2-B19D-9B4220FBB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8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27FC2-FDEB-453C-B227-4552C8DCA4A3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A0FF-6376-40E2-B19D-9B4220FBB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926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4858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27FC2-FDEB-453C-B227-4552C8DCA4A3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A0FF-6376-40E2-B19D-9B4220FBB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6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27FC2-FDEB-453C-B227-4552C8DCA4A3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A0FF-6376-40E2-B19D-9B4220FBB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138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27FC2-FDEB-453C-B227-4552C8DCA4A3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A0FF-6376-40E2-B19D-9B4220FBB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10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27FC2-FDEB-453C-B227-4552C8DCA4A3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A0FF-6376-40E2-B19D-9B4220FBB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414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27FC2-FDEB-453C-B227-4552C8DCA4A3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A0FF-6376-40E2-B19D-9B4220FBB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742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27FC2-FDEB-453C-B227-4552C8DCA4A3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A0FF-6376-40E2-B19D-9B4220FBB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65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27FC2-FDEB-453C-B227-4552C8DCA4A3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A0FF-6376-40E2-B19D-9B4220FBB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7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27FC2-FDEB-453C-B227-4552C8DCA4A3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A0FF-6376-40E2-B19D-9B4220FBB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4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27FC2-FDEB-453C-B227-4552C8DCA4A3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5A0FF-6376-40E2-B19D-9B4220FBB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538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7F319B-C70F-49B6-A029-DC23DB52C918}"/>
              </a:ext>
            </a:extLst>
          </p:cNvPr>
          <p:cNvSpPr txBox="1"/>
          <p:nvPr/>
        </p:nvSpPr>
        <p:spPr>
          <a:xfrm>
            <a:off x="0" y="0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Run 082: </a:t>
            </a:r>
            <a:r>
              <a:rPr lang="en-US" altLang="zh-CN" sz="2000" i="1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 = 639 seconds</a:t>
            </a:r>
          </a:p>
          <a:p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r>
              <a:rPr lang="en-US" sz="2000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1797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= 31.5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±14.4 from peak fit</a:t>
            </a:r>
          </a:p>
          <a:p>
            <a:endParaRPr lang="en-US" altLang="zh-C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2000" i="1" dirty="0">
                <a:latin typeface="Cambria" panose="02040503050406030204" pitchFamily="18" charset="0"/>
                <a:ea typeface="Cambria" panose="02040503050406030204" pitchFamily="18" charset="0"/>
              </a:rPr>
              <a:t>ε</a:t>
            </a:r>
            <a:r>
              <a:rPr lang="en-US" altLang="zh-CN" sz="2000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1797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 = (1.40±0.28)% from Geant4 simulation, assuming a 20% relative uncertainty.</a:t>
            </a:r>
          </a:p>
          <a:p>
            <a:endParaRPr lang="en-US" altLang="zh-C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sz="2000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1797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= (58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±3)% from David's PRC2016</a:t>
            </a:r>
          </a:p>
          <a:p>
            <a:endParaRPr lang="en-US" altLang="zh-C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0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26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P = 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/(</a:t>
            </a:r>
            <a:r>
              <a:rPr lang="en-US" altLang="zh-CN" sz="2000" i="1" dirty="0">
                <a:latin typeface="Cambria" panose="02040503050406030204" pitchFamily="18" charset="0"/>
                <a:ea typeface="Cambria" panose="02040503050406030204" pitchFamily="18" charset="0"/>
              </a:rPr>
              <a:t>ε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*</a:t>
            </a:r>
            <a:r>
              <a:rPr lang="en-US" altLang="zh-CN" sz="2000" i="1" dirty="0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) = (6.07±3.05) pps</a:t>
            </a:r>
          </a:p>
          <a:p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r>
              <a:rPr lang="en-US" sz="2000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1612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= 0.00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±2.79 from peak fit. Fixing the peak mean at any given value between 1610-1614 always yields </a:t>
            </a:r>
            <a:r>
              <a:rPr lang="en-US" altLang="zh-CN" sz="2000" i="1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 = 0.</a:t>
            </a:r>
          </a:p>
          <a:p>
            <a:endParaRPr lang="en-US" altLang="zh-C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2000" i="1" dirty="0">
                <a:latin typeface="Cambria" panose="02040503050406030204" pitchFamily="18" charset="0"/>
                <a:ea typeface="Cambria" panose="02040503050406030204" pitchFamily="18" charset="0"/>
              </a:rPr>
              <a:t>ε</a:t>
            </a:r>
            <a:r>
              <a:rPr lang="en-US" altLang="zh-CN" sz="2000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1612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 = (1.50±0.30)% from Geant4 simulation, assuming a 20% relative uncertainty.</a:t>
            </a:r>
          </a:p>
          <a:p>
            <a:endParaRPr lang="en-US" altLang="zh-C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sz="2000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1612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= (15.3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±0.9)% from </a:t>
            </a:r>
            <a:r>
              <a:rPr lang="en-US" altLang="zh-CN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Lijie's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 PRC2021</a:t>
            </a:r>
          </a:p>
          <a:p>
            <a:endParaRPr lang="en-US" altLang="zh-C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0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25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Si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= 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/(</a:t>
            </a:r>
            <a:r>
              <a:rPr lang="en-US" altLang="zh-CN" sz="2000" i="1" dirty="0">
                <a:latin typeface="Cambria" panose="02040503050406030204" pitchFamily="18" charset="0"/>
                <a:ea typeface="Cambria" panose="02040503050406030204" pitchFamily="18" charset="0"/>
              </a:rPr>
              <a:t>ε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*</a:t>
            </a:r>
            <a:r>
              <a:rPr lang="en-US" altLang="zh-CN" sz="2000" i="1" dirty="0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) = (0.00±1.90) pps</a:t>
            </a:r>
          </a:p>
        </p:txBody>
      </p:sp>
    </p:spTree>
    <p:extLst>
      <p:ext uri="{BB962C8B-B14F-4D97-AF65-F5344CB8AC3E}">
        <p14:creationId xmlns:p14="http://schemas.microsoft.com/office/powerpoint/2010/main" val="609879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08C0922-24D9-4ECC-803A-73D160A859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5298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2E64C98-FF0D-475D-A7E6-230576F833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328121"/>
            <a:ext cx="9144000" cy="352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65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164</Words>
  <Application>Microsoft Office PowerPoint</Application>
  <PresentationFormat>On-screen Show (4:3)</PresentationFormat>
  <Paragraphs>25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 lijie</dc:creator>
  <cp:lastModifiedBy>sun lijie</cp:lastModifiedBy>
  <cp:revision>1</cp:revision>
  <dcterms:created xsi:type="dcterms:W3CDTF">2023-08-04T02:32:06Z</dcterms:created>
  <dcterms:modified xsi:type="dcterms:W3CDTF">2023-08-04T02:32:41Z</dcterms:modified>
</cp:coreProperties>
</file>