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450" r:id="rId2"/>
    <p:sldId id="2870" r:id="rId3"/>
    <p:sldId id="320" r:id="rId4"/>
    <p:sldId id="269" r:id="rId5"/>
    <p:sldId id="3451" r:id="rId6"/>
    <p:sldId id="274" r:id="rId7"/>
    <p:sldId id="3452" r:id="rId8"/>
    <p:sldId id="2871" r:id="rId9"/>
    <p:sldId id="2872" r:id="rId10"/>
    <p:sldId id="275" r:id="rId11"/>
    <p:sldId id="32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9" autoAdjust="0"/>
    <p:restoredTop sz="94660"/>
  </p:normalViewPr>
  <p:slideViewPr>
    <p:cSldViewPr snapToGrid="0">
      <p:cViewPr varScale="1">
        <p:scale>
          <a:sx n="60" d="100"/>
          <a:sy n="60" d="100"/>
        </p:scale>
        <p:origin x="53" y="6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621CE2-01EE-42CB-875F-96D582844E87}" type="datetimeFigureOut">
              <a:rPr lang="en-US" smtClean="0"/>
              <a:t>3/29/2024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0625C7-1665-47E9-8008-29592234AC66}" type="slidenum">
              <a:rPr lang="en-US" smtClean="0"/>
              <a:t>‹#›</a:t>
            </a:fld>
            <a:endParaRPr lang="en-US"/>
          </a:p>
        </p:txBody>
      </p:sp>
    </p:spTree>
    <p:extLst>
      <p:ext uri="{BB962C8B-B14F-4D97-AF65-F5344CB8AC3E}">
        <p14:creationId xmlns:p14="http://schemas.microsoft.com/office/powerpoint/2010/main" val="2685977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Best figure 237Np half-life Run0079</a:t>
            </a:r>
          </a:p>
          <a:p>
            <a:r>
              <a:rPr lang="en-US" dirty="0"/>
              <a:t>#include &lt;iostream&gt;</a:t>
            </a:r>
          </a:p>
          <a:p>
            <a:r>
              <a:rPr lang="en-US" dirty="0"/>
              <a:t>#include &lt;</a:t>
            </a:r>
            <a:r>
              <a:rPr lang="en-US" dirty="0" err="1"/>
              <a:t>fstream</a:t>
            </a:r>
            <a:r>
              <a:rPr lang="en-US" dirty="0"/>
              <a:t>&gt;</a:t>
            </a:r>
          </a:p>
          <a:p>
            <a:r>
              <a:rPr lang="en-US" dirty="0"/>
              <a:t>#include &lt;</a:t>
            </a:r>
            <a:r>
              <a:rPr lang="en-US" dirty="0" err="1"/>
              <a:t>iomanip</a:t>
            </a:r>
            <a:r>
              <a:rPr lang="en-US" dirty="0"/>
              <a:t>&gt;</a:t>
            </a:r>
          </a:p>
          <a:p>
            <a:r>
              <a:rPr lang="en-US" dirty="0"/>
              <a:t>#include &lt;</a:t>
            </a:r>
            <a:r>
              <a:rPr lang="en-US" dirty="0" err="1"/>
              <a:t>math.h</a:t>
            </a:r>
            <a:r>
              <a:rPr lang="en-US" dirty="0"/>
              <a:t>&gt;</a:t>
            </a:r>
          </a:p>
          <a:p>
            <a:r>
              <a:rPr lang="en-US" dirty="0"/>
              <a:t>#include &lt;</a:t>
            </a:r>
            <a:r>
              <a:rPr lang="en-US" dirty="0" err="1"/>
              <a:t>time.h</a:t>
            </a:r>
            <a:r>
              <a:rPr lang="en-US" dirty="0"/>
              <a:t>&gt;</a:t>
            </a:r>
          </a:p>
          <a:p>
            <a:r>
              <a:rPr lang="en-US" dirty="0"/>
              <a:t>#include &lt;map&gt;</a:t>
            </a:r>
          </a:p>
          <a:p>
            <a:r>
              <a:rPr lang="en-US" dirty="0"/>
              <a:t>#include &lt;</a:t>
            </a:r>
            <a:r>
              <a:rPr lang="en-US" dirty="0" err="1"/>
              <a:t>TROOT.h</a:t>
            </a:r>
            <a:r>
              <a:rPr lang="en-US" dirty="0"/>
              <a:t>&gt;</a:t>
            </a:r>
          </a:p>
          <a:p>
            <a:r>
              <a:rPr lang="en-US" dirty="0"/>
              <a:t>#include &lt;</a:t>
            </a:r>
            <a:r>
              <a:rPr lang="en-US" dirty="0" err="1"/>
              <a:t>TSystem.h</a:t>
            </a:r>
            <a:r>
              <a:rPr lang="en-US" dirty="0"/>
              <a:t>&gt;</a:t>
            </a:r>
          </a:p>
          <a:p>
            <a:r>
              <a:rPr lang="en-US" dirty="0"/>
              <a:t>#include &lt;</a:t>
            </a:r>
            <a:r>
              <a:rPr lang="en-US" dirty="0" err="1"/>
              <a:t>TCutG.h</a:t>
            </a:r>
            <a:r>
              <a:rPr lang="en-US" dirty="0"/>
              <a:t>&gt;</a:t>
            </a:r>
          </a:p>
          <a:p>
            <a:r>
              <a:rPr lang="en-US" dirty="0"/>
              <a:t>#include "</a:t>
            </a:r>
            <a:r>
              <a:rPr lang="en-US" dirty="0" err="1"/>
              <a:t>TChain.h</a:t>
            </a:r>
            <a:r>
              <a:rPr lang="en-US" dirty="0"/>
              <a:t>"</a:t>
            </a:r>
          </a:p>
          <a:p>
            <a:r>
              <a:rPr lang="en-US" dirty="0"/>
              <a:t>#include "</a:t>
            </a:r>
            <a:r>
              <a:rPr lang="en-US" dirty="0" err="1"/>
              <a:t>TStyle.h</a:t>
            </a:r>
            <a:r>
              <a:rPr lang="en-US" dirty="0"/>
              <a:t>"</a:t>
            </a:r>
          </a:p>
          <a:p>
            <a:r>
              <a:rPr lang="en-US" dirty="0"/>
              <a:t>#include "</a:t>
            </a:r>
            <a:r>
              <a:rPr lang="en-US" dirty="0" err="1"/>
              <a:t>TLine.h</a:t>
            </a:r>
            <a:r>
              <a:rPr lang="en-US" dirty="0"/>
              <a:t>"</a:t>
            </a:r>
          </a:p>
          <a:p>
            <a:r>
              <a:rPr lang="en-US" dirty="0"/>
              <a:t>#include "</a:t>
            </a:r>
            <a:r>
              <a:rPr lang="en-US" dirty="0" err="1"/>
              <a:t>TCanvas.h</a:t>
            </a:r>
            <a:r>
              <a:rPr lang="en-US" dirty="0"/>
              <a:t>"</a:t>
            </a:r>
          </a:p>
          <a:p>
            <a:r>
              <a:rPr lang="en-US" dirty="0"/>
              <a:t>#include "</a:t>
            </a:r>
            <a:r>
              <a:rPr lang="en-US" dirty="0" err="1"/>
              <a:t>TEllipse.h</a:t>
            </a:r>
            <a:r>
              <a:rPr lang="en-US" dirty="0"/>
              <a:t>"</a:t>
            </a:r>
          </a:p>
          <a:p>
            <a:r>
              <a:rPr lang="en-US" dirty="0"/>
              <a:t>#include "</a:t>
            </a:r>
            <a:r>
              <a:rPr lang="en-US" dirty="0" err="1"/>
              <a:t>TString.h</a:t>
            </a:r>
            <a:r>
              <a:rPr lang="en-US" dirty="0"/>
              <a:t>"</a:t>
            </a:r>
          </a:p>
          <a:p>
            <a:r>
              <a:rPr lang="en-US" dirty="0"/>
              <a:t>#include "</a:t>
            </a:r>
            <a:r>
              <a:rPr lang="en-US" dirty="0" err="1"/>
              <a:t>TGraph.h</a:t>
            </a:r>
            <a:r>
              <a:rPr lang="en-US" dirty="0"/>
              <a:t>"</a:t>
            </a:r>
          </a:p>
          <a:p>
            <a:r>
              <a:rPr lang="en-US" dirty="0"/>
              <a:t>#include "</a:t>
            </a:r>
            <a:r>
              <a:rPr lang="en-US" dirty="0" err="1"/>
              <a:t>TGraphErrors.h</a:t>
            </a:r>
            <a:r>
              <a:rPr lang="en-US" dirty="0"/>
              <a:t>"</a:t>
            </a:r>
          </a:p>
          <a:p>
            <a:r>
              <a:rPr lang="en-US" dirty="0"/>
              <a:t>#include "</a:t>
            </a:r>
            <a:r>
              <a:rPr lang="en-US" dirty="0" err="1"/>
              <a:t>TSpectrum.h</a:t>
            </a:r>
            <a:r>
              <a:rPr lang="en-US" dirty="0"/>
              <a:t>"</a:t>
            </a:r>
          </a:p>
          <a:p>
            <a:r>
              <a:rPr lang="en-US" dirty="0"/>
              <a:t>#include "</a:t>
            </a:r>
            <a:r>
              <a:rPr lang="en-US" dirty="0" err="1"/>
              <a:t>TVirtualFitter.h</a:t>
            </a:r>
            <a:r>
              <a:rPr lang="en-US" dirty="0"/>
              <a:t>"</a:t>
            </a:r>
          </a:p>
          <a:p>
            <a:r>
              <a:rPr lang="en-US" dirty="0"/>
              <a:t>#include "</a:t>
            </a:r>
            <a:r>
              <a:rPr lang="en-US" dirty="0" err="1"/>
              <a:t>TFitResult.h</a:t>
            </a:r>
            <a:r>
              <a:rPr lang="en-US" dirty="0"/>
              <a:t>"</a:t>
            </a:r>
          </a:p>
          <a:p>
            <a:r>
              <a:rPr lang="en-US" dirty="0"/>
              <a:t>#include "</a:t>
            </a:r>
            <a:r>
              <a:rPr lang="en-US" dirty="0" err="1"/>
              <a:t>TFitResultPtr.h</a:t>
            </a:r>
            <a:r>
              <a:rPr lang="en-US" dirty="0"/>
              <a:t>"</a:t>
            </a:r>
          </a:p>
          <a:p>
            <a:r>
              <a:rPr lang="en-US" dirty="0"/>
              <a:t>#include "</a:t>
            </a:r>
            <a:r>
              <a:rPr lang="en-US" dirty="0" err="1"/>
              <a:t>TMatrixDSymfwd.h</a:t>
            </a:r>
            <a:r>
              <a:rPr lang="en-US" dirty="0"/>
              <a:t>"</a:t>
            </a:r>
          </a:p>
          <a:p>
            <a:r>
              <a:rPr lang="en-US" dirty="0"/>
              <a:t>#include "</a:t>
            </a:r>
            <a:r>
              <a:rPr lang="en-US" dirty="0" err="1"/>
              <a:t>TRandom.h</a:t>
            </a:r>
            <a:r>
              <a:rPr lang="en-US" dirty="0"/>
              <a:t>"</a:t>
            </a:r>
          </a:p>
          <a:p>
            <a:r>
              <a:rPr lang="en-US" dirty="0"/>
              <a:t>#include "</a:t>
            </a:r>
            <a:r>
              <a:rPr lang="en-US" dirty="0" err="1"/>
              <a:t>TFile.h</a:t>
            </a:r>
            <a:r>
              <a:rPr lang="en-US" dirty="0"/>
              <a:t>"</a:t>
            </a:r>
          </a:p>
          <a:p>
            <a:r>
              <a:rPr lang="en-US" dirty="0"/>
              <a:t>#include "</a:t>
            </a:r>
            <a:r>
              <a:rPr lang="en-US" dirty="0" err="1"/>
              <a:t>TTree.h</a:t>
            </a:r>
            <a:r>
              <a:rPr lang="en-US" dirty="0"/>
              <a:t>"</a:t>
            </a:r>
          </a:p>
          <a:p>
            <a:r>
              <a:rPr lang="en-US" dirty="0"/>
              <a:t>#include "TH1.h"</a:t>
            </a:r>
          </a:p>
          <a:p>
            <a:r>
              <a:rPr lang="en-US" dirty="0"/>
              <a:t>#include "TH1D.h"</a:t>
            </a:r>
          </a:p>
          <a:p>
            <a:r>
              <a:rPr lang="en-US" dirty="0"/>
              <a:t>#include "TH2.h"</a:t>
            </a:r>
          </a:p>
          <a:p>
            <a:r>
              <a:rPr lang="en-US" dirty="0"/>
              <a:t>#include "TF1.h"</a:t>
            </a:r>
          </a:p>
          <a:p>
            <a:r>
              <a:rPr lang="en-US" dirty="0"/>
              <a:t>#include "</a:t>
            </a:r>
            <a:r>
              <a:rPr lang="en-US" dirty="0" err="1"/>
              <a:t>TMath.h</a:t>
            </a:r>
            <a:r>
              <a:rPr lang="en-US" dirty="0"/>
              <a:t>"</a:t>
            </a:r>
          </a:p>
          <a:p>
            <a:r>
              <a:rPr lang="en-US" dirty="0"/>
              <a:t>#include "</a:t>
            </a:r>
            <a:r>
              <a:rPr lang="en-US" dirty="0" err="1"/>
              <a:t>TPaveText.h</a:t>
            </a:r>
            <a:r>
              <a:rPr lang="en-US" dirty="0"/>
              <a:t>"</a:t>
            </a:r>
          </a:p>
          <a:p>
            <a:r>
              <a:rPr lang="en-US" dirty="0"/>
              <a:t>#include "</a:t>
            </a:r>
            <a:r>
              <a:rPr lang="en-US" dirty="0" err="1"/>
              <a:t>TPad.h</a:t>
            </a:r>
            <a:r>
              <a:rPr lang="en-US" dirty="0"/>
              <a:t>"</a:t>
            </a:r>
          </a:p>
          <a:p>
            <a:r>
              <a:rPr lang="en-US" dirty="0"/>
              <a:t>#include "</a:t>
            </a:r>
            <a:r>
              <a:rPr lang="en-US" dirty="0" err="1"/>
              <a:t>TAxis.h</a:t>
            </a:r>
            <a:r>
              <a:rPr lang="en-US" dirty="0"/>
              <a:t>"</a:t>
            </a:r>
          </a:p>
          <a:p>
            <a:r>
              <a:rPr lang="en-US" dirty="0"/>
              <a:t>#include "</a:t>
            </a:r>
            <a:r>
              <a:rPr lang="en-US" dirty="0" err="1"/>
              <a:t>TClass.h</a:t>
            </a:r>
            <a:r>
              <a:rPr lang="en-US" dirty="0"/>
              <a:t>"</a:t>
            </a:r>
          </a:p>
          <a:p>
            <a:r>
              <a:rPr lang="en-US" dirty="0"/>
              <a:t>#include "</a:t>
            </a:r>
            <a:r>
              <a:rPr lang="en-US" dirty="0" err="1"/>
              <a:t>TMatrixD.h</a:t>
            </a:r>
            <a:r>
              <a:rPr lang="en-US" dirty="0"/>
              <a:t>"</a:t>
            </a:r>
          </a:p>
          <a:p>
            <a:r>
              <a:rPr lang="en-US" dirty="0"/>
              <a:t>#include "</a:t>
            </a:r>
            <a:r>
              <a:rPr lang="en-US" dirty="0" err="1"/>
              <a:t>TVectorD.h</a:t>
            </a:r>
            <a:r>
              <a:rPr lang="en-US" dirty="0"/>
              <a:t>"</a:t>
            </a:r>
          </a:p>
          <a:p>
            <a:r>
              <a:rPr lang="en-US" dirty="0"/>
              <a:t>#include "</a:t>
            </a:r>
            <a:r>
              <a:rPr lang="en-US" dirty="0" err="1"/>
              <a:t>string.h</a:t>
            </a:r>
            <a:r>
              <a:rPr lang="en-US" dirty="0"/>
              <a:t>"</a:t>
            </a:r>
          </a:p>
          <a:p>
            <a:r>
              <a:rPr lang="en-US" dirty="0"/>
              <a:t>#include "</a:t>
            </a:r>
            <a:r>
              <a:rPr lang="en-US" dirty="0" err="1"/>
              <a:t>stdlib.h</a:t>
            </a:r>
            <a:r>
              <a:rPr lang="en-US" dirty="0"/>
              <a:t>"</a:t>
            </a:r>
          </a:p>
          <a:p>
            <a:r>
              <a:rPr lang="en-US" dirty="0"/>
              <a:t>#include "</a:t>
            </a:r>
            <a:r>
              <a:rPr lang="en-US" dirty="0" err="1"/>
              <a:t>stdio.h</a:t>
            </a:r>
            <a:r>
              <a:rPr lang="en-US" dirty="0"/>
              <a:t>"</a:t>
            </a:r>
          </a:p>
          <a:p>
            <a:r>
              <a:rPr lang="en-US" dirty="0"/>
              <a:t>#include "</a:t>
            </a:r>
            <a:r>
              <a:rPr lang="en-US" dirty="0" err="1"/>
              <a:t>TLegend.h</a:t>
            </a:r>
            <a:r>
              <a:rPr lang="en-US" dirty="0"/>
              <a:t>"</a:t>
            </a:r>
          </a:p>
          <a:p>
            <a:r>
              <a:rPr lang="en-US" dirty="0"/>
              <a:t>using namespace std;</a:t>
            </a:r>
          </a:p>
          <a:p>
            <a:r>
              <a:rPr lang="en-US" dirty="0"/>
              <a:t>void </a:t>
            </a:r>
            <a:r>
              <a:rPr lang="en-US" dirty="0" err="1"/>
              <a:t>peakfit_expdecay_band_lifetime_pxct_singlerun</a:t>
            </a:r>
            <a:r>
              <a:rPr lang="en-US" dirty="0"/>
              <a:t>() // get histogram and exponential fit a time histogram fit Run0079 for figure 237Np half-life PXCT PRC paper</a:t>
            </a:r>
          </a:p>
          <a:p>
            <a:r>
              <a:rPr lang="en-US" dirty="0"/>
              <a:t>{</a:t>
            </a:r>
          </a:p>
          <a:p>
            <a:r>
              <a:rPr lang="en-US" dirty="0"/>
              <a:t>	double </a:t>
            </a:r>
            <a:r>
              <a:rPr lang="en-US" dirty="0" err="1"/>
              <a:t>binwidth</a:t>
            </a:r>
            <a:r>
              <a:rPr lang="en-US" dirty="0"/>
              <a:t> = 1;</a:t>
            </a:r>
          </a:p>
          <a:p>
            <a:r>
              <a:rPr lang="en-US" dirty="0"/>
              <a:t>	double </a:t>
            </a:r>
            <a:r>
              <a:rPr lang="en-US" dirty="0" err="1"/>
              <a:t>fitrange_min</a:t>
            </a:r>
            <a:r>
              <a:rPr lang="en-US" dirty="0"/>
              <a:t> = 0, </a:t>
            </a:r>
            <a:r>
              <a:rPr lang="en-US" dirty="0" err="1"/>
              <a:t>fitrange_max</a:t>
            </a:r>
            <a:r>
              <a:rPr lang="en-US" dirty="0"/>
              <a:t> = 0;</a:t>
            </a:r>
          </a:p>
          <a:p>
            <a:r>
              <a:rPr lang="en-US" dirty="0"/>
              <a:t>	double </a:t>
            </a:r>
            <a:r>
              <a:rPr lang="en-US" dirty="0" err="1"/>
              <a:t>histomin</a:t>
            </a:r>
            <a:r>
              <a:rPr lang="en-US" dirty="0"/>
              <a:t> = 0, </a:t>
            </a:r>
            <a:r>
              <a:rPr lang="en-US" dirty="0" err="1"/>
              <a:t>histomax</a:t>
            </a:r>
            <a:r>
              <a:rPr lang="en-US" dirty="0"/>
              <a:t> = 0, </a:t>
            </a:r>
            <a:r>
              <a:rPr lang="en-US" dirty="0" err="1"/>
              <a:t>histoNbins</a:t>
            </a:r>
            <a:r>
              <a:rPr lang="en-US" dirty="0"/>
              <a:t> = 0;</a:t>
            </a:r>
          </a:p>
          <a:p>
            <a:r>
              <a:rPr lang="en-US" dirty="0"/>
              <a:t>	int </a:t>
            </a:r>
            <a:r>
              <a:rPr lang="en-US" dirty="0" err="1"/>
              <a:t>minbin</a:t>
            </a:r>
            <a:r>
              <a:rPr lang="en-US" dirty="0"/>
              <a:t> = 0, </a:t>
            </a:r>
            <a:r>
              <a:rPr lang="en-US" dirty="0" err="1"/>
              <a:t>maxbin</a:t>
            </a:r>
            <a:r>
              <a:rPr lang="en-US" dirty="0"/>
              <a:t> = 0;</a:t>
            </a:r>
          </a:p>
          <a:p>
            <a:r>
              <a:rPr lang="en-US" dirty="0"/>
              <a:t>	float </a:t>
            </a:r>
            <a:r>
              <a:rPr lang="en-US" dirty="0" err="1"/>
              <a:t>Eg</a:t>
            </a:r>
            <a:r>
              <a:rPr lang="en-US" dirty="0"/>
              <a:t>, Eg2nd, </a:t>
            </a:r>
            <a:r>
              <a:rPr lang="en-US" dirty="0" err="1"/>
              <a:t>gaplow</a:t>
            </a:r>
            <a:r>
              <a:rPr lang="en-US" dirty="0"/>
              <a:t> = 70., </a:t>
            </a:r>
            <a:r>
              <a:rPr lang="en-US" dirty="0" err="1"/>
              <a:t>gaphigh</a:t>
            </a:r>
            <a:r>
              <a:rPr lang="en-US" dirty="0"/>
              <a:t> = 70.;//fitting range</a:t>
            </a:r>
            <a:r>
              <a:rPr lang="zh-CN" altLang="en-US" dirty="0"/>
              <a:t>随分辨不同调整</a:t>
            </a:r>
          </a:p>
          <a:p>
            <a:r>
              <a:rPr lang="zh-CN" altLang="en-US" dirty="0"/>
              <a:t>	</a:t>
            </a:r>
            <a:r>
              <a:rPr lang="en-US" dirty="0"/>
              <a:t>int </a:t>
            </a:r>
            <a:r>
              <a:rPr lang="en-US" dirty="0" err="1"/>
              <a:t>i</a:t>
            </a:r>
            <a:r>
              <a:rPr lang="en-US" dirty="0"/>
              <a:t>, ii, </a:t>
            </a:r>
            <a:r>
              <a:rPr lang="en-US" dirty="0" err="1"/>
              <a:t>jj</a:t>
            </a:r>
            <a:r>
              <a:rPr lang="en-US" dirty="0"/>
              <a:t>, </a:t>
            </a:r>
            <a:r>
              <a:rPr lang="en-US" dirty="0" err="1"/>
              <a:t>ibin</a:t>
            </a:r>
            <a:r>
              <a:rPr lang="en-US" dirty="0"/>
              <a:t>;</a:t>
            </a:r>
          </a:p>
          <a:p>
            <a:r>
              <a:rPr lang="en-US" dirty="0"/>
              <a:t>	char </a:t>
            </a:r>
            <a:r>
              <a:rPr lang="en-US" dirty="0" err="1"/>
              <a:t>paraprint</a:t>
            </a:r>
            <a:r>
              <a:rPr lang="en-US" dirty="0"/>
              <a:t>[100], </a:t>
            </a:r>
            <a:r>
              <a:rPr lang="en-US" dirty="0" err="1"/>
              <a:t>histo_name</a:t>
            </a:r>
            <a:r>
              <a:rPr lang="en-US" dirty="0"/>
              <a:t>[100], </a:t>
            </a:r>
            <a:r>
              <a:rPr lang="en-US" dirty="0" err="1"/>
              <a:t>hfit_name</a:t>
            </a:r>
            <a:r>
              <a:rPr lang="en-US" dirty="0"/>
              <a:t>[100];</a:t>
            </a:r>
          </a:p>
          <a:p>
            <a:r>
              <a:rPr lang="en-US" dirty="0"/>
              <a:t>	TH1D* </a:t>
            </a:r>
            <a:r>
              <a:rPr lang="en-US" dirty="0" err="1"/>
              <a:t>histo</a:t>
            </a:r>
            <a:r>
              <a:rPr lang="en-US" dirty="0"/>
              <a:t>[100];//TH1D peak </a:t>
            </a:r>
            <a:r>
              <a:rPr lang="en-US" dirty="0" err="1"/>
              <a:t>search+gauss</a:t>
            </a:r>
            <a:r>
              <a:rPr lang="en-US" dirty="0"/>
              <a:t> fit, create histograms</a:t>
            </a:r>
          </a:p>
          <a:p>
            <a:r>
              <a:rPr lang="en-US" dirty="0"/>
              <a:t>	int </a:t>
            </a:r>
            <a:r>
              <a:rPr lang="en-US" dirty="0" err="1"/>
              <a:t>fit_Nbins</a:t>
            </a:r>
            <a:r>
              <a:rPr lang="en-US" dirty="0"/>
              <a:t>;</a:t>
            </a:r>
          </a:p>
          <a:p>
            <a:r>
              <a:rPr lang="en-US" dirty="0"/>
              <a:t>	const int </a:t>
            </a:r>
            <a:r>
              <a:rPr lang="en-US" dirty="0" err="1"/>
              <a:t>peaknum</a:t>
            </a:r>
            <a:r>
              <a:rPr lang="en-US" dirty="0"/>
              <a:t> = 50;//search peak numbers</a:t>
            </a:r>
          </a:p>
          <a:p>
            <a:r>
              <a:rPr lang="en-US" dirty="0"/>
              <a:t>	</a:t>
            </a:r>
            <a:r>
              <a:rPr lang="en-US" dirty="0" err="1"/>
              <a:t>TGraph</a:t>
            </a:r>
            <a:r>
              <a:rPr lang="en-US" dirty="0"/>
              <a:t>* </a:t>
            </a:r>
            <a:r>
              <a:rPr lang="en-US" dirty="0" err="1"/>
              <a:t>graph_residual</a:t>
            </a:r>
            <a:r>
              <a:rPr lang="en-US" dirty="0"/>
              <a:t>[100];//create graphs</a:t>
            </a:r>
          </a:p>
          <a:p>
            <a:r>
              <a:rPr lang="en-US" dirty="0"/>
              <a:t>	TF1* </a:t>
            </a:r>
            <a:r>
              <a:rPr lang="en-US" dirty="0" err="1"/>
              <a:t>fEMG</a:t>
            </a:r>
            <a:r>
              <a:rPr lang="en-US" dirty="0"/>
              <a:t>[</a:t>
            </a:r>
            <a:r>
              <a:rPr lang="en-US" dirty="0" err="1"/>
              <a:t>peaknum</a:t>
            </a:r>
            <a:r>
              <a:rPr lang="en-US" dirty="0"/>
              <a:t>];//create function</a:t>
            </a:r>
          </a:p>
          <a:p>
            <a:r>
              <a:rPr lang="en-US" dirty="0"/>
              <a:t>	TF1* p[</a:t>
            </a:r>
            <a:r>
              <a:rPr lang="en-US" dirty="0" err="1"/>
              <a:t>peaknum</a:t>
            </a:r>
            <a:r>
              <a:rPr lang="en-US" dirty="0"/>
              <a:t>], * g[</a:t>
            </a:r>
            <a:r>
              <a:rPr lang="en-US" dirty="0" err="1"/>
              <a:t>peaknum</a:t>
            </a:r>
            <a:r>
              <a:rPr lang="en-US" dirty="0"/>
              <a:t>], * b[</a:t>
            </a:r>
            <a:r>
              <a:rPr lang="en-US" dirty="0" err="1"/>
              <a:t>peaknum</a:t>
            </a:r>
            <a:r>
              <a:rPr lang="en-US" dirty="0"/>
              <a:t>], * p2[</a:t>
            </a:r>
            <a:r>
              <a:rPr lang="en-US" dirty="0" err="1"/>
              <a:t>peaknum</a:t>
            </a:r>
            <a:r>
              <a:rPr lang="en-US" dirty="0"/>
              <a:t>];</a:t>
            </a:r>
          </a:p>
          <a:p>
            <a:r>
              <a:rPr lang="en-US" dirty="0"/>
              <a:t>	</a:t>
            </a:r>
            <a:r>
              <a:rPr lang="en-US" dirty="0" err="1"/>
              <a:t>Double_t</a:t>
            </a:r>
            <a:r>
              <a:rPr lang="en-US" dirty="0"/>
              <a:t> </a:t>
            </a:r>
            <a:r>
              <a:rPr lang="en-US" dirty="0" err="1"/>
              <a:t>peakx</a:t>
            </a:r>
            <a:r>
              <a:rPr lang="en-US" dirty="0"/>
              <a:t>[</a:t>
            </a:r>
            <a:r>
              <a:rPr lang="en-US" dirty="0" err="1"/>
              <a:t>peaknum</a:t>
            </a:r>
            <a:r>
              <a:rPr lang="en-US" dirty="0"/>
              <a:t>], </a:t>
            </a:r>
            <a:r>
              <a:rPr lang="en-US" dirty="0" err="1"/>
              <a:t>peakxerr</a:t>
            </a:r>
            <a:r>
              <a:rPr lang="en-US" dirty="0"/>
              <a:t>[</a:t>
            </a:r>
            <a:r>
              <a:rPr lang="en-US" dirty="0" err="1"/>
              <a:t>peaknum</a:t>
            </a:r>
            <a:r>
              <a:rPr lang="en-US" dirty="0"/>
              <a:t>];</a:t>
            </a:r>
          </a:p>
          <a:p>
            <a:r>
              <a:rPr lang="en-US" dirty="0"/>
              <a:t>	</a:t>
            </a:r>
            <a:r>
              <a:rPr lang="en-US" dirty="0" err="1"/>
              <a:t>Double_t</a:t>
            </a:r>
            <a:r>
              <a:rPr lang="en-US" dirty="0"/>
              <a:t> peaky[</a:t>
            </a:r>
            <a:r>
              <a:rPr lang="en-US" dirty="0" err="1"/>
              <a:t>peaknum</a:t>
            </a:r>
            <a:r>
              <a:rPr lang="en-US" dirty="0"/>
              <a:t>], </a:t>
            </a:r>
            <a:r>
              <a:rPr lang="en-US" dirty="0" err="1"/>
              <a:t>peakyerr</a:t>
            </a:r>
            <a:r>
              <a:rPr lang="en-US" dirty="0"/>
              <a:t>[</a:t>
            </a:r>
            <a:r>
              <a:rPr lang="en-US" dirty="0" err="1"/>
              <a:t>peaknum</a:t>
            </a:r>
            <a:r>
              <a:rPr lang="en-US" dirty="0"/>
              <a:t>];</a:t>
            </a:r>
          </a:p>
          <a:p>
            <a:r>
              <a:rPr lang="en-US" dirty="0"/>
              <a:t>	</a:t>
            </a:r>
            <a:r>
              <a:rPr lang="en-US" dirty="0" err="1"/>
              <a:t>Double_t</a:t>
            </a:r>
            <a:r>
              <a:rPr lang="en-US" dirty="0"/>
              <a:t> constant[</a:t>
            </a:r>
            <a:r>
              <a:rPr lang="en-US" dirty="0" err="1"/>
              <a:t>peaknum</a:t>
            </a:r>
            <a:r>
              <a:rPr lang="en-US" dirty="0"/>
              <a:t>], </a:t>
            </a:r>
            <a:r>
              <a:rPr lang="en-US" dirty="0" err="1"/>
              <a:t>constant_err</a:t>
            </a:r>
            <a:r>
              <a:rPr lang="en-US" dirty="0"/>
              <a:t>[</a:t>
            </a:r>
            <a:r>
              <a:rPr lang="en-US" dirty="0" err="1"/>
              <a:t>peaknum</a:t>
            </a:r>
            <a:r>
              <a:rPr lang="en-US" dirty="0"/>
              <a:t>];</a:t>
            </a:r>
          </a:p>
          <a:p>
            <a:r>
              <a:rPr lang="en-US" dirty="0"/>
              <a:t>	</a:t>
            </a:r>
            <a:r>
              <a:rPr lang="en-US" dirty="0" err="1"/>
              <a:t>Double_t</a:t>
            </a:r>
            <a:r>
              <a:rPr lang="en-US" dirty="0"/>
              <a:t> sig[</a:t>
            </a:r>
            <a:r>
              <a:rPr lang="en-US" dirty="0" err="1"/>
              <a:t>peaknum</a:t>
            </a:r>
            <a:r>
              <a:rPr lang="en-US" dirty="0"/>
              <a:t>], </a:t>
            </a:r>
            <a:r>
              <a:rPr lang="en-US" dirty="0" err="1"/>
              <a:t>sig_err</a:t>
            </a:r>
            <a:r>
              <a:rPr lang="en-US" dirty="0"/>
              <a:t>[</a:t>
            </a:r>
            <a:r>
              <a:rPr lang="en-US" dirty="0" err="1"/>
              <a:t>peaknum</a:t>
            </a:r>
            <a:r>
              <a:rPr lang="en-US" dirty="0"/>
              <a:t>];</a:t>
            </a:r>
          </a:p>
          <a:p>
            <a:r>
              <a:rPr lang="en-US" dirty="0"/>
              <a:t>	</a:t>
            </a:r>
            <a:r>
              <a:rPr lang="en-US" dirty="0" err="1"/>
              <a:t>Double_t</a:t>
            </a:r>
            <a:r>
              <a:rPr lang="en-US" dirty="0"/>
              <a:t> tau[</a:t>
            </a:r>
            <a:r>
              <a:rPr lang="en-US" dirty="0" err="1"/>
              <a:t>peaknum</a:t>
            </a:r>
            <a:r>
              <a:rPr lang="en-US" dirty="0"/>
              <a:t>], </a:t>
            </a:r>
            <a:r>
              <a:rPr lang="en-US" dirty="0" err="1"/>
              <a:t>tau_err</a:t>
            </a:r>
            <a:r>
              <a:rPr lang="en-US" dirty="0"/>
              <a:t>[</a:t>
            </a:r>
            <a:r>
              <a:rPr lang="en-US" dirty="0" err="1"/>
              <a:t>peaknum</a:t>
            </a:r>
            <a:r>
              <a:rPr lang="en-US" dirty="0"/>
              <a:t>];</a:t>
            </a:r>
          </a:p>
          <a:p>
            <a:r>
              <a:rPr lang="en-US" dirty="0"/>
              <a:t>	</a:t>
            </a:r>
            <a:r>
              <a:rPr lang="en-US" dirty="0" err="1"/>
              <a:t>Double_t</a:t>
            </a:r>
            <a:r>
              <a:rPr lang="en-US" dirty="0"/>
              <a:t> mean[</a:t>
            </a:r>
            <a:r>
              <a:rPr lang="en-US" dirty="0" err="1"/>
              <a:t>peaknum</a:t>
            </a:r>
            <a:r>
              <a:rPr lang="en-US" dirty="0"/>
              <a:t>], </a:t>
            </a:r>
            <a:r>
              <a:rPr lang="en-US" dirty="0" err="1"/>
              <a:t>mean_err</a:t>
            </a:r>
            <a:r>
              <a:rPr lang="en-US" dirty="0"/>
              <a:t>[</a:t>
            </a:r>
            <a:r>
              <a:rPr lang="en-US" dirty="0" err="1"/>
              <a:t>peaknum</a:t>
            </a:r>
            <a:r>
              <a:rPr lang="en-US" dirty="0"/>
              <a:t>];</a:t>
            </a:r>
          </a:p>
          <a:p>
            <a:r>
              <a:rPr lang="en-US" dirty="0"/>
              <a:t>	</a:t>
            </a:r>
            <a:r>
              <a:rPr lang="en-US" dirty="0" err="1"/>
              <a:t>Double_t</a:t>
            </a:r>
            <a:r>
              <a:rPr lang="en-US" dirty="0"/>
              <a:t> FWHM[</a:t>
            </a:r>
            <a:r>
              <a:rPr lang="en-US" dirty="0" err="1"/>
              <a:t>peaknum</a:t>
            </a:r>
            <a:r>
              <a:rPr lang="en-US" dirty="0"/>
              <a:t>], </a:t>
            </a:r>
            <a:r>
              <a:rPr lang="en-US" dirty="0" err="1"/>
              <a:t>FWHM_err</a:t>
            </a:r>
            <a:r>
              <a:rPr lang="en-US" dirty="0"/>
              <a:t>[</a:t>
            </a:r>
            <a:r>
              <a:rPr lang="en-US" dirty="0" err="1"/>
              <a:t>peaknum</a:t>
            </a:r>
            <a:r>
              <a:rPr lang="en-US" dirty="0"/>
              <a:t>];</a:t>
            </a:r>
          </a:p>
          <a:p>
            <a:r>
              <a:rPr lang="en-US" dirty="0"/>
              <a:t>	double </a:t>
            </a:r>
            <a:r>
              <a:rPr lang="en-US" dirty="0" err="1"/>
              <a:t>inflation_factor</a:t>
            </a:r>
            <a:r>
              <a:rPr lang="en-US" dirty="0"/>
              <a:t> = 1.0;</a:t>
            </a:r>
          </a:p>
          <a:p>
            <a:r>
              <a:rPr lang="en-US" dirty="0"/>
              <a:t>	TH1D* </a:t>
            </a:r>
            <a:r>
              <a:rPr lang="en-US" dirty="0" err="1"/>
              <a:t>h_confidence_interval</a:t>
            </a:r>
            <a:r>
              <a:rPr lang="en-US" dirty="0"/>
              <a:t>[200][</a:t>
            </a:r>
            <a:r>
              <a:rPr lang="en-US" dirty="0" err="1"/>
              <a:t>peaknum</a:t>
            </a:r>
            <a:r>
              <a:rPr lang="en-US" dirty="0"/>
              <a:t>];</a:t>
            </a:r>
          </a:p>
          <a:p>
            <a:r>
              <a:rPr lang="en-US" dirty="0"/>
              <a:t>	</a:t>
            </a:r>
            <a:r>
              <a:rPr lang="en-US" dirty="0" err="1"/>
              <a:t>TCanvas</a:t>
            </a:r>
            <a:r>
              <a:rPr lang="en-US" dirty="0"/>
              <a:t>* </a:t>
            </a:r>
            <a:r>
              <a:rPr lang="en-US" dirty="0" err="1"/>
              <a:t>canvaspeak</a:t>
            </a:r>
            <a:r>
              <a:rPr lang="en-US" dirty="0"/>
              <a:t>[100][</a:t>
            </a:r>
            <a:r>
              <a:rPr lang="en-US" dirty="0" err="1"/>
              <a:t>peaknum</a:t>
            </a:r>
            <a:r>
              <a:rPr lang="en-US" dirty="0"/>
              <a:t>];</a:t>
            </a:r>
          </a:p>
          <a:p>
            <a:r>
              <a:rPr lang="en-US" dirty="0"/>
              <a:t>	char pathname[150];</a:t>
            </a:r>
          </a:p>
          <a:p>
            <a:r>
              <a:rPr lang="en-US" dirty="0"/>
              <a:t>	char filename[150];</a:t>
            </a:r>
          </a:p>
          <a:p>
            <a:r>
              <a:rPr lang="en-US" dirty="0"/>
              <a:t>	</a:t>
            </a:r>
            <a:r>
              <a:rPr lang="en-US" dirty="0" err="1"/>
              <a:t>sprintf</a:t>
            </a:r>
            <a:r>
              <a:rPr lang="en-US" dirty="0"/>
              <a:t>(pathname, "%s", "F:/e21010/pxct/");</a:t>
            </a:r>
          </a:p>
          <a:p>
            <a:r>
              <a:rPr lang="en-US" dirty="0"/>
              <a:t>	// 	</a:t>
            </a:r>
            <a:r>
              <a:rPr lang="en-US" dirty="0" err="1"/>
              <a:t>sprintf</a:t>
            </a:r>
            <a:r>
              <a:rPr lang="en-US" dirty="0"/>
              <a:t>(filename, "%</a:t>
            </a:r>
            <a:r>
              <a:rPr lang="en-US" dirty="0" err="1"/>
              <a:t>s%s</a:t>
            </a:r>
            <a:r>
              <a:rPr lang="en-US" dirty="0"/>
              <a:t>", pathname, "lower_bounds.dat");</a:t>
            </a:r>
          </a:p>
          <a:p>
            <a:r>
              <a:rPr lang="en-US" dirty="0"/>
              <a:t>	// 	</a:t>
            </a:r>
            <a:r>
              <a:rPr lang="en-US" dirty="0" err="1"/>
              <a:t>ifstream</a:t>
            </a:r>
            <a:r>
              <a:rPr lang="en-US" dirty="0"/>
              <a:t> </a:t>
            </a:r>
            <a:r>
              <a:rPr lang="en-US" dirty="0" err="1"/>
              <a:t>infilelowerbounds</a:t>
            </a:r>
            <a:r>
              <a:rPr lang="en-US" dirty="0"/>
              <a:t>(filename, </a:t>
            </a:r>
            <a:r>
              <a:rPr lang="en-US" dirty="0" err="1"/>
              <a:t>ios</a:t>
            </a:r>
            <a:r>
              <a:rPr lang="en-US" dirty="0"/>
              <a:t>::in);</a:t>
            </a:r>
          </a:p>
          <a:p>
            <a:r>
              <a:rPr lang="en-US" dirty="0"/>
              <a:t>	// 	</a:t>
            </a:r>
            <a:r>
              <a:rPr lang="en-US" dirty="0" err="1"/>
              <a:t>sprintf</a:t>
            </a:r>
            <a:r>
              <a:rPr lang="en-US" dirty="0"/>
              <a:t>(filename, "%</a:t>
            </a:r>
            <a:r>
              <a:rPr lang="en-US" dirty="0" err="1"/>
              <a:t>s%s</a:t>
            </a:r>
            <a:r>
              <a:rPr lang="en-US" dirty="0"/>
              <a:t>", pathname, "upper_bounds.dat");</a:t>
            </a:r>
          </a:p>
          <a:p>
            <a:r>
              <a:rPr lang="en-US" dirty="0"/>
              <a:t>	// 	</a:t>
            </a:r>
            <a:r>
              <a:rPr lang="en-US" dirty="0" err="1"/>
              <a:t>ifstream</a:t>
            </a:r>
            <a:r>
              <a:rPr lang="en-US" dirty="0"/>
              <a:t> </a:t>
            </a:r>
            <a:r>
              <a:rPr lang="en-US" dirty="0" err="1"/>
              <a:t>infileupperbounds</a:t>
            </a:r>
            <a:r>
              <a:rPr lang="en-US" dirty="0"/>
              <a:t>(filename, </a:t>
            </a:r>
            <a:r>
              <a:rPr lang="en-US" dirty="0" err="1"/>
              <a:t>ios</a:t>
            </a:r>
            <a:r>
              <a:rPr lang="en-US" dirty="0"/>
              <a:t>::in);</a:t>
            </a:r>
          </a:p>
          <a:p>
            <a:r>
              <a:rPr lang="en-US" dirty="0"/>
              <a:t>	double par[</a:t>
            </a:r>
            <a:r>
              <a:rPr lang="en-US" dirty="0" err="1"/>
              <a:t>peaknum</a:t>
            </a:r>
            <a:r>
              <a:rPr lang="en-US" dirty="0"/>
              <a:t>][10], </a:t>
            </a:r>
            <a:r>
              <a:rPr lang="en-US" dirty="0" err="1"/>
              <a:t>par_err</a:t>
            </a:r>
            <a:r>
              <a:rPr lang="en-US" dirty="0"/>
              <a:t>[</a:t>
            </a:r>
            <a:r>
              <a:rPr lang="en-US" dirty="0" err="1"/>
              <a:t>peaknum</a:t>
            </a:r>
            <a:r>
              <a:rPr lang="en-US" dirty="0"/>
              <a:t>][10];</a:t>
            </a:r>
          </a:p>
          <a:p>
            <a:r>
              <a:rPr lang="en-US" dirty="0"/>
              <a:t>	double </a:t>
            </a:r>
            <a:r>
              <a:rPr lang="en-US" dirty="0" err="1"/>
              <a:t>parChi</a:t>
            </a:r>
            <a:r>
              <a:rPr lang="en-US" dirty="0"/>
              <a:t>[</a:t>
            </a:r>
            <a:r>
              <a:rPr lang="en-US" dirty="0" err="1"/>
              <a:t>peaknum</a:t>
            </a:r>
            <a:r>
              <a:rPr lang="en-US" dirty="0"/>
              <a:t>], </a:t>
            </a:r>
            <a:r>
              <a:rPr lang="en-US" dirty="0" err="1"/>
              <a:t>parNDF</a:t>
            </a:r>
            <a:r>
              <a:rPr lang="en-US" dirty="0"/>
              <a:t>[</a:t>
            </a:r>
            <a:r>
              <a:rPr lang="en-US" dirty="0" err="1"/>
              <a:t>peaknum</a:t>
            </a:r>
            <a:r>
              <a:rPr lang="en-US" dirty="0"/>
              <a:t>], </a:t>
            </a:r>
            <a:r>
              <a:rPr lang="en-US" dirty="0" err="1"/>
              <a:t>p_value</a:t>
            </a:r>
            <a:r>
              <a:rPr lang="en-US" dirty="0"/>
              <a:t>[</a:t>
            </a:r>
            <a:r>
              <a:rPr lang="en-US" dirty="0" err="1"/>
              <a:t>peaknum</a:t>
            </a:r>
            <a:r>
              <a:rPr lang="en-US" dirty="0"/>
              <a:t>];</a:t>
            </a:r>
          </a:p>
          <a:p>
            <a:r>
              <a:rPr lang="en-US" dirty="0"/>
              <a:t>	</a:t>
            </a:r>
            <a:r>
              <a:rPr lang="en-US" dirty="0" err="1"/>
              <a:t>TFile</a:t>
            </a:r>
            <a:r>
              <a:rPr lang="en-US" dirty="0"/>
              <a:t>* fin;</a:t>
            </a:r>
          </a:p>
          <a:p>
            <a:endParaRPr lang="en-US" dirty="0"/>
          </a:p>
          <a:p>
            <a:r>
              <a:rPr lang="en-US" dirty="0"/>
              <a:t>	</a:t>
            </a:r>
            <a:r>
              <a:rPr lang="en-US" dirty="0" err="1"/>
              <a:t>sprintf</a:t>
            </a:r>
            <a:r>
              <a:rPr lang="en-US" dirty="0"/>
              <a:t>(filename, "%</a:t>
            </a:r>
            <a:r>
              <a:rPr lang="en-US" dirty="0" err="1"/>
              <a:t>s%s</a:t>
            </a:r>
            <a:r>
              <a:rPr lang="en-US" dirty="0"/>
              <a:t>", pathname, "peakpara.dat");</a:t>
            </a:r>
          </a:p>
          <a:p>
            <a:r>
              <a:rPr lang="en-US" dirty="0"/>
              <a:t>	</a:t>
            </a:r>
            <a:r>
              <a:rPr lang="en-US" dirty="0" err="1"/>
              <a:t>ofstream</a:t>
            </a:r>
            <a:r>
              <a:rPr lang="en-US" dirty="0"/>
              <a:t> </a:t>
            </a:r>
            <a:r>
              <a:rPr lang="en-US" dirty="0" err="1"/>
              <a:t>outfile</a:t>
            </a:r>
            <a:r>
              <a:rPr lang="en-US" dirty="0"/>
              <a:t>(filename, </a:t>
            </a:r>
            <a:r>
              <a:rPr lang="en-US" dirty="0" err="1"/>
              <a:t>ios</a:t>
            </a:r>
            <a:r>
              <a:rPr lang="en-US" dirty="0"/>
              <a:t>::app);</a:t>
            </a:r>
          </a:p>
          <a:p>
            <a:r>
              <a:rPr lang="en-US" dirty="0"/>
              <a:t>	int </a:t>
            </a:r>
            <a:r>
              <a:rPr lang="en-US" dirty="0" err="1"/>
              <a:t>Ea_central</a:t>
            </a:r>
            <a:r>
              <a:rPr lang="en-US" dirty="0"/>
              <a:t> = 0, </a:t>
            </a:r>
            <a:r>
              <a:rPr lang="en-US" dirty="0" err="1"/>
              <a:t>msd_e_cut_low</a:t>
            </a:r>
            <a:r>
              <a:rPr lang="en-US" dirty="0"/>
              <a:t> = 0, </a:t>
            </a:r>
            <a:r>
              <a:rPr lang="en-US" dirty="0" err="1"/>
              <a:t>msd_e_cut_high</a:t>
            </a:r>
            <a:r>
              <a:rPr lang="en-US" dirty="0"/>
              <a:t> = 0, </a:t>
            </a:r>
            <a:r>
              <a:rPr lang="en-US" dirty="0" err="1"/>
              <a:t>Ea_gate_start</a:t>
            </a:r>
            <a:r>
              <a:rPr lang="en-US" dirty="0"/>
              <a:t> = 0, </a:t>
            </a:r>
            <a:r>
              <a:rPr lang="en-US" dirty="0" err="1"/>
              <a:t>Ea_gate_end</a:t>
            </a:r>
            <a:r>
              <a:rPr lang="en-US" dirty="0"/>
              <a:t> = 0;</a:t>
            </a:r>
          </a:p>
          <a:p>
            <a:r>
              <a:rPr lang="en-US" dirty="0"/>
              <a:t>	int </a:t>
            </a:r>
            <a:r>
              <a:rPr lang="en-US" dirty="0" err="1"/>
              <a:t>bin_start_low</a:t>
            </a:r>
            <a:r>
              <a:rPr lang="en-US" dirty="0"/>
              <a:t> = 0;</a:t>
            </a:r>
          </a:p>
          <a:p>
            <a:r>
              <a:rPr lang="en-US" dirty="0"/>
              <a:t>	int </a:t>
            </a:r>
            <a:r>
              <a:rPr lang="en-US" dirty="0" err="1"/>
              <a:t>bin_start_high</a:t>
            </a:r>
            <a:r>
              <a:rPr lang="en-US" dirty="0"/>
              <a:t> = 0;</a:t>
            </a:r>
          </a:p>
          <a:p>
            <a:r>
              <a:rPr lang="en-US" dirty="0"/>
              <a:t>	int </a:t>
            </a:r>
            <a:r>
              <a:rPr lang="en-US" dirty="0" err="1"/>
              <a:t>Which_Dataset</a:t>
            </a:r>
            <a:r>
              <a:rPr lang="en-US" dirty="0"/>
              <a:t> = 1; // Modify: 1 for </a:t>
            </a:r>
            <a:r>
              <a:rPr lang="en-US" dirty="0" err="1"/>
              <a:t>MSDtotal</a:t>
            </a:r>
            <a:r>
              <a:rPr lang="en-US" dirty="0"/>
              <a:t>; 2 for MSD26;</a:t>
            </a:r>
          </a:p>
          <a:p>
            <a:r>
              <a:rPr lang="en-US" dirty="0"/>
              <a:t>	int </a:t>
            </a:r>
            <a:r>
              <a:rPr lang="en-US" dirty="0" err="1"/>
              <a:t>Which_MSD</a:t>
            </a:r>
            <a:r>
              <a:rPr lang="en-US" dirty="0"/>
              <a:t>;</a:t>
            </a:r>
          </a:p>
          <a:p>
            <a:r>
              <a:rPr lang="en-US" dirty="0"/>
              <a:t>	if (</a:t>
            </a:r>
            <a:r>
              <a:rPr lang="en-US" dirty="0" err="1"/>
              <a:t>Which_Dataset</a:t>
            </a:r>
            <a:r>
              <a:rPr lang="en-US" dirty="0"/>
              <a:t> == 1)</a:t>
            </a:r>
          </a:p>
          <a:p>
            <a:r>
              <a:rPr lang="en-US" dirty="0"/>
              <a:t>	{</a:t>
            </a:r>
          </a:p>
          <a:p>
            <a:r>
              <a:rPr lang="en-US" dirty="0"/>
              <a:t>		</a:t>
            </a:r>
            <a:r>
              <a:rPr lang="en-US" dirty="0" err="1"/>
              <a:t>Which_MSD</a:t>
            </a:r>
            <a:r>
              <a:rPr lang="en-US" dirty="0"/>
              <a:t> = 26; // Modify: 12 for MSD12; 26 for MSD26;</a:t>
            </a:r>
          </a:p>
          <a:p>
            <a:r>
              <a:rPr lang="en-US" dirty="0"/>
              <a:t>		</a:t>
            </a:r>
            <a:r>
              <a:rPr lang="en-US" dirty="0" err="1"/>
              <a:t>Ea_central</a:t>
            </a:r>
            <a:r>
              <a:rPr lang="en-US" dirty="0"/>
              <a:t> = 5421; // 5421 for </a:t>
            </a:r>
            <a:r>
              <a:rPr lang="en-US" dirty="0" err="1"/>
              <a:t>MSDtotal</a:t>
            </a:r>
            <a:r>
              <a:rPr lang="en-US" dirty="0"/>
              <a:t>, based on LISE++ calculation</a:t>
            </a:r>
          </a:p>
          <a:p>
            <a:r>
              <a:rPr lang="en-US" dirty="0"/>
              <a:t>		if (</a:t>
            </a:r>
            <a:r>
              <a:rPr lang="en-US" dirty="0" err="1"/>
              <a:t>Which_MSD</a:t>
            </a:r>
            <a:r>
              <a:rPr lang="en-US" dirty="0"/>
              <a:t> == 12)	</a:t>
            </a:r>
            <a:r>
              <a:rPr lang="en-US" dirty="0" err="1"/>
              <a:t>bin_start_low</a:t>
            </a:r>
            <a:r>
              <a:rPr lang="en-US" dirty="0"/>
              <a:t> = 240; // Don't change</a:t>
            </a:r>
          </a:p>
          <a:p>
            <a:r>
              <a:rPr lang="en-US" dirty="0"/>
              <a:t>		if (</a:t>
            </a:r>
            <a:r>
              <a:rPr lang="en-US" dirty="0" err="1"/>
              <a:t>Which_MSD</a:t>
            </a:r>
            <a:r>
              <a:rPr lang="en-US" dirty="0"/>
              <a:t> == 26)	</a:t>
            </a:r>
            <a:r>
              <a:rPr lang="en-US" dirty="0" err="1"/>
              <a:t>bin_start_low</a:t>
            </a:r>
            <a:r>
              <a:rPr lang="en-US" dirty="0"/>
              <a:t> = 160; // Don't change</a:t>
            </a:r>
          </a:p>
          <a:p>
            <a:r>
              <a:rPr lang="en-US" dirty="0"/>
              <a:t>		</a:t>
            </a:r>
            <a:r>
              <a:rPr lang="en-US" dirty="0" err="1"/>
              <a:t>Ea_gate_start</a:t>
            </a:r>
            <a:r>
              <a:rPr lang="en-US" dirty="0"/>
              <a:t> = 80; // 3; 3 means +/-3 keV = 6 keV; 20 means +/-20 keV = 40 keV, which is good for MSD26</a:t>
            </a:r>
          </a:p>
          <a:p>
            <a:r>
              <a:rPr lang="en-US" dirty="0"/>
              <a:t>		</a:t>
            </a:r>
            <a:r>
              <a:rPr lang="en-US" dirty="0" err="1"/>
              <a:t>Ea_gate_end</a:t>
            </a:r>
            <a:r>
              <a:rPr lang="en-US" dirty="0"/>
              <a:t> = 80; // 30; Keep end - start &lt;= 4, due to Windows OS limitation</a:t>
            </a:r>
          </a:p>
          <a:p>
            <a:r>
              <a:rPr lang="en-US" dirty="0"/>
              <a:t>	}</a:t>
            </a:r>
          </a:p>
          <a:p>
            <a:r>
              <a:rPr lang="en-US" dirty="0"/>
              <a:t>	if (</a:t>
            </a:r>
            <a:r>
              <a:rPr lang="en-US" dirty="0" err="1"/>
              <a:t>Which_Dataset</a:t>
            </a:r>
            <a:r>
              <a:rPr lang="en-US" dirty="0"/>
              <a:t> == 2)</a:t>
            </a:r>
          </a:p>
          <a:p>
            <a:r>
              <a:rPr lang="en-US" dirty="0"/>
              <a:t>	{</a:t>
            </a:r>
          </a:p>
          <a:p>
            <a:r>
              <a:rPr lang="en-US" dirty="0"/>
              <a:t>		</a:t>
            </a:r>
            <a:r>
              <a:rPr lang="en-US" dirty="0" err="1"/>
              <a:t>Which_MSD</a:t>
            </a:r>
            <a:r>
              <a:rPr lang="en-US" dirty="0"/>
              <a:t> = 26; // 26 for MSD26;</a:t>
            </a:r>
          </a:p>
          <a:p>
            <a:r>
              <a:rPr lang="en-US" dirty="0"/>
              <a:t>		</a:t>
            </a:r>
            <a:r>
              <a:rPr lang="en-US" dirty="0" err="1"/>
              <a:t>Ea_central</a:t>
            </a:r>
            <a:r>
              <a:rPr lang="en-US" dirty="0"/>
              <a:t> = 5479; // 5479 for MSD26; 5421 for </a:t>
            </a:r>
            <a:r>
              <a:rPr lang="en-US" dirty="0" err="1"/>
              <a:t>MSDtotal</a:t>
            </a:r>
            <a:r>
              <a:rPr lang="en-US" dirty="0"/>
              <a:t>, based on LISE++ calculation</a:t>
            </a:r>
          </a:p>
          <a:p>
            <a:r>
              <a:rPr lang="en-US" dirty="0"/>
              <a:t>		</a:t>
            </a:r>
            <a:r>
              <a:rPr lang="en-US" dirty="0" err="1"/>
              <a:t>Ea_gate_start</a:t>
            </a:r>
            <a:r>
              <a:rPr lang="en-US" dirty="0"/>
              <a:t> = 20; // 3; 3 means +/-3 keV = 6 keV; 20 means +/-20 keV = 40 keV, which is good for MSD26</a:t>
            </a:r>
          </a:p>
          <a:p>
            <a:r>
              <a:rPr lang="en-US" dirty="0"/>
              <a:t>		</a:t>
            </a:r>
            <a:r>
              <a:rPr lang="en-US" dirty="0" err="1"/>
              <a:t>Ea_gate_end</a:t>
            </a:r>
            <a:r>
              <a:rPr lang="en-US" dirty="0"/>
              <a:t> = 20; // 30; Keep end - start &lt;= 4, due to Windows OS limitation</a:t>
            </a:r>
          </a:p>
          <a:p>
            <a:r>
              <a:rPr lang="en-US" dirty="0"/>
              <a:t>	}</a:t>
            </a:r>
          </a:p>
          <a:p>
            <a:endParaRPr lang="en-US" dirty="0"/>
          </a:p>
          <a:p>
            <a:r>
              <a:rPr lang="en-US" dirty="0"/>
              <a:t>	for (</a:t>
            </a:r>
            <a:r>
              <a:rPr lang="en-US" dirty="0" err="1"/>
              <a:t>i</a:t>
            </a:r>
            <a:r>
              <a:rPr lang="en-US" dirty="0"/>
              <a:t> = </a:t>
            </a:r>
            <a:r>
              <a:rPr lang="en-US" dirty="0" err="1"/>
              <a:t>Ea_gate_start</a:t>
            </a:r>
            <a:r>
              <a:rPr lang="en-US" dirty="0"/>
              <a:t>; </a:t>
            </a:r>
            <a:r>
              <a:rPr lang="en-US" dirty="0" err="1"/>
              <a:t>i</a:t>
            </a:r>
            <a:r>
              <a:rPr lang="en-US" dirty="0"/>
              <a:t> &lt;= </a:t>
            </a:r>
            <a:r>
              <a:rPr lang="en-US" dirty="0" err="1"/>
              <a:t>Ea_gate_end</a:t>
            </a:r>
            <a:r>
              <a:rPr lang="en-US" dirty="0"/>
              <a:t>; </a:t>
            </a:r>
            <a:r>
              <a:rPr lang="en-US" dirty="0" err="1"/>
              <a:t>i</a:t>
            </a:r>
            <a:r>
              <a:rPr lang="en-US" dirty="0"/>
              <a:t>+=10) // read in many root files with different </a:t>
            </a:r>
            <a:r>
              <a:rPr lang="en-US" dirty="0" err="1"/>
              <a:t>Ea</a:t>
            </a:r>
            <a:r>
              <a:rPr lang="en-US" dirty="0"/>
              <a:t> gates</a:t>
            </a:r>
          </a:p>
          <a:p>
            <a:r>
              <a:rPr lang="en-US" dirty="0"/>
              <a:t>	{</a:t>
            </a:r>
          </a:p>
          <a:p>
            <a:r>
              <a:rPr lang="en-US" dirty="0"/>
              <a:t>		//if (</a:t>
            </a:r>
            <a:r>
              <a:rPr lang="en-US" dirty="0" err="1"/>
              <a:t>i</a:t>
            </a:r>
            <a:r>
              <a:rPr lang="en-US" dirty="0"/>
              <a:t> &gt;= 96 &amp;&amp; </a:t>
            </a:r>
            <a:r>
              <a:rPr lang="en-US" dirty="0" err="1"/>
              <a:t>i</a:t>
            </a:r>
            <a:r>
              <a:rPr lang="en-US" dirty="0"/>
              <a:t> &lt;= 99) continue;</a:t>
            </a:r>
          </a:p>
          <a:p>
            <a:r>
              <a:rPr lang="en-US" dirty="0"/>
              <a:t>		</a:t>
            </a:r>
            <a:r>
              <a:rPr lang="en-US" dirty="0" err="1"/>
              <a:t>msd_e_cut_low</a:t>
            </a:r>
            <a:r>
              <a:rPr lang="en-US" dirty="0"/>
              <a:t> = </a:t>
            </a:r>
            <a:r>
              <a:rPr lang="en-US" dirty="0" err="1"/>
              <a:t>Ea_central</a:t>
            </a:r>
            <a:r>
              <a:rPr lang="en-US" dirty="0"/>
              <a:t> - </a:t>
            </a:r>
            <a:r>
              <a:rPr lang="en-US" dirty="0" err="1"/>
              <a:t>i</a:t>
            </a:r>
            <a:r>
              <a:rPr lang="en-US" dirty="0"/>
              <a:t>;</a:t>
            </a:r>
          </a:p>
          <a:p>
            <a:r>
              <a:rPr lang="en-US" dirty="0"/>
              <a:t>		</a:t>
            </a:r>
            <a:r>
              <a:rPr lang="en-US" dirty="0" err="1"/>
              <a:t>msd_e_cut_high</a:t>
            </a:r>
            <a:r>
              <a:rPr lang="en-US" dirty="0"/>
              <a:t> = </a:t>
            </a:r>
            <a:r>
              <a:rPr lang="en-US" dirty="0" err="1"/>
              <a:t>Ea_central</a:t>
            </a:r>
            <a:r>
              <a:rPr lang="en-US" dirty="0"/>
              <a:t> + </a:t>
            </a:r>
            <a:r>
              <a:rPr lang="en-US" dirty="0" err="1"/>
              <a:t>i</a:t>
            </a:r>
            <a:r>
              <a:rPr lang="en-US" dirty="0"/>
              <a:t>;</a:t>
            </a:r>
          </a:p>
          <a:p>
            <a:r>
              <a:rPr lang="en-US" dirty="0"/>
              <a:t>		if (</a:t>
            </a:r>
            <a:r>
              <a:rPr lang="en-US" dirty="0" err="1"/>
              <a:t>Which_Dataset</a:t>
            </a:r>
            <a:r>
              <a:rPr lang="en-US" dirty="0"/>
              <a:t> == 1) </a:t>
            </a:r>
            <a:r>
              <a:rPr lang="en-US" dirty="0" err="1"/>
              <a:t>sprintf</a:t>
            </a:r>
            <a:r>
              <a:rPr lang="en-US" dirty="0"/>
              <a:t>(filename, "%s%s%04d%s%04d%s", pathname, "</a:t>
            </a:r>
            <a:r>
              <a:rPr lang="en-US" dirty="0" err="1"/>
              <a:t>timing_msdtotal_e</a:t>
            </a:r>
            <a:r>
              <a:rPr lang="en-US" dirty="0"/>
              <a:t>_", </a:t>
            </a:r>
            <a:r>
              <a:rPr lang="en-US" dirty="0" err="1"/>
              <a:t>msd_e_cut_low</a:t>
            </a:r>
            <a:r>
              <a:rPr lang="en-US" dirty="0"/>
              <a:t>, "_", </a:t>
            </a:r>
            <a:r>
              <a:rPr lang="en-US" dirty="0" err="1"/>
              <a:t>msd_e_cut_high</a:t>
            </a:r>
            <a:r>
              <a:rPr lang="en-US" dirty="0"/>
              <a:t>, "_</a:t>
            </a:r>
            <a:r>
              <a:rPr lang="en-US" dirty="0" err="1"/>
              <a:t>msdtotal_t.root</a:t>
            </a:r>
            <a:r>
              <a:rPr lang="en-US" dirty="0"/>
              <a:t>");</a:t>
            </a:r>
          </a:p>
          <a:p>
            <a:r>
              <a:rPr lang="en-US" dirty="0"/>
              <a:t>		if (</a:t>
            </a:r>
            <a:r>
              <a:rPr lang="en-US" dirty="0" err="1"/>
              <a:t>Which_Dataset</a:t>
            </a:r>
            <a:r>
              <a:rPr lang="en-US" dirty="0"/>
              <a:t> == 2) </a:t>
            </a:r>
            <a:r>
              <a:rPr lang="en-US" dirty="0" err="1"/>
              <a:t>sprintf</a:t>
            </a:r>
            <a:r>
              <a:rPr lang="en-US" dirty="0"/>
              <a:t>(filename, "%s%s%04d%s%04d%s", pathname, "timing_msd26_e_", </a:t>
            </a:r>
            <a:r>
              <a:rPr lang="en-US" dirty="0" err="1"/>
              <a:t>msd_e_cut_low</a:t>
            </a:r>
            <a:r>
              <a:rPr lang="en-US" dirty="0"/>
              <a:t>, "_", </a:t>
            </a:r>
            <a:r>
              <a:rPr lang="en-US" dirty="0" err="1"/>
              <a:t>msd_e_cut_high</a:t>
            </a:r>
            <a:r>
              <a:rPr lang="en-US" dirty="0"/>
              <a:t>, "_msd26_t.root");</a:t>
            </a:r>
          </a:p>
          <a:p>
            <a:r>
              <a:rPr lang="en-US" dirty="0"/>
              <a:t>		if (</a:t>
            </a:r>
            <a:r>
              <a:rPr lang="en-US" dirty="0" err="1"/>
              <a:t>Which_Dataset</a:t>
            </a:r>
            <a:r>
              <a:rPr lang="en-US" dirty="0"/>
              <a:t> == 1) </a:t>
            </a:r>
            <a:r>
              <a:rPr lang="en-US" dirty="0" err="1"/>
              <a:t>sprintf</a:t>
            </a:r>
            <a:r>
              <a:rPr lang="en-US" dirty="0"/>
              <a:t>(filename, "%</a:t>
            </a:r>
            <a:r>
              <a:rPr lang="en-US" dirty="0" err="1"/>
              <a:t>s%s</a:t>
            </a:r>
            <a:r>
              <a:rPr lang="en-US" dirty="0"/>
              <a:t>", pathname, "run0079_LEGe_MSD_241Am_inChamber_window1.5us_CFDdelay_adjusted_cal_5400_5560_forPRC.root");</a:t>
            </a:r>
          </a:p>
          <a:p>
            <a:r>
              <a:rPr lang="en-US" dirty="0"/>
              <a:t>		fin = new </a:t>
            </a:r>
            <a:r>
              <a:rPr lang="en-US" dirty="0" err="1"/>
              <a:t>TFile</a:t>
            </a:r>
            <a:r>
              <a:rPr lang="en-US" dirty="0"/>
              <a:t>(filename);//after this statement, you can use any ROOT command1 for this </a:t>
            </a:r>
            <a:r>
              <a:rPr lang="en-US" dirty="0" err="1"/>
              <a:t>rootfile</a:t>
            </a:r>
            <a:endParaRPr lang="en-US" dirty="0"/>
          </a:p>
          <a:p>
            <a:r>
              <a:rPr lang="en-US" dirty="0"/>
              <a:t>		</a:t>
            </a:r>
            <a:r>
              <a:rPr lang="en-US" dirty="0" err="1"/>
              <a:t>cout</a:t>
            </a:r>
            <a:r>
              <a:rPr lang="en-US" dirty="0"/>
              <a:t> &lt;&lt; filename &lt;&lt; </a:t>
            </a:r>
            <a:r>
              <a:rPr lang="en-US" dirty="0" err="1"/>
              <a:t>endl</a:t>
            </a:r>
            <a:r>
              <a:rPr lang="en-US" dirty="0"/>
              <a:t>;</a:t>
            </a:r>
          </a:p>
          <a:p>
            <a:r>
              <a:rPr lang="en-US" dirty="0"/>
              <a:t>		</a:t>
            </a:r>
            <a:r>
              <a:rPr lang="en-US" dirty="0" err="1"/>
              <a:t>sprintf</a:t>
            </a:r>
            <a:r>
              <a:rPr lang="en-US" dirty="0"/>
              <a:t>(</a:t>
            </a:r>
            <a:r>
              <a:rPr lang="en-US" dirty="0" err="1"/>
              <a:t>histo_name</a:t>
            </a:r>
            <a:r>
              <a:rPr lang="en-US" dirty="0"/>
              <a:t>, "%</a:t>
            </a:r>
            <a:r>
              <a:rPr lang="en-US" dirty="0" err="1"/>
              <a:t>s%d%s</a:t>
            </a:r>
            <a:r>
              <a:rPr lang="en-US" dirty="0"/>
              <a:t>", "</a:t>
            </a:r>
            <a:r>
              <a:rPr lang="en-US" dirty="0" err="1"/>
              <a:t>htiming_lege_msd</a:t>
            </a:r>
            <a:r>
              <a:rPr lang="en-US" dirty="0"/>
              <a:t>", </a:t>
            </a:r>
            <a:r>
              <a:rPr lang="en-US" dirty="0" err="1"/>
              <a:t>Which_MSD</a:t>
            </a:r>
            <a:r>
              <a:rPr lang="en-US" dirty="0"/>
              <a:t>, "_bin1ns");</a:t>
            </a:r>
          </a:p>
          <a:p>
            <a:r>
              <a:rPr lang="en-US" dirty="0"/>
              <a:t>		</a:t>
            </a:r>
            <a:r>
              <a:rPr lang="en-US" dirty="0" err="1"/>
              <a:t>sprintf</a:t>
            </a:r>
            <a:r>
              <a:rPr lang="en-US" dirty="0"/>
              <a:t>(</a:t>
            </a:r>
            <a:r>
              <a:rPr lang="en-US" dirty="0" err="1"/>
              <a:t>histo_name</a:t>
            </a:r>
            <a:r>
              <a:rPr lang="en-US" dirty="0"/>
              <a:t>, "%</a:t>
            </a:r>
            <a:r>
              <a:rPr lang="en-US" dirty="0" err="1"/>
              <a:t>s%d</a:t>
            </a:r>
            <a:r>
              <a:rPr lang="en-US" dirty="0"/>
              <a:t>", "</a:t>
            </a:r>
            <a:r>
              <a:rPr lang="en-US" dirty="0" err="1"/>
              <a:t>htiming_lege_msd</a:t>
            </a:r>
            <a:r>
              <a:rPr lang="en-US" dirty="0"/>
              <a:t>", </a:t>
            </a:r>
            <a:r>
              <a:rPr lang="en-US" dirty="0" err="1"/>
              <a:t>Which_MSD</a:t>
            </a:r>
            <a:r>
              <a:rPr lang="en-US" dirty="0"/>
              <a:t>);</a:t>
            </a:r>
          </a:p>
          <a:p>
            <a:r>
              <a:rPr lang="en-US" dirty="0"/>
              <a:t>		//</a:t>
            </a:r>
            <a:r>
              <a:rPr lang="en-US" dirty="0" err="1"/>
              <a:t>sprintf</a:t>
            </a:r>
            <a:r>
              <a:rPr lang="en-US" dirty="0"/>
              <a:t>(</a:t>
            </a:r>
            <a:r>
              <a:rPr lang="en-US" dirty="0" err="1"/>
              <a:t>histo_name</a:t>
            </a:r>
            <a:r>
              <a:rPr lang="en-US" dirty="0"/>
              <a:t>, "%s", "</a:t>
            </a:r>
            <a:r>
              <a:rPr lang="en-US" dirty="0" err="1"/>
              <a:t>h_decay_exponential_GetRandom</a:t>
            </a:r>
            <a:r>
              <a:rPr lang="en-US" dirty="0"/>
              <a:t>"); // Fake test</a:t>
            </a:r>
          </a:p>
          <a:p>
            <a:r>
              <a:rPr lang="en-US" dirty="0"/>
              <a:t>		</a:t>
            </a:r>
            <a:r>
              <a:rPr lang="en-US" dirty="0" err="1"/>
              <a:t>histo</a:t>
            </a:r>
            <a:r>
              <a:rPr lang="en-US" dirty="0"/>
              <a:t>[</a:t>
            </a:r>
            <a:r>
              <a:rPr lang="en-US" dirty="0" err="1"/>
              <a:t>i</a:t>
            </a:r>
            <a:r>
              <a:rPr lang="en-US" dirty="0"/>
              <a:t>] = (TH1D*)fin-&gt;Get(</a:t>
            </a:r>
            <a:r>
              <a:rPr lang="en-US" dirty="0" err="1"/>
              <a:t>histo_name</a:t>
            </a:r>
            <a:r>
              <a:rPr lang="en-US" dirty="0"/>
              <a:t>); //Get spectrum</a:t>
            </a:r>
          </a:p>
          <a:p>
            <a:r>
              <a:rPr lang="en-US" dirty="0"/>
              <a:t>		</a:t>
            </a:r>
            <a:r>
              <a:rPr lang="en-US" dirty="0" err="1"/>
              <a:t>histo</a:t>
            </a:r>
            <a:r>
              <a:rPr lang="en-US" dirty="0"/>
              <a:t>[</a:t>
            </a:r>
            <a:r>
              <a:rPr lang="en-US" dirty="0" err="1"/>
              <a:t>i</a:t>
            </a:r>
            <a:r>
              <a:rPr lang="en-US" dirty="0"/>
              <a:t>]-&gt;</a:t>
            </a:r>
            <a:r>
              <a:rPr lang="en-US" dirty="0" err="1"/>
              <a:t>Rebin</a:t>
            </a:r>
            <a:r>
              <a:rPr lang="en-US" dirty="0"/>
              <a:t>(1);</a:t>
            </a:r>
          </a:p>
          <a:p>
            <a:r>
              <a:rPr lang="en-US" dirty="0"/>
              <a:t>		</a:t>
            </a:r>
            <a:r>
              <a:rPr lang="en-US" dirty="0" err="1"/>
              <a:t>histo</a:t>
            </a:r>
            <a:r>
              <a:rPr lang="en-US" dirty="0"/>
              <a:t>[</a:t>
            </a:r>
            <a:r>
              <a:rPr lang="en-US" dirty="0" err="1"/>
              <a:t>i</a:t>
            </a:r>
            <a:r>
              <a:rPr lang="en-US" dirty="0"/>
              <a:t>]-&gt;Sumw2(</a:t>
            </a:r>
            <a:r>
              <a:rPr lang="en-US" dirty="0" err="1"/>
              <a:t>kFALSE</a:t>
            </a:r>
            <a:r>
              <a:rPr lang="en-US" dirty="0"/>
              <a:t>);</a:t>
            </a:r>
          </a:p>
          <a:p>
            <a:r>
              <a:rPr lang="en-US" dirty="0"/>
              <a:t>		</a:t>
            </a:r>
            <a:r>
              <a:rPr lang="en-US" dirty="0" err="1"/>
              <a:t>histo</a:t>
            </a:r>
            <a:r>
              <a:rPr lang="en-US" dirty="0"/>
              <a:t>[</a:t>
            </a:r>
            <a:r>
              <a:rPr lang="en-US" dirty="0" err="1"/>
              <a:t>i</a:t>
            </a:r>
            <a:r>
              <a:rPr lang="en-US" dirty="0"/>
              <a:t>]-&gt;</a:t>
            </a:r>
            <a:r>
              <a:rPr lang="en-US" dirty="0" err="1"/>
              <a:t>SetBinErrorOption</a:t>
            </a:r>
            <a:r>
              <a:rPr lang="en-US" dirty="0"/>
              <a:t>(TH1::</a:t>
            </a:r>
            <a:r>
              <a:rPr lang="en-US" dirty="0" err="1"/>
              <a:t>kPoisson</a:t>
            </a:r>
            <a:r>
              <a:rPr lang="en-US" dirty="0"/>
              <a:t>);</a:t>
            </a:r>
          </a:p>
          <a:p>
            <a:r>
              <a:rPr lang="en-US" dirty="0"/>
              <a:t>		for (ii = 0; ii &lt;= 0; ii++) // modify: ii &lt;=39, fit one histogram with many different fit start points = ii * 20 + </a:t>
            </a:r>
            <a:r>
              <a:rPr lang="en-US" dirty="0" err="1"/>
              <a:t>bin_start_low</a:t>
            </a:r>
            <a:endParaRPr lang="en-US" dirty="0"/>
          </a:p>
          <a:p>
            <a:r>
              <a:rPr lang="en-US" dirty="0"/>
              <a:t>		{</a:t>
            </a:r>
          </a:p>
          <a:p>
            <a:r>
              <a:rPr lang="en-US" dirty="0"/>
              <a:t>			</a:t>
            </a:r>
            <a:r>
              <a:rPr lang="en-US" dirty="0" err="1"/>
              <a:t>sprintf</a:t>
            </a:r>
            <a:r>
              <a:rPr lang="en-US" dirty="0"/>
              <a:t>(</a:t>
            </a:r>
            <a:r>
              <a:rPr lang="en-US" dirty="0" err="1"/>
              <a:t>hfit_name</a:t>
            </a:r>
            <a:r>
              <a:rPr lang="en-US" dirty="0"/>
              <a:t>, "%</a:t>
            </a:r>
            <a:r>
              <a:rPr lang="en-US" dirty="0" err="1"/>
              <a:t>s%s%d%s%d</a:t>
            </a:r>
            <a:r>
              <a:rPr lang="en-US" dirty="0"/>
              <a:t>", </a:t>
            </a:r>
            <a:r>
              <a:rPr lang="en-US" dirty="0" err="1"/>
              <a:t>histo_name</a:t>
            </a:r>
            <a:r>
              <a:rPr lang="en-US" dirty="0"/>
              <a:t>, "_</a:t>
            </a:r>
            <a:r>
              <a:rPr lang="en-US" dirty="0" err="1"/>
              <a:t>Ea</a:t>
            </a:r>
            <a:r>
              <a:rPr lang="en-US" dirty="0"/>
              <a:t>", </a:t>
            </a:r>
            <a:r>
              <a:rPr lang="en-US" dirty="0" err="1"/>
              <a:t>i</a:t>
            </a:r>
            <a:r>
              <a:rPr lang="en-US" dirty="0"/>
              <a:t>, "_</a:t>
            </a:r>
            <a:r>
              <a:rPr lang="en-US" dirty="0" err="1"/>
              <a:t>Fitrange</a:t>
            </a:r>
            <a:r>
              <a:rPr lang="en-US" dirty="0"/>
              <a:t>", ii);</a:t>
            </a:r>
          </a:p>
          <a:p>
            <a:r>
              <a:rPr lang="en-US" dirty="0"/>
              <a:t>			</a:t>
            </a:r>
            <a:r>
              <a:rPr lang="en-US" dirty="0" err="1"/>
              <a:t>canvaspeak</a:t>
            </a:r>
            <a:r>
              <a:rPr lang="en-US" dirty="0"/>
              <a:t>[</a:t>
            </a:r>
            <a:r>
              <a:rPr lang="en-US" dirty="0" err="1"/>
              <a:t>i</a:t>
            </a:r>
            <a:r>
              <a:rPr lang="en-US" dirty="0"/>
              <a:t>][ii] = new </a:t>
            </a:r>
            <a:r>
              <a:rPr lang="en-US" dirty="0" err="1"/>
              <a:t>TCanvas</a:t>
            </a:r>
            <a:r>
              <a:rPr lang="en-US" dirty="0"/>
              <a:t>(</a:t>
            </a:r>
            <a:r>
              <a:rPr lang="en-US" dirty="0" err="1"/>
              <a:t>hfit_name</a:t>
            </a:r>
            <a:r>
              <a:rPr lang="en-US" dirty="0"/>
              <a:t>, </a:t>
            </a:r>
            <a:r>
              <a:rPr lang="en-US" dirty="0" err="1"/>
              <a:t>hfit_name</a:t>
            </a:r>
            <a:r>
              <a:rPr lang="en-US" dirty="0"/>
              <a:t>, 1300, 700);//</a:t>
            </a:r>
            <a:r>
              <a:rPr lang="zh-CN" altLang="en-US" dirty="0"/>
              <a:t>建立画布</a:t>
            </a:r>
          </a:p>
          <a:p>
            <a:r>
              <a:rPr lang="zh-CN" altLang="en-US" dirty="0"/>
              <a:t>			</a:t>
            </a:r>
            <a:r>
              <a:rPr lang="en-US" dirty="0" err="1"/>
              <a:t>canvaspeak</a:t>
            </a:r>
            <a:r>
              <a:rPr lang="en-US" dirty="0"/>
              <a:t>[</a:t>
            </a:r>
            <a:r>
              <a:rPr lang="en-US" dirty="0" err="1"/>
              <a:t>i</a:t>
            </a:r>
            <a:r>
              <a:rPr lang="en-US" dirty="0"/>
              <a:t>][ii]-&gt;cd();//</a:t>
            </a:r>
            <a:r>
              <a:rPr lang="zh-CN" altLang="en-US" dirty="0"/>
              <a:t>进入画布</a:t>
            </a:r>
          </a:p>
          <a:p>
            <a:r>
              <a:rPr lang="zh-CN" altLang="en-US" dirty="0"/>
              <a:t>			</a:t>
            </a:r>
            <a:r>
              <a:rPr lang="en-US" altLang="zh-CN" dirty="0"/>
              <a:t>// 			</a:t>
            </a:r>
            <a:r>
              <a:rPr lang="en-US" dirty="0" err="1"/>
              <a:t>canvaspeak</a:t>
            </a:r>
            <a:r>
              <a:rPr lang="en-US" dirty="0"/>
              <a:t>[</a:t>
            </a:r>
            <a:r>
              <a:rPr lang="en-US" dirty="0" err="1"/>
              <a:t>i</a:t>
            </a:r>
            <a:r>
              <a:rPr lang="en-US" dirty="0"/>
              <a:t>][ii]-&gt;</a:t>
            </a:r>
            <a:r>
              <a:rPr lang="en-US" dirty="0" err="1"/>
              <a:t>SetTopMargin</a:t>
            </a:r>
            <a:r>
              <a:rPr lang="en-US" dirty="0"/>
              <a:t>(0.02);</a:t>
            </a:r>
          </a:p>
          <a:p>
            <a:r>
              <a:rPr lang="en-US" dirty="0"/>
              <a:t>			// 			</a:t>
            </a:r>
            <a:r>
              <a:rPr lang="en-US" dirty="0" err="1"/>
              <a:t>canvaspeak</a:t>
            </a:r>
            <a:r>
              <a:rPr lang="en-US" dirty="0"/>
              <a:t>[</a:t>
            </a:r>
            <a:r>
              <a:rPr lang="en-US" dirty="0" err="1"/>
              <a:t>i</a:t>
            </a:r>
            <a:r>
              <a:rPr lang="en-US" dirty="0"/>
              <a:t>][ii]-&gt;</a:t>
            </a:r>
            <a:r>
              <a:rPr lang="en-US" dirty="0" err="1"/>
              <a:t>SetRightMargin</a:t>
            </a:r>
            <a:r>
              <a:rPr lang="en-US" dirty="0"/>
              <a:t>(0.03);</a:t>
            </a:r>
          </a:p>
          <a:p>
            <a:r>
              <a:rPr lang="en-US" dirty="0"/>
              <a:t>			// 			</a:t>
            </a:r>
            <a:r>
              <a:rPr lang="en-US" dirty="0" err="1"/>
              <a:t>canvaspeak</a:t>
            </a:r>
            <a:r>
              <a:rPr lang="en-US" dirty="0"/>
              <a:t>[</a:t>
            </a:r>
            <a:r>
              <a:rPr lang="en-US" dirty="0" err="1"/>
              <a:t>i</a:t>
            </a:r>
            <a:r>
              <a:rPr lang="en-US" dirty="0"/>
              <a:t>][ii]-&gt;</a:t>
            </a:r>
            <a:r>
              <a:rPr lang="en-US" dirty="0" err="1"/>
              <a:t>SetLeftMargin</a:t>
            </a:r>
            <a:r>
              <a:rPr lang="en-US" dirty="0"/>
              <a:t>(0.09);</a:t>
            </a:r>
          </a:p>
          <a:p>
            <a:r>
              <a:rPr lang="en-US" dirty="0"/>
              <a:t>			// 			</a:t>
            </a:r>
            <a:r>
              <a:rPr lang="en-US" dirty="0" err="1"/>
              <a:t>canvaspeak</a:t>
            </a:r>
            <a:r>
              <a:rPr lang="en-US" dirty="0"/>
              <a:t>[</a:t>
            </a:r>
            <a:r>
              <a:rPr lang="en-US" dirty="0" err="1"/>
              <a:t>i</a:t>
            </a:r>
            <a:r>
              <a:rPr lang="en-US" dirty="0"/>
              <a:t>][ii]-&gt;</a:t>
            </a:r>
            <a:r>
              <a:rPr lang="en-US" dirty="0" err="1"/>
              <a:t>SetBottomMargin</a:t>
            </a:r>
            <a:r>
              <a:rPr lang="en-US" dirty="0"/>
              <a:t>(0.13);</a:t>
            </a:r>
          </a:p>
          <a:p>
            <a:r>
              <a:rPr lang="en-US" dirty="0"/>
              <a:t>			</a:t>
            </a:r>
            <a:r>
              <a:rPr lang="en-US" dirty="0" err="1"/>
              <a:t>TPad</a:t>
            </a:r>
            <a:r>
              <a:rPr lang="en-US" dirty="0"/>
              <a:t>* pad1 = new </a:t>
            </a:r>
            <a:r>
              <a:rPr lang="en-US" dirty="0" err="1"/>
              <a:t>TPad</a:t>
            </a:r>
            <a:r>
              <a:rPr lang="en-US" dirty="0"/>
              <a:t>("pad1", "The pad 70% of the height", 0.0, 0.42, 1.0, 1.0);</a:t>
            </a:r>
          </a:p>
          <a:p>
            <a:r>
              <a:rPr lang="en-US" dirty="0"/>
              <a:t>			// </a:t>
            </a:r>
            <a:r>
              <a:rPr lang="en-US" dirty="0" err="1"/>
              <a:t>xlow</a:t>
            </a:r>
            <a:r>
              <a:rPr lang="en-US" dirty="0"/>
              <a:t>, </a:t>
            </a:r>
            <a:r>
              <a:rPr lang="en-US" dirty="0" err="1"/>
              <a:t>ylow</a:t>
            </a:r>
            <a:r>
              <a:rPr lang="en-US" dirty="0"/>
              <a:t>, </a:t>
            </a:r>
            <a:r>
              <a:rPr lang="en-US" dirty="0" err="1"/>
              <a:t>xup</a:t>
            </a:r>
            <a:r>
              <a:rPr lang="en-US" dirty="0"/>
              <a:t>, yup</a:t>
            </a:r>
          </a:p>
          <a:p>
            <a:r>
              <a:rPr lang="en-US" dirty="0"/>
              <a:t>			</a:t>
            </a:r>
            <a:r>
              <a:rPr lang="en-US" dirty="0" err="1"/>
              <a:t>TPad</a:t>
            </a:r>
            <a:r>
              <a:rPr lang="en-US" dirty="0"/>
              <a:t>* pad2 = new </a:t>
            </a:r>
            <a:r>
              <a:rPr lang="en-US" dirty="0" err="1"/>
              <a:t>TPad</a:t>
            </a:r>
            <a:r>
              <a:rPr lang="en-US" dirty="0"/>
              <a:t>("pad2", "The pad 30% of the height", 0.0, 0.0, 1.0, 0.42);</a:t>
            </a:r>
          </a:p>
          <a:p>
            <a:endParaRPr lang="en-US" dirty="0"/>
          </a:p>
          <a:p>
            <a:r>
              <a:rPr lang="en-US" dirty="0"/>
              <a:t>			// Set margins for pad1</a:t>
            </a:r>
          </a:p>
          <a:p>
            <a:r>
              <a:rPr lang="en-US" dirty="0"/>
              <a:t>			pad1-&gt;</a:t>
            </a:r>
            <a:r>
              <a:rPr lang="en-US" dirty="0" err="1"/>
              <a:t>SetTopMargin</a:t>
            </a:r>
            <a:r>
              <a:rPr lang="en-US" dirty="0"/>
              <a:t>(0.04);  // relative to pad1 height</a:t>
            </a:r>
          </a:p>
          <a:p>
            <a:r>
              <a:rPr lang="en-US" dirty="0"/>
              <a:t>			pad1-&gt;</a:t>
            </a:r>
            <a:r>
              <a:rPr lang="en-US" dirty="0" err="1"/>
              <a:t>SetBottomMargin</a:t>
            </a:r>
            <a:r>
              <a:rPr lang="en-US" dirty="0"/>
              <a:t>(0.05); // no bottom margin</a:t>
            </a:r>
          </a:p>
          <a:p>
            <a:r>
              <a:rPr lang="en-US" dirty="0"/>
              <a:t>			pad1-&gt;</a:t>
            </a:r>
            <a:r>
              <a:rPr lang="en-US" dirty="0" err="1"/>
              <a:t>SetLeftMargin</a:t>
            </a:r>
            <a:r>
              <a:rPr lang="en-US" dirty="0"/>
              <a:t>(0.12);  // relative to pad1 width</a:t>
            </a:r>
          </a:p>
          <a:p>
            <a:r>
              <a:rPr lang="en-US" dirty="0"/>
              <a:t>			pad1-&gt;</a:t>
            </a:r>
            <a:r>
              <a:rPr lang="en-US" dirty="0" err="1"/>
              <a:t>SetRightMargin</a:t>
            </a:r>
            <a:r>
              <a:rPr lang="en-US" dirty="0"/>
              <a:t>(0.02); // relative to pad1 width</a:t>
            </a:r>
          </a:p>
          <a:p>
            <a:endParaRPr lang="en-US" dirty="0"/>
          </a:p>
          <a:p>
            <a:r>
              <a:rPr lang="en-US" dirty="0"/>
              <a:t>			// Set margins for pad2</a:t>
            </a:r>
          </a:p>
          <a:p>
            <a:r>
              <a:rPr lang="en-US" dirty="0"/>
              <a:t>			pad2-&gt;</a:t>
            </a:r>
            <a:r>
              <a:rPr lang="en-US" dirty="0" err="1"/>
              <a:t>SetTopMargin</a:t>
            </a:r>
            <a:r>
              <a:rPr lang="en-US" dirty="0"/>
              <a:t>(0.05);    // no top margin</a:t>
            </a:r>
          </a:p>
          <a:p>
            <a:r>
              <a:rPr lang="en-US" dirty="0"/>
              <a:t>			pad2-&gt;</a:t>
            </a:r>
            <a:r>
              <a:rPr lang="en-US" dirty="0" err="1"/>
              <a:t>SetBottomMargin</a:t>
            </a:r>
            <a:r>
              <a:rPr lang="en-US" dirty="0"/>
              <a:t>(0.4); // relative to pad2 height</a:t>
            </a:r>
          </a:p>
          <a:p>
            <a:r>
              <a:rPr lang="en-US" dirty="0"/>
              <a:t>			pad2-&gt;</a:t>
            </a:r>
            <a:r>
              <a:rPr lang="en-US" dirty="0" err="1"/>
              <a:t>SetLeftMargin</a:t>
            </a:r>
            <a:r>
              <a:rPr lang="en-US" dirty="0"/>
              <a:t>(0.12);    // relative to pad2 width</a:t>
            </a:r>
          </a:p>
          <a:p>
            <a:r>
              <a:rPr lang="en-US" dirty="0"/>
              <a:t>			pad2-&gt;</a:t>
            </a:r>
            <a:r>
              <a:rPr lang="en-US" dirty="0" err="1"/>
              <a:t>SetRightMargin</a:t>
            </a:r>
            <a:r>
              <a:rPr lang="en-US" dirty="0"/>
              <a:t>(0.02);   // relative to pad2 width</a:t>
            </a:r>
          </a:p>
          <a:p>
            <a:endParaRPr lang="en-US" dirty="0"/>
          </a:p>
          <a:p>
            <a:r>
              <a:rPr lang="en-US" dirty="0"/>
              <a:t>			pad1-&gt;Draw();</a:t>
            </a:r>
          </a:p>
          <a:p>
            <a:r>
              <a:rPr lang="en-US" dirty="0"/>
              <a:t>			pad1-&gt;cd();</a:t>
            </a:r>
          </a:p>
          <a:p>
            <a:r>
              <a:rPr lang="en-US" dirty="0"/>
              <a:t>			pad1-&gt;</a:t>
            </a:r>
            <a:r>
              <a:rPr lang="en-US" dirty="0" err="1"/>
              <a:t>SetFrameLineWidth</a:t>
            </a:r>
            <a:r>
              <a:rPr lang="en-US" dirty="0"/>
              <a:t>(3);</a:t>
            </a:r>
          </a:p>
          <a:p>
            <a:r>
              <a:rPr lang="en-US" dirty="0"/>
              <a:t>			//</a:t>
            </a:r>
            <a:r>
              <a:rPr lang="en-US" dirty="0" err="1"/>
              <a:t>gStyle</a:t>
            </a:r>
            <a:r>
              <a:rPr lang="en-US" dirty="0"/>
              <a:t>-&gt;</a:t>
            </a:r>
            <a:r>
              <a:rPr lang="en-US" dirty="0" err="1"/>
              <a:t>SetOptTitle</a:t>
            </a:r>
            <a:r>
              <a:rPr lang="en-US" dirty="0"/>
              <a:t>(0);</a:t>
            </a:r>
          </a:p>
          <a:p>
            <a:endParaRPr lang="en-US" dirty="0"/>
          </a:p>
          <a:p>
            <a:r>
              <a:rPr lang="en-US" dirty="0"/>
              <a:t>			</a:t>
            </a:r>
            <a:r>
              <a:rPr lang="en-US" dirty="0" err="1"/>
              <a:t>histo</a:t>
            </a:r>
            <a:r>
              <a:rPr lang="en-US" dirty="0"/>
              <a:t>[</a:t>
            </a:r>
            <a:r>
              <a:rPr lang="en-US" dirty="0" err="1"/>
              <a:t>i</a:t>
            </a:r>
            <a:r>
              <a:rPr lang="en-US" dirty="0"/>
              <a:t>]-&gt;</a:t>
            </a:r>
            <a:r>
              <a:rPr lang="en-US" dirty="0" err="1"/>
              <a:t>SetTitle</a:t>
            </a:r>
            <a:r>
              <a:rPr lang="en-US" dirty="0"/>
              <a:t>("");//</a:t>
            </a:r>
            <a:r>
              <a:rPr lang="zh-CN" altLang="en-US" dirty="0"/>
              <a:t>图名</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SetTitle</a:t>
            </a:r>
            <a:r>
              <a:rPr lang="en-US" dirty="0"/>
              <a:t>("");// Time difference LEGe - MSD26 (ns)</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SetTitle</a:t>
            </a:r>
            <a:r>
              <a:rPr lang="en-US" dirty="0"/>
              <a:t>("Counts per 1 ns");// modify</a:t>
            </a:r>
          </a:p>
          <a:p>
            <a:r>
              <a:rPr 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CenterTitle</a:t>
            </a:r>
            <a:r>
              <a:rPr lang="en-US" dirty="0"/>
              <a:t>();//</a:t>
            </a:r>
            <a:r>
              <a:rPr lang="zh-CN" altLang="en-US" dirty="0"/>
              <a:t>居中</a:t>
            </a:r>
          </a:p>
          <a:p>
            <a:r>
              <a:rPr lang="zh-CN" alt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CenterTitle</a:t>
            </a:r>
            <a:r>
              <a:rPr lang="en-US" dirty="0"/>
              <a:t>();//</a:t>
            </a:r>
            <a:r>
              <a:rPr lang="zh-CN" altLang="en-US" dirty="0"/>
              <a:t>居中</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SetLabelFont</a:t>
            </a:r>
            <a:r>
              <a:rPr lang="en-US" dirty="0"/>
              <a:t>(132);//</a:t>
            </a:r>
            <a:r>
              <a:rPr lang="zh-CN" altLang="en-US" dirty="0"/>
              <a:t>坐标字体</a:t>
            </a:r>
          </a:p>
          <a:p>
            <a:r>
              <a:rPr lang="zh-CN" alt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SetLabelFont</a:t>
            </a:r>
            <a:r>
              <a:rPr lang="en-US" dirty="0"/>
              <a:t>(132);//</a:t>
            </a:r>
            <a:r>
              <a:rPr lang="zh-CN" altLang="en-US" dirty="0"/>
              <a:t>坐标字体</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SetLabelSize</a:t>
            </a:r>
            <a:r>
              <a:rPr lang="en-US" dirty="0"/>
              <a:t>(0.135);</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SetLabelSize</a:t>
            </a:r>
            <a:r>
              <a:rPr lang="en-US" dirty="0"/>
              <a:t>(0.135);</a:t>
            </a:r>
          </a:p>
          <a:p>
            <a:r>
              <a:rPr 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SetLabelOffset</a:t>
            </a:r>
            <a:r>
              <a:rPr lang="en-US" dirty="0"/>
              <a:t>(1.0);//</a:t>
            </a:r>
            <a:r>
              <a:rPr lang="zh-CN" altLang="en-US" dirty="0"/>
              <a:t>轴名偏移</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SetTitleFont</a:t>
            </a:r>
            <a:r>
              <a:rPr lang="en-US" dirty="0"/>
              <a:t>(132);//</a:t>
            </a:r>
            <a:r>
              <a:rPr lang="zh-CN" altLang="en-US" dirty="0"/>
              <a:t>轴名字体</a:t>
            </a:r>
          </a:p>
          <a:p>
            <a:r>
              <a:rPr lang="zh-CN" alt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SetTitleFont</a:t>
            </a:r>
            <a:r>
              <a:rPr lang="en-US" dirty="0"/>
              <a:t>(132);//</a:t>
            </a:r>
            <a:r>
              <a:rPr lang="zh-CN" altLang="en-US" dirty="0"/>
              <a:t>轴名字体</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SetTitleOffset</a:t>
            </a:r>
            <a:r>
              <a:rPr lang="en-US" dirty="0"/>
              <a:t>(1.0);//</a:t>
            </a:r>
            <a:r>
              <a:rPr lang="zh-CN" altLang="en-US" dirty="0"/>
              <a:t>轴名偏移</a:t>
            </a:r>
          </a:p>
          <a:p>
            <a:r>
              <a:rPr lang="zh-CN" alt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SetTitleOffset</a:t>
            </a:r>
            <a:r>
              <a:rPr lang="en-US" dirty="0"/>
              <a:t>(0.45);//</a:t>
            </a:r>
            <a:r>
              <a:rPr lang="zh-CN" altLang="en-US" dirty="0"/>
              <a:t>轴名偏移</a:t>
            </a:r>
          </a:p>
          <a:p>
            <a:r>
              <a:rPr lang="zh-CN" alt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SetTitleSize</a:t>
            </a:r>
            <a:r>
              <a:rPr lang="en-US" dirty="0"/>
              <a:t>(0.135);</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SetTitleSize</a:t>
            </a:r>
            <a:r>
              <a:rPr lang="en-US" dirty="0"/>
              <a:t>(0.135);</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SetNdivisions</a:t>
            </a:r>
            <a:r>
              <a:rPr lang="en-US" dirty="0"/>
              <a:t>(505);</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SetTickLength</a:t>
            </a:r>
            <a:r>
              <a:rPr lang="en-US" dirty="0"/>
              <a:t>(0.010);</a:t>
            </a:r>
          </a:p>
          <a:p>
            <a:r>
              <a:rPr lang="en-US" dirty="0"/>
              <a:t>			//</a:t>
            </a:r>
            <a:r>
              <a:rPr lang="en-US" dirty="0" err="1"/>
              <a:t>histo</a:t>
            </a:r>
            <a:r>
              <a:rPr lang="en-US" dirty="0"/>
              <a:t>[</a:t>
            </a:r>
            <a:r>
              <a:rPr lang="en-US" dirty="0" err="1"/>
              <a:t>i</a:t>
            </a:r>
            <a:r>
              <a:rPr lang="en-US" dirty="0"/>
              <a:t>]-&gt;</a:t>
            </a:r>
            <a:r>
              <a:rPr lang="en-US" dirty="0" err="1"/>
              <a:t>GetYaxis</a:t>
            </a:r>
            <a:r>
              <a:rPr lang="en-US" dirty="0"/>
              <a:t>()-&gt;</a:t>
            </a:r>
            <a:r>
              <a:rPr lang="en-US" dirty="0" err="1"/>
              <a:t>SetRangeUser</a:t>
            </a:r>
            <a:r>
              <a:rPr lang="en-US" dirty="0"/>
              <a:t>(0.25, 400);</a:t>
            </a:r>
          </a:p>
          <a:p>
            <a:r>
              <a:rPr lang="en-US" dirty="0"/>
              <a:t>			</a:t>
            </a:r>
            <a:r>
              <a:rPr lang="en-US" dirty="0" err="1"/>
              <a:t>histo</a:t>
            </a:r>
            <a:r>
              <a:rPr lang="en-US" dirty="0"/>
              <a:t>[</a:t>
            </a:r>
            <a:r>
              <a:rPr lang="en-US" dirty="0" err="1"/>
              <a:t>i</a:t>
            </a:r>
            <a:r>
              <a:rPr lang="en-US" dirty="0"/>
              <a:t>]-&gt;</a:t>
            </a:r>
            <a:r>
              <a:rPr lang="en-US" dirty="0" err="1"/>
              <a:t>SetLineWidth</a:t>
            </a:r>
            <a:r>
              <a:rPr lang="en-US" dirty="0"/>
              <a:t>(1);</a:t>
            </a:r>
          </a:p>
          <a:p>
            <a:r>
              <a:rPr lang="en-US" dirty="0"/>
              <a:t>			</a:t>
            </a:r>
            <a:r>
              <a:rPr lang="en-US" dirty="0" err="1"/>
              <a:t>histo</a:t>
            </a:r>
            <a:r>
              <a:rPr lang="en-US" dirty="0"/>
              <a:t>[</a:t>
            </a:r>
            <a:r>
              <a:rPr lang="en-US" dirty="0" err="1"/>
              <a:t>i</a:t>
            </a:r>
            <a:r>
              <a:rPr lang="en-US" dirty="0"/>
              <a:t>]-&gt;</a:t>
            </a:r>
            <a:r>
              <a:rPr lang="en-US" dirty="0" err="1"/>
              <a:t>SetStats</a:t>
            </a:r>
            <a:r>
              <a:rPr lang="en-US" dirty="0"/>
              <a:t>(0);</a:t>
            </a:r>
          </a:p>
          <a:p>
            <a:r>
              <a:rPr lang="en-US" dirty="0"/>
              <a:t>			</a:t>
            </a:r>
            <a:r>
              <a:rPr lang="en-US" dirty="0" err="1"/>
              <a:t>histo</a:t>
            </a:r>
            <a:r>
              <a:rPr lang="en-US" dirty="0"/>
              <a:t>[</a:t>
            </a:r>
            <a:r>
              <a:rPr lang="en-US" dirty="0" err="1"/>
              <a:t>i</a:t>
            </a:r>
            <a:r>
              <a:rPr lang="en-US" dirty="0"/>
              <a:t>]-&gt;Draw("e");</a:t>
            </a:r>
          </a:p>
          <a:p>
            <a:endParaRPr lang="en-US" dirty="0"/>
          </a:p>
          <a:p>
            <a:r>
              <a:rPr lang="en-US" dirty="0"/>
              <a:t>			peaky[ii] = 0; </a:t>
            </a:r>
            <a:r>
              <a:rPr lang="en-US" dirty="0" err="1"/>
              <a:t>peakx</a:t>
            </a:r>
            <a:r>
              <a:rPr lang="en-US" dirty="0"/>
              <a:t>[ii] = 0; sig[ii] = 0; tau[ii] = 0; mean[ii] = 0; FWHM[ii] = 0;</a:t>
            </a:r>
          </a:p>
          <a:p>
            <a:r>
              <a:rPr 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SetRangeUser</a:t>
            </a:r>
            <a:r>
              <a:rPr lang="en-US" dirty="0"/>
              <a:t>(0, 1500);</a:t>
            </a:r>
          </a:p>
          <a:p>
            <a:r>
              <a:rPr lang="en-US" dirty="0"/>
              <a:t>			//peaky[ii] = </a:t>
            </a:r>
            <a:r>
              <a:rPr lang="en-US" dirty="0" err="1"/>
              <a:t>histo</a:t>
            </a:r>
            <a:r>
              <a:rPr lang="en-US" dirty="0"/>
              <a:t>[</a:t>
            </a:r>
            <a:r>
              <a:rPr lang="en-US" dirty="0" err="1"/>
              <a:t>i</a:t>
            </a:r>
            <a:r>
              <a:rPr lang="en-US" dirty="0"/>
              <a:t>]-&gt;</a:t>
            </a:r>
            <a:r>
              <a:rPr lang="en-US" dirty="0" err="1"/>
              <a:t>GetMaximum</a:t>
            </a:r>
            <a:r>
              <a:rPr lang="en-US" dirty="0"/>
              <a:t>();</a:t>
            </a:r>
          </a:p>
          <a:p>
            <a:r>
              <a:rPr lang="en-US" dirty="0"/>
              <a:t>			//</a:t>
            </a:r>
            <a:r>
              <a:rPr lang="en-US" dirty="0" err="1"/>
              <a:t>peakx</a:t>
            </a:r>
            <a:r>
              <a:rPr lang="en-US" dirty="0"/>
              <a:t>[ii] = </a:t>
            </a:r>
            <a:r>
              <a:rPr lang="en-US" dirty="0" err="1"/>
              <a:t>histo</a:t>
            </a:r>
            <a:r>
              <a:rPr lang="en-US" dirty="0"/>
              <a:t>[</a:t>
            </a:r>
            <a:r>
              <a:rPr lang="en-US" dirty="0" err="1"/>
              <a:t>i</a:t>
            </a:r>
            <a:r>
              <a:rPr lang="en-US" dirty="0"/>
              <a:t>]-&gt;</a:t>
            </a:r>
            <a:r>
              <a:rPr lang="en-US" dirty="0" err="1"/>
              <a:t>GetBinCenter</a:t>
            </a:r>
            <a:r>
              <a:rPr lang="en-US" dirty="0"/>
              <a:t>(</a:t>
            </a:r>
            <a:r>
              <a:rPr lang="en-US" dirty="0" err="1"/>
              <a:t>histo</a:t>
            </a:r>
            <a:r>
              <a:rPr lang="en-US" dirty="0"/>
              <a:t>[</a:t>
            </a:r>
            <a:r>
              <a:rPr lang="en-US" dirty="0" err="1"/>
              <a:t>i</a:t>
            </a:r>
            <a:r>
              <a:rPr lang="en-US" dirty="0"/>
              <a:t>]-&gt;</a:t>
            </a:r>
            <a:r>
              <a:rPr lang="en-US" dirty="0" err="1"/>
              <a:t>GetMaximumBin</a:t>
            </a:r>
            <a:r>
              <a:rPr lang="en-US" dirty="0"/>
              <a:t>());</a:t>
            </a:r>
          </a:p>
          <a:p>
            <a:r>
              <a:rPr lang="en-US" dirty="0"/>
              <a:t>			//</a:t>
            </a:r>
            <a:r>
              <a:rPr lang="en-US" dirty="0" err="1"/>
              <a:t>cout</a:t>
            </a:r>
            <a:r>
              <a:rPr lang="en-US" dirty="0"/>
              <a:t> &lt;&lt; "	</a:t>
            </a:r>
            <a:r>
              <a:rPr lang="en-US" dirty="0" err="1"/>
              <a:t>MaxX</a:t>
            </a:r>
            <a:r>
              <a:rPr lang="en-US" dirty="0"/>
              <a:t> = " &lt;&lt; </a:t>
            </a:r>
            <a:r>
              <a:rPr lang="en-US" dirty="0" err="1"/>
              <a:t>peakx</a:t>
            </a:r>
            <a:r>
              <a:rPr lang="en-US" dirty="0"/>
              <a:t>[ii] &lt;&lt; "	</a:t>
            </a:r>
            <a:r>
              <a:rPr lang="en-US" dirty="0" err="1"/>
              <a:t>MaxY</a:t>
            </a:r>
            <a:r>
              <a:rPr lang="en-US" dirty="0"/>
              <a:t> = " &lt;&lt; peaky[ii] &lt;&lt; </a:t>
            </a:r>
            <a:r>
              <a:rPr lang="en-US" dirty="0" err="1"/>
              <a:t>endl</a:t>
            </a:r>
            <a:r>
              <a:rPr lang="en-US" dirty="0"/>
              <a:t>;</a:t>
            </a:r>
          </a:p>
          <a:p>
            <a:endParaRPr lang="en-US" dirty="0"/>
          </a:p>
          <a:p>
            <a:r>
              <a:rPr lang="en-US" dirty="0"/>
              <a:t>			</a:t>
            </a:r>
            <a:r>
              <a:rPr lang="en-US" dirty="0" err="1"/>
              <a:t>histomin</a:t>
            </a:r>
            <a:r>
              <a:rPr lang="en-US" dirty="0"/>
              <a:t> = </a:t>
            </a:r>
            <a:r>
              <a:rPr lang="en-US" dirty="0" err="1"/>
              <a:t>histo</a:t>
            </a:r>
            <a:r>
              <a:rPr lang="en-US" dirty="0"/>
              <a:t>[</a:t>
            </a:r>
            <a:r>
              <a:rPr lang="en-US" dirty="0" err="1"/>
              <a:t>i</a:t>
            </a:r>
            <a:r>
              <a:rPr lang="en-US" dirty="0"/>
              <a:t>]-&gt;</a:t>
            </a:r>
            <a:r>
              <a:rPr lang="en-US" dirty="0" err="1"/>
              <a:t>GetXaxis</a:t>
            </a:r>
            <a:r>
              <a:rPr lang="en-US" dirty="0"/>
              <a:t>()-&gt;</a:t>
            </a:r>
            <a:r>
              <a:rPr lang="en-US" dirty="0" err="1"/>
              <a:t>GetXmin</a:t>
            </a:r>
            <a:r>
              <a:rPr lang="en-US" dirty="0"/>
              <a:t>();</a:t>
            </a:r>
          </a:p>
          <a:p>
            <a:r>
              <a:rPr lang="en-US" dirty="0"/>
              <a:t>			</a:t>
            </a:r>
            <a:r>
              <a:rPr lang="en-US" dirty="0" err="1"/>
              <a:t>histomax</a:t>
            </a:r>
            <a:r>
              <a:rPr lang="en-US" dirty="0"/>
              <a:t> = </a:t>
            </a:r>
            <a:r>
              <a:rPr lang="en-US" dirty="0" err="1"/>
              <a:t>histo</a:t>
            </a:r>
            <a:r>
              <a:rPr lang="en-US" dirty="0"/>
              <a:t>[</a:t>
            </a:r>
            <a:r>
              <a:rPr lang="en-US" dirty="0" err="1"/>
              <a:t>i</a:t>
            </a:r>
            <a:r>
              <a:rPr lang="en-US" dirty="0"/>
              <a:t>]-&gt;</a:t>
            </a:r>
            <a:r>
              <a:rPr lang="en-US" dirty="0" err="1"/>
              <a:t>GetXaxis</a:t>
            </a:r>
            <a:r>
              <a:rPr lang="en-US" dirty="0"/>
              <a:t>()-&gt;</a:t>
            </a:r>
            <a:r>
              <a:rPr lang="en-US" dirty="0" err="1"/>
              <a:t>GetXmax</a:t>
            </a:r>
            <a:r>
              <a:rPr lang="en-US" dirty="0"/>
              <a:t>();</a:t>
            </a:r>
          </a:p>
          <a:p>
            <a:r>
              <a:rPr lang="en-US" dirty="0"/>
              <a:t>			</a:t>
            </a:r>
            <a:r>
              <a:rPr lang="en-US" dirty="0" err="1"/>
              <a:t>histoNbins</a:t>
            </a:r>
            <a:r>
              <a:rPr lang="en-US" dirty="0"/>
              <a:t> = </a:t>
            </a:r>
            <a:r>
              <a:rPr lang="en-US" dirty="0" err="1"/>
              <a:t>histo</a:t>
            </a:r>
            <a:r>
              <a:rPr lang="en-US" dirty="0"/>
              <a:t>[</a:t>
            </a:r>
            <a:r>
              <a:rPr lang="en-US" dirty="0" err="1"/>
              <a:t>i</a:t>
            </a:r>
            <a:r>
              <a:rPr lang="en-US" dirty="0"/>
              <a:t>]-&gt;</a:t>
            </a:r>
            <a:r>
              <a:rPr lang="en-US" dirty="0" err="1"/>
              <a:t>GetNbinsX</a:t>
            </a:r>
            <a:r>
              <a:rPr lang="en-US" dirty="0"/>
              <a:t>();</a:t>
            </a:r>
          </a:p>
          <a:p>
            <a:r>
              <a:rPr lang="en-US" dirty="0"/>
              <a:t>			</a:t>
            </a:r>
            <a:r>
              <a:rPr lang="en-US" dirty="0" err="1"/>
              <a:t>fitrange_min</a:t>
            </a:r>
            <a:r>
              <a:rPr lang="en-US" dirty="0"/>
              <a:t> = </a:t>
            </a:r>
            <a:r>
              <a:rPr lang="en-US" dirty="0" err="1"/>
              <a:t>bin_start_low</a:t>
            </a:r>
            <a:r>
              <a:rPr lang="en-US" dirty="0"/>
              <a:t> + ii * 20; </a:t>
            </a:r>
            <a:r>
              <a:rPr lang="en-US" dirty="0" err="1"/>
              <a:t>fitrange_max</a:t>
            </a:r>
            <a:r>
              <a:rPr lang="en-US" dirty="0"/>
              <a:t> = bin_start_low+680; // modify</a:t>
            </a:r>
          </a:p>
          <a:p>
            <a:r>
              <a:rPr lang="en-US" dirty="0"/>
              <a:t>			//</a:t>
            </a:r>
            <a:r>
              <a:rPr lang="en-US" dirty="0" err="1"/>
              <a:t>fitrange_min</a:t>
            </a:r>
            <a:r>
              <a:rPr lang="en-US" dirty="0"/>
              <a:t> = 0 + ii * 20; </a:t>
            </a:r>
            <a:r>
              <a:rPr lang="en-US" dirty="0" err="1"/>
              <a:t>fitrange_max</a:t>
            </a:r>
            <a:r>
              <a:rPr lang="en-US" dirty="0"/>
              <a:t> = 1420; // Fake test</a:t>
            </a:r>
          </a:p>
          <a:p>
            <a:endParaRPr lang="en-US" dirty="0"/>
          </a:p>
          <a:p>
            <a:r>
              <a:rPr lang="en-US" dirty="0"/>
              <a:t>			// </a:t>
            </a:r>
            <a:r>
              <a:rPr lang="en-US" dirty="0" err="1"/>
              <a:t>cout</a:t>
            </a:r>
            <a:r>
              <a:rPr lang="en-US" dirty="0"/>
              <a:t> &lt;&lt; </a:t>
            </a:r>
            <a:r>
              <a:rPr lang="en-US" dirty="0" err="1"/>
              <a:t>histomin</a:t>
            </a:r>
            <a:r>
              <a:rPr lang="en-US" dirty="0"/>
              <a:t> &lt;&lt; "	" &lt;&lt; </a:t>
            </a:r>
            <a:r>
              <a:rPr lang="en-US" dirty="0" err="1"/>
              <a:t>histomax</a:t>
            </a:r>
            <a:r>
              <a:rPr lang="en-US" dirty="0"/>
              <a:t> &lt;&lt; "	" &lt;&lt; </a:t>
            </a:r>
            <a:r>
              <a:rPr lang="en-US" dirty="0" err="1"/>
              <a:t>histoNbins</a:t>
            </a:r>
            <a:r>
              <a:rPr lang="en-US" dirty="0"/>
              <a:t> &lt;&lt; </a:t>
            </a:r>
            <a:r>
              <a:rPr lang="en-US" dirty="0" err="1"/>
              <a:t>endl</a:t>
            </a:r>
            <a:r>
              <a:rPr lang="en-US" dirty="0"/>
              <a:t>;</a:t>
            </a:r>
          </a:p>
          <a:p>
            <a:r>
              <a:rPr lang="en-US" dirty="0"/>
              <a:t>			</a:t>
            </a:r>
            <a:r>
              <a:rPr lang="en-US" dirty="0" err="1"/>
              <a:t>histo</a:t>
            </a:r>
            <a:r>
              <a:rPr lang="en-US" dirty="0"/>
              <a:t>[</a:t>
            </a:r>
            <a:r>
              <a:rPr lang="en-US" dirty="0" err="1"/>
              <a:t>i</a:t>
            </a:r>
            <a:r>
              <a:rPr lang="en-US" dirty="0"/>
              <a:t>]-&gt;</a:t>
            </a:r>
            <a:r>
              <a:rPr lang="en-US" dirty="0" err="1"/>
              <a:t>GetXaxis</a:t>
            </a:r>
            <a:r>
              <a:rPr lang="en-US" dirty="0"/>
              <a:t>()-&gt;</a:t>
            </a:r>
            <a:r>
              <a:rPr lang="en-US" dirty="0" err="1"/>
              <a:t>SetRangeUser</a:t>
            </a:r>
            <a:r>
              <a:rPr lang="en-US" dirty="0"/>
              <a:t>(</a:t>
            </a:r>
            <a:r>
              <a:rPr lang="en-US" dirty="0" err="1"/>
              <a:t>fitrange_min</a:t>
            </a:r>
            <a:r>
              <a:rPr lang="en-US" dirty="0"/>
              <a:t>, </a:t>
            </a:r>
            <a:r>
              <a:rPr lang="en-US" dirty="0" err="1"/>
              <a:t>fitrange_max</a:t>
            </a:r>
            <a:r>
              <a:rPr lang="en-US" dirty="0"/>
              <a:t>);//zoom the axis</a:t>
            </a:r>
          </a:p>
          <a:p>
            <a:r>
              <a:rPr lang="en-US" dirty="0"/>
              <a:t>			//</a:t>
            </a:r>
            <a:r>
              <a:rPr lang="en-US" dirty="0" err="1"/>
              <a:t>cout</a:t>
            </a:r>
            <a:r>
              <a:rPr lang="en-US" dirty="0"/>
              <a:t>&lt;&lt;"************"&lt;&lt;</a:t>
            </a:r>
            <a:r>
              <a:rPr lang="en-US" dirty="0" err="1"/>
              <a:t>peakx</a:t>
            </a:r>
            <a:r>
              <a:rPr lang="en-US" dirty="0"/>
              <a:t>[ii]&lt;&lt;"	"&lt;&lt;peaky[ii]&lt;&lt;</a:t>
            </a:r>
            <a:r>
              <a:rPr lang="en-US" dirty="0" err="1"/>
              <a:t>endl</a:t>
            </a:r>
            <a:r>
              <a:rPr lang="en-US" dirty="0"/>
              <a:t>;</a:t>
            </a:r>
          </a:p>
          <a:p>
            <a:endParaRPr lang="en-US" dirty="0"/>
          </a:p>
          <a:p>
            <a:r>
              <a:rPr lang="en-US" dirty="0"/>
              <a:t>			</a:t>
            </a:r>
            <a:r>
              <a:rPr lang="en-US" dirty="0" err="1"/>
              <a:t>minbin</a:t>
            </a:r>
            <a:r>
              <a:rPr lang="en-US" dirty="0"/>
              <a:t> = </a:t>
            </a:r>
            <a:r>
              <a:rPr lang="en-US" dirty="0" err="1"/>
              <a:t>histo</a:t>
            </a:r>
            <a:r>
              <a:rPr lang="en-US" dirty="0"/>
              <a:t>[</a:t>
            </a:r>
            <a:r>
              <a:rPr lang="en-US" dirty="0" err="1"/>
              <a:t>i</a:t>
            </a:r>
            <a:r>
              <a:rPr lang="en-US" dirty="0"/>
              <a:t>]-&gt;</a:t>
            </a:r>
            <a:r>
              <a:rPr lang="en-US" dirty="0" err="1"/>
              <a:t>FindBin</a:t>
            </a:r>
            <a:r>
              <a:rPr lang="en-US" dirty="0"/>
              <a:t>(</a:t>
            </a:r>
            <a:r>
              <a:rPr lang="en-US" dirty="0" err="1"/>
              <a:t>fitrange_min</a:t>
            </a:r>
            <a:r>
              <a:rPr lang="en-US" dirty="0"/>
              <a:t>);</a:t>
            </a:r>
          </a:p>
          <a:p>
            <a:r>
              <a:rPr lang="en-US" dirty="0"/>
              <a:t>			</a:t>
            </a:r>
            <a:r>
              <a:rPr lang="en-US" dirty="0" err="1"/>
              <a:t>maxbin</a:t>
            </a:r>
            <a:r>
              <a:rPr lang="en-US" dirty="0"/>
              <a:t> = </a:t>
            </a:r>
            <a:r>
              <a:rPr lang="en-US" dirty="0" err="1"/>
              <a:t>histo</a:t>
            </a:r>
            <a:r>
              <a:rPr lang="en-US" dirty="0"/>
              <a:t>[</a:t>
            </a:r>
            <a:r>
              <a:rPr lang="en-US" dirty="0" err="1"/>
              <a:t>i</a:t>
            </a:r>
            <a:r>
              <a:rPr lang="en-US" dirty="0"/>
              <a:t>]-&gt;</a:t>
            </a:r>
            <a:r>
              <a:rPr lang="en-US" dirty="0" err="1"/>
              <a:t>FindBin</a:t>
            </a:r>
            <a:r>
              <a:rPr lang="en-US" dirty="0"/>
              <a:t>(</a:t>
            </a:r>
            <a:r>
              <a:rPr lang="en-US" dirty="0" err="1"/>
              <a:t>fitrange_max</a:t>
            </a:r>
            <a:r>
              <a:rPr lang="en-US" dirty="0"/>
              <a:t>);</a:t>
            </a:r>
          </a:p>
          <a:p>
            <a:r>
              <a:rPr lang="en-US" dirty="0"/>
              <a:t>			</a:t>
            </a:r>
            <a:r>
              <a:rPr lang="en-US" dirty="0" err="1"/>
              <a:t>fit_Nbins</a:t>
            </a:r>
            <a:r>
              <a:rPr lang="en-US" dirty="0"/>
              <a:t> = </a:t>
            </a:r>
            <a:r>
              <a:rPr lang="en-US" dirty="0" err="1"/>
              <a:t>maxbin</a:t>
            </a:r>
            <a:r>
              <a:rPr lang="en-US" dirty="0"/>
              <a:t> - </a:t>
            </a:r>
            <a:r>
              <a:rPr lang="en-US" dirty="0" err="1"/>
              <a:t>minbin</a:t>
            </a:r>
            <a:r>
              <a:rPr lang="en-US" dirty="0"/>
              <a:t> + 1; // Don't forget the +1, or you lose the last bin!</a:t>
            </a:r>
          </a:p>
          <a:p>
            <a:r>
              <a:rPr lang="en-US" dirty="0"/>
              <a:t>			// </a:t>
            </a:r>
            <a:r>
              <a:rPr lang="en-US" dirty="0" err="1"/>
              <a:t>cout</a:t>
            </a:r>
            <a:r>
              <a:rPr lang="en-US" dirty="0"/>
              <a:t> &lt;&lt; "</a:t>
            </a:r>
            <a:r>
              <a:rPr lang="en-US" dirty="0" err="1"/>
              <a:t>minbin</a:t>
            </a:r>
            <a:r>
              <a:rPr lang="en-US" dirty="0"/>
              <a:t> = " &lt;&lt; </a:t>
            </a:r>
            <a:r>
              <a:rPr lang="en-US" dirty="0" err="1"/>
              <a:t>minbin</a:t>
            </a:r>
            <a:r>
              <a:rPr lang="en-US" dirty="0"/>
              <a:t> &lt;&lt; "	</a:t>
            </a:r>
            <a:r>
              <a:rPr lang="en-US" dirty="0" err="1"/>
              <a:t>maxbin</a:t>
            </a:r>
            <a:r>
              <a:rPr lang="en-US" dirty="0"/>
              <a:t> = " &lt;&lt; </a:t>
            </a:r>
            <a:r>
              <a:rPr lang="en-US" dirty="0" err="1"/>
              <a:t>maxbin</a:t>
            </a:r>
            <a:r>
              <a:rPr lang="en-US" dirty="0"/>
              <a:t> &lt;&lt; "	</a:t>
            </a:r>
            <a:r>
              <a:rPr lang="en-US" dirty="0" err="1"/>
              <a:t>fit_Nbins</a:t>
            </a:r>
            <a:r>
              <a:rPr lang="en-US" dirty="0"/>
              <a:t> = " &lt;&lt; </a:t>
            </a:r>
            <a:r>
              <a:rPr lang="en-US" dirty="0" err="1"/>
              <a:t>fit_Nbins</a:t>
            </a:r>
            <a:r>
              <a:rPr lang="en-US" dirty="0"/>
              <a:t> &lt;&lt; " </a:t>
            </a:r>
            <a:r>
              <a:rPr lang="en-US" dirty="0" err="1"/>
              <a:t>fitrange_min</a:t>
            </a:r>
            <a:r>
              <a:rPr lang="en-US" dirty="0"/>
              <a:t> = " &lt;&lt; </a:t>
            </a:r>
            <a:r>
              <a:rPr lang="en-US" dirty="0" err="1"/>
              <a:t>fitrange_min</a:t>
            </a:r>
            <a:r>
              <a:rPr lang="en-US" dirty="0"/>
              <a:t> &lt;&lt; "	</a:t>
            </a:r>
            <a:r>
              <a:rPr lang="en-US" dirty="0" err="1"/>
              <a:t>fitrange_max</a:t>
            </a:r>
            <a:r>
              <a:rPr lang="en-US" dirty="0"/>
              <a:t> = " &lt;&lt; </a:t>
            </a:r>
            <a:r>
              <a:rPr lang="en-US" dirty="0" err="1"/>
              <a:t>fitrange_max</a:t>
            </a:r>
            <a:r>
              <a:rPr lang="en-US" dirty="0"/>
              <a:t> &lt;&lt; </a:t>
            </a:r>
            <a:r>
              <a:rPr lang="en-US" dirty="0" err="1"/>
              <a:t>endl</a:t>
            </a:r>
            <a:r>
              <a:rPr lang="en-US" dirty="0"/>
              <a:t>;</a:t>
            </a:r>
          </a:p>
          <a:p>
            <a:endParaRPr lang="en-US" dirty="0"/>
          </a:p>
          <a:p>
            <a:r>
              <a:rPr lang="en-US" dirty="0"/>
              <a:t>			//</a:t>
            </a:r>
            <a:r>
              <a:rPr lang="en-US" dirty="0" err="1"/>
              <a:t>ibin</a:t>
            </a:r>
            <a:r>
              <a:rPr lang="en-US" dirty="0"/>
              <a:t> = </a:t>
            </a:r>
            <a:r>
              <a:rPr lang="en-US" dirty="0" err="1"/>
              <a:t>minbin</a:t>
            </a:r>
            <a:r>
              <a:rPr lang="en-US" dirty="0"/>
              <a:t>;</a:t>
            </a:r>
          </a:p>
          <a:p>
            <a:r>
              <a:rPr lang="en-US" dirty="0"/>
              <a:t>			//while (</a:t>
            </a:r>
            <a:r>
              <a:rPr lang="en-US" dirty="0" err="1"/>
              <a:t>histo</a:t>
            </a:r>
            <a:r>
              <a:rPr lang="en-US" dirty="0"/>
              <a:t>[</a:t>
            </a:r>
            <a:r>
              <a:rPr lang="en-US" dirty="0" err="1"/>
              <a:t>i</a:t>
            </a:r>
            <a:r>
              <a:rPr lang="en-US" dirty="0"/>
              <a:t>]-&gt;</a:t>
            </a:r>
            <a:r>
              <a:rPr lang="en-US" dirty="0" err="1"/>
              <a:t>GetBinContent</a:t>
            </a:r>
            <a:r>
              <a:rPr lang="en-US" dirty="0"/>
              <a:t>(</a:t>
            </a:r>
            <a:r>
              <a:rPr lang="en-US" dirty="0" err="1"/>
              <a:t>ibin</a:t>
            </a:r>
            <a:r>
              <a:rPr lang="en-US" dirty="0"/>
              <a:t>) &lt; (peaky[ii] / 2)) { </a:t>
            </a:r>
            <a:r>
              <a:rPr lang="en-US" dirty="0" err="1"/>
              <a:t>ibin</a:t>
            </a:r>
            <a:r>
              <a:rPr lang="en-US" dirty="0"/>
              <a:t>++;				if (</a:t>
            </a:r>
            <a:r>
              <a:rPr lang="en-US" dirty="0" err="1"/>
              <a:t>ibin</a:t>
            </a:r>
            <a:r>
              <a:rPr lang="en-US" dirty="0"/>
              <a:t> &gt;= </a:t>
            </a:r>
            <a:r>
              <a:rPr lang="en-US" dirty="0" err="1"/>
              <a:t>maxbin</a:t>
            </a:r>
            <a:r>
              <a:rPr lang="en-US" dirty="0"/>
              <a:t>)break; }</a:t>
            </a:r>
          </a:p>
          <a:p>
            <a:r>
              <a:rPr lang="en-US" dirty="0"/>
              <a:t>			//double </a:t>
            </a:r>
            <a:r>
              <a:rPr lang="en-US" dirty="0" err="1"/>
              <a:t>sigmaguess</a:t>
            </a:r>
            <a:r>
              <a:rPr lang="en-US" dirty="0"/>
              <a:t> = 2 * (</a:t>
            </a:r>
            <a:r>
              <a:rPr lang="en-US" dirty="0" err="1"/>
              <a:t>peakx</a:t>
            </a:r>
            <a:r>
              <a:rPr lang="en-US" dirty="0"/>
              <a:t>[ii] - </a:t>
            </a:r>
            <a:r>
              <a:rPr lang="en-US" dirty="0" err="1"/>
              <a:t>histo</a:t>
            </a:r>
            <a:r>
              <a:rPr lang="en-US" dirty="0"/>
              <a:t>[</a:t>
            </a:r>
            <a:r>
              <a:rPr lang="en-US" dirty="0" err="1"/>
              <a:t>i</a:t>
            </a:r>
            <a:r>
              <a:rPr lang="en-US" dirty="0"/>
              <a:t>]-&gt;</a:t>
            </a:r>
            <a:r>
              <a:rPr lang="en-US" dirty="0" err="1"/>
              <a:t>GetBinCenter</a:t>
            </a:r>
            <a:r>
              <a:rPr lang="en-US" dirty="0"/>
              <a:t>(</a:t>
            </a:r>
            <a:r>
              <a:rPr lang="en-US" dirty="0" err="1"/>
              <a:t>ibin</a:t>
            </a:r>
            <a:r>
              <a:rPr lang="en-US" dirty="0"/>
              <a:t>)) / 2.355;</a:t>
            </a:r>
          </a:p>
          <a:p>
            <a:r>
              <a:rPr lang="en-US" dirty="0"/>
              <a:t>			//float </a:t>
            </a:r>
            <a:r>
              <a:rPr lang="en-US" dirty="0" err="1"/>
              <a:t>highcounts</a:t>
            </a:r>
            <a:r>
              <a:rPr lang="en-US" dirty="0"/>
              <a:t> = 0, </a:t>
            </a:r>
            <a:r>
              <a:rPr lang="en-US" dirty="0" err="1"/>
              <a:t>lowcounts</a:t>
            </a:r>
            <a:r>
              <a:rPr lang="en-US" dirty="0"/>
              <a:t> = 0;</a:t>
            </a:r>
          </a:p>
          <a:p>
            <a:r>
              <a:rPr lang="en-US" dirty="0"/>
              <a:t>			//for (</a:t>
            </a:r>
            <a:r>
              <a:rPr lang="en-US" dirty="0" err="1"/>
              <a:t>jj</a:t>
            </a:r>
            <a:r>
              <a:rPr lang="en-US" dirty="0"/>
              <a:t> = 0; </a:t>
            </a:r>
            <a:r>
              <a:rPr lang="en-US" dirty="0" err="1"/>
              <a:t>jj</a:t>
            </a:r>
            <a:r>
              <a:rPr lang="en-US" dirty="0"/>
              <a:t> &lt; 10; </a:t>
            </a:r>
            <a:r>
              <a:rPr lang="en-US" dirty="0" err="1"/>
              <a:t>jj</a:t>
            </a:r>
            <a:r>
              <a:rPr lang="en-US" dirty="0"/>
              <a:t>++)</a:t>
            </a:r>
          </a:p>
          <a:p>
            <a:r>
              <a:rPr lang="en-US" dirty="0"/>
              <a:t>			//{</a:t>
            </a:r>
          </a:p>
          <a:p>
            <a:r>
              <a:rPr lang="en-US" dirty="0"/>
              <a:t>			//	</a:t>
            </a:r>
            <a:r>
              <a:rPr lang="en-US" dirty="0" err="1"/>
              <a:t>highcounts</a:t>
            </a:r>
            <a:r>
              <a:rPr lang="en-US" dirty="0"/>
              <a:t> += </a:t>
            </a:r>
            <a:r>
              <a:rPr lang="en-US" dirty="0" err="1"/>
              <a:t>histo</a:t>
            </a:r>
            <a:r>
              <a:rPr lang="en-US" dirty="0"/>
              <a:t>[</a:t>
            </a:r>
            <a:r>
              <a:rPr lang="en-US" dirty="0" err="1"/>
              <a:t>i</a:t>
            </a:r>
            <a:r>
              <a:rPr lang="en-US" dirty="0"/>
              <a:t>]-&gt;</a:t>
            </a:r>
            <a:r>
              <a:rPr lang="en-US" dirty="0" err="1"/>
              <a:t>GetBinContent</a:t>
            </a:r>
            <a:r>
              <a:rPr lang="en-US" dirty="0"/>
              <a:t>(</a:t>
            </a:r>
            <a:r>
              <a:rPr lang="en-US" dirty="0" err="1"/>
              <a:t>maxbin</a:t>
            </a:r>
            <a:r>
              <a:rPr lang="en-US" dirty="0"/>
              <a:t> - </a:t>
            </a:r>
            <a:r>
              <a:rPr lang="en-US" dirty="0" err="1"/>
              <a:t>jj</a:t>
            </a:r>
            <a:r>
              <a:rPr lang="en-US" dirty="0"/>
              <a:t>);</a:t>
            </a:r>
          </a:p>
          <a:p>
            <a:r>
              <a:rPr lang="en-US" dirty="0"/>
              <a:t>			//	</a:t>
            </a:r>
            <a:r>
              <a:rPr lang="en-US" dirty="0" err="1"/>
              <a:t>lowcounts</a:t>
            </a:r>
            <a:r>
              <a:rPr lang="en-US" dirty="0"/>
              <a:t> += </a:t>
            </a:r>
            <a:r>
              <a:rPr lang="en-US" dirty="0" err="1"/>
              <a:t>histo</a:t>
            </a:r>
            <a:r>
              <a:rPr lang="en-US" dirty="0"/>
              <a:t>[</a:t>
            </a:r>
            <a:r>
              <a:rPr lang="en-US" dirty="0" err="1"/>
              <a:t>i</a:t>
            </a:r>
            <a:r>
              <a:rPr lang="en-US" dirty="0"/>
              <a:t>]-&gt;</a:t>
            </a:r>
            <a:r>
              <a:rPr lang="en-US" dirty="0" err="1"/>
              <a:t>GetBinContent</a:t>
            </a:r>
            <a:r>
              <a:rPr lang="en-US" dirty="0"/>
              <a:t>(</a:t>
            </a:r>
            <a:r>
              <a:rPr lang="en-US" dirty="0" err="1"/>
              <a:t>minbin</a:t>
            </a:r>
            <a:r>
              <a:rPr lang="en-US" dirty="0"/>
              <a:t> + </a:t>
            </a:r>
            <a:r>
              <a:rPr lang="en-US" dirty="0" err="1"/>
              <a:t>jj</a:t>
            </a:r>
            <a:r>
              <a:rPr lang="en-US" dirty="0"/>
              <a:t>);</a:t>
            </a:r>
          </a:p>
          <a:p>
            <a:r>
              <a:rPr lang="en-US" dirty="0"/>
              <a:t>			//}</a:t>
            </a:r>
          </a:p>
          <a:p>
            <a:r>
              <a:rPr lang="en-US" dirty="0"/>
              <a:t>			//</a:t>
            </a:r>
            <a:r>
              <a:rPr lang="en-US" dirty="0" err="1"/>
              <a:t>highcounts</a:t>
            </a:r>
            <a:r>
              <a:rPr lang="en-US" dirty="0"/>
              <a:t> = </a:t>
            </a:r>
            <a:r>
              <a:rPr lang="en-US" dirty="0" err="1"/>
              <a:t>highcounts</a:t>
            </a:r>
            <a:r>
              <a:rPr lang="en-US" dirty="0"/>
              <a:t> / 10; </a:t>
            </a:r>
            <a:r>
              <a:rPr lang="en-US" dirty="0" err="1"/>
              <a:t>lowcounts</a:t>
            </a:r>
            <a:r>
              <a:rPr lang="en-US" dirty="0"/>
              <a:t> = </a:t>
            </a:r>
            <a:r>
              <a:rPr lang="en-US" dirty="0" err="1"/>
              <a:t>lowcounts</a:t>
            </a:r>
            <a:r>
              <a:rPr lang="en-US" dirty="0"/>
              <a:t> / 10;</a:t>
            </a:r>
          </a:p>
          <a:p>
            <a:r>
              <a:rPr lang="en-US" dirty="0"/>
              <a:t>			//double </a:t>
            </a:r>
            <a:r>
              <a:rPr lang="en-US" dirty="0" err="1"/>
              <a:t>aguess</a:t>
            </a:r>
            <a:r>
              <a:rPr lang="en-US" dirty="0"/>
              <a:t> = (</a:t>
            </a:r>
            <a:r>
              <a:rPr lang="en-US" dirty="0" err="1"/>
              <a:t>highcounts</a:t>
            </a:r>
            <a:r>
              <a:rPr lang="en-US" dirty="0"/>
              <a:t> - </a:t>
            </a:r>
            <a:r>
              <a:rPr lang="en-US" dirty="0" err="1"/>
              <a:t>lowcounts</a:t>
            </a:r>
            <a:r>
              <a:rPr lang="en-US" dirty="0"/>
              <a:t>) / (</a:t>
            </a:r>
            <a:r>
              <a:rPr lang="en-US" dirty="0" err="1"/>
              <a:t>fitrange_max</a:t>
            </a:r>
            <a:r>
              <a:rPr lang="en-US" dirty="0"/>
              <a:t> - </a:t>
            </a:r>
            <a:r>
              <a:rPr lang="en-US" dirty="0" err="1"/>
              <a:t>fitrange_min</a:t>
            </a:r>
            <a:r>
              <a:rPr lang="en-US" dirty="0"/>
              <a:t>);</a:t>
            </a:r>
          </a:p>
          <a:p>
            <a:r>
              <a:rPr lang="en-US" dirty="0"/>
              <a:t>			//double </a:t>
            </a:r>
            <a:r>
              <a:rPr lang="en-US" dirty="0" err="1"/>
              <a:t>bguess</a:t>
            </a:r>
            <a:r>
              <a:rPr lang="en-US" dirty="0"/>
              <a:t> = </a:t>
            </a:r>
            <a:r>
              <a:rPr lang="en-US" dirty="0" err="1"/>
              <a:t>lowcounts</a:t>
            </a:r>
            <a:r>
              <a:rPr lang="en-US" dirty="0"/>
              <a:t> - </a:t>
            </a:r>
            <a:r>
              <a:rPr lang="en-US" dirty="0" err="1"/>
              <a:t>fitrange_min</a:t>
            </a:r>
            <a:r>
              <a:rPr lang="en-US" dirty="0"/>
              <a:t> * </a:t>
            </a:r>
            <a:r>
              <a:rPr lang="en-US" dirty="0" err="1"/>
              <a:t>aguess</a:t>
            </a:r>
            <a:r>
              <a:rPr lang="en-US" dirty="0"/>
              <a:t>;</a:t>
            </a:r>
          </a:p>
          <a:p>
            <a:r>
              <a:rPr lang="en-US" dirty="0"/>
              <a:t>			//</a:t>
            </a:r>
            <a:r>
              <a:rPr lang="en-US" dirty="0" err="1"/>
              <a:t>cout</a:t>
            </a:r>
            <a:r>
              <a:rPr lang="en-US" dirty="0"/>
              <a:t> &lt;&lt; "initial guesses= " &lt;&lt; </a:t>
            </a:r>
            <a:r>
              <a:rPr lang="en-US" dirty="0" err="1"/>
              <a:t>aguess</a:t>
            </a:r>
            <a:r>
              <a:rPr lang="en-US" dirty="0"/>
              <a:t> &lt;&lt; ",	" &lt;&lt; </a:t>
            </a:r>
            <a:r>
              <a:rPr lang="en-US" dirty="0" err="1"/>
              <a:t>bguess</a:t>
            </a:r>
            <a:r>
              <a:rPr lang="en-US" dirty="0"/>
              <a:t> &lt;&lt; ",	" &lt;&lt; </a:t>
            </a:r>
            <a:r>
              <a:rPr lang="en-US" dirty="0" err="1"/>
              <a:t>sigmaguess</a:t>
            </a:r>
            <a:r>
              <a:rPr lang="en-US" dirty="0"/>
              <a:t> &lt;&lt; ",	" &lt;&lt; </a:t>
            </a:r>
            <a:r>
              <a:rPr lang="en-US" dirty="0" err="1"/>
              <a:t>peakx</a:t>
            </a:r>
            <a:r>
              <a:rPr lang="en-US" dirty="0"/>
              <a:t>[ii] &lt;&lt; ",	" &lt;&lt; peaky[ii] &lt;&lt; </a:t>
            </a:r>
            <a:r>
              <a:rPr lang="en-US" dirty="0" err="1"/>
              <a:t>endl</a:t>
            </a:r>
            <a:r>
              <a:rPr lang="en-US" dirty="0"/>
              <a:t>;</a:t>
            </a:r>
          </a:p>
          <a:p>
            <a:endParaRPr lang="en-US" dirty="0"/>
          </a:p>
          <a:p>
            <a:r>
              <a:rPr lang="en-US" dirty="0"/>
              <a:t>			</a:t>
            </a:r>
            <a:r>
              <a:rPr lang="en-US" dirty="0" err="1"/>
              <a:t>fEMG</a:t>
            </a:r>
            <a:r>
              <a:rPr lang="en-US" dirty="0"/>
              <a:t>[ii] = new TF1("</a:t>
            </a:r>
            <a:r>
              <a:rPr lang="en-US" dirty="0" err="1"/>
              <a:t>fEMG</a:t>
            </a:r>
            <a:r>
              <a:rPr lang="en-US" dirty="0"/>
              <a:t>", "[0]*0.693147/[1]*exp(x/(-[1]/0.693147))+[2]", </a:t>
            </a:r>
            <a:r>
              <a:rPr lang="en-US" dirty="0" err="1"/>
              <a:t>histomin</a:t>
            </a:r>
            <a:r>
              <a:rPr lang="en-US" dirty="0"/>
              <a:t>, </a:t>
            </a:r>
            <a:r>
              <a:rPr lang="en-US" dirty="0" err="1"/>
              <a:t>histomax</a:t>
            </a:r>
            <a:r>
              <a:rPr lang="en-US" dirty="0"/>
              <a:t>); // exponential decay (N, T, B)</a:t>
            </a:r>
          </a:p>
          <a:p>
            <a:r>
              <a:rPr lang="en-US" dirty="0"/>
              <a:t>			//</a:t>
            </a:r>
            <a:r>
              <a:rPr lang="en-US" dirty="0" err="1"/>
              <a:t>fEMG</a:t>
            </a:r>
            <a:r>
              <a:rPr lang="en-US" dirty="0"/>
              <a:t>[ii] = new TF1("</a:t>
            </a:r>
            <a:r>
              <a:rPr lang="en-US" dirty="0" err="1"/>
              <a:t>fEMG</a:t>
            </a:r>
            <a:r>
              <a:rPr lang="en-US" dirty="0"/>
              <a:t>", "[0]*exp(x/(-[1]/0.693147))+[2]", </a:t>
            </a:r>
            <a:r>
              <a:rPr lang="en-US" dirty="0" err="1"/>
              <a:t>histomin</a:t>
            </a:r>
            <a:r>
              <a:rPr lang="en-US" dirty="0"/>
              <a:t>, </a:t>
            </a:r>
            <a:r>
              <a:rPr lang="en-US" dirty="0" err="1"/>
              <a:t>histomax</a:t>
            </a:r>
            <a:r>
              <a:rPr lang="en-US" dirty="0"/>
              <a:t>); // exponential decay (A, T, B)</a:t>
            </a:r>
          </a:p>
          <a:p>
            <a:r>
              <a:rPr lang="en-US" dirty="0"/>
              <a:t>			// 			</a:t>
            </a:r>
            <a:r>
              <a:rPr lang="en-US" dirty="0" err="1"/>
              <a:t>fEMG</a:t>
            </a:r>
            <a:r>
              <a:rPr lang="en-US" dirty="0"/>
              <a:t>[ii] = new TF1("</a:t>
            </a:r>
            <a:r>
              <a:rPr lang="en-US" dirty="0" err="1"/>
              <a:t>fEMG</a:t>
            </a:r>
            <a:r>
              <a:rPr lang="en-US" dirty="0"/>
              <a:t>", "[0]*x+[1]+[2]/2/[3]*exp(0.5*([4]*[4]/([3]*[3]))+(x-[5])/[3])*ROOT::Math::</a:t>
            </a:r>
            <a:r>
              <a:rPr lang="en-US" dirty="0" err="1"/>
              <a:t>erfc</a:t>
            </a:r>
            <a:r>
              <a:rPr lang="en-US" dirty="0"/>
              <a:t>(1/sqrt(2)*([4]/[3]+(x-[5])/[4]))", </a:t>
            </a:r>
            <a:r>
              <a:rPr lang="en-US" dirty="0" err="1"/>
              <a:t>histomin</a:t>
            </a:r>
            <a:r>
              <a:rPr lang="en-US" dirty="0"/>
              <a:t>, </a:t>
            </a:r>
            <a:r>
              <a:rPr lang="en-US" dirty="0" err="1"/>
              <a:t>histomax</a:t>
            </a:r>
            <a:r>
              <a:rPr lang="en-US" dirty="0"/>
              <a:t>);// Sun PRC2021 low-energy tail</a:t>
            </a:r>
          </a:p>
          <a:p>
            <a:r>
              <a:rPr lang="en-US" dirty="0"/>
              <a:t>			// 			</a:t>
            </a:r>
            <a:r>
              <a:rPr lang="en-US" dirty="0" err="1"/>
              <a:t>fEMG</a:t>
            </a:r>
            <a:r>
              <a:rPr lang="en-US" dirty="0"/>
              <a:t>[ii] = new TF1("</a:t>
            </a:r>
            <a:r>
              <a:rPr lang="en-US" dirty="0" err="1"/>
              <a:t>fEMG</a:t>
            </a:r>
            <a:r>
              <a:rPr lang="en-US" dirty="0"/>
              <a:t>", "[0]*x+[1]+[2]/2/[3]*exp(0.5*([4]*[4]/([3]*[3]))-(x-[5])/[3])*ROOT::Math::</a:t>
            </a:r>
            <a:r>
              <a:rPr lang="en-US" dirty="0" err="1"/>
              <a:t>erfc</a:t>
            </a:r>
            <a:r>
              <a:rPr lang="en-US" dirty="0"/>
              <a:t>(1/sqrt(2)*([4]/[3]-(x-[5])/[4]))", </a:t>
            </a:r>
            <a:r>
              <a:rPr lang="en-US" dirty="0" err="1"/>
              <a:t>histomin</a:t>
            </a:r>
            <a:r>
              <a:rPr lang="en-US" dirty="0"/>
              <a:t>, </a:t>
            </a:r>
            <a:r>
              <a:rPr lang="en-US" dirty="0" err="1"/>
              <a:t>histomax</a:t>
            </a:r>
            <a:r>
              <a:rPr lang="en-US" dirty="0"/>
              <a:t>);// Sun PRC2021 high-energy tail</a:t>
            </a:r>
          </a:p>
          <a:p>
            <a:r>
              <a:rPr lang="en-US" dirty="0"/>
              <a:t>			//g[ii] = new TF1("g", "</a:t>
            </a:r>
            <a:r>
              <a:rPr lang="en-US" dirty="0" err="1"/>
              <a:t>gausn</a:t>
            </a:r>
            <a:r>
              <a:rPr lang="en-US" dirty="0"/>
              <a:t>", </a:t>
            </a:r>
            <a:r>
              <a:rPr lang="en-US" dirty="0" err="1"/>
              <a:t>histomin</a:t>
            </a:r>
            <a:r>
              <a:rPr lang="en-US" dirty="0"/>
              <a:t>, </a:t>
            </a:r>
            <a:r>
              <a:rPr lang="en-US" dirty="0" err="1"/>
              <a:t>histomax</a:t>
            </a:r>
            <a:r>
              <a:rPr lang="en-US" dirty="0"/>
              <a:t>);// The [2]-N parameter in total is equivalent to the Constant in </a:t>
            </a:r>
            <a:r>
              <a:rPr lang="en-US" dirty="0" err="1"/>
              <a:t>gausn</a:t>
            </a:r>
            <a:endParaRPr lang="en-US" dirty="0"/>
          </a:p>
          <a:p>
            <a:r>
              <a:rPr lang="en-US" dirty="0"/>
              <a:t>			//p[ii] = new TF1("p", "[0]*x+[1]-[0]*x-[1]+[2]/2/[3]*exp(0.5*([4]*[4]/([3]*[3]))-(x-[5])/[3])*ROOT::Math::</a:t>
            </a:r>
            <a:r>
              <a:rPr lang="en-US" dirty="0" err="1"/>
              <a:t>erfc</a:t>
            </a:r>
            <a:r>
              <a:rPr lang="en-US" dirty="0"/>
              <a:t>(1/sqrt(2)*([4]/[3]-(x-[5])/[4]))", </a:t>
            </a:r>
            <a:r>
              <a:rPr lang="en-US" dirty="0" err="1"/>
              <a:t>histomin</a:t>
            </a:r>
            <a:r>
              <a:rPr lang="en-US" dirty="0"/>
              <a:t>, </a:t>
            </a:r>
            <a:r>
              <a:rPr lang="en-US" dirty="0" err="1"/>
              <a:t>histomax</a:t>
            </a:r>
            <a:r>
              <a:rPr lang="en-US" dirty="0"/>
              <a:t>);//pure peak low-energy tail</a:t>
            </a:r>
          </a:p>
          <a:p>
            <a:r>
              <a:rPr lang="en-US" dirty="0"/>
              <a:t>			//p2[ii] = new TF1("p2", "[0]*exp(-0.5*((x-[1])/[2])^2) / (sqrt(2*3.141592654)*[2])", </a:t>
            </a:r>
            <a:r>
              <a:rPr lang="en-US" dirty="0" err="1"/>
              <a:t>histomin</a:t>
            </a:r>
            <a:r>
              <a:rPr lang="en-US" dirty="0"/>
              <a:t>, </a:t>
            </a:r>
            <a:r>
              <a:rPr lang="en-US" dirty="0" err="1"/>
              <a:t>histomax</a:t>
            </a:r>
            <a:r>
              <a:rPr lang="en-US" dirty="0"/>
              <a:t>);//pure peak2</a:t>
            </a:r>
          </a:p>
          <a:p>
            <a:r>
              <a:rPr lang="en-US" dirty="0"/>
              <a:t>			//b[ii] = new TF1("b", "[0]*x+[1]", </a:t>
            </a:r>
            <a:r>
              <a:rPr lang="en-US" dirty="0" err="1"/>
              <a:t>histomin</a:t>
            </a:r>
            <a:r>
              <a:rPr lang="en-US" dirty="0"/>
              <a:t>, </a:t>
            </a:r>
            <a:r>
              <a:rPr lang="en-US" dirty="0" err="1"/>
              <a:t>histomax</a:t>
            </a:r>
            <a:r>
              <a:rPr lang="en-US" dirty="0"/>
              <a:t>);//pure </a:t>
            </a:r>
            <a:r>
              <a:rPr lang="en-US" dirty="0" err="1"/>
              <a:t>bkg</a:t>
            </a:r>
            <a:endParaRPr lang="en-US" dirty="0"/>
          </a:p>
          <a:p>
            <a:endParaRPr lang="en-US" dirty="0"/>
          </a:p>
          <a:p>
            <a:r>
              <a:rPr lang="en-US" dirty="0"/>
              <a:t>			// 			</a:t>
            </a:r>
            <a:r>
              <a:rPr lang="en-US" dirty="0" err="1"/>
              <a:t>fEMG</a:t>
            </a:r>
            <a:r>
              <a:rPr lang="en-US" dirty="0"/>
              <a:t>[ii]=new TF1("total","[0]*x+[1]+sqrt(3.141592654/2)*[2]/[3]*[4]*exp(0.5*([4]*[4]/([3]*[3]))+(x-[5])/[3])*ROOT::Math::</a:t>
            </a:r>
            <a:r>
              <a:rPr lang="en-US" dirty="0" err="1"/>
              <a:t>erfc</a:t>
            </a:r>
            <a:r>
              <a:rPr lang="en-US" dirty="0"/>
              <a:t>(1/sqrt(2)*([4]/[3]+(x-[5])/[4]))",</a:t>
            </a:r>
            <a:r>
              <a:rPr lang="en-US" dirty="0" err="1"/>
              <a:t>histomin</a:t>
            </a:r>
            <a:r>
              <a:rPr lang="en-US" dirty="0"/>
              <a:t>, </a:t>
            </a:r>
            <a:r>
              <a:rPr lang="en-US" dirty="0" err="1"/>
              <a:t>histomax</a:t>
            </a:r>
            <a:r>
              <a:rPr lang="en-US" dirty="0"/>
              <a:t>);// Glassman PRC2019 low-energy tail</a:t>
            </a:r>
          </a:p>
          <a:p>
            <a:r>
              <a:rPr lang="en-US" dirty="0"/>
              <a:t>			// 			g[ii]=new TF1("g","</a:t>
            </a:r>
            <a:r>
              <a:rPr lang="en-US" dirty="0" err="1"/>
              <a:t>gausn</a:t>
            </a:r>
            <a:r>
              <a:rPr lang="en-US" dirty="0"/>
              <a:t>",</a:t>
            </a:r>
            <a:r>
              <a:rPr lang="en-US" dirty="0" err="1"/>
              <a:t>histomin</a:t>
            </a:r>
            <a:r>
              <a:rPr lang="en-US" dirty="0"/>
              <a:t>, </a:t>
            </a:r>
            <a:r>
              <a:rPr lang="en-US" dirty="0" err="1"/>
              <a:t>histomax</a:t>
            </a:r>
            <a:r>
              <a:rPr lang="en-US" dirty="0"/>
              <a:t>);// The [2]-N parameter in total is equivalent to the Constant in </a:t>
            </a:r>
            <a:r>
              <a:rPr lang="en-US" dirty="0" err="1"/>
              <a:t>gausn</a:t>
            </a:r>
            <a:endParaRPr lang="en-US" dirty="0"/>
          </a:p>
          <a:p>
            <a:r>
              <a:rPr lang="en-US" dirty="0"/>
              <a:t>			// 			p[ii]=new TF1("p","[0]*x+[1]-[0]*x-[1]+sqrt(3.141592654/2)*[2]/[3]*[4]*exp(0.5*([4]*[4]/([3]*[3]))+(x-[5])/[3])*ROOT::Math::</a:t>
            </a:r>
            <a:r>
              <a:rPr lang="en-US" dirty="0" err="1"/>
              <a:t>erfc</a:t>
            </a:r>
            <a:r>
              <a:rPr lang="en-US" dirty="0"/>
              <a:t>(1/sqrt(2)*([4]/[3]+(x-[5])/[4]))",</a:t>
            </a:r>
            <a:r>
              <a:rPr lang="en-US" dirty="0" err="1"/>
              <a:t>histomin</a:t>
            </a:r>
            <a:r>
              <a:rPr lang="en-US" dirty="0"/>
              <a:t>, </a:t>
            </a:r>
            <a:r>
              <a:rPr lang="en-US" dirty="0" err="1"/>
              <a:t>histomax</a:t>
            </a:r>
            <a:r>
              <a:rPr lang="en-US" dirty="0"/>
              <a:t>);//pure peak</a:t>
            </a:r>
          </a:p>
          <a:p>
            <a:r>
              <a:rPr lang="en-US" dirty="0"/>
              <a:t>			// 			b[ii]=new TF1("b","[0]*x+[1]",</a:t>
            </a:r>
            <a:r>
              <a:rPr lang="en-US" dirty="0" err="1"/>
              <a:t>histomin</a:t>
            </a:r>
            <a:r>
              <a:rPr lang="en-US" dirty="0"/>
              <a:t>, </a:t>
            </a:r>
            <a:r>
              <a:rPr lang="en-US" dirty="0" err="1"/>
              <a:t>histomax</a:t>
            </a:r>
            <a:r>
              <a:rPr lang="en-US" dirty="0"/>
              <a:t>);//pure </a:t>
            </a:r>
            <a:r>
              <a:rPr lang="en-US" dirty="0" err="1"/>
              <a:t>bkg</a:t>
            </a:r>
            <a:endParaRPr lang="en-US" dirty="0"/>
          </a:p>
          <a:p>
            <a:r>
              <a:rPr lang="en-US" dirty="0"/>
              <a:t>			</a:t>
            </a:r>
            <a:r>
              <a:rPr lang="en-US" dirty="0" err="1"/>
              <a:t>fEMG</a:t>
            </a:r>
            <a:r>
              <a:rPr lang="en-US" dirty="0"/>
              <a:t>[ii]-&gt;</a:t>
            </a:r>
            <a:r>
              <a:rPr lang="en-US" dirty="0" err="1"/>
              <a:t>SetNpx</a:t>
            </a:r>
            <a:r>
              <a:rPr lang="en-US" dirty="0"/>
              <a:t>(</a:t>
            </a:r>
            <a:r>
              <a:rPr lang="en-US" dirty="0" err="1"/>
              <a:t>histoNbins</a:t>
            </a:r>
            <a:r>
              <a:rPr lang="en-US" dirty="0"/>
              <a:t> * 10);</a:t>
            </a:r>
          </a:p>
          <a:p>
            <a:r>
              <a:rPr lang="en-US" dirty="0"/>
              <a:t>			//g[ii]-&gt;</a:t>
            </a:r>
            <a:r>
              <a:rPr lang="en-US" dirty="0" err="1"/>
              <a:t>SetNpx</a:t>
            </a:r>
            <a:r>
              <a:rPr lang="en-US" dirty="0"/>
              <a:t>(</a:t>
            </a:r>
            <a:r>
              <a:rPr lang="en-US" dirty="0" err="1"/>
              <a:t>histoNbins</a:t>
            </a:r>
            <a:r>
              <a:rPr lang="en-US" dirty="0"/>
              <a:t> * 10);</a:t>
            </a:r>
          </a:p>
          <a:p>
            <a:r>
              <a:rPr lang="en-US" dirty="0"/>
              <a:t>			//p[ii]-&gt;</a:t>
            </a:r>
            <a:r>
              <a:rPr lang="en-US" dirty="0" err="1"/>
              <a:t>SetNpx</a:t>
            </a:r>
            <a:r>
              <a:rPr lang="en-US" dirty="0"/>
              <a:t>(</a:t>
            </a:r>
            <a:r>
              <a:rPr lang="en-US" dirty="0" err="1"/>
              <a:t>histoNbins</a:t>
            </a:r>
            <a:r>
              <a:rPr lang="en-US" dirty="0"/>
              <a:t> * 10);</a:t>
            </a:r>
          </a:p>
          <a:p>
            <a:r>
              <a:rPr lang="en-US" dirty="0"/>
              <a:t>			// 			p2[ii]-&gt;</a:t>
            </a:r>
            <a:r>
              <a:rPr lang="en-US" dirty="0" err="1"/>
              <a:t>SetNpx</a:t>
            </a:r>
            <a:r>
              <a:rPr lang="en-US" dirty="0"/>
              <a:t>(</a:t>
            </a:r>
            <a:r>
              <a:rPr lang="en-US" dirty="0" err="1"/>
              <a:t>histoNbins</a:t>
            </a:r>
            <a:r>
              <a:rPr lang="en-US" dirty="0"/>
              <a:t>);</a:t>
            </a:r>
          </a:p>
          <a:p>
            <a:r>
              <a:rPr lang="en-US" dirty="0"/>
              <a:t>			//b[ii]-&gt;</a:t>
            </a:r>
            <a:r>
              <a:rPr lang="en-US" dirty="0" err="1"/>
              <a:t>SetNpx</a:t>
            </a:r>
            <a:r>
              <a:rPr lang="en-US" dirty="0"/>
              <a:t>(</a:t>
            </a:r>
            <a:r>
              <a:rPr lang="en-US" dirty="0" err="1"/>
              <a:t>histoNbins</a:t>
            </a:r>
            <a:r>
              <a:rPr lang="en-US" dirty="0"/>
              <a:t> * 10);</a:t>
            </a:r>
          </a:p>
          <a:p>
            <a:r>
              <a:rPr lang="en-US" dirty="0"/>
              <a:t>			//</a:t>
            </a:r>
            <a:r>
              <a:rPr lang="en-US" dirty="0" err="1"/>
              <a:t>fEMG</a:t>
            </a:r>
            <a:r>
              <a:rPr lang="en-US" dirty="0"/>
              <a:t>[ii]-&gt;</a:t>
            </a:r>
            <a:r>
              <a:rPr lang="en-US" dirty="0" err="1"/>
              <a:t>SetParameters</a:t>
            </a:r>
            <a:r>
              <a:rPr lang="en-US" dirty="0"/>
              <a:t>(0.1,15,peaky[ii],10,10,peakx[ii]);//initial value [0]-A, [1]-B, [2]-N, [3]-</a:t>
            </a:r>
            <a:r>
              <a:rPr lang="el-GR" dirty="0"/>
              <a:t>τ, [4]-σ, [5]-μ</a:t>
            </a:r>
          </a:p>
          <a:p>
            <a:r>
              <a:rPr lang="el-GR" dirty="0"/>
              <a:t>			</a:t>
            </a:r>
            <a:r>
              <a:rPr lang="en-US" dirty="0"/>
              <a:t>int </a:t>
            </a:r>
            <a:r>
              <a:rPr lang="en-US" dirty="0" err="1"/>
              <a:t>Total_decays_guess</a:t>
            </a:r>
            <a:r>
              <a:rPr lang="en-US" dirty="0"/>
              <a:t> = 2000 * </a:t>
            </a:r>
            <a:r>
              <a:rPr lang="en-US" dirty="0" err="1"/>
              <a:t>i</a:t>
            </a:r>
            <a:r>
              <a:rPr lang="en-US" dirty="0"/>
              <a:t>;</a:t>
            </a:r>
          </a:p>
          <a:p>
            <a:r>
              <a:rPr lang="en-US" dirty="0"/>
              <a:t>			</a:t>
            </a:r>
            <a:r>
              <a:rPr lang="en-US" dirty="0" err="1"/>
              <a:t>fEMG</a:t>
            </a:r>
            <a:r>
              <a:rPr lang="en-US" dirty="0"/>
              <a:t>[ii]-&gt;</a:t>
            </a:r>
            <a:r>
              <a:rPr lang="en-US" dirty="0" err="1"/>
              <a:t>SetParameters</a:t>
            </a:r>
            <a:r>
              <a:rPr lang="en-US" dirty="0"/>
              <a:t>(6e6, 67.8, 1);//initial value</a:t>
            </a:r>
          </a:p>
          <a:p>
            <a:r>
              <a:rPr lang="en-US" dirty="0"/>
              <a:t>			//</a:t>
            </a:r>
            <a:r>
              <a:rPr lang="en-US" dirty="0" err="1"/>
              <a:t>fEMG</a:t>
            </a:r>
            <a:r>
              <a:rPr lang="en-US" dirty="0"/>
              <a:t>[ii]-&gt;</a:t>
            </a:r>
            <a:r>
              <a:rPr lang="en-US" dirty="0" err="1"/>
              <a:t>SetParameters</a:t>
            </a:r>
            <a:r>
              <a:rPr lang="en-US" dirty="0"/>
              <a:t>(2e6, 68, 2);//initial value Fake test</a:t>
            </a:r>
          </a:p>
          <a:p>
            <a:r>
              <a:rPr lang="en-US" dirty="0"/>
              <a:t>			</a:t>
            </a:r>
            <a:r>
              <a:rPr lang="en-US" dirty="0" err="1"/>
              <a:t>fEMG</a:t>
            </a:r>
            <a:r>
              <a:rPr lang="en-US" dirty="0"/>
              <a:t>[ii]-&gt;</a:t>
            </a:r>
            <a:r>
              <a:rPr lang="en-US" dirty="0" err="1"/>
              <a:t>SetParLimits</a:t>
            </a:r>
            <a:r>
              <a:rPr lang="en-US" dirty="0"/>
              <a:t>(0, 1e4, 3e5);//N</a:t>
            </a:r>
          </a:p>
          <a:p>
            <a:r>
              <a:rPr lang="en-US" dirty="0"/>
              <a:t>			</a:t>
            </a:r>
            <a:r>
              <a:rPr lang="en-US" dirty="0" err="1"/>
              <a:t>fEMG</a:t>
            </a:r>
            <a:r>
              <a:rPr lang="en-US" dirty="0"/>
              <a:t>[ii]-&gt;</a:t>
            </a:r>
            <a:r>
              <a:rPr lang="en-US" dirty="0" err="1"/>
              <a:t>SetParLimits</a:t>
            </a:r>
            <a:r>
              <a:rPr lang="en-US" dirty="0"/>
              <a:t>(1, 40, 140);//T</a:t>
            </a:r>
          </a:p>
          <a:p>
            <a:r>
              <a:rPr lang="en-US" dirty="0"/>
              <a:t>			</a:t>
            </a:r>
            <a:r>
              <a:rPr lang="en-US" dirty="0" err="1"/>
              <a:t>fEMG</a:t>
            </a:r>
            <a:r>
              <a:rPr lang="en-US" dirty="0"/>
              <a:t>[ii]-&gt;</a:t>
            </a:r>
            <a:r>
              <a:rPr lang="en-US" dirty="0" err="1"/>
              <a:t>SetParLimits</a:t>
            </a:r>
            <a:r>
              <a:rPr lang="en-US" dirty="0"/>
              <a:t>(2, 0, 4);//B</a:t>
            </a:r>
          </a:p>
          <a:p>
            <a:r>
              <a:rPr lang="en-US" dirty="0"/>
              <a:t>			// 			</a:t>
            </a:r>
            <a:r>
              <a:rPr lang="en-US" dirty="0" err="1"/>
              <a:t>fEMG</a:t>
            </a:r>
            <a:r>
              <a:rPr lang="en-US" dirty="0"/>
              <a:t>[ii]-&gt;</a:t>
            </a:r>
            <a:r>
              <a:rPr lang="en-US" dirty="0" err="1"/>
              <a:t>SetParLimits</a:t>
            </a:r>
            <a:r>
              <a:rPr lang="en-US" dirty="0"/>
              <a:t>(3, 80, 120);//Tau</a:t>
            </a:r>
          </a:p>
          <a:p>
            <a:r>
              <a:rPr lang="en-US" dirty="0"/>
              <a:t>			// 			</a:t>
            </a:r>
            <a:r>
              <a:rPr lang="en-US" dirty="0" err="1"/>
              <a:t>fEMG</a:t>
            </a:r>
            <a:r>
              <a:rPr lang="en-US" dirty="0"/>
              <a:t>[ii]-&gt;</a:t>
            </a:r>
            <a:r>
              <a:rPr lang="en-US" dirty="0" err="1"/>
              <a:t>SetParLimits</a:t>
            </a:r>
            <a:r>
              <a:rPr lang="en-US" dirty="0"/>
              <a:t>(4, 10, 120);//Sigma</a:t>
            </a:r>
          </a:p>
          <a:p>
            <a:r>
              <a:rPr lang="en-US" dirty="0"/>
              <a:t>			// 			</a:t>
            </a:r>
            <a:r>
              <a:rPr lang="en-US" dirty="0" err="1"/>
              <a:t>fEMG</a:t>
            </a:r>
            <a:r>
              <a:rPr lang="en-US" dirty="0"/>
              <a:t>[ii]-&gt;</a:t>
            </a:r>
            <a:r>
              <a:rPr lang="en-US" dirty="0" err="1"/>
              <a:t>SetParLimits</a:t>
            </a:r>
            <a:r>
              <a:rPr lang="en-US" dirty="0"/>
              <a:t>(5, </a:t>
            </a:r>
            <a:r>
              <a:rPr lang="en-US" dirty="0" err="1"/>
              <a:t>peakx</a:t>
            </a:r>
            <a:r>
              <a:rPr lang="en-US" dirty="0"/>
              <a:t>[ii] - </a:t>
            </a:r>
            <a:r>
              <a:rPr lang="en-US" dirty="0" err="1"/>
              <a:t>gaplow</a:t>
            </a:r>
            <a:r>
              <a:rPr lang="en-US" dirty="0"/>
              <a:t> / 4, </a:t>
            </a:r>
            <a:r>
              <a:rPr lang="en-US" dirty="0" err="1"/>
              <a:t>peakx</a:t>
            </a:r>
            <a:r>
              <a:rPr lang="en-US" dirty="0"/>
              <a:t>[ii] + </a:t>
            </a:r>
            <a:r>
              <a:rPr lang="en-US" dirty="0" err="1"/>
              <a:t>gaphigh</a:t>
            </a:r>
            <a:r>
              <a:rPr lang="en-US" dirty="0"/>
              <a:t> / 2);//Mean</a:t>
            </a:r>
          </a:p>
          <a:p>
            <a:r>
              <a:rPr lang="en-US" dirty="0"/>
              <a:t>			// 			</a:t>
            </a:r>
            <a:r>
              <a:rPr lang="en-US" dirty="0" err="1"/>
              <a:t>fEMG</a:t>
            </a:r>
            <a:r>
              <a:rPr lang="en-US" dirty="0"/>
              <a:t>[ii]-&gt;</a:t>
            </a:r>
            <a:r>
              <a:rPr lang="en-US" dirty="0" err="1"/>
              <a:t>SetParLimits</a:t>
            </a:r>
            <a:r>
              <a:rPr lang="en-US" dirty="0"/>
              <a:t>(5, -100, 200);//Mean</a:t>
            </a:r>
          </a:p>
          <a:p>
            <a:r>
              <a:rPr lang="en-US" dirty="0"/>
              <a:t>			</a:t>
            </a:r>
            <a:r>
              <a:rPr lang="en-US" dirty="0" err="1"/>
              <a:t>fEMG</a:t>
            </a:r>
            <a:r>
              <a:rPr lang="en-US" dirty="0"/>
              <a:t>[ii]-&gt;</a:t>
            </a:r>
            <a:r>
              <a:rPr lang="en-US" dirty="0" err="1"/>
              <a:t>SetParNames</a:t>
            </a:r>
            <a:r>
              <a:rPr lang="en-US" dirty="0"/>
              <a:t>("</a:t>
            </a:r>
            <a:r>
              <a:rPr lang="en-US" dirty="0" err="1"/>
              <a:t>Total_decays</a:t>
            </a:r>
            <a:r>
              <a:rPr lang="en-US" dirty="0"/>
              <a:t>", "</a:t>
            </a:r>
            <a:r>
              <a:rPr lang="en-US" dirty="0" err="1"/>
              <a:t>Half_life</a:t>
            </a:r>
            <a:r>
              <a:rPr lang="en-US" dirty="0"/>
              <a:t>", "Background");</a:t>
            </a:r>
          </a:p>
          <a:p>
            <a:r>
              <a:rPr lang="en-US" dirty="0"/>
              <a:t>			//</a:t>
            </a:r>
            <a:r>
              <a:rPr lang="en-US" dirty="0" err="1"/>
              <a:t>fEMG</a:t>
            </a:r>
            <a:r>
              <a:rPr lang="en-US" dirty="0"/>
              <a:t>[ii]-&gt;</a:t>
            </a:r>
            <a:r>
              <a:rPr lang="en-US" dirty="0" err="1"/>
              <a:t>SetParNames</a:t>
            </a:r>
            <a:r>
              <a:rPr lang="en-US" dirty="0"/>
              <a:t>("</a:t>
            </a:r>
            <a:r>
              <a:rPr lang="en-US" dirty="0" err="1"/>
              <a:t>BkgA</a:t>
            </a:r>
            <a:r>
              <a:rPr lang="en-US" dirty="0"/>
              <a:t>", "</a:t>
            </a:r>
            <a:r>
              <a:rPr lang="en-US" dirty="0" err="1"/>
              <a:t>BkgB</a:t>
            </a:r>
            <a:r>
              <a:rPr lang="en-US" dirty="0"/>
              <a:t>", "Const*bin", "Tau", "Sigma", "Mean");</a:t>
            </a:r>
          </a:p>
          <a:p>
            <a:r>
              <a:rPr lang="en-US" dirty="0"/>
              <a:t>			</a:t>
            </a:r>
            <a:r>
              <a:rPr lang="en-US" dirty="0" err="1"/>
              <a:t>histo</a:t>
            </a:r>
            <a:r>
              <a:rPr lang="en-US" dirty="0"/>
              <a:t>[</a:t>
            </a:r>
            <a:r>
              <a:rPr lang="en-US" dirty="0" err="1"/>
              <a:t>i</a:t>
            </a:r>
            <a:r>
              <a:rPr lang="en-US" dirty="0"/>
              <a:t>]-&gt;Fit("</a:t>
            </a:r>
            <a:r>
              <a:rPr lang="en-US" dirty="0" err="1"/>
              <a:t>fEMG</a:t>
            </a:r>
            <a:r>
              <a:rPr lang="en-US" dirty="0"/>
              <a:t>", "MLE", "", </a:t>
            </a:r>
            <a:r>
              <a:rPr lang="en-US" dirty="0" err="1"/>
              <a:t>fitrange_min</a:t>
            </a:r>
            <a:r>
              <a:rPr lang="en-US" dirty="0"/>
              <a:t>, </a:t>
            </a:r>
            <a:r>
              <a:rPr lang="en-US" dirty="0" err="1"/>
              <a:t>fitrange_max</a:t>
            </a:r>
            <a:r>
              <a:rPr lang="en-US" dirty="0"/>
              <a:t>);</a:t>
            </a:r>
          </a:p>
          <a:p>
            <a:r>
              <a:rPr lang="en-US" dirty="0"/>
              <a:t>			//</a:t>
            </a:r>
            <a:r>
              <a:rPr lang="en-US" dirty="0" err="1"/>
              <a:t>histo</a:t>
            </a:r>
            <a:r>
              <a:rPr lang="en-US" dirty="0"/>
              <a:t>[</a:t>
            </a:r>
            <a:r>
              <a:rPr lang="en-US" dirty="0" err="1"/>
              <a:t>i</a:t>
            </a:r>
            <a:r>
              <a:rPr lang="en-US" dirty="0"/>
              <a:t>]-&gt;Fit("</a:t>
            </a:r>
            <a:r>
              <a:rPr lang="en-US" dirty="0" err="1"/>
              <a:t>fEMG</a:t>
            </a:r>
            <a:r>
              <a:rPr lang="en-US" dirty="0"/>
              <a:t>", "MLEN", "", </a:t>
            </a:r>
            <a:r>
              <a:rPr lang="en-US" dirty="0" err="1"/>
              <a:t>fitrange_min</a:t>
            </a:r>
            <a:r>
              <a:rPr lang="en-US" dirty="0"/>
              <a:t>, </a:t>
            </a:r>
            <a:r>
              <a:rPr lang="en-US" dirty="0" err="1"/>
              <a:t>fitrange_max</a:t>
            </a:r>
            <a:r>
              <a:rPr lang="en-US" dirty="0"/>
              <a:t>);</a:t>
            </a:r>
          </a:p>
          <a:p>
            <a:r>
              <a:rPr lang="en-US" dirty="0"/>
              <a:t>			</a:t>
            </a:r>
            <a:r>
              <a:rPr lang="en-US" dirty="0" err="1"/>
              <a:t>TFitResultPtr</a:t>
            </a:r>
            <a:r>
              <a:rPr lang="en-US" dirty="0"/>
              <a:t> </a:t>
            </a:r>
            <a:r>
              <a:rPr lang="en-US" dirty="0" err="1"/>
              <a:t>Fit_result_pointer</a:t>
            </a:r>
            <a:r>
              <a:rPr lang="en-US" dirty="0"/>
              <a:t> = </a:t>
            </a:r>
            <a:r>
              <a:rPr lang="en-US" dirty="0" err="1"/>
              <a:t>histo</a:t>
            </a:r>
            <a:r>
              <a:rPr lang="en-US" dirty="0"/>
              <a:t>[</a:t>
            </a:r>
            <a:r>
              <a:rPr lang="en-US" dirty="0" err="1"/>
              <a:t>i</a:t>
            </a:r>
            <a:r>
              <a:rPr lang="en-US" dirty="0"/>
              <a:t>]-&gt;Fit("</a:t>
            </a:r>
            <a:r>
              <a:rPr lang="en-US" dirty="0" err="1"/>
              <a:t>fEMG</a:t>
            </a:r>
            <a:r>
              <a:rPr lang="en-US" dirty="0"/>
              <a:t>", "MLES", "0", </a:t>
            </a:r>
            <a:r>
              <a:rPr lang="en-US" dirty="0" err="1"/>
              <a:t>fitrange_min</a:t>
            </a:r>
            <a:r>
              <a:rPr lang="en-US" dirty="0"/>
              <a:t>, </a:t>
            </a:r>
            <a:r>
              <a:rPr lang="en-US" dirty="0" err="1"/>
              <a:t>fitrange_max</a:t>
            </a:r>
            <a:r>
              <a:rPr lang="en-US" dirty="0"/>
              <a:t>);</a:t>
            </a:r>
          </a:p>
          <a:p>
            <a:r>
              <a:rPr lang="en-US" dirty="0"/>
              <a:t>			//"S" means the result of the fit is returned in the </a:t>
            </a:r>
            <a:r>
              <a:rPr lang="en-US" dirty="0" err="1"/>
              <a:t>TFitResultPtr</a:t>
            </a:r>
            <a:endParaRPr lang="en-US" dirty="0"/>
          </a:p>
          <a:p>
            <a:r>
              <a:rPr lang="en-US" dirty="0"/>
              <a:t>			//“E” Perform better errors estimation using the Minos technique.</a:t>
            </a:r>
          </a:p>
          <a:p>
            <a:r>
              <a:rPr lang="en-US" dirty="0"/>
              <a:t>			//“M” Improve fit results, by using the IMPROVE algorithm of </a:t>
            </a:r>
            <a:r>
              <a:rPr lang="en-US" dirty="0" err="1"/>
              <a:t>TMinuit</a:t>
            </a:r>
            <a:r>
              <a:rPr lang="en-US" dirty="0"/>
              <a:t>.</a:t>
            </a:r>
          </a:p>
          <a:p>
            <a:r>
              <a:rPr lang="en-US" dirty="0"/>
              <a:t>			//If the option "S" is instead used, </a:t>
            </a:r>
            <a:r>
              <a:rPr lang="en-US" dirty="0" err="1"/>
              <a:t>TFitResultPtr</a:t>
            </a:r>
            <a:r>
              <a:rPr lang="en-US" dirty="0"/>
              <a:t> contains the </a:t>
            </a:r>
            <a:r>
              <a:rPr lang="en-US" dirty="0" err="1"/>
              <a:t>TFitResult</a:t>
            </a:r>
            <a:r>
              <a:rPr lang="en-US" dirty="0"/>
              <a:t> and behaves as a smart pointer to it.</a:t>
            </a:r>
          </a:p>
          <a:p>
            <a:r>
              <a:rPr lang="en-US" dirty="0"/>
              <a:t>			//The fit parameters, error and chi2 (but not covariance matrix) can be retrieved also from the fitted function.</a:t>
            </a:r>
          </a:p>
          <a:p>
            <a:endParaRPr lang="en-US" dirty="0"/>
          </a:p>
          <a:p>
            <a:r>
              <a:rPr lang="en-US" dirty="0"/>
              <a:t>			</a:t>
            </a:r>
            <a:r>
              <a:rPr lang="en-US" dirty="0" err="1"/>
              <a:t>fEMG</a:t>
            </a:r>
            <a:r>
              <a:rPr lang="en-US" dirty="0"/>
              <a:t>[ii]-&gt;</a:t>
            </a:r>
            <a:r>
              <a:rPr lang="en-US" dirty="0" err="1"/>
              <a:t>GetParameters</a:t>
            </a:r>
            <a:r>
              <a:rPr lang="en-US" dirty="0"/>
              <a:t>(par[ii]);//</a:t>
            </a:r>
            <a:r>
              <a:rPr lang="zh-CN" altLang="en-US" dirty="0"/>
              <a:t>二维数组的</a:t>
            </a:r>
            <a:r>
              <a:rPr lang="en-US" dirty="0"/>
              <a:t>par[ii]</a:t>
            </a:r>
            <a:r>
              <a:rPr lang="zh-CN" altLang="en-US" dirty="0"/>
              <a:t>是地址</a:t>
            </a:r>
            <a:r>
              <a:rPr lang="en-US" altLang="zh-CN" dirty="0"/>
              <a:t>,</a:t>
            </a:r>
            <a:r>
              <a:rPr lang="en-US" dirty="0"/>
              <a:t>pointer to the TF1, </a:t>
            </a:r>
            <a:r>
              <a:rPr lang="en-US" dirty="0" err="1"/>
              <a:t>GetParameters</a:t>
            </a:r>
            <a:r>
              <a:rPr lang="zh-CN" altLang="en-US" dirty="0"/>
              <a:t>的数组得是</a:t>
            </a:r>
            <a:r>
              <a:rPr lang="en-US" dirty="0"/>
              <a:t>double</a:t>
            </a:r>
            <a:r>
              <a:rPr lang="zh-CN" altLang="en-US" dirty="0"/>
              <a:t>类型</a:t>
            </a:r>
            <a:r>
              <a:rPr lang="en-US" dirty="0"/>
              <a:t>Obtaining the value of parameters and saving them to par[]; </a:t>
            </a:r>
          </a:p>
          <a:p>
            <a:r>
              <a:rPr lang="en-US" dirty="0"/>
              <a:t>			</a:t>
            </a:r>
            <a:r>
              <a:rPr lang="en-US" dirty="0" err="1"/>
              <a:t>par_err</a:t>
            </a:r>
            <a:r>
              <a:rPr lang="en-US" dirty="0"/>
              <a:t>[ii][0] = </a:t>
            </a:r>
            <a:r>
              <a:rPr lang="en-US" dirty="0" err="1"/>
              <a:t>fEMG</a:t>
            </a:r>
            <a:r>
              <a:rPr lang="en-US" dirty="0"/>
              <a:t>[ii]-&gt;</a:t>
            </a:r>
            <a:r>
              <a:rPr lang="en-US" dirty="0" err="1"/>
              <a:t>GetParError</a:t>
            </a:r>
            <a:r>
              <a:rPr lang="en-US" dirty="0"/>
              <a:t>(0);//Obtaining the error of the 1st parameter</a:t>
            </a:r>
          </a:p>
          <a:p>
            <a:r>
              <a:rPr lang="en-US" dirty="0"/>
              <a:t>			</a:t>
            </a:r>
            <a:r>
              <a:rPr lang="en-US" dirty="0" err="1"/>
              <a:t>par_err</a:t>
            </a:r>
            <a:r>
              <a:rPr lang="en-US" dirty="0"/>
              <a:t>[ii][1] = </a:t>
            </a:r>
            <a:r>
              <a:rPr lang="en-US" dirty="0" err="1"/>
              <a:t>fEMG</a:t>
            </a:r>
            <a:r>
              <a:rPr lang="en-US" dirty="0"/>
              <a:t>[ii]-&gt;</a:t>
            </a:r>
            <a:r>
              <a:rPr lang="en-US" dirty="0" err="1"/>
              <a:t>GetParError</a:t>
            </a:r>
            <a:r>
              <a:rPr lang="en-US" dirty="0"/>
              <a:t>(1);//Obtaining the error of the 2nd parameter</a:t>
            </a:r>
          </a:p>
          <a:p>
            <a:r>
              <a:rPr lang="en-US" dirty="0"/>
              <a:t>			</a:t>
            </a:r>
            <a:r>
              <a:rPr lang="en-US" dirty="0" err="1"/>
              <a:t>par_err</a:t>
            </a:r>
            <a:r>
              <a:rPr lang="en-US" dirty="0"/>
              <a:t>[ii][2] = </a:t>
            </a:r>
            <a:r>
              <a:rPr lang="en-US" dirty="0" err="1"/>
              <a:t>fEMG</a:t>
            </a:r>
            <a:r>
              <a:rPr lang="en-US" dirty="0"/>
              <a:t>[ii]-&gt;</a:t>
            </a:r>
            <a:r>
              <a:rPr lang="en-US" dirty="0" err="1"/>
              <a:t>GetParError</a:t>
            </a:r>
            <a:r>
              <a:rPr lang="en-US" dirty="0"/>
              <a:t>(2);//Obtaining the error of the 3rd parameter</a:t>
            </a:r>
          </a:p>
          <a:p>
            <a:r>
              <a:rPr lang="en-US" dirty="0"/>
              <a:t>			</a:t>
            </a:r>
            <a:r>
              <a:rPr lang="en-US" dirty="0" err="1"/>
              <a:t>parChi</a:t>
            </a:r>
            <a:r>
              <a:rPr lang="en-US" dirty="0"/>
              <a:t>[ii] = </a:t>
            </a:r>
            <a:r>
              <a:rPr lang="en-US" dirty="0" err="1"/>
              <a:t>fEMG</a:t>
            </a:r>
            <a:r>
              <a:rPr lang="en-US" dirty="0"/>
              <a:t>[ii]-&gt;</a:t>
            </a:r>
            <a:r>
              <a:rPr lang="en-US" dirty="0" err="1"/>
              <a:t>GetChisquare</a:t>
            </a:r>
            <a:r>
              <a:rPr lang="en-US" dirty="0"/>
              <a:t>();</a:t>
            </a:r>
          </a:p>
          <a:p>
            <a:r>
              <a:rPr lang="en-US" dirty="0"/>
              <a:t>			</a:t>
            </a:r>
            <a:r>
              <a:rPr lang="en-US" dirty="0" err="1"/>
              <a:t>parNDF</a:t>
            </a:r>
            <a:r>
              <a:rPr lang="en-US" dirty="0"/>
              <a:t>[ii] = </a:t>
            </a:r>
            <a:r>
              <a:rPr lang="en-US" dirty="0" err="1"/>
              <a:t>fEMG</a:t>
            </a:r>
            <a:r>
              <a:rPr lang="en-US" dirty="0"/>
              <a:t>[ii]-&gt;</a:t>
            </a:r>
            <a:r>
              <a:rPr lang="en-US" dirty="0" err="1"/>
              <a:t>GetNDF</a:t>
            </a:r>
            <a:r>
              <a:rPr lang="en-US" dirty="0"/>
              <a:t>();</a:t>
            </a:r>
          </a:p>
          <a:p>
            <a:r>
              <a:rPr lang="en-US" dirty="0"/>
              <a:t>			</a:t>
            </a:r>
            <a:r>
              <a:rPr lang="en-US" dirty="0" err="1"/>
              <a:t>p_value</a:t>
            </a:r>
            <a:r>
              <a:rPr lang="en-US" dirty="0"/>
              <a:t>[ii] = </a:t>
            </a:r>
            <a:r>
              <a:rPr lang="en-US" dirty="0" err="1"/>
              <a:t>fEMG</a:t>
            </a:r>
            <a:r>
              <a:rPr lang="en-US" dirty="0"/>
              <a:t>[ii]-&gt;</a:t>
            </a:r>
            <a:r>
              <a:rPr lang="en-US" dirty="0" err="1"/>
              <a:t>GetProb</a:t>
            </a:r>
            <a:r>
              <a:rPr lang="en-US" dirty="0"/>
              <a:t>();//This probability is not the “probability that your fit is good.” If you did many fake experiments (draw many random samples of data points from the assumed distribution (your fit function)), this is the percentage of experiments that would give </a:t>
            </a:r>
            <a:r>
              <a:rPr lang="el-GR" dirty="0"/>
              <a:t>χ2 </a:t>
            </a:r>
            <a:r>
              <a:rPr lang="en-US" dirty="0"/>
              <a:t>values ≥ to the one you got in this experiment.</a:t>
            </a:r>
          </a:p>
          <a:p>
            <a:r>
              <a:rPr lang="en-US" dirty="0"/>
              <a:t>			//g[ii]-&gt;</a:t>
            </a:r>
            <a:r>
              <a:rPr lang="en-US" dirty="0" err="1"/>
              <a:t>SetParameters</a:t>
            </a:r>
            <a:r>
              <a:rPr lang="en-US" dirty="0"/>
              <a:t>(par[ii][2], par[ii][5], par[ii][4]);//set parameters for drawing </a:t>
            </a:r>
            <a:r>
              <a:rPr lang="en-US" dirty="0" err="1"/>
              <a:t>gausn</a:t>
            </a:r>
            <a:endParaRPr lang="en-US" dirty="0"/>
          </a:p>
          <a:p>
            <a:r>
              <a:rPr lang="en-US" dirty="0"/>
              <a:t>			//g[ii]-&gt;</a:t>
            </a:r>
            <a:r>
              <a:rPr lang="en-US" dirty="0" err="1"/>
              <a:t>SetLineColor</a:t>
            </a:r>
            <a:r>
              <a:rPr lang="en-US" dirty="0"/>
              <a:t>(kViolet+1);</a:t>
            </a:r>
          </a:p>
          <a:p>
            <a:r>
              <a:rPr lang="en-US" dirty="0"/>
              <a:t>			//p[ii]-&gt;</a:t>
            </a:r>
            <a:r>
              <a:rPr lang="en-US" dirty="0" err="1"/>
              <a:t>SetParameters</a:t>
            </a:r>
            <a:r>
              <a:rPr lang="en-US" dirty="0"/>
              <a:t>(par[ii][0], par[ii][1], par[ii][2], par[ii][3], par[ii][4], par[ii][5]);//set parameters for drawing peak</a:t>
            </a:r>
          </a:p>
          <a:p>
            <a:r>
              <a:rPr lang="en-US" dirty="0"/>
              <a:t>			//p[ii]-&gt;</a:t>
            </a:r>
            <a:r>
              <a:rPr lang="en-US" dirty="0" err="1"/>
              <a:t>SetLineColor</a:t>
            </a:r>
            <a:r>
              <a:rPr lang="en-US" dirty="0"/>
              <a:t>(kViolet+1);</a:t>
            </a:r>
          </a:p>
          <a:p>
            <a:r>
              <a:rPr lang="en-US" dirty="0"/>
              <a:t>			// 			p2[ii]-&gt;</a:t>
            </a:r>
            <a:r>
              <a:rPr lang="en-US" dirty="0" err="1"/>
              <a:t>SetParameters</a:t>
            </a:r>
            <a:r>
              <a:rPr lang="en-US" dirty="0"/>
              <a:t>(par[ii][6], par[ii][7], par[ii][8]);//set parameters for drawing peak</a:t>
            </a:r>
          </a:p>
          <a:p>
            <a:r>
              <a:rPr lang="en-US" dirty="0"/>
              <a:t>			// 			p2[ii]-&gt;</a:t>
            </a:r>
            <a:r>
              <a:rPr lang="en-US" dirty="0" err="1"/>
              <a:t>SetLineColor</a:t>
            </a:r>
            <a:r>
              <a:rPr lang="en-US" dirty="0"/>
              <a:t>(4);</a:t>
            </a:r>
          </a:p>
          <a:p>
            <a:r>
              <a:rPr lang="en-US" dirty="0"/>
              <a:t>			//b[ii]-&gt;</a:t>
            </a:r>
            <a:r>
              <a:rPr lang="en-US" dirty="0" err="1"/>
              <a:t>SetParameters</a:t>
            </a:r>
            <a:r>
              <a:rPr lang="en-US" dirty="0"/>
              <a:t>(par[ii][0], par[ii][1]);//set parameters for drawing </a:t>
            </a:r>
            <a:r>
              <a:rPr lang="en-US" dirty="0" err="1"/>
              <a:t>bkg</a:t>
            </a:r>
            <a:endParaRPr lang="en-US" dirty="0"/>
          </a:p>
          <a:p>
            <a:r>
              <a:rPr lang="en-US" dirty="0"/>
              <a:t>			//b[ii]-&gt;</a:t>
            </a:r>
            <a:r>
              <a:rPr lang="en-US" dirty="0" err="1"/>
              <a:t>SetLineColor</a:t>
            </a:r>
            <a:r>
              <a:rPr lang="en-US" dirty="0"/>
              <a:t>(8);</a:t>
            </a:r>
          </a:p>
          <a:p>
            <a:r>
              <a:rPr lang="en-US" dirty="0"/>
              <a:t>			</a:t>
            </a:r>
            <a:r>
              <a:rPr lang="en-US" dirty="0" err="1"/>
              <a:t>fEMG</a:t>
            </a:r>
            <a:r>
              <a:rPr lang="en-US" dirty="0"/>
              <a:t>[ii]-&gt;</a:t>
            </a:r>
            <a:r>
              <a:rPr lang="en-US" dirty="0" err="1"/>
              <a:t>SetLineWidth</a:t>
            </a:r>
            <a:r>
              <a:rPr lang="en-US" dirty="0"/>
              <a:t>(2);</a:t>
            </a:r>
          </a:p>
          <a:p>
            <a:r>
              <a:rPr lang="en-US" dirty="0"/>
              <a:t>			</a:t>
            </a:r>
            <a:r>
              <a:rPr lang="en-US" dirty="0" err="1"/>
              <a:t>fEMG</a:t>
            </a:r>
            <a:r>
              <a:rPr lang="en-US" dirty="0"/>
              <a:t>[ii]-&gt;</a:t>
            </a:r>
            <a:r>
              <a:rPr lang="en-US" dirty="0" err="1"/>
              <a:t>SetLineColor</a:t>
            </a:r>
            <a:r>
              <a:rPr lang="en-US" dirty="0"/>
              <a:t>(</a:t>
            </a:r>
            <a:r>
              <a:rPr lang="en-US" dirty="0" err="1"/>
              <a:t>kAzure</a:t>
            </a:r>
            <a:r>
              <a:rPr lang="en-US" dirty="0"/>
              <a:t>);</a:t>
            </a:r>
          </a:p>
          <a:p>
            <a:r>
              <a:rPr lang="en-US" dirty="0"/>
              <a:t>			// The confidence band is not always properly displayed.</a:t>
            </a:r>
          </a:p>
          <a:p>
            <a:endParaRPr lang="en-US" dirty="0"/>
          </a:p>
          <a:p>
            <a:r>
              <a:rPr lang="en-US" dirty="0"/>
              <a:t>			// Uncertainty Band</a:t>
            </a:r>
          </a:p>
          <a:p>
            <a:r>
              <a:rPr lang="en-US" dirty="0"/>
              <a:t>			</a:t>
            </a:r>
            <a:r>
              <a:rPr lang="en-US" dirty="0" err="1"/>
              <a:t>sprintf</a:t>
            </a:r>
            <a:r>
              <a:rPr lang="en-US" dirty="0"/>
              <a:t>(filename, "%</a:t>
            </a:r>
            <a:r>
              <a:rPr lang="en-US" dirty="0" err="1"/>
              <a:t>s%s%d%s%d</a:t>
            </a:r>
            <a:r>
              <a:rPr lang="en-US" dirty="0"/>
              <a:t>", "</a:t>
            </a:r>
            <a:r>
              <a:rPr lang="en-US" dirty="0" err="1"/>
              <a:t>h_confidence_interval</a:t>
            </a:r>
            <a:r>
              <a:rPr lang="en-US" dirty="0"/>
              <a:t>", "_", </a:t>
            </a:r>
            <a:r>
              <a:rPr lang="en-US" dirty="0" err="1"/>
              <a:t>i</a:t>
            </a:r>
            <a:r>
              <a:rPr lang="en-US" dirty="0"/>
              <a:t>, "_", ii);</a:t>
            </a:r>
          </a:p>
          <a:p>
            <a:r>
              <a:rPr lang="en-US" dirty="0"/>
              <a:t>			</a:t>
            </a:r>
            <a:r>
              <a:rPr lang="en-US" dirty="0" err="1"/>
              <a:t>h_confidence_interval</a:t>
            </a:r>
            <a:r>
              <a:rPr lang="en-US" dirty="0"/>
              <a:t>[</a:t>
            </a:r>
            <a:r>
              <a:rPr lang="en-US" dirty="0" err="1"/>
              <a:t>i</a:t>
            </a:r>
            <a:r>
              <a:rPr lang="en-US" dirty="0"/>
              <a:t>][ii] = (TH1D*)</a:t>
            </a:r>
            <a:r>
              <a:rPr lang="en-US" dirty="0" err="1"/>
              <a:t>histo</a:t>
            </a:r>
            <a:r>
              <a:rPr lang="en-US" dirty="0"/>
              <a:t>[</a:t>
            </a:r>
            <a:r>
              <a:rPr lang="en-US" dirty="0" err="1"/>
              <a:t>i</a:t>
            </a:r>
            <a:r>
              <a:rPr lang="en-US" dirty="0"/>
              <a:t>]-&gt;Clone(filename);//Create a histogram to hold the confidence intervals</a:t>
            </a:r>
          </a:p>
          <a:p>
            <a:r>
              <a:rPr lang="en-US" dirty="0"/>
              <a:t>			</a:t>
            </a:r>
            <a:r>
              <a:rPr lang="en-US" dirty="0" err="1"/>
              <a:t>TVirtualFitter</a:t>
            </a:r>
            <a:r>
              <a:rPr lang="en-US" dirty="0"/>
              <a:t>* fitter = </a:t>
            </a:r>
            <a:r>
              <a:rPr lang="en-US" dirty="0" err="1"/>
              <a:t>TVirtualFitter</a:t>
            </a:r>
            <a:r>
              <a:rPr lang="en-US" dirty="0"/>
              <a:t>::</a:t>
            </a:r>
            <a:r>
              <a:rPr lang="en-US" dirty="0" err="1"/>
              <a:t>GetFitter</a:t>
            </a:r>
            <a:r>
              <a:rPr lang="en-US" dirty="0"/>
              <a:t>();//The method </a:t>
            </a:r>
            <a:r>
              <a:rPr lang="en-US" dirty="0" err="1"/>
              <a:t>TVirtualFitter</a:t>
            </a:r>
            <a:r>
              <a:rPr lang="en-US" dirty="0"/>
              <a:t>::</a:t>
            </a:r>
            <a:r>
              <a:rPr lang="en-US" dirty="0" err="1"/>
              <a:t>GetFitter</a:t>
            </a:r>
            <a:r>
              <a:rPr lang="en-US" dirty="0"/>
              <a:t>())-&gt;Get the parameters of your fitting function after having it fitted to an histogram.</a:t>
            </a:r>
          </a:p>
          <a:p>
            <a:r>
              <a:rPr lang="en-US" dirty="0"/>
              <a:t>			fitter-&gt;</a:t>
            </a:r>
            <a:r>
              <a:rPr lang="en-US" dirty="0" err="1"/>
              <a:t>GetConfidenceIntervals</a:t>
            </a:r>
            <a:r>
              <a:rPr lang="en-US" dirty="0"/>
              <a:t>(</a:t>
            </a:r>
            <a:r>
              <a:rPr lang="en-US" dirty="0" err="1"/>
              <a:t>h_confidence_interval</a:t>
            </a:r>
            <a:r>
              <a:rPr lang="en-US" dirty="0"/>
              <a:t>[</a:t>
            </a:r>
            <a:r>
              <a:rPr lang="en-US" dirty="0" err="1"/>
              <a:t>i</a:t>
            </a:r>
            <a:r>
              <a:rPr lang="en-US" dirty="0"/>
              <a:t>][ii], 0.683);//By default the intervals are inflated using the chi2/</a:t>
            </a:r>
            <a:r>
              <a:rPr lang="en-US" dirty="0" err="1"/>
              <a:t>ndf</a:t>
            </a:r>
            <a:r>
              <a:rPr lang="en-US" dirty="0"/>
              <a:t> value of the fit if a chi2 fit is performed</a:t>
            </a:r>
          </a:p>
          <a:p>
            <a:r>
              <a:rPr lang="en-US" dirty="0"/>
              <a:t>			//confidence interval for the colored band: 1</a:t>
            </a:r>
            <a:r>
              <a:rPr lang="el-GR" dirty="0"/>
              <a:t>σ </a:t>
            </a:r>
            <a:r>
              <a:rPr lang="en-US" dirty="0"/>
              <a:t>confidence interval: P=0.683, 1</a:t>
            </a:r>
            <a:r>
              <a:rPr lang="el-GR" dirty="0"/>
              <a:t>σ </a:t>
            </a:r>
            <a:r>
              <a:rPr lang="en-US" dirty="0"/>
              <a:t>confidence interval: P=0.95, 3</a:t>
            </a:r>
            <a:r>
              <a:rPr lang="el-GR" dirty="0"/>
              <a:t>σ </a:t>
            </a:r>
            <a:r>
              <a:rPr lang="en-US" dirty="0"/>
              <a:t>confidence interval: P=0.997</a:t>
            </a:r>
          </a:p>
          <a:p>
            <a:r>
              <a:rPr lang="en-US" dirty="0"/>
              <a:t>			//</a:t>
            </a:r>
            <a:r>
              <a:rPr lang="en-US" dirty="0" err="1"/>
              <a:t>h_confidence_interval</a:t>
            </a:r>
            <a:r>
              <a:rPr lang="en-US" dirty="0"/>
              <a:t> will contain the CL result that you can draw on top of your fitted graph.</a:t>
            </a:r>
          </a:p>
          <a:p>
            <a:r>
              <a:rPr lang="en-US" dirty="0"/>
              <a:t>			//where </a:t>
            </a:r>
            <a:r>
              <a:rPr lang="en-US" dirty="0" err="1"/>
              <a:t>h_confidence_interval</a:t>
            </a:r>
            <a:r>
              <a:rPr lang="en-US" dirty="0"/>
              <a:t> will hold the errors and could superimpose it on the same canvas where you plot central values.</a:t>
            </a:r>
          </a:p>
          <a:p>
            <a:r>
              <a:rPr lang="en-US" dirty="0"/>
              <a:t>			</a:t>
            </a:r>
            <a:r>
              <a:rPr lang="en-US" dirty="0" err="1"/>
              <a:t>h_confidence_interval</a:t>
            </a:r>
            <a:r>
              <a:rPr lang="en-US" dirty="0"/>
              <a:t>[</a:t>
            </a:r>
            <a:r>
              <a:rPr lang="en-US" dirty="0" err="1"/>
              <a:t>i</a:t>
            </a:r>
            <a:r>
              <a:rPr lang="en-US" dirty="0"/>
              <a:t>][ii]-&gt;</a:t>
            </a:r>
            <a:r>
              <a:rPr lang="en-US" dirty="0" err="1"/>
              <a:t>SetStats</a:t>
            </a:r>
            <a:r>
              <a:rPr lang="en-US" dirty="0"/>
              <a:t>(</a:t>
            </a:r>
            <a:r>
              <a:rPr lang="en-US" dirty="0" err="1"/>
              <a:t>kFALSE</a:t>
            </a:r>
            <a:r>
              <a:rPr lang="en-US" dirty="0"/>
              <a:t>);</a:t>
            </a:r>
          </a:p>
          <a:p>
            <a:r>
              <a:rPr lang="en-US" dirty="0"/>
              <a:t>			</a:t>
            </a:r>
            <a:r>
              <a:rPr lang="en-US" dirty="0" err="1"/>
              <a:t>h_confidence_interval</a:t>
            </a:r>
            <a:r>
              <a:rPr lang="en-US" dirty="0"/>
              <a:t>[</a:t>
            </a:r>
            <a:r>
              <a:rPr lang="en-US" dirty="0" err="1"/>
              <a:t>i</a:t>
            </a:r>
            <a:r>
              <a:rPr lang="en-US" dirty="0"/>
              <a:t>][ii]-&gt;</a:t>
            </a:r>
            <a:r>
              <a:rPr lang="en-US" dirty="0" err="1"/>
              <a:t>SetFillColor</a:t>
            </a:r>
            <a:r>
              <a:rPr lang="en-US" dirty="0"/>
              <a:t>(</a:t>
            </a:r>
            <a:r>
              <a:rPr lang="en-US" dirty="0" err="1"/>
              <a:t>kAzure</a:t>
            </a:r>
            <a:r>
              <a:rPr lang="en-US" dirty="0"/>
              <a:t> - 9);</a:t>
            </a:r>
          </a:p>
          <a:p>
            <a:r>
              <a:rPr lang="en-US" dirty="0"/>
              <a:t>			</a:t>
            </a:r>
            <a:r>
              <a:rPr lang="en-US" dirty="0" err="1"/>
              <a:t>histo</a:t>
            </a:r>
            <a:r>
              <a:rPr lang="en-US" dirty="0"/>
              <a:t>[</a:t>
            </a:r>
            <a:r>
              <a:rPr lang="en-US" dirty="0" err="1"/>
              <a:t>i</a:t>
            </a:r>
            <a:r>
              <a:rPr lang="en-US" dirty="0"/>
              <a:t>]-&gt;</a:t>
            </a:r>
            <a:r>
              <a:rPr lang="en-US" dirty="0" err="1"/>
              <a:t>SetLineColor</a:t>
            </a:r>
            <a:r>
              <a:rPr lang="en-US" dirty="0"/>
              <a:t>(</a:t>
            </a:r>
            <a:r>
              <a:rPr lang="en-US" dirty="0" err="1"/>
              <a:t>kBlack</a:t>
            </a:r>
            <a:r>
              <a:rPr lang="en-US" dirty="0"/>
              <a:t>);</a:t>
            </a:r>
          </a:p>
          <a:p>
            <a:r>
              <a:rPr lang="en-US" dirty="0"/>
              <a:t>			</a:t>
            </a:r>
            <a:r>
              <a:rPr lang="en-US" dirty="0" err="1"/>
              <a:t>histo</a:t>
            </a:r>
            <a:r>
              <a:rPr lang="en-US" dirty="0"/>
              <a:t>[</a:t>
            </a:r>
            <a:r>
              <a:rPr lang="en-US" dirty="0" err="1"/>
              <a:t>i</a:t>
            </a:r>
            <a:r>
              <a:rPr lang="en-US" dirty="0"/>
              <a:t>]-&gt;</a:t>
            </a:r>
            <a:r>
              <a:rPr lang="en-US" dirty="0" err="1"/>
              <a:t>SetMarkerColor</a:t>
            </a:r>
            <a:r>
              <a:rPr lang="en-US" dirty="0"/>
              <a:t>(</a:t>
            </a:r>
            <a:r>
              <a:rPr lang="en-US" dirty="0" err="1"/>
              <a:t>kBlack</a:t>
            </a:r>
            <a:r>
              <a:rPr lang="en-US" dirty="0"/>
              <a:t>);</a:t>
            </a:r>
          </a:p>
          <a:p>
            <a:r>
              <a:rPr lang="en-US" dirty="0"/>
              <a:t>			</a:t>
            </a:r>
            <a:r>
              <a:rPr lang="en-US" dirty="0" err="1"/>
              <a:t>h_confidence_interval</a:t>
            </a:r>
            <a:r>
              <a:rPr lang="en-US" dirty="0"/>
              <a:t>[</a:t>
            </a:r>
            <a:r>
              <a:rPr lang="en-US" dirty="0" err="1"/>
              <a:t>i</a:t>
            </a:r>
            <a:r>
              <a:rPr lang="en-US" dirty="0"/>
              <a:t>][ii]-&gt;Draw("e3 same"); // plot the uncertainty band</a:t>
            </a:r>
          </a:p>
          <a:p>
            <a:r>
              <a:rPr lang="en-US" dirty="0"/>
              <a:t>			</a:t>
            </a:r>
            <a:r>
              <a:rPr lang="en-US" dirty="0" err="1"/>
              <a:t>fEMG</a:t>
            </a:r>
            <a:r>
              <a:rPr lang="en-US" dirty="0"/>
              <a:t>[ii]-&gt;Draw("same");</a:t>
            </a:r>
          </a:p>
          <a:p>
            <a:r>
              <a:rPr lang="en-US" dirty="0"/>
              <a:t>			pad1-&gt;</a:t>
            </a:r>
            <a:r>
              <a:rPr lang="en-US" dirty="0" err="1"/>
              <a:t>RedrawAxis</a:t>
            </a:r>
            <a:r>
              <a:rPr lang="en-US" dirty="0"/>
              <a:t>();</a:t>
            </a:r>
          </a:p>
          <a:p>
            <a:r>
              <a:rPr lang="en-US" dirty="0"/>
              <a:t>			//g[ii]-&gt;Draw("same");</a:t>
            </a:r>
          </a:p>
          <a:p>
            <a:r>
              <a:rPr lang="en-US" dirty="0"/>
              <a:t>			//p[ii]-&gt;Draw("same");</a:t>
            </a:r>
          </a:p>
          <a:p>
            <a:r>
              <a:rPr lang="en-US" dirty="0"/>
              <a:t>			//p2[ii]-&gt;Draw("same");</a:t>
            </a:r>
          </a:p>
          <a:p>
            <a:r>
              <a:rPr lang="en-US" dirty="0"/>
              <a:t>			//b[ii]-&gt;Draw("same");</a:t>
            </a:r>
          </a:p>
          <a:p>
            <a:r>
              <a:rPr lang="en-US" dirty="0"/>
              <a:t>			//</a:t>
            </a:r>
            <a:r>
              <a:rPr lang="en-US" dirty="0" err="1"/>
              <a:t>histo</a:t>
            </a:r>
            <a:r>
              <a:rPr lang="en-US" dirty="0"/>
              <a:t>[</a:t>
            </a:r>
            <a:r>
              <a:rPr lang="en-US" dirty="0" err="1"/>
              <a:t>i</a:t>
            </a:r>
            <a:r>
              <a:rPr lang="en-US" dirty="0"/>
              <a:t>]-&gt;Draw("e same");</a:t>
            </a:r>
          </a:p>
          <a:p>
            <a:endParaRPr lang="en-US" dirty="0"/>
          </a:p>
          <a:p>
            <a:r>
              <a:rPr lang="en-US" dirty="0"/>
              <a:t>			</a:t>
            </a:r>
            <a:r>
              <a:rPr lang="en-US" dirty="0" err="1"/>
              <a:t>TMatrixD</a:t>
            </a:r>
            <a:r>
              <a:rPr lang="en-US" dirty="0"/>
              <a:t> </a:t>
            </a:r>
            <a:r>
              <a:rPr lang="en-US" dirty="0" err="1"/>
              <a:t>cov</a:t>
            </a:r>
            <a:r>
              <a:rPr lang="en-US" dirty="0"/>
              <a:t> = </a:t>
            </a:r>
            <a:r>
              <a:rPr lang="en-US" dirty="0" err="1"/>
              <a:t>Fit_result_pointer</a:t>
            </a:r>
            <a:r>
              <a:rPr lang="en-US" dirty="0"/>
              <a:t>-&gt;</a:t>
            </a:r>
            <a:r>
              <a:rPr lang="en-US" dirty="0" err="1"/>
              <a:t>GetCovarianceMatrix</a:t>
            </a:r>
            <a:r>
              <a:rPr lang="en-US" dirty="0"/>
              <a:t>();//error matrix</a:t>
            </a:r>
          </a:p>
          <a:p>
            <a:r>
              <a:rPr lang="en-US" dirty="0"/>
              <a:t>			</a:t>
            </a:r>
            <a:r>
              <a:rPr lang="en-US" dirty="0" err="1"/>
              <a:t>TMatrixD</a:t>
            </a:r>
            <a:r>
              <a:rPr lang="en-US" dirty="0"/>
              <a:t> </a:t>
            </a:r>
            <a:r>
              <a:rPr lang="en-US" dirty="0" err="1"/>
              <a:t>cor</a:t>
            </a:r>
            <a:r>
              <a:rPr lang="en-US" dirty="0"/>
              <a:t> = </a:t>
            </a:r>
            <a:r>
              <a:rPr lang="en-US" dirty="0" err="1"/>
              <a:t>Fit_result_pointer</a:t>
            </a:r>
            <a:r>
              <a:rPr lang="en-US" dirty="0"/>
              <a:t>-&gt;</a:t>
            </a:r>
            <a:r>
              <a:rPr lang="en-US" dirty="0" err="1"/>
              <a:t>GetCorrelationMatrix</a:t>
            </a:r>
            <a:r>
              <a:rPr lang="en-US" dirty="0"/>
              <a:t>();//parameter correlation coefficients</a:t>
            </a:r>
          </a:p>
          <a:p>
            <a:r>
              <a:rPr lang="en-US" dirty="0"/>
              <a:t>			</a:t>
            </a:r>
            <a:r>
              <a:rPr lang="en-US" dirty="0" err="1"/>
              <a:t>cov.Print</a:t>
            </a:r>
            <a:r>
              <a:rPr lang="en-US" dirty="0"/>
              <a:t>();</a:t>
            </a:r>
          </a:p>
          <a:p>
            <a:r>
              <a:rPr lang="en-US" dirty="0"/>
              <a:t>			</a:t>
            </a:r>
            <a:r>
              <a:rPr lang="en-US" dirty="0" err="1"/>
              <a:t>cor.Print</a:t>
            </a:r>
            <a:r>
              <a:rPr lang="en-US" dirty="0"/>
              <a:t>();</a:t>
            </a:r>
          </a:p>
          <a:p>
            <a:r>
              <a:rPr lang="en-US" dirty="0"/>
              <a:t>			double </a:t>
            </a:r>
            <a:r>
              <a:rPr lang="en-US" dirty="0" err="1"/>
              <a:t>Utau_Utau</a:t>
            </a:r>
            <a:r>
              <a:rPr lang="en-US" dirty="0"/>
              <a:t> = fitter-&gt;</a:t>
            </a:r>
            <a:r>
              <a:rPr lang="en-US" dirty="0" err="1"/>
              <a:t>GetCovarianceMatrixElement</a:t>
            </a:r>
            <a:r>
              <a:rPr lang="en-US" dirty="0"/>
              <a:t>(3, 3);//(</a:t>
            </a:r>
            <a:r>
              <a:rPr lang="en-US" dirty="0" err="1"/>
              <a:t>Utau</a:t>
            </a:r>
            <a:r>
              <a:rPr lang="en-US" dirty="0"/>
              <a:t>)^2</a:t>
            </a:r>
          </a:p>
          <a:p>
            <a:r>
              <a:rPr lang="en-US" dirty="0"/>
              <a:t>			double </a:t>
            </a:r>
            <a:r>
              <a:rPr lang="en-US" dirty="0" err="1"/>
              <a:t>Usigma_Usigma</a:t>
            </a:r>
            <a:r>
              <a:rPr lang="en-US" dirty="0"/>
              <a:t> = fitter-&gt;</a:t>
            </a:r>
            <a:r>
              <a:rPr lang="en-US" dirty="0" err="1"/>
              <a:t>GetCovarianceMatrixElement</a:t>
            </a:r>
            <a:r>
              <a:rPr lang="en-US" dirty="0"/>
              <a:t>(4, 4);//(</a:t>
            </a:r>
            <a:r>
              <a:rPr lang="en-US" dirty="0" err="1"/>
              <a:t>Usigma</a:t>
            </a:r>
            <a:r>
              <a:rPr lang="en-US" dirty="0"/>
              <a:t>)^2</a:t>
            </a:r>
          </a:p>
          <a:p>
            <a:r>
              <a:rPr lang="en-US" dirty="0"/>
              <a:t>			double </a:t>
            </a:r>
            <a:r>
              <a:rPr lang="en-US" dirty="0" err="1"/>
              <a:t>Umean_Umean</a:t>
            </a:r>
            <a:r>
              <a:rPr lang="en-US" dirty="0"/>
              <a:t> = fitter-&gt;</a:t>
            </a:r>
            <a:r>
              <a:rPr lang="en-US" dirty="0" err="1"/>
              <a:t>GetCovarianceMatrixElement</a:t>
            </a:r>
            <a:r>
              <a:rPr lang="en-US" dirty="0"/>
              <a:t>(5, 5);//(</a:t>
            </a:r>
            <a:r>
              <a:rPr lang="en-US" dirty="0" err="1"/>
              <a:t>Umean</a:t>
            </a:r>
            <a:r>
              <a:rPr lang="en-US" dirty="0"/>
              <a:t>)^2</a:t>
            </a:r>
          </a:p>
          <a:p>
            <a:r>
              <a:rPr lang="en-US" dirty="0"/>
              <a:t>			double </a:t>
            </a:r>
            <a:r>
              <a:rPr lang="en-US" dirty="0" err="1"/>
              <a:t>rou_Utau_Umean</a:t>
            </a:r>
            <a:r>
              <a:rPr lang="en-US" dirty="0"/>
              <a:t> = fitter-&gt;</a:t>
            </a:r>
            <a:r>
              <a:rPr lang="en-US" dirty="0" err="1"/>
              <a:t>GetCovarianceMatrixElement</a:t>
            </a:r>
            <a:r>
              <a:rPr lang="en-US" dirty="0"/>
              <a:t>(3, 5);//(</a:t>
            </a:r>
            <a:r>
              <a:rPr lang="el-GR" dirty="0"/>
              <a:t>ρ*</a:t>
            </a:r>
            <a:r>
              <a:rPr lang="en-US" dirty="0" err="1"/>
              <a:t>Utau</a:t>
            </a:r>
            <a:r>
              <a:rPr lang="en-US" dirty="0"/>
              <a:t>*</a:t>
            </a:r>
            <a:r>
              <a:rPr lang="en-US" dirty="0" err="1"/>
              <a:t>Umean</a:t>
            </a:r>
            <a:r>
              <a:rPr lang="en-US" dirty="0"/>
              <a:t>), (3,5) (5,3) doesn't matter.</a:t>
            </a:r>
          </a:p>
          <a:p>
            <a:r>
              <a:rPr lang="en-US" dirty="0"/>
              <a:t>			double </a:t>
            </a:r>
            <a:r>
              <a:rPr lang="en-US" dirty="0" err="1"/>
              <a:t>rou_Usigma_Umean</a:t>
            </a:r>
            <a:r>
              <a:rPr lang="en-US" dirty="0"/>
              <a:t> = fitter-&gt;</a:t>
            </a:r>
            <a:r>
              <a:rPr lang="en-US" dirty="0" err="1"/>
              <a:t>GetCovarianceMatrixElement</a:t>
            </a:r>
            <a:r>
              <a:rPr lang="en-US" dirty="0"/>
              <a:t>(4, 5);//</a:t>
            </a:r>
          </a:p>
          <a:p>
            <a:r>
              <a:rPr lang="en-US" dirty="0"/>
              <a:t>			// </a:t>
            </a:r>
            <a:r>
              <a:rPr lang="en-US" dirty="0" err="1"/>
              <a:t>cout</a:t>
            </a:r>
            <a:r>
              <a:rPr lang="en-US" dirty="0"/>
              <a:t> &lt;&lt; </a:t>
            </a:r>
            <a:r>
              <a:rPr lang="en-US" dirty="0" err="1"/>
              <a:t>rou_Usigma_Umean</a:t>
            </a:r>
            <a:r>
              <a:rPr lang="en-US" dirty="0"/>
              <a:t> &lt;&lt; </a:t>
            </a:r>
            <a:r>
              <a:rPr lang="en-US" dirty="0" err="1"/>
              <a:t>endl</a:t>
            </a:r>
            <a:r>
              <a:rPr lang="en-US" dirty="0"/>
              <a:t>;</a:t>
            </a:r>
          </a:p>
          <a:p>
            <a:endParaRPr lang="en-US" dirty="0"/>
          </a:p>
          <a:p>
            <a:r>
              <a:rPr lang="en-US" dirty="0"/>
              <a:t>// 			peaky[ii] = </a:t>
            </a:r>
            <a:r>
              <a:rPr lang="en-US" dirty="0" err="1"/>
              <a:t>fEMG</a:t>
            </a:r>
            <a:r>
              <a:rPr lang="en-US" dirty="0"/>
              <a:t>[ii]-&gt;</a:t>
            </a:r>
            <a:r>
              <a:rPr lang="en-US" dirty="0" err="1"/>
              <a:t>GetMaximum</a:t>
            </a:r>
            <a:r>
              <a:rPr lang="en-US" dirty="0"/>
              <a:t>(</a:t>
            </a:r>
            <a:r>
              <a:rPr lang="en-US" dirty="0" err="1"/>
              <a:t>fitrange_min</a:t>
            </a:r>
            <a:r>
              <a:rPr lang="en-US" dirty="0"/>
              <a:t>, </a:t>
            </a:r>
            <a:r>
              <a:rPr lang="en-US" dirty="0" err="1"/>
              <a:t>fitrange_max</a:t>
            </a:r>
            <a:r>
              <a:rPr lang="en-US" dirty="0"/>
              <a:t>);</a:t>
            </a:r>
          </a:p>
          <a:p>
            <a:r>
              <a:rPr lang="en-US" dirty="0"/>
              <a:t>// 			</a:t>
            </a:r>
            <a:r>
              <a:rPr lang="en-US" dirty="0" err="1"/>
              <a:t>peakx</a:t>
            </a:r>
            <a:r>
              <a:rPr lang="en-US" dirty="0"/>
              <a:t>[ii] = </a:t>
            </a:r>
            <a:r>
              <a:rPr lang="en-US" dirty="0" err="1"/>
              <a:t>fEMG</a:t>
            </a:r>
            <a:r>
              <a:rPr lang="en-US" dirty="0"/>
              <a:t>[ii]-&gt;</a:t>
            </a:r>
            <a:r>
              <a:rPr lang="en-US" dirty="0" err="1"/>
              <a:t>GetMaximumX</a:t>
            </a:r>
            <a:r>
              <a:rPr lang="en-US" dirty="0"/>
              <a:t>(</a:t>
            </a:r>
            <a:r>
              <a:rPr lang="en-US" dirty="0" err="1"/>
              <a:t>fitrange_min</a:t>
            </a:r>
            <a:r>
              <a:rPr lang="en-US" dirty="0"/>
              <a:t>, </a:t>
            </a:r>
            <a:r>
              <a:rPr lang="en-US" dirty="0" err="1"/>
              <a:t>fitrange_max</a:t>
            </a:r>
            <a:r>
              <a:rPr lang="en-US" dirty="0"/>
              <a:t>);</a:t>
            </a:r>
          </a:p>
          <a:p>
            <a:r>
              <a:rPr lang="en-US" dirty="0"/>
              <a:t>// 			</a:t>
            </a:r>
            <a:r>
              <a:rPr lang="en-US" dirty="0" err="1"/>
              <a:t>peakxerr</a:t>
            </a:r>
            <a:r>
              <a:rPr lang="en-US" dirty="0"/>
              <a:t>[ii] = sqrt(</a:t>
            </a:r>
            <a:r>
              <a:rPr lang="en-US" dirty="0" err="1"/>
              <a:t>Utau_Utau</a:t>
            </a:r>
            <a:r>
              <a:rPr lang="en-US" dirty="0"/>
              <a:t> + </a:t>
            </a:r>
            <a:r>
              <a:rPr lang="en-US" dirty="0" err="1"/>
              <a:t>Umean_Umean</a:t>
            </a:r>
            <a:r>
              <a:rPr lang="en-US" dirty="0"/>
              <a:t> + 2 * </a:t>
            </a:r>
            <a:r>
              <a:rPr lang="en-US" dirty="0" err="1"/>
              <a:t>rou_Utau_Umean</a:t>
            </a:r>
            <a:r>
              <a:rPr lang="en-US" dirty="0"/>
              <a:t>);</a:t>
            </a:r>
          </a:p>
          <a:p>
            <a:endParaRPr lang="en-US" dirty="0"/>
          </a:p>
          <a:p>
            <a:r>
              <a:rPr lang="en-US" dirty="0"/>
              <a:t>			//FWHM[ii] = par[ii][4] / par[ii][5] * 2.355 * </a:t>
            </a:r>
            <a:r>
              <a:rPr lang="en-US" dirty="0" err="1"/>
              <a:t>Eg</a:t>
            </a:r>
            <a:r>
              <a:rPr lang="en-US" dirty="0"/>
              <a:t>;</a:t>
            </a:r>
          </a:p>
          <a:p>
            <a:r>
              <a:rPr lang="en-US" dirty="0"/>
              <a:t>			//</a:t>
            </a:r>
            <a:r>
              <a:rPr lang="en-US" dirty="0" err="1"/>
              <a:t>FWHM_err</a:t>
            </a:r>
            <a:r>
              <a:rPr lang="en-US" dirty="0"/>
              <a:t>[ii] = 2.355 * </a:t>
            </a:r>
            <a:r>
              <a:rPr lang="en-US" dirty="0" err="1"/>
              <a:t>Eg</a:t>
            </a:r>
            <a:r>
              <a:rPr lang="en-US" dirty="0"/>
              <a:t> * sqrt(</a:t>
            </a:r>
            <a:r>
              <a:rPr lang="en-US" dirty="0" err="1"/>
              <a:t>Usigma_Usigma</a:t>
            </a:r>
            <a:r>
              <a:rPr lang="en-US" dirty="0"/>
              <a:t> / (par[ii][5] * par[ii][5]) + </a:t>
            </a:r>
            <a:r>
              <a:rPr lang="en-US" dirty="0" err="1"/>
              <a:t>Umean_Umean</a:t>
            </a:r>
            <a:r>
              <a:rPr lang="en-US" dirty="0"/>
              <a:t> * (-par[ii][4] / par[ii][5] / par[ii][5]) * (-par[ii][4] / par[ii][5] / par[ii][5]) + 2 * </a:t>
            </a:r>
            <a:r>
              <a:rPr lang="en-US" dirty="0" err="1"/>
              <a:t>rou_Usigma_Umean</a:t>
            </a:r>
            <a:r>
              <a:rPr lang="en-US" dirty="0"/>
              <a:t> / par[ii][5] * (-par[ii][4] / par[ii][5] / par[ii][5]));</a:t>
            </a:r>
          </a:p>
          <a:p>
            <a:endParaRPr lang="en-US" dirty="0"/>
          </a:p>
          <a:p>
            <a:r>
              <a:rPr lang="en-US" dirty="0"/>
              <a:t>// 			</a:t>
            </a:r>
            <a:r>
              <a:rPr lang="en-US" dirty="0" err="1"/>
              <a:t>inflation_factor</a:t>
            </a:r>
            <a:r>
              <a:rPr lang="en-US" dirty="0"/>
              <a:t> = sqrt(</a:t>
            </a:r>
            <a:r>
              <a:rPr lang="en-US" dirty="0" err="1"/>
              <a:t>parChi</a:t>
            </a:r>
            <a:r>
              <a:rPr lang="en-US" dirty="0"/>
              <a:t>[ii] / </a:t>
            </a:r>
            <a:r>
              <a:rPr lang="en-US" dirty="0" err="1"/>
              <a:t>parNDF</a:t>
            </a:r>
            <a:r>
              <a:rPr lang="en-US" dirty="0"/>
              <a:t>[ii]);</a:t>
            </a:r>
          </a:p>
          <a:p>
            <a:r>
              <a:rPr lang="en-US" dirty="0"/>
              <a:t>// 			if (</a:t>
            </a:r>
            <a:r>
              <a:rPr lang="en-US" dirty="0" err="1"/>
              <a:t>inflation_factor</a:t>
            </a:r>
            <a:r>
              <a:rPr lang="en-US" dirty="0"/>
              <a:t> &lt; 1)</a:t>
            </a:r>
          </a:p>
          <a:p>
            <a:r>
              <a:rPr lang="en-US" dirty="0"/>
              <a:t>// 			</a:t>
            </a:r>
            <a:r>
              <a:rPr lang="en-US" dirty="0" err="1"/>
              <a:t>inflation_factor</a:t>
            </a:r>
            <a:r>
              <a:rPr lang="en-US" dirty="0"/>
              <a:t> = 1;</a:t>
            </a:r>
          </a:p>
          <a:p>
            <a:r>
              <a:rPr lang="en-US" dirty="0"/>
              <a:t>// 			constant[ii] = par[ii][2]; </a:t>
            </a:r>
            <a:r>
              <a:rPr lang="en-US" dirty="0" err="1"/>
              <a:t>constant_err</a:t>
            </a:r>
            <a:r>
              <a:rPr lang="en-US" dirty="0"/>
              <a:t>[ii] = </a:t>
            </a:r>
            <a:r>
              <a:rPr lang="en-US" dirty="0" err="1"/>
              <a:t>par_err</a:t>
            </a:r>
            <a:r>
              <a:rPr lang="en-US" dirty="0"/>
              <a:t>[ii][2] * </a:t>
            </a:r>
            <a:r>
              <a:rPr lang="en-US" dirty="0" err="1"/>
              <a:t>inflation_factor</a:t>
            </a:r>
            <a:r>
              <a:rPr lang="en-US" dirty="0"/>
              <a:t>;</a:t>
            </a:r>
          </a:p>
          <a:p>
            <a:r>
              <a:rPr lang="en-US" dirty="0"/>
              <a:t>// 			tau[ii] = par[ii][3]; </a:t>
            </a:r>
            <a:r>
              <a:rPr lang="en-US" dirty="0" err="1"/>
              <a:t>tau_err</a:t>
            </a:r>
            <a:r>
              <a:rPr lang="en-US" dirty="0"/>
              <a:t>[ii] = </a:t>
            </a:r>
            <a:r>
              <a:rPr lang="en-US" dirty="0" err="1"/>
              <a:t>par_err</a:t>
            </a:r>
            <a:r>
              <a:rPr lang="en-US" dirty="0"/>
              <a:t>[ii][3] * </a:t>
            </a:r>
            <a:r>
              <a:rPr lang="en-US" dirty="0" err="1"/>
              <a:t>inflation_factor</a:t>
            </a:r>
            <a:r>
              <a:rPr lang="en-US" dirty="0"/>
              <a:t>;</a:t>
            </a:r>
          </a:p>
          <a:p>
            <a:r>
              <a:rPr lang="en-US" dirty="0"/>
              <a:t>// 			sig[ii] = par[ii][4]; </a:t>
            </a:r>
            <a:r>
              <a:rPr lang="en-US" dirty="0" err="1"/>
              <a:t>sig_err</a:t>
            </a:r>
            <a:r>
              <a:rPr lang="en-US" dirty="0"/>
              <a:t>[ii] = </a:t>
            </a:r>
            <a:r>
              <a:rPr lang="en-US" dirty="0" err="1"/>
              <a:t>par_err</a:t>
            </a:r>
            <a:r>
              <a:rPr lang="en-US" dirty="0"/>
              <a:t>[ii][4] * </a:t>
            </a:r>
            <a:r>
              <a:rPr lang="en-US" dirty="0" err="1"/>
              <a:t>inflation_factor</a:t>
            </a:r>
            <a:r>
              <a:rPr lang="en-US" dirty="0"/>
              <a:t>;</a:t>
            </a:r>
          </a:p>
          <a:p>
            <a:r>
              <a:rPr lang="en-US" dirty="0"/>
              <a:t>// 			mean[ii] = par[ii][5]; </a:t>
            </a:r>
            <a:r>
              <a:rPr lang="en-US" dirty="0" err="1"/>
              <a:t>mean_err</a:t>
            </a:r>
            <a:r>
              <a:rPr lang="en-US" dirty="0"/>
              <a:t>[ii] = </a:t>
            </a:r>
            <a:r>
              <a:rPr lang="en-US" dirty="0" err="1"/>
              <a:t>par_err</a:t>
            </a:r>
            <a:r>
              <a:rPr lang="en-US" dirty="0"/>
              <a:t>[ii][5] * </a:t>
            </a:r>
            <a:r>
              <a:rPr lang="en-US" dirty="0" err="1"/>
              <a:t>inflation_factor</a:t>
            </a:r>
            <a:r>
              <a:rPr lang="en-US" dirty="0"/>
              <a:t>;</a:t>
            </a:r>
          </a:p>
          <a:p>
            <a:r>
              <a:rPr lang="en-US" dirty="0"/>
              <a:t>// 			FWHM[ii] = par[ii][4] * 2.355; </a:t>
            </a:r>
            <a:r>
              <a:rPr lang="en-US" dirty="0" err="1"/>
              <a:t>FWHM_err</a:t>
            </a:r>
            <a:r>
              <a:rPr lang="en-US" dirty="0"/>
              <a:t>[ii] = </a:t>
            </a:r>
            <a:r>
              <a:rPr lang="en-US" dirty="0" err="1"/>
              <a:t>par_err</a:t>
            </a:r>
            <a:r>
              <a:rPr lang="en-US" dirty="0"/>
              <a:t>[ii][4] * 2.355 * </a:t>
            </a:r>
            <a:r>
              <a:rPr lang="en-US" dirty="0" err="1"/>
              <a:t>inflation_factor</a:t>
            </a:r>
            <a:r>
              <a:rPr lang="en-US" dirty="0"/>
              <a:t>;</a:t>
            </a:r>
          </a:p>
          <a:p>
            <a:r>
              <a:rPr lang="en-US" dirty="0"/>
              <a:t>// </a:t>
            </a:r>
          </a:p>
          <a:p>
            <a:r>
              <a:rPr lang="en-US" dirty="0"/>
              <a:t>// 			</a:t>
            </a:r>
            <a:r>
              <a:rPr lang="en-US" dirty="0" err="1"/>
              <a:t>Double_t</a:t>
            </a:r>
            <a:r>
              <a:rPr lang="en-US" dirty="0"/>
              <a:t> </a:t>
            </a:r>
            <a:r>
              <a:rPr lang="en-US" dirty="0" err="1"/>
              <a:t>topy</a:t>
            </a:r>
            <a:r>
              <a:rPr lang="en-US" dirty="0"/>
              <a:t>, </a:t>
            </a:r>
            <a:r>
              <a:rPr lang="en-US" dirty="0" err="1"/>
              <a:t>topx</a:t>
            </a:r>
            <a:r>
              <a:rPr lang="en-US" dirty="0"/>
              <a:t>, </a:t>
            </a:r>
            <a:r>
              <a:rPr lang="en-US" dirty="0" err="1"/>
              <a:t>lower_half</a:t>
            </a:r>
            <a:r>
              <a:rPr lang="en-US" dirty="0"/>
              <a:t>, </a:t>
            </a:r>
            <a:r>
              <a:rPr lang="en-US" dirty="0" err="1"/>
              <a:t>higher_half</a:t>
            </a:r>
            <a:r>
              <a:rPr lang="en-US" dirty="0"/>
              <a:t>;</a:t>
            </a:r>
          </a:p>
          <a:p>
            <a:r>
              <a:rPr lang="en-US" dirty="0"/>
              <a:t>// 			</a:t>
            </a:r>
            <a:r>
              <a:rPr lang="en-US" dirty="0" err="1"/>
              <a:t>topy</a:t>
            </a:r>
            <a:r>
              <a:rPr lang="en-US" dirty="0"/>
              <a:t> = p[ii]-&gt;</a:t>
            </a:r>
            <a:r>
              <a:rPr lang="en-US" dirty="0" err="1"/>
              <a:t>GetMaximum</a:t>
            </a:r>
            <a:r>
              <a:rPr lang="en-US" dirty="0"/>
              <a:t>(</a:t>
            </a:r>
            <a:r>
              <a:rPr lang="en-US" dirty="0" err="1"/>
              <a:t>fitrange_min</a:t>
            </a:r>
            <a:r>
              <a:rPr lang="en-US" dirty="0"/>
              <a:t>, </a:t>
            </a:r>
            <a:r>
              <a:rPr lang="en-US" dirty="0" err="1"/>
              <a:t>fitrange_max</a:t>
            </a:r>
            <a:r>
              <a:rPr lang="en-US" dirty="0"/>
              <a:t>);</a:t>
            </a:r>
          </a:p>
          <a:p>
            <a:r>
              <a:rPr lang="en-US" dirty="0"/>
              <a:t>// 			</a:t>
            </a:r>
            <a:r>
              <a:rPr lang="en-US" dirty="0" err="1"/>
              <a:t>topx</a:t>
            </a:r>
            <a:r>
              <a:rPr lang="en-US" dirty="0"/>
              <a:t> = p[ii]-&gt;</a:t>
            </a:r>
            <a:r>
              <a:rPr lang="en-US" dirty="0" err="1"/>
              <a:t>GetMaximumX</a:t>
            </a:r>
            <a:r>
              <a:rPr lang="en-US" dirty="0"/>
              <a:t>(</a:t>
            </a:r>
            <a:r>
              <a:rPr lang="en-US" dirty="0" err="1"/>
              <a:t>fitrange_min</a:t>
            </a:r>
            <a:r>
              <a:rPr lang="en-US" dirty="0"/>
              <a:t>, </a:t>
            </a:r>
            <a:r>
              <a:rPr lang="en-US" dirty="0" err="1"/>
              <a:t>fitrange_max</a:t>
            </a:r>
            <a:r>
              <a:rPr lang="en-US" dirty="0"/>
              <a:t>);</a:t>
            </a:r>
          </a:p>
          <a:p>
            <a:r>
              <a:rPr lang="en-US" dirty="0"/>
              <a:t>// 			</a:t>
            </a:r>
            <a:r>
              <a:rPr lang="en-US" dirty="0" err="1"/>
              <a:t>lower_half</a:t>
            </a:r>
            <a:r>
              <a:rPr lang="en-US" dirty="0"/>
              <a:t> = p[ii]-&gt;</a:t>
            </a:r>
            <a:r>
              <a:rPr lang="en-US" dirty="0" err="1"/>
              <a:t>GetX</a:t>
            </a:r>
            <a:r>
              <a:rPr lang="en-US" dirty="0"/>
              <a:t>(</a:t>
            </a:r>
            <a:r>
              <a:rPr lang="en-US" dirty="0" err="1"/>
              <a:t>topy</a:t>
            </a:r>
            <a:r>
              <a:rPr lang="en-US" dirty="0"/>
              <a:t> / 2.0, </a:t>
            </a:r>
            <a:r>
              <a:rPr lang="en-US" dirty="0" err="1"/>
              <a:t>fitrange_min</a:t>
            </a:r>
            <a:r>
              <a:rPr lang="en-US" dirty="0"/>
              <a:t>, </a:t>
            </a:r>
            <a:r>
              <a:rPr lang="en-US" dirty="0" err="1"/>
              <a:t>topx</a:t>
            </a:r>
            <a:r>
              <a:rPr lang="en-US" dirty="0"/>
              <a:t>, 1E-12);</a:t>
            </a:r>
          </a:p>
          <a:p>
            <a:r>
              <a:rPr lang="en-US" dirty="0"/>
              <a:t>// 			</a:t>
            </a:r>
            <a:r>
              <a:rPr lang="en-US" dirty="0" err="1"/>
              <a:t>higher_half</a:t>
            </a:r>
            <a:r>
              <a:rPr lang="en-US" dirty="0"/>
              <a:t> = p[ii]-&gt;</a:t>
            </a:r>
            <a:r>
              <a:rPr lang="en-US" dirty="0" err="1"/>
              <a:t>GetX</a:t>
            </a:r>
            <a:r>
              <a:rPr lang="en-US" dirty="0"/>
              <a:t>(</a:t>
            </a:r>
            <a:r>
              <a:rPr lang="en-US" dirty="0" err="1"/>
              <a:t>topy</a:t>
            </a:r>
            <a:r>
              <a:rPr lang="en-US" dirty="0"/>
              <a:t> / 2.0, </a:t>
            </a:r>
            <a:r>
              <a:rPr lang="en-US" dirty="0" err="1"/>
              <a:t>topx</a:t>
            </a:r>
            <a:r>
              <a:rPr lang="en-US" dirty="0"/>
              <a:t>, </a:t>
            </a:r>
            <a:r>
              <a:rPr lang="en-US" dirty="0" err="1"/>
              <a:t>fitrange_max</a:t>
            </a:r>
            <a:r>
              <a:rPr lang="en-US" dirty="0"/>
              <a:t>, 1E-12);</a:t>
            </a:r>
          </a:p>
          <a:p>
            <a:r>
              <a:rPr lang="en-US" dirty="0"/>
              <a:t>// 			FWHM[ii] = </a:t>
            </a:r>
            <a:r>
              <a:rPr lang="en-US" dirty="0" err="1"/>
              <a:t>higher_half</a:t>
            </a:r>
            <a:r>
              <a:rPr lang="en-US" dirty="0"/>
              <a:t> - </a:t>
            </a:r>
            <a:r>
              <a:rPr lang="en-US" dirty="0" err="1"/>
              <a:t>lower_half</a:t>
            </a:r>
            <a:r>
              <a:rPr lang="en-US" dirty="0"/>
              <a:t>;</a:t>
            </a:r>
          </a:p>
          <a:p>
            <a:r>
              <a:rPr lang="en-US" dirty="0"/>
              <a:t>// </a:t>
            </a:r>
          </a:p>
          <a:p>
            <a:r>
              <a:rPr lang="en-US" dirty="0"/>
              <a:t>// 			</a:t>
            </a:r>
            <a:r>
              <a:rPr lang="en-US" dirty="0" err="1"/>
              <a:t>outfile</a:t>
            </a:r>
            <a:r>
              <a:rPr lang="en-US" dirty="0"/>
              <a:t> &lt;&lt; </a:t>
            </a:r>
            <a:r>
              <a:rPr lang="en-US" dirty="0" err="1"/>
              <a:t>histo_name</a:t>
            </a:r>
            <a:r>
              <a:rPr lang="en-US" dirty="0"/>
              <a:t> &lt;&lt; </a:t>
            </a:r>
            <a:r>
              <a:rPr lang="en-US" dirty="0" err="1"/>
              <a:t>i</a:t>
            </a:r>
            <a:r>
              <a:rPr lang="en-US" dirty="0"/>
              <a:t> &lt;&lt; "	Constant*</a:t>
            </a:r>
            <a:r>
              <a:rPr lang="en-US" dirty="0" err="1"/>
              <a:t>binsize</a:t>
            </a:r>
            <a:r>
              <a:rPr lang="en-US" dirty="0"/>
              <a:t>" &lt;&lt; ii &lt;&lt; "=	" &lt;&lt; constant[ii] &lt;&lt; "	+/-	" &lt;&lt; </a:t>
            </a:r>
            <a:r>
              <a:rPr lang="en-US" dirty="0" err="1"/>
              <a:t>constant_err</a:t>
            </a:r>
            <a:r>
              <a:rPr lang="en-US" dirty="0"/>
              <a:t>[ii] &lt;&lt; "	Mean" &lt;&lt; ii &lt;&lt; "=	" &lt;&lt; mean[ii] &lt;&lt; "	+/-	" &lt;&lt; </a:t>
            </a:r>
            <a:r>
              <a:rPr lang="en-US" dirty="0" err="1"/>
              <a:t>mean_err</a:t>
            </a:r>
            <a:r>
              <a:rPr lang="en-US" dirty="0"/>
              <a:t>[ii] &lt;&lt; "	Maximum" &lt;&lt; ii &lt;&lt; "=	" &lt;&lt; </a:t>
            </a:r>
            <a:r>
              <a:rPr lang="en-US" dirty="0" err="1"/>
              <a:t>peakx</a:t>
            </a:r>
            <a:r>
              <a:rPr lang="en-US" dirty="0"/>
              <a:t>[ii] &lt;&lt; "	+/-	" &lt;&lt; </a:t>
            </a:r>
            <a:r>
              <a:rPr lang="en-US" dirty="0" err="1"/>
              <a:t>peakxerr</a:t>
            </a:r>
            <a:r>
              <a:rPr lang="en-US" dirty="0"/>
              <a:t>[ii] &lt;&lt; "	Sigma" &lt;&lt; ii &lt;&lt; "=	" &lt;&lt; sig[ii] &lt;&lt; "	+/-	" &lt;&lt; </a:t>
            </a:r>
            <a:r>
              <a:rPr lang="en-US" dirty="0" err="1"/>
              <a:t>sig_err</a:t>
            </a:r>
            <a:r>
              <a:rPr lang="en-US" dirty="0"/>
              <a:t>[ii] &lt;&lt; "	Tau" &lt;&lt; ii &lt;&lt; "=	" &lt;&lt; tau[ii] &lt;&lt; "	+/-	" &lt;&lt; </a:t>
            </a:r>
            <a:r>
              <a:rPr lang="en-US" dirty="0" err="1"/>
              <a:t>tau_err</a:t>
            </a:r>
            <a:r>
              <a:rPr lang="en-US" dirty="0"/>
              <a:t>[ii] &lt;&lt; "	A" &lt;&lt; ii &lt;&lt; "=	" &lt;&lt; par[ii][0] &lt;&lt; "	+/-	" &lt;&lt; </a:t>
            </a:r>
            <a:r>
              <a:rPr lang="en-US" dirty="0" err="1"/>
              <a:t>par_err</a:t>
            </a:r>
            <a:r>
              <a:rPr lang="en-US" dirty="0"/>
              <a:t>[ii][0] &lt;&lt; "	B" &lt;&lt; ii &lt;&lt; "=	" &lt;&lt; par[ii][1] &lt;&lt; "	+/-	" &lt;&lt; </a:t>
            </a:r>
            <a:r>
              <a:rPr lang="en-US" dirty="0" err="1"/>
              <a:t>par_err</a:t>
            </a:r>
            <a:r>
              <a:rPr lang="en-US" dirty="0"/>
              <a:t>[ii][1] &lt;&lt; "	Chi2" &lt;&lt; ii &lt;&lt; "=	" &lt;&lt; </a:t>
            </a:r>
            <a:r>
              <a:rPr lang="en-US" dirty="0" err="1"/>
              <a:t>parChi</a:t>
            </a:r>
            <a:r>
              <a:rPr lang="en-US" dirty="0"/>
              <a:t>[ii] &lt;&lt; "	NDF" &lt;&lt; ii &lt;&lt; "=	" &lt;&lt; </a:t>
            </a:r>
            <a:r>
              <a:rPr lang="en-US" dirty="0" err="1"/>
              <a:t>parNDF</a:t>
            </a:r>
            <a:r>
              <a:rPr lang="en-US" dirty="0"/>
              <a:t>[ii] &lt;&lt; "	Area" &lt;&lt; ii &lt;&lt; "=	" &lt;&lt; par[ii][2] / </a:t>
            </a:r>
            <a:r>
              <a:rPr lang="en-US" dirty="0" err="1"/>
              <a:t>binwidth</a:t>
            </a:r>
            <a:r>
              <a:rPr lang="en-US" dirty="0"/>
              <a:t> &lt;&lt; "	FWHM" &lt;&lt; ii &lt;&lt; "=	" &lt;&lt; FWHM[ii] &lt;&lt; "	+/-	" &lt;&lt; </a:t>
            </a:r>
            <a:r>
              <a:rPr lang="en-US" dirty="0" err="1"/>
              <a:t>FWHM_err</a:t>
            </a:r>
            <a:r>
              <a:rPr lang="en-US" dirty="0"/>
              <a:t>[ii] &lt;&lt; </a:t>
            </a:r>
            <a:r>
              <a:rPr lang="en-US" dirty="0" err="1"/>
              <a:t>endl</a:t>
            </a:r>
            <a:r>
              <a:rPr lang="en-US" dirty="0"/>
              <a:t>;</a:t>
            </a:r>
          </a:p>
          <a:p>
            <a:endParaRPr lang="en-US" dirty="0"/>
          </a:p>
          <a:p>
            <a:r>
              <a:rPr lang="en-US" dirty="0"/>
              <a:t>			</a:t>
            </a:r>
            <a:r>
              <a:rPr lang="en-US" dirty="0" err="1"/>
              <a:t>outfile</a:t>
            </a:r>
            <a:r>
              <a:rPr lang="en-US" dirty="0"/>
              <a:t> &lt;&lt; std::scientific &lt;&lt; std::</a:t>
            </a:r>
            <a:r>
              <a:rPr lang="en-US" dirty="0" err="1"/>
              <a:t>setprecision</a:t>
            </a:r>
            <a:r>
              <a:rPr lang="en-US" dirty="0"/>
              <a:t>(10) &lt;&lt; "</a:t>
            </a:r>
            <a:r>
              <a:rPr lang="en-US" dirty="0" err="1"/>
              <a:t>msd_e_cut_low</a:t>
            </a:r>
            <a:r>
              <a:rPr lang="en-US" dirty="0"/>
              <a:t>	" &lt;&lt; </a:t>
            </a:r>
            <a:r>
              <a:rPr lang="en-US" dirty="0" err="1"/>
              <a:t>msd_e_cut_low</a:t>
            </a:r>
            <a:r>
              <a:rPr lang="en-US" dirty="0"/>
              <a:t> &lt;&lt; "	</a:t>
            </a:r>
            <a:r>
              <a:rPr lang="en-US" dirty="0" err="1"/>
              <a:t>msd_e_cut_high</a:t>
            </a:r>
            <a:r>
              <a:rPr lang="en-US" dirty="0"/>
              <a:t>	" &lt;&lt; </a:t>
            </a:r>
            <a:r>
              <a:rPr lang="en-US" dirty="0" err="1"/>
              <a:t>msd_e_cut_high</a:t>
            </a:r>
            <a:r>
              <a:rPr lang="en-US" dirty="0"/>
              <a:t> &lt;&lt; "	</a:t>
            </a:r>
            <a:r>
              <a:rPr lang="en-US" dirty="0" err="1"/>
              <a:t>fitrange_min</a:t>
            </a:r>
            <a:r>
              <a:rPr lang="en-US" dirty="0"/>
              <a:t>	" &lt;&lt; </a:t>
            </a:r>
            <a:r>
              <a:rPr lang="en-US" dirty="0" err="1"/>
              <a:t>fitrange_min</a:t>
            </a:r>
            <a:r>
              <a:rPr lang="en-US" dirty="0"/>
              <a:t> &lt;&lt; "	</a:t>
            </a:r>
            <a:r>
              <a:rPr lang="en-US" dirty="0" err="1"/>
              <a:t>fitrange_max</a:t>
            </a:r>
            <a:r>
              <a:rPr lang="en-US" dirty="0"/>
              <a:t>	" &lt;&lt; </a:t>
            </a:r>
            <a:r>
              <a:rPr lang="en-US" dirty="0" err="1"/>
              <a:t>fitrange_max</a:t>
            </a:r>
            <a:r>
              <a:rPr lang="en-US" dirty="0"/>
              <a:t> &lt;&lt; "	" &lt;&lt; </a:t>
            </a:r>
            <a:r>
              <a:rPr lang="en-US" dirty="0" err="1"/>
              <a:t>hfit_name</a:t>
            </a:r>
            <a:r>
              <a:rPr lang="en-US" dirty="0"/>
              <a:t> &lt;&lt; "	</a:t>
            </a:r>
            <a:r>
              <a:rPr lang="en-US" dirty="0" err="1"/>
              <a:t>Total_decays</a:t>
            </a:r>
            <a:r>
              <a:rPr lang="en-US" dirty="0"/>
              <a:t>_" &lt;&lt; ii &lt;&lt; "=	" &lt;&lt; par[ii][0] &lt;&lt; "	+/-	" &lt;&lt; </a:t>
            </a:r>
            <a:r>
              <a:rPr lang="en-US" dirty="0" err="1"/>
              <a:t>par_err</a:t>
            </a:r>
            <a:r>
              <a:rPr lang="en-US" dirty="0"/>
              <a:t>[ii][0] &lt;&lt; "	Half-life_" &lt;&lt; ii &lt;&lt; "=	" &lt;&lt; par[ii][1] &lt;&lt; "	+/-	" &lt;&lt; </a:t>
            </a:r>
            <a:r>
              <a:rPr lang="en-US" dirty="0" err="1"/>
              <a:t>par_err</a:t>
            </a:r>
            <a:r>
              <a:rPr lang="en-US" dirty="0"/>
              <a:t>[ii][1] &lt;&lt; "	Background_" &lt;&lt; ii &lt;&lt; "=	" &lt;&lt; par[ii][2] &lt;&lt; "	+/-	" &lt;&lt; </a:t>
            </a:r>
            <a:r>
              <a:rPr lang="en-US" dirty="0" err="1"/>
              <a:t>par_err</a:t>
            </a:r>
            <a:r>
              <a:rPr lang="en-US" dirty="0"/>
              <a:t>[ii][2] &lt;&lt; "	Chi2_" &lt;&lt; ii &lt;&lt; "=	" &lt;&lt; </a:t>
            </a:r>
            <a:r>
              <a:rPr lang="en-US" dirty="0" err="1"/>
              <a:t>parChi</a:t>
            </a:r>
            <a:r>
              <a:rPr lang="en-US" dirty="0"/>
              <a:t>[ii] &lt;&lt; "	NDF_" &lt;&lt; ii &lt;&lt; "=	" &lt;&lt; </a:t>
            </a:r>
            <a:r>
              <a:rPr lang="en-US" dirty="0" err="1"/>
              <a:t>parNDF</a:t>
            </a:r>
            <a:r>
              <a:rPr lang="en-US" dirty="0"/>
              <a:t>[ii] &lt;&lt; "	p-</a:t>
            </a:r>
            <a:r>
              <a:rPr lang="en-US" dirty="0" err="1"/>
              <a:t>val</a:t>
            </a:r>
            <a:r>
              <a:rPr lang="en-US" dirty="0"/>
              <a:t>_" &lt;&lt; ii &lt;&lt; "=	" &lt;&lt; </a:t>
            </a:r>
            <a:r>
              <a:rPr lang="en-US" dirty="0" err="1"/>
              <a:t>p_value</a:t>
            </a:r>
            <a:r>
              <a:rPr lang="en-US" dirty="0"/>
              <a:t>[ii] &lt;&lt; </a:t>
            </a:r>
            <a:r>
              <a:rPr lang="en-US" dirty="0" err="1"/>
              <a:t>endl</a:t>
            </a:r>
            <a:r>
              <a:rPr lang="en-US" dirty="0"/>
              <a:t>;</a:t>
            </a:r>
          </a:p>
          <a:p>
            <a:endParaRPr lang="en-US" dirty="0"/>
          </a:p>
          <a:p>
            <a:r>
              <a:rPr lang="en-US" dirty="0"/>
              <a:t>			</a:t>
            </a:r>
            <a:r>
              <a:rPr lang="en-US" dirty="0" err="1"/>
              <a:t>TPaveText</a:t>
            </a:r>
            <a:r>
              <a:rPr lang="en-US" dirty="0"/>
              <a:t>* </a:t>
            </a:r>
            <a:r>
              <a:rPr lang="en-US" dirty="0" err="1"/>
              <a:t>textgaus</a:t>
            </a:r>
            <a:r>
              <a:rPr lang="en-US" dirty="0"/>
              <a:t> = new </a:t>
            </a:r>
            <a:r>
              <a:rPr lang="en-US" dirty="0" err="1"/>
              <a:t>TPaveText</a:t>
            </a:r>
            <a:r>
              <a:rPr lang="en-US" dirty="0"/>
              <a:t>(0.60, 0.30, 0.975, 0.95, "</a:t>
            </a:r>
            <a:r>
              <a:rPr lang="en-US" dirty="0" err="1"/>
              <a:t>brNDC</a:t>
            </a:r>
            <a:r>
              <a:rPr lang="en-US" dirty="0"/>
              <a:t>");//</a:t>
            </a:r>
            <a:r>
              <a:rPr lang="zh-CN" altLang="en-US" dirty="0"/>
              <a:t>加标注</a:t>
            </a:r>
            <a:r>
              <a:rPr lang="en-US" dirty="0"/>
              <a:t>left, down, right, up</a:t>
            </a:r>
          </a:p>
          <a:p>
            <a:r>
              <a:rPr lang="en-US" dirty="0"/>
              <a:t>			</a:t>
            </a:r>
            <a:r>
              <a:rPr lang="en-US" dirty="0" err="1"/>
              <a:t>textgaus</a:t>
            </a:r>
            <a:r>
              <a:rPr lang="en-US" dirty="0"/>
              <a:t>-&gt;</a:t>
            </a:r>
            <a:r>
              <a:rPr lang="en-US" dirty="0" err="1"/>
              <a:t>SetBorderSize</a:t>
            </a:r>
            <a:r>
              <a:rPr lang="en-US" dirty="0"/>
              <a:t>(1);//</a:t>
            </a:r>
            <a:r>
              <a:rPr lang="zh-CN" altLang="en-US" dirty="0"/>
              <a:t>边框宽度</a:t>
            </a:r>
          </a:p>
          <a:p>
            <a:r>
              <a:rPr lang="zh-CN" altLang="en-US" dirty="0"/>
              <a:t>			</a:t>
            </a:r>
            <a:r>
              <a:rPr lang="en-US" dirty="0" err="1"/>
              <a:t>textgaus</a:t>
            </a:r>
            <a:r>
              <a:rPr lang="en-US" dirty="0"/>
              <a:t>-&gt;</a:t>
            </a:r>
            <a:r>
              <a:rPr lang="en-US" dirty="0" err="1"/>
              <a:t>SetFillColor</a:t>
            </a:r>
            <a:r>
              <a:rPr lang="en-US" dirty="0"/>
              <a:t>(0);//</a:t>
            </a:r>
            <a:r>
              <a:rPr lang="zh-CN" altLang="en-US" dirty="0"/>
              <a:t>填充颜色</a:t>
            </a:r>
          </a:p>
          <a:p>
            <a:r>
              <a:rPr lang="zh-CN" altLang="en-US" dirty="0"/>
              <a:t>			</a:t>
            </a:r>
            <a:r>
              <a:rPr lang="en-US" dirty="0" err="1"/>
              <a:t>textgaus</a:t>
            </a:r>
            <a:r>
              <a:rPr lang="en-US" dirty="0"/>
              <a:t>-&gt;</a:t>
            </a:r>
            <a:r>
              <a:rPr lang="en-US" dirty="0" err="1"/>
              <a:t>SetTextAlign</a:t>
            </a:r>
            <a:r>
              <a:rPr lang="en-US" dirty="0"/>
              <a:t>(12);//align = 10*</a:t>
            </a:r>
            <a:r>
              <a:rPr lang="en-US" dirty="0" err="1"/>
              <a:t>HorizontalAlign</a:t>
            </a:r>
            <a:r>
              <a:rPr lang="en-US" dirty="0"/>
              <a:t> + </a:t>
            </a:r>
            <a:r>
              <a:rPr lang="en-US" dirty="0" err="1"/>
              <a:t>VerticalAlign</a:t>
            </a:r>
            <a:r>
              <a:rPr lang="en-US" dirty="0"/>
              <a:t>, 12 means</a:t>
            </a:r>
            <a:r>
              <a:rPr lang="zh-CN" altLang="en-US" dirty="0"/>
              <a:t>水平左对齐、垂直居中对齐</a:t>
            </a:r>
          </a:p>
          <a:p>
            <a:r>
              <a:rPr lang="zh-CN" altLang="en-US" dirty="0"/>
              <a:t>			</a:t>
            </a:r>
            <a:r>
              <a:rPr lang="en-US" dirty="0" err="1"/>
              <a:t>textgaus</a:t>
            </a:r>
            <a:r>
              <a:rPr lang="en-US" dirty="0"/>
              <a:t>-&gt;</a:t>
            </a:r>
            <a:r>
              <a:rPr lang="en-US" dirty="0" err="1"/>
              <a:t>SetTextFont</a:t>
            </a:r>
            <a:r>
              <a:rPr lang="en-US" dirty="0"/>
              <a:t>(132);//font = 10 * </a:t>
            </a:r>
            <a:r>
              <a:rPr lang="en-US" dirty="0" err="1"/>
              <a:t>fontID</a:t>
            </a:r>
            <a:r>
              <a:rPr lang="en-US" dirty="0"/>
              <a:t> + precision, 12+2,12 means Symbol; 13+2, 13 means News Times Roman</a:t>
            </a:r>
          </a:p>
          <a:p>
            <a:r>
              <a:rPr lang="en-US" dirty="0"/>
              <a:t>			//text-&gt;</a:t>
            </a:r>
            <a:r>
              <a:rPr lang="en-US" dirty="0" err="1"/>
              <a:t>SetTextColor</a:t>
            </a:r>
            <a:r>
              <a:rPr lang="en-US" dirty="0"/>
              <a:t>(2);//</a:t>
            </a:r>
            <a:r>
              <a:rPr lang="zh-CN" altLang="en-US" dirty="0"/>
              <a:t>文本颜色</a:t>
            </a:r>
          </a:p>
          <a:p>
            <a:r>
              <a:rPr lang="zh-CN" altLang="en-US" dirty="0"/>
              <a:t>			</a:t>
            </a:r>
            <a:r>
              <a:rPr lang="en-US" dirty="0" err="1"/>
              <a:t>sprintf</a:t>
            </a:r>
            <a:r>
              <a:rPr lang="en-US" dirty="0"/>
              <a:t>(</a:t>
            </a:r>
            <a:r>
              <a:rPr lang="en-US" dirty="0" err="1"/>
              <a:t>paraprint</a:t>
            </a:r>
            <a:r>
              <a:rPr lang="en-US" dirty="0"/>
              <a:t>, "Total </a:t>
            </a:r>
            <a:r>
              <a:rPr lang="en-US" dirty="0" err="1"/>
              <a:t>decays%d</a:t>
            </a:r>
            <a:r>
              <a:rPr lang="en-US" dirty="0"/>
              <a:t>=%.1f%s%.1f", ii, par[ii][0], "+/-", </a:t>
            </a:r>
            <a:r>
              <a:rPr lang="en-US" dirty="0" err="1"/>
              <a:t>par_err</a:t>
            </a:r>
            <a:r>
              <a:rPr lang="en-US" dirty="0"/>
              <a:t>[ii][0]);//par</a:t>
            </a:r>
            <a:r>
              <a:rPr lang="zh-CN" altLang="en-US" dirty="0"/>
              <a:t>数组还保持着刚才的参数</a:t>
            </a:r>
          </a:p>
          <a:p>
            <a:r>
              <a:rPr lang="zh-CN" alt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sprintf</a:t>
            </a:r>
            <a:r>
              <a:rPr lang="en-US" dirty="0"/>
              <a:t>(</a:t>
            </a:r>
            <a:r>
              <a:rPr lang="en-US" dirty="0" err="1"/>
              <a:t>paraprint</a:t>
            </a:r>
            <a:r>
              <a:rPr lang="en-US" dirty="0"/>
              <a:t>, "</a:t>
            </a:r>
            <a:r>
              <a:rPr lang="en-US" dirty="0" err="1"/>
              <a:t>Half-life%d</a:t>
            </a:r>
            <a:r>
              <a:rPr lang="en-US" dirty="0"/>
              <a:t>=%.2f%s%.2f", ii, par[ii][1], "+/-", </a:t>
            </a:r>
            <a:r>
              <a:rPr lang="en-US" dirty="0" err="1"/>
              <a:t>par_err</a:t>
            </a:r>
            <a:r>
              <a:rPr lang="en-US" dirty="0"/>
              <a:t>[ii][1]);</a:t>
            </a:r>
          </a:p>
          <a:p>
            <a:r>
              <a:rPr 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sprintf</a:t>
            </a:r>
            <a:r>
              <a:rPr lang="en-US" dirty="0"/>
              <a:t>(</a:t>
            </a:r>
            <a:r>
              <a:rPr lang="en-US" dirty="0" err="1"/>
              <a:t>paraprint</a:t>
            </a:r>
            <a:r>
              <a:rPr lang="en-US" dirty="0"/>
              <a:t>, "</a:t>
            </a:r>
            <a:r>
              <a:rPr lang="en-US" dirty="0" err="1"/>
              <a:t>Background%d</a:t>
            </a:r>
            <a:r>
              <a:rPr lang="en-US" dirty="0"/>
              <a:t>=%.3f%s%.3f", ii, par[ii][2], "+/-", </a:t>
            </a:r>
            <a:r>
              <a:rPr lang="en-US" dirty="0" err="1"/>
              <a:t>par_err</a:t>
            </a:r>
            <a:r>
              <a:rPr lang="en-US" dirty="0"/>
              <a:t>[ii][2]);</a:t>
            </a:r>
          </a:p>
          <a:p>
            <a:r>
              <a:rPr 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sprintf</a:t>
            </a:r>
            <a:r>
              <a:rPr lang="en-US" dirty="0"/>
              <a:t>(</a:t>
            </a:r>
            <a:r>
              <a:rPr lang="en-US" dirty="0" err="1"/>
              <a:t>paraprint</a:t>
            </a:r>
            <a:r>
              <a:rPr lang="en-US" dirty="0"/>
              <a:t>, "</a:t>
            </a:r>
            <a:r>
              <a:rPr lang="en-US" dirty="0" err="1"/>
              <a:t>Chisquare%d</a:t>
            </a:r>
            <a:r>
              <a:rPr lang="en-US" dirty="0"/>
              <a:t>=%.1f", ii, </a:t>
            </a:r>
            <a:r>
              <a:rPr lang="en-US" dirty="0" err="1"/>
              <a:t>parChi</a:t>
            </a:r>
            <a:r>
              <a:rPr lang="en-US" dirty="0"/>
              <a:t>[ii]);</a:t>
            </a:r>
          </a:p>
          <a:p>
            <a:r>
              <a:rPr 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sprintf</a:t>
            </a:r>
            <a:r>
              <a:rPr lang="en-US" dirty="0"/>
              <a:t>(</a:t>
            </a:r>
            <a:r>
              <a:rPr lang="en-US" dirty="0" err="1"/>
              <a:t>paraprint</a:t>
            </a:r>
            <a:r>
              <a:rPr lang="en-US" dirty="0"/>
              <a:t>, "</a:t>
            </a:r>
            <a:r>
              <a:rPr lang="en-US" dirty="0" err="1"/>
              <a:t>NDF%d</a:t>
            </a:r>
            <a:r>
              <a:rPr lang="en-US" dirty="0"/>
              <a:t>=%.1f", ii, </a:t>
            </a:r>
            <a:r>
              <a:rPr lang="en-US" dirty="0" err="1"/>
              <a:t>parNDF</a:t>
            </a:r>
            <a:r>
              <a:rPr lang="en-US" dirty="0"/>
              <a:t>[ii]);</a:t>
            </a:r>
          </a:p>
          <a:p>
            <a:r>
              <a:rPr 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sprintf</a:t>
            </a:r>
            <a:r>
              <a:rPr lang="en-US" dirty="0"/>
              <a:t>(</a:t>
            </a:r>
            <a:r>
              <a:rPr lang="en-US" dirty="0" err="1"/>
              <a:t>paraprint</a:t>
            </a:r>
            <a:r>
              <a:rPr lang="en-US" dirty="0"/>
              <a:t>, "p-</a:t>
            </a:r>
            <a:r>
              <a:rPr lang="en-US" dirty="0" err="1"/>
              <a:t>val</a:t>
            </a:r>
            <a:r>
              <a:rPr lang="en-US" dirty="0"/>
              <a:t>=%.2f", </a:t>
            </a:r>
            <a:r>
              <a:rPr lang="en-US" dirty="0" err="1"/>
              <a:t>p_value</a:t>
            </a:r>
            <a:r>
              <a:rPr lang="en-US" dirty="0"/>
              <a:t>[ii]);</a:t>
            </a:r>
          </a:p>
          <a:p>
            <a:r>
              <a:rPr lang="en-US" dirty="0"/>
              <a:t>			</a:t>
            </a:r>
            <a:r>
              <a:rPr lang="en-US" dirty="0" err="1"/>
              <a:t>textgaus</a:t>
            </a:r>
            <a:r>
              <a:rPr lang="en-US" dirty="0"/>
              <a:t>-&gt;</a:t>
            </a:r>
            <a:r>
              <a:rPr lang="en-US" dirty="0" err="1"/>
              <a:t>AddText</a:t>
            </a:r>
            <a:r>
              <a:rPr lang="en-US" dirty="0"/>
              <a:t>(</a:t>
            </a:r>
            <a:r>
              <a:rPr lang="en-US" dirty="0" err="1"/>
              <a:t>paraprint</a:t>
            </a:r>
            <a:r>
              <a:rPr lang="en-US" dirty="0"/>
              <a:t>);</a:t>
            </a:r>
          </a:p>
          <a:p>
            <a:r>
              <a:rPr lang="en-US" dirty="0"/>
              <a:t>			//</a:t>
            </a:r>
            <a:r>
              <a:rPr lang="en-US" dirty="0" err="1"/>
              <a:t>textgaus</a:t>
            </a:r>
            <a:r>
              <a:rPr lang="en-US" dirty="0"/>
              <a:t>-&gt;Draw();</a:t>
            </a:r>
          </a:p>
          <a:p>
            <a:endParaRPr lang="en-US" dirty="0"/>
          </a:p>
          <a:p>
            <a:r>
              <a:rPr lang="en-US" dirty="0"/>
              <a:t>			// for residuals plot</a:t>
            </a:r>
          </a:p>
          <a:p>
            <a:r>
              <a:rPr lang="en-US" dirty="0"/>
              <a:t>			double </a:t>
            </a:r>
            <a:r>
              <a:rPr lang="en-US" dirty="0" err="1"/>
              <a:t>x_values</a:t>
            </a:r>
            <a:r>
              <a:rPr lang="en-US" dirty="0"/>
              <a:t>[</a:t>
            </a:r>
            <a:r>
              <a:rPr lang="en-US" dirty="0" err="1"/>
              <a:t>fit_Nbins</a:t>
            </a:r>
            <a:r>
              <a:rPr lang="en-US" dirty="0"/>
              <a:t>], </a:t>
            </a:r>
            <a:r>
              <a:rPr lang="en-US" dirty="0" err="1"/>
              <a:t>y_values</a:t>
            </a:r>
            <a:r>
              <a:rPr lang="en-US" dirty="0"/>
              <a:t>[</a:t>
            </a:r>
            <a:r>
              <a:rPr lang="en-US" dirty="0" err="1"/>
              <a:t>fit_Nbins</a:t>
            </a:r>
            <a:r>
              <a:rPr lang="en-US" dirty="0"/>
              <a:t>], </a:t>
            </a:r>
            <a:r>
              <a:rPr lang="en-US" dirty="0" err="1"/>
              <a:t>y_fit_values</a:t>
            </a:r>
            <a:r>
              <a:rPr lang="en-US" dirty="0"/>
              <a:t>[</a:t>
            </a:r>
            <a:r>
              <a:rPr lang="en-US" dirty="0" err="1"/>
              <a:t>fit_Nbins</a:t>
            </a:r>
            <a:r>
              <a:rPr lang="en-US" dirty="0"/>
              <a:t>], </a:t>
            </a:r>
            <a:r>
              <a:rPr lang="en-US" dirty="0" err="1"/>
              <a:t>y_residuals</a:t>
            </a:r>
            <a:r>
              <a:rPr lang="en-US" dirty="0"/>
              <a:t>[</a:t>
            </a:r>
            <a:r>
              <a:rPr lang="en-US" dirty="0" err="1"/>
              <a:t>fit_Nbins</a:t>
            </a:r>
            <a:r>
              <a:rPr lang="en-US" dirty="0"/>
              <a:t>], </a:t>
            </a:r>
            <a:r>
              <a:rPr lang="en-US" dirty="0" err="1"/>
              <a:t>x_errors</a:t>
            </a:r>
            <a:r>
              <a:rPr lang="en-US" dirty="0"/>
              <a:t>[</a:t>
            </a:r>
            <a:r>
              <a:rPr lang="en-US" dirty="0" err="1"/>
              <a:t>fit_Nbins</a:t>
            </a:r>
            <a:r>
              <a:rPr lang="en-US" dirty="0"/>
              <a:t>], </a:t>
            </a:r>
            <a:r>
              <a:rPr lang="en-US" dirty="0" err="1"/>
              <a:t>y_errors</a:t>
            </a:r>
            <a:r>
              <a:rPr lang="en-US" dirty="0"/>
              <a:t>[</a:t>
            </a:r>
            <a:r>
              <a:rPr lang="en-US" dirty="0" err="1"/>
              <a:t>fit_Nbins</a:t>
            </a:r>
            <a:r>
              <a:rPr lang="en-US" dirty="0"/>
              <a:t>];</a:t>
            </a:r>
          </a:p>
          <a:p>
            <a:endParaRPr lang="en-US" dirty="0"/>
          </a:p>
          <a:p>
            <a:r>
              <a:rPr lang="en-US" dirty="0"/>
              <a:t>			for (</a:t>
            </a:r>
            <a:r>
              <a:rPr lang="en-US" dirty="0" err="1"/>
              <a:t>ibin</a:t>
            </a:r>
            <a:r>
              <a:rPr lang="en-US" dirty="0"/>
              <a:t> = 1; </a:t>
            </a:r>
            <a:r>
              <a:rPr lang="en-US" dirty="0" err="1"/>
              <a:t>ibin</a:t>
            </a:r>
            <a:r>
              <a:rPr lang="en-US" dirty="0"/>
              <a:t> &lt;= </a:t>
            </a:r>
            <a:r>
              <a:rPr lang="en-US" dirty="0" err="1"/>
              <a:t>fit_Nbins</a:t>
            </a:r>
            <a:r>
              <a:rPr lang="en-US" dirty="0"/>
              <a:t>; </a:t>
            </a:r>
            <a:r>
              <a:rPr lang="en-US" dirty="0" err="1"/>
              <a:t>ibin</a:t>
            </a:r>
            <a:r>
              <a:rPr lang="en-US" dirty="0"/>
              <a:t>++)</a:t>
            </a:r>
          </a:p>
          <a:p>
            <a:r>
              <a:rPr lang="en-US" dirty="0"/>
              <a:t>			{ // data array starts from [0], bin starts from [1]</a:t>
            </a:r>
          </a:p>
          <a:p>
            <a:r>
              <a:rPr lang="en-US" dirty="0"/>
              <a:t>				</a:t>
            </a:r>
            <a:r>
              <a:rPr lang="en-US" dirty="0" err="1"/>
              <a:t>x_values</a:t>
            </a:r>
            <a:r>
              <a:rPr lang="en-US" dirty="0"/>
              <a:t>[</a:t>
            </a:r>
            <a:r>
              <a:rPr lang="en-US" dirty="0" err="1"/>
              <a:t>ibin</a:t>
            </a:r>
            <a:r>
              <a:rPr lang="en-US" dirty="0"/>
              <a:t> - 1] = </a:t>
            </a:r>
            <a:r>
              <a:rPr lang="en-US" dirty="0" err="1"/>
              <a:t>histo</a:t>
            </a:r>
            <a:r>
              <a:rPr lang="en-US" dirty="0"/>
              <a:t>[</a:t>
            </a:r>
            <a:r>
              <a:rPr lang="en-US" dirty="0" err="1"/>
              <a:t>i</a:t>
            </a:r>
            <a:r>
              <a:rPr lang="en-US" dirty="0"/>
              <a:t>]-&gt;</a:t>
            </a:r>
            <a:r>
              <a:rPr lang="en-US" dirty="0" err="1"/>
              <a:t>GetBinCenter</a:t>
            </a:r>
            <a:r>
              <a:rPr lang="en-US" dirty="0"/>
              <a:t>(</a:t>
            </a:r>
            <a:r>
              <a:rPr lang="en-US" dirty="0" err="1"/>
              <a:t>minbin</a:t>
            </a:r>
            <a:r>
              <a:rPr lang="en-US" dirty="0"/>
              <a:t> + </a:t>
            </a:r>
            <a:r>
              <a:rPr lang="en-US" dirty="0" err="1"/>
              <a:t>ibin</a:t>
            </a:r>
            <a:r>
              <a:rPr lang="en-US" dirty="0"/>
              <a:t> - 1);</a:t>
            </a:r>
          </a:p>
          <a:p>
            <a:r>
              <a:rPr lang="en-US" dirty="0"/>
              <a:t>				// </a:t>
            </a:r>
            <a:r>
              <a:rPr lang="en-US" dirty="0" err="1"/>
              <a:t>cout</a:t>
            </a:r>
            <a:r>
              <a:rPr lang="en-US" dirty="0"/>
              <a:t> &lt;&lt; </a:t>
            </a:r>
            <a:r>
              <a:rPr lang="en-US" dirty="0" err="1"/>
              <a:t>x_values</a:t>
            </a:r>
            <a:r>
              <a:rPr lang="en-US" dirty="0"/>
              <a:t>[</a:t>
            </a:r>
            <a:r>
              <a:rPr lang="en-US" dirty="0" err="1"/>
              <a:t>ibin</a:t>
            </a:r>
            <a:r>
              <a:rPr lang="en-US" dirty="0"/>
              <a:t> - 1] &lt;&lt; " " &lt;&lt; minbin+ibin-1 &lt;&lt; </a:t>
            </a:r>
            <a:r>
              <a:rPr lang="en-US" dirty="0" err="1"/>
              <a:t>endl</a:t>
            </a:r>
            <a:r>
              <a:rPr lang="en-US" dirty="0"/>
              <a:t>;</a:t>
            </a:r>
          </a:p>
          <a:p>
            <a:r>
              <a:rPr lang="en-US" dirty="0"/>
              <a:t>				</a:t>
            </a:r>
            <a:r>
              <a:rPr lang="en-US" dirty="0" err="1"/>
              <a:t>x_errors</a:t>
            </a:r>
            <a:r>
              <a:rPr lang="en-US" dirty="0"/>
              <a:t>[</a:t>
            </a:r>
            <a:r>
              <a:rPr lang="en-US" dirty="0" err="1"/>
              <a:t>ibin</a:t>
            </a:r>
            <a:r>
              <a:rPr lang="en-US" dirty="0"/>
              <a:t> - 1] = </a:t>
            </a:r>
            <a:r>
              <a:rPr lang="en-US" dirty="0" err="1"/>
              <a:t>binwidth</a:t>
            </a:r>
            <a:r>
              <a:rPr lang="en-US" dirty="0"/>
              <a:t> / 2.0;</a:t>
            </a:r>
          </a:p>
          <a:p>
            <a:r>
              <a:rPr lang="en-US" dirty="0"/>
              <a:t>				</a:t>
            </a:r>
            <a:r>
              <a:rPr lang="en-US" dirty="0" err="1"/>
              <a:t>y_values</a:t>
            </a:r>
            <a:r>
              <a:rPr lang="en-US" dirty="0"/>
              <a:t>[</a:t>
            </a:r>
            <a:r>
              <a:rPr lang="en-US" dirty="0" err="1"/>
              <a:t>ibin</a:t>
            </a:r>
            <a:r>
              <a:rPr lang="en-US" dirty="0"/>
              <a:t> - 1] = </a:t>
            </a:r>
            <a:r>
              <a:rPr lang="en-US" dirty="0" err="1"/>
              <a:t>histo</a:t>
            </a:r>
            <a:r>
              <a:rPr lang="en-US" dirty="0"/>
              <a:t>[</a:t>
            </a:r>
            <a:r>
              <a:rPr lang="en-US" dirty="0" err="1"/>
              <a:t>i</a:t>
            </a:r>
            <a:r>
              <a:rPr lang="en-US" dirty="0"/>
              <a:t>]-&gt;</a:t>
            </a:r>
            <a:r>
              <a:rPr lang="en-US" dirty="0" err="1"/>
              <a:t>GetBinContent</a:t>
            </a:r>
            <a:r>
              <a:rPr lang="en-US" dirty="0"/>
              <a:t>(</a:t>
            </a:r>
            <a:r>
              <a:rPr lang="en-US" dirty="0" err="1"/>
              <a:t>minbin</a:t>
            </a:r>
            <a:r>
              <a:rPr lang="en-US" dirty="0"/>
              <a:t> + </a:t>
            </a:r>
            <a:r>
              <a:rPr lang="en-US" dirty="0" err="1"/>
              <a:t>ibin</a:t>
            </a:r>
            <a:r>
              <a:rPr lang="en-US" dirty="0"/>
              <a:t> - 1);</a:t>
            </a:r>
          </a:p>
          <a:p>
            <a:r>
              <a:rPr lang="en-US" dirty="0"/>
              <a:t>				</a:t>
            </a:r>
            <a:r>
              <a:rPr lang="en-US" dirty="0" err="1"/>
              <a:t>y_errors</a:t>
            </a:r>
            <a:r>
              <a:rPr lang="en-US" dirty="0"/>
              <a:t>[</a:t>
            </a:r>
            <a:r>
              <a:rPr lang="en-US" dirty="0" err="1"/>
              <a:t>ibin</a:t>
            </a:r>
            <a:r>
              <a:rPr lang="en-US" dirty="0"/>
              <a:t> - 1] = (</a:t>
            </a:r>
            <a:r>
              <a:rPr lang="en-US" dirty="0" err="1"/>
              <a:t>histo</a:t>
            </a:r>
            <a:r>
              <a:rPr lang="en-US" dirty="0"/>
              <a:t>[</a:t>
            </a:r>
            <a:r>
              <a:rPr lang="en-US" dirty="0" err="1"/>
              <a:t>i</a:t>
            </a:r>
            <a:r>
              <a:rPr lang="en-US" dirty="0"/>
              <a:t>]-&gt;</a:t>
            </a:r>
            <a:r>
              <a:rPr lang="en-US" dirty="0" err="1"/>
              <a:t>GetBinErrorUp</a:t>
            </a:r>
            <a:r>
              <a:rPr lang="en-US" dirty="0"/>
              <a:t>(</a:t>
            </a:r>
            <a:r>
              <a:rPr lang="en-US" dirty="0" err="1"/>
              <a:t>minbin</a:t>
            </a:r>
            <a:r>
              <a:rPr lang="en-US" dirty="0"/>
              <a:t> + </a:t>
            </a:r>
            <a:r>
              <a:rPr lang="en-US" dirty="0" err="1"/>
              <a:t>ibin</a:t>
            </a:r>
            <a:r>
              <a:rPr lang="en-US" dirty="0"/>
              <a:t> - 1) + </a:t>
            </a:r>
            <a:r>
              <a:rPr lang="en-US" dirty="0" err="1"/>
              <a:t>histo</a:t>
            </a:r>
            <a:r>
              <a:rPr lang="en-US" dirty="0"/>
              <a:t>[</a:t>
            </a:r>
            <a:r>
              <a:rPr lang="en-US" dirty="0" err="1"/>
              <a:t>i</a:t>
            </a:r>
            <a:r>
              <a:rPr lang="en-US" dirty="0"/>
              <a:t>]-&gt;</a:t>
            </a:r>
            <a:r>
              <a:rPr lang="en-US" dirty="0" err="1"/>
              <a:t>GetBinErrorLow</a:t>
            </a:r>
            <a:r>
              <a:rPr lang="en-US" dirty="0"/>
              <a:t>(</a:t>
            </a:r>
            <a:r>
              <a:rPr lang="en-US" dirty="0" err="1"/>
              <a:t>minbin</a:t>
            </a:r>
            <a:r>
              <a:rPr lang="en-US" dirty="0"/>
              <a:t> + </a:t>
            </a:r>
            <a:r>
              <a:rPr lang="en-US" dirty="0" err="1"/>
              <a:t>ibin</a:t>
            </a:r>
            <a:r>
              <a:rPr lang="en-US" dirty="0"/>
              <a:t> - 1)) / 2.0;</a:t>
            </a:r>
          </a:p>
          <a:p>
            <a:endParaRPr lang="en-US" dirty="0"/>
          </a:p>
          <a:p>
            <a:r>
              <a:rPr lang="en-US" dirty="0"/>
              <a:t>				</a:t>
            </a:r>
            <a:r>
              <a:rPr lang="en-US" dirty="0" err="1"/>
              <a:t>y_fit_values</a:t>
            </a:r>
            <a:r>
              <a:rPr lang="en-US" dirty="0"/>
              <a:t>[</a:t>
            </a:r>
            <a:r>
              <a:rPr lang="en-US" dirty="0" err="1"/>
              <a:t>ibin</a:t>
            </a:r>
            <a:r>
              <a:rPr lang="en-US" dirty="0"/>
              <a:t> - 1] = </a:t>
            </a:r>
            <a:r>
              <a:rPr lang="en-US" dirty="0" err="1"/>
              <a:t>fEMG</a:t>
            </a:r>
            <a:r>
              <a:rPr lang="en-US" dirty="0"/>
              <a:t>[ii]-&gt;Eval(</a:t>
            </a:r>
            <a:r>
              <a:rPr lang="en-US" dirty="0" err="1"/>
              <a:t>x_values</a:t>
            </a:r>
            <a:r>
              <a:rPr lang="en-US" dirty="0"/>
              <a:t>[</a:t>
            </a:r>
            <a:r>
              <a:rPr lang="en-US" dirty="0" err="1"/>
              <a:t>ibin</a:t>
            </a:r>
            <a:r>
              <a:rPr lang="en-US" dirty="0"/>
              <a:t> - 1]);</a:t>
            </a:r>
          </a:p>
          <a:p>
            <a:r>
              <a:rPr lang="en-US" dirty="0"/>
              <a:t>				</a:t>
            </a:r>
            <a:r>
              <a:rPr lang="en-US" dirty="0" err="1"/>
              <a:t>y_residuals</a:t>
            </a:r>
            <a:r>
              <a:rPr lang="en-US" dirty="0"/>
              <a:t>[</a:t>
            </a:r>
            <a:r>
              <a:rPr lang="en-US" dirty="0" err="1"/>
              <a:t>ibin</a:t>
            </a:r>
            <a:r>
              <a:rPr lang="en-US" dirty="0"/>
              <a:t> - 1] = </a:t>
            </a:r>
            <a:r>
              <a:rPr lang="en-US" dirty="0" err="1"/>
              <a:t>y_values</a:t>
            </a:r>
            <a:r>
              <a:rPr lang="en-US" dirty="0"/>
              <a:t>[</a:t>
            </a:r>
            <a:r>
              <a:rPr lang="en-US" dirty="0" err="1"/>
              <a:t>ibin</a:t>
            </a:r>
            <a:r>
              <a:rPr lang="en-US" dirty="0"/>
              <a:t> - 1] - </a:t>
            </a:r>
            <a:r>
              <a:rPr lang="en-US" dirty="0" err="1"/>
              <a:t>y_fit_values</a:t>
            </a:r>
            <a:r>
              <a:rPr lang="en-US" dirty="0"/>
              <a:t>[</a:t>
            </a:r>
            <a:r>
              <a:rPr lang="en-US" dirty="0" err="1"/>
              <a:t>ibin</a:t>
            </a:r>
            <a:r>
              <a:rPr lang="en-US" dirty="0"/>
              <a:t> - 1];</a:t>
            </a:r>
          </a:p>
          <a:p>
            <a:r>
              <a:rPr lang="en-US" dirty="0"/>
              <a:t>			}</a:t>
            </a:r>
          </a:p>
          <a:p>
            <a:endParaRPr lang="en-US" dirty="0"/>
          </a:p>
          <a:p>
            <a:r>
              <a:rPr lang="en-US" dirty="0"/>
              <a:t>			</a:t>
            </a:r>
            <a:r>
              <a:rPr lang="en-US" dirty="0" err="1"/>
              <a:t>graph_residual</a:t>
            </a:r>
            <a:r>
              <a:rPr lang="en-US" dirty="0"/>
              <a:t>[</a:t>
            </a:r>
            <a:r>
              <a:rPr lang="en-US" dirty="0" err="1"/>
              <a:t>i</a:t>
            </a:r>
            <a:r>
              <a:rPr lang="en-US" dirty="0"/>
              <a:t>] = new </a:t>
            </a:r>
            <a:r>
              <a:rPr lang="en-US" dirty="0" err="1"/>
              <a:t>TGraphErrors</a:t>
            </a:r>
            <a:r>
              <a:rPr lang="en-US" dirty="0"/>
              <a:t>(</a:t>
            </a:r>
            <a:r>
              <a:rPr lang="en-US" dirty="0" err="1"/>
              <a:t>fit_Nbins</a:t>
            </a:r>
            <a:r>
              <a:rPr lang="en-US" dirty="0"/>
              <a:t>, </a:t>
            </a:r>
            <a:r>
              <a:rPr lang="en-US" dirty="0" err="1"/>
              <a:t>x_values</a:t>
            </a:r>
            <a:r>
              <a:rPr lang="en-US" dirty="0"/>
              <a:t>, </a:t>
            </a:r>
            <a:r>
              <a:rPr lang="en-US" dirty="0" err="1"/>
              <a:t>y_residuals</a:t>
            </a:r>
            <a:r>
              <a:rPr lang="en-US" dirty="0"/>
              <a:t>, </a:t>
            </a:r>
            <a:r>
              <a:rPr lang="en-US" dirty="0" err="1"/>
              <a:t>x_errors</a:t>
            </a:r>
            <a:r>
              <a:rPr lang="en-US" dirty="0"/>
              <a:t>, </a:t>
            </a:r>
            <a:r>
              <a:rPr lang="en-US" dirty="0" err="1"/>
              <a:t>y_errors</a:t>
            </a:r>
            <a:r>
              <a:rPr lang="en-US" dirty="0"/>
              <a:t>); //</a:t>
            </a:r>
            <a:r>
              <a:rPr lang="en-US" dirty="0" err="1"/>
              <a:t>TGraph</a:t>
            </a:r>
            <a:r>
              <a:rPr lang="en-US" dirty="0"/>
              <a:t>(</a:t>
            </a:r>
            <a:r>
              <a:rPr lang="en-US" dirty="0" err="1"/>
              <a:t>n,x,y,ex,ey</a:t>
            </a:r>
            <a:r>
              <a:rPr lang="en-US" dirty="0"/>
              <a:t>);</a:t>
            </a:r>
          </a:p>
          <a:p>
            <a:r>
              <a:rPr lang="en-US" dirty="0"/>
              <a:t>			</a:t>
            </a:r>
            <a:r>
              <a:rPr lang="en-US" dirty="0" err="1"/>
              <a:t>graph_residual</a:t>
            </a:r>
            <a:r>
              <a:rPr lang="en-US" dirty="0"/>
              <a:t>[</a:t>
            </a:r>
            <a:r>
              <a:rPr lang="en-US" dirty="0" err="1"/>
              <a:t>i</a:t>
            </a:r>
            <a:r>
              <a:rPr lang="en-US" dirty="0"/>
              <a:t>]-&gt;</a:t>
            </a:r>
            <a:r>
              <a:rPr lang="en-US" dirty="0" err="1"/>
              <a:t>SetTitle</a:t>
            </a:r>
            <a:r>
              <a:rPr lang="en-US" dirty="0"/>
              <a:t>("");//</a:t>
            </a:r>
            <a:r>
              <a:rPr lang="zh-CN" altLang="en-US" dirty="0"/>
              <a:t>图名</a:t>
            </a:r>
          </a:p>
          <a:p>
            <a:r>
              <a:rPr lang="zh-CN" altLang="en-US" dirty="0"/>
              <a:t>			</a:t>
            </a:r>
            <a:r>
              <a:rPr lang="en-US" dirty="0" err="1"/>
              <a:t>sprintf</a:t>
            </a:r>
            <a:r>
              <a:rPr lang="en-US" dirty="0"/>
              <a:t>(</a:t>
            </a:r>
            <a:r>
              <a:rPr lang="en-US" dirty="0" err="1"/>
              <a:t>paraprint</a:t>
            </a:r>
            <a:r>
              <a:rPr lang="en-US" dirty="0"/>
              <a:t>, "Time difference LEGe #minus </a:t>
            </a:r>
            <a:r>
              <a:rPr lang="en-US" dirty="0" err="1"/>
              <a:t>MSD%d</a:t>
            </a:r>
            <a:r>
              <a:rPr lang="en-US" dirty="0"/>
              <a:t> (ns)", </a:t>
            </a:r>
            <a:r>
              <a:rPr lang="en-US" dirty="0" err="1"/>
              <a:t>Which_MSD</a:t>
            </a:r>
            <a:r>
              <a:rPr lang="en-US" dirty="0"/>
              <a:t>);</a:t>
            </a:r>
          </a:p>
          <a:p>
            <a:r>
              <a:rPr 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SetTitle</a:t>
            </a:r>
            <a:r>
              <a:rPr lang="en-US" dirty="0"/>
              <a:t>(</a:t>
            </a:r>
            <a:r>
              <a:rPr lang="en-US" dirty="0" err="1"/>
              <a:t>paraprint</a:t>
            </a:r>
            <a:r>
              <a:rPr lang="en-US" dirty="0"/>
              <a:t>);</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SetTitle</a:t>
            </a:r>
            <a:r>
              <a:rPr lang="en-US" dirty="0"/>
              <a:t>("Data #minus Fit");</a:t>
            </a:r>
          </a:p>
          <a:p>
            <a:r>
              <a:rPr 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CenterTitle</a:t>
            </a:r>
            <a:r>
              <a:rPr lang="en-US" dirty="0"/>
              <a:t>();//</a:t>
            </a:r>
            <a:r>
              <a:rPr lang="zh-CN" altLang="en-US" dirty="0"/>
              <a:t>居中</a:t>
            </a:r>
          </a:p>
          <a:p>
            <a:r>
              <a:rPr lang="zh-CN" altLang="en-US" dirty="0"/>
              <a:t>			</a:t>
            </a:r>
            <a:r>
              <a:rPr lang="en-US" altLang="zh-CN" dirty="0"/>
              <a:t>//</a:t>
            </a:r>
            <a:r>
              <a:rPr lang="en-US" dirty="0" err="1"/>
              <a:t>graph_residual</a:t>
            </a:r>
            <a:r>
              <a:rPr lang="en-US" dirty="0"/>
              <a:t>[</a:t>
            </a:r>
            <a:r>
              <a:rPr lang="en-US" dirty="0" err="1"/>
              <a:t>i</a:t>
            </a:r>
            <a:r>
              <a:rPr lang="en-US" dirty="0"/>
              <a:t>]-&gt;</a:t>
            </a:r>
            <a:r>
              <a:rPr lang="en-US" dirty="0" err="1"/>
              <a:t>GetYaxis</a:t>
            </a:r>
            <a:r>
              <a:rPr lang="en-US" dirty="0"/>
              <a:t>()-&gt;</a:t>
            </a:r>
            <a:r>
              <a:rPr lang="en-US" dirty="0" err="1"/>
              <a:t>CenterTitle</a:t>
            </a:r>
            <a:r>
              <a:rPr lang="en-US" dirty="0"/>
              <a:t>();//</a:t>
            </a:r>
            <a:r>
              <a:rPr lang="zh-CN" altLang="en-US" dirty="0"/>
              <a:t>居中</a:t>
            </a:r>
          </a:p>
          <a:p>
            <a:r>
              <a:rPr lang="zh-CN" alt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SetLabelFont</a:t>
            </a:r>
            <a:r>
              <a:rPr lang="en-US" dirty="0"/>
              <a:t>(132);//</a:t>
            </a:r>
            <a:r>
              <a:rPr lang="zh-CN" altLang="en-US" dirty="0"/>
              <a:t>坐标字体</a:t>
            </a:r>
          </a:p>
          <a:p>
            <a:r>
              <a:rPr lang="zh-CN" alt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SetLabelFont</a:t>
            </a:r>
            <a:r>
              <a:rPr lang="en-US" dirty="0"/>
              <a:t>(132);//</a:t>
            </a:r>
            <a:r>
              <a:rPr lang="zh-CN" altLang="en-US" dirty="0"/>
              <a:t>坐标字体</a:t>
            </a:r>
          </a:p>
          <a:p>
            <a:r>
              <a:rPr lang="zh-CN" alt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SetLabelSize</a:t>
            </a:r>
            <a:r>
              <a:rPr lang="en-US" dirty="0"/>
              <a:t>(0.18);</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SetLabelSize</a:t>
            </a:r>
            <a:r>
              <a:rPr lang="en-US" dirty="0"/>
              <a:t>(0.18);</a:t>
            </a:r>
          </a:p>
          <a:p>
            <a:r>
              <a:rPr 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SetTitleFont</a:t>
            </a:r>
            <a:r>
              <a:rPr lang="en-US" dirty="0"/>
              <a:t>(132);//</a:t>
            </a:r>
            <a:r>
              <a:rPr lang="zh-CN" altLang="en-US" dirty="0"/>
              <a:t>轴名字体</a:t>
            </a:r>
          </a:p>
          <a:p>
            <a:r>
              <a:rPr lang="zh-CN" alt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SetTitleFont</a:t>
            </a:r>
            <a:r>
              <a:rPr lang="en-US" dirty="0"/>
              <a:t>(132);//</a:t>
            </a:r>
            <a:r>
              <a:rPr lang="zh-CN" altLang="en-US" dirty="0"/>
              <a:t>轴名字体</a:t>
            </a:r>
          </a:p>
          <a:p>
            <a:r>
              <a:rPr lang="zh-CN" alt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SetTitleOffset</a:t>
            </a:r>
            <a:r>
              <a:rPr lang="en-US" dirty="0"/>
              <a:t>(1.11);//</a:t>
            </a:r>
            <a:r>
              <a:rPr lang="zh-CN" altLang="en-US" dirty="0"/>
              <a:t>轴名偏移</a:t>
            </a:r>
          </a:p>
          <a:p>
            <a:r>
              <a:rPr lang="zh-CN" alt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SetTitleOffset</a:t>
            </a:r>
            <a:r>
              <a:rPr lang="en-US" dirty="0"/>
              <a:t>(0.35);//</a:t>
            </a:r>
            <a:r>
              <a:rPr lang="zh-CN" altLang="en-US" dirty="0"/>
              <a:t>轴名偏移</a:t>
            </a:r>
          </a:p>
          <a:p>
            <a:r>
              <a:rPr lang="zh-CN" alt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SetTitleSize</a:t>
            </a:r>
            <a:r>
              <a:rPr lang="en-US" dirty="0"/>
              <a:t>(0.18);</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SetTitleSize</a:t>
            </a:r>
            <a:r>
              <a:rPr lang="en-US" dirty="0"/>
              <a:t>(0.18);</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SetNdivisions</a:t>
            </a:r>
            <a:r>
              <a:rPr lang="en-US" dirty="0"/>
              <a:t>(105);</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SetTickLength</a:t>
            </a:r>
            <a:r>
              <a:rPr lang="en-US" dirty="0"/>
              <a:t>(0.010);</a:t>
            </a:r>
          </a:p>
          <a:p>
            <a:r>
              <a:rPr lang="en-US" dirty="0"/>
              <a:t>			</a:t>
            </a:r>
            <a:r>
              <a:rPr lang="en-US" dirty="0" err="1"/>
              <a:t>graph_residual</a:t>
            </a:r>
            <a:r>
              <a:rPr lang="en-US" dirty="0"/>
              <a:t>[</a:t>
            </a:r>
            <a:r>
              <a:rPr lang="en-US" dirty="0" err="1"/>
              <a:t>i</a:t>
            </a:r>
            <a:r>
              <a:rPr lang="en-US" dirty="0"/>
              <a:t>]-&gt;</a:t>
            </a:r>
            <a:r>
              <a:rPr lang="en-US" dirty="0" err="1"/>
              <a:t>SetStats</a:t>
            </a:r>
            <a:r>
              <a:rPr lang="en-US" dirty="0"/>
              <a:t>(0);</a:t>
            </a:r>
          </a:p>
          <a:p>
            <a:r>
              <a:rPr lang="en-US" dirty="0"/>
              <a:t>			</a:t>
            </a:r>
            <a:r>
              <a:rPr lang="en-US" dirty="0" err="1"/>
              <a:t>graph_residual</a:t>
            </a:r>
            <a:r>
              <a:rPr lang="en-US" dirty="0"/>
              <a:t>[</a:t>
            </a:r>
            <a:r>
              <a:rPr lang="en-US" dirty="0" err="1"/>
              <a:t>i</a:t>
            </a:r>
            <a:r>
              <a:rPr lang="en-US" dirty="0"/>
              <a:t>]-&gt;</a:t>
            </a:r>
            <a:r>
              <a:rPr lang="en-US" dirty="0" err="1"/>
              <a:t>GetXaxis</a:t>
            </a:r>
            <a:r>
              <a:rPr lang="en-US" dirty="0"/>
              <a:t>()-&gt;</a:t>
            </a:r>
            <a:r>
              <a:rPr lang="en-US" dirty="0" err="1"/>
              <a:t>SetRangeUser</a:t>
            </a:r>
            <a:r>
              <a:rPr lang="en-US" dirty="0"/>
              <a:t>(</a:t>
            </a:r>
            <a:r>
              <a:rPr lang="en-US" dirty="0" err="1"/>
              <a:t>fitrange_min</a:t>
            </a:r>
            <a:r>
              <a:rPr lang="en-US" dirty="0"/>
              <a:t>, </a:t>
            </a:r>
            <a:r>
              <a:rPr lang="en-US" dirty="0" err="1"/>
              <a:t>fitrange_max</a:t>
            </a:r>
            <a:r>
              <a:rPr lang="en-US" dirty="0"/>
              <a:t>);</a:t>
            </a:r>
          </a:p>
          <a:p>
            <a:r>
              <a:rPr lang="en-US" dirty="0"/>
              <a:t>			</a:t>
            </a:r>
            <a:r>
              <a:rPr lang="en-US" dirty="0" err="1"/>
              <a:t>graph_residual</a:t>
            </a:r>
            <a:r>
              <a:rPr lang="en-US" dirty="0"/>
              <a:t>[</a:t>
            </a:r>
            <a:r>
              <a:rPr lang="en-US" dirty="0" err="1"/>
              <a:t>i</a:t>
            </a:r>
            <a:r>
              <a:rPr lang="en-US" dirty="0"/>
              <a:t>]-&gt;</a:t>
            </a:r>
            <a:r>
              <a:rPr lang="en-US" dirty="0" err="1"/>
              <a:t>GetYaxis</a:t>
            </a:r>
            <a:r>
              <a:rPr lang="en-US" dirty="0"/>
              <a:t>()-&gt;</a:t>
            </a:r>
            <a:r>
              <a:rPr lang="en-US" dirty="0" err="1"/>
              <a:t>SetRangeUser</a:t>
            </a:r>
            <a:r>
              <a:rPr lang="en-US" dirty="0"/>
              <a:t>(-53, 53); </a:t>
            </a:r>
          </a:p>
          <a:p>
            <a:r>
              <a:rPr lang="en-US" dirty="0"/>
              <a:t>			</a:t>
            </a:r>
            <a:r>
              <a:rPr lang="en-US" dirty="0" err="1"/>
              <a:t>graph_residual</a:t>
            </a:r>
            <a:r>
              <a:rPr lang="en-US" dirty="0"/>
              <a:t>[</a:t>
            </a:r>
            <a:r>
              <a:rPr lang="en-US" dirty="0" err="1"/>
              <a:t>i</a:t>
            </a:r>
            <a:r>
              <a:rPr lang="en-US" dirty="0"/>
              <a:t>]-&gt;</a:t>
            </a:r>
            <a:r>
              <a:rPr lang="en-US" dirty="0" err="1"/>
              <a:t>SetLineWidth</a:t>
            </a:r>
            <a:r>
              <a:rPr lang="en-US" dirty="0"/>
              <a:t>(1);</a:t>
            </a:r>
          </a:p>
          <a:p>
            <a:r>
              <a:rPr lang="en-US" dirty="0"/>
              <a:t>			</a:t>
            </a:r>
            <a:r>
              <a:rPr lang="en-US" dirty="0" err="1"/>
              <a:t>graph_residual</a:t>
            </a:r>
            <a:r>
              <a:rPr lang="en-US" dirty="0"/>
              <a:t>[</a:t>
            </a:r>
            <a:r>
              <a:rPr lang="en-US" dirty="0" err="1"/>
              <a:t>i</a:t>
            </a:r>
            <a:r>
              <a:rPr lang="en-US" dirty="0"/>
              <a:t>]-&gt;</a:t>
            </a:r>
            <a:r>
              <a:rPr lang="en-US" dirty="0" err="1"/>
              <a:t>SetLineColor</a:t>
            </a:r>
            <a:r>
              <a:rPr lang="en-US" dirty="0"/>
              <a:t>(</a:t>
            </a:r>
            <a:r>
              <a:rPr lang="en-US" dirty="0" err="1"/>
              <a:t>kBlack</a:t>
            </a:r>
            <a:r>
              <a:rPr lang="en-US" dirty="0"/>
              <a:t>);</a:t>
            </a:r>
          </a:p>
          <a:p>
            <a:r>
              <a:rPr lang="en-US" dirty="0"/>
              <a:t>			</a:t>
            </a:r>
            <a:r>
              <a:rPr lang="en-US" dirty="0" err="1"/>
              <a:t>graph_residual</a:t>
            </a:r>
            <a:r>
              <a:rPr lang="en-US" dirty="0"/>
              <a:t>[</a:t>
            </a:r>
            <a:r>
              <a:rPr lang="en-US" dirty="0" err="1"/>
              <a:t>i</a:t>
            </a:r>
            <a:r>
              <a:rPr lang="en-US" dirty="0"/>
              <a:t>]-&gt;</a:t>
            </a:r>
            <a:r>
              <a:rPr lang="en-US" dirty="0" err="1"/>
              <a:t>SetMarkerStyle</a:t>
            </a:r>
            <a:r>
              <a:rPr lang="en-US" dirty="0"/>
              <a:t>(6);</a:t>
            </a:r>
          </a:p>
          <a:p>
            <a:r>
              <a:rPr lang="en-US" dirty="0"/>
              <a:t>			</a:t>
            </a:r>
            <a:r>
              <a:rPr lang="en-US" dirty="0" err="1"/>
              <a:t>graph_residual</a:t>
            </a:r>
            <a:r>
              <a:rPr lang="en-US" dirty="0"/>
              <a:t>[</a:t>
            </a:r>
            <a:r>
              <a:rPr lang="en-US" dirty="0" err="1"/>
              <a:t>i</a:t>
            </a:r>
            <a:r>
              <a:rPr lang="en-US" dirty="0"/>
              <a:t>]-&gt;</a:t>
            </a:r>
            <a:r>
              <a:rPr lang="en-US" dirty="0" err="1"/>
              <a:t>SetMarkerColor</a:t>
            </a:r>
            <a:r>
              <a:rPr lang="en-US" dirty="0"/>
              <a:t>(</a:t>
            </a:r>
            <a:r>
              <a:rPr lang="en-US" dirty="0" err="1"/>
              <a:t>kBlack</a:t>
            </a:r>
            <a:r>
              <a:rPr lang="en-US" dirty="0"/>
              <a:t>);</a:t>
            </a:r>
          </a:p>
          <a:p>
            <a:r>
              <a:rPr lang="en-US" dirty="0"/>
              <a:t>			</a:t>
            </a:r>
            <a:r>
              <a:rPr lang="en-US" dirty="0" err="1"/>
              <a:t>canvaspeak</a:t>
            </a:r>
            <a:r>
              <a:rPr lang="en-US" dirty="0"/>
              <a:t>[</a:t>
            </a:r>
            <a:r>
              <a:rPr lang="en-US" dirty="0" err="1"/>
              <a:t>i</a:t>
            </a:r>
            <a:r>
              <a:rPr lang="en-US" dirty="0"/>
              <a:t>][ii]-&gt;cd();//</a:t>
            </a:r>
            <a:r>
              <a:rPr lang="zh-CN" altLang="en-US" dirty="0"/>
              <a:t>进入画布</a:t>
            </a:r>
          </a:p>
          <a:p>
            <a:r>
              <a:rPr lang="zh-CN" altLang="en-US" dirty="0"/>
              <a:t>			</a:t>
            </a:r>
            <a:r>
              <a:rPr lang="en-US" dirty="0"/>
              <a:t>pad2-&gt;</a:t>
            </a:r>
            <a:r>
              <a:rPr lang="en-US" dirty="0" err="1"/>
              <a:t>SetFrameLineWidth</a:t>
            </a:r>
            <a:r>
              <a:rPr lang="en-US" dirty="0"/>
              <a:t>(3);</a:t>
            </a:r>
          </a:p>
          <a:p>
            <a:r>
              <a:rPr lang="en-US" dirty="0"/>
              <a:t>			pad2-&gt;Draw();</a:t>
            </a:r>
          </a:p>
          <a:p>
            <a:r>
              <a:rPr lang="en-US" dirty="0"/>
              <a:t>			pad2-&gt;</a:t>
            </a:r>
            <a:r>
              <a:rPr lang="en-US" dirty="0" err="1"/>
              <a:t>RedrawAxis</a:t>
            </a:r>
            <a:r>
              <a:rPr lang="en-US" dirty="0"/>
              <a:t>();</a:t>
            </a:r>
          </a:p>
          <a:p>
            <a:r>
              <a:rPr lang="en-US" dirty="0"/>
              <a:t>			pad2-&gt;cd();</a:t>
            </a:r>
          </a:p>
          <a:p>
            <a:r>
              <a:rPr lang="en-US" dirty="0"/>
              <a:t>			</a:t>
            </a:r>
            <a:r>
              <a:rPr lang="en-US" dirty="0" err="1"/>
              <a:t>graph_residual</a:t>
            </a:r>
            <a:r>
              <a:rPr lang="en-US" dirty="0"/>
              <a:t>[</a:t>
            </a:r>
            <a:r>
              <a:rPr lang="en-US" dirty="0" err="1"/>
              <a:t>i</a:t>
            </a:r>
            <a:r>
              <a:rPr lang="en-US" dirty="0"/>
              <a:t>]-&gt;Draw("APZ");//"A": Axis are drawn around the graph, "P": The current marker is plotted at each point, "Z": Do not draw small horizontal and vertical lines the end of the error bars. Without "Z", the default is to draw these.</a:t>
            </a:r>
          </a:p>
          <a:p>
            <a:r>
              <a:rPr lang="en-US" dirty="0"/>
              <a:t>			</a:t>
            </a:r>
            <a:r>
              <a:rPr lang="en-US" dirty="0" err="1"/>
              <a:t>TLine</a:t>
            </a:r>
            <a:r>
              <a:rPr lang="en-US" dirty="0"/>
              <a:t>* T1 = new </a:t>
            </a:r>
            <a:r>
              <a:rPr lang="en-US" dirty="0" err="1"/>
              <a:t>TLine</a:t>
            </a:r>
            <a:r>
              <a:rPr lang="en-US" dirty="0"/>
              <a:t>(</a:t>
            </a:r>
            <a:r>
              <a:rPr lang="en-US" dirty="0" err="1"/>
              <a:t>fitrange_min</a:t>
            </a:r>
            <a:r>
              <a:rPr lang="en-US" dirty="0"/>
              <a:t>, 0, </a:t>
            </a:r>
            <a:r>
              <a:rPr lang="en-US" dirty="0" err="1"/>
              <a:t>fitrange_max</a:t>
            </a:r>
            <a:r>
              <a:rPr lang="en-US" dirty="0"/>
              <a:t>, 0);</a:t>
            </a:r>
          </a:p>
          <a:p>
            <a:r>
              <a:rPr lang="en-US" dirty="0"/>
              <a:t>			T1-&gt;</a:t>
            </a:r>
            <a:r>
              <a:rPr lang="en-US" dirty="0" err="1"/>
              <a:t>SetLineColor</a:t>
            </a:r>
            <a:r>
              <a:rPr lang="en-US" dirty="0"/>
              <a:t>(</a:t>
            </a:r>
            <a:r>
              <a:rPr lang="en-US" dirty="0" err="1"/>
              <a:t>kAzure</a:t>
            </a:r>
            <a:r>
              <a:rPr lang="en-US" dirty="0"/>
              <a:t>);</a:t>
            </a:r>
          </a:p>
          <a:p>
            <a:r>
              <a:rPr lang="en-US" dirty="0"/>
              <a:t>			T1-&gt;Draw("R");//"R" means the line is drawn with the current line attributes</a:t>
            </a:r>
          </a:p>
          <a:p>
            <a:endParaRPr lang="en-US" dirty="0"/>
          </a:p>
          <a:p>
            <a:r>
              <a:rPr lang="en-US" dirty="0"/>
              <a:t>			pad1-&gt;</a:t>
            </a:r>
            <a:r>
              <a:rPr lang="en-US" dirty="0" err="1"/>
              <a:t>SetLogy</a:t>
            </a:r>
            <a:r>
              <a:rPr lang="en-US" dirty="0"/>
              <a:t>(0); // residuals are wrong if logy is turn on earlier</a:t>
            </a:r>
          </a:p>
          <a:p>
            <a:r>
              <a:rPr lang="en-US" dirty="0"/>
              <a:t>			</a:t>
            </a:r>
            <a:r>
              <a:rPr lang="en-US" dirty="0" err="1"/>
              <a:t>sprintf</a:t>
            </a:r>
            <a:r>
              <a:rPr lang="en-US" dirty="0"/>
              <a:t>(filename, "%</a:t>
            </a:r>
            <a:r>
              <a:rPr lang="en-US" dirty="0" err="1"/>
              <a:t>s%s%s%s</a:t>
            </a:r>
            <a:r>
              <a:rPr lang="en-US" dirty="0"/>
              <a:t>", pathname, "</a:t>
            </a:r>
            <a:r>
              <a:rPr lang="en-US" dirty="0" err="1"/>
              <a:t>png</a:t>
            </a:r>
            <a:r>
              <a:rPr lang="en-US" dirty="0"/>
              <a:t>/", </a:t>
            </a:r>
            <a:r>
              <a:rPr lang="en-US" dirty="0" err="1"/>
              <a:t>hfit_name</a:t>
            </a:r>
            <a:r>
              <a:rPr lang="en-US" dirty="0"/>
              <a:t>, ".</a:t>
            </a:r>
            <a:r>
              <a:rPr lang="en-US" dirty="0" err="1"/>
              <a:t>png</a:t>
            </a:r>
            <a:r>
              <a:rPr lang="en-US" dirty="0"/>
              <a:t>");</a:t>
            </a:r>
          </a:p>
          <a:p>
            <a:r>
              <a:rPr lang="en-US" dirty="0"/>
              <a:t>			</a:t>
            </a:r>
            <a:r>
              <a:rPr lang="en-US" dirty="0" err="1"/>
              <a:t>canvaspeak</a:t>
            </a:r>
            <a:r>
              <a:rPr lang="en-US" dirty="0"/>
              <a:t>[</a:t>
            </a:r>
            <a:r>
              <a:rPr lang="en-US" dirty="0" err="1"/>
              <a:t>i</a:t>
            </a:r>
            <a:r>
              <a:rPr lang="en-US" dirty="0"/>
              <a:t>][ii]-&gt;</a:t>
            </a:r>
            <a:r>
              <a:rPr lang="en-US" dirty="0" err="1"/>
              <a:t>SaveAs</a:t>
            </a:r>
            <a:r>
              <a:rPr lang="en-US" dirty="0"/>
              <a:t>(filename);</a:t>
            </a:r>
          </a:p>
          <a:p>
            <a:endParaRPr lang="en-US" dirty="0"/>
          </a:p>
          <a:p>
            <a:r>
              <a:rPr lang="en-US" dirty="0"/>
              <a:t>		}//for(ii=0;ii&lt;</a:t>
            </a:r>
            <a:r>
              <a:rPr lang="en-US" dirty="0" err="1"/>
              <a:t>peaknum;ii</a:t>
            </a:r>
            <a:r>
              <a:rPr lang="en-US" dirty="0"/>
              <a:t>++)</a:t>
            </a:r>
          </a:p>
          <a:p>
            <a:r>
              <a:rPr lang="en-US" dirty="0"/>
              <a:t>		//</a:t>
            </a:r>
            <a:r>
              <a:rPr lang="en-US" dirty="0" err="1"/>
              <a:t>outfile</a:t>
            </a:r>
            <a:r>
              <a:rPr lang="en-US" dirty="0"/>
              <a:t> &lt;&lt; "\n\n" &lt;&lt; </a:t>
            </a:r>
            <a:r>
              <a:rPr lang="en-US" dirty="0" err="1"/>
              <a:t>endl</a:t>
            </a:r>
            <a:r>
              <a:rPr lang="en-US" dirty="0"/>
              <a:t>;</a:t>
            </a:r>
          </a:p>
          <a:p>
            <a:r>
              <a:rPr lang="en-US" dirty="0"/>
              <a:t>	}//for (</a:t>
            </a:r>
            <a:r>
              <a:rPr lang="en-US" dirty="0" err="1"/>
              <a:t>i</a:t>
            </a:r>
            <a:r>
              <a:rPr lang="en-US" dirty="0"/>
              <a:t>=0;i&lt;</a:t>
            </a:r>
            <a:r>
              <a:rPr lang="en-US" dirty="0" err="1"/>
              <a:t>ID;i</a:t>
            </a:r>
            <a:r>
              <a:rPr lang="en-US" dirty="0"/>
              <a:t>++)</a:t>
            </a:r>
          </a:p>
          <a:p>
            <a:r>
              <a:rPr lang="en-US" dirty="0"/>
              <a:t>}//</a:t>
            </a:r>
            <a:r>
              <a:rPr lang="en-US" dirty="0" err="1"/>
              <a:t>peakcali</a:t>
            </a:r>
            <a:r>
              <a:rPr lang="en-US" dirty="0"/>
              <a:t> main</a:t>
            </a:r>
          </a:p>
          <a:p>
            <a:endParaRPr lang="en-US" dirty="0"/>
          </a:p>
          <a:p>
            <a:endParaRPr lang="en-US" dirty="0"/>
          </a:p>
        </p:txBody>
      </p:sp>
      <p:sp>
        <p:nvSpPr>
          <p:cNvPr id="4" name="Slide Number Placeholder 3"/>
          <p:cNvSpPr>
            <a:spLocks noGrp="1"/>
          </p:cNvSpPr>
          <p:nvPr>
            <p:ph type="sldNum" sz="quarter" idx="5"/>
          </p:nvPr>
        </p:nvSpPr>
        <p:spPr/>
        <p:txBody>
          <a:bodyPr/>
          <a:lstStyle/>
          <a:p>
            <a:fld id="{5B8163E3-E104-4CE2-9206-9A84C7BA2D95}" type="slidenum">
              <a:rPr lang="zh-CN" altLang="en-US" smtClean="0"/>
              <a:t>1</a:t>
            </a:fld>
            <a:endParaRPr lang="zh-CN" altLang="en-US"/>
          </a:p>
        </p:txBody>
      </p:sp>
    </p:spTree>
    <p:extLst>
      <p:ext uri="{BB962C8B-B14F-4D97-AF65-F5344CB8AC3E}">
        <p14:creationId xmlns:p14="http://schemas.microsoft.com/office/powerpoint/2010/main" val="303912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5B8163E3-E104-4CE2-9206-9A84C7BA2D95}" type="slidenum">
              <a:rPr lang="zh-CN" altLang="en-US" smtClean="0"/>
              <a:t>6</a:t>
            </a:fld>
            <a:endParaRPr lang="zh-CN" altLang="en-US"/>
          </a:p>
        </p:txBody>
      </p:sp>
    </p:spTree>
    <p:extLst>
      <p:ext uri="{BB962C8B-B14F-4D97-AF65-F5344CB8AC3E}">
        <p14:creationId xmlns:p14="http://schemas.microsoft.com/office/powerpoint/2010/main" val="785957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Decay scheme </a:t>
            </a:r>
            <a:r>
              <a:rPr lang="en-US"/>
              <a:t>of 60Ga</a:t>
            </a:r>
            <a:endParaRPr lang="en-US" dirty="0"/>
          </a:p>
          <a:p>
            <a:r>
              <a:rPr lang="en-US" dirty="0"/>
              <a:t>60Ga decay scheme</a:t>
            </a:r>
          </a:p>
        </p:txBody>
      </p:sp>
      <p:sp>
        <p:nvSpPr>
          <p:cNvPr id="4" name="Slide Number Placeholder 3"/>
          <p:cNvSpPr>
            <a:spLocks noGrp="1"/>
          </p:cNvSpPr>
          <p:nvPr>
            <p:ph type="sldNum" sz="quarter" idx="5"/>
          </p:nvPr>
        </p:nvSpPr>
        <p:spPr/>
        <p:txBody>
          <a:bodyPr/>
          <a:lstStyle/>
          <a:p>
            <a:fld id="{03D02776-8BC1-45B5-AF1A-C4418966F501}" type="slidenum">
              <a:rPr lang="en-US" smtClean="0"/>
              <a:t>8</a:t>
            </a:fld>
            <a:endParaRPr lang="en-US"/>
          </a:p>
        </p:txBody>
      </p:sp>
    </p:spTree>
    <p:extLst>
      <p:ext uri="{BB962C8B-B14F-4D97-AF65-F5344CB8AC3E}">
        <p14:creationId xmlns:p14="http://schemas.microsoft.com/office/powerpoint/2010/main" val="1781134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Decay scheme of 64As</a:t>
            </a:r>
          </a:p>
          <a:p>
            <a:r>
              <a:rPr lang="en-US" dirty="0"/>
              <a:t>64As decay scheme</a:t>
            </a:r>
          </a:p>
        </p:txBody>
      </p:sp>
      <p:sp>
        <p:nvSpPr>
          <p:cNvPr id="4" name="Slide Number Placeholder 3"/>
          <p:cNvSpPr>
            <a:spLocks noGrp="1"/>
          </p:cNvSpPr>
          <p:nvPr>
            <p:ph type="sldNum" sz="quarter" idx="5"/>
          </p:nvPr>
        </p:nvSpPr>
        <p:spPr/>
        <p:txBody>
          <a:bodyPr/>
          <a:lstStyle/>
          <a:p>
            <a:fld id="{03D02776-8BC1-45B5-AF1A-C4418966F501}" type="slidenum">
              <a:rPr lang="en-US" smtClean="0"/>
              <a:t>9</a:t>
            </a:fld>
            <a:endParaRPr lang="en-US"/>
          </a:p>
        </p:txBody>
      </p:sp>
    </p:spTree>
    <p:extLst>
      <p:ext uri="{BB962C8B-B14F-4D97-AF65-F5344CB8AC3E}">
        <p14:creationId xmlns:p14="http://schemas.microsoft.com/office/powerpoint/2010/main" val="2838873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1FB763-D682-4C77-A025-60BE248065DA}"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333486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1FB763-D682-4C77-A025-60BE248065DA}"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91383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1FB763-D682-4C77-A025-60BE248065DA}"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3044886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正文">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0796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1FB763-D682-4C77-A025-60BE248065DA}"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1444319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1FB763-D682-4C77-A025-60BE248065DA}" type="datetimeFigureOut">
              <a:rPr lang="en-US" smtClean="0"/>
              <a:t>3/29/2024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3116314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1FB763-D682-4C77-A025-60BE248065DA}"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402986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1FB763-D682-4C77-A025-60BE248065DA}" type="datetimeFigureOut">
              <a:rPr lang="en-US" smtClean="0"/>
              <a:t>3/29/2024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292422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1FB763-D682-4C77-A025-60BE248065DA}" type="datetimeFigureOut">
              <a:rPr lang="en-US" smtClean="0"/>
              <a:t>3/29/2024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149723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1FB763-D682-4C77-A025-60BE248065DA}" type="datetimeFigureOut">
              <a:rPr lang="en-US" smtClean="0"/>
              <a:t>3/29/2024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2670614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1FB763-D682-4C77-A025-60BE248065DA}"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257678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1FB763-D682-4C77-A025-60BE248065DA}" type="datetimeFigureOut">
              <a:rPr lang="en-US" smtClean="0"/>
              <a:t>3/29/2024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1EBAC2-E9F2-49EA-9BD1-DE5EE077BBB0}" type="slidenum">
              <a:rPr lang="en-US" smtClean="0"/>
              <a:t>‹#›</a:t>
            </a:fld>
            <a:endParaRPr lang="en-US"/>
          </a:p>
        </p:txBody>
      </p:sp>
    </p:spTree>
    <p:extLst>
      <p:ext uri="{BB962C8B-B14F-4D97-AF65-F5344CB8AC3E}">
        <p14:creationId xmlns:p14="http://schemas.microsoft.com/office/powerpoint/2010/main" val="422463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1FB763-D682-4C77-A025-60BE248065DA}" type="datetimeFigureOut">
              <a:rPr lang="en-US" smtClean="0"/>
              <a:t>3/29/2024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1EBAC2-E9F2-49EA-9BD1-DE5EE077BBB0}" type="slidenum">
              <a:rPr lang="en-US" smtClean="0"/>
              <a:t>‹#›</a:t>
            </a:fld>
            <a:endParaRPr lang="en-US"/>
          </a:p>
        </p:txBody>
      </p:sp>
    </p:spTree>
    <p:extLst>
      <p:ext uri="{BB962C8B-B14F-4D97-AF65-F5344CB8AC3E}">
        <p14:creationId xmlns:p14="http://schemas.microsoft.com/office/powerpoint/2010/main" val="945132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E905AA2-004E-4272-ACCF-9A503552F8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2" y="3429000"/>
            <a:ext cx="6603622" cy="3429000"/>
          </a:xfrm>
          <a:prstGeom prst="rect">
            <a:avLst/>
          </a:prstGeom>
        </p:spPr>
      </p:pic>
      <p:pic>
        <p:nvPicPr>
          <p:cNvPr id="5" name="Picture 4">
            <a:extLst>
              <a:ext uri="{FF2B5EF4-FFF2-40B4-BE49-F238E27FC236}">
                <a16:creationId xmlns:a16="http://schemas.microsoft.com/office/drawing/2014/main" id="{4A6539DA-E909-4374-95CF-8F7D37260B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 y="0"/>
            <a:ext cx="6603624" cy="3429000"/>
          </a:xfrm>
          <a:prstGeom prst="rect">
            <a:avLst/>
          </a:prstGeom>
        </p:spPr>
      </p:pic>
      <p:sp>
        <p:nvSpPr>
          <p:cNvPr id="7" name="TextBox 6">
            <a:extLst>
              <a:ext uri="{FF2B5EF4-FFF2-40B4-BE49-F238E27FC236}">
                <a16:creationId xmlns:a16="http://schemas.microsoft.com/office/drawing/2014/main" id="{FD084CF1-04C6-4426-BD0D-884E6FD5AD8A}"/>
              </a:ext>
            </a:extLst>
          </p:cNvPr>
          <p:cNvSpPr txBox="1"/>
          <p:nvPr/>
        </p:nvSpPr>
        <p:spPr>
          <a:xfrm>
            <a:off x="7735614" y="0"/>
            <a:ext cx="1408386" cy="923330"/>
          </a:xfrm>
          <a:prstGeom prst="rect">
            <a:avLst/>
          </a:prstGeom>
          <a:noFill/>
        </p:spPr>
        <p:txBody>
          <a:bodyPr wrap="square">
            <a:spAutoFit/>
          </a:bodyPr>
          <a:lstStyle/>
          <a:p>
            <a:r>
              <a:rPr lang="en-US" sz="1800" b="0" i="0" u="none" strike="noStrike" dirty="0">
                <a:solidFill>
                  <a:srgbClr val="000000"/>
                </a:solidFill>
                <a:effectLst/>
                <a:latin typeface="Calibri" panose="020F0502020204030204" pitchFamily="34" charset="0"/>
                <a:ea typeface="宋体" panose="02010600030101010101" pitchFamily="2" charset="-122"/>
              </a:rPr>
              <a:t>10/31/2023</a:t>
            </a:r>
          </a:p>
          <a:p>
            <a:r>
              <a:rPr lang="en-US" sz="1800" b="0" i="0" u="none" strike="noStrike" dirty="0">
                <a:solidFill>
                  <a:srgbClr val="000000"/>
                </a:solidFill>
                <a:effectLst/>
                <a:latin typeface="Calibri" panose="020F0502020204030204" pitchFamily="34" charset="0"/>
                <a:ea typeface="宋体" panose="02010600030101010101" pitchFamily="2" charset="-122"/>
              </a:rPr>
              <a:t>Run 79</a:t>
            </a:r>
          </a:p>
          <a:p>
            <a:r>
              <a:rPr lang="en-US" dirty="0">
                <a:solidFill>
                  <a:srgbClr val="000000"/>
                </a:solidFill>
                <a:latin typeface="Calibri" panose="020F0502020204030204" pitchFamily="34" charset="0"/>
                <a:ea typeface="宋体" panose="02010600030101010101" pitchFamily="2" charset="-122"/>
              </a:rPr>
              <a:t>26 hours</a:t>
            </a:r>
            <a:endParaRPr lang="en-US" dirty="0"/>
          </a:p>
        </p:txBody>
      </p:sp>
    </p:spTree>
    <p:extLst>
      <p:ext uri="{BB962C8B-B14F-4D97-AF65-F5344CB8AC3E}">
        <p14:creationId xmlns:p14="http://schemas.microsoft.com/office/powerpoint/2010/main" val="1862568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2852" y="1336348"/>
            <a:ext cx="9144000" cy="5489471"/>
          </a:xfrm>
          <a:prstGeom prst="rect">
            <a:avLst/>
          </a:prstGeom>
        </p:spPr>
      </p:pic>
      <p:sp>
        <p:nvSpPr>
          <p:cNvPr id="7" name="下箭头 6"/>
          <p:cNvSpPr/>
          <p:nvPr/>
        </p:nvSpPr>
        <p:spPr>
          <a:xfrm>
            <a:off x="1880835" y="573167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下箭头 7"/>
          <p:cNvSpPr/>
          <p:nvPr/>
        </p:nvSpPr>
        <p:spPr>
          <a:xfrm rot="18900000">
            <a:off x="1698728" y="538936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1" name="下箭头 10"/>
          <p:cNvSpPr/>
          <p:nvPr/>
        </p:nvSpPr>
        <p:spPr>
          <a:xfrm>
            <a:off x="2495478" y="572733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下箭头 11"/>
          <p:cNvSpPr/>
          <p:nvPr/>
        </p:nvSpPr>
        <p:spPr>
          <a:xfrm rot="18900000">
            <a:off x="2313371" y="538503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1" name="Rectangle 3"/>
          <p:cNvSpPr>
            <a:spLocks noChangeArrowheads="1"/>
          </p:cNvSpPr>
          <p:nvPr/>
        </p:nvSpPr>
        <p:spPr bwMode="auto">
          <a:xfrm>
            <a:off x="4870082" y="21843"/>
            <a:ext cx="4258953" cy="646331"/>
          </a:xfrm>
          <a:prstGeom prst="rect">
            <a:avLst/>
          </a:prstGeom>
          <a:gradFill rotWithShape="1">
            <a:gsLst>
              <a:gs pos="0">
                <a:srgbClr val="CCCCFF"/>
              </a:gs>
              <a:gs pos="50000">
                <a:srgbClr val="FFFFFF"/>
              </a:gs>
              <a:gs pos="100000">
                <a:srgbClr val="CCCC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eaLnBrk="0" hangingPunct="0">
              <a:defRPr>
                <a:solidFill>
                  <a:schemeClr val="tx1"/>
                </a:solidFill>
                <a:latin typeface="Times New Roman" panose="02020603050405020304" pitchFamily="18" charset="0"/>
                <a:ea typeface="宋体" panose="02010600030101010101" pitchFamily="2" charset="-122"/>
              </a:defRPr>
            </a:lvl1pPr>
            <a:lvl2pPr marL="742950" indent="-285750" algn="l" eaLnBrk="0" hangingPunct="0">
              <a:defRPr>
                <a:solidFill>
                  <a:schemeClr val="tx1"/>
                </a:solidFill>
                <a:latin typeface="Times New Roman" panose="02020603050405020304" pitchFamily="18" charset="0"/>
                <a:ea typeface="宋体" panose="02010600030101010101" pitchFamily="2" charset="-122"/>
              </a:defRPr>
            </a:lvl2pPr>
            <a:lvl3pPr marL="1143000" indent="-228600" algn="l" eaLnBrk="0" hangingPunct="0">
              <a:defRPr>
                <a:solidFill>
                  <a:schemeClr val="tx1"/>
                </a:solidFill>
                <a:latin typeface="Times New Roman" panose="02020603050405020304" pitchFamily="18" charset="0"/>
                <a:ea typeface="宋体" panose="02010600030101010101" pitchFamily="2" charset="-122"/>
              </a:defRPr>
            </a:lvl3pPr>
            <a:lvl4pPr marL="1600200" indent="-228600" algn="l" eaLnBrk="0" hangingPunct="0">
              <a:defRPr>
                <a:solidFill>
                  <a:schemeClr val="tx1"/>
                </a:solidFill>
                <a:latin typeface="Times New Roman" panose="02020603050405020304" pitchFamily="18" charset="0"/>
                <a:ea typeface="宋体" panose="02010600030101010101" pitchFamily="2" charset="-122"/>
              </a:defRPr>
            </a:lvl4pPr>
            <a:lvl5pPr marL="2057400" indent="-228600" algn="l" eaLnBrk="0" hangingPunct="0">
              <a:defRPr>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9pPr>
          </a:lstStyle>
          <a:p>
            <a:pPr algn="ctr"/>
            <a:r>
              <a:rPr lang="en-US" altLang="zh-CN" dirty="0"/>
              <a:t>Reactions that Impact the Composition in the Multi-zone X-Ray Burst Model</a:t>
            </a:r>
            <a:endParaRPr lang="zh-CN" altLang="en-US" dirty="0">
              <a:cs typeface="Times New Roman" panose="02020603050405020304" pitchFamily="18" charset="0"/>
            </a:endParaRPr>
          </a:p>
        </p:txBody>
      </p:sp>
      <p:sp>
        <p:nvSpPr>
          <p:cNvPr id="3" name="矩形 2"/>
          <p:cNvSpPr/>
          <p:nvPr/>
        </p:nvSpPr>
        <p:spPr>
          <a:xfrm>
            <a:off x="10125" y="14873"/>
            <a:ext cx="2092239" cy="5016758"/>
          </a:xfrm>
          <a:prstGeom prst="rect">
            <a:avLst/>
          </a:prstGeom>
        </p:spPr>
        <p:txBody>
          <a:bodyPr wrap="none">
            <a:spAutoFit/>
          </a:bodyPr>
          <a:lstStyle/>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23</a:t>
            </a:r>
            <a:r>
              <a:rPr lang="en-US" altLang="zh-CN" sz="1600" kern="100" dirty="0">
                <a:solidFill>
                  <a:srgbClr val="00B050"/>
                </a:solidFill>
                <a:latin typeface="Times New Roman" panose="02020603050405020304" pitchFamily="18" charset="0"/>
                <a:cs typeface="Times New Roman" panose="02020603050405020304" pitchFamily="18" charset="0"/>
              </a:rPr>
              <a:t>Al(</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24</a:t>
            </a:r>
            <a:r>
              <a:rPr lang="en-US" altLang="zh-CN" sz="1600" kern="100" dirty="0">
                <a:solidFill>
                  <a:srgbClr val="00B050"/>
                </a:solidFill>
                <a:latin typeface="Times New Roman" panose="02020603050405020304" pitchFamily="18" charset="0"/>
                <a:cs typeface="Times New Roman" panose="02020603050405020304" pitchFamily="18" charset="0"/>
              </a:rPr>
              <a:t>Si unbound</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29</a:t>
            </a:r>
            <a:r>
              <a:rPr lang="en-US" altLang="zh-CN" sz="1600" kern="100" dirty="0">
                <a:solidFill>
                  <a:srgbClr val="00B050"/>
                </a:solidFill>
                <a:latin typeface="Times New Roman" panose="02020603050405020304" pitchFamily="18" charset="0"/>
                <a:cs typeface="Times New Roman" panose="02020603050405020304" pitchFamily="18" charset="0"/>
              </a:rPr>
              <a:t>P(</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30</a:t>
            </a:r>
            <a:r>
              <a:rPr lang="en-US" altLang="zh-CN" sz="1600" kern="100" dirty="0">
                <a:solidFill>
                  <a:srgbClr val="00B050"/>
                </a:solidFill>
                <a:latin typeface="Times New Roman" panose="02020603050405020304" pitchFamily="18" charset="0"/>
                <a:cs typeface="Times New Roman" panose="02020603050405020304" pitchFamily="18" charset="0"/>
              </a:rPr>
              <a:t>S unbound</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40</a:t>
            </a:r>
            <a:r>
              <a:rPr lang="en-US" altLang="zh-CN" sz="1600" kern="100" dirty="0">
                <a:solidFill>
                  <a:srgbClr val="00B050"/>
                </a:solidFill>
                <a:latin typeface="Times New Roman" panose="02020603050405020304" pitchFamily="18" charset="0"/>
                <a:cs typeface="Times New Roman" panose="02020603050405020304" pitchFamily="18" charset="0"/>
              </a:rPr>
              <a:t>Sc(</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41</a:t>
            </a:r>
            <a:r>
              <a:rPr lang="en-US" altLang="zh-CN" sz="1600" kern="100" dirty="0">
                <a:solidFill>
                  <a:srgbClr val="00B050"/>
                </a:solidFill>
                <a:latin typeface="Times New Roman" panose="02020603050405020304" pitchFamily="18" charset="0"/>
                <a:cs typeface="Times New Roman" panose="02020603050405020304" pitchFamily="18" charset="0"/>
              </a:rPr>
              <a:t>Ti unbound</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47</a:t>
            </a:r>
            <a:r>
              <a:rPr lang="en-US" altLang="zh-CN" sz="1600" kern="100" dirty="0">
                <a:solidFill>
                  <a:srgbClr val="00B050"/>
                </a:solidFill>
                <a:latin typeface="Times New Roman" panose="02020603050405020304" pitchFamily="18" charset="0"/>
                <a:cs typeface="Times New Roman" panose="02020603050405020304" pitchFamily="18" charset="0"/>
              </a:rPr>
              <a:t>Cr(</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48</a:t>
            </a:r>
            <a:r>
              <a:rPr lang="en-US" altLang="zh-CN" sz="1600" kern="100" dirty="0">
                <a:solidFill>
                  <a:srgbClr val="00B050"/>
                </a:solidFill>
                <a:latin typeface="Times New Roman" panose="02020603050405020304" pitchFamily="18" charset="0"/>
                <a:cs typeface="Times New Roman" panose="02020603050405020304" pitchFamily="18" charset="0"/>
              </a:rPr>
              <a:t>Mn</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49</a:t>
            </a:r>
            <a:r>
              <a:rPr lang="en-US" altLang="zh-CN" sz="1600" kern="100" dirty="0">
                <a:solidFill>
                  <a:srgbClr val="00B050"/>
                </a:solidFill>
                <a:latin typeface="Times New Roman" panose="02020603050405020304" pitchFamily="18" charset="0"/>
                <a:cs typeface="Times New Roman" panose="02020603050405020304" pitchFamily="18" charset="0"/>
              </a:rPr>
              <a:t>Cr(</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50</a:t>
            </a:r>
            <a:r>
              <a:rPr lang="en-US" altLang="zh-CN" sz="1600" kern="100" dirty="0">
                <a:solidFill>
                  <a:srgbClr val="00B050"/>
                </a:solidFill>
                <a:latin typeface="Times New Roman" panose="02020603050405020304" pitchFamily="18" charset="0"/>
                <a:cs typeface="Times New Roman" panose="02020603050405020304" pitchFamily="18" charset="0"/>
              </a:rPr>
              <a:t>Mn</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47</a:t>
            </a:r>
            <a:r>
              <a:rPr lang="en-US" altLang="zh-CN" sz="1600" kern="100" dirty="0">
                <a:solidFill>
                  <a:srgbClr val="00B050"/>
                </a:solidFill>
                <a:latin typeface="Times New Roman" panose="02020603050405020304" pitchFamily="18" charset="0"/>
                <a:cs typeface="Times New Roman" panose="02020603050405020304" pitchFamily="18" charset="0"/>
              </a:rPr>
              <a:t>Mn(</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48</a:t>
            </a:r>
            <a:r>
              <a:rPr lang="en-US" altLang="zh-CN" sz="1600" kern="100" dirty="0">
                <a:solidFill>
                  <a:srgbClr val="00B050"/>
                </a:solidFill>
                <a:latin typeface="Times New Roman" panose="02020603050405020304" pitchFamily="18" charset="0"/>
                <a:cs typeface="Times New Roman" panose="02020603050405020304" pitchFamily="18" charset="0"/>
              </a:rPr>
              <a:t>Fe unbound</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60</a:t>
            </a:r>
            <a:r>
              <a:rPr lang="en-US" altLang="zh-CN" sz="1600" kern="100" dirty="0">
                <a:solidFill>
                  <a:srgbClr val="00B050"/>
                </a:solidFill>
                <a:latin typeface="Times New Roman" panose="02020603050405020304" pitchFamily="18" charset="0"/>
                <a:cs typeface="Times New Roman" panose="02020603050405020304" pitchFamily="18" charset="0"/>
              </a:rPr>
              <a:t>Cu(</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61</a:t>
            </a:r>
            <a:r>
              <a:rPr lang="en-US" altLang="zh-CN" sz="1600" kern="100" dirty="0">
                <a:solidFill>
                  <a:srgbClr val="00B050"/>
                </a:solidFill>
                <a:latin typeface="Times New Roman" panose="02020603050405020304" pitchFamily="18" charset="0"/>
                <a:cs typeface="Times New Roman" panose="02020603050405020304" pitchFamily="18" charset="0"/>
              </a:rPr>
              <a:t>Zn</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61</a:t>
            </a:r>
            <a:r>
              <a:rPr lang="en-US" altLang="zh-CN" sz="1600" kern="100" dirty="0">
                <a:solidFill>
                  <a:srgbClr val="00B050"/>
                </a:solidFill>
                <a:latin typeface="Times New Roman" panose="02020603050405020304" pitchFamily="18" charset="0"/>
                <a:cs typeface="Times New Roman" panose="02020603050405020304" pitchFamily="18" charset="0"/>
              </a:rPr>
              <a:t>Zn(</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62</a:t>
            </a:r>
            <a:r>
              <a:rPr lang="en-US" altLang="zh-CN" sz="1600" kern="100" dirty="0">
                <a:solidFill>
                  <a:srgbClr val="00B050"/>
                </a:solidFill>
                <a:latin typeface="Times New Roman" panose="02020603050405020304" pitchFamily="18" charset="0"/>
                <a:cs typeface="Times New Roman" panose="02020603050405020304" pitchFamily="18" charset="0"/>
              </a:rPr>
              <a:t>Ga</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62</a:t>
            </a:r>
            <a:r>
              <a:rPr lang="en-US" altLang="zh-CN" sz="1600" kern="100" dirty="0">
                <a:solidFill>
                  <a:srgbClr val="00B050"/>
                </a:solidFill>
                <a:latin typeface="Times New Roman" panose="02020603050405020304" pitchFamily="18" charset="0"/>
                <a:cs typeface="Times New Roman" panose="02020603050405020304" pitchFamily="18" charset="0"/>
              </a:rPr>
              <a:t>Zn(</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63</a:t>
            </a:r>
            <a:r>
              <a:rPr lang="en-US" altLang="zh-CN" sz="1600" kern="100" dirty="0">
                <a:solidFill>
                  <a:srgbClr val="00B050"/>
                </a:solidFill>
                <a:latin typeface="Times New Roman" panose="02020603050405020304" pitchFamily="18" charset="0"/>
                <a:cs typeface="Times New Roman" panose="02020603050405020304" pitchFamily="18" charset="0"/>
              </a:rPr>
              <a:t>Ga</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63</a:t>
            </a:r>
            <a:r>
              <a:rPr lang="en-US" altLang="zh-CN" sz="1600" kern="100" dirty="0">
                <a:solidFill>
                  <a:srgbClr val="00B050"/>
                </a:solidFill>
                <a:latin typeface="Times New Roman" panose="02020603050405020304" pitchFamily="18" charset="0"/>
                <a:cs typeface="Times New Roman" panose="02020603050405020304" pitchFamily="18" charset="0"/>
              </a:rPr>
              <a:t>Ga(</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64</a:t>
            </a:r>
            <a:r>
              <a:rPr lang="en-US" altLang="zh-CN" sz="1600" kern="100" dirty="0">
                <a:solidFill>
                  <a:srgbClr val="00B050"/>
                </a:solidFill>
                <a:latin typeface="Times New Roman" panose="02020603050405020304" pitchFamily="18" charset="0"/>
                <a:cs typeface="Times New Roman" panose="02020603050405020304" pitchFamily="18" charset="0"/>
              </a:rPr>
              <a:t>Ge</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69</a:t>
            </a:r>
            <a:r>
              <a:rPr lang="en-US" altLang="zh-CN" sz="1600" kern="100" dirty="0">
                <a:solidFill>
                  <a:srgbClr val="00B050"/>
                </a:solidFill>
                <a:latin typeface="Times New Roman" panose="02020603050405020304" pitchFamily="18" charset="0"/>
                <a:cs typeface="Times New Roman" panose="02020603050405020304" pitchFamily="18" charset="0"/>
              </a:rPr>
              <a:t>Se(</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70</a:t>
            </a:r>
            <a:r>
              <a:rPr lang="en-US" altLang="zh-CN" sz="1600" kern="100" dirty="0">
                <a:solidFill>
                  <a:srgbClr val="00B050"/>
                </a:solidFill>
                <a:latin typeface="Times New Roman" panose="02020603050405020304" pitchFamily="18" charset="0"/>
                <a:cs typeface="Times New Roman" panose="02020603050405020304" pitchFamily="18" charset="0"/>
              </a:rPr>
              <a:t>Br</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72</a:t>
            </a:r>
            <a:r>
              <a:rPr lang="en-US" altLang="zh-CN" sz="1600" kern="100" dirty="0">
                <a:solidFill>
                  <a:srgbClr val="00B050"/>
                </a:solidFill>
                <a:latin typeface="Times New Roman" panose="02020603050405020304" pitchFamily="18" charset="0"/>
                <a:cs typeface="Times New Roman" panose="02020603050405020304" pitchFamily="18" charset="0"/>
              </a:rPr>
              <a:t>Br(</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73</a:t>
            </a:r>
            <a:r>
              <a:rPr lang="en-US" altLang="zh-CN" sz="1600" kern="100" dirty="0">
                <a:solidFill>
                  <a:srgbClr val="00B050"/>
                </a:solidFill>
                <a:latin typeface="Times New Roman" panose="02020603050405020304" pitchFamily="18" charset="0"/>
                <a:cs typeface="Times New Roman" panose="02020603050405020304" pitchFamily="18" charset="0"/>
              </a:rPr>
              <a:t>Kr unbound</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73</a:t>
            </a:r>
            <a:r>
              <a:rPr lang="en-US" altLang="zh-CN" sz="1600" kern="100" dirty="0">
                <a:solidFill>
                  <a:srgbClr val="00B050"/>
                </a:solidFill>
                <a:latin typeface="Times New Roman" panose="02020603050405020304" pitchFamily="18" charset="0"/>
                <a:cs typeface="Times New Roman" panose="02020603050405020304" pitchFamily="18" charset="0"/>
              </a:rPr>
              <a:t>Kr(</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74</a:t>
            </a:r>
            <a:r>
              <a:rPr lang="en-US" altLang="zh-CN" sz="1600" kern="100" dirty="0">
                <a:solidFill>
                  <a:srgbClr val="00B050"/>
                </a:solidFill>
                <a:latin typeface="Times New Roman" panose="02020603050405020304" pitchFamily="18" charset="0"/>
                <a:cs typeface="Times New Roman" panose="02020603050405020304" pitchFamily="18" charset="0"/>
              </a:rPr>
              <a:t>Rb</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83</a:t>
            </a:r>
            <a:r>
              <a:rPr lang="en-US" altLang="zh-CN" sz="1600" kern="100" dirty="0">
                <a:solidFill>
                  <a:srgbClr val="00B050"/>
                </a:solidFill>
                <a:latin typeface="Times New Roman" panose="02020603050405020304" pitchFamily="18" charset="0"/>
                <a:cs typeface="Times New Roman" panose="02020603050405020304" pitchFamily="18" charset="0"/>
              </a:rPr>
              <a:t>Zr(</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84</a:t>
            </a:r>
            <a:r>
              <a:rPr lang="en-US" altLang="zh-CN" sz="1600" kern="100" dirty="0">
                <a:solidFill>
                  <a:srgbClr val="00B050"/>
                </a:solidFill>
                <a:latin typeface="Times New Roman" panose="02020603050405020304" pitchFamily="18" charset="0"/>
                <a:cs typeface="Times New Roman" panose="02020603050405020304" pitchFamily="18" charset="0"/>
              </a:rPr>
              <a:t>Nb</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83</a:t>
            </a:r>
            <a:r>
              <a:rPr lang="en-US" altLang="zh-CN" sz="1600" kern="100" dirty="0">
                <a:solidFill>
                  <a:srgbClr val="00B050"/>
                </a:solidFill>
                <a:latin typeface="Times New Roman" panose="02020603050405020304" pitchFamily="18" charset="0"/>
                <a:cs typeface="Times New Roman" panose="02020603050405020304" pitchFamily="18" charset="0"/>
              </a:rPr>
              <a:t>Nb(</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84</a:t>
            </a:r>
            <a:r>
              <a:rPr lang="en-US" altLang="zh-CN" sz="1600" kern="100" dirty="0">
                <a:solidFill>
                  <a:srgbClr val="00B050"/>
                </a:solidFill>
                <a:latin typeface="Times New Roman" panose="02020603050405020304" pitchFamily="18" charset="0"/>
                <a:cs typeface="Times New Roman" panose="02020603050405020304" pitchFamily="18" charset="0"/>
              </a:rPr>
              <a:t>Mo</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84</a:t>
            </a:r>
            <a:r>
              <a:rPr lang="en-US" altLang="zh-CN" sz="1600" kern="100" dirty="0">
                <a:solidFill>
                  <a:srgbClr val="00B050"/>
                </a:solidFill>
                <a:latin typeface="Times New Roman" panose="02020603050405020304" pitchFamily="18" charset="0"/>
                <a:cs typeface="Times New Roman" panose="02020603050405020304" pitchFamily="18" charset="0"/>
              </a:rPr>
              <a:t>Nb(</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85</a:t>
            </a:r>
            <a:r>
              <a:rPr lang="en-US" altLang="zh-CN" sz="1600" kern="100" dirty="0">
                <a:solidFill>
                  <a:srgbClr val="00B050"/>
                </a:solidFill>
                <a:latin typeface="Times New Roman" panose="02020603050405020304" pitchFamily="18" charset="0"/>
                <a:cs typeface="Times New Roman" panose="02020603050405020304" pitchFamily="18" charset="0"/>
              </a:rPr>
              <a:t>Mo</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85</a:t>
            </a:r>
            <a:r>
              <a:rPr lang="en-US" altLang="zh-CN" sz="1600" kern="100" dirty="0">
                <a:solidFill>
                  <a:srgbClr val="00B050"/>
                </a:solidFill>
                <a:latin typeface="Times New Roman" panose="02020603050405020304" pitchFamily="18" charset="0"/>
                <a:cs typeface="Times New Roman" panose="02020603050405020304" pitchFamily="18" charset="0"/>
              </a:rPr>
              <a:t>Mo(</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86</a:t>
            </a:r>
            <a:r>
              <a:rPr lang="en-US" altLang="zh-CN" sz="1600" kern="100" dirty="0">
                <a:solidFill>
                  <a:srgbClr val="00B050"/>
                </a:solidFill>
                <a:latin typeface="Times New Roman" panose="02020603050405020304" pitchFamily="18" charset="0"/>
                <a:cs typeface="Times New Roman" panose="02020603050405020304" pitchFamily="18" charset="0"/>
              </a:rPr>
              <a:t>Tc</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86</a:t>
            </a:r>
            <a:r>
              <a:rPr lang="en-US" altLang="zh-CN" sz="1600" kern="100" dirty="0">
                <a:solidFill>
                  <a:srgbClr val="00B050"/>
                </a:solidFill>
                <a:latin typeface="Times New Roman" panose="02020603050405020304" pitchFamily="18" charset="0"/>
                <a:cs typeface="Times New Roman" panose="02020603050405020304" pitchFamily="18" charset="0"/>
              </a:rPr>
              <a:t>Mo(</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87</a:t>
            </a:r>
            <a:r>
              <a:rPr lang="en-US" altLang="zh-CN" sz="1600" kern="100" dirty="0">
                <a:solidFill>
                  <a:srgbClr val="00B050"/>
                </a:solidFill>
                <a:latin typeface="Times New Roman" panose="02020603050405020304" pitchFamily="18" charset="0"/>
                <a:cs typeface="Times New Roman" panose="02020603050405020304" pitchFamily="18" charset="0"/>
              </a:rPr>
              <a:t>Tc</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89</a:t>
            </a:r>
            <a:r>
              <a:rPr lang="en-US" altLang="zh-CN" sz="1600" kern="100" dirty="0">
                <a:solidFill>
                  <a:srgbClr val="00B050"/>
                </a:solidFill>
                <a:latin typeface="Times New Roman" panose="02020603050405020304" pitchFamily="18" charset="0"/>
                <a:cs typeface="Times New Roman" panose="02020603050405020304" pitchFamily="18" charset="0"/>
              </a:rPr>
              <a:t>Tc(</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90</a:t>
            </a:r>
            <a:r>
              <a:rPr lang="en-US" altLang="zh-CN" sz="1600" kern="100" dirty="0">
                <a:solidFill>
                  <a:srgbClr val="00B050"/>
                </a:solidFill>
                <a:latin typeface="Times New Roman" panose="02020603050405020304" pitchFamily="18" charset="0"/>
                <a:cs typeface="Times New Roman" panose="02020603050405020304" pitchFamily="18" charset="0"/>
              </a:rPr>
              <a:t>Ru</a:t>
            </a:r>
            <a:endParaRPr lang="zh-CN" altLang="zh-CN" sz="1600" kern="100" dirty="0">
              <a:solidFill>
                <a:srgbClr val="00B050"/>
              </a:solidFill>
              <a:latin typeface="Times New Roman" panose="02020603050405020304" pitchFamily="18" charset="0"/>
              <a:cs typeface="Times New Roman" panose="02020603050405020304" pitchFamily="18" charset="0"/>
            </a:endParaRPr>
          </a:p>
          <a:p>
            <a:pPr algn="just">
              <a:spcAft>
                <a:spcPts val="0"/>
              </a:spcAft>
            </a:pPr>
            <a:r>
              <a:rPr lang="en-US" altLang="zh-CN" sz="1600" kern="100" baseline="30000" dirty="0">
                <a:solidFill>
                  <a:srgbClr val="00B050"/>
                </a:solidFill>
                <a:latin typeface="Times New Roman" panose="02020603050405020304" pitchFamily="18" charset="0"/>
                <a:cs typeface="Times New Roman" panose="02020603050405020304" pitchFamily="18" charset="0"/>
              </a:rPr>
              <a:t>92</a:t>
            </a:r>
            <a:r>
              <a:rPr lang="en-US" altLang="zh-CN" sz="1600" kern="100" dirty="0">
                <a:solidFill>
                  <a:srgbClr val="00B050"/>
                </a:solidFill>
                <a:latin typeface="Times New Roman" panose="02020603050405020304" pitchFamily="18" charset="0"/>
                <a:cs typeface="Times New Roman" panose="02020603050405020304" pitchFamily="18" charset="0"/>
              </a:rPr>
              <a:t>Rh(</a:t>
            </a:r>
            <a:r>
              <a:rPr lang="en-US" altLang="zh-CN" sz="1600" i="1" kern="100" dirty="0" err="1">
                <a:solidFill>
                  <a:srgbClr val="00B050"/>
                </a:solidFill>
                <a:latin typeface="Times New Roman" panose="02020603050405020304" pitchFamily="18" charset="0"/>
                <a:cs typeface="Times New Roman" panose="02020603050405020304" pitchFamily="18" charset="0"/>
              </a:rPr>
              <a:t>p</a:t>
            </a:r>
            <a:r>
              <a:rPr lang="en-US" altLang="zh-CN" sz="1600" kern="100" dirty="0" err="1">
                <a:solidFill>
                  <a:srgbClr val="00B050"/>
                </a:solidFill>
                <a:latin typeface="Times New Roman" panose="02020603050405020304" pitchFamily="18" charset="0"/>
                <a:cs typeface="Times New Roman" panose="02020603050405020304" pitchFamily="18" charset="0"/>
              </a:rPr>
              <a:t>,</a:t>
            </a:r>
            <a:r>
              <a:rPr lang="en-US" altLang="zh-CN" sz="1600" i="1" kern="100" dirty="0" err="1">
                <a:solidFill>
                  <a:srgbClr val="00B050"/>
                </a:solidFill>
                <a:latin typeface="Times New Roman" panose="02020603050405020304" pitchFamily="18" charset="0"/>
                <a:cs typeface="Times New Roman" panose="02020603050405020304" pitchFamily="18" charset="0"/>
              </a:rPr>
              <a:t>γ</a:t>
            </a:r>
            <a:r>
              <a:rPr lang="en-US" altLang="zh-CN" sz="1600" kern="100" dirty="0">
                <a:solidFill>
                  <a:srgbClr val="00B050"/>
                </a:solidFill>
                <a:latin typeface="Times New Roman" panose="02020603050405020304" pitchFamily="18" charset="0"/>
                <a:cs typeface="Times New Roman" panose="02020603050405020304" pitchFamily="18" charset="0"/>
              </a:rPr>
              <a:t>)</a:t>
            </a:r>
            <a:r>
              <a:rPr lang="en-US" altLang="zh-CN" sz="1600" kern="100" baseline="30000" dirty="0">
                <a:solidFill>
                  <a:srgbClr val="00B050"/>
                </a:solidFill>
                <a:latin typeface="Times New Roman" panose="02020603050405020304" pitchFamily="18" charset="0"/>
                <a:cs typeface="Times New Roman" panose="02020603050405020304" pitchFamily="18" charset="0"/>
              </a:rPr>
              <a:t>93</a:t>
            </a:r>
            <a:r>
              <a:rPr lang="en-US" altLang="zh-CN" sz="1600" kern="100" dirty="0">
                <a:solidFill>
                  <a:srgbClr val="00B050"/>
                </a:solidFill>
                <a:latin typeface="Times New Roman" panose="02020603050405020304" pitchFamily="18" charset="0"/>
                <a:cs typeface="Times New Roman" panose="02020603050405020304" pitchFamily="18" charset="0"/>
              </a:rPr>
              <a:t>Pd</a:t>
            </a:r>
            <a:endParaRPr lang="zh-CN" altLang="zh-CN" sz="1600" kern="100" dirty="0">
              <a:solidFill>
                <a:srgbClr val="00B050"/>
              </a:solidFill>
              <a:latin typeface="Times New Roman" panose="02020603050405020304" pitchFamily="18" charset="0"/>
              <a:cs typeface="Times New Roman" panose="02020603050405020304" pitchFamily="18" charset="0"/>
            </a:endParaRPr>
          </a:p>
        </p:txBody>
      </p:sp>
      <p:sp>
        <p:nvSpPr>
          <p:cNvPr id="27" name="下箭头 26"/>
          <p:cNvSpPr/>
          <p:nvPr/>
        </p:nvSpPr>
        <p:spPr>
          <a:xfrm>
            <a:off x="4322885" y="4224904"/>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下箭头 27"/>
          <p:cNvSpPr/>
          <p:nvPr/>
        </p:nvSpPr>
        <p:spPr>
          <a:xfrm rot="18900000">
            <a:off x="4140778" y="3882597"/>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9" name="矩形 28"/>
          <p:cNvSpPr/>
          <p:nvPr/>
        </p:nvSpPr>
        <p:spPr>
          <a:xfrm>
            <a:off x="3710665" y="202931"/>
            <a:ext cx="941283" cy="369332"/>
          </a:xfrm>
          <a:prstGeom prst="rect">
            <a:avLst/>
          </a:prstGeom>
        </p:spPr>
        <p:txBody>
          <a:bodyPr wrap="none">
            <a:spAutoFit/>
          </a:bodyPr>
          <a:lstStyle/>
          <a:p>
            <a:r>
              <a:rPr lang="en-US" altLang="zh-CN" dirty="0">
                <a:solidFill>
                  <a:srgbClr val="00B050"/>
                </a:solidFill>
                <a:latin typeface="Times New Roman" panose="02020603050405020304" pitchFamily="18" charset="0"/>
                <a:cs typeface="Times New Roman" panose="02020603050405020304" pitchFamily="18" charset="0"/>
              </a:rPr>
              <a:t>medium</a:t>
            </a:r>
            <a:endParaRPr lang="zh-CN" altLang="en-US" dirty="0"/>
          </a:p>
        </p:txBody>
      </p:sp>
      <p:sp>
        <p:nvSpPr>
          <p:cNvPr id="30" name="矩形 29"/>
          <p:cNvSpPr/>
          <p:nvPr/>
        </p:nvSpPr>
        <p:spPr>
          <a:xfrm>
            <a:off x="3601661" y="-24324"/>
            <a:ext cx="1159292" cy="369332"/>
          </a:xfrm>
          <a:prstGeom prst="rect">
            <a:avLst/>
          </a:prstGeom>
        </p:spPr>
        <p:txBody>
          <a:bodyPr wrap="none">
            <a:spAutoFit/>
          </a:bodyPr>
          <a:lstStyle/>
          <a:p>
            <a:r>
              <a:rPr lang="en-US" altLang="zh-CN" dirty="0">
                <a:solidFill>
                  <a:srgbClr val="0000FF"/>
                </a:solidFill>
                <a:latin typeface="Times New Roman" panose="02020603050405020304" pitchFamily="18" charset="0"/>
                <a:cs typeface="Times New Roman" panose="02020603050405020304" pitchFamily="18" charset="0"/>
              </a:rPr>
              <a:t>significant</a:t>
            </a:r>
            <a:endParaRPr lang="zh-CN" altLang="en-US" dirty="0"/>
          </a:p>
        </p:txBody>
      </p:sp>
      <p:sp>
        <p:nvSpPr>
          <p:cNvPr id="31" name="下箭头 30"/>
          <p:cNvSpPr/>
          <p:nvPr/>
        </p:nvSpPr>
        <p:spPr>
          <a:xfrm>
            <a:off x="4322885" y="388259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下箭头 31"/>
          <p:cNvSpPr/>
          <p:nvPr/>
        </p:nvSpPr>
        <p:spPr>
          <a:xfrm rot="18900000">
            <a:off x="4140778" y="354029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33" name="下箭头 32"/>
          <p:cNvSpPr/>
          <p:nvPr/>
        </p:nvSpPr>
        <p:spPr>
          <a:xfrm>
            <a:off x="4633464" y="388259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下箭头 33"/>
          <p:cNvSpPr/>
          <p:nvPr/>
        </p:nvSpPr>
        <p:spPr>
          <a:xfrm rot="18900000">
            <a:off x="4451357" y="354029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35" name="下箭头 34"/>
          <p:cNvSpPr/>
          <p:nvPr/>
        </p:nvSpPr>
        <p:spPr>
          <a:xfrm>
            <a:off x="4633485" y="358041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下箭头 35"/>
          <p:cNvSpPr/>
          <p:nvPr/>
        </p:nvSpPr>
        <p:spPr>
          <a:xfrm rot="18900000">
            <a:off x="4451378" y="323810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37" name="下箭头 36"/>
          <p:cNvSpPr/>
          <p:nvPr/>
        </p:nvSpPr>
        <p:spPr>
          <a:xfrm>
            <a:off x="5538360" y="266601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下箭头 37"/>
          <p:cNvSpPr/>
          <p:nvPr/>
        </p:nvSpPr>
        <p:spPr>
          <a:xfrm rot="18900000">
            <a:off x="5356253" y="232370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39" name="下箭头 38"/>
          <p:cNvSpPr/>
          <p:nvPr/>
        </p:nvSpPr>
        <p:spPr>
          <a:xfrm>
            <a:off x="6157485" y="2091483"/>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下箭头 39"/>
          <p:cNvSpPr/>
          <p:nvPr/>
        </p:nvSpPr>
        <p:spPr>
          <a:xfrm rot="18900000">
            <a:off x="5975378" y="1749176"/>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3" name="下箭头 22"/>
          <p:cNvSpPr/>
          <p:nvPr/>
        </p:nvSpPr>
        <p:spPr>
          <a:xfrm>
            <a:off x="321017" y="5341133"/>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下箭头 23"/>
          <p:cNvSpPr/>
          <p:nvPr/>
        </p:nvSpPr>
        <p:spPr>
          <a:xfrm rot="18900000">
            <a:off x="138910" y="4998826"/>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92D050"/>
              </a:solidFill>
            </a:endParaRPr>
          </a:p>
        </p:txBody>
      </p:sp>
      <p:sp>
        <p:nvSpPr>
          <p:cNvPr id="25" name="文本框 24"/>
          <p:cNvSpPr txBox="1"/>
          <p:nvPr/>
        </p:nvSpPr>
        <p:spPr>
          <a:xfrm>
            <a:off x="-9155" y="4708860"/>
            <a:ext cx="835485" cy="369332"/>
          </a:xfrm>
          <a:prstGeom prst="rect">
            <a:avLst/>
          </a:prstGeom>
          <a:noFill/>
        </p:spPr>
        <p:txBody>
          <a:bodyPr wrap="none" rtlCol="0">
            <a:spAutoFit/>
          </a:bodyPr>
          <a:lstStyle/>
          <a:p>
            <a:r>
              <a:rPr lang="en-US" altLang="zh-CN" i="1" dirty="0">
                <a:solidFill>
                  <a:srgbClr val="00B050"/>
                </a:solidFill>
                <a:latin typeface="Times New Roman" panose="02020603050405020304" pitchFamily="18" charset="0"/>
                <a:cs typeface="Times New Roman" panose="02020603050405020304" pitchFamily="18" charset="0"/>
              </a:rPr>
              <a:t>β</a:t>
            </a:r>
            <a:r>
              <a:rPr lang="en-US" altLang="zh-CN" baseline="30000" dirty="0">
                <a:solidFill>
                  <a:srgbClr val="00B050"/>
                </a:solidFill>
                <a:latin typeface="Times New Roman" panose="02020603050405020304" pitchFamily="18" charset="0"/>
                <a:cs typeface="Times New Roman" panose="02020603050405020304" pitchFamily="18" charset="0"/>
              </a:rPr>
              <a:t>+</a:t>
            </a:r>
            <a:r>
              <a:rPr lang="en-US" altLang="zh-CN" dirty="0">
                <a:solidFill>
                  <a:srgbClr val="00B050"/>
                </a:solidFill>
                <a:latin typeface="Times New Roman" panose="02020603050405020304" pitchFamily="18" charset="0"/>
                <a:cs typeface="Times New Roman" panose="02020603050405020304" pitchFamily="18" charset="0"/>
              </a:rPr>
              <a:t>(EC)</a:t>
            </a:r>
            <a:endParaRPr lang="zh-CN" altLang="en-US" dirty="0">
              <a:solidFill>
                <a:srgbClr val="00B050"/>
              </a:solidFill>
              <a:latin typeface="Times New Roman" panose="02020603050405020304" pitchFamily="18" charset="0"/>
              <a:cs typeface="Times New Roman" panose="02020603050405020304" pitchFamily="18" charset="0"/>
            </a:endParaRPr>
          </a:p>
        </p:txBody>
      </p:sp>
      <p:sp>
        <p:nvSpPr>
          <p:cNvPr id="26" name="文本框 25"/>
          <p:cNvSpPr txBox="1"/>
          <p:nvPr/>
        </p:nvSpPr>
        <p:spPr>
          <a:xfrm>
            <a:off x="84516" y="5328899"/>
            <a:ext cx="300082" cy="369332"/>
          </a:xfrm>
          <a:prstGeom prst="rect">
            <a:avLst/>
          </a:prstGeom>
          <a:noFill/>
        </p:spPr>
        <p:txBody>
          <a:bodyPr wrap="none" rtlCol="0">
            <a:spAutoFit/>
          </a:bodyPr>
          <a:lstStyle/>
          <a:p>
            <a:r>
              <a:rPr lang="en-US" altLang="zh-CN" i="1" dirty="0">
                <a:solidFill>
                  <a:srgbClr val="C00000"/>
                </a:solidFill>
                <a:latin typeface="Times New Roman" panose="02020603050405020304" pitchFamily="18" charset="0"/>
                <a:cs typeface="Times New Roman" panose="02020603050405020304" pitchFamily="18" charset="0"/>
              </a:rPr>
              <a:t>p</a:t>
            </a:r>
            <a:endParaRPr lang="zh-CN" altLang="en-US"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2546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2852" y="1336348"/>
            <a:ext cx="9144000" cy="5489471"/>
          </a:xfrm>
          <a:prstGeom prst="rect">
            <a:avLst/>
          </a:prstGeom>
        </p:spPr>
      </p:pic>
      <p:sp>
        <p:nvSpPr>
          <p:cNvPr id="11" name="下箭头 10"/>
          <p:cNvSpPr/>
          <p:nvPr/>
        </p:nvSpPr>
        <p:spPr>
          <a:xfrm>
            <a:off x="4019478" y="4238650"/>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下箭头 11"/>
          <p:cNvSpPr/>
          <p:nvPr/>
        </p:nvSpPr>
        <p:spPr>
          <a:xfrm rot="18900000">
            <a:off x="3837371" y="3896343"/>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4" name="矩形 13"/>
          <p:cNvSpPr/>
          <p:nvPr/>
        </p:nvSpPr>
        <p:spPr>
          <a:xfrm>
            <a:off x="12852" y="0"/>
            <a:ext cx="2241319" cy="646331"/>
          </a:xfrm>
          <a:prstGeom prst="rect">
            <a:avLst/>
          </a:prstGeom>
        </p:spPr>
        <p:txBody>
          <a:bodyPr wrap="none">
            <a:spAutoFit/>
          </a:bodyPr>
          <a:lstStyle/>
          <a:p>
            <a:r>
              <a:rPr lang="en-US" altLang="zh-CN" baseline="30000" dirty="0">
                <a:solidFill>
                  <a:srgbClr val="0000FF"/>
                </a:solidFill>
                <a:latin typeface="Times New Roman" panose="02020603050405020304" pitchFamily="18" charset="0"/>
                <a:cs typeface="Times New Roman" panose="02020603050405020304" pitchFamily="18" charset="0"/>
              </a:rPr>
              <a:t>59</a:t>
            </a:r>
            <a:r>
              <a:rPr lang="en-US" altLang="zh-CN" dirty="0">
                <a:solidFill>
                  <a:srgbClr val="0000FF"/>
                </a:solidFill>
                <a:latin typeface="Times New Roman" panose="02020603050405020304" pitchFamily="18" charset="0"/>
                <a:cs typeface="Times New Roman" panose="02020603050405020304" pitchFamily="18" charset="0"/>
              </a:rPr>
              <a:t>Cu(</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60</a:t>
            </a:r>
            <a:r>
              <a:rPr lang="en-US" altLang="zh-CN" dirty="0">
                <a:solidFill>
                  <a:srgbClr val="0000FF"/>
                </a:solidFill>
                <a:latin typeface="Times New Roman" panose="02020603050405020304" pitchFamily="18" charset="0"/>
                <a:cs typeface="Times New Roman" panose="02020603050405020304" pitchFamily="18" charset="0"/>
              </a:rPr>
              <a:t>Zn</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00FF"/>
                </a:solidFill>
                <a:latin typeface="Times New Roman" panose="02020603050405020304" pitchFamily="18" charset="0"/>
                <a:cs typeface="Times New Roman" panose="02020603050405020304" pitchFamily="18" charset="0"/>
              </a:rPr>
              <a:t>61</a:t>
            </a:r>
            <a:r>
              <a:rPr lang="en-US" altLang="zh-CN" dirty="0">
                <a:solidFill>
                  <a:srgbClr val="0000FF"/>
                </a:solidFill>
                <a:latin typeface="Times New Roman" panose="02020603050405020304" pitchFamily="18" charset="0"/>
                <a:cs typeface="Times New Roman" panose="02020603050405020304" pitchFamily="18" charset="0"/>
              </a:rPr>
              <a:t>Ga(</a:t>
            </a:r>
            <a:r>
              <a:rPr lang="en-US" altLang="zh-CN" i="1" dirty="0">
                <a:solidFill>
                  <a:srgbClr val="0000FF"/>
                </a:solidFill>
                <a:latin typeface="Times New Roman" panose="02020603050405020304" pitchFamily="18" charset="0"/>
                <a:cs typeface="Times New Roman" panose="02020603050405020304" pitchFamily="18" charset="0"/>
              </a:rPr>
              <a:t>p</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i="1" dirty="0">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62</a:t>
            </a:r>
            <a:r>
              <a:rPr lang="en-US" altLang="zh-CN" dirty="0">
                <a:solidFill>
                  <a:srgbClr val="0000FF"/>
                </a:solidFill>
                <a:latin typeface="Times New Roman" panose="02020603050405020304" pitchFamily="18" charset="0"/>
                <a:cs typeface="Times New Roman" panose="02020603050405020304" pitchFamily="18" charset="0"/>
              </a:rPr>
              <a:t>Ge</a:t>
            </a:r>
            <a:r>
              <a:rPr lang="en-US" altLang="zh-CN" sz="1400" dirty="0">
                <a:solidFill>
                  <a:srgbClr val="0000FF"/>
                </a:solidFill>
                <a:latin typeface="Times New Roman" panose="02020603050405020304" pitchFamily="18" charset="0"/>
                <a:cs typeface="Times New Roman" panose="02020603050405020304" pitchFamily="18" charset="0"/>
              </a:rPr>
              <a:t> </a:t>
            </a:r>
            <a:r>
              <a:rPr lang="en-US" altLang="zh-CN" sz="1400" dirty="0">
                <a:latin typeface="Times New Roman" panose="02020603050405020304" pitchFamily="18" charset="0"/>
                <a:cs typeface="Times New Roman" panose="02020603050405020304" pitchFamily="18" charset="0"/>
              </a:rPr>
              <a:t>(unbound)</a:t>
            </a:r>
            <a:endParaRPr lang="zh-CN" altLang="zh-CN" dirty="0">
              <a:solidFill>
                <a:srgbClr val="0000FF"/>
              </a:solidFill>
              <a:latin typeface="Times New Roman" panose="02020603050405020304" pitchFamily="18" charset="0"/>
              <a:cs typeface="Times New Roman" panose="02020603050405020304" pitchFamily="18" charset="0"/>
            </a:endParaRPr>
          </a:p>
        </p:txBody>
      </p:sp>
      <p:sp>
        <p:nvSpPr>
          <p:cNvPr id="21" name="Rectangle 3"/>
          <p:cNvSpPr>
            <a:spLocks noChangeArrowheads="1"/>
          </p:cNvSpPr>
          <p:nvPr/>
        </p:nvSpPr>
        <p:spPr bwMode="auto">
          <a:xfrm>
            <a:off x="5066956" y="5902489"/>
            <a:ext cx="4089896" cy="923330"/>
          </a:xfrm>
          <a:prstGeom prst="rect">
            <a:avLst/>
          </a:prstGeom>
          <a:gradFill rotWithShape="1">
            <a:gsLst>
              <a:gs pos="0">
                <a:srgbClr val="CCCCFF"/>
              </a:gs>
              <a:gs pos="50000">
                <a:srgbClr val="FFFFFF"/>
              </a:gs>
              <a:gs pos="100000">
                <a:srgbClr val="CCCC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eaLnBrk="0" hangingPunct="0">
              <a:defRPr>
                <a:solidFill>
                  <a:schemeClr val="tx1"/>
                </a:solidFill>
                <a:latin typeface="Times New Roman" panose="02020603050405020304" pitchFamily="18" charset="0"/>
                <a:ea typeface="宋体" panose="02010600030101010101" pitchFamily="2" charset="-122"/>
              </a:defRPr>
            </a:lvl1pPr>
            <a:lvl2pPr marL="742950" indent="-285750" algn="l" eaLnBrk="0" hangingPunct="0">
              <a:defRPr>
                <a:solidFill>
                  <a:schemeClr val="tx1"/>
                </a:solidFill>
                <a:latin typeface="Times New Roman" panose="02020603050405020304" pitchFamily="18" charset="0"/>
                <a:ea typeface="宋体" panose="02010600030101010101" pitchFamily="2" charset="-122"/>
              </a:defRPr>
            </a:lvl2pPr>
            <a:lvl3pPr marL="1143000" indent="-228600" algn="l" eaLnBrk="0" hangingPunct="0">
              <a:defRPr>
                <a:solidFill>
                  <a:schemeClr val="tx1"/>
                </a:solidFill>
                <a:latin typeface="Times New Roman" panose="02020603050405020304" pitchFamily="18" charset="0"/>
                <a:ea typeface="宋体" panose="02010600030101010101" pitchFamily="2" charset="-122"/>
              </a:defRPr>
            </a:lvl3pPr>
            <a:lvl4pPr marL="1600200" indent="-228600" algn="l" eaLnBrk="0" hangingPunct="0">
              <a:defRPr>
                <a:solidFill>
                  <a:schemeClr val="tx1"/>
                </a:solidFill>
                <a:latin typeface="Times New Roman" panose="02020603050405020304" pitchFamily="18" charset="0"/>
                <a:ea typeface="宋体" panose="02010600030101010101" pitchFamily="2" charset="-122"/>
              </a:defRPr>
            </a:lvl4pPr>
            <a:lvl5pPr marL="2057400" indent="-228600" algn="l" eaLnBrk="0" hangingPunct="0">
              <a:defRPr>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9pPr>
          </a:lstStyle>
          <a:p>
            <a:pPr algn="ctr"/>
            <a:r>
              <a:rPr lang="en-US" altLang="zh-CN" dirty="0">
                <a:cs typeface="Times New Roman" panose="02020603050405020304" pitchFamily="18" charset="0"/>
              </a:rPr>
              <a:t>Reactions that Impact both of the Burst Light Curve and Composition in the Multi-zone X-ray Burst Model</a:t>
            </a:r>
            <a:endParaRPr lang="zh-CN" altLang="en-US" dirty="0">
              <a:cs typeface="Times New Roman" panose="02020603050405020304" pitchFamily="18" charset="0"/>
            </a:endParaRPr>
          </a:p>
        </p:txBody>
      </p:sp>
      <p:sp>
        <p:nvSpPr>
          <p:cNvPr id="23" name="矩形 22"/>
          <p:cNvSpPr/>
          <p:nvPr/>
        </p:nvSpPr>
        <p:spPr>
          <a:xfrm>
            <a:off x="2190678" y="154295"/>
            <a:ext cx="1903085" cy="369332"/>
          </a:xfrm>
          <a:prstGeom prst="rect">
            <a:avLst/>
          </a:prstGeom>
        </p:spPr>
        <p:txBody>
          <a:bodyPr wrap="none">
            <a:spAutoFit/>
          </a:bodyPr>
          <a:lstStyle/>
          <a:p>
            <a:r>
              <a:rPr lang="en-US" altLang="zh-CN" dirty="0">
                <a:solidFill>
                  <a:srgbClr val="0000FF"/>
                </a:solidFill>
                <a:latin typeface="Times New Roman" panose="02020603050405020304" pitchFamily="18" charset="0"/>
                <a:cs typeface="Times New Roman" panose="02020603050405020304" pitchFamily="18" charset="0"/>
              </a:rPr>
              <a:t>Significant in both</a:t>
            </a:r>
            <a:endParaRPr lang="zh-CN" altLang="en-US" dirty="0"/>
          </a:p>
        </p:txBody>
      </p:sp>
      <p:sp>
        <p:nvSpPr>
          <p:cNvPr id="17" name="下箭头 16"/>
          <p:cNvSpPr/>
          <p:nvPr/>
        </p:nvSpPr>
        <p:spPr>
          <a:xfrm>
            <a:off x="4029417" y="3620036"/>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下箭头 17"/>
          <p:cNvSpPr/>
          <p:nvPr/>
        </p:nvSpPr>
        <p:spPr>
          <a:xfrm rot="18900000">
            <a:off x="3847310" y="3277729"/>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0" name="矩形 9"/>
          <p:cNvSpPr/>
          <p:nvPr/>
        </p:nvSpPr>
        <p:spPr>
          <a:xfrm>
            <a:off x="0" y="659424"/>
            <a:ext cx="7842211" cy="369332"/>
          </a:xfrm>
          <a:prstGeom prst="rect">
            <a:avLst/>
          </a:prstGeom>
          <a:noFill/>
        </p:spPr>
        <p:txBody>
          <a:bodyPr wrap="none">
            <a:spAutoFit/>
          </a:bodyPr>
          <a:lstStyle/>
          <a:p>
            <a:r>
              <a:rPr lang="en-US" altLang="zh-CN" kern="100" baseline="30000" dirty="0">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48</a:t>
            </a:r>
            <a:r>
              <a:rPr lang="en-US" altLang="zh-CN" kern="100" dirty="0">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Cr(</a:t>
            </a:r>
            <a:r>
              <a:rPr lang="en-US" altLang="zh-CN" i="1" kern="100" dirty="0" err="1">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p</a:t>
            </a:r>
            <a:r>
              <a:rPr lang="en-US" altLang="zh-CN" kern="100" dirty="0" err="1">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a:t>
            </a:r>
            <a:r>
              <a:rPr lang="en-US" altLang="zh-CN" i="1" kern="100" dirty="0" err="1">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γ</a:t>
            </a:r>
            <a:r>
              <a:rPr lang="en-US" altLang="zh-CN" kern="100" dirty="0">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a:t>
            </a:r>
            <a:r>
              <a:rPr lang="en-US" altLang="zh-CN" kern="100" baseline="30000" dirty="0">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49</a:t>
            </a:r>
            <a:r>
              <a:rPr lang="en-US" altLang="zh-CN" kern="100" dirty="0">
                <a:gradFill flip="none" rotWithShape="1">
                  <a:gsLst>
                    <a:gs pos="0">
                      <a:srgbClr val="0000FF"/>
                    </a:gs>
                    <a:gs pos="0">
                      <a:srgbClr val="0000FF"/>
                    </a:gs>
                    <a:gs pos="100000">
                      <a:srgbClr val="00FF00"/>
                    </a:gs>
                  </a:gsLst>
                  <a:lin ang="16200000" scaled="1"/>
                  <a:tileRect/>
                </a:gradFill>
                <a:latin typeface="Times New Roman" panose="02020603050405020304" pitchFamily="18" charset="0"/>
                <a:cs typeface="Times New Roman" panose="02020603050405020304" pitchFamily="18" charset="0"/>
              </a:rPr>
              <a:t>Mn</a:t>
            </a:r>
            <a:r>
              <a:rPr lang="en-US" altLang="zh-CN" dirty="0">
                <a:solidFill>
                  <a:srgbClr val="0000FF"/>
                </a:solidFill>
                <a:latin typeface="Times New Roman" panose="02020603050405020304" pitchFamily="18" charset="0"/>
                <a:cs typeface="Times New Roman" panose="02020603050405020304" pitchFamily="18" charset="0"/>
              </a:rPr>
              <a:t> </a:t>
            </a:r>
            <a:r>
              <a:rPr lang="en-US" altLang="zh-CN" dirty="0">
                <a:solidFill>
                  <a:srgbClr val="00B050"/>
                </a:solidFill>
                <a:latin typeface="Times New Roman" panose="02020603050405020304" pitchFamily="18" charset="0"/>
                <a:cs typeface="Times New Roman" panose="02020603050405020304" pitchFamily="18" charset="0"/>
              </a:rPr>
              <a:t>medium impact on light curve and </a:t>
            </a:r>
            <a:r>
              <a:rPr lang="en-US" altLang="zh-CN" dirty="0">
                <a:solidFill>
                  <a:srgbClr val="0000FF"/>
                </a:solidFill>
                <a:latin typeface="Times New Roman" panose="02020603050405020304" pitchFamily="18" charset="0"/>
                <a:cs typeface="Times New Roman" panose="02020603050405020304" pitchFamily="18" charset="0"/>
              </a:rPr>
              <a:t>significant impact on composition</a:t>
            </a:r>
            <a:endParaRPr lang="zh-CN" altLang="zh-CN" dirty="0">
              <a:solidFill>
                <a:srgbClr val="00B050"/>
              </a:solidFill>
              <a:latin typeface="Times New Roman" panose="02020603050405020304" pitchFamily="18" charset="0"/>
              <a:cs typeface="Times New Roman" panose="02020603050405020304" pitchFamily="18" charset="0"/>
            </a:endParaRPr>
          </a:p>
        </p:txBody>
      </p:sp>
      <p:sp>
        <p:nvSpPr>
          <p:cNvPr id="19" name="下箭头 18"/>
          <p:cNvSpPr/>
          <p:nvPr/>
        </p:nvSpPr>
        <p:spPr>
          <a:xfrm>
            <a:off x="2190678" y="572733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下箭头 19"/>
          <p:cNvSpPr/>
          <p:nvPr/>
        </p:nvSpPr>
        <p:spPr>
          <a:xfrm rot="18900000">
            <a:off x="2008571" y="538503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3" name="矩形 2"/>
          <p:cNvSpPr/>
          <p:nvPr/>
        </p:nvSpPr>
        <p:spPr>
          <a:xfrm>
            <a:off x="43262" y="1040795"/>
            <a:ext cx="9100737" cy="646331"/>
          </a:xfrm>
          <a:prstGeom prst="rect">
            <a:avLst/>
          </a:prstGeom>
        </p:spPr>
        <p:txBody>
          <a:bodyPr wrap="square">
            <a:spAutoFit/>
          </a:bodyPr>
          <a:lstStyle/>
          <a:p>
            <a:r>
              <a:rPr lang="en-US" altLang="zh-CN" kern="100" baseline="300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23</a:t>
            </a:r>
            <a:r>
              <a:rPr lang="en-US" altLang="zh-CN"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Al(</a:t>
            </a:r>
            <a:r>
              <a:rPr lang="en-US" altLang="zh-CN" i="1"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p</a:t>
            </a:r>
            <a:r>
              <a:rPr lang="en-US" altLang="zh-CN"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a:t>
            </a:r>
            <a:r>
              <a:rPr lang="en-US" altLang="zh-CN" i="1"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γ</a:t>
            </a:r>
            <a:r>
              <a:rPr lang="en-US" altLang="zh-CN"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a:t>
            </a:r>
            <a:r>
              <a:rPr lang="en-US" altLang="zh-CN" kern="100" baseline="300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24</a:t>
            </a:r>
            <a:r>
              <a:rPr lang="en-US" altLang="zh-CN" kern="100" dirty="0">
                <a:gradFill flip="none" rotWithShape="1">
                  <a:gsLst>
                    <a:gs pos="0">
                      <a:srgbClr val="0000FF"/>
                    </a:gs>
                    <a:gs pos="0">
                      <a:srgbClr val="0000FF"/>
                    </a:gs>
                    <a:gs pos="100000">
                      <a:srgbClr val="00FF00"/>
                    </a:gs>
                  </a:gsLst>
                  <a:lin ang="5400000" scaled="1"/>
                  <a:tileRect/>
                </a:gradFill>
                <a:latin typeface="Times New Roman" panose="02020603050405020304" pitchFamily="18" charset="0"/>
                <a:cs typeface="Times New Roman" panose="02020603050405020304" pitchFamily="18" charset="0"/>
              </a:rPr>
              <a:t>Si</a:t>
            </a:r>
            <a:r>
              <a:rPr lang="en-US" altLang="zh-CN" dirty="0">
                <a:solidFill>
                  <a:srgbClr val="0000FF"/>
                </a:solidFill>
                <a:latin typeface="Times New Roman" panose="02020603050405020304" pitchFamily="18" charset="0"/>
                <a:cs typeface="Times New Roman" panose="02020603050405020304" pitchFamily="18" charset="0"/>
              </a:rPr>
              <a:t> </a:t>
            </a:r>
            <a:r>
              <a:rPr lang="en-US" altLang="zh-CN" sz="1400" dirty="0">
                <a:latin typeface="Times New Roman" panose="02020603050405020304" pitchFamily="18" charset="0"/>
                <a:cs typeface="Times New Roman" panose="02020603050405020304" pitchFamily="18" charset="0"/>
              </a:rPr>
              <a:t>(unbound)</a:t>
            </a:r>
            <a:r>
              <a:rPr lang="en-US" altLang="zh-CN" dirty="0">
                <a:latin typeface="Times New Roman" panose="02020603050405020304" pitchFamily="18" charset="0"/>
                <a:cs typeface="Times New Roman" panose="02020603050405020304" pitchFamily="18" charset="0"/>
              </a:rPr>
              <a:t> and </a:t>
            </a:r>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59</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Cu(</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p</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α</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56</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Ni </a:t>
            </a:r>
            <a:r>
              <a:rPr lang="en-US" altLang="zh-CN" dirty="0">
                <a:solidFill>
                  <a:srgbClr val="0000FF"/>
                </a:solidFill>
                <a:latin typeface="Times New Roman" panose="02020603050405020304" pitchFamily="18" charset="0"/>
                <a:cs typeface="Times New Roman" panose="02020603050405020304" pitchFamily="18" charset="0"/>
              </a:rPr>
              <a:t>significant impact on light curve and </a:t>
            </a:r>
            <a:r>
              <a:rPr lang="en-US" altLang="zh-CN" dirty="0">
                <a:solidFill>
                  <a:srgbClr val="00B050"/>
                </a:solidFill>
                <a:latin typeface="Times New Roman" panose="02020603050405020304" pitchFamily="18" charset="0"/>
                <a:cs typeface="Times New Roman" panose="02020603050405020304" pitchFamily="18" charset="0"/>
              </a:rPr>
              <a:t>medium impact on composition</a:t>
            </a:r>
            <a:endParaRPr lang="en-US" altLang="zh-CN" baseline="30000" dirty="0">
              <a:solidFill>
                <a:srgbClr val="0000FF"/>
              </a:solidFill>
              <a:latin typeface="Times New Roman" panose="02020603050405020304" pitchFamily="18" charset="0"/>
              <a:cs typeface="Times New Roman" panose="02020603050405020304" pitchFamily="18" charset="0"/>
            </a:endParaRPr>
          </a:p>
        </p:txBody>
      </p:sp>
      <p:sp>
        <p:nvSpPr>
          <p:cNvPr id="4" name="矩形 3"/>
          <p:cNvSpPr/>
          <p:nvPr/>
        </p:nvSpPr>
        <p:spPr>
          <a:xfrm>
            <a:off x="-72" y="1788186"/>
            <a:ext cx="5422972" cy="1754326"/>
          </a:xfrm>
          <a:prstGeom prst="rect">
            <a:avLst/>
          </a:prstGeom>
        </p:spPr>
        <p:txBody>
          <a:bodyPr wrap="square">
            <a:spAutoFit/>
          </a:bodyPr>
          <a:lstStyle/>
          <a:p>
            <a:r>
              <a:rPr lang="en-US" altLang="zh-CN" dirty="0">
                <a:solidFill>
                  <a:srgbClr val="000000"/>
                </a:solidFill>
                <a:latin typeface="Times New Roman" panose="02020603050405020304" pitchFamily="18" charset="0"/>
                <a:ea typeface="Tahoma" panose="020B0604030504040204" pitchFamily="34" charset="0"/>
                <a:cs typeface="Times New Roman" panose="02020603050405020304" pitchFamily="18" charset="0"/>
              </a:rPr>
              <a:t>The selection based on the single-zone model sensitivity may be incomplete. </a:t>
            </a:r>
          </a:p>
          <a:p>
            <a:r>
              <a:rPr lang="en-US" altLang="zh-CN" baseline="30000" dirty="0">
                <a:solidFill>
                  <a:srgbClr val="0000FF"/>
                </a:solidFill>
                <a:latin typeface="Times New Roman" panose="02020603050405020304" pitchFamily="18" charset="0"/>
                <a:cs typeface="Times New Roman" panose="02020603050405020304" pitchFamily="18" charset="0"/>
              </a:rPr>
              <a:t>59</a:t>
            </a:r>
            <a:r>
              <a:rPr lang="en-US" altLang="zh-CN" dirty="0">
                <a:solidFill>
                  <a:srgbClr val="0000FF"/>
                </a:solidFill>
                <a:latin typeface="Times New Roman" panose="02020603050405020304" pitchFamily="18" charset="0"/>
                <a:cs typeface="Times New Roman" panose="02020603050405020304" pitchFamily="18" charset="0"/>
              </a:rPr>
              <a:t>Cu(</a:t>
            </a:r>
            <a:r>
              <a:rPr lang="en-US" altLang="zh-CN" i="1" dirty="0">
                <a:solidFill>
                  <a:srgbClr val="0000FF"/>
                </a:solidFill>
                <a:latin typeface="Times New Roman" panose="02020603050405020304" pitchFamily="18" charset="0"/>
                <a:cs typeface="Times New Roman" panose="02020603050405020304" pitchFamily="18" charset="0"/>
              </a:rPr>
              <a:t>p</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i="1" dirty="0">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60</a:t>
            </a:r>
            <a:r>
              <a:rPr lang="en-US" altLang="zh-CN" dirty="0">
                <a:solidFill>
                  <a:srgbClr val="0000FF"/>
                </a:solidFill>
                <a:latin typeface="Times New Roman" panose="02020603050405020304" pitchFamily="18" charset="0"/>
                <a:cs typeface="Times New Roman" panose="02020603050405020304" pitchFamily="18" charset="0"/>
              </a:rPr>
              <a:t>Zn Significant in both</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61</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Ga(</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p</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γ</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62</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Ge</a:t>
            </a:r>
            <a:r>
              <a:rPr lang="en-US" altLang="zh-CN" sz="1400" kern="100" dirty="0">
                <a:latin typeface="Times New Roman" panose="02020603050405020304" pitchFamily="18" charset="0"/>
                <a:cs typeface="Times New Roman" panose="02020603050405020304" pitchFamily="18" charset="0"/>
              </a:rPr>
              <a:t> (unbound) and </a:t>
            </a:r>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59</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Cu(</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p</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α</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56</a:t>
            </a:r>
            <a:r>
              <a:rPr lang="en-US" altLang="zh-CN"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Ni</a:t>
            </a:r>
          </a:p>
          <a:p>
            <a:r>
              <a:rPr lang="en-US" altLang="zh-CN" dirty="0">
                <a:solidFill>
                  <a:srgbClr val="0000FF"/>
                </a:solidFill>
                <a:latin typeface="Times New Roman" panose="02020603050405020304" pitchFamily="18" charset="0"/>
                <a:cs typeface="Times New Roman" panose="02020603050405020304" pitchFamily="18" charset="0"/>
              </a:rPr>
              <a:t>significant impact on light curve and </a:t>
            </a:r>
            <a:r>
              <a:rPr lang="en-US" altLang="zh-CN" dirty="0">
                <a:solidFill>
                  <a:srgbClr val="00B050"/>
                </a:solidFill>
                <a:latin typeface="Times New Roman" panose="02020603050405020304" pitchFamily="18" charset="0"/>
                <a:cs typeface="Times New Roman" panose="02020603050405020304" pitchFamily="18" charset="0"/>
              </a:rPr>
              <a:t>medium impact on composition</a:t>
            </a:r>
            <a:endParaRPr lang="en-US" altLang="zh-CN" baseline="30000" dirty="0">
              <a:solidFill>
                <a:srgbClr val="0000FF"/>
              </a:solidFill>
              <a:latin typeface="Times New Roman" panose="02020603050405020304" pitchFamily="18" charset="0"/>
              <a:cs typeface="Times New Roman" panose="02020603050405020304" pitchFamily="18" charset="0"/>
            </a:endParaRPr>
          </a:p>
        </p:txBody>
      </p:sp>
      <p:sp>
        <p:nvSpPr>
          <p:cNvPr id="15" name="下箭头 14"/>
          <p:cNvSpPr/>
          <p:nvPr/>
        </p:nvSpPr>
        <p:spPr>
          <a:xfrm>
            <a:off x="321017" y="5341133"/>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rot="18900000">
            <a:off x="138910" y="4998826"/>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92D050"/>
              </a:solidFill>
            </a:endParaRPr>
          </a:p>
        </p:txBody>
      </p:sp>
      <p:sp>
        <p:nvSpPr>
          <p:cNvPr id="5" name="文本框 4"/>
          <p:cNvSpPr txBox="1"/>
          <p:nvPr/>
        </p:nvSpPr>
        <p:spPr>
          <a:xfrm>
            <a:off x="-9155" y="4708860"/>
            <a:ext cx="835485" cy="369332"/>
          </a:xfrm>
          <a:prstGeom prst="rect">
            <a:avLst/>
          </a:prstGeom>
          <a:noFill/>
        </p:spPr>
        <p:txBody>
          <a:bodyPr wrap="none" rtlCol="0">
            <a:spAutoFit/>
          </a:bodyPr>
          <a:lstStyle/>
          <a:p>
            <a:r>
              <a:rPr lang="en-US" altLang="zh-CN" i="1" dirty="0">
                <a:solidFill>
                  <a:srgbClr val="00B050"/>
                </a:solidFill>
                <a:latin typeface="Times New Roman" panose="02020603050405020304" pitchFamily="18" charset="0"/>
                <a:cs typeface="Times New Roman" panose="02020603050405020304" pitchFamily="18" charset="0"/>
              </a:rPr>
              <a:t>β</a:t>
            </a:r>
            <a:r>
              <a:rPr lang="en-US" altLang="zh-CN" baseline="30000" dirty="0">
                <a:solidFill>
                  <a:srgbClr val="00B050"/>
                </a:solidFill>
                <a:latin typeface="Times New Roman" panose="02020603050405020304" pitchFamily="18" charset="0"/>
                <a:cs typeface="Times New Roman" panose="02020603050405020304" pitchFamily="18" charset="0"/>
              </a:rPr>
              <a:t>+</a:t>
            </a:r>
            <a:r>
              <a:rPr lang="en-US" altLang="zh-CN" dirty="0">
                <a:solidFill>
                  <a:srgbClr val="00B050"/>
                </a:solidFill>
                <a:latin typeface="Times New Roman" panose="02020603050405020304" pitchFamily="18" charset="0"/>
                <a:cs typeface="Times New Roman" panose="02020603050405020304" pitchFamily="18" charset="0"/>
              </a:rPr>
              <a:t>(EC)</a:t>
            </a:r>
            <a:endParaRPr lang="zh-CN" altLang="en-US" dirty="0">
              <a:solidFill>
                <a:srgbClr val="00B050"/>
              </a:solidFill>
              <a:latin typeface="Times New Roman" panose="02020603050405020304" pitchFamily="18" charset="0"/>
              <a:cs typeface="Times New Roman" panose="02020603050405020304" pitchFamily="18" charset="0"/>
            </a:endParaRPr>
          </a:p>
        </p:txBody>
      </p:sp>
      <p:sp>
        <p:nvSpPr>
          <p:cNvPr id="22" name="文本框 21"/>
          <p:cNvSpPr txBox="1"/>
          <p:nvPr/>
        </p:nvSpPr>
        <p:spPr>
          <a:xfrm>
            <a:off x="84516" y="5328899"/>
            <a:ext cx="300082" cy="369332"/>
          </a:xfrm>
          <a:prstGeom prst="rect">
            <a:avLst/>
          </a:prstGeom>
          <a:noFill/>
        </p:spPr>
        <p:txBody>
          <a:bodyPr wrap="none" rtlCol="0">
            <a:spAutoFit/>
          </a:bodyPr>
          <a:lstStyle/>
          <a:p>
            <a:r>
              <a:rPr lang="en-US" altLang="zh-CN" i="1" dirty="0">
                <a:solidFill>
                  <a:srgbClr val="C00000"/>
                </a:solidFill>
                <a:latin typeface="Times New Roman" panose="02020603050405020304" pitchFamily="18" charset="0"/>
                <a:cs typeface="Times New Roman" panose="02020603050405020304" pitchFamily="18" charset="0"/>
              </a:rPr>
              <a:t>p</a:t>
            </a:r>
            <a:endParaRPr lang="zh-CN" altLang="en-US"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32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C64E95-1A7B-4119-9673-D875465D7CBE}"/>
              </a:ext>
            </a:extLst>
          </p:cNvPr>
          <p:cNvPicPr>
            <a:picLocks noChangeAspect="1"/>
          </p:cNvPicPr>
          <p:nvPr/>
        </p:nvPicPr>
        <p:blipFill>
          <a:blip r:embed="rId2"/>
          <a:stretch>
            <a:fillRect/>
          </a:stretch>
        </p:blipFill>
        <p:spPr>
          <a:xfrm>
            <a:off x="0" y="0"/>
            <a:ext cx="6391275" cy="5953125"/>
          </a:xfrm>
          <a:prstGeom prst="rect">
            <a:avLst/>
          </a:prstGeom>
        </p:spPr>
      </p:pic>
      <p:sp>
        <p:nvSpPr>
          <p:cNvPr id="5" name="Rectangle: Rounded Corners 4">
            <a:extLst>
              <a:ext uri="{FF2B5EF4-FFF2-40B4-BE49-F238E27FC236}">
                <a16:creationId xmlns:a16="http://schemas.microsoft.com/office/drawing/2014/main" id="{1937FF47-7761-406F-9478-4C8B85F345AE}"/>
              </a:ext>
            </a:extLst>
          </p:cNvPr>
          <p:cNvSpPr/>
          <p:nvPr/>
        </p:nvSpPr>
        <p:spPr>
          <a:xfrm>
            <a:off x="1064711" y="1215468"/>
            <a:ext cx="1302707" cy="511731"/>
          </a:xfrm>
          <a:prstGeom prst="roundRect">
            <a:avLst/>
          </a:prstGeom>
          <a:noFill/>
          <a:ln>
            <a:solidFill>
              <a:srgbClr val="CC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FF"/>
              </a:solidFill>
            </a:endParaRPr>
          </a:p>
        </p:txBody>
      </p:sp>
      <p:cxnSp>
        <p:nvCxnSpPr>
          <p:cNvPr id="7" name="Straight Connector 6">
            <a:extLst>
              <a:ext uri="{FF2B5EF4-FFF2-40B4-BE49-F238E27FC236}">
                <a16:creationId xmlns:a16="http://schemas.microsoft.com/office/drawing/2014/main" id="{39E289C5-C140-44A8-A838-F6568546FCC8}"/>
              </a:ext>
            </a:extLst>
          </p:cNvPr>
          <p:cNvCxnSpPr>
            <a:cxnSpLocks/>
          </p:cNvCxnSpPr>
          <p:nvPr/>
        </p:nvCxnSpPr>
        <p:spPr>
          <a:xfrm>
            <a:off x="1064711" y="1831554"/>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8" name="Straight Connector 7">
            <a:extLst>
              <a:ext uri="{FF2B5EF4-FFF2-40B4-BE49-F238E27FC236}">
                <a16:creationId xmlns:a16="http://schemas.microsoft.com/office/drawing/2014/main" id="{E04537A7-ECC0-4682-9488-5501D18F93BF}"/>
              </a:ext>
            </a:extLst>
          </p:cNvPr>
          <p:cNvCxnSpPr>
            <a:cxnSpLocks/>
          </p:cNvCxnSpPr>
          <p:nvPr/>
        </p:nvCxnSpPr>
        <p:spPr>
          <a:xfrm>
            <a:off x="1064711" y="2594076"/>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sp>
        <p:nvSpPr>
          <p:cNvPr id="9" name="Rectangle: Rounded Corners 8">
            <a:extLst>
              <a:ext uri="{FF2B5EF4-FFF2-40B4-BE49-F238E27FC236}">
                <a16:creationId xmlns:a16="http://schemas.microsoft.com/office/drawing/2014/main" id="{6468F1E6-9CC6-493A-87A6-BAC2F3106117}"/>
              </a:ext>
            </a:extLst>
          </p:cNvPr>
          <p:cNvSpPr/>
          <p:nvPr/>
        </p:nvSpPr>
        <p:spPr>
          <a:xfrm>
            <a:off x="1064711" y="2976562"/>
            <a:ext cx="1302707" cy="2558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3449B623-25AB-42D6-8834-8A181FF5B68B}"/>
              </a:ext>
            </a:extLst>
          </p:cNvPr>
          <p:cNvCxnSpPr>
            <a:cxnSpLocks/>
          </p:cNvCxnSpPr>
          <p:nvPr/>
        </p:nvCxnSpPr>
        <p:spPr>
          <a:xfrm>
            <a:off x="1064711" y="2085728"/>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1" name="Straight Connector 10">
            <a:extLst>
              <a:ext uri="{FF2B5EF4-FFF2-40B4-BE49-F238E27FC236}">
                <a16:creationId xmlns:a16="http://schemas.microsoft.com/office/drawing/2014/main" id="{858190B9-C989-41FB-BC29-3F4AABDD6CF6}"/>
              </a:ext>
            </a:extLst>
          </p:cNvPr>
          <p:cNvCxnSpPr>
            <a:cxnSpLocks/>
          </p:cNvCxnSpPr>
          <p:nvPr/>
        </p:nvCxnSpPr>
        <p:spPr>
          <a:xfrm>
            <a:off x="1064711" y="2339902"/>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2" name="Straight Connector 11">
            <a:extLst>
              <a:ext uri="{FF2B5EF4-FFF2-40B4-BE49-F238E27FC236}">
                <a16:creationId xmlns:a16="http://schemas.microsoft.com/office/drawing/2014/main" id="{EA11671C-42A0-48FE-A0D4-B4D77339DEDE}"/>
              </a:ext>
            </a:extLst>
          </p:cNvPr>
          <p:cNvCxnSpPr>
            <a:cxnSpLocks/>
          </p:cNvCxnSpPr>
          <p:nvPr/>
        </p:nvCxnSpPr>
        <p:spPr>
          <a:xfrm>
            <a:off x="1064711" y="2848250"/>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3" name="Straight Connector 12">
            <a:extLst>
              <a:ext uri="{FF2B5EF4-FFF2-40B4-BE49-F238E27FC236}">
                <a16:creationId xmlns:a16="http://schemas.microsoft.com/office/drawing/2014/main" id="{F3CCC050-7FA0-4217-ABE3-EC4FF1A9E0A4}"/>
              </a:ext>
            </a:extLst>
          </p:cNvPr>
          <p:cNvCxnSpPr>
            <a:cxnSpLocks/>
          </p:cNvCxnSpPr>
          <p:nvPr/>
        </p:nvCxnSpPr>
        <p:spPr>
          <a:xfrm>
            <a:off x="1064711" y="3371846"/>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4" name="Straight Connector 13">
            <a:extLst>
              <a:ext uri="{FF2B5EF4-FFF2-40B4-BE49-F238E27FC236}">
                <a16:creationId xmlns:a16="http://schemas.microsoft.com/office/drawing/2014/main" id="{BF3C922B-AD5F-47F3-A66E-DE51AFA8240F}"/>
              </a:ext>
            </a:extLst>
          </p:cNvPr>
          <p:cNvCxnSpPr>
            <a:cxnSpLocks/>
          </p:cNvCxnSpPr>
          <p:nvPr/>
        </p:nvCxnSpPr>
        <p:spPr>
          <a:xfrm>
            <a:off x="1064711" y="3627908"/>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5" name="Straight Connector 14">
            <a:extLst>
              <a:ext uri="{FF2B5EF4-FFF2-40B4-BE49-F238E27FC236}">
                <a16:creationId xmlns:a16="http://schemas.microsoft.com/office/drawing/2014/main" id="{21609C86-F12D-47C7-A5DC-A5605A69011C}"/>
              </a:ext>
            </a:extLst>
          </p:cNvPr>
          <p:cNvCxnSpPr>
            <a:cxnSpLocks/>
          </p:cNvCxnSpPr>
          <p:nvPr/>
        </p:nvCxnSpPr>
        <p:spPr>
          <a:xfrm>
            <a:off x="1064711" y="3883970"/>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6" name="Straight Connector 15">
            <a:extLst>
              <a:ext uri="{FF2B5EF4-FFF2-40B4-BE49-F238E27FC236}">
                <a16:creationId xmlns:a16="http://schemas.microsoft.com/office/drawing/2014/main" id="{20DDFA9A-EDC9-4012-B5F0-3DE1FE555F8F}"/>
              </a:ext>
            </a:extLst>
          </p:cNvPr>
          <p:cNvCxnSpPr>
            <a:cxnSpLocks/>
          </p:cNvCxnSpPr>
          <p:nvPr/>
        </p:nvCxnSpPr>
        <p:spPr>
          <a:xfrm>
            <a:off x="1064711" y="4140032"/>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7" name="Straight Connector 16">
            <a:extLst>
              <a:ext uri="{FF2B5EF4-FFF2-40B4-BE49-F238E27FC236}">
                <a16:creationId xmlns:a16="http://schemas.microsoft.com/office/drawing/2014/main" id="{DEFEF7B6-5FEE-4BBD-8BDF-7A79EE4F15A4}"/>
              </a:ext>
            </a:extLst>
          </p:cNvPr>
          <p:cNvCxnSpPr>
            <a:cxnSpLocks/>
          </p:cNvCxnSpPr>
          <p:nvPr/>
        </p:nvCxnSpPr>
        <p:spPr>
          <a:xfrm>
            <a:off x="1064711" y="4396094"/>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8" name="Straight Connector 17">
            <a:extLst>
              <a:ext uri="{FF2B5EF4-FFF2-40B4-BE49-F238E27FC236}">
                <a16:creationId xmlns:a16="http://schemas.microsoft.com/office/drawing/2014/main" id="{9D0CC0DD-A907-48AD-970A-63B7E3559554}"/>
              </a:ext>
            </a:extLst>
          </p:cNvPr>
          <p:cNvCxnSpPr>
            <a:cxnSpLocks/>
          </p:cNvCxnSpPr>
          <p:nvPr/>
        </p:nvCxnSpPr>
        <p:spPr>
          <a:xfrm>
            <a:off x="1064711" y="4652158"/>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19" name="Straight Connector 18">
            <a:extLst>
              <a:ext uri="{FF2B5EF4-FFF2-40B4-BE49-F238E27FC236}">
                <a16:creationId xmlns:a16="http://schemas.microsoft.com/office/drawing/2014/main" id="{2AA106B6-C4F1-4C7F-AB2F-2997EC432460}"/>
              </a:ext>
            </a:extLst>
          </p:cNvPr>
          <p:cNvCxnSpPr>
            <a:cxnSpLocks/>
          </p:cNvCxnSpPr>
          <p:nvPr/>
        </p:nvCxnSpPr>
        <p:spPr>
          <a:xfrm>
            <a:off x="1064711" y="5140039"/>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20" name="Straight Connector 19">
            <a:extLst>
              <a:ext uri="{FF2B5EF4-FFF2-40B4-BE49-F238E27FC236}">
                <a16:creationId xmlns:a16="http://schemas.microsoft.com/office/drawing/2014/main" id="{BA0F9F73-D5E9-4240-B830-CA2E4F9C81E0}"/>
              </a:ext>
            </a:extLst>
          </p:cNvPr>
          <p:cNvCxnSpPr>
            <a:cxnSpLocks/>
          </p:cNvCxnSpPr>
          <p:nvPr/>
        </p:nvCxnSpPr>
        <p:spPr>
          <a:xfrm>
            <a:off x="1064711" y="5403720"/>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21" name="Straight Connector 20">
            <a:extLst>
              <a:ext uri="{FF2B5EF4-FFF2-40B4-BE49-F238E27FC236}">
                <a16:creationId xmlns:a16="http://schemas.microsoft.com/office/drawing/2014/main" id="{8281DF89-291C-4D4D-BCD2-B8AB92B115B1}"/>
              </a:ext>
            </a:extLst>
          </p:cNvPr>
          <p:cNvCxnSpPr>
            <a:cxnSpLocks/>
          </p:cNvCxnSpPr>
          <p:nvPr/>
        </p:nvCxnSpPr>
        <p:spPr>
          <a:xfrm>
            <a:off x="1064711" y="5660820"/>
            <a:ext cx="1302707" cy="0"/>
          </a:xfrm>
          <a:prstGeom prst="line">
            <a:avLst/>
          </a:prstGeom>
          <a:ln w="19050">
            <a:solidFill>
              <a:schemeClr val="accent4"/>
            </a:solidFill>
          </a:ln>
        </p:spPr>
        <p:style>
          <a:lnRef idx="1">
            <a:schemeClr val="accent6"/>
          </a:lnRef>
          <a:fillRef idx="0">
            <a:schemeClr val="accent6"/>
          </a:fillRef>
          <a:effectRef idx="0">
            <a:schemeClr val="accent6"/>
          </a:effectRef>
          <a:fontRef idx="minor">
            <a:schemeClr val="tx1"/>
          </a:fontRef>
        </p:style>
      </p:cxnSp>
      <p:sp>
        <p:nvSpPr>
          <p:cNvPr id="22" name="Rectangle: Rounded Corners 21">
            <a:extLst>
              <a:ext uri="{FF2B5EF4-FFF2-40B4-BE49-F238E27FC236}">
                <a16:creationId xmlns:a16="http://schemas.microsoft.com/office/drawing/2014/main" id="{0C505A54-E49B-44E7-9CB0-4C4ED9D57FFA}"/>
              </a:ext>
            </a:extLst>
          </p:cNvPr>
          <p:cNvSpPr/>
          <p:nvPr/>
        </p:nvSpPr>
        <p:spPr>
          <a:xfrm>
            <a:off x="1064710" y="4755025"/>
            <a:ext cx="1302707" cy="2558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5E74DAAC-AA20-40F7-BF27-A0E17C1D0F23}"/>
              </a:ext>
            </a:extLst>
          </p:cNvPr>
          <p:cNvSpPr txBox="1"/>
          <p:nvPr/>
        </p:nvSpPr>
        <p:spPr>
          <a:xfrm>
            <a:off x="0" y="5934670"/>
            <a:ext cx="2531014" cy="923330"/>
          </a:xfrm>
          <a:prstGeom prst="rect">
            <a:avLst/>
          </a:prstGeom>
          <a:noFill/>
        </p:spPr>
        <p:txBody>
          <a:bodyPr wrap="none" rtlCol="0">
            <a:spAutoFit/>
          </a:bodyPr>
          <a:lstStyle/>
          <a:p>
            <a:r>
              <a:rPr lang="en-US" dirty="0">
                <a:solidFill>
                  <a:srgbClr val="0066FF"/>
                </a:solidFill>
              </a:rPr>
              <a:t>Unbound Parent Nucleus</a:t>
            </a:r>
          </a:p>
          <a:p>
            <a:r>
              <a:rPr lang="en-US" dirty="0">
                <a:solidFill>
                  <a:srgbClr val="00CC00"/>
                </a:solidFill>
              </a:rPr>
              <a:t>No Electron Capture</a:t>
            </a:r>
          </a:p>
          <a:p>
            <a:r>
              <a:rPr lang="en-US" altLang="zh-CN" dirty="0">
                <a:solidFill>
                  <a:schemeClr val="accent4">
                    <a:lumMod val="75000"/>
                  </a:schemeClr>
                </a:solidFill>
              </a:rPr>
              <a:t>Forbidden Transition</a:t>
            </a:r>
            <a:endParaRPr lang="en-US" dirty="0">
              <a:solidFill>
                <a:schemeClr val="accent4">
                  <a:lumMod val="75000"/>
                </a:schemeClr>
              </a:solidFill>
            </a:endParaRPr>
          </a:p>
        </p:txBody>
      </p:sp>
    </p:spTree>
    <p:extLst>
      <p:ext uri="{BB962C8B-B14F-4D97-AF65-F5344CB8AC3E}">
        <p14:creationId xmlns:p14="http://schemas.microsoft.com/office/powerpoint/2010/main" val="1314413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2266123" y="2118799"/>
            <a:ext cx="6877877" cy="4739201"/>
          </a:xfrm>
          <a:prstGeom prst="rect">
            <a:avLst/>
          </a:prstGeom>
        </p:spPr>
      </p:pic>
      <p:sp>
        <p:nvSpPr>
          <p:cNvPr id="3" name="下箭头 2"/>
          <p:cNvSpPr/>
          <p:nvPr/>
        </p:nvSpPr>
        <p:spPr>
          <a:xfrm rot="3600000">
            <a:off x="4060634" y="5144543"/>
            <a:ext cx="275104" cy="848265"/>
          </a:xfrm>
          <a:prstGeom prst="downArrow">
            <a:avLst/>
          </a:prstGeom>
          <a:solidFill>
            <a:srgbClr val="0000FF">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4" name="矩形 3"/>
          <p:cNvSpPr/>
          <p:nvPr/>
        </p:nvSpPr>
        <p:spPr>
          <a:xfrm>
            <a:off x="0" y="0"/>
            <a:ext cx="9144000" cy="1077218"/>
          </a:xfrm>
          <a:prstGeom prst="rect">
            <a:avLst/>
          </a:prstGeom>
        </p:spPr>
        <p:txBody>
          <a:bodyPr wrap="square">
            <a:spAutoFit/>
          </a:bodyPr>
          <a:lstStyle/>
          <a:p>
            <a:pPr algn="just"/>
            <a:r>
              <a:rPr lang="en-US" altLang="zh-CN" sz="1600" dirty="0">
                <a:latin typeface="Times New Roman" panose="02020603050405020304" pitchFamily="18" charset="0"/>
                <a:cs typeface="Times New Roman" panose="02020603050405020304" pitchFamily="18" charset="0"/>
              </a:rPr>
              <a:t>By far the largest change is produced by varying the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60</a:t>
            </a:r>
            <a:r>
              <a:rPr lang="en-US" altLang="zh-CN" sz="1600" dirty="0">
                <a:latin typeface="Times New Roman" panose="02020603050405020304" pitchFamily="18" charset="0"/>
                <a:cs typeface="Times New Roman" panose="02020603050405020304" pitchFamily="18" charset="0"/>
              </a:rPr>
              <a:t>Zn and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56</a:t>
            </a:r>
            <a:r>
              <a:rPr lang="en-US" altLang="zh-CN" sz="1600" dirty="0">
                <a:latin typeface="Times New Roman" panose="02020603050405020304" pitchFamily="18" charset="0"/>
                <a:cs typeface="Times New Roman" panose="02020603050405020304" pitchFamily="18" charset="0"/>
              </a:rPr>
              <a:t>Ni rates, because a low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 rate or a high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56</a:t>
            </a:r>
            <a:r>
              <a:rPr lang="en-US" altLang="zh-CN" sz="1600" dirty="0">
                <a:latin typeface="Times New Roman" panose="02020603050405020304" pitchFamily="18" charset="0"/>
                <a:cs typeface="Times New Roman" panose="02020603050405020304" pitchFamily="18" charset="0"/>
              </a:rPr>
              <a:t>Ni rate leads to the formation of a stronger </a:t>
            </a:r>
            <a:r>
              <a:rPr lang="en-US" altLang="zh-CN" sz="1600" dirty="0" err="1">
                <a:latin typeface="Times New Roman" panose="02020603050405020304" pitchFamily="18" charset="0"/>
                <a:cs typeface="Times New Roman" panose="02020603050405020304" pitchFamily="18" charset="0"/>
              </a:rPr>
              <a:t>NiCu</a:t>
            </a:r>
            <a:r>
              <a:rPr lang="en-US" altLang="zh-CN" sz="1600" dirty="0">
                <a:latin typeface="Times New Roman" panose="02020603050405020304" pitchFamily="18" charset="0"/>
                <a:cs typeface="Times New Roman" panose="02020603050405020304" pitchFamily="18" charset="0"/>
              </a:rPr>
              <a:t> cycle (van Wormer et al. 1994) that strongly limits synthesis of heavier nuclei. The critical quantity determining the strength of the </a:t>
            </a:r>
            <a:r>
              <a:rPr lang="en-US" altLang="zh-CN" sz="1600" dirty="0" err="1">
                <a:latin typeface="Times New Roman" panose="02020603050405020304" pitchFamily="18" charset="0"/>
                <a:cs typeface="Times New Roman" panose="02020603050405020304" pitchFamily="18" charset="0"/>
              </a:rPr>
              <a:t>NiCu</a:t>
            </a:r>
            <a:r>
              <a:rPr lang="en-US" altLang="zh-CN" sz="1600" dirty="0">
                <a:latin typeface="Times New Roman" panose="02020603050405020304" pitchFamily="18" charset="0"/>
                <a:cs typeface="Times New Roman" panose="02020603050405020304" pitchFamily="18" charset="0"/>
              </a:rPr>
              <a:t> cycle is the ratio of the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 to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 reaction rates at </a:t>
            </a:r>
            <a:r>
              <a:rPr lang="en-US" altLang="zh-CN" sz="1600" baseline="30000" dirty="0">
                <a:solidFill>
                  <a:srgbClr val="0000FF"/>
                </a:solidFill>
                <a:latin typeface="Times New Roman" panose="02020603050405020304" pitchFamily="18" charset="0"/>
                <a:cs typeface="Times New Roman" panose="02020603050405020304" pitchFamily="18" charset="0"/>
              </a:rPr>
              <a:t>59</a:t>
            </a:r>
            <a:r>
              <a:rPr lang="en-US" altLang="zh-CN" sz="1600" dirty="0">
                <a:solidFill>
                  <a:srgbClr val="0000FF"/>
                </a:solidFill>
                <a:latin typeface="Times New Roman" panose="02020603050405020304" pitchFamily="18" charset="0"/>
                <a:cs typeface="Times New Roman" panose="02020603050405020304" pitchFamily="18" charset="0"/>
              </a:rPr>
              <a:t>Cu</a:t>
            </a:r>
            <a:r>
              <a:rPr lang="en-US" altLang="zh-CN" sz="1600" dirty="0">
                <a:latin typeface="Times New Roman" panose="02020603050405020304" pitchFamily="18" charset="0"/>
                <a:cs typeface="Times New Roman" panose="02020603050405020304" pitchFamily="18" charset="0"/>
              </a:rPr>
              <a:t>.</a:t>
            </a:r>
            <a:endParaRPr lang="zh-CN" altLang="en-US" sz="1600" dirty="0">
              <a:latin typeface="Times New Roman" panose="02020603050405020304" pitchFamily="18" charset="0"/>
              <a:cs typeface="Times New Roman" panose="02020603050405020304" pitchFamily="18" charset="0"/>
            </a:endParaRPr>
          </a:p>
        </p:txBody>
      </p:sp>
      <p:sp>
        <p:nvSpPr>
          <p:cNvPr id="5" name="下箭头 4"/>
          <p:cNvSpPr/>
          <p:nvPr/>
        </p:nvSpPr>
        <p:spPr>
          <a:xfrm rot="10800000">
            <a:off x="4496720" y="4906199"/>
            <a:ext cx="275104" cy="424132"/>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6" name="矩形 5"/>
          <p:cNvSpPr/>
          <p:nvPr/>
        </p:nvSpPr>
        <p:spPr>
          <a:xfrm>
            <a:off x="0" y="1077218"/>
            <a:ext cx="9144000" cy="1077218"/>
          </a:xfrm>
          <a:prstGeom prst="rect">
            <a:avLst/>
          </a:prstGeom>
        </p:spPr>
        <p:txBody>
          <a:bodyPr wrap="square">
            <a:spAutoFit/>
          </a:bodyPr>
          <a:lstStyle/>
          <a:p>
            <a:r>
              <a:rPr lang="en-US" altLang="zh-CN" sz="1600" dirty="0">
                <a:latin typeface="Times New Roman" panose="02020603050405020304" pitchFamily="18" charset="0"/>
                <a:cs typeface="Times New Roman" panose="02020603050405020304" pitchFamily="18" charset="0"/>
              </a:rPr>
              <a:t>Also important for the light curve are reactions related to the Ni–Cu and Zn–</a:t>
            </a:r>
            <a:r>
              <a:rPr lang="en-US" altLang="zh-CN" sz="1600" dirty="0" err="1">
                <a:latin typeface="Times New Roman" panose="02020603050405020304" pitchFamily="18" charset="0"/>
                <a:cs typeface="Times New Roman" panose="02020603050405020304" pitchFamily="18" charset="0"/>
              </a:rPr>
              <a:t>Ga</a:t>
            </a:r>
            <a:r>
              <a:rPr lang="en-US" altLang="zh-CN" sz="1600" dirty="0">
                <a:latin typeface="Times New Roman" panose="02020603050405020304" pitchFamily="18" charset="0"/>
                <a:cs typeface="Times New Roman" panose="02020603050405020304" pitchFamily="18" charset="0"/>
              </a:rPr>
              <a:t> cycles (van Wormer et al. 1994). Of key importance here is the branching into the cycle at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 and </a:t>
            </a:r>
            <a:r>
              <a:rPr lang="en-US" altLang="zh-CN" sz="1600" baseline="30000" dirty="0">
                <a:latin typeface="Times New Roman" panose="02020603050405020304" pitchFamily="18" charset="0"/>
                <a:cs typeface="Times New Roman" panose="02020603050405020304" pitchFamily="18" charset="0"/>
              </a:rPr>
              <a:t>63</a:t>
            </a:r>
            <a:r>
              <a:rPr lang="en-US" altLang="zh-CN" sz="1600" dirty="0">
                <a:latin typeface="Times New Roman" panose="02020603050405020304" pitchFamily="18" charset="0"/>
                <a:cs typeface="Times New Roman" panose="02020603050405020304" pitchFamily="18" charset="0"/>
              </a:rPr>
              <a:t>Ga, which is determined by the competition of the proton capture rate and the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 rate. </a:t>
            </a:r>
            <a:r>
              <a:rPr lang="en-US" altLang="zh-CN" sz="1600" b="1" dirty="0">
                <a:latin typeface="Times New Roman" panose="02020603050405020304" pitchFamily="18" charset="0"/>
                <a:cs typeface="Times New Roman" panose="02020603050405020304" pitchFamily="18" charset="0"/>
              </a:rPr>
              <a:t>Note the (</a:t>
            </a:r>
            <a:r>
              <a:rPr lang="en-US" altLang="zh-CN" sz="1600" b="1" i="1" dirty="0">
                <a:latin typeface="Times New Roman" panose="02020603050405020304" pitchFamily="18" charset="0"/>
                <a:cs typeface="Times New Roman" panose="02020603050405020304" pitchFamily="18" charset="0"/>
              </a:rPr>
              <a:t>p</a:t>
            </a:r>
            <a:r>
              <a:rPr lang="en-US" altLang="zh-CN" sz="1600" b="1" dirty="0">
                <a:latin typeface="Times New Roman" panose="02020603050405020304" pitchFamily="18" charset="0"/>
                <a:cs typeface="Times New Roman" panose="02020603050405020304" pitchFamily="18" charset="0"/>
              </a:rPr>
              <a:t>,</a:t>
            </a:r>
            <a:r>
              <a:rPr lang="en-US" altLang="zh-CN" sz="1600" b="1" i="1" dirty="0">
                <a:latin typeface="Times New Roman" panose="02020603050405020304" pitchFamily="18" charset="0"/>
                <a:cs typeface="Times New Roman" panose="02020603050405020304" pitchFamily="18" charset="0"/>
              </a:rPr>
              <a:t>α</a:t>
            </a:r>
            <a:r>
              <a:rPr lang="en-US" altLang="zh-CN" sz="1600" b="1" dirty="0">
                <a:latin typeface="Times New Roman" panose="02020603050405020304" pitchFamily="18" charset="0"/>
                <a:cs typeface="Times New Roman" panose="02020603050405020304" pitchFamily="18" charset="0"/>
              </a:rPr>
              <a:t>) reactions are listed as (</a:t>
            </a:r>
            <a:r>
              <a:rPr lang="en-US" altLang="zh-CN" sz="1600" b="1" i="1" dirty="0">
                <a:latin typeface="Times New Roman" panose="02020603050405020304" pitchFamily="18" charset="0"/>
                <a:cs typeface="Times New Roman" panose="02020603050405020304" pitchFamily="18" charset="0"/>
              </a:rPr>
              <a:t>α</a:t>
            </a:r>
            <a:r>
              <a:rPr lang="en-US" altLang="zh-CN" sz="1600" b="1" dirty="0">
                <a:latin typeface="Times New Roman" panose="02020603050405020304" pitchFamily="18" charset="0"/>
                <a:cs typeface="Times New Roman" panose="02020603050405020304" pitchFamily="18" charset="0"/>
              </a:rPr>
              <a:t>,</a:t>
            </a:r>
            <a:r>
              <a:rPr lang="en-US" altLang="zh-CN" sz="1600" b="1" i="1" dirty="0">
                <a:latin typeface="Times New Roman" panose="02020603050405020304" pitchFamily="18" charset="0"/>
                <a:cs typeface="Times New Roman" panose="02020603050405020304" pitchFamily="18" charset="0"/>
              </a:rPr>
              <a:t>p</a:t>
            </a:r>
            <a:r>
              <a:rPr lang="en-US" altLang="zh-CN" sz="1600" b="1" dirty="0">
                <a:latin typeface="Times New Roman" panose="02020603050405020304" pitchFamily="18" charset="0"/>
                <a:cs typeface="Times New Roman" panose="02020603050405020304" pitchFamily="18" charset="0"/>
              </a:rPr>
              <a:t>) reactions.</a:t>
            </a:r>
            <a:endParaRPr lang="zh-CN" altLang="en-US" sz="1600" b="1" dirty="0">
              <a:latin typeface="Times New Roman" panose="02020603050405020304" pitchFamily="18" charset="0"/>
              <a:cs typeface="Times New Roman" panose="02020603050405020304" pitchFamily="18" charset="0"/>
            </a:endParaRPr>
          </a:p>
        </p:txBody>
      </p:sp>
      <p:sp>
        <p:nvSpPr>
          <p:cNvPr id="7" name="矩形 6"/>
          <p:cNvSpPr/>
          <p:nvPr/>
        </p:nvSpPr>
        <p:spPr>
          <a:xfrm>
            <a:off x="-3" y="2154436"/>
            <a:ext cx="5639539" cy="646331"/>
          </a:xfrm>
          <a:prstGeom prst="rect">
            <a:avLst/>
          </a:prstGeom>
        </p:spPr>
        <p:txBody>
          <a:bodyPr wrap="square">
            <a:spAutoFit/>
          </a:bodyPr>
          <a:lstStyle/>
          <a:p>
            <a:r>
              <a:rPr lang="en-US" altLang="zh-CN" b="1" baseline="30000" dirty="0">
                <a:solidFill>
                  <a:srgbClr val="0000FF"/>
                </a:solidFill>
                <a:latin typeface="Times New Roman" panose="02020603050405020304" pitchFamily="18" charset="0"/>
                <a:cs typeface="Times New Roman" panose="02020603050405020304" pitchFamily="18" charset="0"/>
              </a:rPr>
              <a:t>59</a:t>
            </a:r>
            <a:r>
              <a:rPr lang="en-US" altLang="zh-CN" b="1" dirty="0">
                <a:solidFill>
                  <a:srgbClr val="0000FF"/>
                </a:solidFill>
                <a:latin typeface="Times New Roman" panose="02020603050405020304" pitchFamily="18" charset="0"/>
                <a:cs typeface="Times New Roman" panose="02020603050405020304" pitchFamily="18" charset="0"/>
              </a:rPr>
              <a:t>Cu(</a:t>
            </a:r>
            <a:r>
              <a:rPr lang="en-US" altLang="zh-CN" b="1" i="1" dirty="0">
                <a:solidFill>
                  <a:srgbClr val="0000FF"/>
                </a:solidFill>
                <a:latin typeface="Times New Roman" panose="02020603050405020304" pitchFamily="18" charset="0"/>
                <a:cs typeface="Times New Roman" panose="02020603050405020304" pitchFamily="18" charset="0"/>
              </a:rPr>
              <a:t>p</a:t>
            </a:r>
            <a:r>
              <a:rPr lang="en-US" altLang="zh-CN" b="1" dirty="0">
                <a:solidFill>
                  <a:srgbClr val="0000FF"/>
                </a:solidFill>
                <a:latin typeface="Times New Roman" panose="02020603050405020304" pitchFamily="18" charset="0"/>
                <a:cs typeface="Times New Roman" panose="02020603050405020304" pitchFamily="18" charset="0"/>
              </a:rPr>
              <a:t>,</a:t>
            </a:r>
            <a:r>
              <a:rPr lang="en-US" altLang="zh-CN" b="1" i="1" dirty="0">
                <a:solidFill>
                  <a:srgbClr val="0000FF"/>
                </a:solidFill>
                <a:latin typeface="Times New Roman" panose="02020603050405020304" pitchFamily="18" charset="0"/>
                <a:cs typeface="Times New Roman" panose="02020603050405020304" pitchFamily="18" charset="0"/>
              </a:rPr>
              <a:t>γ</a:t>
            </a:r>
            <a:r>
              <a:rPr lang="en-US" altLang="zh-CN" b="1" dirty="0">
                <a:solidFill>
                  <a:srgbClr val="0000FF"/>
                </a:solidFill>
                <a:latin typeface="Times New Roman" panose="02020603050405020304" pitchFamily="18" charset="0"/>
                <a:cs typeface="Times New Roman" panose="02020603050405020304" pitchFamily="18" charset="0"/>
              </a:rPr>
              <a:t>)</a:t>
            </a:r>
            <a:r>
              <a:rPr lang="en-US" altLang="zh-CN" b="1" baseline="30000" dirty="0">
                <a:solidFill>
                  <a:srgbClr val="0000FF"/>
                </a:solidFill>
                <a:latin typeface="Times New Roman" panose="02020603050405020304" pitchFamily="18" charset="0"/>
                <a:cs typeface="Times New Roman" panose="02020603050405020304" pitchFamily="18" charset="0"/>
              </a:rPr>
              <a:t>60</a:t>
            </a:r>
            <a:r>
              <a:rPr lang="en-US" altLang="zh-CN" b="1" dirty="0">
                <a:solidFill>
                  <a:srgbClr val="0000FF"/>
                </a:solidFill>
                <a:latin typeface="Times New Roman" panose="02020603050405020304" pitchFamily="18" charset="0"/>
                <a:cs typeface="Times New Roman" panose="02020603050405020304" pitchFamily="18" charset="0"/>
              </a:rPr>
              <a:t>Zn and </a:t>
            </a:r>
            <a:r>
              <a:rPr lang="en-US" altLang="zh-CN" b="1"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59</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Cu(</a:t>
            </a:r>
            <a:r>
              <a:rPr lang="en-US" altLang="zh-CN" b="1"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p</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b="1"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α</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b="1"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56</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Ni </a:t>
            </a:r>
            <a:r>
              <a:rPr lang="en-US" altLang="zh-CN" b="1" dirty="0">
                <a:solidFill>
                  <a:srgbClr val="0000FF"/>
                </a:solidFill>
                <a:latin typeface="Times New Roman" panose="02020603050405020304" pitchFamily="18" charset="0"/>
                <a:cs typeface="Times New Roman" panose="02020603050405020304" pitchFamily="18" charset="0"/>
              </a:rPr>
              <a:t>competition related to </a:t>
            </a:r>
            <a:r>
              <a:rPr lang="en-US" altLang="zh-CN" b="1" dirty="0" err="1">
                <a:solidFill>
                  <a:srgbClr val="0000FF"/>
                </a:solidFill>
                <a:latin typeface="Times New Roman" panose="02020603050405020304" pitchFamily="18" charset="0"/>
                <a:cs typeface="Times New Roman" panose="02020603050405020304" pitchFamily="18" charset="0"/>
              </a:rPr>
              <a:t>NiCu</a:t>
            </a:r>
            <a:r>
              <a:rPr lang="en-US" altLang="zh-CN" b="1" dirty="0">
                <a:solidFill>
                  <a:srgbClr val="0000FF"/>
                </a:solidFill>
                <a:latin typeface="Times New Roman" panose="02020603050405020304" pitchFamily="18" charset="0"/>
                <a:cs typeface="Times New Roman" panose="02020603050405020304" pitchFamily="18" charset="0"/>
              </a:rPr>
              <a:t> cycle.</a:t>
            </a:r>
            <a:endParaRPr lang="zh-CN" altLang="en-US" b="1" dirty="0">
              <a:solidFill>
                <a:srgbClr val="0000FF"/>
              </a:solidFill>
            </a:endParaRPr>
          </a:p>
        </p:txBody>
      </p:sp>
      <p:sp>
        <p:nvSpPr>
          <p:cNvPr id="8" name="矩形 7"/>
          <p:cNvSpPr/>
          <p:nvPr/>
        </p:nvSpPr>
        <p:spPr>
          <a:xfrm>
            <a:off x="-2" y="2800767"/>
            <a:ext cx="5639539" cy="646331"/>
          </a:xfrm>
          <a:prstGeom prst="rect">
            <a:avLst/>
          </a:prstGeom>
        </p:spPr>
        <p:txBody>
          <a:bodyPr wrap="square">
            <a:spAutoFit/>
          </a:bodyPr>
          <a:lstStyle/>
          <a:p>
            <a:r>
              <a:rPr lang="en-US" altLang="zh-CN" b="1" baseline="30000" dirty="0">
                <a:solidFill>
                  <a:srgbClr val="00B050"/>
                </a:solidFill>
                <a:latin typeface="Times New Roman" panose="02020603050405020304" pitchFamily="18" charset="0"/>
                <a:cs typeface="Times New Roman" panose="02020603050405020304" pitchFamily="18" charset="0"/>
              </a:rPr>
              <a:t>63</a:t>
            </a:r>
            <a:r>
              <a:rPr lang="en-US" altLang="zh-CN" b="1" dirty="0">
                <a:solidFill>
                  <a:srgbClr val="00B050"/>
                </a:solidFill>
                <a:latin typeface="Times New Roman" panose="02020603050405020304" pitchFamily="18" charset="0"/>
                <a:cs typeface="Times New Roman" panose="02020603050405020304" pitchFamily="18" charset="0"/>
              </a:rPr>
              <a:t>Ga(</a:t>
            </a:r>
            <a:r>
              <a:rPr lang="en-US" altLang="zh-CN" b="1" i="1" dirty="0">
                <a:solidFill>
                  <a:srgbClr val="00B050"/>
                </a:solidFill>
                <a:latin typeface="Times New Roman" panose="02020603050405020304" pitchFamily="18" charset="0"/>
                <a:cs typeface="Times New Roman" panose="02020603050405020304" pitchFamily="18" charset="0"/>
              </a:rPr>
              <a:t>p</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i="1" dirty="0">
                <a:solidFill>
                  <a:srgbClr val="00B050"/>
                </a:solidFill>
                <a:latin typeface="Times New Roman" panose="02020603050405020304" pitchFamily="18" charset="0"/>
                <a:cs typeface="Times New Roman" panose="02020603050405020304" pitchFamily="18" charset="0"/>
              </a:rPr>
              <a:t>γ</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baseline="30000" dirty="0">
                <a:solidFill>
                  <a:srgbClr val="00B050"/>
                </a:solidFill>
                <a:latin typeface="Times New Roman" panose="02020603050405020304" pitchFamily="18" charset="0"/>
                <a:cs typeface="Times New Roman" panose="02020603050405020304" pitchFamily="18" charset="0"/>
              </a:rPr>
              <a:t>64</a:t>
            </a:r>
            <a:r>
              <a:rPr lang="en-US" altLang="zh-CN" b="1" dirty="0">
                <a:solidFill>
                  <a:srgbClr val="00B050"/>
                </a:solidFill>
                <a:latin typeface="Times New Roman" panose="02020603050405020304" pitchFamily="18" charset="0"/>
                <a:cs typeface="Times New Roman" panose="02020603050405020304" pitchFamily="18" charset="0"/>
              </a:rPr>
              <a:t>Ge and </a:t>
            </a:r>
            <a:r>
              <a:rPr lang="en-US" altLang="zh-CN" b="1" baseline="30000" dirty="0">
                <a:solidFill>
                  <a:srgbClr val="00B050"/>
                </a:solidFill>
                <a:latin typeface="Times New Roman" panose="02020603050405020304" pitchFamily="18" charset="0"/>
                <a:cs typeface="Times New Roman" panose="02020603050405020304" pitchFamily="18" charset="0"/>
              </a:rPr>
              <a:t>63</a:t>
            </a:r>
            <a:r>
              <a:rPr lang="en-US" altLang="zh-CN" b="1" dirty="0">
                <a:solidFill>
                  <a:srgbClr val="00B050"/>
                </a:solidFill>
                <a:latin typeface="Times New Roman" panose="02020603050405020304" pitchFamily="18" charset="0"/>
                <a:cs typeface="Times New Roman" panose="02020603050405020304" pitchFamily="18" charset="0"/>
              </a:rPr>
              <a:t>Ga(</a:t>
            </a:r>
            <a:r>
              <a:rPr lang="en-US" altLang="zh-CN" b="1" i="1" dirty="0">
                <a:solidFill>
                  <a:srgbClr val="00B050"/>
                </a:solidFill>
                <a:latin typeface="Times New Roman" panose="02020603050405020304" pitchFamily="18" charset="0"/>
                <a:cs typeface="Times New Roman" panose="02020603050405020304" pitchFamily="18" charset="0"/>
              </a:rPr>
              <a:t>p</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i="1" dirty="0">
                <a:solidFill>
                  <a:srgbClr val="00B050"/>
                </a:solidFill>
                <a:latin typeface="Times New Roman" panose="02020603050405020304" pitchFamily="18" charset="0"/>
                <a:cs typeface="Times New Roman" panose="02020603050405020304" pitchFamily="18" charset="0"/>
              </a:rPr>
              <a:t>α</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baseline="30000" dirty="0">
                <a:solidFill>
                  <a:srgbClr val="00B050"/>
                </a:solidFill>
                <a:latin typeface="Times New Roman" panose="02020603050405020304" pitchFamily="18" charset="0"/>
                <a:cs typeface="Times New Roman" panose="02020603050405020304" pitchFamily="18" charset="0"/>
              </a:rPr>
              <a:t>60</a:t>
            </a:r>
            <a:r>
              <a:rPr lang="en-US" altLang="zh-CN" b="1" dirty="0">
                <a:solidFill>
                  <a:srgbClr val="00B050"/>
                </a:solidFill>
                <a:latin typeface="Times New Roman" panose="02020603050405020304" pitchFamily="18" charset="0"/>
                <a:cs typeface="Times New Roman" panose="02020603050405020304" pitchFamily="18" charset="0"/>
              </a:rPr>
              <a:t>Zn competition related to </a:t>
            </a:r>
            <a:r>
              <a:rPr lang="en-US" altLang="zh-CN" b="1" dirty="0" err="1">
                <a:solidFill>
                  <a:srgbClr val="00B050"/>
                </a:solidFill>
                <a:latin typeface="Times New Roman" panose="02020603050405020304" pitchFamily="18" charset="0"/>
                <a:cs typeface="Times New Roman" panose="02020603050405020304" pitchFamily="18" charset="0"/>
              </a:rPr>
              <a:t>ZnGa</a:t>
            </a:r>
            <a:r>
              <a:rPr lang="en-US" altLang="zh-CN" b="1" dirty="0">
                <a:solidFill>
                  <a:srgbClr val="00B050"/>
                </a:solidFill>
                <a:latin typeface="Times New Roman" panose="02020603050405020304" pitchFamily="18" charset="0"/>
                <a:cs typeface="Times New Roman" panose="02020603050405020304" pitchFamily="18" charset="0"/>
              </a:rPr>
              <a:t> cycle.</a:t>
            </a:r>
            <a:endParaRPr lang="zh-CN" altLang="en-US" b="1" dirty="0">
              <a:solidFill>
                <a:srgbClr val="00B050"/>
              </a:solidFill>
            </a:endParaRPr>
          </a:p>
        </p:txBody>
      </p:sp>
      <p:sp>
        <p:nvSpPr>
          <p:cNvPr id="9" name="下箭头 8"/>
          <p:cNvSpPr/>
          <p:nvPr/>
        </p:nvSpPr>
        <p:spPr>
          <a:xfrm rot="3600000">
            <a:off x="4928349" y="4269175"/>
            <a:ext cx="275104" cy="848265"/>
          </a:xfrm>
          <a:prstGeom prst="downArrow">
            <a:avLst/>
          </a:prstGeom>
          <a:solidFill>
            <a:srgbClr val="0000FF">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0" name="下箭头 9"/>
          <p:cNvSpPr/>
          <p:nvPr/>
        </p:nvSpPr>
        <p:spPr>
          <a:xfrm rot="10800000">
            <a:off x="5364435" y="4030831"/>
            <a:ext cx="275104" cy="424132"/>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2" name="矩形 11"/>
          <p:cNvSpPr/>
          <p:nvPr/>
        </p:nvSpPr>
        <p:spPr>
          <a:xfrm>
            <a:off x="-3" y="3581442"/>
            <a:ext cx="3677477" cy="584775"/>
          </a:xfrm>
          <a:prstGeom prst="rect">
            <a:avLst/>
          </a:prstGeom>
        </p:spPr>
        <p:txBody>
          <a:bodyPr wrap="square">
            <a:spAutoFit/>
          </a:bodyPr>
          <a:lstStyle/>
          <a:p>
            <a:r>
              <a:rPr lang="en-US" altLang="zh-CN" sz="1600" dirty="0">
                <a:latin typeface="Times New Roman" panose="02020603050405020304" pitchFamily="18" charset="0"/>
                <a:cs typeface="Times New Roman" panose="02020603050405020304" pitchFamily="18" charset="0"/>
              </a:rPr>
              <a:t>Study of the sensitivity of X-ray burst models to nuclear reaction rates</a:t>
            </a:r>
            <a:endParaRPr lang="zh-CN" altLang="en-US" sz="1600" dirty="0">
              <a:latin typeface="Times New Roman" panose="02020603050405020304" pitchFamily="18" charset="0"/>
              <a:cs typeface="Times New Roman" panose="02020603050405020304" pitchFamily="18" charset="0"/>
            </a:endParaRPr>
          </a:p>
        </p:txBody>
      </p:sp>
      <p:sp>
        <p:nvSpPr>
          <p:cNvPr id="13" name="矩形 12"/>
          <p:cNvSpPr/>
          <p:nvPr/>
        </p:nvSpPr>
        <p:spPr>
          <a:xfrm>
            <a:off x="0" y="4206737"/>
            <a:ext cx="2266123" cy="1169551"/>
          </a:xfrm>
          <a:prstGeom prst="rect">
            <a:avLst/>
          </a:prstGeom>
        </p:spPr>
        <p:txBody>
          <a:bodyPr wrap="square">
            <a:spAutoFit/>
          </a:bodyPr>
          <a:lstStyle/>
          <a:p>
            <a:r>
              <a:rPr lang="zh-CN" altLang="en-US" sz="1400" dirty="0">
                <a:latin typeface="Times New Roman" panose="02020603050405020304" pitchFamily="18" charset="0"/>
                <a:cs typeface="Times New Roman" panose="02020603050405020304" pitchFamily="18" charset="0"/>
              </a:rPr>
              <a:t>R. H. Cyburt et al., Astrophys. J. 830, 55 (2016). Dependence of X-Ray Burst Models on Nuclear Reaction Rates</a:t>
            </a:r>
          </a:p>
        </p:txBody>
      </p:sp>
    </p:spTree>
    <p:extLst>
      <p:ext uri="{BB962C8B-B14F-4D97-AF65-F5344CB8AC3E}">
        <p14:creationId xmlns:p14="http://schemas.microsoft.com/office/powerpoint/2010/main" val="945832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2852" y="1336348"/>
            <a:ext cx="9144000" cy="5489471"/>
          </a:xfrm>
          <a:prstGeom prst="rect">
            <a:avLst/>
          </a:prstGeom>
        </p:spPr>
      </p:pic>
      <p:sp>
        <p:nvSpPr>
          <p:cNvPr id="7" name="下箭头 6"/>
          <p:cNvSpPr/>
          <p:nvPr/>
        </p:nvSpPr>
        <p:spPr>
          <a:xfrm>
            <a:off x="2196225" y="5749065"/>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下箭头 7"/>
          <p:cNvSpPr/>
          <p:nvPr/>
        </p:nvSpPr>
        <p:spPr>
          <a:xfrm rot="18900000">
            <a:off x="2014118" y="5406758"/>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1" name="下箭头 10"/>
          <p:cNvSpPr/>
          <p:nvPr/>
        </p:nvSpPr>
        <p:spPr>
          <a:xfrm>
            <a:off x="4019478" y="4238650"/>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下箭头 11"/>
          <p:cNvSpPr/>
          <p:nvPr/>
        </p:nvSpPr>
        <p:spPr>
          <a:xfrm rot="18900000">
            <a:off x="3837371" y="3896343"/>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4" name="矩形 13"/>
          <p:cNvSpPr/>
          <p:nvPr/>
        </p:nvSpPr>
        <p:spPr>
          <a:xfrm>
            <a:off x="12852" y="0"/>
            <a:ext cx="2315057" cy="2585323"/>
          </a:xfrm>
          <a:prstGeom prst="rect">
            <a:avLst/>
          </a:prstGeom>
        </p:spPr>
        <p:txBody>
          <a:bodyPr wrap="none">
            <a:spAutoFit/>
          </a:bodyPr>
          <a:lstStyle/>
          <a:p>
            <a:r>
              <a:rPr lang="en-US" altLang="zh-CN" baseline="30000" dirty="0">
                <a:solidFill>
                  <a:srgbClr val="0000FF"/>
                </a:solidFill>
                <a:latin typeface="Times New Roman" panose="02020603050405020304" pitchFamily="18" charset="0"/>
                <a:cs typeface="Times New Roman" panose="02020603050405020304" pitchFamily="18" charset="0"/>
              </a:rPr>
              <a:t>59</a:t>
            </a:r>
            <a:r>
              <a:rPr lang="en-US" altLang="zh-CN" dirty="0">
                <a:solidFill>
                  <a:srgbClr val="0000FF"/>
                </a:solidFill>
                <a:latin typeface="Times New Roman" panose="02020603050405020304" pitchFamily="18" charset="0"/>
                <a:cs typeface="Times New Roman" panose="02020603050405020304" pitchFamily="18" charset="0"/>
              </a:rPr>
              <a:t>Cu(</a:t>
            </a:r>
            <a:r>
              <a:rPr lang="en-US" altLang="zh-CN" i="1" dirty="0">
                <a:solidFill>
                  <a:srgbClr val="0000FF"/>
                </a:solidFill>
                <a:latin typeface="Times New Roman" panose="02020603050405020304" pitchFamily="18" charset="0"/>
                <a:cs typeface="Times New Roman" panose="02020603050405020304" pitchFamily="18" charset="0"/>
              </a:rPr>
              <a:t>p</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i="1" dirty="0">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60</a:t>
            </a:r>
            <a:r>
              <a:rPr lang="en-US" altLang="zh-CN" dirty="0">
                <a:solidFill>
                  <a:srgbClr val="0000FF"/>
                </a:solidFill>
                <a:latin typeface="Times New Roman" panose="02020603050405020304" pitchFamily="18" charset="0"/>
                <a:cs typeface="Times New Roman" panose="02020603050405020304" pitchFamily="18" charset="0"/>
              </a:rPr>
              <a:t>Zn</a:t>
            </a:r>
          </a:p>
          <a:p>
            <a:r>
              <a:rPr lang="en-US" altLang="zh-CN" baseline="30000" dirty="0">
                <a:solidFill>
                  <a:srgbClr val="0000FF"/>
                </a:solidFill>
                <a:latin typeface="Times New Roman" panose="02020603050405020304" pitchFamily="18" charset="0"/>
                <a:cs typeface="Times New Roman" panose="02020603050405020304" pitchFamily="18" charset="0"/>
              </a:rPr>
              <a:t>56</a:t>
            </a:r>
            <a:r>
              <a:rPr lang="en-US" altLang="zh-CN" dirty="0">
                <a:solidFill>
                  <a:srgbClr val="0000FF"/>
                </a:solidFill>
                <a:latin typeface="Times New Roman" panose="02020603050405020304" pitchFamily="18" charset="0"/>
                <a:cs typeface="Times New Roman" panose="02020603050405020304" pitchFamily="18" charset="0"/>
              </a:rPr>
              <a:t>Ni(</a:t>
            </a:r>
            <a:r>
              <a:rPr lang="el-GR" altLang="zh-CN" i="1" dirty="0">
                <a:solidFill>
                  <a:srgbClr val="0000FF"/>
                </a:solidFill>
                <a:latin typeface="Times New Roman" panose="02020603050405020304" pitchFamily="18" charset="0"/>
                <a:cs typeface="Times New Roman" panose="02020603050405020304" pitchFamily="18" charset="0"/>
              </a:rPr>
              <a:t>α</a:t>
            </a:r>
            <a:r>
              <a:rPr lang="el-GR" altLang="zh-CN" dirty="0">
                <a:solidFill>
                  <a:srgbClr val="0000FF"/>
                </a:solidFill>
                <a:latin typeface="Times New Roman" panose="02020603050405020304" pitchFamily="18" charset="0"/>
                <a:cs typeface="Times New Roman" panose="02020603050405020304" pitchFamily="18" charset="0"/>
              </a:rPr>
              <a:t>,</a:t>
            </a:r>
            <a:r>
              <a:rPr lang="en-US" altLang="zh-CN" i="1" dirty="0">
                <a:solidFill>
                  <a:srgbClr val="0000FF"/>
                </a:solidFill>
                <a:latin typeface="Times New Roman" panose="02020603050405020304" pitchFamily="18" charset="0"/>
                <a:cs typeface="Times New Roman" panose="02020603050405020304" pitchFamily="18" charset="0"/>
              </a:rPr>
              <a:t>p</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59</a:t>
            </a:r>
            <a:r>
              <a:rPr lang="en-US" altLang="zh-CN" dirty="0">
                <a:solidFill>
                  <a:srgbClr val="0000FF"/>
                </a:solidFill>
                <a:latin typeface="Times New Roman" panose="02020603050405020304" pitchFamily="18" charset="0"/>
                <a:cs typeface="Times New Roman" panose="02020603050405020304" pitchFamily="18" charset="0"/>
              </a:rPr>
              <a:t>Cu</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00FF"/>
                </a:solidFill>
                <a:latin typeface="Times New Roman" panose="02020603050405020304" pitchFamily="18" charset="0"/>
                <a:cs typeface="Times New Roman" panose="02020603050405020304" pitchFamily="18" charset="0"/>
              </a:rPr>
              <a:t>61</a:t>
            </a:r>
            <a:r>
              <a:rPr lang="en-US" altLang="zh-CN" dirty="0">
                <a:solidFill>
                  <a:srgbClr val="0000FF"/>
                </a:solidFill>
                <a:latin typeface="Times New Roman" panose="02020603050405020304" pitchFamily="18" charset="0"/>
                <a:cs typeface="Times New Roman" panose="02020603050405020304" pitchFamily="18" charset="0"/>
              </a:rPr>
              <a:t>Ga(</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62</a:t>
            </a:r>
            <a:r>
              <a:rPr lang="en-US" altLang="zh-CN" dirty="0">
                <a:solidFill>
                  <a:srgbClr val="0000FF"/>
                </a:solidFill>
                <a:latin typeface="Times New Roman" panose="02020603050405020304" pitchFamily="18" charset="0"/>
                <a:cs typeface="Times New Roman" panose="02020603050405020304" pitchFamily="18" charset="0"/>
              </a:rPr>
              <a:t>Ge unbound</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00FF"/>
                </a:solidFill>
                <a:latin typeface="Times New Roman" panose="02020603050405020304" pitchFamily="18" charset="0"/>
                <a:cs typeface="Times New Roman" panose="02020603050405020304" pitchFamily="18" charset="0"/>
              </a:rPr>
              <a:t>23</a:t>
            </a:r>
            <a:r>
              <a:rPr lang="en-US" altLang="zh-CN" dirty="0">
                <a:solidFill>
                  <a:srgbClr val="0000FF"/>
                </a:solidFill>
                <a:latin typeface="Times New Roman" panose="02020603050405020304" pitchFamily="18" charset="0"/>
                <a:cs typeface="Times New Roman" panose="02020603050405020304" pitchFamily="18" charset="0"/>
              </a:rPr>
              <a:t>Al(</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24</a:t>
            </a:r>
            <a:r>
              <a:rPr lang="en-US" altLang="zh-CN" dirty="0">
                <a:solidFill>
                  <a:srgbClr val="0000FF"/>
                </a:solidFill>
                <a:latin typeface="Times New Roman" panose="02020603050405020304" pitchFamily="18" charset="0"/>
                <a:cs typeface="Times New Roman" panose="02020603050405020304" pitchFamily="18" charset="0"/>
              </a:rPr>
              <a:t>Si unbound</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B050"/>
                </a:solidFill>
                <a:latin typeface="Times New Roman" panose="02020603050405020304" pitchFamily="18" charset="0"/>
                <a:cs typeface="Times New Roman" panose="02020603050405020304" pitchFamily="18" charset="0"/>
              </a:rPr>
              <a:t>63</a:t>
            </a:r>
            <a:r>
              <a:rPr lang="en-US" altLang="zh-CN" dirty="0">
                <a:solidFill>
                  <a:srgbClr val="00B050"/>
                </a:solidFill>
                <a:latin typeface="Times New Roman" panose="02020603050405020304" pitchFamily="18" charset="0"/>
                <a:cs typeface="Times New Roman" panose="02020603050405020304" pitchFamily="18" charset="0"/>
              </a:rPr>
              <a:t>Ga(</a:t>
            </a:r>
            <a:r>
              <a:rPr lang="en-US" altLang="zh-CN" i="1" dirty="0" err="1">
                <a:solidFill>
                  <a:srgbClr val="00B050"/>
                </a:solidFill>
                <a:latin typeface="Times New Roman" panose="02020603050405020304" pitchFamily="18" charset="0"/>
                <a:cs typeface="Times New Roman" panose="02020603050405020304" pitchFamily="18" charset="0"/>
              </a:rPr>
              <a:t>p</a:t>
            </a:r>
            <a:r>
              <a:rPr lang="en-US" altLang="zh-CN" dirty="0" err="1">
                <a:solidFill>
                  <a:srgbClr val="00B050"/>
                </a:solidFill>
                <a:latin typeface="Times New Roman" panose="02020603050405020304" pitchFamily="18" charset="0"/>
                <a:cs typeface="Times New Roman" panose="02020603050405020304" pitchFamily="18" charset="0"/>
              </a:rPr>
              <a:t>,</a:t>
            </a:r>
            <a:r>
              <a:rPr lang="en-US" altLang="zh-CN" i="1" dirty="0" err="1">
                <a:solidFill>
                  <a:srgbClr val="00B050"/>
                </a:solidFill>
                <a:latin typeface="Times New Roman" panose="02020603050405020304" pitchFamily="18" charset="0"/>
                <a:cs typeface="Times New Roman" panose="02020603050405020304" pitchFamily="18" charset="0"/>
              </a:rPr>
              <a:t>γ</a:t>
            </a:r>
            <a:r>
              <a:rPr lang="en-US" altLang="zh-CN" dirty="0">
                <a:solidFill>
                  <a:srgbClr val="00B050"/>
                </a:solidFill>
                <a:latin typeface="Times New Roman" panose="02020603050405020304" pitchFamily="18" charset="0"/>
                <a:cs typeface="Times New Roman" panose="02020603050405020304" pitchFamily="18" charset="0"/>
              </a:rPr>
              <a:t>)</a:t>
            </a:r>
            <a:r>
              <a:rPr lang="en-US" altLang="zh-CN" baseline="30000" dirty="0">
                <a:solidFill>
                  <a:srgbClr val="00B050"/>
                </a:solidFill>
                <a:latin typeface="Times New Roman" panose="02020603050405020304" pitchFamily="18" charset="0"/>
                <a:cs typeface="Times New Roman" panose="02020603050405020304" pitchFamily="18" charset="0"/>
              </a:rPr>
              <a:t>64</a:t>
            </a:r>
            <a:r>
              <a:rPr lang="en-US" altLang="zh-CN" dirty="0">
                <a:solidFill>
                  <a:srgbClr val="00B050"/>
                </a:solidFill>
                <a:latin typeface="Times New Roman" panose="02020603050405020304" pitchFamily="18" charset="0"/>
                <a:cs typeface="Times New Roman" panose="02020603050405020304" pitchFamily="18" charset="0"/>
              </a:rPr>
              <a:t>Ge</a:t>
            </a:r>
            <a:endParaRPr lang="zh-CN" altLang="zh-CN" dirty="0">
              <a:solidFill>
                <a:srgbClr val="00B050"/>
              </a:solidFill>
              <a:latin typeface="Times New Roman" panose="02020603050405020304" pitchFamily="18" charset="0"/>
              <a:cs typeface="Times New Roman" panose="02020603050405020304" pitchFamily="18" charset="0"/>
            </a:endParaRPr>
          </a:p>
          <a:p>
            <a:r>
              <a:rPr lang="en-US" altLang="zh-CN" baseline="30000" dirty="0">
                <a:solidFill>
                  <a:srgbClr val="00B050"/>
                </a:solidFill>
                <a:latin typeface="Times New Roman" panose="02020603050405020304" pitchFamily="18" charset="0"/>
                <a:cs typeface="Times New Roman" panose="02020603050405020304" pitchFamily="18" charset="0"/>
              </a:rPr>
              <a:t>57</a:t>
            </a:r>
            <a:r>
              <a:rPr lang="en-US" altLang="zh-CN" dirty="0">
                <a:solidFill>
                  <a:srgbClr val="00B050"/>
                </a:solidFill>
                <a:latin typeface="Times New Roman" panose="02020603050405020304" pitchFamily="18" charset="0"/>
                <a:cs typeface="Times New Roman" panose="02020603050405020304" pitchFamily="18" charset="0"/>
              </a:rPr>
              <a:t>Cu(</a:t>
            </a:r>
            <a:r>
              <a:rPr lang="en-US" altLang="zh-CN" i="1" dirty="0" err="1">
                <a:solidFill>
                  <a:srgbClr val="00B050"/>
                </a:solidFill>
                <a:latin typeface="Times New Roman" panose="02020603050405020304" pitchFamily="18" charset="0"/>
                <a:cs typeface="Times New Roman" panose="02020603050405020304" pitchFamily="18" charset="0"/>
              </a:rPr>
              <a:t>p</a:t>
            </a:r>
            <a:r>
              <a:rPr lang="en-US" altLang="zh-CN" dirty="0" err="1">
                <a:solidFill>
                  <a:srgbClr val="00B050"/>
                </a:solidFill>
                <a:latin typeface="Times New Roman" panose="02020603050405020304" pitchFamily="18" charset="0"/>
                <a:cs typeface="Times New Roman" panose="02020603050405020304" pitchFamily="18" charset="0"/>
              </a:rPr>
              <a:t>,</a:t>
            </a:r>
            <a:r>
              <a:rPr lang="en-US" altLang="zh-CN" i="1" dirty="0" err="1">
                <a:solidFill>
                  <a:srgbClr val="00B050"/>
                </a:solidFill>
                <a:latin typeface="Times New Roman" panose="02020603050405020304" pitchFamily="18" charset="0"/>
                <a:cs typeface="Times New Roman" panose="02020603050405020304" pitchFamily="18" charset="0"/>
              </a:rPr>
              <a:t>γ</a:t>
            </a:r>
            <a:r>
              <a:rPr lang="en-US" altLang="zh-CN" dirty="0">
                <a:solidFill>
                  <a:srgbClr val="00B050"/>
                </a:solidFill>
                <a:latin typeface="Times New Roman" panose="02020603050405020304" pitchFamily="18" charset="0"/>
                <a:cs typeface="Times New Roman" panose="02020603050405020304" pitchFamily="18" charset="0"/>
              </a:rPr>
              <a:t>)</a:t>
            </a:r>
            <a:r>
              <a:rPr lang="en-US" altLang="zh-CN" baseline="30000" dirty="0">
                <a:solidFill>
                  <a:srgbClr val="00B050"/>
                </a:solidFill>
                <a:latin typeface="Times New Roman" panose="02020603050405020304" pitchFamily="18" charset="0"/>
                <a:cs typeface="Times New Roman" panose="02020603050405020304" pitchFamily="18" charset="0"/>
              </a:rPr>
              <a:t>58</a:t>
            </a:r>
            <a:r>
              <a:rPr lang="en-US" altLang="zh-CN" dirty="0">
                <a:solidFill>
                  <a:srgbClr val="00B050"/>
                </a:solidFill>
                <a:latin typeface="Times New Roman" panose="02020603050405020304" pitchFamily="18" charset="0"/>
                <a:cs typeface="Times New Roman" panose="02020603050405020304" pitchFamily="18" charset="0"/>
              </a:rPr>
              <a:t>Zn unbound</a:t>
            </a:r>
            <a:endParaRPr lang="zh-CN" altLang="zh-CN" dirty="0">
              <a:solidFill>
                <a:srgbClr val="00B050"/>
              </a:solidFill>
              <a:latin typeface="Times New Roman" panose="02020603050405020304" pitchFamily="18" charset="0"/>
              <a:cs typeface="Times New Roman" panose="02020603050405020304" pitchFamily="18" charset="0"/>
            </a:endParaRPr>
          </a:p>
          <a:p>
            <a:r>
              <a:rPr lang="en-US" altLang="zh-CN" baseline="30000" dirty="0">
                <a:solidFill>
                  <a:srgbClr val="00B050"/>
                </a:solidFill>
                <a:latin typeface="Times New Roman" panose="02020603050405020304" pitchFamily="18" charset="0"/>
                <a:cs typeface="Times New Roman" panose="02020603050405020304" pitchFamily="18" charset="0"/>
              </a:rPr>
              <a:t>17</a:t>
            </a:r>
            <a:r>
              <a:rPr lang="en-US" altLang="zh-CN" dirty="0">
                <a:solidFill>
                  <a:srgbClr val="00B050"/>
                </a:solidFill>
                <a:latin typeface="Times New Roman" panose="02020603050405020304" pitchFamily="18" charset="0"/>
                <a:cs typeface="Times New Roman" panose="02020603050405020304" pitchFamily="18" charset="0"/>
              </a:rPr>
              <a:t>F(</a:t>
            </a:r>
            <a:r>
              <a:rPr lang="en-US" altLang="zh-CN" i="1" dirty="0" err="1">
                <a:solidFill>
                  <a:srgbClr val="00B050"/>
                </a:solidFill>
                <a:latin typeface="Times New Roman" panose="02020603050405020304" pitchFamily="18" charset="0"/>
                <a:cs typeface="Times New Roman" panose="02020603050405020304" pitchFamily="18" charset="0"/>
              </a:rPr>
              <a:t>p</a:t>
            </a:r>
            <a:r>
              <a:rPr lang="en-US" altLang="zh-CN" dirty="0" err="1">
                <a:solidFill>
                  <a:srgbClr val="00B050"/>
                </a:solidFill>
                <a:latin typeface="Times New Roman" panose="02020603050405020304" pitchFamily="18" charset="0"/>
                <a:cs typeface="Times New Roman" panose="02020603050405020304" pitchFamily="18" charset="0"/>
              </a:rPr>
              <a:t>,</a:t>
            </a:r>
            <a:r>
              <a:rPr lang="en-US" altLang="zh-CN" i="1" dirty="0" err="1">
                <a:solidFill>
                  <a:srgbClr val="00B050"/>
                </a:solidFill>
                <a:latin typeface="Times New Roman" panose="02020603050405020304" pitchFamily="18" charset="0"/>
                <a:cs typeface="Times New Roman" panose="02020603050405020304" pitchFamily="18" charset="0"/>
              </a:rPr>
              <a:t>γ</a:t>
            </a:r>
            <a:r>
              <a:rPr lang="en-US" altLang="zh-CN" dirty="0">
                <a:solidFill>
                  <a:srgbClr val="00B050"/>
                </a:solidFill>
                <a:latin typeface="Times New Roman" panose="02020603050405020304" pitchFamily="18" charset="0"/>
                <a:cs typeface="Times New Roman" panose="02020603050405020304" pitchFamily="18" charset="0"/>
              </a:rPr>
              <a:t>)</a:t>
            </a:r>
            <a:r>
              <a:rPr lang="en-US" altLang="zh-CN" baseline="30000" dirty="0">
                <a:solidFill>
                  <a:srgbClr val="00B050"/>
                </a:solidFill>
                <a:latin typeface="Times New Roman" panose="02020603050405020304" pitchFamily="18" charset="0"/>
                <a:cs typeface="Times New Roman" panose="02020603050405020304" pitchFamily="18" charset="0"/>
              </a:rPr>
              <a:t>18</a:t>
            </a:r>
            <a:r>
              <a:rPr lang="en-US" altLang="zh-CN" dirty="0">
                <a:solidFill>
                  <a:srgbClr val="00B050"/>
                </a:solidFill>
                <a:latin typeface="Times New Roman" panose="02020603050405020304" pitchFamily="18" charset="0"/>
                <a:cs typeface="Times New Roman" panose="02020603050405020304" pitchFamily="18" charset="0"/>
              </a:rPr>
              <a:t>Ne unbound</a:t>
            </a:r>
            <a:endParaRPr lang="zh-CN" altLang="zh-CN" dirty="0">
              <a:solidFill>
                <a:srgbClr val="00B050"/>
              </a:solidFill>
              <a:latin typeface="Times New Roman" panose="02020603050405020304" pitchFamily="18" charset="0"/>
              <a:cs typeface="Times New Roman" panose="02020603050405020304" pitchFamily="18" charset="0"/>
            </a:endParaRPr>
          </a:p>
          <a:p>
            <a:r>
              <a:rPr lang="en-US" altLang="zh-CN" baseline="30000" dirty="0">
                <a:solidFill>
                  <a:srgbClr val="00B050"/>
                </a:solidFill>
                <a:latin typeface="Times New Roman" panose="02020603050405020304" pitchFamily="18" charset="0"/>
                <a:cs typeface="Times New Roman" panose="02020603050405020304" pitchFamily="18" charset="0"/>
              </a:rPr>
              <a:t>40</a:t>
            </a:r>
            <a:r>
              <a:rPr lang="en-US" altLang="zh-CN" dirty="0">
                <a:solidFill>
                  <a:srgbClr val="00B050"/>
                </a:solidFill>
                <a:latin typeface="Times New Roman" panose="02020603050405020304" pitchFamily="18" charset="0"/>
                <a:cs typeface="Times New Roman" panose="02020603050405020304" pitchFamily="18" charset="0"/>
              </a:rPr>
              <a:t>Sc(</a:t>
            </a:r>
            <a:r>
              <a:rPr lang="en-US" altLang="zh-CN" i="1" dirty="0" err="1">
                <a:solidFill>
                  <a:srgbClr val="00B050"/>
                </a:solidFill>
                <a:latin typeface="Times New Roman" panose="02020603050405020304" pitchFamily="18" charset="0"/>
                <a:cs typeface="Times New Roman" panose="02020603050405020304" pitchFamily="18" charset="0"/>
              </a:rPr>
              <a:t>p</a:t>
            </a:r>
            <a:r>
              <a:rPr lang="en-US" altLang="zh-CN" dirty="0" err="1">
                <a:solidFill>
                  <a:srgbClr val="00B050"/>
                </a:solidFill>
                <a:latin typeface="Times New Roman" panose="02020603050405020304" pitchFamily="18" charset="0"/>
                <a:cs typeface="Times New Roman" panose="02020603050405020304" pitchFamily="18" charset="0"/>
              </a:rPr>
              <a:t>,</a:t>
            </a:r>
            <a:r>
              <a:rPr lang="en-US" altLang="zh-CN" i="1" dirty="0" err="1">
                <a:solidFill>
                  <a:srgbClr val="00B050"/>
                </a:solidFill>
                <a:latin typeface="Times New Roman" panose="02020603050405020304" pitchFamily="18" charset="0"/>
                <a:cs typeface="Times New Roman" panose="02020603050405020304" pitchFamily="18" charset="0"/>
              </a:rPr>
              <a:t>γ</a:t>
            </a:r>
            <a:r>
              <a:rPr lang="en-US" altLang="zh-CN" dirty="0">
                <a:solidFill>
                  <a:srgbClr val="00B050"/>
                </a:solidFill>
                <a:latin typeface="Times New Roman" panose="02020603050405020304" pitchFamily="18" charset="0"/>
                <a:cs typeface="Times New Roman" panose="02020603050405020304" pitchFamily="18" charset="0"/>
              </a:rPr>
              <a:t>)</a:t>
            </a:r>
            <a:r>
              <a:rPr lang="en-US" altLang="zh-CN" baseline="30000" dirty="0">
                <a:solidFill>
                  <a:srgbClr val="00B050"/>
                </a:solidFill>
                <a:latin typeface="Times New Roman" panose="02020603050405020304" pitchFamily="18" charset="0"/>
                <a:cs typeface="Times New Roman" panose="02020603050405020304" pitchFamily="18" charset="0"/>
              </a:rPr>
              <a:t>41</a:t>
            </a:r>
            <a:r>
              <a:rPr lang="en-US" altLang="zh-CN" dirty="0">
                <a:solidFill>
                  <a:srgbClr val="00B050"/>
                </a:solidFill>
                <a:latin typeface="Times New Roman" panose="02020603050405020304" pitchFamily="18" charset="0"/>
                <a:cs typeface="Times New Roman" panose="02020603050405020304" pitchFamily="18" charset="0"/>
              </a:rPr>
              <a:t>Ti unbound</a:t>
            </a:r>
            <a:endParaRPr lang="zh-CN" altLang="zh-CN" dirty="0">
              <a:solidFill>
                <a:srgbClr val="00B050"/>
              </a:solidFill>
              <a:latin typeface="Times New Roman" panose="02020603050405020304" pitchFamily="18" charset="0"/>
              <a:cs typeface="Times New Roman" panose="02020603050405020304" pitchFamily="18" charset="0"/>
            </a:endParaRPr>
          </a:p>
          <a:p>
            <a:r>
              <a:rPr lang="en-US" altLang="zh-CN" baseline="30000" dirty="0">
                <a:solidFill>
                  <a:srgbClr val="00B050"/>
                </a:solidFill>
                <a:latin typeface="Times New Roman" panose="02020603050405020304" pitchFamily="18" charset="0"/>
                <a:cs typeface="Times New Roman" panose="02020603050405020304" pitchFamily="18" charset="0"/>
              </a:rPr>
              <a:t>48</a:t>
            </a:r>
            <a:r>
              <a:rPr lang="en-US" altLang="zh-CN" dirty="0">
                <a:solidFill>
                  <a:srgbClr val="00B050"/>
                </a:solidFill>
                <a:latin typeface="Times New Roman" panose="02020603050405020304" pitchFamily="18" charset="0"/>
                <a:cs typeface="Times New Roman" panose="02020603050405020304" pitchFamily="18" charset="0"/>
              </a:rPr>
              <a:t>Cr(</a:t>
            </a:r>
            <a:r>
              <a:rPr lang="en-US" altLang="zh-CN" i="1" dirty="0" err="1">
                <a:solidFill>
                  <a:srgbClr val="00B050"/>
                </a:solidFill>
                <a:latin typeface="Times New Roman" panose="02020603050405020304" pitchFamily="18" charset="0"/>
                <a:cs typeface="Times New Roman" panose="02020603050405020304" pitchFamily="18" charset="0"/>
              </a:rPr>
              <a:t>p</a:t>
            </a:r>
            <a:r>
              <a:rPr lang="en-US" altLang="zh-CN" dirty="0" err="1">
                <a:solidFill>
                  <a:srgbClr val="00B050"/>
                </a:solidFill>
                <a:latin typeface="Times New Roman" panose="02020603050405020304" pitchFamily="18" charset="0"/>
                <a:cs typeface="Times New Roman" panose="02020603050405020304" pitchFamily="18" charset="0"/>
              </a:rPr>
              <a:t>,</a:t>
            </a:r>
            <a:r>
              <a:rPr lang="en-US" altLang="zh-CN" i="1" dirty="0" err="1">
                <a:solidFill>
                  <a:srgbClr val="00B050"/>
                </a:solidFill>
                <a:latin typeface="Times New Roman" panose="02020603050405020304" pitchFamily="18" charset="0"/>
                <a:cs typeface="Times New Roman" panose="02020603050405020304" pitchFamily="18" charset="0"/>
              </a:rPr>
              <a:t>γ</a:t>
            </a:r>
            <a:r>
              <a:rPr lang="en-US" altLang="zh-CN" dirty="0">
                <a:solidFill>
                  <a:srgbClr val="00B050"/>
                </a:solidFill>
                <a:latin typeface="Times New Roman" panose="02020603050405020304" pitchFamily="18" charset="0"/>
                <a:cs typeface="Times New Roman" panose="02020603050405020304" pitchFamily="18" charset="0"/>
              </a:rPr>
              <a:t>)</a:t>
            </a:r>
            <a:r>
              <a:rPr lang="en-US" altLang="zh-CN" baseline="30000" dirty="0">
                <a:solidFill>
                  <a:srgbClr val="00B050"/>
                </a:solidFill>
                <a:latin typeface="Times New Roman" panose="02020603050405020304" pitchFamily="18" charset="0"/>
                <a:cs typeface="Times New Roman" panose="02020603050405020304" pitchFamily="18" charset="0"/>
              </a:rPr>
              <a:t>49</a:t>
            </a:r>
            <a:r>
              <a:rPr lang="en-US" altLang="zh-CN" dirty="0">
                <a:solidFill>
                  <a:srgbClr val="00B050"/>
                </a:solidFill>
                <a:latin typeface="Times New Roman" panose="02020603050405020304" pitchFamily="18" charset="0"/>
                <a:cs typeface="Times New Roman" panose="02020603050405020304" pitchFamily="18" charset="0"/>
              </a:rPr>
              <a:t>Mn</a:t>
            </a:r>
            <a:endParaRPr lang="zh-CN" altLang="zh-CN" dirty="0">
              <a:solidFill>
                <a:srgbClr val="00B050"/>
              </a:solidFill>
              <a:latin typeface="Times New Roman" panose="02020603050405020304" pitchFamily="18" charset="0"/>
              <a:cs typeface="Times New Roman" panose="02020603050405020304" pitchFamily="18" charset="0"/>
            </a:endParaRPr>
          </a:p>
        </p:txBody>
      </p:sp>
      <p:sp>
        <p:nvSpPr>
          <p:cNvPr id="15" name="下箭头 14"/>
          <p:cNvSpPr/>
          <p:nvPr/>
        </p:nvSpPr>
        <p:spPr>
          <a:xfrm>
            <a:off x="4631413" y="3609685"/>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rot="18900000">
            <a:off x="4449306" y="3267378"/>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1" name="Rectangle 3"/>
          <p:cNvSpPr>
            <a:spLocks noChangeArrowheads="1"/>
          </p:cNvSpPr>
          <p:nvPr/>
        </p:nvSpPr>
        <p:spPr bwMode="auto">
          <a:xfrm>
            <a:off x="4870082" y="21843"/>
            <a:ext cx="4258953" cy="646331"/>
          </a:xfrm>
          <a:prstGeom prst="rect">
            <a:avLst/>
          </a:prstGeom>
          <a:gradFill rotWithShape="1">
            <a:gsLst>
              <a:gs pos="0">
                <a:srgbClr val="CCCCFF"/>
              </a:gs>
              <a:gs pos="50000">
                <a:srgbClr val="FFFFFF"/>
              </a:gs>
              <a:gs pos="100000">
                <a:srgbClr val="CCCC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eaLnBrk="0" hangingPunct="0">
              <a:defRPr>
                <a:solidFill>
                  <a:schemeClr val="tx1"/>
                </a:solidFill>
                <a:latin typeface="Times New Roman" panose="02020603050405020304" pitchFamily="18" charset="0"/>
                <a:ea typeface="宋体" panose="02010600030101010101" pitchFamily="2" charset="-122"/>
              </a:defRPr>
            </a:lvl1pPr>
            <a:lvl2pPr marL="742950" indent="-285750" algn="l" eaLnBrk="0" hangingPunct="0">
              <a:defRPr>
                <a:solidFill>
                  <a:schemeClr val="tx1"/>
                </a:solidFill>
                <a:latin typeface="Times New Roman" panose="02020603050405020304" pitchFamily="18" charset="0"/>
                <a:ea typeface="宋体" panose="02010600030101010101" pitchFamily="2" charset="-122"/>
              </a:defRPr>
            </a:lvl2pPr>
            <a:lvl3pPr marL="1143000" indent="-228600" algn="l" eaLnBrk="0" hangingPunct="0">
              <a:defRPr>
                <a:solidFill>
                  <a:schemeClr val="tx1"/>
                </a:solidFill>
                <a:latin typeface="Times New Roman" panose="02020603050405020304" pitchFamily="18" charset="0"/>
                <a:ea typeface="宋体" panose="02010600030101010101" pitchFamily="2" charset="-122"/>
              </a:defRPr>
            </a:lvl3pPr>
            <a:lvl4pPr marL="1600200" indent="-228600" algn="l" eaLnBrk="0" hangingPunct="0">
              <a:defRPr>
                <a:solidFill>
                  <a:schemeClr val="tx1"/>
                </a:solidFill>
                <a:latin typeface="Times New Roman" panose="02020603050405020304" pitchFamily="18" charset="0"/>
                <a:ea typeface="宋体" panose="02010600030101010101" pitchFamily="2" charset="-122"/>
              </a:defRPr>
            </a:lvl4pPr>
            <a:lvl5pPr marL="2057400" indent="-228600" algn="l" eaLnBrk="0" hangingPunct="0">
              <a:defRPr>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9pPr>
          </a:lstStyle>
          <a:p>
            <a:pPr algn="ctr"/>
            <a:r>
              <a:rPr lang="en-US" altLang="zh-CN" dirty="0">
                <a:cs typeface="Times New Roman" panose="02020603050405020304" pitchFamily="18" charset="0"/>
              </a:rPr>
              <a:t>Reactions that Impact the Burst Light Curve in the Multi-zone X-ray Burst Model</a:t>
            </a:r>
            <a:endParaRPr lang="zh-CN" altLang="en-US" dirty="0">
              <a:cs typeface="Times New Roman" panose="02020603050405020304" pitchFamily="18" charset="0"/>
            </a:endParaRPr>
          </a:p>
        </p:txBody>
      </p:sp>
      <p:sp>
        <p:nvSpPr>
          <p:cNvPr id="22" name="矩形 21"/>
          <p:cNvSpPr/>
          <p:nvPr/>
        </p:nvSpPr>
        <p:spPr>
          <a:xfrm>
            <a:off x="3710665" y="202931"/>
            <a:ext cx="941283" cy="369332"/>
          </a:xfrm>
          <a:prstGeom prst="rect">
            <a:avLst/>
          </a:prstGeom>
        </p:spPr>
        <p:txBody>
          <a:bodyPr wrap="none">
            <a:spAutoFit/>
          </a:bodyPr>
          <a:lstStyle/>
          <a:p>
            <a:r>
              <a:rPr lang="en-US" altLang="zh-CN" dirty="0">
                <a:solidFill>
                  <a:srgbClr val="00B050"/>
                </a:solidFill>
                <a:latin typeface="Times New Roman" panose="02020603050405020304" pitchFamily="18" charset="0"/>
                <a:cs typeface="Times New Roman" panose="02020603050405020304" pitchFamily="18" charset="0"/>
              </a:rPr>
              <a:t>medium</a:t>
            </a:r>
            <a:endParaRPr lang="zh-CN" altLang="en-US" dirty="0"/>
          </a:p>
        </p:txBody>
      </p:sp>
      <p:sp>
        <p:nvSpPr>
          <p:cNvPr id="23" name="矩形 22"/>
          <p:cNvSpPr/>
          <p:nvPr/>
        </p:nvSpPr>
        <p:spPr>
          <a:xfrm>
            <a:off x="3601661" y="-24324"/>
            <a:ext cx="1159292" cy="369332"/>
          </a:xfrm>
          <a:prstGeom prst="rect">
            <a:avLst/>
          </a:prstGeom>
        </p:spPr>
        <p:txBody>
          <a:bodyPr wrap="none">
            <a:spAutoFit/>
          </a:bodyPr>
          <a:lstStyle/>
          <a:p>
            <a:r>
              <a:rPr lang="en-US" altLang="zh-CN" dirty="0">
                <a:solidFill>
                  <a:srgbClr val="0000FF"/>
                </a:solidFill>
                <a:latin typeface="Times New Roman" panose="02020603050405020304" pitchFamily="18" charset="0"/>
                <a:cs typeface="Times New Roman" panose="02020603050405020304" pitchFamily="18" charset="0"/>
              </a:rPr>
              <a:t>significant</a:t>
            </a:r>
            <a:endParaRPr lang="zh-CN" altLang="en-US" dirty="0"/>
          </a:p>
        </p:txBody>
      </p:sp>
      <p:sp>
        <p:nvSpPr>
          <p:cNvPr id="13" name="下箭头 12"/>
          <p:cNvSpPr/>
          <p:nvPr/>
        </p:nvSpPr>
        <p:spPr>
          <a:xfrm>
            <a:off x="321017" y="5341133"/>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下箭头 16"/>
          <p:cNvSpPr/>
          <p:nvPr/>
        </p:nvSpPr>
        <p:spPr>
          <a:xfrm rot="18900000">
            <a:off x="138910" y="4998826"/>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92D050"/>
              </a:solidFill>
            </a:endParaRPr>
          </a:p>
        </p:txBody>
      </p:sp>
      <p:sp>
        <p:nvSpPr>
          <p:cNvPr id="18" name="文本框 17"/>
          <p:cNvSpPr txBox="1"/>
          <p:nvPr/>
        </p:nvSpPr>
        <p:spPr>
          <a:xfrm>
            <a:off x="-9155" y="4708860"/>
            <a:ext cx="835485" cy="369332"/>
          </a:xfrm>
          <a:prstGeom prst="rect">
            <a:avLst/>
          </a:prstGeom>
          <a:noFill/>
        </p:spPr>
        <p:txBody>
          <a:bodyPr wrap="none" rtlCol="0">
            <a:spAutoFit/>
          </a:bodyPr>
          <a:lstStyle/>
          <a:p>
            <a:r>
              <a:rPr lang="en-US" altLang="zh-CN" i="1" dirty="0">
                <a:solidFill>
                  <a:srgbClr val="00B050"/>
                </a:solidFill>
                <a:latin typeface="Times New Roman" panose="02020603050405020304" pitchFamily="18" charset="0"/>
                <a:cs typeface="Times New Roman" panose="02020603050405020304" pitchFamily="18" charset="0"/>
              </a:rPr>
              <a:t>β</a:t>
            </a:r>
            <a:r>
              <a:rPr lang="en-US" altLang="zh-CN" baseline="30000" dirty="0">
                <a:solidFill>
                  <a:srgbClr val="00B050"/>
                </a:solidFill>
                <a:latin typeface="Times New Roman" panose="02020603050405020304" pitchFamily="18" charset="0"/>
                <a:cs typeface="Times New Roman" panose="02020603050405020304" pitchFamily="18" charset="0"/>
              </a:rPr>
              <a:t>+</a:t>
            </a:r>
            <a:r>
              <a:rPr lang="en-US" altLang="zh-CN" dirty="0">
                <a:solidFill>
                  <a:srgbClr val="00B050"/>
                </a:solidFill>
                <a:latin typeface="Times New Roman" panose="02020603050405020304" pitchFamily="18" charset="0"/>
                <a:cs typeface="Times New Roman" panose="02020603050405020304" pitchFamily="18" charset="0"/>
              </a:rPr>
              <a:t>(EC)</a:t>
            </a:r>
            <a:endParaRPr lang="zh-CN" altLang="en-US" dirty="0">
              <a:solidFill>
                <a:srgbClr val="00B050"/>
              </a:solidFill>
              <a:latin typeface="Times New Roman" panose="02020603050405020304" pitchFamily="18" charset="0"/>
              <a:cs typeface="Times New Roman" panose="02020603050405020304" pitchFamily="18" charset="0"/>
            </a:endParaRPr>
          </a:p>
        </p:txBody>
      </p:sp>
      <p:sp>
        <p:nvSpPr>
          <p:cNvPr id="19" name="文本框 18"/>
          <p:cNvSpPr txBox="1"/>
          <p:nvPr/>
        </p:nvSpPr>
        <p:spPr>
          <a:xfrm>
            <a:off x="84516" y="5328899"/>
            <a:ext cx="300082" cy="369332"/>
          </a:xfrm>
          <a:prstGeom prst="rect">
            <a:avLst/>
          </a:prstGeom>
          <a:noFill/>
        </p:spPr>
        <p:txBody>
          <a:bodyPr wrap="none" rtlCol="0">
            <a:spAutoFit/>
          </a:bodyPr>
          <a:lstStyle/>
          <a:p>
            <a:r>
              <a:rPr lang="en-US" altLang="zh-CN" i="1" dirty="0">
                <a:solidFill>
                  <a:srgbClr val="C00000"/>
                </a:solidFill>
                <a:latin typeface="Times New Roman" panose="02020603050405020304" pitchFamily="18" charset="0"/>
                <a:cs typeface="Times New Roman" panose="02020603050405020304" pitchFamily="18" charset="0"/>
              </a:rPr>
              <a:t>p</a:t>
            </a:r>
            <a:endParaRPr lang="zh-CN" altLang="en-US" dirty="0">
              <a:solidFill>
                <a:srgbClr val="C00000"/>
              </a:solidFill>
              <a:latin typeface="Times New Roman" panose="02020603050405020304" pitchFamily="18" charset="0"/>
              <a:cs typeface="Times New Roman" panose="02020603050405020304" pitchFamily="18" charset="0"/>
            </a:endParaRPr>
          </a:p>
        </p:txBody>
      </p:sp>
      <p:sp>
        <p:nvSpPr>
          <p:cNvPr id="24" name="矩形 23"/>
          <p:cNvSpPr/>
          <p:nvPr/>
        </p:nvSpPr>
        <p:spPr>
          <a:xfrm>
            <a:off x="2271305" y="693652"/>
            <a:ext cx="6857729" cy="1754326"/>
          </a:xfrm>
          <a:prstGeom prst="rect">
            <a:avLst/>
          </a:prstGeom>
        </p:spPr>
        <p:txBody>
          <a:bodyPr wrap="square">
            <a:spAutoFit/>
          </a:bodyPr>
          <a:lstStyle/>
          <a:p>
            <a:r>
              <a:rPr lang="en-US" altLang="zh-CN" b="1" dirty="0">
                <a:solidFill>
                  <a:schemeClr val="accent1">
                    <a:lumMod val="50000"/>
                  </a:schemeClr>
                </a:solidFill>
                <a:cs typeface="Times New Roman" panose="02020603050405020304" pitchFamily="18" charset="0"/>
              </a:rPr>
              <a:t>An equilibrium is usually established between the rates of the (p, γ) forward reaction and corresponding (</a:t>
            </a:r>
            <a:r>
              <a:rPr lang="en-US" altLang="zh-CN" b="1" dirty="0" err="1">
                <a:solidFill>
                  <a:schemeClr val="accent1">
                    <a:lumMod val="50000"/>
                  </a:schemeClr>
                </a:solidFill>
                <a:cs typeface="Times New Roman" panose="02020603050405020304" pitchFamily="18" charset="0"/>
              </a:rPr>
              <a:t>γ,p</a:t>
            </a:r>
            <a:r>
              <a:rPr lang="en-US" altLang="zh-CN" b="1" dirty="0">
                <a:solidFill>
                  <a:schemeClr val="accent1">
                    <a:lumMod val="50000"/>
                  </a:schemeClr>
                </a:solidFill>
                <a:cs typeface="Times New Roman" panose="02020603050405020304" pitchFamily="18" charset="0"/>
              </a:rPr>
              <a:t>) reverse photodisintegration, but it won't happen for (α,p) and (p,α).</a:t>
            </a:r>
          </a:p>
          <a:p>
            <a:r>
              <a:rPr lang="en-US" altLang="zh-CN" b="1" dirty="0">
                <a:solidFill>
                  <a:schemeClr val="accent1">
                    <a:lumMod val="50000"/>
                  </a:schemeClr>
                </a:solidFill>
                <a:cs typeface="Times New Roman" panose="02020603050405020304" pitchFamily="18" charset="0"/>
              </a:rPr>
              <a:t>Note the (p,α) reactions are listed</a:t>
            </a:r>
          </a:p>
          <a:p>
            <a:r>
              <a:rPr lang="en-US" altLang="zh-CN" b="1" dirty="0">
                <a:solidFill>
                  <a:schemeClr val="accent1">
                    <a:lumMod val="50000"/>
                  </a:schemeClr>
                </a:solidFill>
                <a:cs typeface="Times New Roman" panose="02020603050405020304" pitchFamily="18" charset="0"/>
              </a:rPr>
              <a:t>as (α,p) reactions in the table in</a:t>
            </a:r>
          </a:p>
          <a:p>
            <a:r>
              <a:rPr lang="en-US" altLang="zh-CN" b="1" dirty="0">
                <a:solidFill>
                  <a:schemeClr val="accent1">
                    <a:lumMod val="50000"/>
                  </a:schemeClr>
                </a:solidFill>
                <a:cs typeface="Times New Roman" panose="02020603050405020304" pitchFamily="18" charset="0"/>
              </a:rPr>
              <a:t>sensitivity study.</a:t>
            </a:r>
            <a:endParaRPr lang="zh-CN" altLang="en-US" dirty="0">
              <a:solidFill>
                <a:schemeClr val="accent1">
                  <a:lumMod val="50000"/>
                </a:schemeClr>
              </a:solidFill>
              <a:cs typeface="Times New Roman" panose="02020603050405020304" pitchFamily="18" charset="0"/>
            </a:endParaRPr>
          </a:p>
        </p:txBody>
      </p:sp>
    </p:spTree>
    <p:extLst>
      <p:ext uri="{BB962C8B-B14F-4D97-AF65-F5344CB8AC3E}">
        <p14:creationId xmlns:p14="http://schemas.microsoft.com/office/powerpoint/2010/main" val="79053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2266123" y="2118799"/>
            <a:ext cx="6877877" cy="4739201"/>
          </a:xfrm>
          <a:prstGeom prst="rect">
            <a:avLst/>
          </a:prstGeom>
        </p:spPr>
      </p:pic>
      <p:sp>
        <p:nvSpPr>
          <p:cNvPr id="3" name="下箭头 2"/>
          <p:cNvSpPr/>
          <p:nvPr/>
        </p:nvSpPr>
        <p:spPr>
          <a:xfrm rot="3600000">
            <a:off x="4060634" y="5144543"/>
            <a:ext cx="275104" cy="848265"/>
          </a:xfrm>
          <a:prstGeom prst="downArrow">
            <a:avLst/>
          </a:prstGeom>
          <a:solidFill>
            <a:srgbClr val="0000FF">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4" name="矩形 3"/>
          <p:cNvSpPr/>
          <p:nvPr/>
        </p:nvSpPr>
        <p:spPr>
          <a:xfrm>
            <a:off x="0" y="0"/>
            <a:ext cx="9144000" cy="1077218"/>
          </a:xfrm>
          <a:prstGeom prst="rect">
            <a:avLst/>
          </a:prstGeom>
        </p:spPr>
        <p:txBody>
          <a:bodyPr wrap="square">
            <a:spAutoFit/>
          </a:bodyPr>
          <a:lstStyle/>
          <a:p>
            <a:pPr algn="just"/>
            <a:r>
              <a:rPr lang="en-US" altLang="zh-CN" sz="1600" dirty="0">
                <a:latin typeface="Times New Roman" panose="02020603050405020304" pitchFamily="18" charset="0"/>
                <a:cs typeface="Times New Roman" panose="02020603050405020304" pitchFamily="18" charset="0"/>
              </a:rPr>
              <a:t>By far the largest change is produced by varying the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60</a:t>
            </a:r>
            <a:r>
              <a:rPr lang="en-US" altLang="zh-CN" sz="1600" dirty="0">
                <a:latin typeface="Times New Roman" panose="02020603050405020304" pitchFamily="18" charset="0"/>
                <a:cs typeface="Times New Roman" panose="02020603050405020304" pitchFamily="18" charset="0"/>
              </a:rPr>
              <a:t>Zn and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56</a:t>
            </a:r>
            <a:r>
              <a:rPr lang="en-US" altLang="zh-CN" sz="1600" dirty="0">
                <a:latin typeface="Times New Roman" panose="02020603050405020304" pitchFamily="18" charset="0"/>
                <a:cs typeface="Times New Roman" panose="02020603050405020304" pitchFamily="18" charset="0"/>
              </a:rPr>
              <a:t>Ni rates, because a low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 rate or a high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a:t>
            </a:r>
            <a:r>
              <a:rPr lang="en-US" altLang="zh-CN" sz="1600" baseline="30000" dirty="0">
                <a:latin typeface="Times New Roman" panose="02020603050405020304" pitchFamily="18" charset="0"/>
                <a:cs typeface="Times New Roman" panose="02020603050405020304" pitchFamily="18" charset="0"/>
              </a:rPr>
              <a:t>56</a:t>
            </a:r>
            <a:r>
              <a:rPr lang="en-US" altLang="zh-CN" sz="1600" dirty="0">
                <a:latin typeface="Times New Roman" panose="02020603050405020304" pitchFamily="18" charset="0"/>
                <a:cs typeface="Times New Roman" panose="02020603050405020304" pitchFamily="18" charset="0"/>
              </a:rPr>
              <a:t>Ni rate leads to the formation of a stronger </a:t>
            </a:r>
            <a:r>
              <a:rPr lang="en-US" altLang="zh-CN" sz="1600" dirty="0" err="1">
                <a:latin typeface="Times New Roman" panose="02020603050405020304" pitchFamily="18" charset="0"/>
                <a:cs typeface="Times New Roman" panose="02020603050405020304" pitchFamily="18" charset="0"/>
              </a:rPr>
              <a:t>NiCu</a:t>
            </a:r>
            <a:r>
              <a:rPr lang="en-US" altLang="zh-CN" sz="1600" dirty="0">
                <a:latin typeface="Times New Roman" panose="02020603050405020304" pitchFamily="18" charset="0"/>
                <a:cs typeface="Times New Roman" panose="02020603050405020304" pitchFamily="18" charset="0"/>
              </a:rPr>
              <a:t> cycle (van Wormer et al. 1994) that strongly limits synthesis of heavier nuclei. The critical quantity determining the strength of the </a:t>
            </a:r>
            <a:r>
              <a:rPr lang="en-US" altLang="zh-CN" sz="1600" dirty="0" err="1">
                <a:latin typeface="Times New Roman" panose="02020603050405020304" pitchFamily="18" charset="0"/>
                <a:cs typeface="Times New Roman" panose="02020603050405020304" pitchFamily="18" charset="0"/>
              </a:rPr>
              <a:t>NiCu</a:t>
            </a:r>
            <a:r>
              <a:rPr lang="en-US" altLang="zh-CN" sz="1600" dirty="0">
                <a:latin typeface="Times New Roman" panose="02020603050405020304" pitchFamily="18" charset="0"/>
                <a:cs typeface="Times New Roman" panose="02020603050405020304" pitchFamily="18" charset="0"/>
              </a:rPr>
              <a:t> cycle is the ratio of the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 to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γ</a:t>
            </a:r>
            <a:r>
              <a:rPr lang="en-US" altLang="zh-CN" sz="1600" dirty="0">
                <a:latin typeface="Times New Roman" panose="02020603050405020304" pitchFamily="18" charset="0"/>
                <a:cs typeface="Times New Roman" panose="02020603050405020304" pitchFamily="18" charset="0"/>
              </a:rPr>
              <a:t>) reaction rates at </a:t>
            </a:r>
            <a:r>
              <a:rPr lang="en-US" altLang="zh-CN" sz="1600" baseline="30000" dirty="0">
                <a:solidFill>
                  <a:srgbClr val="0000FF"/>
                </a:solidFill>
                <a:latin typeface="Times New Roman" panose="02020603050405020304" pitchFamily="18" charset="0"/>
                <a:cs typeface="Times New Roman" panose="02020603050405020304" pitchFamily="18" charset="0"/>
              </a:rPr>
              <a:t>59</a:t>
            </a:r>
            <a:r>
              <a:rPr lang="en-US" altLang="zh-CN" sz="1600" dirty="0">
                <a:solidFill>
                  <a:srgbClr val="0000FF"/>
                </a:solidFill>
                <a:latin typeface="Times New Roman" panose="02020603050405020304" pitchFamily="18" charset="0"/>
                <a:cs typeface="Times New Roman" panose="02020603050405020304" pitchFamily="18" charset="0"/>
              </a:rPr>
              <a:t>Cu</a:t>
            </a:r>
            <a:r>
              <a:rPr lang="en-US" altLang="zh-CN" sz="1600" dirty="0">
                <a:latin typeface="Times New Roman" panose="02020603050405020304" pitchFamily="18" charset="0"/>
                <a:cs typeface="Times New Roman" panose="02020603050405020304" pitchFamily="18" charset="0"/>
              </a:rPr>
              <a:t>.</a:t>
            </a:r>
            <a:endParaRPr lang="zh-CN" altLang="en-US" sz="1600" dirty="0">
              <a:latin typeface="Times New Roman" panose="02020603050405020304" pitchFamily="18" charset="0"/>
              <a:cs typeface="Times New Roman" panose="02020603050405020304" pitchFamily="18" charset="0"/>
            </a:endParaRPr>
          </a:p>
        </p:txBody>
      </p:sp>
      <p:sp>
        <p:nvSpPr>
          <p:cNvPr id="5" name="下箭头 4"/>
          <p:cNvSpPr/>
          <p:nvPr/>
        </p:nvSpPr>
        <p:spPr>
          <a:xfrm rot="10800000">
            <a:off x="4496720" y="4906199"/>
            <a:ext cx="275104" cy="424132"/>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6" name="矩形 5"/>
          <p:cNvSpPr/>
          <p:nvPr/>
        </p:nvSpPr>
        <p:spPr>
          <a:xfrm>
            <a:off x="0" y="1077218"/>
            <a:ext cx="9144000" cy="1077218"/>
          </a:xfrm>
          <a:prstGeom prst="rect">
            <a:avLst/>
          </a:prstGeom>
        </p:spPr>
        <p:txBody>
          <a:bodyPr wrap="square">
            <a:spAutoFit/>
          </a:bodyPr>
          <a:lstStyle/>
          <a:p>
            <a:r>
              <a:rPr lang="en-US" altLang="zh-CN" sz="1600" dirty="0">
                <a:latin typeface="Times New Roman" panose="02020603050405020304" pitchFamily="18" charset="0"/>
                <a:cs typeface="Times New Roman" panose="02020603050405020304" pitchFamily="18" charset="0"/>
              </a:rPr>
              <a:t>Also important for the light curve are reactions related to the Ni–Cu and Zn–</a:t>
            </a:r>
            <a:r>
              <a:rPr lang="en-US" altLang="zh-CN" sz="1600" dirty="0" err="1">
                <a:latin typeface="Times New Roman" panose="02020603050405020304" pitchFamily="18" charset="0"/>
                <a:cs typeface="Times New Roman" panose="02020603050405020304" pitchFamily="18" charset="0"/>
              </a:rPr>
              <a:t>Ga</a:t>
            </a:r>
            <a:r>
              <a:rPr lang="en-US" altLang="zh-CN" sz="1600" dirty="0">
                <a:latin typeface="Times New Roman" panose="02020603050405020304" pitchFamily="18" charset="0"/>
                <a:cs typeface="Times New Roman" panose="02020603050405020304" pitchFamily="18" charset="0"/>
              </a:rPr>
              <a:t> cycles (van Wormer et al. 1994). Of key importance here is the branching into the cycle at </a:t>
            </a:r>
            <a:r>
              <a:rPr lang="en-US" altLang="zh-CN" sz="1600" baseline="30000" dirty="0">
                <a:latin typeface="Times New Roman" panose="02020603050405020304" pitchFamily="18" charset="0"/>
                <a:cs typeface="Times New Roman" panose="02020603050405020304" pitchFamily="18" charset="0"/>
              </a:rPr>
              <a:t>59</a:t>
            </a:r>
            <a:r>
              <a:rPr lang="en-US" altLang="zh-CN" sz="1600" dirty="0">
                <a:latin typeface="Times New Roman" panose="02020603050405020304" pitchFamily="18" charset="0"/>
                <a:cs typeface="Times New Roman" panose="02020603050405020304" pitchFamily="18" charset="0"/>
              </a:rPr>
              <a:t>Cu and </a:t>
            </a:r>
            <a:r>
              <a:rPr lang="en-US" altLang="zh-CN" sz="1600" baseline="30000" dirty="0">
                <a:latin typeface="Times New Roman" panose="02020603050405020304" pitchFamily="18" charset="0"/>
                <a:cs typeface="Times New Roman" panose="02020603050405020304" pitchFamily="18" charset="0"/>
              </a:rPr>
              <a:t>63</a:t>
            </a:r>
            <a:r>
              <a:rPr lang="en-US" altLang="zh-CN" sz="1600" dirty="0">
                <a:latin typeface="Times New Roman" panose="02020603050405020304" pitchFamily="18" charset="0"/>
                <a:cs typeface="Times New Roman" panose="02020603050405020304" pitchFamily="18" charset="0"/>
              </a:rPr>
              <a:t>Ga, which is determined by the competition of the proton capture rate and the (</a:t>
            </a:r>
            <a:r>
              <a:rPr lang="en-US" altLang="zh-CN" sz="1600" i="1" dirty="0">
                <a:latin typeface="Times New Roman" panose="02020603050405020304" pitchFamily="18" charset="0"/>
                <a:cs typeface="Times New Roman" panose="02020603050405020304" pitchFamily="18" charset="0"/>
              </a:rPr>
              <a:t>p</a:t>
            </a:r>
            <a:r>
              <a:rPr lang="en-US" altLang="zh-CN" sz="1600" dirty="0">
                <a:latin typeface="Times New Roman" panose="02020603050405020304" pitchFamily="18" charset="0"/>
                <a:cs typeface="Times New Roman" panose="02020603050405020304" pitchFamily="18" charset="0"/>
              </a:rPr>
              <a:t>,</a:t>
            </a:r>
            <a:r>
              <a:rPr lang="en-US" altLang="zh-CN" sz="1600" i="1" dirty="0">
                <a:latin typeface="Times New Roman" panose="02020603050405020304" pitchFamily="18" charset="0"/>
                <a:cs typeface="Times New Roman" panose="02020603050405020304" pitchFamily="18" charset="0"/>
              </a:rPr>
              <a:t>α</a:t>
            </a:r>
            <a:r>
              <a:rPr lang="en-US" altLang="zh-CN" sz="1600" dirty="0">
                <a:latin typeface="Times New Roman" panose="02020603050405020304" pitchFamily="18" charset="0"/>
                <a:cs typeface="Times New Roman" panose="02020603050405020304" pitchFamily="18" charset="0"/>
              </a:rPr>
              <a:t>) rate. </a:t>
            </a:r>
            <a:r>
              <a:rPr lang="en-US" altLang="zh-CN" sz="1600" b="1" dirty="0">
                <a:latin typeface="Times New Roman" panose="02020603050405020304" pitchFamily="18" charset="0"/>
                <a:cs typeface="Times New Roman" panose="02020603050405020304" pitchFamily="18" charset="0"/>
              </a:rPr>
              <a:t>Note the (</a:t>
            </a:r>
            <a:r>
              <a:rPr lang="en-US" altLang="zh-CN" sz="1600" b="1" i="1" dirty="0">
                <a:latin typeface="Times New Roman" panose="02020603050405020304" pitchFamily="18" charset="0"/>
                <a:cs typeface="Times New Roman" panose="02020603050405020304" pitchFamily="18" charset="0"/>
              </a:rPr>
              <a:t>p</a:t>
            </a:r>
            <a:r>
              <a:rPr lang="en-US" altLang="zh-CN" sz="1600" b="1" dirty="0">
                <a:latin typeface="Times New Roman" panose="02020603050405020304" pitchFamily="18" charset="0"/>
                <a:cs typeface="Times New Roman" panose="02020603050405020304" pitchFamily="18" charset="0"/>
              </a:rPr>
              <a:t>,</a:t>
            </a:r>
            <a:r>
              <a:rPr lang="en-US" altLang="zh-CN" sz="1600" b="1" i="1" dirty="0">
                <a:latin typeface="Times New Roman" panose="02020603050405020304" pitchFamily="18" charset="0"/>
                <a:cs typeface="Times New Roman" panose="02020603050405020304" pitchFamily="18" charset="0"/>
              </a:rPr>
              <a:t>α</a:t>
            </a:r>
            <a:r>
              <a:rPr lang="en-US" altLang="zh-CN" sz="1600" b="1" dirty="0">
                <a:latin typeface="Times New Roman" panose="02020603050405020304" pitchFamily="18" charset="0"/>
                <a:cs typeface="Times New Roman" panose="02020603050405020304" pitchFamily="18" charset="0"/>
              </a:rPr>
              <a:t>) reactions are listed as (</a:t>
            </a:r>
            <a:r>
              <a:rPr lang="en-US" altLang="zh-CN" sz="1600" b="1" i="1" dirty="0">
                <a:latin typeface="Times New Roman" panose="02020603050405020304" pitchFamily="18" charset="0"/>
                <a:cs typeface="Times New Roman" panose="02020603050405020304" pitchFamily="18" charset="0"/>
              </a:rPr>
              <a:t>α</a:t>
            </a:r>
            <a:r>
              <a:rPr lang="en-US" altLang="zh-CN" sz="1600" b="1" dirty="0">
                <a:latin typeface="Times New Roman" panose="02020603050405020304" pitchFamily="18" charset="0"/>
                <a:cs typeface="Times New Roman" panose="02020603050405020304" pitchFamily="18" charset="0"/>
              </a:rPr>
              <a:t>,</a:t>
            </a:r>
            <a:r>
              <a:rPr lang="en-US" altLang="zh-CN" sz="1600" b="1" i="1" dirty="0">
                <a:latin typeface="Times New Roman" panose="02020603050405020304" pitchFamily="18" charset="0"/>
                <a:cs typeface="Times New Roman" panose="02020603050405020304" pitchFamily="18" charset="0"/>
              </a:rPr>
              <a:t>p</a:t>
            </a:r>
            <a:r>
              <a:rPr lang="en-US" altLang="zh-CN" sz="1600" b="1" dirty="0">
                <a:latin typeface="Times New Roman" panose="02020603050405020304" pitchFamily="18" charset="0"/>
                <a:cs typeface="Times New Roman" panose="02020603050405020304" pitchFamily="18" charset="0"/>
              </a:rPr>
              <a:t>) reactions.</a:t>
            </a:r>
            <a:endParaRPr lang="zh-CN" altLang="en-US" sz="1600" b="1" dirty="0">
              <a:latin typeface="Times New Roman" panose="02020603050405020304" pitchFamily="18" charset="0"/>
              <a:cs typeface="Times New Roman" panose="02020603050405020304" pitchFamily="18" charset="0"/>
            </a:endParaRPr>
          </a:p>
        </p:txBody>
      </p:sp>
      <p:sp>
        <p:nvSpPr>
          <p:cNvPr id="7" name="矩形 6"/>
          <p:cNvSpPr/>
          <p:nvPr/>
        </p:nvSpPr>
        <p:spPr>
          <a:xfrm>
            <a:off x="-3" y="2154436"/>
            <a:ext cx="5639539" cy="646331"/>
          </a:xfrm>
          <a:prstGeom prst="rect">
            <a:avLst/>
          </a:prstGeom>
        </p:spPr>
        <p:txBody>
          <a:bodyPr wrap="square">
            <a:spAutoFit/>
          </a:bodyPr>
          <a:lstStyle/>
          <a:p>
            <a:r>
              <a:rPr lang="en-US" altLang="zh-CN" b="1" baseline="30000" dirty="0">
                <a:solidFill>
                  <a:srgbClr val="0000FF"/>
                </a:solidFill>
                <a:latin typeface="Times New Roman" panose="02020603050405020304" pitchFamily="18" charset="0"/>
                <a:cs typeface="Times New Roman" panose="02020603050405020304" pitchFamily="18" charset="0"/>
              </a:rPr>
              <a:t>59</a:t>
            </a:r>
            <a:r>
              <a:rPr lang="en-US" altLang="zh-CN" b="1" dirty="0">
                <a:solidFill>
                  <a:srgbClr val="0000FF"/>
                </a:solidFill>
                <a:latin typeface="Times New Roman" panose="02020603050405020304" pitchFamily="18" charset="0"/>
                <a:cs typeface="Times New Roman" panose="02020603050405020304" pitchFamily="18" charset="0"/>
              </a:rPr>
              <a:t>Cu(</a:t>
            </a:r>
            <a:r>
              <a:rPr lang="en-US" altLang="zh-CN" b="1" i="1" dirty="0">
                <a:solidFill>
                  <a:srgbClr val="0000FF"/>
                </a:solidFill>
                <a:latin typeface="Times New Roman" panose="02020603050405020304" pitchFamily="18" charset="0"/>
                <a:cs typeface="Times New Roman" panose="02020603050405020304" pitchFamily="18" charset="0"/>
              </a:rPr>
              <a:t>p</a:t>
            </a:r>
            <a:r>
              <a:rPr lang="en-US" altLang="zh-CN" b="1" dirty="0">
                <a:solidFill>
                  <a:srgbClr val="0000FF"/>
                </a:solidFill>
                <a:latin typeface="Times New Roman" panose="02020603050405020304" pitchFamily="18" charset="0"/>
                <a:cs typeface="Times New Roman" panose="02020603050405020304" pitchFamily="18" charset="0"/>
              </a:rPr>
              <a:t>,</a:t>
            </a:r>
            <a:r>
              <a:rPr lang="en-US" altLang="zh-CN" b="1" i="1" dirty="0">
                <a:solidFill>
                  <a:srgbClr val="0000FF"/>
                </a:solidFill>
                <a:latin typeface="Times New Roman" panose="02020603050405020304" pitchFamily="18" charset="0"/>
                <a:cs typeface="Times New Roman" panose="02020603050405020304" pitchFamily="18" charset="0"/>
              </a:rPr>
              <a:t>γ</a:t>
            </a:r>
            <a:r>
              <a:rPr lang="en-US" altLang="zh-CN" b="1" dirty="0">
                <a:solidFill>
                  <a:srgbClr val="0000FF"/>
                </a:solidFill>
                <a:latin typeface="Times New Roman" panose="02020603050405020304" pitchFamily="18" charset="0"/>
                <a:cs typeface="Times New Roman" panose="02020603050405020304" pitchFamily="18" charset="0"/>
              </a:rPr>
              <a:t>)</a:t>
            </a:r>
            <a:r>
              <a:rPr lang="en-US" altLang="zh-CN" b="1" baseline="30000" dirty="0">
                <a:solidFill>
                  <a:srgbClr val="0000FF"/>
                </a:solidFill>
                <a:latin typeface="Times New Roman" panose="02020603050405020304" pitchFamily="18" charset="0"/>
                <a:cs typeface="Times New Roman" panose="02020603050405020304" pitchFamily="18" charset="0"/>
              </a:rPr>
              <a:t>60</a:t>
            </a:r>
            <a:r>
              <a:rPr lang="en-US" altLang="zh-CN" b="1" dirty="0">
                <a:solidFill>
                  <a:srgbClr val="0000FF"/>
                </a:solidFill>
                <a:latin typeface="Times New Roman" panose="02020603050405020304" pitchFamily="18" charset="0"/>
                <a:cs typeface="Times New Roman" panose="02020603050405020304" pitchFamily="18" charset="0"/>
              </a:rPr>
              <a:t>Zn and </a:t>
            </a:r>
            <a:r>
              <a:rPr lang="en-US" altLang="zh-CN" b="1"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59</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Cu(</a:t>
            </a:r>
            <a:r>
              <a:rPr lang="en-US" altLang="zh-CN" b="1"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p</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b="1" i="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α</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a:t>
            </a:r>
            <a:r>
              <a:rPr lang="en-US" altLang="zh-CN" b="1" kern="100" baseline="300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56</a:t>
            </a:r>
            <a:r>
              <a:rPr lang="en-US" altLang="zh-CN" b="1" kern="100" dirty="0">
                <a:gradFill flip="none" rotWithShape="1">
                  <a:gsLst>
                    <a:gs pos="0">
                      <a:srgbClr val="00FF00"/>
                    </a:gs>
                    <a:gs pos="0">
                      <a:srgbClr val="00FF00"/>
                    </a:gs>
                    <a:gs pos="100000">
                      <a:srgbClr val="0000FF"/>
                    </a:gs>
                  </a:gsLst>
                  <a:lin ang="16200000" scaled="1"/>
                  <a:tileRect/>
                </a:gradFill>
                <a:latin typeface="Times New Roman" panose="02020603050405020304" pitchFamily="18" charset="0"/>
                <a:cs typeface="Times New Roman" panose="02020603050405020304" pitchFamily="18" charset="0"/>
              </a:rPr>
              <a:t>Ni </a:t>
            </a:r>
            <a:r>
              <a:rPr lang="en-US" altLang="zh-CN" b="1" dirty="0">
                <a:solidFill>
                  <a:srgbClr val="0000FF"/>
                </a:solidFill>
                <a:latin typeface="Times New Roman" panose="02020603050405020304" pitchFamily="18" charset="0"/>
                <a:cs typeface="Times New Roman" panose="02020603050405020304" pitchFamily="18" charset="0"/>
              </a:rPr>
              <a:t>competition related to </a:t>
            </a:r>
            <a:r>
              <a:rPr lang="en-US" altLang="zh-CN" b="1" dirty="0" err="1">
                <a:solidFill>
                  <a:srgbClr val="0000FF"/>
                </a:solidFill>
                <a:latin typeface="Times New Roman" panose="02020603050405020304" pitchFamily="18" charset="0"/>
                <a:cs typeface="Times New Roman" panose="02020603050405020304" pitchFamily="18" charset="0"/>
              </a:rPr>
              <a:t>NiCu</a:t>
            </a:r>
            <a:r>
              <a:rPr lang="en-US" altLang="zh-CN" b="1" dirty="0">
                <a:solidFill>
                  <a:srgbClr val="0000FF"/>
                </a:solidFill>
                <a:latin typeface="Times New Roman" panose="02020603050405020304" pitchFamily="18" charset="0"/>
                <a:cs typeface="Times New Roman" panose="02020603050405020304" pitchFamily="18" charset="0"/>
              </a:rPr>
              <a:t> cycle.</a:t>
            </a:r>
            <a:endParaRPr lang="zh-CN" altLang="en-US" b="1" dirty="0">
              <a:solidFill>
                <a:srgbClr val="0000FF"/>
              </a:solidFill>
            </a:endParaRPr>
          </a:p>
        </p:txBody>
      </p:sp>
      <p:sp>
        <p:nvSpPr>
          <p:cNvPr id="8" name="矩形 7"/>
          <p:cNvSpPr/>
          <p:nvPr/>
        </p:nvSpPr>
        <p:spPr>
          <a:xfrm>
            <a:off x="-2" y="2800767"/>
            <a:ext cx="5639539" cy="646331"/>
          </a:xfrm>
          <a:prstGeom prst="rect">
            <a:avLst/>
          </a:prstGeom>
        </p:spPr>
        <p:txBody>
          <a:bodyPr wrap="square">
            <a:spAutoFit/>
          </a:bodyPr>
          <a:lstStyle/>
          <a:p>
            <a:r>
              <a:rPr lang="en-US" altLang="zh-CN" b="1" baseline="30000" dirty="0">
                <a:solidFill>
                  <a:srgbClr val="00B050"/>
                </a:solidFill>
                <a:latin typeface="Times New Roman" panose="02020603050405020304" pitchFamily="18" charset="0"/>
                <a:cs typeface="Times New Roman" panose="02020603050405020304" pitchFamily="18" charset="0"/>
              </a:rPr>
              <a:t>63</a:t>
            </a:r>
            <a:r>
              <a:rPr lang="en-US" altLang="zh-CN" b="1" dirty="0">
                <a:solidFill>
                  <a:srgbClr val="00B050"/>
                </a:solidFill>
                <a:latin typeface="Times New Roman" panose="02020603050405020304" pitchFamily="18" charset="0"/>
                <a:cs typeface="Times New Roman" panose="02020603050405020304" pitchFamily="18" charset="0"/>
              </a:rPr>
              <a:t>Ga(</a:t>
            </a:r>
            <a:r>
              <a:rPr lang="en-US" altLang="zh-CN" b="1" i="1" dirty="0">
                <a:solidFill>
                  <a:srgbClr val="00B050"/>
                </a:solidFill>
                <a:latin typeface="Times New Roman" panose="02020603050405020304" pitchFamily="18" charset="0"/>
                <a:cs typeface="Times New Roman" panose="02020603050405020304" pitchFamily="18" charset="0"/>
              </a:rPr>
              <a:t>p</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i="1" dirty="0">
                <a:solidFill>
                  <a:srgbClr val="00B050"/>
                </a:solidFill>
                <a:latin typeface="Times New Roman" panose="02020603050405020304" pitchFamily="18" charset="0"/>
                <a:cs typeface="Times New Roman" panose="02020603050405020304" pitchFamily="18" charset="0"/>
              </a:rPr>
              <a:t>γ</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baseline="30000" dirty="0">
                <a:solidFill>
                  <a:srgbClr val="00B050"/>
                </a:solidFill>
                <a:latin typeface="Times New Roman" panose="02020603050405020304" pitchFamily="18" charset="0"/>
                <a:cs typeface="Times New Roman" panose="02020603050405020304" pitchFamily="18" charset="0"/>
              </a:rPr>
              <a:t>64</a:t>
            </a:r>
            <a:r>
              <a:rPr lang="en-US" altLang="zh-CN" b="1" dirty="0">
                <a:solidFill>
                  <a:srgbClr val="00B050"/>
                </a:solidFill>
                <a:latin typeface="Times New Roman" panose="02020603050405020304" pitchFamily="18" charset="0"/>
                <a:cs typeface="Times New Roman" panose="02020603050405020304" pitchFamily="18" charset="0"/>
              </a:rPr>
              <a:t>Ge and </a:t>
            </a:r>
            <a:r>
              <a:rPr lang="en-US" altLang="zh-CN" b="1" baseline="30000" dirty="0">
                <a:solidFill>
                  <a:srgbClr val="00B050"/>
                </a:solidFill>
                <a:latin typeface="Times New Roman" panose="02020603050405020304" pitchFamily="18" charset="0"/>
                <a:cs typeface="Times New Roman" panose="02020603050405020304" pitchFamily="18" charset="0"/>
              </a:rPr>
              <a:t>63</a:t>
            </a:r>
            <a:r>
              <a:rPr lang="en-US" altLang="zh-CN" b="1" dirty="0">
                <a:solidFill>
                  <a:srgbClr val="00B050"/>
                </a:solidFill>
                <a:latin typeface="Times New Roman" panose="02020603050405020304" pitchFamily="18" charset="0"/>
                <a:cs typeface="Times New Roman" panose="02020603050405020304" pitchFamily="18" charset="0"/>
              </a:rPr>
              <a:t>Ga(</a:t>
            </a:r>
            <a:r>
              <a:rPr lang="en-US" altLang="zh-CN" b="1" i="1" dirty="0">
                <a:solidFill>
                  <a:srgbClr val="00B050"/>
                </a:solidFill>
                <a:latin typeface="Times New Roman" panose="02020603050405020304" pitchFamily="18" charset="0"/>
                <a:cs typeface="Times New Roman" panose="02020603050405020304" pitchFamily="18" charset="0"/>
              </a:rPr>
              <a:t>p</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i="1" dirty="0">
                <a:solidFill>
                  <a:srgbClr val="00B050"/>
                </a:solidFill>
                <a:latin typeface="Times New Roman" panose="02020603050405020304" pitchFamily="18" charset="0"/>
                <a:cs typeface="Times New Roman" panose="02020603050405020304" pitchFamily="18" charset="0"/>
              </a:rPr>
              <a:t>α</a:t>
            </a:r>
            <a:r>
              <a:rPr lang="en-US" altLang="zh-CN" b="1" dirty="0">
                <a:solidFill>
                  <a:srgbClr val="00B050"/>
                </a:solidFill>
                <a:latin typeface="Times New Roman" panose="02020603050405020304" pitchFamily="18" charset="0"/>
                <a:cs typeface="Times New Roman" panose="02020603050405020304" pitchFamily="18" charset="0"/>
              </a:rPr>
              <a:t>)</a:t>
            </a:r>
            <a:r>
              <a:rPr lang="en-US" altLang="zh-CN" b="1" baseline="30000" dirty="0">
                <a:solidFill>
                  <a:srgbClr val="00B050"/>
                </a:solidFill>
                <a:latin typeface="Times New Roman" panose="02020603050405020304" pitchFamily="18" charset="0"/>
                <a:cs typeface="Times New Roman" panose="02020603050405020304" pitchFamily="18" charset="0"/>
              </a:rPr>
              <a:t>60</a:t>
            </a:r>
            <a:r>
              <a:rPr lang="en-US" altLang="zh-CN" b="1" dirty="0">
                <a:solidFill>
                  <a:srgbClr val="00B050"/>
                </a:solidFill>
                <a:latin typeface="Times New Roman" panose="02020603050405020304" pitchFamily="18" charset="0"/>
                <a:cs typeface="Times New Roman" panose="02020603050405020304" pitchFamily="18" charset="0"/>
              </a:rPr>
              <a:t>Zn competition related to </a:t>
            </a:r>
            <a:r>
              <a:rPr lang="en-US" altLang="zh-CN" b="1" dirty="0" err="1">
                <a:solidFill>
                  <a:srgbClr val="00B050"/>
                </a:solidFill>
                <a:latin typeface="Times New Roman" panose="02020603050405020304" pitchFamily="18" charset="0"/>
                <a:cs typeface="Times New Roman" panose="02020603050405020304" pitchFamily="18" charset="0"/>
              </a:rPr>
              <a:t>ZnGa</a:t>
            </a:r>
            <a:r>
              <a:rPr lang="en-US" altLang="zh-CN" b="1" dirty="0">
                <a:solidFill>
                  <a:srgbClr val="00B050"/>
                </a:solidFill>
                <a:latin typeface="Times New Roman" panose="02020603050405020304" pitchFamily="18" charset="0"/>
                <a:cs typeface="Times New Roman" panose="02020603050405020304" pitchFamily="18" charset="0"/>
              </a:rPr>
              <a:t> cycle.</a:t>
            </a:r>
            <a:endParaRPr lang="zh-CN" altLang="en-US" b="1" dirty="0">
              <a:solidFill>
                <a:srgbClr val="00B050"/>
              </a:solidFill>
            </a:endParaRPr>
          </a:p>
        </p:txBody>
      </p:sp>
      <p:sp>
        <p:nvSpPr>
          <p:cNvPr id="9" name="下箭头 8"/>
          <p:cNvSpPr/>
          <p:nvPr/>
        </p:nvSpPr>
        <p:spPr>
          <a:xfrm rot="3600000">
            <a:off x="4928349" y="4269175"/>
            <a:ext cx="275104" cy="848265"/>
          </a:xfrm>
          <a:prstGeom prst="downArrow">
            <a:avLst/>
          </a:prstGeom>
          <a:solidFill>
            <a:srgbClr val="0000FF">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0" name="下箭头 9"/>
          <p:cNvSpPr/>
          <p:nvPr/>
        </p:nvSpPr>
        <p:spPr>
          <a:xfrm rot="10800000">
            <a:off x="5364435" y="4030831"/>
            <a:ext cx="275104" cy="424132"/>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12" name="矩形 11"/>
          <p:cNvSpPr/>
          <p:nvPr/>
        </p:nvSpPr>
        <p:spPr>
          <a:xfrm>
            <a:off x="-3" y="3581442"/>
            <a:ext cx="3677477" cy="584775"/>
          </a:xfrm>
          <a:prstGeom prst="rect">
            <a:avLst/>
          </a:prstGeom>
        </p:spPr>
        <p:txBody>
          <a:bodyPr wrap="square">
            <a:spAutoFit/>
          </a:bodyPr>
          <a:lstStyle/>
          <a:p>
            <a:r>
              <a:rPr lang="en-US" altLang="zh-CN" sz="1600" dirty="0">
                <a:latin typeface="Times New Roman" panose="02020603050405020304" pitchFamily="18" charset="0"/>
                <a:cs typeface="Times New Roman" panose="02020603050405020304" pitchFamily="18" charset="0"/>
              </a:rPr>
              <a:t>Study of the sensitivity of X-ray burst models to nuclear reaction rates</a:t>
            </a:r>
            <a:endParaRPr lang="zh-CN" altLang="en-US" sz="1600" dirty="0">
              <a:latin typeface="Times New Roman" panose="02020603050405020304" pitchFamily="18" charset="0"/>
              <a:cs typeface="Times New Roman" panose="02020603050405020304" pitchFamily="18" charset="0"/>
            </a:endParaRPr>
          </a:p>
        </p:txBody>
      </p:sp>
      <p:sp>
        <p:nvSpPr>
          <p:cNvPr id="13" name="矩形 12"/>
          <p:cNvSpPr/>
          <p:nvPr/>
        </p:nvSpPr>
        <p:spPr>
          <a:xfrm>
            <a:off x="0" y="4206737"/>
            <a:ext cx="2266123" cy="1169551"/>
          </a:xfrm>
          <a:prstGeom prst="rect">
            <a:avLst/>
          </a:prstGeom>
        </p:spPr>
        <p:txBody>
          <a:bodyPr wrap="square">
            <a:spAutoFit/>
          </a:bodyPr>
          <a:lstStyle/>
          <a:p>
            <a:r>
              <a:rPr lang="zh-CN" altLang="en-US" sz="1400" dirty="0">
                <a:latin typeface="Times New Roman" panose="02020603050405020304" pitchFamily="18" charset="0"/>
                <a:cs typeface="Times New Roman" panose="02020603050405020304" pitchFamily="18" charset="0"/>
              </a:rPr>
              <a:t>R. H. Cyburt et al., Astrophys. J. 830, 55 (2016). Dependence of X-Ray Burst Models on Nuclear Reaction Rates</a:t>
            </a:r>
          </a:p>
        </p:txBody>
      </p:sp>
    </p:spTree>
    <p:extLst>
      <p:ext uri="{BB962C8B-B14F-4D97-AF65-F5344CB8AC3E}">
        <p14:creationId xmlns:p14="http://schemas.microsoft.com/office/powerpoint/2010/main" val="1519055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2852" y="1336348"/>
            <a:ext cx="9144000" cy="5489471"/>
          </a:xfrm>
          <a:prstGeom prst="rect">
            <a:avLst/>
          </a:prstGeom>
        </p:spPr>
      </p:pic>
      <p:sp>
        <p:nvSpPr>
          <p:cNvPr id="7" name="下箭头 6"/>
          <p:cNvSpPr/>
          <p:nvPr/>
        </p:nvSpPr>
        <p:spPr>
          <a:xfrm>
            <a:off x="1585560" y="603647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下箭头 7"/>
          <p:cNvSpPr/>
          <p:nvPr/>
        </p:nvSpPr>
        <p:spPr>
          <a:xfrm rot="18900000">
            <a:off x="1403453" y="569416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1" name="下箭头 10"/>
          <p:cNvSpPr/>
          <p:nvPr/>
        </p:nvSpPr>
        <p:spPr>
          <a:xfrm>
            <a:off x="2190678" y="572733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下箭头 11"/>
          <p:cNvSpPr/>
          <p:nvPr/>
        </p:nvSpPr>
        <p:spPr>
          <a:xfrm rot="18900000">
            <a:off x="2008571" y="538503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4" name="矩形 13"/>
          <p:cNvSpPr/>
          <p:nvPr/>
        </p:nvSpPr>
        <p:spPr>
          <a:xfrm>
            <a:off x="12852" y="0"/>
            <a:ext cx="2315057" cy="3416320"/>
          </a:xfrm>
          <a:prstGeom prst="rect">
            <a:avLst/>
          </a:prstGeom>
        </p:spPr>
        <p:txBody>
          <a:bodyPr wrap="none">
            <a:spAutoFit/>
          </a:bodyPr>
          <a:lstStyle/>
          <a:p>
            <a:r>
              <a:rPr lang="en-US" altLang="zh-CN" baseline="30000" dirty="0">
                <a:solidFill>
                  <a:srgbClr val="0000FF"/>
                </a:solidFill>
                <a:latin typeface="Times New Roman" panose="02020603050405020304" pitchFamily="18" charset="0"/>
                <a:cs typeface="Times New Roman" panose="02020603050405020304" pitchFamily="18" charset="0"/>
              </a:rPr>
              <a:t>45</a:t>
            </a:r>
            <a:r>
              <a:rPr lang="en-US" altLang="zh-CN" dirty="0">
                <a:solidFill>
                  <a:srgbClr val="0000FF"/>
                </a:solidFill>
                <a:latin typeface="Times New Roman" panose="02020603050405020304" pitchFamily="18" charset="0"/>
                <a:cs typeface="Times New Roman" panose="02020603050405020304" pitchFamily="18" charset="0"/>
              </a:rPr>
              <a:t>V(</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46</a:t>
            </a:r>
            <a:r>
              <a:rPr lang="en-US" altLang="zh-CN" dirty="0">
                <a:solidFill>
                  <a:srgbClr val="0000FF"/>
                </a:solidFill>
                <a:latin typeface="Times New Roman" panose="02020603050405020304" pitchFamily="18" charset="0"/>
                <a:cs typeface="Times New Roman" panose="02020603050405020304" pitchFamily="18" charset="0"/>
              </a:rPr>
              <a:t>Cr</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00FF"/>
                </a:solidFill>
                <a:latin typeface="Times New Roman" panose="02020603050405020304" pitchFamily="18" charset="0"/>
                <a:cs typeface="Times New Roman" panose="02020603050405020304" pitchFamily="18" charset="0"/>
              </a:rPr>
              <a:t>48</a:t>
            </a:r>
            <a:r>
              <a:rPr lang="en-US" altLang="zh-CN" dirty="0">
                <a:solidFill>
                  <a:srgbClr val="0000FF"/>
                </a:solidFill>
                <a:latin typeface="Times New Roman" panose="02020603050405020304" pitchFamily="18" charset="0"/>
                <a:cs typeface="Times New Roman" panose="02020603050405020304" pitchFamily="18" charset="0"/>
              </a:rPr>
              <a:t>Cr(</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49</a:t>
            </a:r>
            <a:r>
              <a:rPr lang="en-US" altLang="zh-CN" dirty="0">
                <a:solidFill>
                  <a:srgbClr val="0000FF"/>
                </a:solidFill>
                <a:latin typeface="Times New Roman" panose="02020603050405020304" pitchFamily="18" charset="0"/>
                <a:cs typeface="Times New Roman" panose="02020603050405020304" pitchFamily="18" charset="0"/>
              </a:rPr>
              <a:t>Mn</a:t>
            </a:r>
            <a:endParaRPr lang="zh-CN" altLang="zh-CN" dirty="0">
              <a:solidFill>
                <a:srgbClr val="0000FF"/>
              </a:solidFill>
              <a:latin typeface="Times New Roman" panose="02020603050405020304" pitchFamily="18" charset="0"/>
              <a:cs typeface="Times New Roman" panose="02020603050405020304" pitchFamily="18" charset="0"/>
            </a:endParaRPr>
          </a:p>
          <a:p>
            <a:r>
              <a:rPr lang="en-US" altLang="zh-CN" baseline="30000" dirty="0">
                <a:solidFill>
                  <a:srgbClr val="0000FF"/>
                </a:solidFill>
                <a:latin typeface="Times New Roman" panose="02020603050405020304" pitchFamily="18" charset="0"/>
                <a:cs typeface="Times New Roman" panose="02020603050405020304" pitchFamily="18" charset="0"/>
              </a:rPr>
              <a:t>51</a:t>
            </a:r>
            <a:r>
              <a:rPr lang="en-US" altLang="zh-CN" dirty="0">
                <a:solidFill>
                  <a:srgbClr val="0000FF"/>
                </a:solidFill>
                <a:latin typeface="Times New Roman" panose="02020603050405020304" pitchFamily="18" charset="0"/>
                <a:cs typeface="Times New Roman" panose="02020603050405020304" pitchFamily="18" charset="0"/>
              </a:rPr>
              <a:t>Mn(</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52</a:t>
            </a:r>
            <a:r>
              <a:rPr lang="en-US" altLang="zh-CN" dirty="0">
                <a:solidFill>
                  <a:srgbClr val="0000FF"/>
                </a:solidFill>
                <a:latin typeface="Times New Roman" panose="02020603050405020304" pitchFamily="18" charset="0"/>
                <a:cs typeface="Times New Roman" panose="02020603050405020304" pitchFamily="18" charset="0"/>
              </a:rPr>
              <a:t>Fe</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52</a:t>
            </a:r>
            <a:r>
              <a:rPr lang="en-US" altLang="zh-CN" dirty="0">
                <a:solidFill>
                  <a:srgbClr val="0000FF"/>
                </a:solidFill>
                <a:latin typeface="Times New Roman" panose="02020603050405020304" pitchFamily="18" charset="0"/>
                <a:cs typeface="Times New Roman" panose="02020603050405020304" pitchFamily="18" charset="0"/>
              </a:rPr>
              <a:t>Fe(</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53</a:t>
            </a:r>
            <a:r>
              <a:rPr lang="en-US" altLang="zh-CN" dirty="0">
                <a:solidFill>
                  <a:srgbClr val="0000FF"/>
                </a:solidFill>
                <a:latin typeface="Times New Roman" panose="02020603050405020304" pitchFamily="18" charset="0"/>
                <a:cs typeface="Times New Roman" panose="02020603050405020304" pitchFamily="18" charset="0"/>
              </a:rPr>
              <a:t>Co</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53</a:t>
            </a:r>
            <a:r>
              <a:rPr lang="en-US" altLang="zh-CN" dirty="0">
                <a:solidFill>
                  <a:srgbClr val="0000FF"/>
                </a:solidFill>
                <a:latin typeface="Times New Roman" panose="02020603050405020304" pitchFamily="18" charset="0"/>
                <a:cs typeface="Times New Roman" panose="02020603050405020304" pitchFamily="18" charset="0"/>
              </a:rPr>
              <a:t>Fe(</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54</a:t>
            </a:r>
            <a:r>
              <a:rPr lang="en-US" altLang="zh-CN" dirty="0">
                <a:solidFill>
                  <a:srgbClr val="0000FF"/>
                </a:solidFill>
                <a:latin typeface="Times New Roman" panose="02020603050405020304" pitchFamily="18" charset="0"/>
                <a:cs typeface="Times New Roman" panose="02020603050405020304" pitchFamily="18" charset="0"/>
              </a:rPr>
              <a:t>Co</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59</a:t>
            </a:r>
            <a:r>
              <a:rPr lang="en-US" altLang="zh-CN" dirty="0">
                <a:solidFill>
                  <a:srgbClr val="0000FF"/>
                </a:solidFill>
                <a:latin typeface="Times New Roman" panose="02020603050405020304" pitchFamily="18" charset="0"/>
                <a:cs typeface="Times New Roman" panose="02020603050405020304" pitchFamily="18" charset="0"/>
              </a:rPr>
              <a:t>Cu(</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60</a:t>
            </a:r>
            <a:r>
              <a:rPr lang="en-US" altLang="zh-CN" dirty="0">
                <a:solidFill>
                  <a:srgbClr val="0000FF"/>
                </a:solidFill>
                <a:latin typeface="Times New Roman" panose="02020603050405020304" pitchFamily="18" charset="0"/>
                <a:cs typeface="Times New Roman" panose="02020603050405020304" pitchFamily="18" charset="0"/>
              </a:rPr>
              <a:t>Zn</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61</a:t>
            </a:r>
            <a:r>
              <a:rPr lang="en-US" altLang="zh-CN" dirty="0">
                <a:solidFill>
                  <a:srgbClr val="0000FF"/>
                </a:solidFill>
                <a:latin typeface="Times New Roman" panose="02020603050405020304" pitchFamily="18" charset="0"/>
                <a:cs typeface="Times New Roman" panose="02020603050405020304" pitchFamily="18" charset="0"/>
              </a:rPr>
              <a:t>Ga(</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62</a:t>
            </a:r>
            <a:r>
              <a:rPr lang="en-US" altLang="zh-CN" dirty="0">
                <a:solidFill>
                  <a:srgbClr val="0000FF"/>
                </a:solidFill>
                <a:latin typeface="Times New Roman" panose="02020603050405020304" pitchFamily="18" charset="0"/>
                <a:cs typeface="Times New Roman" panose="02020603050405020304" pitchFamily="18" charset="0"/>
              </a:rPr>
              <a:t>Ge unbound</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65</a:t>
            </a:r>
            <a:r>
              <a:rPr lang="en-US" altLang="zh-CN" dirty="0">
                <a:solidFill>
                  <a:srgbClr val="0000FF"/>
                </a:solidFill>
                <a:latin typeface="Times New Roman" panose="02020603050405020304" pitchFamily="18" charset="0"/>
                <a:cs typeface="Times New Roman" panose="02020603050405020304" pitchFamily="18" charset="0"/>
              </a:rPr>
              <a:t>Ge(</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66</a:t>
            </a:r>
            <a:r>
              <a:rPr lang="en-US" altLang="zh-CN" dirty="0">
                <a:solidFill>
                  <a:srgbClr val="0000FF"/>
                </a:solidFill>
                <a:latin typeface="Times New Roman" panose="02020603050405020304" pitchFamily="18" charset="0"/>
                <a:cs typeface="Times New Roman" panose="02020603050405020304" pitchFamily="18" charset="0"/>
              </a:rPr>
              <a:t>As</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66</a:t>
            </a:r>
            <a:r>
              <a:rPr lang="en-US" altLang="zh-CN" dirty="0">
                <a:solidFill>
                  <a:srgbClr val="0000FF"/>
                </a:solidFill>
                <a:latin typeface="Times New Roman" panose="02020603050405020304" pitchFamily="18" charset="0"/>
                <a:cs typeface="Times New Roman" panose="02020603050405020304" pitchFamily="18" charset="0"/>
              </a:rPr>
              <a:t>Ge(</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67</a:t>
            </a:r>
            <a:r>
              <a:rPr lang="en-US" altLang="zh-CN" dirty="0">
                <a:solidFill>
                  <a:srgbClr val="0000FF"/>
                </a:solidFill>
                <a:latin typeface="Times New Roman" panose="02020603050405020304" pitchFamily="18" charset="0"/>
                <a:cs typeface="Times New Roman" panose="02020603050405020304" pitchFamily="18" charset="0"/>
              </a:rPr>
              <a:t>As</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67</a:t>
            </a:r>
            <a:r>
              <a:rPr lang="en-US" altLang="zh-CN" dirty="0">
                <a:solidFill>
                  <a:srgbClr val="0000FF"/>
                </a:solidFill>
                <a:latin typeface="Times New Roman" panose="02020603050405020304" pitchFamily="18" charset="0"/>
                <a:cs typeface="Times New Roman" panose="02020603050405020304" pitchFamily="18" charset="0"/>
              </a:rPr>
              <a:t>As(</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68</a:t>
            </a:r>
            <a:r>
              <a:rPr lang="en-US" altLang="zh-CN" dirty="0">
                <a:solidFill>
                  <a:srgbClr val="0000FF"/>
                </a:solidFill>
                <a:latin typeface="Times New Roman" panose="02020603050405020304" pitchFamily="18" charset="0"/>
                <a:cs typeface="Times New Roman" panose="02020603050405020304" pitchFamily="18" charset="0"/>
              </a:rPr>
              <a:t>Se unbound</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71</a:t>
            </a:r>
            <a:r>
              <a:rPr lang="en-US" altLang="zh-CN" dirty="0">
                <a:solidFill>
                  <a:srgbClr val="0000FF"/>
                </a:solidFill>
                <a:latin typeface="Times New Roman" panose="02020603050405020304" pitchFamily="18" charset="0"/>
                <a:cs typeface="Times New Roman" panose="02020603050405020304" pitchFamily="18" charset="0"/>
              </a:rPr>
              <a:t>Br(</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72</a:t>
            </a:r>
            <a:r>
              <a:rPr lang="en-US" altLang="zh-CN" dirty="0">
                <a:solidFill>
                  <a:srgbClr val="0000FF"/>
                </a:solidFill>
                <a:latin typeface="Times New Roman" panose="02020603050405020304" pitchFamily="18" charset="0"/>
                <a:cs typeface="Times New Roman" panose="02020603050405020304" pitchFamily="18" charset="0"/>
              </a:rPr>
              <a:t>Kr unbound</a:t>
            </a:r>
            <a:br>
              <a:rPr lang="en-US" altLang="zh-CN" dirty="0">
                <a:solidFill>
                  <a:srgbClr val="0000FF"/>
                </a:solidFill>
                <a:latin typeface="Times New Roman" panose="02020603050405020304" pitchFamily="18" charset="0"/>
                <a:cs typeface="Times New Roman" panose="02020603050405020304" pitchFamily="18" charset="0"/>
              </a:rPr>
            </a:br>
            <a:r>
              <a:rPr lang="en-US" altLang="zh-CN" baseline="30000" dirty="0">
                <a:solidFill>
                  <a:srgbClr val="0000FF"/>
                </a:solidFill>
                <a:latin typeface="Times New Roman" panose="02020603050405020304" pitchFamily="18" charset="0"/>
                <a:cs typeface="Times New Roman" panose="02020603050405020304" pitchFamily="18" charset="0"/>
              </a:rPr>
              <a:t>75</a:t>
            </a:r>
            <a:r>
              <a:rPr lang="en-US" altLang="zh-CN" dirty="0">
                <a:solidFill>
                  <a:srgbClr val="0000FF"/>
                </a:solidFill>
                <a:latin typeface="Times New Roman" panose="02020603050405020304" pitchFamily="18" charset="0"/>
                <a:cs typeface="Times New Roman" panose="02020603050405020304" pitchFamily="18" charset="0"/>
              </a:rPr>
              <a:t>Rb(</a:t>
            </a:r>
            <a:r>
              <a:rPr lang="en-US" altLang="zh-CN" i="1" dirty="0" err="1">
                <a:solidFill>
                  <a:srgbClr val="0000FF"/>
                </a:solidFill>
                <a:latin typeface="Times New Roman" panose="02020603050405020304" pitchFamily="18" charset="0"/>
                <a:cs typeface="Times New Roman" panose="02020603050405020304" pitchFamily="18" charset="0"/>
              </a:rPr>
              <a:t>p</a:t>
            </a:r>
            <a:r>
              <a:rPr lang="en-US" altLang="zh-CN" dirty="0" err="1">
                <a:solidFill>
                  <a:srgbClr val="0000FF"/>
                </a:solidFill>
                <a:latin typeface="Times New Roman" panose="02020603050405020304" pitchFamily="18" charset="0"/>
                <a:cs typeface="Times New Roman" panose="02020603050405020304" pitchFamily="18" charset="0"/>
              </a:rPr>
              <a:t>,</a:t>
            </a:r>
            <a:r>
              <a:rPr lang="en-US" altLang="zh-CN" i="1" dirty="0" err="1">
                <a:solidFill>
                  <a:srgbClr val="0000FF"/>
                </a:solidFill>
                <a:latin typeface="Times New Roman" panose="02020603050405020304" pitchFamily="18" charset="0"/>
                <a:cs typeface="Times New Roman" panose="02020603050405020304" pitchFamily="18" charset="0"/>
              </a:rPr>
              <a:t>γ</a:t>
            </a:r>
            <a:r>
              <a:rPr lang="en-US" altLang="zh-CN" dirty="0">
                <a:solidFill>
                  <a:srgbClr val="0000FF"/>
                </a:solidFill>
                <a:latin typeface="Times New Roman" panose="02020603050405020304" pitchFamily="18" charset="0"/>
                <a:cs typeface="Times New Roman" panose="02020603050405020304" pitchFamily="18" charset="0"/>
              </a:rPr>
              <a:t>)</a:t>
            </a:r>
            <a:r>
              <a:rPr lang="en-US" altLang="zh-CN" baseline="30000" dirty="0">
                <a:solidFill>
                  <a:srgbClr val="0000FF"/>
                </a:solidFill>
                <a:latin typeface="Times New Roman" panose="02020603050405020304" pitchFamily="18" charset="0"/>
                <a:cs typeface="Times New Roman" panose="02020603050405020304" pitchFamily="18" charset="0"/>
              </a:rPr>
              <a:t>76</a:t>
            </a:r>
            <a:r>
              <a:rPr lang="en-US" altLang="zh-CN" dirty="0">
                <a:solidFill>
                  <a:srgbClr val="0000FF"/>
                </a:solidFill>
                <a:latin typeface="Times New Roman" panose="02020603050405020304" pitchFamily="18" charset="0"/>
                <a:cs typeface="Times New Roman" panose="02020603050405020304" pitchFamily="18" charset="0"/>
              </a:rPr>
              <a:t>Sr</a:t>
            </a:r>
            <a:endParaRPr lang="zh-CN" altLang="zh-CN" dirty="0">
              <a:solidFill>
                <a:srgbClr val="0000FF"/>
              </a:solidFill>
              <a:latin typeface="Times New Roman" panose="02020603050405020304" pitchFamily="18" charset="0"/>
              <a:cs typeface="Times New Roman" panose="02020603050405020304" pitchFamily="18" charset="0"/>
            </a:endParaRPr>
          </a:p>
        </p:txBody>
      </p:sp>
      <p:sp>
        <p:nvSpPr>
          <p:cNvPr id="15" name="下箭头 14"/>
          <p:cNvSpPr/>
          <p:nvPr/>
        </p:nvSpPr>
        <p:spPr>
          <a:xfrm>
            <a:off x="2805321" y="543725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下箭头 15"/>
          <p:cNvSpPr/>
          <p:nvPr/>
        </p:nvSpPr>
        <p:spPr>
          <a:xfrm rot="18900000">
            <a:off x="2623214" y="509494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1" name="Rectangle 3"/>
          <p:cNvSpPr>
            <a:spLocks noChangeArrowheads="1"/>
          </p:cNvSpPr>
          <p:nvPr/>
        </p:nvSpPr>
        <p:spPr bwMode="auto">
          <a:xfrm>
            <a:off x="4870082" y="21843"/>
            <a:ext cx="4258953" cy="646331"/>
          </a:xfrm>
          <a:prstGeom prst="rect">
            <a:avLst/>
          </a:prstGeom>
          <a:gradFill rotWithShape="1">
            <a:gsLst>
              <a:gs pos="0">
                <a:srgbClr val="CCCCFF"/>
              </a:gs>
              <a:gs pos="50000">
                <a:srgbClr val="FFFFFF"/>
              </a:gs>
              <a:gs pos="100000">
                <a:srgbClr val="CCCCF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eaLnBrk="0" hangingPunct="0">
              <a:defRPr>
                <a:solidFill>
                  <a:schemeClr val="tx1"/>
                </a:solidFill>
                <a:latin typeface="Times New Roman" panose="02020603050405020304" pitchFamily="18" charset="0"/>
                <a:ea typeface="宋体" panose="02010600030101010101" pitchFamily="2" charset="-122"/>
              </a:defRPr>
            </a:lvl1pPr>
            <a:lvl2pPr marL="742950" indent="-285750" algn="l" eaLnBrk="0" hangingPunct="0">
              <a:defRPr>
                <a:solidFill>
                  <a:schemeClr val="tx1"/>
                </a:solidFill>
                <a:latin typeface="Times New Roman" panose="02020603050405020304" pitchFamily="18" charset="0"/>
                <a:ea typeface="宋体" panose="02010600030101010101" pitchFamily="2" charset="-122"/>
              </a:defRPr>
            </a:lvl2pPr>
            <a:lvl3pPr marL="1143000" indent="-228600" algn="l" eaLnBrk="0" hangingPunct="0">
              <a:defRPr>
                <a:solidFill>
                  <a:schemeClr val="tx1"/>
                </a:solidFill>
                <a:latin typeface="Times New Roman" panose="02020603050405020304" pitchFamily="18" charset="0"/>
                <a:ea typeface="宋体" panose="02010600030101010101" pitchFamily="2" charset="-122"/>
              </a:defRPr>
            </a:lvl3pPr>
            <a:lvl4pPr marL="1600200" indent="-228600" algn="l" eaLnBrk="0" hangingPunct="0">
              <a:defRPr>
                <a:solidFill>
                  <a:schemeClr val="tx1"/>
                </a:solidFill>
                <a:latin typeface="Times New Roman" panose="02020603050405020304" pitchFamily="18" charset="0"/>
                <a:ea typeface="宋体" panose="02010600030101010101" pitchFamily="2" charset="-122"/>
              </a:defRPr>
            </a:lvl4pPr>
            <a:lvl5pPr marL="2057400" indent="-228600" algn="l" eaLnBrk="0" hangingPunct="0">
              <a:defRPr>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Times New Roman" panose="02020603050405020304" pitchFamily="18" charset="0"/>
                <a:ea typeface="宋体" panose="02010600030101010101" pitchFamily="2" charset="-122"/>
              </a:defRPr>
            </a:lvl9pPr>
          </a:lstStyle>
          <a:p>
            <a:pPr algn="ctr"/>
            <a:r>
              <a:rPr lang="en-US" altLang="zh-CN" dirty="0"/>
              <a:t>Reactions that Impact the Composition in the Multi-zone X-Ray Burst Model</a:t>
            </a:r>
            <a:endParaRPr lang="zh-CN" altLang="en-US" dirty="0">
              <a:cs typeface="Times New Roman" panose="02020603050405020304" pitchFamily="18" charset="0"/>
            </a:endParaRPr>
          </a:p>
        </p:txBody>
      </p:sp>
      <p:sp>
        <p:nvSpPr>
          <p:cNvPr id="13" name="下箭头 12"/>
          <p:cNvSpPr/>
          <p:nvPr/>
        </p:nvSpPr>
        <p:spPr>
          <a:xfrm>
            <a:off x="2805321" y="509630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下箭头 16"/>
          <p:cNvSpPr/>
          <p:nvPr/>
        </p:nvSpPr>
        <p:spPr>
          <a:xfrm rot="18900000">
            <a:off x="2623214" y="475399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18" name="下箭头 17"/>
          <p:cNvSpPr/>
          <p:nvPr/>
        </p:nvSpPr>
        <p:spPr>
          <a:xfrm>
            <a:off x="3103286" y="509630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下箭头 18"/>
          <p:cNvSpPr/>
          <p:nvPr/>
        </p:nvSpPr>
        <p:spPr>
          <a:xfrm rot="18900000">
            <a:off x="2921179" y="475399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0" name="下箭头 19"/>
          <p:cNvSpPr/>
          <p:nvPr/>
        </p:nvSpPr>
        <p:spPr>
          <a:xfrm>
            <a:off x="4027211" y="4200952"/>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下箭头 21"/>
          <p:cNvSpPr/>
          <p:nvPr/>
        </p:nvSpPr>
        <p:spPr>
          <a:xfrm rot="18900000">
            <a:off x="3845104" y="3858645"/>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3" name="下箭头 22"/>
          <p:cNvSpPr/>
          <p:nvPr/>
        </p:nvSpPr>
        <p:spPr>
          <a:xfrm>
            <a:off x="4957802" y="331512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下箭头 23"/>
          <p:cNvSpPr/>
          <p:nvPr/>
        </p:nvSpPr>
        <p:spPr>
          <a:xfrm rot="18900000">
            <a:off x="4775695" y="297282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5" name="下箭头 24"/>
          <p:cNvSpPr/>
          <p:nvPr/>
        </p:nvSpPr>
        <p:spPr>
          <a:xfrm>
            <a:off x="5265860" y="3315127"/>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下箭头 25"/>
          <p:cNvSpPr/>
          <p:nvPr/>
        </p:nvSpPr>
        <p:spPr>
          <a:xfrm rot="18900000">
            <a:off x="5083753" y="2972820"/>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7" name="下箭头 26"/>
          <p:cNvSpPr/>
          <p:nvPr/>
        </p:nvSpPr>
        <p:spPr>
          <a:xfrm>
            <a:off x="6446960" y="1767454"/>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下箭头 27"/>
          <p:cNvSpPr/>
          <p:nvPr/>
        </p:nvSpPr>
        <p:spPr>
          <a:xfrm rot="18900000">
            <a:off x="6264853" y="1425147"/>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92D050"/>
              </a:solidFill>
            </a:endParaRPr>
          </a:p>
        </p:txBody>
      </p:sp>
      <p:sp>
        <p:nvSpPr>
          <p:cNvPr id="29" name="矩形 28"/>
          <p:cNvSpPr/>
          <p:nvPr/>
        </p:nvSpPr>
        <p:spPr>
          <a:xfrm>
            <a:off x="3710665" y="202931"/>
            <a:ext cx="941283" cy="369332"/>
          </a:xfrm>
          <a:prstGeom prst="rect">
            <a:avLst/>
          </a:prstGeom>
        </p:spPr>
        <p:txBody>
          <a:bodyPr wrap="none">
            <a:spAutoFit/>
          </a:bodyPr>
          <a:lstStyle/>
          <a:p>
            <a:r>
              <a:rPr lang="en-US" altLang="zh-CN" dirty="0">
                <a:solidFill>
                  <a:srgbClr val="00B050"/>
                </a:solidFill>
                <a:latin typeface="Times New Roman" panose="02020603050405020304" pitchFamily="18" charset="0"/>
                <a:cs typeface="Times New Roman" panose="02020603050405020304" pitchFamily="18" charset="0"/>
              </a:rPr>
              <a:t>medium</a:t>
            </a:r>
            <a:endParaRPr lang="zh-CN" altLang="en-US" dirty="0"/>
          </a:p>
        </p:txBody>
      </p:sp>
      <p:sp>
        <p:nvSpPr>
          <p:cNvPr id="30" name="矩形 29"/>
          <p:cNvSpPr/>
          <p:nvPr/>
        </p:nvSpPr>
        <p:spPr>
          <a:xfrm>
            <a:off x="3601661" y="-24324"/>
            <a:ext cx="1159292" cy="369332"/>
          </a:xfrm>
          <a:prstGeom prst="rect">
            <a:avLst/>
          </a:prstGeom>
        </p:spPr>
        <p:txBody>
          <a:bodyPr wrap="none">
            <a:spAutoFit/>
          </a:bodyPr>
          <a:lstStyle/>
          <a:p>
            <a:r>
              <a:rPr lang="en-US" altLang="zh-CN" dirty="0">
                <a:solidFill>
                  <a:srgbClr val="0000FF"/>
                </a:solidFill>
                <a:latin typeface="Times New Roman" panose="02020603050405020304" pitchFamily="18" charset="0"/>
                <a:cs typeface="Times New Roman" panose="02020603050405020304" pitchFamily="18" charset="0"/>
              </a:rPr>
              <a:t>significant</a:t>
            </a:r>
            <a:endParaRPr lang="zh-CN" altLang="en-US" dirty="0"/>
          </a:p>
        </p:txBody>
      </p:sp>
      <p:sp>
        <p:nvSpPr>
          <p:cNvPr id="31" name="下箭头 30"/>
          <p:cNvSpPr/>
          <p:nvPr/>
        </p:nvSpPr>
        <p:spPr>
          <a:xfrm>
            <a:off x="321017" y="5341133"/>
            <a:ext cx="216000" cy="360000"/>
          </a:xfrm>
          <a:prstGeom prst="downArrow">
            <a:avLst/>
          </a:prstGeom>
          <a:solidFill>
            <a:srgbClr val="FF00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下箭头 31"/>
          <p:cNvSpPr/>
          <p:nvPr/>
        </p:nvSpPr>
        <p:spPr>
          <a:xfrm rot="18900000">
            <a:off x="138910" y="4998826"/>
            <a:ext cx="216000" cy="360000"/>
          </a:xfrm>
          <a:prstGeom prst="downArrow">
            <a:avLst/>
          </a:prstGeom>
          <a:solidFill>
            <a:srgbClr val="00FF00">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92D050"/>
              </a:solidFill>
            </a:endParaRPr>
          </a:p>
        </p:txBody>
      </p:sp>
      <p:sp>
        <p:nvSpPr>
          <p:cNvPr id="33" name="文本框 32"/>
          <p:cNvSpPr txBox="1"/>
          <p:nvPr/>
        </p:nvSpPr>
        <p:spPr>
          <a:xfrm>
            <a:off x="-9155" y="4708860"/>
            <a:ext cx="835485" cy="369332"/>
          </a:xfrm>
          <a:prstGeom prst="rect">
            <a:avLst/>
          </a:prstGeom>
          <a:noFill/>
        </p:spPr>
        <p:txBody>
          <a:bodyPr wrap="none" rtlCol="0">
            <a:spAutoFit/>
          </a:bodyPr>
          <a:lstStyle/>
          <a:p>
            <a:r>
              <a:rPr lang="en-US" altLang="zh-CN" i="1" dirty="0">
                <a:solidFill>
                  <a:srgbClr val="00B050"/>
                </a:solidFill>
                <a:latin typeface="Times New Roman" panose="02020603050405020304" pitchFamily="18" charset="0"/>
                <a:cs typeface="Times New Roman" panose="02020603050405020304" pitchFamily="18" charset="0"/>
              </a:rPr>
              <a:t>β</a:t>
            </a:r>
            <a:r>
              <a:rPr lang="en-US" altLang="zh-CN" baseline="30000" dirty="0">
                <a:solidFill>
                  <a:srgbClr val="00B050"/>
                </a:solidFill>
                <a:latin typeface="Times New Roman" panose="02020603050405020304" pitchFamily="18" charset="0"/>
                <a:cs typeface="Times New Roman" panose="02020603050405020304" pitchFamily="18" charset="0"/>
              </a:rPr>
              <a:t>+</a:t>
            </a:r>
            <a:r>
              <a:rPr lang="en-US" altLang="zh-CN" dirty="0">
                <a:solidFill>
                  <a:srgbClr val="00B050"/>
                </a:solidFill>
                <a:latin typeface="Times New Roman" panose="02020603050405020304" pitchFamily="18" charset="0"/>
                <a:cs typeface="Times New Roman" panose="02020603050405020304" pitchFamily="18" charset="0"/>
              </a:rPr>
              <a:t>(EC)</a:t>
            </a:r>
            <a:endParaRPr lang="zh-CN" altLang="en-US" dirty="0">
              <a:solidFill>
                <a:srgbClr val="00B050"/>
              </a:solidFill>
              <a:latin typeface="Times New Roman" panose="02020603050405020304" pitchFamily="18" charset="0"/>
              <a:cs typeface="Times New Roman" panose="02020603050405020304" pitchFamily="18" charset="0"/>
            </a:endParaRPr>
          </a:p>
        </p:txBody>
      </p:sp>
      <p:sp>
        <p:nvSpPr>
          <p:cNvPr id="34" name="文本框 33"/>
          <p:cNvSpPr txBox="1"/>
          <p:nvPr/>
        </p:nvSpPr>
        <p:spPr>
          <a:xfrm>
            <a:off x="84516" y="5328899"/>
            <a:ext cx="300082" cy="369332"/>
          </a:xfrm>
          <a:prstGeom prst="rect">
            <a:avLst/>
          </a:prstGeom>
          <a:noFill/>
        </p:spPr>
        <p:txBody>
          <a:bodyPr wrap="none" rtlCol="0">
            <a:spAutoFit/>
          </a:bodyPr>
          <a:lstStyle/>
          <a:p>
            <a:r>
              <a:rPr lang="en-US" altLang="zh-CN" i="1" dirty="0">
                <a:solidFill>
                  <a:srgbClr val="C00000"/>
                </a:solidFill>
                <a:latin typeface="Times New Roman" panose="02020603050405020304" pitchFamily="18" charset="0"/>
                <a:cs typeface="Times New Roman" panose="02020603050405020304" pitchFamily="18" charset="0"/>
              </a:rPr>
              <a:t>p</a:t>
            </a:r>
            <a:endParaRPr lang="zh-CN" altLang="en-US"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874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C64E95-1A7B-4119-9673-D875465D7CBE}"/>
              </a:ext>
            </a:extLst>
          </p:cNvPr>
          <p:cNvPicPr>
            <a:picLocks noChangeAspect="1"/>
          </p:cNvPicPr>
          <p:nvPr/>
        </p:nvPicPr>
        <p:blipFill>
          <a:blip r:embed="rId2"/>
          <a:stretch>
            <a:fillRect/>
          </a:stretch>
        </p:blipFill>
        <p:spPr>
          <a:xfrm>
            <a:off x="0" y="0"/>
            <a:ext cx="6391275" cy="5953125"/>
          </a:xfrm>
          <a:prstGeom prst="rect">
            <a:avLst/>
          </a:prstGeom>
        </p:spPr>
      </p:pic>
      <p:sp>
        <p:nvSpPr>
          <p:cNvPr id="5" name="Rectangle: Rounded Corners 4">
            <a:extLst>
              <a:ext uri="{FF2B5EF4-FFF2-40B4-BE49-F238E27FC236}">
                <a16:creationId xmlns:a16="http://schemas.microsoft.com/office/drawing/2014/main" id="{1937FF47-7761-406F-9478-4C8B85F345AE}"/>
              </a:ext>
            </a:extLst>
          </p:cNvPr>
          <p:cNvSpPr/>
          <p:nvPr/>
        </p:nvSpPr>
        <p:spPr>
          <a:xfrm>
            <a:off x="1064711" y="1215468"/>
            <a:ext cx="1302707" cy="511731"/>
          </a:xfrm>
          <a:prstGeom prst="roundRect">
            <a:avLst/>
          </a:prstGeom>
          <a:noFill/>
          <a:ln>
            <a:solidFill>
              <a:srgbClr val="CC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00FF"/>
              </a:solidFill>
            </a:endParaRPr>
          </a:p>
        </p:txBody>
      </p:sp>
      <p:cxnSp>
        <p:nvCxnSpPr>
          <p:cNvPr id="7" name="Straight Connector 6">
            <a:extLst>
              <a:ext uri="{FF2B5EF4-FFF2-40B4-BE49-F238E27FC236}">
                <a16:creationId xmlns:a16="http://schemas.microsoft.com/office/drawing/2014/main" id="{39E289C5-C140-44A8-A838-F6568546FCC8}"/>
              </a:ext>
            </a:extLst>
          </p:cNvPr>
          <p:cNvCxnSpPr>
            <a:cxnSpLocks/>
          </p:cNvCxnSpPr>
          <p:nvPr/>
        </p:nvCxnSpPr>
        <p:spPr>
          <a:xfrm>
            <a:off x="1064711" y="1831554"/>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8" name="Straight Connector 7">
            <a:extLst>
              <a:ext uri="{FF2B5EF4-FFF2-40B4-BE49-F238E27FC236}">
                <a16:creationId xmlns:a16="http://schemas.microsoft.com/office/drawing/2014/main" id="{E04537A7-ECC0-4682-9488-5501D18F93BF}"/>
              </a:ext>
            </a:extLst>
          </p:cNvPr>
          <p:cNvCxnSpPr>
            <a:cxnSpLocks/>
          </p:cNvCxnSpPr>
          <p:nvPr/>
        </p:nvCxnSpPr>
        <p:spPr>
          <a:xfrm>
            <a:off x="1064711" y="2594076"/>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sp>
        <p:nvSpPr>
          <p:cNvPr id="9" name="Rectangle: Rounded Corners 8">
            <a:extLst>
              <a:ext uri="{FF2B5EF4-FFF2-40B4-BE49-F238E27FC236}">
                <a16:creationId xmlns:a16="http://schemas.microsoft.com/office/drawing/2014/main" id="{6468F1E6-9CC6-493A-87A6-BAC2F3106117}"/>
              </a:ext>
            </a:extLst>
          </p:cNvPr>
          <p:cNvSpPr/>
          <p:nvPr/>
        </p:nvSpPr>
        <p:spPr>
          <a:xfrm>
            <a:off x="1064711" y="2976562"/>
            <a:ext cx="1302707" cy="2558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3449B623-25AB-42D6-8834-8A181FF5B68B}"/>
              </a:ext>
            </a:extLst>
          </p:cNvPr>
          <p:cNvCxnSpPr>
            <a:cxnSpLocks/>
          </p:cNvCxnSpPr>
          <p:nvPr/>
        </p:nvCxnSpPr>
        <p:spPr>
          <a:xfrm>
            <a:off x="1064711" y="2085728"/>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1" name="Straight Connector 10">
            <a:extLst>
              <a:ext uri="{FF2B5EF4-FFF2-40B4-BE49-F238E27FC236}">
                <a16:creationId xmlns:a16="http://schemas.microsoft.com/office/drawing/2014/main" id="{858190B9-C989-41FB-BC29-3F4AABDD6CF6}"/>
              </a:ext>
            </a:extLst>
          </p:cNvPr>
          <p:cNvCxnSpPr>
            <a:cxnSpLocks/>
          </p:cNvCxnSpPr>
          <p:nvPr/>
        </p:nvCxnSpPr>
        <p:spPr>
          <a:xfrm>
            <a:off x="1064711" y="2339902"/>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2" name="Straight Connector 11">
            <a:extLst>
              <a:ext uri="{FF2B5EF4-FFF2-40B4-BE49-F238E27FC236}">
                <a16:creationId xmlns:a16="http://schemas.microsoft.com/office/drawing/2014/main" id="{EA11671C-42A0-48FE-A0D4-B4D77339DEDE}"/>
              </a:ext>
            </a:extLst>
          </p:cNvPr>
          <p:cNvCxnSpPr>
            <a:cxnSpLocks/>
          </p:cNvCxnSpPr>
          <p:nvPr/>
        </p:nvCxnSpPr>
        <p:spPr>
          <a:xfrm>
            <a:off x="1064711" y="2848250"/>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3" name="Straight Connector 12">
            <a:extLst>
              <a:ext uri="{FF2B5EF4-FFF2-40B4-BE49-F238E27FC236}">
                <a16:creationId xmlns:a16="http://schemas.microsoft.com/office/drawing/2014/main" id="{F3CCC050-7FA0-4217-ABE3-EC4FF1A9E0A4}"/>
              </a:ext>
            </a:extLst>
          </p:cNvPr>
          <p:cNvCxnSpPr>
            <a:cxnSpLocks/>
          </p:cNvCxnSpPr>
          <p:nvPr/>
        </p:nvCxnSpPr>
        <p:spPr>
          <a:xfrm>
            <a:off x="1064711" y="3371846"/>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4" name="Straight Connector 13">
            <a:extLst>
              <a:ext uri="{FF2B5EF4-FFF2-40B4-BE49-F238E27FC236}">
                <a16:creationId xmlns:a16="http://schemas.microsoft.com/office/drawing/2014/main" id="{BF3C922B-AD5F-47F3-A66E-DE51AFA8240F}"/>
              </a:ext>
            </a:extLst>
          </p:cNvPr>
          <p:cNvCxnSpPr>
            <a:cxnSpLocks/>
          </p:cNvCxnSpPr>
          <p:nvPr/>
        </p:nvCxnSpPr>
        <p:spPr>
          <a:xfrm>
            <a:off x="1064711" y="3627908"/>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5" name="Straight Connector 14">
            <a:extLst>
              <a:ext uri="{FF2B5EF4-FFF2-40B4-BE49-F238E27FC236}">
                <a16:creationId xmlns:a16="http://schemas.microsoft.com/office/drawing/2014/main" id="{21609C86-F12D-47C7-A5DC-A5605A69011C}"/>
              </a:ext>
            </a:extLst>
          </p:cNvPr>
          <p:cNvCxnSpPr>
            <a:cxnSpLocks/>
          </p:cNvCxnSpPr>
          <p:nvPr/>
        </p:nvCxnSpPr>
        <p:spPr>
          <a:xfrm>
            <a:off x="1064711" y="3883970"/>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6" name="Straight Connector 15">
            <a:extLst>
              <a:ext uri="{FF2B5EF4-FFF2-40B4-BE49-F238E27FC236}">
                <a16:creationId xmlns:a16="http://schemas.microsoft.com/office/drawing/2014/main" id="{20DDFA9A-EDC9-4012-B5F0-3DE1FE555F8F}"/>
              </a:ext>
            </a:extLst>
          </p:cNvPr>
          <p:cNvCxnSpPr>
            <a:cxnSpLocks/>
          </p:cNvCxnSpPr>
          <p:nvPr/>
        </p:nvCxnSpPr>
        <p:spPr>
          <a:xfrm>
            <a:off x="1064711" y="4140032"/>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7" name="Straight Connector 16">
            <a:extLst>
              <a:ext uri="{FF2B5EF4-FFF2-40B4-BE49-F238E27FC236}">
                <a16:creationId xmlns:a16="http://schemas.microsoft.com/office/drawing/2014/main" id="{DEFEF7B6-5FEE-4BBD-8BDF-7A79EE4F15A4}"/>
              </a:ext>
            </a:extLst>
          </p:cNvPr>
          <p:cNvCxnSpPr>
            <a:cxnSpLocks/>
          </p:cNvCxnSpPr>
          <p:nvPr/>
        </p:nvCxnSpPr>
        <p:spPr>
          <a:xfrm>
            <a:off x="1064711" y="4396094"/>
            <a:ext cx="1302707" cy="0"/>
          </a:xfrm>
          <a:prstGeom prst="line">
            <a:avLst/>
          </a:prstGeom>
          <a:ln w="19050">
            <a:solidFill>
              <a:srgbClr val="00CC00"/>
            </a:solidFill>
          </a:ln>
        </p:spPr>
        <p:style>
          <a:lnRef idx="1">
            <a:schemeClr val="accent6"/>
          </a:lnRef>
          <a:fillRef idx="0">
            <a:schemeClr val="accent6"/>
          </a:fillRef>
          <a:effectRef idx="0">
            <a:schemeClr val="accent6"/>
          </a:effectRef>
          <a:fontRef idx="minor">
            <a:schemeClr val="tx1"/>
          </a:fontRef>
        </p:style>
      </p:cxnSp>
      <p:cxnSp>
        <p:nvCxnSpPr>
          <p:cNvPr id="18" name="Straight Connector 17">
            <a:extLst>
              <a:ext uri="{FF2B5EF4-FFF2-40B4-BE49-F238E27FC236}">
                <a16:creationId xmlns:a16="http://schemas.microsoft.com/office/drawing/2014/main" id="{9D0CC0DD-A907-48AD-970A-63B7E3559554}"/>
              </a:ext>
            </a:extLst>
          </p:cNvPr>
          <p:cNvCxnSpPr>
            <a:cxnSpLocks/>
          </p:cNvCxnSpPr>
          <p:nvPr/>
        </p:nvCxnSpPr>
        <p:spPr>
          <a:xfrm>
            <a:off x="1064711" y="4652158"/>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19" name="Straight Connector 18">
            <a:extLst>
              <a:ext uri="{FF2B5EF4-FFF2-40B4-BE49-F238E27FC236}">
                <a16:creationId xmlns:a16="http://schemas.microsoft.com/office/drawing/2014/main" id="{2AA106B6-C4F1-4C7F-AB2F-2997EC432460}"/>
              </a:ext>
            </a:extLst>
          </p:cNvPr>
          <p:cNvCxnSpPr>
            <a:cxnSpLocks/>
          </p:cNvCxnSpPr>
          <p:nvPr/>
        </p:nvCxnSpPr>
        <p:spPr>
          <a:xfrm>
            <a:off x="1064711" y="5140039"/>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20" name="Straight Connector 19">
            <a:extLst>
              <a:ext uri="{FF2B5EF4-FFF2-40B4-BE49-F238E27FC236}">
                <a16:creationId xmlns:a16="http://schemas.microsoft.com/office/drawing/2014/main" id="{BA0F9F73-D5E9-4240-B830-CA2E4F9C81E0}"/>
              </a:ext>
            </a:extLst>
          </p:cNvPr>
          <p:cNvCxnSpPr>
            <a:cxnSpLocks/>
          </p:cNvCxnSpPr>
          <p:nvPr/>
        </p:nvCxnSpPr>
        <p:spPr>
          <a:xfrm>
            <a:off x="1064711" y="5403720"/>
            <a:ext cx="1302707" cy="0"/>
          </a:xfrm>
          <a:prstGeom prst="line">
            <a:avLst/>
          </a:prstGeom>
          <a:ln w="19050">
            <a:solidFill>
              <a:srgbClr val="0066FF"/>
            </a:solidFill>
          </a:ln>
        </p:spPr>
        <p:style>
          <a:lnRef idx="1">
            <a:schemeClr val="accent6"/>
          </a:lnRef>
          <a:fillRef idx="0">
            <a:schemeClr val="accent6"/>
          </a:fillRef>
          <a:effectRef idx="0">
            <a:schemeClr val="accent6"/>
          </a:effectRef>
          <a:fontRef idx="minor">
            <a:schemeClr val="tx1"/>
          </a:fontRef>
        </p:style>
      </p:cxnSp>
      <p:cxnSp>
        <p:nvCxnSpPr>
          <p:cNvPr id="21" name="Straight Connector 20">
            <a:extLst>
              <a:ext uri="{FF2B5EF4-FFF2-40B4-BE49-F238E27FC236}">
                <a16:creationId xmlns:a16="http://schemas.microsoft.com/office/drawing/2014/main" id="{8281DF89-291C-4D4D-BCD2-B8AB92B115B1}"/>
              </a:ext>
            </a:extLst>
          </p:cNvPr>
          <p:cNvCxnSpPr>
            <a:cxnSpLocks/>
          </p:cNvCxnSpPr>
          <p:nvPr/>
        </p:nvCxnSpPr>
        <p:spPr>
          <a:xfrm>
            <a:off x="1064711" y="5660820"/>
            <a:ext cx="1302707" cy="0"/>
          </a:xfrm>
          <a:prstGeom prst="line">
            <a:avLst/>
          </a:prstGeom>
          <a:ln w="19050">
            <a:solidFill>
              <a:schemeClr val="accent4"/>
            </a:solidFill>
          </a:ln>
        </p:spPr>
        <p:style>
          <a:lnRef idx="1">
            <a:schemeClr val="accent6"/>
          </a:lnRef>
          <a:fillRef idx="0">
            <a:schemeClr val="accent6"/>
          </a:fillRef>
          <a:effectRef idx="0">
            <a:schemeClr val="accent6"/>
          </a:effectRef>
          <a:fontRef idx="minor">
            <a:schemeClr val="tx1"/>
          </a:fontRef>
        </p:style>
      </p:cxnSp>
      <p:sp>
        <p:nvSpPr>
          <p:cNvPr id="22" name="Rectangle: Rounded Corners 21">
            <a:extLst>
              <a:ext uri="{FF2B5EF4-FFF2-40B4-BE49-F238E27FC236}">
                <a16:creationId xmlns:a16="http://schemas.microsoft.com/office/drawing/2014/main" id="{0C505A54-E49B-44E7-9CB0-4C4ED9D57FFA}"/>
              </a:ext>
            </a:extLst>
          </p:cNvPr>
          <p:cNvSpPr/>
          <p:nvPr/>
        </p:nvSpPr>
        <p:spPr>
          <a:xfrm>
            <a:off x="1064710" y="4755025"/>
            <a:ext cx="1302707" cy="255829"/>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5E74DAAC-AA20-40F7-BF27-A0E17C1D0F23}"/>
              </a:ext>
            </a:extLst>
          </p:cNvPr>
          <p:cNvSpPr txBox="1"/>
          <p:nvPr/>
        </p:nvSpPr>
        <p:spPr>
          <a:xfrm>
            <a:off x="0" y="5934670"/>
            <a:ext cx="2531014" cy="923330"/>
          </a:xfrm>
          <a:prstGeom prst="rect">
            <a:avLst/>
          </a:prstGeom>
          <a:noFill/>
        </p:spPr>
        <p:txBody>
          <a:bodyPr wrap="none" rtlCol="0">
            <a:spAutoFit/>
          </a:bodyPr>
          <a:lstStyle/>
          <a:p>
            <a:r>
              <a:rPr lang="en-US" dirty="0">
                <a:solidFill>
                  <a:srgbClr val="0066FF"/>
                </a:solidFill>
              </a:rPr>
              <a:t>Unbound Parent Nucleus</a:t>
            </a:r>
          </a:p>
          <a:p>
            <a:r>
              <a:rPr lang="en-US" dirty="0">
                <a:solidFill>
                  <a:srgbClr val="00CC00"/>
                </a:solidFill>
              </a:rPr>
              <a:t>No Electron Capture</a:t>
            </a:r>
          </a:p>
          <a:p>
            <a:r>
              <a:rPr lang="en-US" altLang="zh-CN" dirty="0">
                <a:solidFill>
                  <a:schemeClr val="accent4">
                    <a:lumMod val="75000"/>
                  </a:schemeClr>
                </a:solidFill>
              </a:rPr>
              <a:t>Forbidden Transition</a:t>
            </a:r>
            <a:endParaRPr lang="en-US" dirty="0">
              <a:solidFill>
                <a:schemeClr val="accent4">
                  <a:lumMod val="75000"/>
                </a:schemeClr>
              </a:solidFill>
            </a:endParaRPr>
          </a:p>
        </p:txBody>
      </p:sp>
    </p:spTree>
    <p:extLst>
      <p:ext uri="{BB962C8B-B14F-4D97-AF65-F5344CB8AC3E}">
        <p14:creationId xmlns:p14="http://schemas.microsoft.com/office/powerpoint/2010/main" val="376337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DF260A7-D94F-4167-84C6-18B9D43BE8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315" y="0"/>
            <a:ext cx="8655370" cy="6858000"/>
          </a:xfrm>
          <a:prstGeom prst="rect">
            <a:avLst/>
          </a:prstGeom>
        </p:spPr>
      </p:pic>
    </p:spTree>
    <p:extLst>
      <p:ext uri="{BB962C8B-B14F-4D97-AF65-F5344CB8AC3E}">
        <p14:creationId xmlns:p14="http://schemas.microsoft.com/office/powerpoint/2010/main" val="780079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86C892B-31B9-40D4-B739-D4F1491A9F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315" y="0"/>
            <a:ext cx="8655370" cy="6858000"/>
          </a:xfrm>
          <a:prstGeom prst="rect">
            <a:avLst/>
          </a:prstGeom>
        </p:spPr>
      </p:pic>
    </p:spTree>
    <p:extLst>
      <p:ext uri="{BB962C8B-B14F-4D97-AF65-F5344CB8AC3E}">
        <p14:creationId xmlns:p14="http://schemas.microsoft.com/office/powerpoint/2010/main" val="22958489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8898</Words>
  <Application>Microsoft Office PowerPoint</Application>
  <PresentationFormat>On-screen Show (4:3)</PresentationFormat>
  <Paragraphs>496</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 lijie</dc:creator>
  <cp:lastModifiedBy>sun lijie</cp:lastModifiedBy>
  <cp:revision>1</cp:revision>
  <dcterms:created xsi:type="dcterms:W3CDTF">2024-03-29T14:52:42Z</dcterms:created>
  <dcterms:modified xsi:type="dcterms:W3CDTF">2024-03-29T14:59:49Z</dcterms:modified>
</cp:coreProperties>
</file>