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436" r:id="rId5"/>
    <p:sldId id="2439" r:id="rId6"/>
    <p:sldId id="2443" r:id="rId7"/>
    <p:sldId id="2442" r:id="rId8"/>
    <p:sldId id="2518" r:id="rId9"/>
    <p:sldId id="2441" r:id="rId10"/>
    <p:sldId id="2438" r:id="rId11"/>
    <p:sldId id="2437" r:id="rId12"/>
    <p:sldId id="2440" r:id="rId13"/>
    <p:sldId id="2444" r:id="rId14"/>
    <p:sldId id="2445" r:id="rId15"/>
    <p:sldId id="3344" r:id="rId16"/>
    <p:sldId id="2455" r:id="rId17"/>
    <p:sldId id="2472" r:id="rId18"/>
    <p:sldId id="3359" r:id="rId19"/>
    <p:sldId id="3360" r:id="rId20"/>
    <p:sldId id="334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9" autoAdjust="0"/>
    <p:restoredTop sz="94660"/>
  </p:normalViewPr>
  <p:slideViewPr>
    <p:cSldViewPr snapToGrid="0">
      <p:cViewPr varScale="1">
        <p:scale>
          <a:sx n="45" d="100"/>
          <a:sy n="45" d="100"/>
        </p:scale>
        <p:origin x="53" y="9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65F4F-39EC-4E4F-858D-E11785C391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147899-F503-4138-90E7-6F75B404E6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3E877F-3799-48B3-9189-F95869FCA2BE}"/>
              </a:ext>
            </a:extLst>
          </p:cNvPr>
          <p:cNvSpPr>
            <a:spLocks noGrp="1"/>
          </p:cNvSpPr>
          <p:nvPr>
            <p:ph type="dt" sz="half" idx="10"/>
          </p:nvPr>
        </p:nvSpPr>
        <p:spPr/>
        <p:txBody>
          <a:bodyPr/>
          <a:lstStyle/>
          <a:p>
            <a:fld id="{F5B1DF1B-16B5-408D-AF7E-708C097D01DB}" type="datetimeFigureOut">
              <a:rPr lang="en-US" smtClean="0"/>
              <a:t>3/12/2024</a:t>
            </a:fld>
            <a:endParaRPr lang="en-US"/>
          </a:p>
        </p:txBody>
      </p:sp>
      <p:sp>
        <p:nvSpPr>
          <p:cNvPr id="5" name="Footer Placeholder 4">
            <a:extLst>
              <a:ext uri="{FF2B5EF4-FFF2-40B4-BE49-F238E27FC236}">
                <a16:creationId xmlns:a16="http://schemas.microsoft.com/office/drawing/2014/main" id="{3578A293-4641-4388-81C3-08594DF98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CFF37-2993-4950-8ADC-F4E5AF1C1425}"/>
              </a:ext>
            </a:extLst>
          </p:cNvPr>
          <p:cNvSpPr>
            <a:spLocks noGrp="1"/>
          </p:cNvSpPr>
          <p:nvPr>
            <p:ph type="sldNum" sz="quarter" idx="12"/>
          </p:nvPr>
        </p:nvSpPr>
        <p:spPr/>
        <p:txBody>
          <a:bodyPr/>
          <a:lstStyle/>
          <a:p>
            <a:fld id="{5D9F785F-4BE6-4CCD-B530-6F355CCB6030}" type="slidenum">
              <a:rPr lang="en-US" smtClean="0"/>
              <a:t>‹#›</a:t>
            </a:fld>
            <a:endParaRPr lang="en-US"/>
          </a:p>
        </p:txBody>
      </p:sp>
    </p:spTree>
    <p:extLst>
      <p:ext uri="{BB962C8B-B14F-4D97-AF65-F5344CB8AC3E}">
        <p14:creationId xmlns:p14="http://schemas.microsoft.com/office/powerpoint/2010/main" val="407713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19E2-D98D-4144-A131-C53FCAC4AA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F42539-3CE4-40D6-AFD5-DEFF08AB19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90407C-CD1A-411A-A73D-D227CE01A431}"/>
              </a:ext>
            </a:extLst>
          </p:cNvPr>
          <p:cNvSpPr>
            <a:spLocks noGrp="1"/>
          </p:cNvSpPr>
          <p:nvPr>
            <p:ph type="dt" sz="half" idx="10"/>
          </p:nvPr>
        </p:nvSpPr>
        <p:spPr/>
        <p:txBody>
          <a:bodyPr/>
          <a:lstStyle/>
          <a:p>
            <a:fld id="{F5B1DF1B-16B5-408D-AF7E-708C097D01DB}" type="datetimeFigureOut">
              <a:rPr lang="en-US" smtClean="0"/>
              <a:t>3/12/2024</a:t>
            </a:fld>
            <a:endParaRPr lang="en-US"/>
          </a:p>
        </p:txBody>
      </p:sp>
      <p:sp>
        <p:nvSpPr>
          <p:cNvPr id="5" name="Footer Placeholder 4">
            <a:extLst>
              <a:ext uri="{FF2B5EF4-FFF2-40B4-BE49-F238E27FC236}">
                <a16:creationId xmlns:a16="http://schemas.microsoft.com/office/drawing/2014/main" id="{36EF5A54-CC73-4146-8B0F-826D5D2BA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954CD-0102-4EBC-B52F-5387867B5995}"/>
              </a:ext>
            </a:extLst>
          </p:cNvPr>
          <p:cNvSpPr>
            <a:spLocks noGrp="1"/>
          </p:cNvSpPr>
          <p:nvPr>
            <p:ph type="sldNum" sz="quarter" idx="12"/>
          </p:nvPr>
        </p:nvSpPr>
        <p:spPr/>
        <p:txBody>
          <a:bodyPr/>
          <a:lstStyle/>
          <a:p>
            <a:fld id="{5D9F785F-4BE6-4CCD-B530-6F355CCB6030}" type="slidenum">
              <a:rPr lang="en-US" smtClean="0"/>
              <a:t>‹#›</a:t>
            </a:fld>
            <a:endParaRPr lang="en-US"/>
          </a:p>
        </p:txBody>
      </p:sp>
    </p:spTree>
    <p:extLst>
      <p:ext uri="{BB962C8B-B14F-4D97-AF65-F5344CB8AC3E}">
        <p14:creationId xmlns:p14="http://schemas.microsoft.com/office/powerpoint/2010/main" val="358662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77D317-2C81-43E2-AF56-FB135BFE3C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2BE9CE-55C1-4752-90BF-32157A0E7D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0079-13B9-428E-954C-1C355343F1AA}"/>
              </a:ext>
            </a:extLst>
          </p:cNvPr>
          <p:cNvSpPr>
            <a:spLocks noGrp="1"/>
          </p:cNvSpPr>
          <p:nvPr>
            <p:ph type="dt" sz="half" idx="10"/>
          </p:nvPr>
        </p:nvSpPr>
        <p:spPr/>
        <p:txBody>
          <a:bodyPr/>
          <a:lstStyle/>
          <a:p>
            <a:fld id="{F5B1DF1B-16B5-408D-AF7E-708C097D01DB}" type="datetimeFigureOut">
              <a:rPr lang="en-US" smtClean="0"/>
              <a:t>3/12/2024</a:t>
            </a:fld>
            <a:endParaRPr lang="en-US"/>
          </a:p>
        </p:txBody>
      </p:sp>
      <p:sp>
        <p:nvSpPr>
          <p:cNvPr id="5" name="Footer Placeholder 4">
            <a:extLst>
              <a:ext uri="{FF2B5EF4-FFF2-40B4-BE49-F238E27FC236}">
                <a16:creationId xmlns:a16="http://schemas.microsoft.com/office/drawing/2014/main" id="{A67122A1-8E35-45C8-B190-ECA60543C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97EEAE-3B3C-4C80-9F33-B223AFE4F406}"/>
              </a:ext>
            </a:extLst>
          </p:cNvPr>
          <p:cNvSpPr>
            <a:spLocks noGrp="1"/>
          </p:cNvSpPr>
          <p:nvPr>
            <p:ph type="sldNum" sz="quarter" idx="12"/>
          </p:nvPr>
        </p:nvSpPr>
        <p:spPr/>
        <p:txBody>
          <a:bodyPr/>
          <a:lstStyle/>
          <a:p>
            <a:fld id="{5D9F785F-4BE6-4CCD-B530-6F355CCB6030}" type="slidenum">
              <a:rPr lang="en-US" smtClean="0"/>
              <a:t>‹#›</a:t>
            </a:fld>
            <a:endParaRPr lang="en-US"/>
          </a:p>
        </p:txBody>
      </p:sp>
    </p:spTree>
    <p:extLst>
      <p:ext uri="{BB962C8B-B14F-4D97-AF65-F5344CB8AC3E}">
        <p14:creationId xmlns:p14="http://schemas.microsoft.com/office/powerpoint/2010/main" val="186861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04CEC-A410-488B-A94F-8A2E40A76D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538C40-63FE-4874-A7AB-690D4DD267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87E20C-6869-461B-89D0-1D21A46647F9}"/>
              </a:ext>
            </a:extLst>
          </p:cNvPr>
          <p:cNvSpPr>
            <a:spLocks noGrp="1"/>
          </p:cNvSpPr>
          <p:nvPr>
            <p:ph type="dt" sz="half" idx="10"/>
          </p:nvPr>
        </p:nvSpPr>
        <p:spPr/>
        <p:txBody>
          <a:bodyPr/>
          <a:lstStyle/>
          <a:p>
            <a:fld id="{F5B1DF1B-16B5-408D-AF7E-708C097D01DB}" type="datetimeFigureOut">
              <a:rPr lang="en-US" smtClean="0"/>
              <a:t>3/12/2024</a:t>
            </a:fld>
            <a:endParaRPr lang="en-US"/>
          </a:p>
        </p:txBody>
      </p:sp>
      <p:sp>
        <p:nvSpPr>
          <p:cNvPr id="5" name="Footer Placeholder 4">
            <a:extLst>
              <a:ext uri="{FF2B5EF4-FFF2-40B4-BE49-F238E27FC236}">
                <a16:creationId xmlns:a16="http://schemas.microsoft.com/office/drawing/2014/main" id="{2AAFA559-27C7-41F7-A28A-AE8FBDF93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B1B1E-D73B-4BBC-A61C-F1A1E55EDD3C}"/>
              </a:ext>
            </a:extLst>
          </p:cNvPr>
          <p:cNvSpPr>
            <a:spLocks noGrp="1"/>
          </p:cNvSpPr>
          <p:nvPr>
            <p:ph type="sldNum" sz="quarter" idx="12"/>
          </p:nvPr>
        </p:nvSpPr>
        <p:spPr/>
        <p:txBody>
          <a:bodyPr/>
          <a:lstStyle/>
          <a:p>
            <a:fld id="{5D9F785F-4BE6-4CCD-B530-6F355CCB6030}" type="slidenum">
              <a:rPr lang="en-US" smtClean="0"/>
              <a:t>‹#›</a:t>
            </a:fld>
            <a:endParaRPr lang="en-US"/>
          </a:p>
        </p:txBody>
      </p:sp>
    </p:spTree>
    <p:extLst>
      <p:ext uri="{BB962C8B-B14F-4D97-AF65-F5344CB8AC3E}">
        <p14:creationId xmlns:p14="http://schemas.microsoft.com/office/powerpoint/2010/main" val="392299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DC075-CC45-40B2-8782-94C63BB92A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989AC-4FFC-432C-A666-1766C52AB2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09FC3C-89D0-47F3-BE43-EAF65246F03E}"/>
              </a:ext>
            </a:extLst>
          </p:cNvPr>
          <p:cNvSpPr>
            <a:spLocks noGrp="1"/>
          </p:cNvSpPr>
          <p:nvPr>
            <p:ph type="dt" sz="half" idx="10"/>
          </p:nvPr>
        </p:nvSpPr>
        <p:spPr/>
        <p:txBody>
          <a:bodyPr/>
          <a:lstStyle/>
          <a:p>
            <a:fld id="{F5B1DF1B-16B5-408D-AF7E-708C097D01DB}" type="datetimeFigureOut">
              <a:rPr lang="en-US" smtClean="0"/>
              <a:t>3/12/2024</a:t>
            </a:fld>
            <a:endParaRPr lang="en-US"/>
          </a:p>
        </p:txBody>
      </p:sp>
      <p:sp>
        <p:nvSpPr>
          <p:cNvPr id="5" name="Footer Placeholder 4">
            <a:extLst>
              <a:ext uri="{FF2B5EF4-FFF2-40B4-BE49-F238E27FC236}">
                <a16:creationId xmlns:a16="http://schemas.microsoft.com/office/drawing/2014/main" id="{FF263B8C-EE8D-448A-B147-7BE3EA9E4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34940-B8FB-4764-93AE-6064F3DF9507}"/>
              </a:ext>
            </a:extLst>
          </p:cNvPr>
          <p:cNvSpPr>
            <a:spLocks noGrp="1"/>
          </p:cNvSpPr>
          <p:nvPr>
            <p:ph type="sldNum" sz="quarter" idx="12"/>
          </p:nvPr>
        </p:nvSpPr>
        <p:spPr/>
        <p:txBody>
          <a:bodyPr/>
          <a:lstStyle/>
          <a:p>
            <a:fld id="{5D9F785F-4BE6-4CCD-B530-6F355CCB6030}" type="slidenum">
              <a:rPr lang="en-US" smtClean="0"/>
              <a:t>‹#›</a:t>
            </a:fld>
            <a:endParaRPr lang="en-US"/>
          </a:p>
        </p:txBody>
      </p:sp>
    </p:spTree>
    <p:extLst>
      <p:ext uri="{BB962C8B-B14F-4D97-AF65-F5344CB8AC3E}">
        <p14:creationId xmlns:p14="http://schemas.microsoft.com/office/powerpoint/2010/main" val="45751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CA714-699C-4DDA-B978-87BFAA7632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B0A453-6B71-47E3-B15F-D2696F5BB3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A67B8C-6E0E-42F5-B67B-E5E24049BE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528539-44A3-4FC2-9C64-B007B0B9203C}"/>
              </a:ext>
            </a:extLst>
          </p:cNvPr>
          <p:cNvSpPr>
            <a:spLocks noGrp="1"/>
          </p:cNvSpPr>
          <p:nvPr>
            <p:ph type="dt" sz="half" idx="10"/>
          </p:nvPr>
        </p:nvSpPr>
        <p:spPr/>
        <p:txBody>
          <a:bodyPr/>
          <a:lstStyle/>
          <a:p>
            <a:fld id="{F5B1DF1B-16B5-408D-AF7E-708C097D01DB}" type="datetimeFigureOut">
              <a:rPr lang="en-US" smtClean="0"/>
              <a:t>3/12/2024</a:t>
            </a:fld>
            <a:endParaRPr lang="en-US"/>
          </a:p>
        </p:txBody>
      </p:sp>
      <p:sp>
        <p:nvSpPr>
          <p:cNvPr id="6" name="Footer Placeholder 5">
            <a:extLst>
              <a:ext uri="{FF2B5EF4-FFF2-40B4-BE49-F238E27FC236}">
                <a16:creationId xmlns:a16="http://schemas.microsoft.com/office/drawing/2014/main" id="{008AA01E-9DB4-4873-964D-F6C91B89D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2AFE00-0B1D-4AD9-A724-0BEF7FB63C3F}"/>
              </a:ext>
            </a:extLst>
          </p:cNvPr>
          <p:cNvSpPr>
            <a:spLocks noGrp="1"/>
          </p:cNvSpPr>
          <p:nvPr>
            <p:ph type="sldNum" sz="quarter" idx="12"/>
          </p:nvPr>
        </p:nvSpPr>
        <p:spPr/>
        <p:txBody>
          <a:bodyPr/>
          <a:lstStyle/>
          <a:p>
            <a:fld id="{5D9F785F-4BE6-4CCD-B530-6F355CCB6030}" type="slidenum">
              <a:rPr lang="en-US" smtClean="0"/>
              <a:t>‹#›</a:t>
            </a:fld>
            <a:endParaRPr lang="en-US"/>
          </a:p>
        </p:txBody>
      </p:sp>
    </p:spTree>
    <p:extLst>
      <p:ext uri="{BB962C8B-B14F-4D97-AF65-F5344CB8AC3E}">
        <p14:creationId xmlns:p14="http://schemas.microsoft.com/office/powerpoint/2010/main" val="185688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2565-47C5-42A4-BCFE-187EA5EFA7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0F3CFE-83BB-4336-ADE0-43CA8CB4A6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84FA64-C825-4A46-BAE0-160981DD44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2F2E24-7056-44D5-9B7D-3DF8C6FBAB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81EB43-0769-4C1E-B40C-A78B2C703E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06EE31-B17D-4DEA-93BF-C929B90FC72C}"/>
              </a:ext>
            </a:extLst>
          </p:cNvPr>
          <p:cNvSpPr>
            <a:spLocks noGrp="1"/>
          </p:cNvSpPr>
          <p:nvPr>
            <p:ph type="dt" sz="half" idx="10"/>
          </p:nvPr>
        </p:nvSpPr>
        <p:spPr/>
        <p:txBody>
          <a:bodyPr/>
          <a:lstStyle/>
          <a:p>
            <a:fld id="{F5B1DF1B-16B5-408D-AF7E-708C097D01DB}" type="datetimeFigureOut">
              <a:rPr lang="en-US" smtClean="0"/>
              <a:t>3/12/2024</a:t>
            </a:fld>
            <a:endParaRPr lang="en-US"/>
          </a:p>
        </p:txBody>
      </p:sp>
      <p:sp>
        <p:nvSpPr>
          <p:cNvPr id="8" name="Footer Placeholder 7">
            <a:extLst>
              <a:ext uri="{FF2B5EF4-FFF2-40B4-BE49-F238E27FC236}">
                <a16:creationId xmlns:a16="http://schemas.microsoft.com/office/drawing/2014/main" id="{03A723DD-96BC-42E5-8AA8-54F730A47D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0AFE6A-5158-4F55-A6BB-C743CDDF8F9B}"/>
              </a:ext>
            </a:extLst>
          </p:cNvPr>
          <p:cNvSpPr>
            <a:spLocks noGrp="1"/>
          </p:cNvSpPr>
          <p:nvPr>
            <p:ph type="sldNum" sz="quarter" idx="12"/>
          </p:nvPr>
        </p:nvSpPr>
        <p:spPr/>
        <p:txBody>
          <a:bodyPr/>
          <a:lstStyle/>
          <a:p>
            <a:fld id="{5D9F785F-4BE6-4CCD-B530-6F355CCB6030}" type="slidenum">
              <a:rPr lang="en-US" smtClean="0"/>
              <a:t>‹#›</a:t>
            </a:fld>
            <a:endParaRPr lang="en-US"/>
          </a:p>
        </p:txBody>
      </p:sp>
    </p:spTree>
    <p:extLst>
      <p:ext uri="{BB962C8B-B14F-4D97-AF65-F5344CB8AC3E}">
        <p14:creationId xmlns:p14="http://schemas.microsoft.com/office/powerpoint/2010/main" val="373437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CF3F-02F1-47B8-8CB2-C6582739A8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92EBB9-C740-4F32-84A4-83F20F3182F7}"/>
              </a:ext>
            </a:extLst>
          </p:cNvPr>
          <p:cNvSpPr>
            <a:spLocks noGrp="1"/>
          </p:cNvSpPr>
          <p:nvPr>
            <p:ph type="dt" sz="half" idx="10"/>
          </p:nvPr>
        </p:nvSpPr>
        <p:spPr/>
        <p:txBody>
          <a:bodyPr/>
          <a:lstStyle/>
          <a:p>
            <a:fld id="{F5B1DF1B-16B5-408D-AF7E-708C097D01DB}" type="datetimeFigureOut">
              <a:rPr lang="en-US" smtClean="0"/>
              <a:t>3/12/2024</a:t>
            </a:fld>
            <a:endParaRPr lang="en-US"/>
          </a:p>
        </p:txBody>
      </p:sp>
      <p:sp>
        <p:nvSpPr>
          <p:cNvPr id="4" name="Footer Placeholder 3">
            <a:extLst>
              <a:ext uri="{FF2B5EF4-FFF2-40B4-BE49-F238E27FC236}">
                <a16:creationId xmlns:a16="http://schemas.microsoft.com/office/drawing/2014/main" id="{24403B19-9C96-46EE-B5DC-284EED1D78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F717B-ACF1-403B-B21B-DF2DBCA72AEB}"/>
              </a:ext>
            </a:extLst>
          </p:cNvPr>
          <p:cNvSpPr>
            <a:spLocks noGrp="1"/>
          </p:cNvSpPr>
          <p:nvPr>
            <p:ph type="sldNum" sz="quarter" idx="12"/>
          </p:nvPr>
        </p:nvSpPr>
        <p:spPr/>
        <p:txBody>
          <a:bodyPr/>
          <a:lstStyle/>
          <a:p>
            <a:fld id="{5D9F785F-4BE6-4CCD-B530-6F355CCB6030}" type="slidenum">
              <a:rPr lang="en-US" smtClean="0"/>
              <a:t>‹#›</a:t>
            </a:fld>
            <a:endParaRPr lang="en-US"/>
          </a:p>
        </p:txBody>
      </p:sp>
    </p:spTree>
    <p:extLst>
      <p:ext uri="{BB962C8B-B14F-4D97-AF65-F5344CB8AC3E}">
        <p14:creationId xmlns:p14="http://schemas.microsoft.com/office/powerpoint/2010/main" val="274910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7A6B06-54DB-444C-B366-AFD9270D5FBE}"/>
              </a:ext>
            </a:extLst>
          </p:cNvPr>
          <p:cNvSpPr>
            <a:spLocks noGrp="1"/>
          </p:cNvSpPr>
          <p:nvPr>
            <p:ph type="dt" sz="half" idx="10"/>
          </p:nvPr>
        </p:nvSpPr>
        <p:spPr/>
        <p:txBody>
          <a:bodyPr/>
          <a:lstStyle/>
          <a:p>
            <a:fld id="{F5B1DF1B-16B5-408D-AF7E-708C097D01DB}" type="datetimeFigureOut">
              <a:rPr lang="en-US" smtClean="0"/>
              <a:t>3/12/2024</a:t>
            </a:fld>
            <a:endParaRPr lang="en-US"/>
          </a:p>
        </p:txBody>
      </p:sp>
      <p:sp>
        <p:nvSpPr>
          <p:cNvPr id="3" name="Footer Placeholder 2">
            <a:extLst>
              <a:ext uri="{FF2B5EF4-FFF2-40B4-BE49-F238E27FC236}">
                <a16:creationId xmlns:a16="http://schemas.microsoft.com/office/drawing/2014/main" id="{E71D7331-D484-4543-A87E-2A56384F59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6DFD52-E6A4-411B-863D-A70868B6DC4C}"/>
              </a:ext>
            </a:extLst>
          </p:cNvPr>
          <p:cNvSpPr>
            <a:spLocks noGrp="1"/>
          </p:cNvSpPr>
          <p:nvPr>
            <p:ph type="sldNum" sz="quarter" idx="12"/>
          </p:nvPr>
        </p:nvSpPr>
        <p:spPr/>
        <p:txBody>
          <a:bodyPr/>
          <a:lstStyle/>
          <a:p>
            <a:fld id="{5D9F785F-4BE6-4CCD-B530-6F355CCB6030}" type="slidenum">
              <a:rPr lang="en-US" smtClean="0"/>
              <a:t>‹#›</a:t>
            </a:fld>
            <a:endParaRPr lang="en-US"/>
          </a:p>
        </p:txBody>
      </p:sp>
    </p:spTree>
    <p:extLst>
      <p:ext uri="{BB962C8B-B14F-4D97-AF65-F5344CB8AC3E}">
        <p14:creationId xmlns:p14="http://schemas.microsoft.com/office/powerpoint/2010/main" val="1970271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6FFC-0F57-40B8-A07E-06834ABE72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128064-0B29-4A5E-9BE1-DAC631DD79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819316-D19B-49B6-BBC1-DB76F57672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0E8F72-F554-4570-B5F5-5BB7B4E7165B}"/>
              </a:ext>
            </a:extLst>
          </p:cNvPr>
          <p:cNvSpPr>
            <a:spLocks noGrp="1"/>
          </p:cNvSpPr>
          <p:nvPr>
            <p:ph type="dt" sz="half" idx="10"/>
          </p:nvPr>
        </p:nvSpPr>
        <p:spPr/>
        <p:txBody>
          <a:bodyPr/>
          <a:lstStyle/>
          <a:p>
            <a:fld id="{F5B1DF1B-16B5-408D-AF7E-708C097D01DB}" type="datetimeFigureOut">
              <a:rPr lang="en-US" smtClean="0"/>
              <a:t>3/12/2024</a:t>
            </a:fld>
            <a:endParaRPr lang="en-US"/>
          </a:p>
        </p:txBody>
      </p:sp>
      <p:sp>
        <p:nvSpPr>
          <p:cNvPr id="6" name="Footer Placeholder 5">
            <a:extLst>
              <a:ext uri="{FF2B5EF4-FFF2-40B4-BE49-F238E27FC236}">
                <a16:creationId xmlns:a16="http://schemas.microsoft.com/office/drawing/2014/main" id="{A7484A59-8F32-4679-8519-A9F93DD7EB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5A7156-E3F4-485B-B22C-E7DAED667823}"/>
              </a:ext>
            </a:extLst>
          </p:cNvPr>
          <p:cNvSpPr>
            <a:spLocks noGrp="1"/>
          </p:cNvSpPr>
          <p:nvPr>
            <p:ph type="sldNum" sz="quarter" idx="12"/>
          </p:nvPr>
        </p:nvSpPr>
        <p:spPr/>
        <p:txBody>
          <a:bodyPr/>
          <a:lstStyle/>
          <a:p>
            <a:fld id="{5D9F785F-4BE6-4CCD-B530-6F355CCB6030}" type="slidenum">
              <a:rPr lang="en-US" smtClean="0"/>
              <a:t>‹#›</a:t>
            </a:fld>
            <a:endParaRPr lang="en-US"/>
          </a:p>
        </p:txBody>
      </p:sp>
    </p:spTree>
    <p:extLst>
      <p:ext uri="{BB962C8B-B14F-4D97-AF65-F5344CB8AC3E}">
        <p14:creationId xmlns:p14="http://schemas.microsoft.com/office/powerpoint/2010/main" val="3437665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C407-6488-490F-AB01-9F750CF3A4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4F4904-A564-4D17-9089-8757EE16D1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47697A-291C-4C8F-A8EC-7E50BFCF98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B0AACE-F721-4C28-A25F-31415EAEB5F0}"/>
              </a:ext>
            </a:extLst>
          </p:cNvPr>
          <p:cNvSpPr>
            <a:spLocks noGrp="1"/>
          </p:cNvSpPr>
          <p:nvPr>
            <p:ph type="dt" sz="half" idx="10"/>
          </p:nvPr>
        </p:nvSpPr>
        <p:spPr/>
        <p:txBody>
          <a:bodyPr/>
          <a:lstStyle/>
          <a:p>
            <a:fld id="{F5B1DF1B-16B5-408D-AF7E-708C097D01DB}" type="datetimeFigureOut">
              <a:rPr lang="en-US" smtClean="0"/>
              <a:t>3/12/2024</a:t>
            </a:fld>
            <a:endParaRPr lang="en-US"/>
          </a:p>
        </p:txBody>
      </p:sp>
      <p:sp>
        <p:nvSpPr>
          <p:cNvPr id="6" name="Footer Placeholder 5">
            <a:extLst>
              <a:ext uri="{FF2B5EF4-FFF2-40B4-BE49-F238E27FC236}">
                <a16:creationId xmlns:a16="http://schemas.microsoft.com/office/drawing/2014/main" id="{D0C7E676-3F54-4915-B687-F58D957EA4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CF6800-F16D-4862-AD58-CCCC3DEF666A}"/>
              </a:ext>
            </a:extLst>
          </p:cNvPr>
          <p:cNvSpPr>
            <a:spLocks noGrp="1"/>
          </p:cNvSpPr>
          <p:nvPr>
            <p:ph type="sldNum" sz="quarter" idx="12"/>
          </p:nvPr>
        </p:nvSpPr>
        <p:spPr/>
        <p:txBody>
          <a:bodyPr/>
          <a:lstStyle/>
          <a:p>
            <a:fld id="{5D9F785F-4BE6-4CCD-B530-6F355CCB6030}" type="slidenum">
              <a:rPr lang="en-US" smtClean="0"/>
              <a:t>‹#›</a:t>
            </a:fld>
            <a:endParaRPr lang="en-US"/>
          </a:p>
        </p:txBody>
      </p:sp>
    </p:spTree>
    <p:extLst>
      <p:ext uri="{BB962C8B-B14F-4D97-AF65-F5344CB8AC3E}">
        <p14:creationId xmlns:p14="http://schemas.microsoft.com/office/powerpoint/2010/main" val="172578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D00A4F-836A-4B0E-B098-306DB541E7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7C3495-5444-4478-B5E6-82C7C7B17E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BD41E-E080-4EFC-9E16-67B3524666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1DF1B-16B5-408D-AF7E-708C097D01DB}" type="datetimeFigureOut">
              <a:rPr lang="en-US" smtClean="0"/>
              <a:t>3/12/2024</a:t>
            </a:fld>
            <a:endParaRPr lang="en-US"/>
          </a:p>
        </p:txBody>
      </p:sp>
      <p:sp>
        <p:nvSpPr>
          <p:cNvPr id="5" name="Footer Placeholder 4">
            <a:extLst>
              <a:ext uri="{FF2B5EF4-FFF2-40B4-BE49-F238E27FC236}">
                <a16:creationId xmlns:a16="http://schemas.microsoft.com/office/drawing/2014/main" id="{C6CE5823-4A2E-494B-B248-614FDD49C7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EACBD0-67D4-48B3-8513-F643A38ACA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F785F-4BE6-4CCD-B530-6F355CCB6030}" type="slidenum">
              <a:rPr lang="en-US" smtClean="0"/>
              <a:t>‹#›</a:t>
            </a:fld>
            <a:endParaRPr lang="en-US"/>
          </a:p>
        </p:txBody>
      </p:sp>
    </p:spTree>
    <p:extLst>
      <p:ext uri="{BB962C8B-B14F-4D97-AF65-F5344CB8AC3E}">
        <p14:creationId xmlns:p14="http://schemas.microsoft.com/office/powerpoint/2010/main" val="2579657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60F9E-4B01-4DAF-98FA-777CE0ED1119}"/>
              </a:ext>
            </a:extLst>
          </p:cNvPr>
          <p:cNvSpPr>
            <a:spLocks noGrp="1"/>
          </p:cNvSpPr>
          <p:nvPr>
            <p:ph type="ctrTitle"/>
          </p:nvPr>
        </p:nvSpPr>
        <p:spPr/>
        <p:txBody>
          <a:bodyPr>
            <a:normAutofit/>
          </a:bodyPr>
          <a:lstStyle/>
          <a:p>
            <a:r>
              <a:rPr lang="en-US" sz="4800" dirty="0"/>
              <a:t>Digital Data Acquisition System (DDAS) Instructions</a:t>
            </a:r>
          </a:p>
        </p:txBody>
      </p:sp>
      <p:sp>
        <p:nvSpPr>
          <p:cNvPr id="3" name="Subtitle 2">
            <a:extLst>
              <a:ext uri="{FF2B5EF4-FFF2-40B4-BE49-F238E27FC236}">
                <a16:creationId xmlns:a16="http://schemas.microsoft.com/office/drawing/2014/main" id="{B6D2BF81-1CEA-4946-B636-188759FA3733}"/>
              </a:ext>
            </a:extLst>
          </p:cNvPr>
          <p:cNvSpPr>
            <a:spLocks noGrp="1"/>
          </p:cNvSpPr>
          <p:nvPr>
            <p:ph type="subTitle" idx="1"/>
          </p:nvPr>
        </p:nvSpPr>
        <p:spPr>
          <a:xfrm>
            <a:off x="1524000" y="4097214"/>
            <a:ext cx="9144000" cy="1160585"/>
          </a:xfrm>
        </p:spPr>
        <p:txBody>
          <a:bodyPr>
            <a:normAutofit/>
          </a:bodyPr>
          <a:lstStyle/>
          <a:p>
            <a:r>
              <a:rPr lang="en-US" sz="2800" dirty="0"/>
              <a:t>Lijie Sun</a:t>
            </a:r>
          </a:p>
          <a:p>
            <a:r>
              <a:rPr lang="en-US" sz="2800" dirty="0"/>
              <a:t>3/12/2024</a:t>
            </a:r>
          </a:p>
        </p:txBody>
      </p:sp>
    </p:spTree>
    <p:extLst>
      <p:ext uri="{BB962C8B-B14F-4D97-AF65-F5344CB8AC3E}">
        <p14:creationId xmlns:p14="http://schemas.microsoft.com/office/powerpoint/2010/main" val="2947909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85A91D-7D1A-430F-8CC5-87E8490D08C4}"/>
              </a:ext>
            </a:extLst>
          </p:cNvPr>
          <p:cNvPicPr>
            <a:picLocks noChangeAspect="1"/>
          </p:cNvPicPr>
          <p:nvPr/>
        </p:nvPicPr>
        <p:blipFill>
          <a:blip r:embed="rId2"/>
          <a:stretch>
            <a:fillRect/>
          </a:stretch>
        </p:blipFill>
        <p:spPr>
          <a:xfrm>
            <a:off x="0" y="1"/>
            <a:ext cx="5696426" cy="3429000"/>
          </a:xfrm>
          <a:prstGeom prst="rect">
            <a:avLst/>
          </a:prstGeom>
        </p:spPr>
      </p:pic>
      <p:pic>
        <p:nvPicPr>
          <p:cNvPr id="3" name="Picture 2">
            <a:extLst>
              <a:ext uri="{FF2B5EF4-FFF2-40B4-BE49-F238E27FC236}">
                <a16:creationId xmlns:a16="http://schemas.microsoft.com/office/drawing/2014/main" id="{C05F2B9A-FD8A-456D-970C-D93EEE91D796}"/>
              </a:ext>
            </a:extLst>
          </p:cNvPr>
          <p:cNvPicPr>
            <a:picLocks noChangeAspect="1"/>
          </p:cNvPicPr>
          <p:nvPr/>
        </p:nvPicPr>
        <p:blipFill>
          <a:blip r:embed="rId3"/>
          <a:stretch>
            <a:fillRect/>
          </a:stretch>
        </p:blipFill>
        <p:spPr>
          <a:xfrm>
            <a:off x="0" y="3433925"/>
            <a:ext cx="5778631" cy="3424073"/>
          </a:xfrm>
          <a:prstGeom prst="rect">
            <a:avLst/>
          </a:prstGeom>
        </p:spPr>
      </p:pic>
      <p:pic>
        <p:nvPicPr>
          <p:cNvPr id="4" name="Picture 3">
            <a:extLst>
              <a:ext uri="{FF2B5EF4-FFF2-40B4-BE49-F238E27FC236}">
                <a16:creationId xmlns:a16="http://schemas.microsoft.com/office/drawing/2014/main" id="{DF859AF6-E964-45CD-A747-AB6B3B677DD1}"/>
              </a:ext>
            </a:extLst>
          </p:cNvPr>
          <p:cNvPicPr>
            <a:picLocks noChangeAspect="1"/>
          </p:cNvPicPr>
          <p:nvPr/>
        </p:nvPicPr>
        <p:blipFill>
          <a:blip r:embed="rId4"/>
          <a:stretch>
            <a:fillRect/>
          </a:stretch>
        </p:blipFill>
        <p:spPr>
          <a:xfrm>
            <a:off x="6096001" y="0"/>
            <a:ext cx="4475096" cy="3870541"/>
          </a:xfrm>
          <a:prstGeom prst="rect">
            <a:avLst/>
          </a:prstGeom>
        </p:spPr>
      </p:pic>
      <p:pic>
        <p:nvPicPr>
          <p:cNvPr id="5" name="Picture 4">
            <a:extLst>
              <a:ext uri="{FF2B5EF4-FFF2-40B4-BE49-F238E27FC236}">
                <a16:creationId xmlns:a16="http://schemas.microsoft.com/office/drawing/2014/main" id="{8F561B00-98B1-4EC4-A350-660EBCA5FAD0}"/>
              </a:ext>
            </a:extLst>
          </p:cNvPr>
          <p:cNvPicPr>
            <a:picLocks noChangeAspect="1"/>
          </p:cNvPicPr>
          <p:nvPr/>
        </p:nvPicPr>
        <p:blipFill>
          <a:blip r:embed="rId5"/>
          <a:stretch>
            <a:fillRect/>
          </a:stretch>
        </p:blipFill>
        <p:spPr>
          <a:xfrm>
            <a:off x="6096000" y="3870542"/>
            <a:ext cx="4475096" cy="2985795"/>
          </a:xfrm>
          <a:prstGeom prst="rect">
            <a:avLst/>
          </a:prstGeom>
        </p:spPr>
      </p:pic>
    </p:spTree>
    <p:extLst>
      <p:ext uri="{BB962C8B-B14F-4D97-AF65-F5344CB8AC3E}">
        <p14:creationId xmlns:p14="http://schemas.microsoft.com/office/powerpoint/2010/main" val="3649066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B9001F3-FA06-4636-A589-58A5F37D65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58848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33883FE-8D06-49E6-884A-BA53899BB4DE}"/>
              </a:ext>
            </a:extLst>
          </p:cNvPr>
          <p:cNvPicPr>
            <a:picLocks noChangeAspect="1"/>
          </p:cNvPicPr>
          <p:nvPr/>
        </p:nvPicPr>
        <p:blipFill>
          <a:blip r:embed="rId3"/>
          <a:stretch>
            <a:fillRect/>
          </a:stretch>
        </p:blipFill>
        <p:spPr>
          <a:xfrm>
            <a:off x="6307140" y="0"/>
            <a:ext cx="5260471" cy="6858000"/>
          </a:xfrm>
          <a:prstGeom prst="rect">
            <a:avLst/>
          </a:prstGeom>
        </p:spPr>
      </p:pic>
    </p:spTree>
    <p:extLst>
      <p:ext uri="{BB962C8B-B14F-4D97-AF65-F5344CB8AC3E}">
        <p14:creationId xmlns:p14="http://schemas.microsoft.com/office/powerpoint/2010/main" val="2096832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242415-3239-446B-8EF8-A21A16AC707B}"/>
              </a:ext>
            </a:extLst>
          </p:cNvPr>
          <p:cNvPicPr>
            <a:picLocks noChangeAspect="1"/>
          </p:cNvPicPr>
          <p:nvPr/>
        </p:nvPicPr>
        <p:blipFill>
          <a:blip r:embed="rId2"/>
          <a:stretch>
            <a:fillRect/>
          </a:stretch>
        </p:blipFill>
        <p:spPr>
          <a:xfrm>
            <a:off x="50800" y="0"/>
            <a:ext cx="1689100" cy="2021145"/>
          </a:xfrm>
          <a:prstGeom prst="rect">
            <a:avLst/>
          </a:prstGeom>
        </p:spPr>
      </p:pic>
      <p:pic>
        <p:nvPicPr>
          <p:cNvPr id="3" name="Picture 2">
            <a:extLst>
              <a:ext uri="{FF2B5EF4-FFF2-40B4-BE49-F238E27FC236}">
                <a16:creationId xmlns:a16="http://schemas.microsoft.com/office/drawing/2014/main" id="{15F7D3CA-CC7F-4923-8B07-729B52A65471}"/>
              </a:ext>
            </a:extLst>
          </p:cNvPr>
          <p:cNvPicPr>
            <a:picLocks noChangeAspect="1"/>
          </p:cNvPicPr>
          <p:nvPr/>
        </p:nvPicPr>
        <p:blipFill rotWithShape="1">
          <a:blip r:embed="rId3"/>
          <a:srcRect t="1970"/>
          <a:stretch/>
        </p:blipFill>
        <p:spPr>
          <a:xfrm>
            <a:off x="69850" y="1866900"/>
            <a:ext cx="3168650" cy="4991100"/>
          </a:xfrm>
          <a:prstGeom prst="rect">
            <a:avLst/>
          </a:prstGeom>
        </p:spPr>
      </p:pic>
      <p:pic>
        <p:nvPicPr>
          <p:cNvPr id="4" name="Picture 3">
            <a:extLst>
              <a:ext uri="{FF2B5EF4-FFF2-40B4-BE49-F238E27FC236}">
                <a16:creationId xmlns:a16="http://schemas.microsoft.com/office/drawing/2014/main" id="{2910A63F-46E6-4203-B0B2-C5FF187067DC}"/>
              </a:ext>
            </a:extLst>
          </p:cNvPr>
          <p:cNvPicPr>
            <a:picLocks noChangeAspect="1"/>
          </p:cNvPicPr>
          <p:nvPr/>
        </p:nvPicPr>
        <p:blipFill>
          <a:blip r:embed="rId4"/>
          <a:stretch>
            <a:fillRect/>
          </a:stretch>
        </p:blipFill>
        <p:spPr>
          <a:xfrm>
            <a:off x="4572000" y="0"/>
            <a:ext cx="3945444" cy="6858000"/>
          </a:xfrm>
          <a:prstGeom prst="rect">
            <a:avLst/>
          </a:prstGeom>
        </p:spPr>
      </p:pic>
    </p:spTree>
    <p:extLst>
      <p:ext uri="{BB962C8B-B14F-4D97-AF65-F5344CB8AC3E}">
        <p14:creationId xmlns:p14="http://schemas.microsoft.com/office/powerpoint/2010/main" val="3858413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124F1-A0CE-4B66-AD88-DA8151E1E8EA}"/>
              </a:ext>
            </a:extLst>
          </p:cNvPr>
          <p:cNvSpPr>
            <a:spLocks noGrp="1"/>
          </p:cNvSpPr>
          <p:nvPr>
            <p:ph type="title"/>
          </p:nvPr>
        </p:nvSpPr>
        <p:spPr/>
        <p:txBody>
          <a:bodyPr/>
          <a:lstStyle/>
          <a:p>
            <a:r>
              <a:rPr lang="en-US" dirty="0"/>
              <a:t>2) </a:t>
            </a:r>
            <a:r>
              <a:rPr lang="en-US" dirty="0" err="1"/>
              <a:t>ReadoutShell</a:t>
            </a:r>
            <a:endParaRPr lang="en-US" dirty="0"/>
          </a:p>
        </p:txBody>
      </p:sp>
      <p:sp>
        <p:nvSpPr>
          <p:cNvPr id="3" name="Content Placeholder 2">
            <a:extLst>
              <a:ext uri="{FF2B5EF4-FFF2-40B4-BE49-F238E27FC236}">
                <a16:creationId xmlns:a16="http://schemas.microsoft.com/office/drawing/2014/main" id="{36537895-FCB2-452F-A751-88F947D31C86}"/>
              </a:ext>
            </a:extLst>
          </p:cNvPr>
          <p:cNvSpPr>
            <a:spLocks noGrp="1"/>
          </p:cNvSpPr>
          <p:nvPr>
            <p:ph idx="1"/>
          </p:nvPr>
        </p:nvSpPr>
        <p:spPr/>
        <p:txBody>
          <a:bodyPr/>
          <a:lstStyle/>
          <a:p>
            <a:r>
              <a:rPr lang="en-US" dirty="0"/>
              <a:t>cd ~</a:t>
            </a:r>
          </a:p>
          <a:p>
            <a:r>
              <a:rPr lang="en-US" dirty="0"/>
              <a:t>./</a:t>
            </a:r>
            <a:r>
              <a:rPr lang="en-US" dirty="0" err="1"/>
              <a:t>goreadout</a:t>
            </a:r>
            <a:endParaRPr lang="en-US" dirty="0"/>
          </a:p>
          <a:p>
            <a:r>
              <a:rPr lang="en-US" dirty="0"/>
              <a:t>Click Start</a:t>
            </a:r>
          </a:p>
          <a:p>
            <a:r>
              <a:rPr lang="en-US" dirty="0"/>
              <a:t>Click Begin</a:t>
            </a:r>
          </a:p>
          <a:p>
            <a:r>
              <a:rPr lang="en-US" dirty="0"/>
              <a:t>Click End</a:t>
            </a:r>
          </a:p>
        </p:txBody>
      </p:sp>
    </p:spTree>
    <p:extLst>
      <p:ext uri="{BB962C8B-B14F-4D97-AF65-F5344CB8AC3E}">
        <p14:creationId xmlns:p14="http://schemas.microsoft.com/office/powerpoint/2010/main" val="475902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2E692F-DADF-4562-8990-97040FCA05B2}"/>
              </a:ext>
            </a:extLst>
          </p:cNvPr>
          <p:cNvPicPr>
            <a:picLocks noChangeAspect="1"/>
          </p:cNvPicPr>
          <p:nvPr/>
        </p:nvPicPr>
        <p:blipFill rotWithShape="1">
          <a:blip r:embed="rId2"/>
          <a:srcRect l="41528"/>
          <a:stretch/>
        </p:blipFill>
        <p:spPr>
          <a:xfrm>
            <a:off x="6189846" y="0"/>
            <a:ext cx="6002154" cy="5324352"/>
          </a:xfrm>
          <a:prstGeom prst="rect">
            <a:avLst/>
          </a:prstGeom>
        </p:spPr>
      </p:pic>
      <p:pic>
        <p:nvPicPr>
          <p:cNvPr id="5" name="Picture 4">
            <a:extLst>
              <a:ext uri="{FF2B5EF4-FFF2-40B4-BE49-F238E27FC236}">
                <a16:creationId xmlns:a16="http://schemas.microsoft.com/office/drawing/2014/main" id="{064C729D-46AB-4A90-B2BF-70D015B9F05A}"/>
              </a:ext>
            </a:extLst>
          </p:cNvPr>
          <p:cNvPicPr>
            <a:picLocks noChangeAspect="1"/>
          </p:cNvPicPr>
          <p:nvPr/>
        </p:nvPicPr>
        <p:blipFill>
          <a:blip r:embed="rId3"/>
          <a:stretch>
            <a:fillRect/>
          </a:stretch>
        </p:blipFill>
        <p:spPr>
          <a:xfrm>
            <a:off x="0" y="-1"/>
            <a:ext cx="6096000" cy="5324353"/>
          </a:xfrm>
          <a:prstGeom prst="rect">
            <a:avLst/>
          </a:prstGeom>
        </p:spPr>
      </p:pic>
    </p:spTree>
    <p:extLst>
      <p:ext uri="{BB962C8B-B14F-4D97-AF65-F5344CB8AC3E}">
        <p14:creationId xmlns:p14="http://schemas.microsoft.com/office/powerpoint/2010/main" val="539607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EECC1D-41CD-4E3B-848E-6D493FCA3EA3}"/>
              </a:ext>
            </a:extLst>
          </p:cNvPr>
          <p:cNvPicPr>
            <a:picLocks noChangeAspect="1"/>
          </p:cNvPicPr>
          <p:nvPr/>
        </p:nvPicPr>
        <p:blipFill>
          <a:blip r:embed="rId2"/>
          <a:stretch>
            <a:fillRect/>
          </a:stretch>
        </p:blipFill>
        <p:spPr>
          <a:xfrm>
            <a:off x="1524000" y="177999"/>
            <a:ext cx="9144000" cy="6502002"/>
          </a:xfrm>
          <a:prstGeom prst="rect">
            <a:avLst/>
          </a:prstGeom>
        </p:spPr>
      </p:pic>
    </p:spTree>
    <p:extLst>
      <p:ext uri="{BB962C8B-B14F-4D97-AF65-F5344CB8AC3E}">
        <p14:creationId xmlns:p14="http://schemas.microsoft.com/office/powerpoint/2010/main" val="482661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84A95E-BDE4-4FC0-A6F1-7B074D4AD1E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6858000" cy="5900179"/>
          </a:xfrm>
          <a:prstGeom prst="rect">
            <a:avLst/>
          </a:prstGeom>
        </p:spPr>
      </p:pic>
      <p:sp>
        <p:nvSpPr>
          <p:cNvPr id="6" name="Rectangle: Rounded Corners 5">
            <a:extLst>
              <a:ext uri="{FF2B5EF4-FFF2-40B4-BE49-F238E27FC236}">
                <a16:creationId xmlns:a16="http://schemas.microsoft.com/office/drawing/2014/main" id="{818EEC1E-7116-48DD-9891-8C24656E162C}"/>
              </a:ext>
            </a:extLst>
          </p:cNvPr>
          <p:cNvSpPr/>
          <p:nvPr/>
        </p:nvSpPr>
        <p:spPr>
          <a:xfrm>
            <a:off x="5346440" y="827193"/>
            <a:ext cx="1511560" cy="261257"/>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863A3CB-6259-412B-A7FF-8987AEE3C75A}"/>
              </a:ext>
            </a:extLst>
          </p:cNvPr>
          <p:cNvSpPr/>
          <p:nvPr/>
        </p:nvSpPr>
        <p:spPr>
          <a:xfrm>
            <a:off x="2116918" y="4827136"/>
            <a:ext cx="1511560" cy="261257"/>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37965569-1313-42DA-BE89-481DEB1E3CF7}"/>
              </a:ext>
            </a:extLst>
          </p:cNvPr>
          <p:cNvSpPr/>
          <p:nvPr/>
        </p:nvSpPr>
        <p:spPr>
          <a:xfrm>
            <a:off x="5041640" y="5383762"/>
            <a:ext cx="1511560" cy="2612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25D1C23-CE15-48C9-9256-0DE4C3965346}"/>
              </a:ext>
            </a:extLst>
          </p:cNvPr>
          <p:cNvSpPr/>
          <p:nvPr/>
        </p:nvSpPr>
        <p:spPr>
          <a:xfrm>
            <a:off x="646550" y="5458610"/>
            <a:ext cx="1653302" cy="2612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3413935-65BF-476D-9757-1DAE8B338015}"/>
              </a:ext>
            </a:extLst>
          </p:cNvPr>
          <p:cNvSpPr txBox="1"/>
          <p:nvPr/>
        </p:nvSpPr>
        <p:spPr>
          <a:xfrm>
            <a:off x="162012" y="5916011"/>
            <a:ext cx="3534301" cy="338554"/>
          </a:xfrm>
          <a:prstGeom prst="rect">
            <a:avLst/>
          </a:prstGeom>
          <a:noFill/>
        </p:spPr>
        <p:txBody>
          <a:bodyPr wrap="none" rtlCol="0">
            <a:spAutoFit/>
          </a:bodyPr>
          <a:lstStyle/>
          <a:p>
            <a:r>
              <a:rPr lang="en-US" altLang="zh-CN" sz="1600" dirty="0">
                <a:solidFill>
                  <a:srgbClr val="C00000"/>
                </a:solidFill>
              </a:rPr>
              <a:t>Assigned by crate_1/</a:t>
            </a:r>
            <a:r>
              <a:rPr lang="en-US" altLang="zh-CN" sz="1600" dirty="0" err="1">
                <a:solidFill>
                  <a:srgbClr val="C00000"/>
                </a:solidFill>
              </a:rPr>
              <a:t>ReadoutCallouts.tcl</a:t>
            </a:r>
            <a:endParaRPr lang="en-US" sz="1600" dirty="0">
              <a:solidFill>
                <a:srgbClr val="C00000"/>
              </a:solidFill>
            </a:endParaRPr>
          </a:p>
        </p:txBody>
      </p:sp>
      <p:pic>
        <p:nvPicPr>
          <p:cNvPr id="10" name="Picture 9">
            <a:extLst>
              <a:ext uri="{FF2B5EF4-FFF2-40B4-BE49-F238E27FC236}">
                <a16:creationId xmlns:a16="http://schemas.microsoft.com/office/drawing/2014/main" id="{1C6C0406-8341-4732-A0C1-339050F750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01134" y="47357"/>
            <a:ext cx="5276850" cy="3533775"/>
          </a:xfrm>
          <a:prstGeom prst="rect">
            <a:avLst/>
          </a:prstGeom>
        </p:spPr>
      </p:pic>
      <p:sp>
        <p:nvSpPr>
          <p:cNvPr id="13" name="TextBox 12">
            <a:extLst>
              <a:ext uri="{FF2B5EF4-FFF2-40B4-BE49-F238E27FC236}">
                <a16:creationId xmlns:a16="http://schemas.microsoft.com/office/drawing/2014/main" id="{86C28EBF-877A-4B56-B014-62C632935949}"/>
              </a:ext>
            </a:extLst>
          </p:cNvPr>
          <p:cNvSpPr txBox="1"/>
          <p:nvPr/>
        </p:nvSpPr>
        <p:spPr>
          <a:xfrm>
            <a:off x="7061360" y="3037509"/>
            <a:ext cx="1514582" cy="369332"/>
          </a:xfrm>
          <a:prstGeom prst="rect">
            <a:avLst/>
          </a:prstGeom>
          <a:noFill/>
        </p:spPr>
        <p:txBody>
          <a:bodyPr wrap="none" rtlCol="0">
            <a:spAutoFit/>
          </a:bodyPr>
          <a:lstStyle/>
          <a:p>
            <a:r>
              <a:rPr lang="en-US" dirty="0">
                <a:solidFill>
                  <a:schemeClr val="accent4">
                    <a:lumMod val="20000"/>
                    <a:lumOff val="80000"/>
                  </a:schemeClr>
                </a:solidFill>
              </a:rPr>
              <a:t>Hard drive full</a:t>
            </a:r>
          </a:p>
        </p:txBody>
      </p:sp>
      <p:pic>
        <p:nvPicPr>
          <p:cNvPr id="14" name="Picture 13">
            <a:extLst>
              <a:ext uri="{FF2B5EF4-FFF2-40B4-BE49-F238E27FC236}">
                <a16:creationId xmlns:a16="http://schemas.microsoft.com/office/drawing/2014/main" id="{7754711C-A159-4A50-982D-37803A58642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56427" y="3800475"/>
            <a:ext cx="5229225" cy="3057525"/>
          </a:xfrm>
          <a:prstGeom prst="rect">
            <a:avLst/>
          </a:prstGeom>
        </p:spPr>
      </p:pic>
      <p:sp>
        <p:nvSpPr>
          <p:cNvPr id="15" name="TextBox 14">
            <a:extLst>
              <a:ext uri="{FF2B5EF4-FFF2-40B4-BE49-F238E27FC236}">
                <a16:creationId xmlns:a16="http://schemas.microsoft.com/office/drawing/2014/main" id="{90F68CD8-F72F-4D31-9925-1DCC9C56B1C5}"/>
              </a:ext>
            </a:extLst>
          </p:cNvPr>
          <p:cNvSpPr txBox="1"/>
          <p:nvPr/>
        </p:nvSpPr>
        <p:spPr>
          <a:xfrm>
            <a:off x="3628478" y="4773098"/>
            <a:ext cx="3018519" cy="369332"/>
          </a:xfrm>
          <a:prstGeom prst="rect">
            <a:avLst/>
          </a:prstGeom>
          <a:noFill/>
        </p:spPr>
        <p:txBody>
          <a:bodyPr wrap="none" rtlCol="0">
            <a:spAutoFit/>
          </a:bodyPr>
          <a:lstStyle/>
          <a:p>
            <a:r>
              <a:rPr lang="en-US" dirty="0">
                <a:solidFill>
                  <a:srgbClr val="0066FF"/>
                </a:solidFill>
              </a:rPr>
              <a:t>increase when collecting data.</a:t>
            </a:r>
          </a:p>
        </p:txBody>
      </p:sp>
    </p:spTree>
    <p:extLst>
      <p:ext uri="{BB962C8B-B14F-4D97-AF65-F5344CB8AC3E}">
        <p14:creationId xmlns:p14="http://schemas.microsoft.com/office/powerpoint/2010/main" val="1534510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F3B3F8-3609-4196-8987-006FF7487A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4532369"/>
          </a:xfrm>
          <a:prstGeom prst="rect">
            <a:avLst/>
          </a:prstGeom>
        </p:spPr>
      </p:pic>
      <p:pic>
        <p:nvPicPr>
          <p:cNvPr id="4" name="Picture 3">
            <a:extLst>
              <a:ext uri="{FF2B5EF4-FFF2-40B4-BE49-F238E27FC236}">
                <a16:creationId xmlns:a16="http://schemas.microsoft.com/office/drawing/2014/main" id="{5D6BAA13-E047-4B54-A509-560BEE3098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19600" y="2519557"/>
            <a:ext cx="7772400" cy="4338443"/>
          </a:xfrm>
          <a:prstGeom prst="rect">
            <a:avLst/>
          </a:prstGeom>
        </p:spPr>
      </p:pic>
      <p:sp>
        <p:nvSpPr>
          <p:cNvPr id="2" name="TextBox 1">
            <a:extLst>
              <a:ext uri="{FF2B5EF4-FFF2-40B4-BE49-F238E27FC236}">
                <a16:creationId xmlns:a16="http://schemas.microsoft.com/office/drawing/2014/main" id="{6E7F084B-3E3A-4AD8-AC3A-6048240B94B5}"/>
              </a:ext>
            </a:extLst>
          </p:cNvPr>
          <p:cNvSpPr txBox="1"/>
          <p:nvPr/>
        </p:nvSpPr>
        <p:spPr>
          <a:xfrm>
            <a:off x="7614827" y="890447"/>
            <a:ext cx="3929858" cy="369332"/>
          </a:xfrm>
          <a:prstGeom prst="rect">
            <a:avLst/>
          </a:prstGeom>
          <a:noFill/>
        </p:spPr>
        <p:txBody>
          <a:bodyPr wrap="none" rtlCol="0">
            <a:spAutoFit/>
          </a:bodyPr>
          <a:lstStyle/>
          <a:p>
            <a:r>
              <a:rPr lang="en-US" dirty="0"/>
              <a:t>Numbers increase when collecting data.</a:t>
            </a:r>
          </a:p>
        </p:txBody>
      </p:sp>
    </p:spTree>
    <p:extLst>
      <p:ext uri="{BB962C8B-B14F-4D97-AF65-F5344CB8AC3E}">
        <p14:creationId xmlns:p14="http://schemas.microsoft.com/office/powerpoint/2010/main" val="3141009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F0F1E1-6338-4322-ABA9-E951D0CEE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150100" cy="4004056"/>
          </a:xfrm>
          <a:prstGeom prst="rect">
            <a:avLst/>
          </a:prstGeom>
        </p:spPr>
      </p:pic>
      <p:pic>
        <p:nvPicPr>
          <p:cNvPr id="3" name="Picture 2">
            <a:extLst>
              <a:ext uri="{FF2B5EF4-FFF2-40B4-BE49-F238E27FC236}">
                <a16:creationId xmlns:a16="http://schemas.microsoft.com/office/drawing/2014/main" id="{A2479EF9-C665-4E34-A5DD-A474918A7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900" y="2853944"/>
            <a:ext cx="7150100" cy="4004056"/>
          </a:xfrm>
          <a:prstGeom prst="rect">
            <a:avLst/>
          </a:prstGeom>
        </p:spPr>
      </p:pic>
    </p:spTree>
    <p:extLst>
      <p:ext uri="{BB962C8B-B14F-4D97-AF65-F5344CB8AC3E}">
        <p14:creationId xmlns:p14="http://schemas.microsoft.com/office/powerpoint/2010/main" val="1140744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124F1-A0CE-4B66-AD88-DA8151E1E8EA}"/>
              </a:ext>
            </a:extLst>
          </p:cNvPr>
          <p:cNvSpPr>
            <a:spLocks noGrp="1"/>
          </p:cNvSpPr>
          <p:nvPr>
            <p:ph type="title"/>
          </p:nvPr>
        </p:nvSpPr>
        <p:spPr/>
        <p:txBody>
          <a:bodyPr/>
          <a:lstStyle/>
          <a:p>
            <a:r>
              <a:rPr lang="en-US" dirty="0"/>
              <a:t>3) </a:t>
            </a:r>
            <a:r>
              <a:rPr lang="en-US" dirty="0" err="1"/>
              <a:t>DDASdumper</a:t>
            </a:r>
            <a:endParaRPr lang="en-US" dirty="0"/>
          </a:p>
        </p:txBody>
      </p:sp>
      <p:sp>
        <p:nvSpPr>
          <p:cNvPr id="3" name="Content Placeholder 2">
            <a:extLst>
              <a:ext uri="{FF2B5EF4-FFF2-40B4-BE49-F238E27FC236}">
                <a16:creationId xmlns:a16="http://schemas.microsoft.com/office/drawing/2014/main" id="{36537895-FCB2-452F-A751-88F947D31C86}"/>
              </a:ext>
            </a:extLst>
          </p:cNvPr>
          <p:cNvSpPr>
            <a:spLocks noGrp="1"/>
          </p:cNvSpPr>
          <p:nvPr>
            <p:ph idx="1"/>
          </p:nvPr>
        </p:nvSpPr>
        <p:spPr/>
        <p:txBody>
          <a:bodyPr/>
          <a:lstStyle/>
          <a:p>
            <a:r>
              <a:rPr lang="en-US" dirty="0"/>
              <a:t>cd ~</a:t>
            </a:r>
          </a:p>
          <a:p>
            <a:r>
              <a:rPr lang="en-US" dirty="0"/>
              <a:t>./</a:t>
            </a:r>
            <a:r>
              <a:rPr lang="en-US" dirty="0" err="1"/>
              <a:t>goddasdumper</a:t>
            </a:r>
            <a:r>
              <a:rPr lang="en-US" dirty="0"/>
              <a:t> </a:t>
            </a:r>
            <a:r>
              <a:rPr lang="en-US" dirty="0" err="1"/>
              <a:t>runnumber</a:t>
            </a:r>
            <a:endParaRPr lang="en-US" dirty="0"/>
          </a:p>
          <a:p>
            <a:endParaRPr lang="en-US" dirty="0"/>
          </a:p>
          <a:p>
            <a:r>
              <a:rPr lang="en-US" dirty="0" err="1"/>
              <a:t>goevt</a:t>
            </a:r>
            <a:endParaRPr lang="en-US" dirty="0"/>
          </a:p>
          <a:p>
            <a:pPr lvl="1"/>
            <a:r>
              <a:rPr lang="en-US" dirty="0"/>
              <a:t>You'll see the root files.</a:t>
            </a:r>
          </a:p>
        </p:txBody>
      </p:sp>
    </p:spTree>
    <p:extLst>
      <p:ext uri="{BB962C8B-B14F-4D97-AF65-F5344CB8AC3E}">
        <p14:creationId xmlns:p14="http://schemas.microsoft.com/office/powerpoint/2010/main" val="346661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B964-891D-4A97-B8B1-BD42FA97488F}"/>
              </a:ext>
            </a:extLst>
          </p:cNvPr>
          <p:cNvSpPr>
            <a:spLocks noGrp="1"/>
          </p:cNvSpPr>
          <p:nvPr>
            <p:ph type="title"/>
          </p:nvPr>
        </p:nvSpPr>
        <p:spPr/>
        <p:txBody>
          <a:bodyPr/>
          <a:lstStyle/>
          <a:p>
            <a:r>
              <a:rPr lang="en-US" dirty="0"/>
              <a:t>Hardware Setup</a:t>
            </a:r>
          </a:p>
        </p:txBody>
      </p:sp>
      <p:sp>
        <p:nvSpPr>
          <p:cNvPr id="3" name="Content Placeholder 2">
            <a:extLst>
              <a:ext uri="{FF2B5EF4-FFF2-40B4-BE49-F238E27FC236}">
                <a16:creationId xmlns:a16="http://schemas.microsoft.com/office/drawing/2014/main" id="{2F200769-829F-458D-B078-9CF0C035F87B}"/>
              </a:ext>
            </a:extLst>
          </p:cNvPr>
          <p:cNvSpPr>
            <a:spLocks noGrp="1"/>
          </p:cNvSpPr>
          <p:nvPr>
            <p:ph idx="1"/>
          </p:nvPr>
        </p:nvSpPr>
        <p:spPr/>
        <p:txBody>
          <a:bodyPr/>
          <a:lstStyle/>
          <a:p>
            <a:r>
              <a:rPr lang="en-US" altLang="zh-CN" dirty="0"/>
              <a:t>Our group owns two DAQ systems: XIA crate + Pixie-16 digitizer + </a:t>
            </a:r>
            <a:r>
              <a:rPr lang="en-US" altLang="zh-CN" dirty="0" err="1"/>
              <a:t>spdaq</a:t>
            </a:r>
            <a:r>
              <a:rPr lang="en-US" altLang="zh-CN" dirty="0"/>
              <a:t> computer.</a:t>
            </a:r>
          </a:p>
          <a:p>
            <a:r>
              <a:rPr lang="en-US" dirty="0"/>
              <a:t>Insert the</a:t>
            </a:r>
            <a:r>
              <a:rPr lang="en-US" altLang="zh-CN" dirty="0"/>
              <a:t> Pixie-16</a:t>
            </a:r>
            <a:r>
              <a:rPr lang="en-US" dirty="0"/>
              <a:t> card into slot 2 of the crate.</a:t>
            </a:r>
          </a:p>
          <a:p>
            <a:pPr lvl="1"/>
            <a:r>
              <a:rPr lang="en-US" dirty="0"/>
              <a:t>Pixie-16 S/N1148 is used in Rm1039; Pixie-16 S/N1339 is used in Rm1035.</a:t>
            </a:r>
          </a:p>
          <a:p>
            <a:r>
              <a:rPr lang="en-US" altLang="zh-CN" dirty="0"/>
              <a:t>For a single digitizer configuration, connect the jumpers according to the individual clock mode (next slide).</a:t>
            </a:r>
            <a:endParaRPr lang="en-US" dirty="0"/>
          </a:p>
        </p:txBody>
      </p:sp>
    </p:spTree>
    <p:extLst>
      <p:ext uri="{BB962C8B-B14F-4D97-AF65-F5344CB8AC3E}">
        <p14:creationId xmlns:p14="http://schemas.microsoft.com/office/powerpoint/2010/main" val="2155404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99A117-C9FE-42F9-8690-97D16F96E90C}"/>
              </a:ext>
            </a:extLst>
          </p:cNvPr>
          <p:cNvPicPr>
            <a:picLocks noChangeAspect="1"/>
          </p:cNvPicPr>
          <p:nvPr/>
        </p:nvPicPr>
        <p:blipFill>
          <a:blip r:embed="rId2"/>
          <a:stretch>
            <a:fillRect/>
          </a:stretch>
        </p:blipFill>
        <p:spPr>
          <a:xfrm>
            <a:off x="9525" y="1"/>
            <a:ext cx="8588375" cy="5006154"/>
          </a:xfrm>
          <a:prstGeom prst="rect">
            <a:avLst/>
          </a:prstGeom>
        </p:spPr>
      </p:pic>
      <p:pic>
        <p:nvPicPr>
          <p:cNvPr id="6" name="Picture 5">
            <a:extLst>
              <a:ext uri="{FF2B5EF4-FFF2-40B4-BE49-F238E27FC236}">
                <a16:creationId xmlns:a16="http://schemas.microsoft.com/office/drawing/2014/main" id="{037B6A28-28BB-4748-80B1-E28AEF4D4CD5}"/>
              </a:ext>
            </a:extLst>
          </p:cNvPr>
          <p:cNvPicPr>
            <a:picLocks noChangeAspect="1"/>
          </p:cNvPicPr>
          <p:nvPr/>
        </p:nvPicPr>
        <p:blipFill>
          <a:blip r:embed="rId3"/>
          <a:stretch>
            <a:fillRect/>
          </a:stretch>
        </p:blipFill>
        <p:spPr>
          <a:xfrm>
            <a:off x="0" y="4981576"/>
            <a:ext cx="7468931" cy="1764244"/>
          </a:xfrm>
          <a:prstGeom prst="rect">
            <a:avLst/>
          </a:prstGeom>
        </p:spPr>
      </p:pic>
      <p:pic>
        <p:nvPicPr>
          <p:cNvPr id="4" name="Picture 3">
            <a:extLst>
              <a:ext uri="{FF2B5EF4-FFF2-40B4-BE49-F238E27FC236}">
                <a16:creationId xmlns:a16="http://schemas.microsoft.com/office/drawing/2014/main" id="{6CBE4191-3039-47F2-8E45-954ADEB42D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77908" y="764142"/>
            <a:ext cx="4242940" cy="2392296"/>
          </a:xfrm>
          <a:prstGeom prst="rect">
            <a:avLst/>
          </a:prstGeom>
        </p:spPr>
      </p:pic>
      <p:sp>
        <p:nvSpPr>
          <p:cNvPr id="7" name="TextBox 6">
            <a:extLst>
              <a:ext uri="{FF2B5EF4-FFF2-40B4-BE49-F238E27FC236}">
                <a16:creationId xmlns:a16="http://schemas.microsoft.com/office/drawing/2014/main" id="{D7A93B01-0012-4520-B60D-4DEF204A983E}"/>
              </a:ext>
            </a:extLst>
          </p:cNvPr>
          <p:cNvSpPr txBox="1"/>
          <p:nvPr/>
        </p:nvSpPr>
        <p:spPr>
          <a:xfrm>
            <a:off x="7826609" y="3275111"/>
            <a:ext cx="4365391" cy="307777"/>
          </a:xfrm>
          <a:prstGeom prst="rect">
            <a:avLst/>
          </a:prstGeom>
          <a:noFill/>
        </p:spPr>
        <p:txBody>
          <a:bodyPr wrap="square">
            <a:spAutoFit/>
          </a:bodyPr>
          <a:lstStyle/>
          <a:p>
            <a:r>
              <a:rPr lang="en-US" sz="1400" dirty="0" err="1"/>
              <a:t>dchan</a:t>
            </a:r>
            <a:r>
              <a:rPr lang="en-US" sz="1400" dirty="0"/>
              <a:t>-&gt;Draw("energy&gt;&gt;(65536,0,65536)","</a:t>
            </a:r>
            <a:r>
              <a:rPr lang="en-US" sz="1400" dirty="0" err="1"/>
              <a:t>chanid</a:t>
            </a:r>
            <a:r>
              <a:rPr lang="en-US" sz="1400" dirty="0"/>
              <a:t>==13")</a:t>
            </a:r>
          </a:p>
        </p:txBody>
      </p:sp>
      <p:sp>
        <p:nvSpPr>
          <p:cNvPr id="2" name="Rectangle: Rounded Corners 1">
            <a:extLst>
              <a:ext uri="{FF2B5EF4-FFF2-40B4-BE49-F238E27FC236}">
                <a16:creationId xmlns:a16="http://schemas.microsoft.com/office/drawing/2014/main" id="{16259C98-D933-439D-921A-98967536E13F}"/>
              </a:ext>
            </a:extLst>
          </p:cNvPr>
          <p:cNvSpPr/>
          <p:nvPr/>
        </p:nvSpPr>
        <p:spPr>
          <a:xfrm>
            <a:off x="1055077" y="826477"/>
            <a:ext cx="6822831" cy="21101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240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843845-F8BC-4E9F-A925-A7E3BE18994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3943469" cy="6858000"/>
          </a:xfrm>
          <a:prstGeom prst="rect">
            <a:avLst/>
          </a:prstGeom>
        </p:spPr>
      </p:pic>
      <p:pic>
        <p:nvPicPr>
          <p:cNvPr id="5" name="Picture 4">
            <a:extLst>
              <a:ext uri="{FF2B5EF4-FFF2-40B4-BE49-F238E27FC236}">
                <a16:creationId xmlns:a16="http://schemas.microsoft.com/office/drawing/2014/main" id="{93673439-80D4-4CFB-9997-FA0AB5F4A9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90385" y="0"/>
            <a:ext cx="3221105" cy="6858000"/>
          </a:xfrm>
          <a:prstGeom prst="rect">
            <a:avLst/>
          </a:prstGeom>
        </p:spPr>
      </p:pic>
      <p:pic>
        <p:nvPicPr>
          <p:cNvPr id="6" name="Picture 5">
            <a:extLst>
              <a:ext uri="{FF2B5EF4-FFF2-40B4-BE49-F238E27FC236}">
                <a16:creationId xmlns:a16="http://schemas.microsoft.com/office/drawing/2014/main" id="{DF87C5E7-98B3-4E2B-B43D-1EC1FEB1C95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01775" y="0"/>
            <a:ext cx="4990225" cy="3769087"/>
          </a:xfrm>
          <a:prstGeom prst="rect">
            <a:avLst/>
          </a:prstGeom>
        </p:spPr>
      </p:pic>
      <p:pic>
        <p:nvPicPr>
          <p:cNvPr id="7" name="Picture 6">
            <a:extLst>
              <a:ext uri="{FF2B5EF4-FFF2-40B4-BE49-F238E27FC236}">
                <a16:creationId xmlns:a16="http://schemas.microsoft.com/office/drawing/2014/main" id="{B13BADD2-F11B-48F5-A0F8-0C819184F0E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866017" y="3909172"/>
            <a:ext cx="3671455" cy="1959658"/>
          </a:xfrm>
          <a:prstGeom prst="rect">
            <a:avLst/>
          </a:prstGeom>
        </p:spPr>
      </p:pic>
      <p:sp>
        <p:nvSpPr>
          <p:cNvPr id="8" name="Rectangle: Rounded Corners 7">
            <a:extLst>
              <a:ext uri="{FF2B5EF4-FFF2-40B4-BE49-F238E27FC236}">
                <a16:creationId xmlns:a16="http://schemas.microsoft.com/office/drawing/2014/main" id="{4E78502A-7C4D-445C-A028-1868B759976A}"/>
              </a:ext>
            </a:extLst>
          </p:cNvPr>
          <p:cNvSpPr/>
          <p:nvPr/>
        </p:nvSpPr>
        <p:spPr>
          <a:xfrm>
            <a:off x="9400311" y="1593923"/>
            <a:ext cx="1274618" cy="7065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426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44E52A-B21E-4835-881E-8E0EED320B5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0586" y="334851"/>
            <a:ext cx="1442434" cy="6188299"/>
          </a:xfrm>
          <a:prstGeom prst="rect">
            <a:avLst/>
          </a:prstGeom>
        </p:spPr>
      </p:pic>
      <p:pic>
        <p:nvPicPr>
          <p:cNvPr id="5" name="Picture 4">
            <a:extLst>
              <a:ext uri="{FF2B5EF4-FFF2-40B4-BE49-F238E27FC236}">
                <a16:creationId xmlns:a16="http://schemas.microsoft.com/office/drawing/2014/main" id="{285161BE-BD5E-48A2-A5F6-C12428E5EE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94586" y="2868985"/>
            <a:ext cx="7545705" cy="3654164"/>
          </a:xfrm>
          <a:prstGeom prst="rect">
            <a:avLst/>
          </a:prstGeom>
        </p:spPr>
      </p:pic>
      <p:sp>
        <p:nvSpPr>
          <p:cNvPr id="9" name="TextBox 8">
            <a:extLst>
              <a:ext uri="{FF2B5EF4-FFF2-40B4-BE49-F238E27FC236}">
                <a16:creationId xmlns:a16="http://schemas.microsoft.com/office/drawing/2014/main" id="{FB28F407-91D5-47A2-9AFB-5AB3755E2531}"/>
              </a:ext>
            </a:extLst>
          </p:cNvPr>
          <p:cNvSpPr txBox="1"/>
          <p:nvPr/>
        </p:nvSpPr>
        <p:spPr>
          <a:xfrm>
            <a:off x="3335683" y="2222655"/>
            <a:ext cx="6509126" cy="646331"/>
          </a:xfrm>
          <a:prstGeom prst="rect">
            <a:avLst/>
          </a:prstGeom>
          <a:noFill/>
        </p:spPr>
        <p:txBody>
          <a:bodyPr wrap="square">
            <a:spAutoFit/>
          </a:bodyPr>
          <a:lstStyle/>
          <a:p>
            <a:r>
              <a:rPr lang="en-US" dirty="0"/>
              <a:t>Front Panel LEDs for the Pixie-16 Modules</a:t>
            </a:r>
          </a:p>
          <a:p>
            <a:r>
              <a:rPr lang="en-US" dirty="0"/>
              <a:t>Start Run in </a:t>
            </a:r>
            <a:r>
              <a:rPr lang="en-US" dirty="0" err="1"/>
              <a:t>qtscope</a:t>
            </a:r>
            <a:r>
              <a:rPr lang="en-US" dirty="0"/>
              <a:t> or Begin Run in </a:t>
            </a:r>
            <a:r>
              <a:rPr lang="en-US" dirty="0" err="1"/>
              <a:t>ReadoutShell</a:t>
            </a:r>
            <a:r>
              <a:rPr lang="en-US" dirty="0"/>
              <a:t>: Green LED on.</a:t>
            </a:r>
          </a:p>
        </p:txBody>
      </p:sp>
      <p:cxnSp>
        <p:nvCxnSpPr>
          <p:cNvPr id="4" name="Straight Arrow Connector 3">
            <a:extLst>
              <a:ext uri="{FF2B5EF4-FFF2-40B4-BE49-F238E27FC236}">
                <a16:creationId xmlns:a16="http://schemas.microsoft.com/office/drawing/2014/main" id="{915B9D9C-DBF4-4EBA-BED9-7BAC73B37728}"/>
              </a:ext>
            </a:extLst>
          </p:cNvPr>
          <p:cNvCxnSpPr>
            <a:cxnSpLocks/>
            <a:endCxn id="9" idx="1"/>
          </p:cNvCxnSpPr>
          <p:nvPr/>
        </p:nvCxnSpPr>
        <p:spPr>
          <a:xfrm flipV="1">
            <a:off x="2563091" y="2545820"/>
            <a:ext cx="772592" cy="17767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D31A92-D7C9-4D70-BEE0-865D1CFABC0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44984" y="0"/>
            <a:ext cx="3258927" cy="1846372"/>
          </a:xfrm>
          <a:prstGeom prst="rect">
            <a:avLst/>
          </a:prstGeom>
        </p:spPr>
      </p:pic>
      <p:pic>
        <p:nvPicPr>
          <p:cNvPr id="8" name="Picture 7">
            <a:extLst>
              <a:ext uri="{FF2B5EF4-FFF2-40B4-BE49-F238E27FC236}">
                <a16:creationId xmlns:a16="http://schemas.microsoft.com/office/drawing/2014/main" id="{B1D25193-9F4A-4E95-9513-019130C385B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95592" y="0"/>
            <a:ext cx="3169896" cy="1845762"/>
          </a:xfrm>
          <a:prstGeom prst="rect">
            <a:avLst/>
          </a:prstGeom>
        </p:spPr>
      </p:pic>
      <p:sp>
        <p:nvSpPr>
          <p:cNvPr id="10" name="TextBox 9">
            <a:extLst>
              <a:ext uri="{FF2B5EF4-FFF2-40B4-BE49-F238E27FC236}">
                <a16:creationId xmlns:a16="http://schemas.microsoft.com/office/drawing/2014/main" id="{DCEC3AE8-424D-4FF5-89A0-0DC5F0D4DBA1}"/>
              </a:ext>
            </a:extLst>
          </p:cNvPr>
          <p:cNvSpPr txBox="1"/>
          <p:nvPr/>
        </p:nvSpPr>
        <p:spPr>
          <a:xfrm>
            <a:off x="6623624" y="1843189"/>
            <a:ext cx="4044377" cy="369332"/>
          </a:xfrm>
          <a:prstGeom prst="rect">
            <a:avLst/>
          </a:prstGeom>
          <a:noFill/>
        </p:spPr>
        <p:txBody>
          <a:bodyPr wrap="none" rtlCol="0">
            <a:spAutoFit/>
          </a:bodyPr>
          <a:lstStyle/>
          <a:p>
            <a:r>
              <a:rPr lang="en-US" altLang="zh-CN" dirty="0"/>
              <a:t>Red LED on. You have to reboot the crate</a:t>
            </a:r>
            <a:endParaRPr lang="en-US" dirty="0"/>
          </a:p>
        </p:txBody>
      </p:sp>
    </p:spTree>
    <p:extLst>
      <p:ext uri="{BB962C8B-B14F-4D97-AF65-F5344CB8AC3E}">
        <p14:creationId xmlns:p14="http://schemas.microsoft.com/office/powerpoint/2010/main" val="181299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3AB-CA83-4701-916B-D8D2BBFEE545}"/>
              </a:ext>
            </a:extLst>
          </p:cNvPr>
          <p:cNvSpPr>
            <a:spLocks noGrp="1"/>
          </p:cNvSpPr>
          <p:nvPr>
            <p:ph type="title"/>
          </p:nvPr>
        </p:nvSpPr>
        <p:spPr/>
        <p:txBody>
          <a:bodyPr/>
          <a:lstStyle/>
          <a:p>
            <a:r>
              <a:rPr lang="en-US" dirty="0"/>
              <a:t>Software Setup</a:t>
            </a:r>
          </a:p>
        </p:txBody>
      </p:sp>
      <p:sp>
        <p:nvSpPr>
          <p:cNvPr id="3" name="Content Placeholder 2">
            <a:extLst>
              <a:ext uri="{FF2B5EF4-FFF2-40B4-BE49-F238E27FC236}">
                <a16:creationId xmlns:a16="http://schemas.microsoft.com/office/drawing/2014/main" id="{C671DD33-273F-4D60-B12B-44C8C63A547F}"/>
              </a:ext>
            </a:extLst>
          </p:cNvPr>
          <p:cNvSpPr>
            <a:spLocks noGrp="1"/>
          </p:cNvSpPr>
          <p:nvPr>
            <p:ph idx="1"/>
          </p:nvPr>
        </p:nvSpPr>
        <p:spPr/>
        <p:txBody>
          <a:bodyPr>
            <a:normAutofit/>
          </a:bodyPr>
          <a:lstStyle/>
          <a:p>
            <a:r>
              <a:rPr lang="en-US" sz="3200" dirty="0"/>
              <a:t>Rm1039 protondetector@spdaq55</a:t>
            </a:r>
          </a:p>
          <a:p>
            <a:r>
              <a:rPr lang="en-US" sz="3200" dirty="0"/>
              <a:t>Rm1035 pxct@spdaq61</a:t>
            </a:r>
          </a:p>
          <a:p>
            <a:r>
              <a:rPr lang="en-US" altLang="zh-CN" dirty="0"/>
              <a:t>The same password is used for both DAQ systems and for both local login and remote SSH access. If you have access to Rm1035 or Rm1039, you'll be able to see it.</a:t>
            </a:r>
            <a:endParaRPr lang="en-US" dirty="0"/>
          </a:p>
        </p:txBody>
      </p:sp>
    </p:spTree>
    <p:extLst>
      <p:ext uri="{BB962C8B-B14F-4D97-AF65-F5344CB8AC3E}">
        <p14:creationId xmlns:p14="http://schemas.microsoft.com/office/powerpoint/2010/main" val="2297292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124F1-A0CE-4B66-AD88-DA8151E1E8EA}"/>
              </a:ext>
            </a:extLst>
          </p:cNvPr>
          <p:cNvSpPr>
            <a:spLocks noGrp="1"/>
          </p:cNvSpPr>
          <p:nvPr>
            <p:ph type="title"/>
          </p:nvPr>
        </p:nvSpPr>
        <p:spPr/>
        <p:txBody>
          <a:bodyPr/>
          <a:lstStyle/>
          <a:p>
            <a:r>
              <a:rPr lang="en-US" dirty="0"/>
              <a:t>1) </a:t>
            </a:r>
            <a:r>
              <a:rPr lang="en-US" dirty="0" err="1"/>
              <a:t>Qt</a:t>
            </a:r>
            <a:r>
              <a:rPr lang="en-US" altLang="zh-CN" dirty="0" err="1"/>
              <a:t>S</a:t>
            </a:r>
            <a:r>
              <a:rPr lang="en-US" dirty="0" err="1"/>
              <a:t>cope</a:t>
            </a:r>
            <a:endParaRPr lang="en-US" dirty="0"/>
          </a:p>
        </p:txBody>
      </p:sp>
      <p:sp>
        <p:nvSpPr>
          <p:cNvPr id="3" name="Content Placeholder 2">
            <a:extLst>
              <a:ext uri="{FF2B5EF4-FFF2-40B4-BE49-F238E27FC236}">
                <a16:creationId xmlns:a16="http://schemas.microsoft.com/office/drawing/2014/main" id="{36537895-FCB2-452F-A751-88F947D31C86}"/>
              </a:ext>
            </a:extLst>
          </p:cNvPr>
          <p:cNvSpPr>
            <a:spLocks noGrp="1"/>
          </p:cNvSpPr>
          <p:nvPr>
            <p:ph idx="1"/>
          </p:nvPr>
        </p:nvSpPr>
        <p:spPr/>
        <p:txBody>
          <a:bodyPr>
            <a:normAutofit/>
          </a:bodyPr>
          <a:lstStyle/>
          <a:p>
            <a:r>
              <a:rPr lang="en-US" dirty="0"/>
              <a:t>cd ~</a:t>
            </a:r>
          </a:p>
          <a:p>
            <a:r>
              <a:rPr lang="en-US" dirty="0"/>
              <a:t>./</a:t>
            </a:r>
            <a:r>
              <a:rPr lang="en-US" dirty="0" err="1"/>
              <a:t>goqtscope</a:t>
            </a:r>
            <a:endParaRPr lang="en-US" dirty="0"/>
          </a:p>
          <a:p>
            <a:r>
              <a:rPr lang="en-US" dirty="0"/>
              <a:t>Click Boot System</a:t>
            </a:r>
          </a:p>
          <a:p>
            <a:endParaRPr lang="en-US" dirty="0"/>
          </a:p>
          <a:p>
            <a:r>
              <a:rPr lang="en-US" dirty="0"/>
              <a:t>It reads in a cfgPixie16.txt in ~/readout/crate_1/</a:t>
            </a:r>
          </a:p>
          <a:p>
            <a:pPr marL="0" indent="0">
              <a:buNone/>
            </a:pPr>
            <a:r>
              <a:rPr lang="en-US" sz="2400" dirty="0"/>
              <a:t>1  # </a:t>
            </a:r>
            <a:r>
              <a:rPr lang="en-US" sz="2400" dirty="0" err="1"/>
              <a:t>crateID</a:t>
            </a:r>
            <a:endParaRPr lang="en-US" sz="2400" dirty="0"/>
          </a:p>
          <a:p>
            <a:pPr marL="0" indent="0">
              <a:buNone/>
            </a:pPr>
            <a:r>
              <a:rPr lang="en-US" sz="2400" dirty="0"/>
              <a:t>1  # number of modules</a:t>
            </a:r>
          </a:p>
          <a:p>
            <a:pPr marL="0" indent="0">
              <a:buNone/>
            </a:pPr>
            <a:r>
              <a:rPr lang="en-US" sz="2400" dirty="0"/>
              <a:t>2  # slot for mod 0</a:t>
            </a:r>
          </a:p>
          <a:p>
            <a:pPr marL="0" indent="0">
              <a:buNone/>
            </a:pPr>
            <a:r>
              <a:rPr lang="en-US" sz="2400" dirty="0"/>
              <a:t>~/readout/crate_1/</a:t>
            </a:r>
            <a:r>
              <a:rPr lang="en-US" sz="2400" dirty="0" err="1"/>
              <a:t>Test.set</a:t>
            </a:r>
            <a:endParaRPr lang="en-US" sz="2400" dirty="0"/>
          </a:p>
        </p:txBody>
      </p:sp>
    </p:spTree>
    <p:extLst>
      <p:ext uri="{BB962C8B-B14F-4D97-AF65-F5344CB8AC3E}">
        <p14:creationId xmlns:p14="http://schemas.microsoft.com/office/powerpoint/2010/main" val="3460427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64216E-C0BA-43A6-AB67-19812044918F}"/>
              </a:ext>
            </a:extLst>
          </p:cNvPr>
          <p:cNvPicPr>
            <a:picLocks noChangeAspect="1"/>
          </p:cNvPicPr>
          <p:nvPr/>
        </p:nvPicPr>
        <p:blipFill>
          <a:blip r:embed="rId2"/>
          <a:stretch>
            <a:fillRect/>
          </a:stretch>
        </p:blipFill>
        <p:spPr>
          <a:xfrm>
            <a:off x="0" y="3738321"/>
            <a:ext cx="8062546" cy="3119679"/>
          </a:xfrm>
          <a:prstGeom prst="rect">
            <a:avLst/>
          </a:prstGeom>
        </p:spPr>
      </p:pic>
      <p:pic>
        <p:nvPicPr>
          <p:cNvPr id="6" name="Picture 5">
            <a:extLst>
              <a:ext uri="{FF2B5EF4-FFF2-40B4-BE49-F238E27FC236}">
                <a16:creationId xmlns:a16="http://schemas.microsoft.com/office/drawing/2014/main" id="{51A2D4BB-B6F6-452D-946B-03C36E9D1D89}"/>
              </a:ext>
            </a:extLst>
          </p:cNvPr>
          <p:cNvPicPr>
            <a:picLocks noChangeAspect="1"/>
          </p:cNvPicPr>
          <p:nvPr/>
        </p:nvPicPr>
        <p:blipFill>
          <a:blip r:embed="rId3"/>
          <a:stretch>
            <a:fillRect/>
          </a:stretch>
        </p:blipFill>
        <p:spPr>
          <a:xfrm>
            <a:off x="1" y="0"/>
            <a:ext cx="8934092" cy="3738321"/>
          </a:xfrm>
          <a:prstGeom prst="rect">
            <a:avLst/>
          </a:prstGeom>
        </p:spPr>
      </p:pic>
      <p:sp>
        <p:nvSpPr>
          <p:cNvPr id="8" name="TextBox 7">
            <a:extLst>
              <a:ext uri="{FF2B5EF4-FFF2-40B4-BE49-F238E27FC236}">
                <a16:creationId xmlns:a16="http://schemas.microsoft.com/office/drawing/2014/main" id="{5A41E89F-2CD4-4BEC-8DB9-C7B7412FB85A}"/>
              </a:ext>
            </a:extLst>
          </p:cNvPr>
          <p:cNvSpPr txBox="1"/>
          <p:nvPr/>
        </p:nvSpPr>
        <p:spPr>
          <a:xfrm>
            <a:off x="7174523" y="158262"/>
            <a:ext cx="4850430" cy="369332"/>
          </a:xfrm>
          <a:prstGeom prst="rect">
            <a:avLst/>
          </a:prstGeom>
          <a:noFill/>
        </p:spPr>
        <p:txBody>
          <a:bodyPr wrap="none" rtlCol="0">
            <a:spAutoFit/>
          </a:bodyPr>
          <a:lstStyle/>
          <a:p>
            <a:r>
              <a:rPr lang="en-US" dirty="0">
                <a:solidFill>
                  <a:srgbClr val="C00000"/>
                </a:solidFill>
              </a:rPr>
              <a:t>You should see these messages after clicking Boot</a:t>
            </a:r>
          </a:p>
        </p:txBody>
      </p:sp>
      <p:sp>
        <p:nvSpPr>
          <p:cNvPr id="9" name="TextBox 8">
            <a:extLst>
              <a:ext uri="{FF2B5EF4-FFF2-40B4-BE49-F238E27FC236}">
                <a16:creationId xmlns:a16="http://schemas.microsoft.com/office/drawing/2014/main" id="{A2292682-8D9F-4811-8768-F0D2E05914A4}"/>
              </a:ext>
            </a:extLst>
          </p:cNvPr>
          <p:cNvSpPr txBox="1"/>
          <p:nvPr/>
        </p:nvSpPr>
        <p:spPr>
          <a:xfrm>
            <a:off x="5460024" y="433976"/>
            <a:ext cx="962123" cy="369332"/>
          </a:xfrm>
          <a:prstGeom prst="rect">
            <a:avLst/>
          </a:prstGeom>
          <a:noFill/>
        </p:spPr>
        <p:txBody>
          <a:bodyPr wrap="none" rtlCol="0">
            <a:spAutoFit/>
          </a:bodyPr>
          <a:lstStyle/>
          <a:p>
            <a:r>
              <a:rPr lang="en-US" dirty="0">
                <a:solidFill>
                  <a:srgbClr val="002060"/>
                </a:solidFill>
              </a:rPr>
              <a:t>Rm1039</a:t>
            </a:r>
          </a:p>
        </p:txBody>
      </p:sp>
      <p:sp>
        <p:nvSpPr>
          <p:cNvPr id="10" name="TextBox 9">
            <a:extLst>
              <a:ext uri="{FF2B5EF4-FFF2-40B4-BE49-F238E27FC236}">
                <a16:creationId xmlns:a16="http://schemas.microsoft.com/office/drawing/2014/main" id="{955E52EB-D5F5-4194-9441-A61A0DF2B591}"/>
              </a:ext>
            </a:extLst>
          </p:cNvPr>
          <p:cNvSpPr txBox="1"/>
          <p:nvPr/>
        </p:nvSpPr>
        <p:spPr>
          <a:xfrm>
            <a:off x="5460024" y="4172297"/>
            <a:ext cx="962123" cy="369332"/>
          </a:xfrm>
          <a:prstGeom prst="rect">
            <a:avLst/>
          </a:prstGeom>
          <a:noFill/>
        </p:spPr>
        <p:txBody>
          <a:bodyPr wrap="none" rtlCol="0">
            <a:spAutoFit/>
          </a:bodyPr>
          <a:lstStyle/>
          <a:p>
            <a:r>
              <a:rPr lang="en-US" dirty="0">
                <a:solidFill>
                  <a:srgbClr val="002060"/>
                </a:solidFill>
              </a:rPr>
              <a:t>Rm1035</a:t>
            </a:r>
          </a:p>
        </p:txBody>
      </p:sp>
      <p:sp>
        <p:nvSpPr>
          <p:cNvPr id="2" name="Rectangle: Rounded Corners 1">
            <a:extLst>
              <a:ext uri="{FF2B5EF4-FFF2-40B4-BE49-F238E27FC236}">
                <a16:creationId xmlns:a16="http://schemas.microsoft.com/office/drawing/2014/main" id="{D79821C5-E3A9-4C1C-8121-943B963F7D4C}"/>
              </a:ext>
            </a:extLst>
          </p:cNvPr>
          <p:cNvSpPr/>
          <p:nvPr/>
        </p:nvSpPr>
        <p:spPr>
          <a:xfrm>
            <a:off x="2787162" y="433976"/>
            <a:ext cx="852853" cy="3693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B263222-491F-4F49-A88D-5A182013E937}"/>
              </a:ext>
            </a:extLst>
          </p:cNvPr>
          <p:cNvSpPr/>
          <p:nvPr/>
        </p:nvSpPr>
        <p:spPr>
          <a:xfrm>
            <a:off x="2734409" y="4135536"/>
            <a:ext cx="852853" cy="3693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8205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E673D-973B-4591-980F-999EF52DC5F8}"/>
              </a:ext>
            </a:extLst>
          </p:cNvPr>
          <p:cNvPicPr>
            <a:picLocks noChangeAspect="1"/>
          </p:cNvPicPr>
          <p:nvPr/>
        </p:nvPicPr>
        <p:blipFill>
          <a:blip r:embed="rId2"/>
          <a:stretch>
            <a:fillRect/>
          </a:stretch>
        </p:blipFill>
        <p:spPr>
          <a:xfrm>
            <a:off x="1524000" y="750541"/>
            <a:ext cx="9144000" cy="5356917"/>
          </a:xfrm>
          <a:prstGeom prst="rect">
            <a:avLst/>
          </a:prstGeom>
        </p:spPr>
      </p:pic>
      <p:sp>
        <p:nvSpPr>
          <p:cNvPr id="5" name="TextBox 4">
            <a:extLst>
              <a:ext uri="{FF2B5EF4-FFF2-40B4-BE49-F238E27FC236}">
                <a16:creationId xmlns:a16="http://schemas.microsoft.com/office/drawing/2014/main" id="{0FAD11E3-9274-48A9-849A-7DC61BD52297}"/>
              </a:ext>
            </a:extLst>
          </p:cNvPr>
          <p:cNvSpPr txBox="1"/>
          <p:nvPr/>
        </p:nvSpPr>
        <p:spPr>
          <a:xfrm>
            <a:off x="-1" y="0"/>
            <a:ext cx="8128001" cy="461665"/>
          </a:xfrm>
          <a:prstGeom prst="rect">
            <a:avLst/>
          </a:prstGeom>
          <a:noFill/>
        </p:spPr>
        <p:txBody>
          <a:bodyPr wrap="square">
            <a:spAutoFit/>
          </a:bodyPr>
          <a:lstStyle/>
          <a:p>
            <a:r>
              <a:rPr lang="en-US" sz="2400" b="0" i="0" dirty="0">
                <a:solidFill>
                  <a:srgbClr val="1C1C1C"/>
                </a:solidFill>
                <a:effectLst/>
                <a:latin typeface="Inter"/>
              </a:rPr>
              <a:t>Please refer to the following slides for "correct" </a:t>
            </a:r>
            <a:r>
              <a:rPr lang="en-US" altLang="zh-CN" sz="2400" b="0" i="0" dirty="0">
                <a:solidFill>
                  <a:srgbClr val="1C1C1C"/>
                </a:solidFill>
                <a:effectLst/>
                <a:latin typeface="Inter"/>
              </a:rPr>
              <a:t>configurations</a:t>
            </a:r>
            <a:r>
              <a:rPr lang="en-US" sz="2400" b="0" i="0" dirty="0">
                <a:solidFill>
                  <a:srgbClr val="1C1C1C"/>
                </a:solidFill>
                <a:effectLst/>
                <a:latin typeface="Inter"/>
              </a:rPr>
              <a:t>.</a:t>
            </a:r>
            <a:endParaRPr lang="en-US" sz="2400" dirty="0"/>
          </a:p>
        </p:txBody>
      </p:sp>
    </p:spTree>
    <p:extLst>
      <p:ext uri="{BB962C8B-B14F-4D97-AF65-F5344CB8AC3E}">
        <p14:creationId xmlns:p14="http://schemas.microsoft.com/office/powerpoint/2010/main" val="82956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A10A7A-AD92-4D31-A122-09134725A8C8}"/>
              </a:ext>
            </a:extLst>
          </p:cNvPr>
          <p:cNvPicPr>
            <a:picLocks noChangeAspect="1"/>
          </p:cNvPicPr>
          <p:nvPr/>
        </p:nvPicPr>
        <p:blipFill>
          <a:blip r:embed="rId2"/>
          <a:stretch>
            <a:fillRect/>
          </a:stretch>
        </p:blipFill>
        <p:spPr>
          <a:xfrm>
            <a:off x="0" y="1608993"/>
            <a:ext cx="9144000" cy="3993662"/>
          </a:xfrm>
          <a:prstGeom prst="rect">
            <a:avLst/>
          </a:prstGeom>
        </p:spPr>
      </p:pic>
      <p:sp>
        <p:nvSpPr>
          <p:cNvPr id="3" name="TextBox 2">
            <a:extLst>
              <a:ext uri="{FF2B5EF4-FFF2-40B4-BE49-F238E27FC236}">
                <a16:creationId xmlns:a16="http://schemas.microsoft.com/office/drawing/2014/main" id="{E6620B28-F012-461D-8100-A6FBE1A2FCD4}"/>
              </a:ext>
            </a:extLst>
          </p:cNvPr>
          <p:cNvSpPr txBox="1"/>
          <p:nvPr/>
        </p:nvSpPr>
        <p:spPr>
          <a:xfrm>
            <a:off x="1" y="0"/>
            <a:ext cx="12192000" cy="1200329"/>
          </a:xfrm>
          <a:prstGeom prst="rect">
            <a:avLst/>
          </a:prstGeom>
          <a:noFill/>
        </p:spPr>
        <p:txBody>
          <a:bodyPr wrap="square" rtlCol="0">
            <a:spAutoFit/>
          </a:bodyPr>
          <a:lstStyle/>
          <a:p>
            <a:r>
              <a:rPr lang="en-US" sz="2400" dirty="0"/>
              <a:t>Click Channel DSP and configure filter parameters, and then click "save settings" as a set file in ~/readout/crate_1</a:t>
            </a:r>
          </a:p>
          <a:p>
            <a:r>
              <a:rPr lang="en-US" sz="2400" b="0" i="0" dirty="0">
                <a:solidFill>
                  <a:srgbClr val="1C1C1C"/>
                </a:solidFill>
                <a:effectLst/>
                <a:latin typeface="Inter"/>
              </a:rPr>
              <a:t>Please refer to the following slides for "correct" </a:t>
            </a:r>
            <a:r>
              <a:rPr lang="en-US" altLang="zh-CN" sz="2400" b="0" i="0" dirty="0">
                <a:solidFill>
                  <a:srgbClr val="1C1C1C"/>
                </a:solidFill>
                <a:effectLst/>
                <a:latin typeface="Inter"/>
              </a:rPr>
              <a:t>configurations</a:t>
            </a:r>
            <a:r>
              <a:rPr lang="en-US" sz="2400" b="0" i="0" dirty="0">
                <a:solidFill>
                  <a:srgbClr val="1C1C1C"/>
                </a:solidFill>
                <a:effectLst/>
                <a:latin typeface="Inter"/>
              </a:rPr>
              <a:t>.</a:t>
            </a:r>
            <a:endParaRPr lang="en-US" sz="2400" dirty="0"/>
          </a:p>
        </p:txBody>
      </p:sp>
    </p:spTree>
    <p:extLst>
      <p:ext uri="{BB962C8B-B14F-4D97-AF65-F5344CB8AC3E}">
        <p14:creationId xmlns:p14="http://schemas.microsoft.com/office/powerpoint/2010/main" val="3834350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325</Words>
  <Application>Microsoft Office PowerPoint</Application>
  <PresentationFormat>Widescreen</PresentationFormat>
  <Paragraphs>48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Inter</vt:lpstr>
      <vt:lpstr>Arial</vt:lpstr>
      <vt:lpstr>Calibri</vt:lpstr>
      <vt:lpstr>Calibri Light</vt:lpstr>
      <vt:lpstr>Office Theme</vt:lpstr>
      <vt:lpstr>Digital Data Acquisition System (DDAS) Instructions</vt:lpstr>
      <vt:lpstr>Hardware Setup</vt:lpstr>
      <vt:lpstr>PowerPoint Presentation</vt:lpstr>
      <vt:lpstr>PowerPoint Presentation</vt:lpstr>
      <vt:lpstr>Software Setup</vt:lpstr>
      <vt:lpstr>1) QtScope</vt:lpstr>
      <vt:lpstr>PowerPoint Presentation</vt:lpstr>
      <vt:lpstr>PowerPoint Presentation</vt:lpstr>
      <vt:lpstr>PowerPoint Presentation</vt:lpstr>
      <vt:lpstr>PowerPoint Presentation</vt:lpstr>
      <vt:lpstr>PowerPoint Presentation</vt:lpstr>
      <vt:lpstr>PowerPoint Presentation</vt:lpstr>
      <vt:lpstr>2) ReadoutShell</vt:lpstr>
      <vt:lpstr>PowerPoint Presentation</vt:lpstr>
      <vt:lpstr>PowerPoint Presentation</vt:lpstr>
      <vt:lpstr>PowerPoint Presentation</vt:lpstr>
      <vt:lpstr>PowerPoint Presentation</vt:lpstr>
      <vt:lpstr>PowerPoint Presentation</vt:lpstr>
      <vt:lpstr>3) DDASdumper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DDAS User Guide</dc:title>
  <dc:creator>sun lijie</dc:creator>
  <cp:lastModifiedBy>sun lijie</cp:lastModifiedBy>
  <cp:revision>11</cp:revision>
  <dcterms:created xsi:type="dcterms:W3CDTF">2024-03-12T06:00:08Z</dcterms:created>
  <dcterms:modified xsi:type="dcterms:W3CDTF">2024-03-12T18:50:00Z</dcterms:modified>
</cp:coreProperties>
</file>