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17" r:id="rId2"/>
    <p:sldId id="2997" r:id="rId3"/>
    <p:sldId id="2998" r:id="rId4"/>
    <p:sldId id="3104" r:id="rId5"/>
    <p:sldId id="3014" r:id="rId6"/>
    <p:sldId id="3105" r:id="rId7"/>
    <p:sldId id="3106" r:id="rId8"/>
    <p:sldId id="3108" r:id="rId9"/>
    <p:sldId id="3107" r:id="rId10"/>
    <p:sldId id="3109" r:id="rId11"/>
    <p:sldId id="3111" r:id="rId12"/>
    <p:sldId id="3110" r:id="rId13"/>
    <p:sldId id="311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5FC6-26F8-4646-8783-3708C77B820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B3D06-7CF6-46DE-996E-BBD81683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Mylar </a:t>
            </a:r>
            <a:r>
              <a:rPr lang="en-US" altLang="zh-CN" dirty="0"/>
              <a:t>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2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From thickness to areal density /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density thickness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0.2253.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 nm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→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2.253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μg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/cm</a:t>
            </a:r>
            <a:r>
              <a:rPr lang="en-US" altLang="zh-CN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  <a:p>
            <a:r>
              <a:rPr lang="en-US" altLang="zh-CN" sz="1800" b="0" i="0" u="none" strike="noStrike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SRIM calculations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9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6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9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8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DE41-4218-402E-9F7A-93B12CFBB53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86BA-2D69-4BA7-880B-08517410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nmore.com/request-information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ilm@dunmore.com" TargetMode="External"/><Relationship Id="rId2" Type="http://schemas.openxmlformats.org/officeDocument/2006/relationships/hyperlink" Target="mailto:sales@lebowcompany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8C11E-33F7-45E6-9214-878F4CC6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02" y="0"/>
            <a:ext cx="779279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B24BA-504C-4C11-854C-D89E22EAA0A0}"/>
              </a:ext>
            </a:extLst>
          </p:cNvPr>
          <p:cNvSpPr txBox="1"/>
          <p:nvPr/>
        </p:nvSpPr>
        <p:spPr>
          <a:xfrm rot="2720458">
            <a:off x="3746091" y="378772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0.12 </a:t>
            </a:r>
            <a:r>
              <a:rPr lang="en-US" altLang="zh-CN" dirty="0"/>
              <a:t>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2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FC8B1-0C2A-48C9-AD0B-C12B785A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07200" cy="4980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0F3E24-9464-4C14-AD3C-02604650A255}"/>
              </a:ext>
            </a:extLst>
          </p:cNvPr>
          <p:cNvSpPr txBox="1"/>
          <p:nvPr/>
        </p:nvSpPr>
        <p:spPr>
          <a:xfrm>
            <a:off x="0" y="5688449"/>
            <a:ext cx="51943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Lebow Company</a:t>
            </a:r>
            <a:br>
              <a:rPr lang="it-IT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it-IT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5960 Mandarin Dr., Ste. C</a:t>
            </a:r>
            <a:br>
              <a:rPr lang="it-IT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it-IT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Goleta, CA 93117</a:t>
            </a:r>
          </a:p>
          <a:p>
            <a:pPr algn="l"/>
            <a:r>
              <a:rPr lang="it-IT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(805)-964-7117</a:t>
            </a:r>
          </a:p>
          <a:p>
            <a:pPr algn="l"/>
            <a:r>
              <a:rPr lang="it-IT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E-mail: sales@lebowcompany.com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5E3F5-8490-475D-A7D5-B8B213D766BC}"/>
              </a:ext>
            </a:extLst>
          </p:cNvPr>
          <p:cNvSpPr txBox="1"/>
          <p:nvPr/>
        </p:nvSpPr>
        <p:spPr>
          <a:xfrm>
            <a:off x="0" y="4980089"/>
            <a:ext cx="595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Units-Unless otherwise specified, all units are in micron (μ)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50B32-1D34-446E-BD52-EB91B005B182}"/>
              </a:ext>
            </a:extLst>
          </p:cNvPr>
          <p:cNvSpPr txBox="1"/>
          <p:nvPr/>
        </p:nvSpPr>
        <p:spPr>
          <a:xfrm>
            <a:off x="3742164" y="995842"/>
            <a:ext cx="2747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Economical, readily fabricated.  Sizes limited by equipment to 200mm.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631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A03FCD-8A88-48B2-9565-6009E0B64957}"/>
              </a:ext>
            </a:extLst>
          </p:cNvPr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Lebow Company standard “thickness” specification is </a:t>
            </a:r>
            <a:r>
              <a:rPr lang="en-US" b="1" dirty="0"/>
              <a:t>+/-10% error </a:t>
            </a:r>
            <a:r>
              <a:rPr lang="en-US" dirty="0"/>
              <a:t>from exact mechanical thickness from all sources.  The variation within any one foil is very small, often less than 1%, rarely as large as 2%.  The variation within a single lot is usually within much less than 5%.  The largest error is the lot error in absolute thickness.  A nominal one micron foil lot may easily have a thickness error of 0.05 micron sometimes more.  The principal limit in controlling the thickness of foil is metrology .  We calibrate to the mechanical thickness of foil and can measure it within +/-2% at one micron.</a:t>
            </a:r>
            <a:endParaRPr lang="en-US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endParaRPr lang="en-US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r>
              <a:rPr lang="en-US" dirty="0"/>
              <a:t>All filters less than 0.5 microns thick deteriorate with age and should not be stored more than a year or two. This deterioration takes two forms: </a:t>
            </a:r>
            <a:r>
              <a:rPr lang="en-US" b="1" dirty="0"/>
              <a:t>oxidation and weakening</a:t>
            </a:r>
            <a:r>
              <a:rPr lang="en-US" dirty="0"/>
              <a:t>. Unless filters are stored in exceptionally inert conditions, the metal foil filters will slowly oxidize and their transmission changes; though they may look perfect and be as strong as new. With this oxidation comes the growth of pinholes. Both the pinholes and the transmission reduction render the filter useless.</a:t>
            </a:r>
          </a:p>
        </p:txBody>
      </p:sp>
    </p:spTree>
    <p:extLst>
      <p:ext uri="{BB962C8B-B14F-4D97-AF65-F5344CB8AC3E}">
        <p14:creationId xmlns:p14="http://schemas.microsoft.com/office/powerpoint/2010/main" val="51481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3BD2F-BAAB-4764-9C54-0894EDBA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0175" cy="4143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7E527-6392-492A-8C55-9B11D05DE892}"/>
              </a:ext>
            </a:extLst>
          </p:cNvPr>
          <p:cNvSpPr txBox="1"/>
          <p:nvPr/>
        </p:nvSpPr>
        <p:spPr>
          <a:xfrm>
            <a:off x="0" y="4826675"/>
            <a:ext cx="4851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Contact 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Email:</a:t>
            </a:r>
            <a:r>
              <a:rPr lang="en-US" b="0" i="0" dirty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  <a:hlinkClick r:id="rId3"/>
              </a:rPr>
              <a:t>film@dunmore.com</a:t>
            </a:r>
            <a:endParaRPr lang="en-US" b="0" i="0" dirty="0">
              <a:solidFill>
                <a:srgbClr val="777777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en-US" dirty="0"/>
            </a:br>
            <a:r>
              <a:rPr lang="en-US" b="1" i="0" cap="all" dirty="0">
                <a:solidFill>
                  <a:srgbClr val="CCCCCC"/>
                </a:solidFill>
                <a:effectLst/>
                <a:latin typeface="Open Sans" panose="020B0606030504020204" pitchFamily="34" charset="0"/>
              </a:rPr>
              <a:t>CORPORATE HEADQUARTERS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Address:</a:t>
            </a:r>
            <a:r>
              <a:rPr lang="en-US" b="0" i="0" dirty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 145 Wharton Rd, Bristol, PA 19007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Phone:</a:t>
            </a:r>
            <a:r>
              <a:rPr lang="en-US" b="0" i="0" dirty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 (215) 781-8895</a:t>
            </a:r>
          </a:p>
        </p:txBody>
      </p:sp>
    </p:spTree>
    <p:extLst>
      <p:ext uri="{BB962C8B-B14F-4D97-AF65-F5344CB8AC3E}">
        <p14:creationId xmlns:p14="http://schemas.microsoft.com/office/powerpoint/2010/main" val="74866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E8361B-CE06-4870-ACB8-351FC5C8A245}"/>
              </a:ext>
            </a:extLst>
          </p:cNvPr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Transmission of 8-keV X-ray through Mylar: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99.9%  1 μm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99.8%  2 μm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99.5%  5 μm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99.1%  10 μm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98.2%  20 μm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95.4% 50 μm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1) “</a:t>
            </a:r>
            <a:r>
              <a:rPr lang="en-US" sz="1700" i="1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The cathode has a 5.5 cm diameter hole in order to allow the beam to pass through its center. This hole is spanned by a 1.5 μm thick aluminized mylar window.</a:t>
            </a: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" --- Moshe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“</a:t>
            </a:r>
            <a:r>
              <a:rPr lang="en-US" sz="1700" i="1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I would go for something like 2-4 microns mylar coated with Al on both sides.”</a:t>
            </a: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 --- Lolly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It appears that Tamas bought one-sided Al-coated 27-inch by 12-foot in 2016. The remaining foil should suffice.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I didn’t find this foil in Rm 1039 though.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2) “</a:t>
            </a:r>
            <a:r>
              <a:rPr lang="en-US" sz="1700" i="1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Foils less than 0.5 μm thick deteriorate with age and should not be stored for more than a year or two. This deterioration takes two forms: oxidation and weakening.</a:t>
            </a: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If the GADGET Mylar doesn’t work after a decade, here are two domestic vendors that offer affordable Mylar below 10 μm: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Lebow: </a:t>
            </a:r>
            <a:r>
              <a:rPr lang="it-IT" sz="1700" u="sng" dirty="0">
                <a:effectLst/>
                <a:latin typeface="Calibri" panose="020F0502020204030204" pitchFamily="34" charset="0"/>
                <a:ea typeface="等线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sales@lebowcompany.com</a:t>
            </a:r>
            <a:endParaRPr lang="en-US" sz="1700" dirty="0">
              <a:effectLst/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Dunmore: </a:t>
            </a:r>
            <a:r>
              <a:rPr lang="it-IT" sz="1700" u="sng" dirty="0">
                <a:effectLst/>
                <a:latin typeface="Calibri" panose="020F0502020204030204" pitchFamily="34" charset="0"/>
                <a:ea typeface="等线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film@dunmore.com</a:t>
            </a:r>
            <a:endParaRPr lang="en-US" sz="1700" dirty="0">
              <a:effectLst/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 </a:t>
            </a:r>
            <a:endParaRPr lang="en-US" sz="1700" dirty="0">
              <a:effectLst/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7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3) In case we need thicker mylar somewhere. Mylar sheets thinner than 50 μm are not commonly found, whether metalized or not. Above 50 μm is widely available in the market at $1-2 per kg.</a:t>
            </a:r>
            <a:endParaRPr lang="en-US" sz="1700" dirty="0">
              <a:effectLst/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22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DA7B8-89B0-4F81-B45A-9716B7F1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99842" y="1356287"/>
            <a:ext cx="1717551" cy="3717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B32FD-6FE6-4969-B9B6-9717E1C35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717236" cy="2356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41851-1AA5-4B3E-A9FA-10641CDD9F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9306" y="3914375"/>
            <a:ext cx="2787842" cy="3106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B7835A-AE4F-4C10-A37F-A803EF33C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54" y="0"/>
            <a:ext cx="3109946" cy="3237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09101-7B9E-43FA-971F-735F4ABA45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46645" y="2425358"/>
            <a:ext cx="6857999" cy="2007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AAB4D-3328-4F07-9DE3-8BA44D0B945F}"/>
              </a:ext>
            </a:extLst>
          </p:cNvPr>
          <p:cNvSpPr txBox="1"/>
          <p:nvPr/>
        </p:nvSpPr>
        <p:spPr>
          <a:xfrm>
            <a:off x="6451042" y="3858567"/>
            <a:ext cx="22633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Faraday Cup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Target holder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Carbon </a:t>
            </a:r>
            <a:r>
              <a:rPr lang="en-US" altLang="zh-CN" dirty="0"/>
              <a:t>collection foils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90D89-045A-4E59-89E0-25D2B76FCF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9266"/>
            <a:ext cx="9144000" cy="2398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5C59C-3111-4A30-8E26-DBDD30CF3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49DCB-9568-4B62-8F01-433127D09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05727"/>
            <a:ext cx="4276725" cy="477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C1E8FA-E7FF-4214-A0AD-12701C84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40" y="2960702"/>
            <a:ext cx="6080760" cy="3897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019E3-9C14-4923-A3C6-5C2CFF6F2D47}"/>
              </a:ext>
            </a:extLst>
          </p:cNvPr>
          <p:cNvSpPr txBox="1"/>
          <p:nvPr/>
        </p:nvSpPr>
        <p:spPr>
          <a:xfrm>
            <a:off x="72737" y="638294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Mylar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0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CA2BD-66AD-46DE-9B06-F3B815A18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72000" cy="3418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3E7AC-CF05-4E3E-A09D-7083D3E28D6B}"/>
              </a:ext>
            </a:extLst>
          </p:cNvPr>
          <p:cNvSpPr txBox="1"/>
          <p:nvPr/>
        </p:nvSpPr>
        <p:spPr>
          <a:xfrm>
            <a:off x="5417820" y="4798764"/>
            <a:ext cx="3726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E21010 Carbon foils, 28 and 32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μg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/cm</a:t>
            </a:r>
            <a:r>
              <a:rPr lang="en-US" altLang="zh-CN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from the Arizona Carbon Foil Co., Inc.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32 </a:t>
            </a:r>
            <a:r>
              <a:rPr lang="en-US" altLang="zh-CN" b="1" dirty="0" err="1">
                <a:latin typeface="Cambria" panose="02040503050406030204" pitchFamily="18" charset="0"/>
                <a:ea typeface="Cambria" panose="02040503050406030204" pitchFamily="18" charset="0"/>
              </a:rPr>
              <a:t>μg</a:t>
            </a: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/cm</a:t>
            </a:r>
            <a:r>
              <a:rPr lang="en-US" altLang="zh-CN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 = 142 nm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28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μg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/cm</a:t>
            </a:r>
            <a:r>
              <a:rPr lang="en-US" altLang="zh-CN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= 124 nm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DD971-F834-4354-B2EB-BC6C4C97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98764"/>
            <a:ext cx="5417820" cy="2059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457E9-2B6D-4B7B-9083-320994D8E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532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B8D54-942A-4ECB-93EA-466B08E0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339988" cy="4572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5FF60-AB80-46A6-8BA9-FD0FBE7A5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7950"/>
            <a:ext cx="4572000" cy="2235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0CBA0-CEA4-4FDF-9447-F9C16B68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50" y="-1"/>
            <a:ext cx="4116704" cy="4572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E4AA4-BA68-46D6-8266-A3C683BD3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607950"/>
            <a:ext cx="4572000" cy="21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73A80-6509-4CFE-B88B-23183E44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7680" cy="4664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8CD3C-D796-4912-9CD3-3CD9478E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9469"/>
            <a:ext cx="4572000" cy="222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E222A-2E23-4668-89D4-0871DC93C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29469"/>
            <a:ext cx="4572000" cy="2172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FFB6B-A8E9-4FD4-8D72-02C0ED76C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0" y="1"/>
            <a:ext cx="4206240" cy="46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9D943B-6249-4A04-8DDD-9253120D9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6"/>
          <a:stretch/>
        </p:blipFill>
        <p:spPr>
          <a:xfrm>
            <a:off x="0" y="3385820"/>
            <a:ext cx="3554522" cy="3474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DD45E3-A212-4D70-973A-403BD8265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3599453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EE0D31-F418-4A5F-AFE5-6FA3393E7445}"/>
              </a:ext>
            </a:extLst>
          </p:cNvPr>
          <p:cNvSpPr txBox="1"/>
          <p:nvPr/>
        </p:nvSpPr>
        <p:spPr>
          <a:xfrm>
            <a:off x="3396532" y="7620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altLang="zh-CN" dirty="0"/>
              <a:t>μm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0469CC-6DCD-4223-91F5-11B548A7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0"/>
            <a:ext cx="48672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CDD3E-0348-4833-9699-507A698A7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751" y="4329098"/>
            <a:ext cx="2179202" cy="2159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2ECFF-87F9-4DD8-92D4-8C607E74B19D}"/>
              </a:ext>
            </a:extLst>
          </p:cNvPr>
          <p:cNvSpPr txBox="1"/>
          <p:nvPr/>
        </p:nvSpPr>
        <p:spPr>
          <a:xfrm>
            <a:off x="3599453" y="6488668"/>
            <a:ext cx="291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0.13 mm Be Window of </a:t>
            </a:r>
            <a:r>
              <a:rPr lang="en-US" dirty="0" err="1"/>
              <a:t>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070AC-1D8F-4F2B-A23A-8993EB6A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5491"/>
            <a:ext cx="2730500" cy="2772508"/>
          </a:xfrm>
          <a:prstGeom prst="rect">
            <a:avLst/>
          </a:prstGeom>
        </p:spPr>
      </p:pic>
      <p:pic>
        <p:nvPicPr>
          <p:cNvPr id="1026" name="Picture 2" descr="Technical drawing of Metalized Moisture-Resistant Polyester Film, 27&quot; x 12 Feet x 0.002&quot;, Silver.">
            <a:extLst>
              <a:ext uri="{FF2B5EF4-FFF2-40B4-BE49-F238E27FC236}">
                <a16:creationId xmlns:a16="http://schemas.microsoft.com/office/drawing/2014/main" id="{F0F831B9-6428-4C5F-B1C9-FD62A6A7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612"/>
            <a:ext cx="4438650" cy="342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46174E-2C12-4B44-B732-08F547DC4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6411280" cy="422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BAE23-E3DC-4317-ACE4-D8639B633165}"/>
              </a:ext>
            </a:extLst>
          </p:cNvPr>
          <p:cNvSpPr txBox="1"/>
          <p:nvPr/>
        </p:nvSpPr>
        <p:spPr>
          <a:xfrm>
            <a:off x="1493974" y="36703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50.8 </a:t>
            </a:r>
            <a:r>
              <a:rPr lang="en-US" altLang="zh-CN" dirty="0"/>
              <a:t>μm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7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593</Words>
  <Application>Microsoft Office PowerPoint</Application>
  <PresentationFormat>On-screen Show (4:3)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Lato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1</cp:revision>
  <dcterms:created xsi:type="dcterms:W3CDTF">2024-02-04T20:40:37Z</dcterms:created>
  <dcterms:modified xsi:type="dcterms:W3CDTF">2024-02-04T20:41:14Z</dcterms:modified>
</cp:coreProperties>
</file>