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285" r:id="rId2"/>
    <p:sldId id="2281" r:id="rId3"/>
    <p:sldId id="2279" r:id="rId4"/>
    <p:sldId id="2280" r:id="rId5"/>
    <p:sldId id="2246" r:id="rId6"/>
    <p:sldId id="2247" r:id="rId7"/>
    <p:sldId id="2248" r:id="rId8"/>
    <p:sldId id="2249" r:id="rId9"/>
    <p:sldId id="2250" r:id="rId10"/>
    <p:sldId id="2251" r:id="rId11"/>
    <p:sldId id="2252" r:id="rId12"/>
    <p:sldId id="2253" r:id="rId13"/>
    <p:sldId id="2254" r:id="rId14"/>
    <p:sldId id="2255" r:id="rId15"/>
    <p:sldId id="2257" r:id="rId16"/>
    <p:sldId id="2256" r:id="rId17"/>
    <p:sldId id="2258" r:id="rId18"/>
    <p:sldId id="2259" r:id="rId19"/>
    <p:sldId id="2260" r:id="rId20"/>
    <p:sldId id="2261" r:id="rId21"/>
    <p:sldId id="2262" r:id="rId22"/>
    <p:sldId id="2265" r:id="rId23"/>
    <p:sldId id="2264" r:id="rId24"/>
    <p:sldId id="2266" r:id="rId25"/>
    <p:sldId id="2263" r:id="rId26"/>
    <p:sldId id="2268" r:id="rId27"/>
    <p:sldId id="2271" r:id="rId28"/>
    <p:sldId id="2272" r:id="rId29"/>
    <p:sldId id="2282" r:id="rId30"/>
    <p:sldId id="2283" r:id="rId31"/>
    <p:sldId id="2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C5CF-9A91-4B12-85E5-E5608C05F429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F603-86AE-4CB9-8E6A-A41A90F9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3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2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4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8FD9-7F9F-4E22-9DEC-1F4E7EF53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E21010 Ge calibration and preliminary 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282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D9495-8D22-423D-BECB-B58FB617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CF4B6-89B8-4E46-BDC6-F2228489D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15B16-2A02-4F40-95FD-41E3B7D03A9A}"/>
              </a:ext>
            </a:extLst>
          </p:cNvPr>
          <p:cNvSpPr txBox="1"/>
          <p:nvPr/>
        </p:nvSpPr>
        <p:spPr>
          <a:xfrm>
            <a:off x="1360943" y="3006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185E7-30A4-4542-B1F9-F9895B4B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3208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B871A-26CE-48A4-B7E8-8642D44D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1649C3-8CF9-4A13-A650-A2537D4DF979}"/>
              </a:ext>
            </a:extLst>
          </p:cNvPr>
          <p:cNvSpPr txBox="1"/>
          <p:nvPr/>
        </p:nvSpPr>
        <p:spPr>
          <a:xfrm>
            <a:off x="1360943" y="3006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05F64-3531-4FB4-907C-350CB035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3208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85B2D-D6A0-4B1D-B57B-B407C8E23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FD075-BA14-4047-8F03-73835D0AC4AF}"/>
              </a:ext>
            </a:extLst>
          </p:cNvPr>
          <p:cNvSpPr txBox="1"/>
          <p:nvPr/>
        </p:nvSpPr>
        <p:spPr>
          <a:xfrm>
            <a:off x="1360943" y="3006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3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16DA-FDF1-4EFD-A835-7850CAEC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BE762-464C-4A2A-8B8B-E7546203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B2FE2-CE9A-4FA1-A68F-89B0C0E418DC}"/>
              </a:ext>
            </a:extLst>
          </p:cNvPr>
          <p:cNvSpPr txBox="1"/>
          <p:nvPr/>
        </p:nvSpPr>
        <p:spPr>
          <a:xfrm>
            <a:off x="1360943" y="3006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7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B0801-1754-4752-AC12-0D9E7869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34611-9C59-4A2E-8261-86B5B78C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D8298-2B3E-4149-BDBD-A81D54EA2DA0}"/>
              </a:ext>
            </a:extLst>
          </p:cNvPr>
          <p:cNvSpPr txBox="1"/>
          <p:nvPr/>
        </p:nvSpPr>
        <p:spPr>
          <a:xfrm>
            <a:off x="5812627" y="22849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C46150-9DE5-4382-9A60-33A85F9E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673279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F5206-0036-4CDC-A8E4-D2E51D785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83280"/>
            <a:ext cx="8673279" cy="3474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162677-5ADE-4D6B-9D17-29EE794C7DBA}"/>
              </a:ext>
            </a:extLst>
          </p:cNvPr>
          <p:cNvSpPr txBox="1"/>
          <p:nvPr/>
        </p:nvSpPr>
        <p:spPr>
          <a:xfrm>
            <a:off x="3657640" y="2207788"/>
            <a:ext cx="135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/>
              <a:t>226</a:t>
            </a:r>
            <a:r>
              <a:rPr lang="en-US" dirty="0"/>
              <a:t>Ra</a:t>
            </a:r>
          </a:p>
          <a:p>
            <a:pPr algn="ctr"/>
            <a:r>
              <a:rPr lang="en-US" dirty="0"/>
              <a:t>uncalibrated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D0663-4C7C-4ED2-BBA0-4E52E96AB331}"/>
              </a:ext>
            </a:extLst>
          </p:cNvPr>
          <p:cNvSpPr txBox="1"/>
          <p:nvPr/>
        </p:nvSpPr>
        <p:spPr>
          <a:xfrm>
            <a:off x="3857983" y="183845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2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0F861-7303-4D16-9ECF-A81D450F7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C1D25-EF20-4EE7-BD72-A0E40D93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B2940-35C7-4E97-919A-D6F78D63524F}"/>
              </a:ext>
            </a:extLst>
          </p:cNvPr>
          <p:cNvSpPr txBox="1"/>
          <p:nvPr/>
        </p:nvSpPr>
        <p:spPr>
          <a:xfrm>
            <a:off x="1364165" y="38372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2DF22-E153-4F98-ABD0-EAE293D7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A625C-D149-4E65-B981-6BD21299E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8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FFF7A-B1C0-4DC1-AA0F-A1EDC5EABA12}"/>
              </a:ext>
            </a:extLst>
          </p:cNvPr>
          <p:cNvSpPr txBox="1"/>
          <p:nvPr/>
        </p:nvSpPr>
        <p:spPr>
          <a:xfrm>
            <a:off x="1364165" y="38372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3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DFE3-887C-4467-B522-B42CEE1B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843D9-079D-4360-99B0-A66F1DE5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3FA7A-07D5-440E-85F4-79B0F6F0BF1D}"/>
              </a:ext>
            </a:extLst>
          </p:cNvPr>
          <p:cNvSpPr txBox="1"/>
          <p:nvPr/>
        </p:nvSpPr>
        <p:spPr>
          <a:xfrm>
            <a:off x="1364165" y="38372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7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D4354-1831-46F3-B65E-D3BA95CF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3208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BD3C5-F711-49B9-8A91-D586CB14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8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E437C-9870-4852-9B97-0ADE2D56FB53}"/>
              </a:ext>
            </a:extLst>
          </p:cNvPr>
          <p:cNvSpPr txBox="1"/>
          <p:nvPr/>
        </p:nvSpPr>
        <p:spPr>
          <a:xfrm>
            <a:off x="1364165" y="38372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432C6-6E90-46D8-BAD4-AD701F79A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6" b="5069"/>
          <a:stretch/>
        </p:blipFill>
        <p:spPr>
          <a:xfrm>
            <a:off x="0" y="0"/>
            <a:ext cx="9144000" cy="3338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FBFB2-9E7B-4641-8AB9-6302B976C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6" b="5069"/>
          <a:stretch/>
        </p:blipFill>
        <p:spPr>
          <a:xfrm>
            <a:off x="0" y="3519949"/>
            <a:ext cx="9144000" cy="3338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4C54-1B29-40B9-A2D4-59077F6F7E31}"/>
              </a:ext>
            </a:extLst>
          </p:cNvPr>
          <p:cNvSpPr txBox="1"/>
          <p:nvPr/>
        </p:nvSpPr>
        <p:spPr>
          <a:xfrm>
            <a:off x="5525730" y="226143"/>
            <a:ext cx="3428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9D864"/>
                </a:solidFill>
              </a:rPr>
              <a:t>Run 121 152Eu calibration 89 mins</a:t>
            </a:r>
          </a:p>
          <a:p>
            <a:r>
              <a:rPr lang="en-US" dirty="0">
                <a:solidFill>
                  <a:srgbClr val="FF0000"/>
                </a:solidFill>
              </a:rPr>
              <a:t>Run 015 152Eu calibration 31 mins</a:t>
            </a:r>
          </a:p>
          <a:p>
            <a:r>
              <a:rPr lang="en-US" dirty="0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BA92F-A036-4AE8-A5EE-7A519A650DB1}"/>
              </a:ext>
            </a:extLst>
          </p:cNvPr>
          <p:cNvSpPr txBox="1"/>
          <p:nvPr/>
        </p:nvSpPr>
        <p:spPr>
          <a:xfrm>
            <a:off x="5525730" y="3785421"/>
            <a:ext cx="3428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Run 121 152Eu calibration 89 mins</a:t>
            </a:r>
          </a:p>
          <a:p>
            <a:r>
              <a:rPr lang="en-US" dirty="0">
                <a:solidFill>
                  <a:srgbClr val="0000FF"/>
                </a:solidFill>
              </a:rPr>
              <a:t>Run 015 152Eu calibration 31 mins</a:t>
            </a:r>
          </a:p>
          <a:p>
            <a:r>
              <a:rPr lang="en-US" dirty="0">
                <a:solidFill>
                  <a:srgbClr val="0000FF"/>
                </a:solidFill>
              </a:rPr>
              <a:t>South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307B02-FC21-4C18-A8A0-4986A02F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2" y="5201569"/>
            <a:ext cx="2979175" cy="135507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73023D-3DCE-43E5-9ECA-04407B296BE9}"/>
              </a:ext>
            </a:extLst>
          </p:cNvPr>
          <p:cNvCxnSpPr/>
          <p:nvPr/>
        </p:nvCxnSpPr>
        <p:spPr>
          <a:xfrm flipV="1">
            <a:off x="3519948" y="5742039"/>
            <a:ext cx="1356852" cy="1671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897D17-4D48-43E5-993E-3FA8C8328347}"/>
              </a:ext>
            </a:extLst>
          </p:cNvPr>
          <p:cNvSpPr txBox="1"/>
          <p:nvPr/>
        </p:nvSpPr>
        <p:spPr>
          <a:xfrm rot="21126085">
            <a:off x="3716594" y="5742039"/>
            <a:ext cx="94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13CE3-8F0A-42F8-89E0-2E31FC3E4A2F}"/>
              </a:ext>
            </a:extLst>
          </p:cNvPr>
          <p:cNvSpPr txBox="1"/>
          <p:nvPr/>
        </p:nvSpPr>
        <p:spPr>
          <a:xfrm>
            <a:off x="629264" y="6157817"/>
            <a:ext cx="77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scaled</a:t>
            </a:r>
          </a:p>
        </p:txBody>
      </p:sp>
    </p:spTree>
    <p:extLst>
      <p:ext uri="{BB962C8B-B14F-4D97-AF65-F5344CB8AC3E}">
        <p14:creationId xmlns:p14="http://schemas.microsoft.com/office/powerpoint/2010/main" val="418484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9D5B0-682C-4D8B-A8FA-F78E9822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DF8C4-5D45-469E-BBD5-807BBEEE2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7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EE9B4-D54A-43C0-80D9-13CE66DB16D5}"/>
              </a:ext>
            </a:extLst>
          </p:cNvPr>
          <p:cNvSpPr txBox="1"/>
          <p:nvPr/>
        </p:nvSpPr>
        <p:spPr>
          <a:xfrm>
            <a:off x="5769910" y="20361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E966A-0DE3-48ED-9CEC-92013A9B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1BD3DB-A5F2-4C88-8CF4-4B6DB80D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7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439F1-9B7E-4A83-BCF0-9BB5893B2C1B}"/>
              </a:ext>
            </a:extLst>
          </p:cNvPr>
          <p:cNvSpPr txBox="1"/>
          <p:nvPr/>
        </p:nvSpPr>
        <p:spPr>
          <a:xfrm>
            <a:off x="5769910" y="20361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2D477-4051-4DEE-8610-76FAB77E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702"/>
            <a:ext cx="9144000" cy="6176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BB4841-0868-4F7F-9990-4107BEA8D3CA}"/>
              </a:ext>
            </a:extLst>
          </p:cNvPr>
          <p:cNvSpPr txBox="1"/>
          <p:nvPr/>
        </p:nvSpPr>
        <p:spPr>
          <a:xfrm>
            <a:off x="0" y="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North_G0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A62CD8-E4F7-4575-8446-8065126F8E15}"/>
              </a:ext>
            </a:extLst>
          </p:cNvPr>
          <p:cNvGraphicFramePr>
            <a:graphicFrameLocks noGrp="1"/>
          </p:cNvGraphicFramePr>
          <p:nvPr/>
        </p:nvGraphicFramePr>
        <p:xfrm>
          <a:off x="987143" y="369332"/>
          <a:ext cx="2258790" cy="2719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552">
                  <a:extLst>
                    <a:ext uri="{9D8B030D-6E8A-4147-A177-3AD203B41FA5}">
                      <a16:colId xmlns:a16="http://schemas.microsoft.com/office/drawing/2014/main" val="426342123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904276037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634529898"/>
                    </a:ext>
                  </a:extLst>
                </a:gridCol>
                <a:gridCol w="474758">
                  <a:extLst>
                    <a:ext uri="{9D8B030D-6E8A-4147-A177-3AD203B41FA5}">
                      <a16:colId xmlns:a16="http://schemas.microsoft.com/office/drawing/2014/main" val="1448843211"/>
                    </a:ext>
                  </a:extLst>
                </a:gridCol>
              </a:tblGrid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</a:t>
                      </a:r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keV)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endParaRPr lang="el-GR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60373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40K→40Ar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1460.820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69178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208Tl→208Pb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2614.511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12422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121.7817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32394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244.6974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18402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152Eu→152Gd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344.2785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4022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152Eu→152Gd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778.9045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57798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964.057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53475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1408.013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55425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214Pb→214Bi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351.9320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33368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609.321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29719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1120.294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79748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1764.491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569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2204.10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61026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2447.69</a:t>
                      </a:r>
                      <a:endParaRPr lang="en-US" sz="1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41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88D40-BC42-4FF9-A4A9-5FC781D0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14"/>
            <a:ext cx="9144000" cy="6178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A2FF6-EBDD-44AC-9FA1-6A18EBA3F5E7}"/>
              </a:ext>
            </a:extLst>
          </p:cNvPr>
          <p:cNvSpPr txBox="1"/>
          <p:nvPr/>
        </p:nvSpPr>
        <p:spPr>
          <a:xfrm>
            <a:off x="0" y="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South_G1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4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1D2118-DBED-4DC7-9D83-BABDF5F0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144000" cy="4308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BE227-0FF5-4E2D-B1BE-ED6265A8151B}"/>
              </a:ext>
            </a:extLst>
          </p:cNvPr>
          <p:cNvSpPr txBox="1"/>
          <p:nvPr/>
        </p:nvSpPr>
        <p:spPr>
          <a:xfrm>
            <a:off x="0" y="0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determine calibration uncertainty at any energies,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en-US" dirty="0"/>
              <a:t> </a:t>
            </a:r>
            <a:r>
              <a:rPr lang="en-US" altLang="zh-CN" dirty="0"/>
              <a:t>an uncertainty band.</a:t>
            </a:r>
            <a:endParaRPr lang="en-US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14960C-062B-4116-8294-CF4459B63B45}"/>
              </a:ext>
            </a:extLst>
          </p:cNvPr>
          <p:cNvSpPr/>
          <p:nvPr/>
        </p:nvSpPr>
        <p:spPr>
          <a:xfrm flipH="1">
            <a:off x="2313578" y="2823167"/>
            <a:ext cx="993502" cy="438223"/>
          </a:xfrm>
          <a:prstGeom prst="rtTriangle">
            <a:avLst/>
          </a:prstGeom>
          <a:solidFill>
            <a:srgbClr val="66CCFF">
              <a:alpha val="30196"/>
            </a:srgbClr>
          </a:solidFill>
          <a:ln w="63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33DE95C-6FAD-43D5-B1B0-2562B9A354E8}"/>
              </a:ext>
            </a:extLst>
          </p:cNvPr>
          <p:cNvSpPr/>
          <p:nvPr/>
        </p:nvSpPr>
        <p:spPr>
          <a:xfrm>
            <a:off x="2103120" y="2584408"/>
            <a:ext cx="179978" cy="676982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099C9DD-0890-4E53-B0B1-79A943706B84}"/>
              </a:ext>
            </a:extLst>
          </p:cNvPr>
          <p:cNvSpPr/>
          <p:nvPr/>
        </p:nvSpPr>
        <p:spPr>
          <a:xfrm flipH="1">
            <a:off x="3307080" y="2823167"/>
            <a:ext cx="142240" cy="438223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1085D-5A10-4282-AE3A-68EBE48D0A24}"/>
              </a:ext>
            </a:extLst>
          </p:cNvPr>
          <p:cNvSpPr txBox="1"/>
          <p:nvPr/>
        </p:nvSpPr>
        <p:spPr>
          <a:xfrm>
            <a:off x="1423126" y="27382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y_err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4E0B9-13F6-498C-89DF-920FAF2C471F}"/>
              </a:ext>
            </a:extLst>
          </p:cNvPr>
          <p:cNvSpPr txBox="1"/>
          <p:nvPr/>
        </p:nvSpPr>
        <p:spPr>
          <a:xfrm>
            <a:off x="3482679" y="2823167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x_err_proj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DE7E0-D0C1-424B-9962-F3817FC9A03B}"/>
              </a:ext>
            </a:extLst>
          </p:cNvPr>
          <p:cNvSpPr txBox="1"/>
          <p:nvPr/>
        </p:nvSpPr>
        <p:spPr>
          <a:xfrm>
            <a:off x="0" y="4677563"/>
            <a:ext cx="9144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In case of a </a:t>
            </a:r>
            <a:r>
              <a:rPr lang="en-US" sz="1500" dirty="0" err="1"/>
              <a:t>TGraphErrors</a:t>
            </a:r>
            <a:r>
              <a:rPr lang="en-US" sz="1500" dirty="0"/>
              <a:t> object, ex, the error along x,  is projected along the y-direction by calculating the function at the points x-</a:t>
            </a:r>
            <a:r>
              <a:rPr lang="en-US" sz="1500" dirty="0" err="1"/>
              <a:t>exlow</a:t>
            </a:r>
            <a:r>
              <a:rPr lang="en-US" sz="1500" dirty="0"/>
              <a:t> and </a:t>
            </a:r>
            <a:r>
              <a:rPr lang="en-US" sz="1500" dirty="0" err="1"/>
              <a:t>x+exhigh</a:t>
            </a:r>
            <a:r>
              <a:rPr lang="en-US" sz="1500" dirty="0"/>
              <a:t>.</a:t>
            </a:r>
          </a:p>
          <a:p>
            <a:r>
              <a:rPr lang="en-US" sz="1500" dirty="0"/>
              <a:t>The </a:t>
            </a:r>
            <a:r>
              <a:rPr lang="en-US" sz="1500" dirty="0" err="1"/>
              <a:t>chisquare</a:t>
            </a:r>
            <a:r>
              <a:rPr lang="en-US" sz="1500" dirty="0"/>
              <a:t> is computed as the sum of the quantity below at each point:</a:t>
            </a:r>
          </a:p>
          <a:p>
            <a:r>
              <a:rPr lang="en-US" sz="1500" dirty="0"/>
              <a:t>                     (y - f(x))**2</a:t>
            </a:r>
          </a:p>
          <a:p>
            <a:r>
              <a:rPr lang="en-US" sz="1500" dirty="0"/>
              <a:t>         -----------------------------------</a:t>
            </a:r>
          </a:p>
          <a:p>
            <a:r>
              <a:rPr lang="en-US" sz="1500" dirty="0"/>
              <a:t>         </a:t>
            </a:r>
            <a:r>
              <a:rPr lang="en-US" sz="1500" dirty="0" err="1"/>
              <a:t>ey</a:t>
            </a:r>
            <a:r>
              <a:rPr lang="en-US" sz="1500" dirty="0"/>
              <a:t>**2 + (0.5*(</a:t>
            </a:r>
            <a:r>
              <a:rPr lang="en-US" sz="1500" dirty="0" err="1"/>
              <a:t>exl</a:t>
            </a:r>
            <a:r>
              <a:rPr lang="en-US" sz="1500" dirty="0"/>
              <a:t> + </a:t>
            </a:r>
            <a:r>
              <a:rPr lang="en-US" sz="1500" dirty="0" err="1"/>
              <a:t>exh</a:t>
            </a:r>
            <a:r>
              <a:rPr lang="en-US" sz="1500" dirty="0"/>
              <a:t>)*f'(x))**2</a:t>
            </a:r>
          </a:p>
          <a:p>
            <a:r>
              <a:rPr lang="en-US" sz="1500" dirty="0"/>
              <a:t>where x and y are the point coordinates and f'(x) is the derivative of function f(x). This method to approximate the uncertainty in y because of the errors in x, is called "effective variance" method. The improvement, compared to the previously used method (f(x+ </a:t>
            </a:r>
            <a:r>
              <a:rPr lang="en-US" sz="1500" dirty="0" err="1"/>
              <a:t>exhigh</a:t>
            </a:r>
            <a:r>
              <a:rPr lang="en-US" sz="1500" dirty="0"/>
              <a:t>) - f(x-</a:t>
            </a:r>
            <a:r>
              <a:rPr lang="en-US" sz="1500" dirty="0" err="1"/>
              <a:t>exlow</a:t>
            </a:r>
            <a:r>
              <a:rPr lang="en-US" sz="1500" dirty="0"/>
              <a:t>))/2 is of (error of x)**2 order.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492ACE1-51F2-40E4-9923-3CE1CC2C674D}"/>
              </a:ext>
            </a:extLst>
          </p:cNvPr>
          <p:cNvSpPr/>
          <p:nvPr/>
        </p:nvSpPr>
        <p:spPr>
          <a:xfrm rot="16200000">
            <a:off x="2714550" y="2865829"/>
            <a:ext cx="174139" cy="101092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4AC6D-7D21-48A4-95BD-33B2393D57FD}"/>
              </a:ext>
            </a:extLst>
          </p:cNvPr>
          <p:cNvSpPr txBox="1"/>
          <p:nvPr/>
        </p:nvSpPr>
        <p:spPr>
          <a:xfrm>
            <a:off x="2495006" y="337128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x</a:t>
            </a:r>
            <a:r>
              <a:rPr lang="en-US" dirty="0" err="1"/>
              <a:t>_err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A4478-09C4-4532-ADB0-55A056139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227"/>
            <a:ext cx="3886906" cy="3613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DD70E8-A060-4F00-96A2-46D147A1967D}"/>
              </a:ext>
            </a:extLst>
          </p:cNvPr>
          <p:cNvSpPr txBox="1"/>
          <p:nvPr/>
        </p:nvSpPr>
        <p:spPr>
          <a:xfrm>
            <a:off x="5523329" y="3214091"/>
            <a:ext cx="362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in to see the </a:t>
            </a:r>
            <a:r>
              <a:rPr lang="en-US" altLang="zh-CN" dirty="0"/>
              <a:t>Uncertainty Band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FBE849-AA18-4B16-9B35-A60883FE6E04}"/>
                  </a:ext>
                </a:extLst>
              </p:cNvPr>
              <p:cNvSpPr txBox="1"/>
              <p:nvPr/>
            </p:nvSpPr>
            <p:spPr>
              <a:xfrm>
                <a:off x="5257095" y="3985675"/>
                <a:ext cx="3704732" cy="2613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000" b="0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emcee: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0.82741068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−0.00008454</m:t>
                          </m:r>
                        </m:sub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+0.00008476</m:t>
                          </m:r>
                        </m:sup>
                      </m:sSubSup>
                    </m:oMath>
                  </m:oMathPara>
                </a14:m>
                <a:endParaRPr lang="en-US" sz="2100" b="0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−77.642875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−0.039866</m:t>
                          </m:r>
                        </m:sub>
                        <m:sup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+0.039859</m:t>
                          </m:r>
                        </m:sup>
                      </m:sSubSup>
                    </m:oMath>
                  </m:oMathPara>
                </a14:m>
                <a:endParaRPr lang="en-US" sz="2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ROOT: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=0.82741082±0.00008488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=−77.642761±0.039847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FBE849-AA18-4B16-9B35-A60883FE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95" y="3985675"/>
                <a:ext cx="3704732" cy="2613921"/>
              </a:xfrm>
              <a:prstGeom prst="rect">
                <a:avLst/>
              </a:prstGeom>
              <a:blipFill>
                <a:blip r:embed="rId3"/>
                <a:stretch>
                  <a:fillRect l="-1645" t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3BB8C9B-ACB4-45E7-A68A-39FF86041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24945" cy="3274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31618-FE09-48BD-B25D-CCD06BD3B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027" y="623291"/>
            <a:ext cx="34972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F0C24-FCDC-4A52-A72C-531FF95D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081767" cy="512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148ECF-D35A-4E45-8B0F-3BFCD767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68" y="0"/>
            <a:ext cx="506238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B4AA7F-8022-4171-B5C3-C00097D2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98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2356E-ABE1-4D75-A964-79093FC04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8274"/>
            <a:ext cx="9144000" cy="3389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F221B8-391D-4528-90AB-0BFD976D725F}"/>
              </a:ext>
            </a:extLst>
          </p:cNvPr>
          <p:cNvSpPr txBox="1"/>
          <p:nvPr/>
        </p:nvSpPr>
        <p:spPr>
          <a:xfrm>
            <a:off x="692727" y="443345"/>
            <a:ext cx="10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5 runs</a:t>
            </a:r>
          </a:p>
        </p:txBody>
      </p:sp>
    </p:spTree>
    <p:extLst>
      <p:ext uri="{BB962C8B-B14F-4D97-AF65-F5344CB8AC3E}">
        <p14:creationId xmlns:p14="http://schemas.microsoft.com/office/powerpoint/2010/main" val="2036089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E9BA22-20EB-4F01-9DF0-317F0B74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59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78D8E0-7B69-422A-ABDC-1D9EFCB2D3EE}"/>
              </a:ext>
            </a:extLst>
          </p:cNvPr>
          <p:cNvSpPr txBox="1"/>
          <p:nvPr/>
        </p:nvSpPr>
        <p:spPr>
          <a:xfrm>
            <a:off x="7606145" y="180110"/>
            <a:ext cx="1378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046-074</a:t>
            </a:r>
          </a:p>
          <a:p>
            <a:r>
              <a:rPr lang="en-US" dirty="0"/>
              <a:t>All 22Al runs</a:t>
            </a:r>
          </a:p>
          <a:p>
            <a:r>
              <a:rPr lang="en-US" dirty="0">
                <a:solidFill>
                  <a:srgbClr val="FF0000"/>
                </a:solidFill>
              </a:rPr>
              <a:t>North hG0</a:t>
            </a:r>
          </a:p>
          <a:p>
            <a:r>
              <a:rPr lang="en-US" dirty="0">
                <a:solidFill>
                  <a:srgbClr val="0000FF"/>
                </a:solidFill>
              </a:rPr>
              <a:t>South hG1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37E1A-DFF1-4D84-94C9-8F8640877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8431"/>
            <a:ext cx="9144000" cy="3459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A907F3-2238-4A7F-B1A2-9EFFD701167A}"/>
              </a:ext>
            </a:extLst>
          </p:cNvPr>
          <p:cNvSpPr txBox="1"/>
          <p:nvPr/>
        </p:nvSpPr>
        <p:spPr>
          <a:xfrm>
            <a:off x="7606145" y="3634755"/>
            <a:ext cx="1378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085-117</a:t>
            </a:r>
          </a:p>
          <a:p>
            <a:r>
              <a:rPr lang="en-US" dirty="0"/>
              <a:t>All 26P runs</a:t>
            </a:r>
          </a:p>
          <a:p>
            <a:r>
              <a:rPr lang="en-US" dirty="0">
                <a:solidFill>
                  <a:srgbClr val="FF0000"/>
                </a:solidFill>
              </a:rPr>
              <a:t>North hG0</a:t>
            </a:r>
          </a:p>
          <a:p>
            <a:r>
              <a:rPr lang="en-US" dirty="0">
                <a:solidFill>
                  <a:srgbClr val="0000FF"/>
                </a:solidFill>
              </a:rPr>
              <a:t>South hG1</a:t>
            </a:r>
          </a:p>
        </p:txBody>
      </p:sp>
    </p:spTree>
    <p:extLst>
      <p:ext uri="{BB962C8B-B14F-4D97-AF65-F5344CB8AC3E}">
        <p14:creationId xmlns:p14="http://schemas.microsoft.com/office/powerpoint/2010/main" val="2188402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D8178B-FE55-42CE-A90D-280B5DF0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4395"/>
            <a:ext cx="9144000" cy="3453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3916F-76D5-4ED2-83E0-FFC20B87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59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4543B-9716-44C8-96A3-6C4BA80058F8}"/>
              </a:ext>
            </a:extLst>
          </p:cNvPr>
          <p:cNvSpPr txBox="1"/>
          <p:nvPr/>
        </p:nvSpPr>
        <p:spPr>
          <a:xfrm>
            <a:off x="5500254" y="1593272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452</a:t>
            </a:r>
          </a:p>
          <a:p>
            <a:pPr algn="ctr"/>
            <a:r>
              <a:rPr lang="en-US" baseline="30000" dirty="0">
                <a:solidFill>
                  <a:srgbClr val="0000FF"/>
                </a:solidFill>
              </a:rPr>
              <a:t>25</a:t>
            </a:r>
            <a:r>
              <a:rPr lang="en-US" dirty="0">
                <a:solidFill>
                  <a:srgbClr val="0000FF"/>
                </a:solidFill>
              </a:rPr>
              <a:t>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B9EDF-7EF4-4EC9-855C-C21F2CF372A6}"/>
              </a:ext>
            </a:extLst>
          </p:cNvPr>
          <p:cNvSpPr txBox="1"/>
          <p:nvPr/>
        </p:nvSpPr>
        <p:spPr>
          <a:xfrm>
            <a:off x="6373091" y="1748148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493</a:t>
            </a:r>
          </a:p>
          <a:p>
            <a:pPr algn="ctr"/>
            <a:r>
              <a:rPr lang="en-US" baseline="30000" dirty="0">
                <a:solidFill>
                  <a:srgbClr val="0000FF"/>
                </a:solidFill>
              </a:rPr>
              <a:t>25</a:t>
            </a:r>
            <a:r>
              <a:rPr lang="en-US" dirty="0">
                <a:solidFill>
                  <a:srgbClr val="0000FF"/>
                </a:solidFill>
              </a:rPr>
              <a:t>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9FF1D-A335-4DBE-855A-0F4F5C5B35F7}"/>
              </a:ext>
            </a:extLst>
          </p:cNvPr>
          <p:cNvSpPr txBox="1"/>
          <p:nvPr/>
        </p:nvSpPr>
        <p:spPr>
          <a:xfrm>
            <a:off x="838028" y="734290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239</a:t>
            </a:r>
          </a:p>
          <a:p>
            <a:pPr algn="ctr"/>
            <a:r>
              <a:rPr lang="en-US" baseline="30000" dirty="0"/>
              <a:t>212</a:t>
            </a:r>
            <a:r>
              <a:rPr lang="en-US" dirty="0"/>
              <a:t>Pb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C364E-8259-42FC-B406-6CB392701DAC}"/>
              </a:ext>
            </a:extLst>
          </p:cNvPr>
          <p:cNvSpPr txBox="1"/>
          <p:nvPr/>
        </p:nvSpPr>
        <p:spPr>
          <a:xfrm>
            <a:off x="2061660" y="1083453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295</a:t>
            </a:r>
          </a:p>
          <a:p>
            <a:pPr algn="ctr"/>
            <a:r>
              <a:rPr lang="en-US" baseline="30000" dirty="0"/>
              <a:t>214</a:t>
            </a:r>
            <a:r>
              <a:rPr lang="en-US" dirty="0"/>
              <a:t>Pb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0502D-BECD-4A37-8692-C7D0A56D9BDB}"/>
              </a:ext>
            </a:extLst>
          </p:cNvPr>
          <p:cNvSpPr txBox="1"/>
          <p:nvPr/>
        </p:nvSpPr>
        <p:spPr>
          <a:xfrm>
            <a:off x="3313368" y="1057455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352</a:t>
            </a:r>
          </a:p>
          <a:p>
            <a:pPr algn="ctr"/>
            <a:r>
              <a:rPr lang="en-US" baseline="30000" dirty="0"/>
              <a:t>214</a:t>
            </a:r>
            <a:r>
              <a:rPr lang="en-US" dirty="0"/>
              <a:t>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40EA7-543D-4CCB-8F8D-4F014338E918}"/>
              </a:ext>
            </a:extLst>
          </p:cNvPr>
          <p:cNvSpPr txBox="1"/>
          <p:nvPr/>
        </p:nvSpPr>
        <p:spPr>
          <a:xfrm>
            <a:off x="8280953" y="1593271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583</a:t>
            </a:r>
          </a:p>
          <a:p>
            <a:pPr algn="ctr"/>
            <a:r>
              <a:rPr lang="en-US" baseline="30000" dirty="0"/>
              <a:t>208</a:t>
            </a:r>
            <a:r>
              <a:rPr lang="en-US" dirty="0"/>
              <a:t>Tl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EDC69-6687-49B0-9D14-998DAC0C38EE}"/>
              </a:ext>
            </a:extLst>
          </p:cNvPr>
          <p:cNvSpPr txBox="1"/>
          <p:nvPr/>
        </p:nvSpPr>
        <p:spPr>
          <a:xfrm>
            <a:off x="361098" y="3547528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609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9E8E05-6B5B-4551-969D-6DE805D36647}"/>
              </a:ext>
            </a:extLst>
          </p:cNvPr>
          <p:cNvSpPr txBox="1"/>
          <p:nvPr/>
        </p:nvSpPr>
        <p:spPr>
          <a:xfrm>
            <a:off x="6728425" y="4306123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911</a:t>
            </a:r>
          </a:p>
          <a:p>
            <a:pPr algn="ctr"/>
            <a:r>
              <a:rPr lang="en-US" baseline="30000" dirty="0"/>
              <a:t>228</a:t>
            </a:r>
            <a:r>
              <a:rPr lang="en-US" altLang="zh-CN" dirty="0"/>
              <a:t>Ac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E8DA5-E4AF-4BBF-AED9-060C8DBAF066}"/>
              </a:ext>
            </a:extLst>
          </p:cNvPr>
          <p:cNvSpPr txBox="1"/>
          <p:nvPr/>
        </p:nvSpPr>
        <p:spPr>
          <a:xfrm>
            <a:off x="7955383" y="4236848"/>
            <a:ext cx="651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965</a:t>
            </a:r>
          </a:p>
          <a:p>
            <a:pPr algn="ctr"/>
            <a:r>
              <a:rPr lang="en-US" dirty="0"/>
              <a:t>969</a:t>
            </a:r>
          </a:p>
          <a:p>
            <a:pPr algn="ctr"/>
            <a:r>
              <a:rPr lang="en-US" baseline="30000" dirty="0"/>
              <a:t>228</a:t>
            </a:r>
            <a:r>
              <a:rPr lang="en-US" altLang="zh-CN" dirty="0"/>
              <a:t>Ac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59A5D-AD20-4C72-8258-0938634A0ACC}"/>
              </a:ext>
            </a:extLst>
          </p:cNvPr>
          <p:cNvSpPr txBox="1"/>
          <p:nvPr/>
        </p:nvSpPr>
        <p:spPr>
          <a:xfrm>
            <a:off x="7533368" y="5058463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945</a:t>
            </a:r>
          </a:p>
          <a:p>
            <a:pPr algn="ctr"/>
            <a:r>
              <a:rPr lang="en-US" baseline="30000" dirty="0">
                <a:solidFill>
                  <a:srgbClr val="0000FF"/>
                </a:solidFill>
              </a:rPr>
              <a:t>25</a:t>
            </a:r>
            <a:r>
              <a:rPr lang="en-US" dirty="0">
                <a:solidFill>
                  <a:srgbClr val="0000FF"/>
                </a:solidFill>
              </a:rPr>
              <a:t>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58E4BD-FE30-4578-A6F2-EA4DF659EA32}"/>
              </a:ext>
            </a:extLst>
          </p:cNvPr>
          <p:cNvSpPr txBox="1"/>
          <p:nvPr/>
        </p:nvSpPr>
        <p:spPr>
          <a:xfrm>
            <a:off x="429262" y="182479"/>
            <a:ext cx="31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</a:t>
            </a:r>
            <a:r>
              <a:rPr lang="en-US" altLang="zh-CN" i="1" dirty="0"/>
              <a:t>γ</a:t>
            </a:r>
            <a:r>
              <a:rPr lang="en-US" altLang="zh-CN" dirty="0"/>
              <a:t>-ray spectrum (hG0+hG1)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4C8F1-7A92-40B5-8F68-5FC09EBE7309}"/>
              </a:ext>
            </a:extLst>
          </p:cNvPr>
          <p:cNvSpPr txBox="1"/>
          <p:nvPr/>
        </p:nvSpPr>
        <p:spPr>
          <a:xfrm>
            <a:off x="5043054" y="4941562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829</a:t>
            </a:r>
          </a:p>
          <a:p>
            <a:pPr algn="ctr"/>
            <a:r>
              <a:rPr lang="en-US" baseline="30000" dirty="0">
                <a:solidFill>
                  <a:srgbClr val="00B050"/>
                </a:solidFill>
              </a:rPr>
              <a:t>26</a:t>
            </a:r>
            <a:r>
              <a:rPr lang="en-US" dirty="0">
                <a:solidFill>
                  <a:srgbClr val="00B050"/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51299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257DF2-F6A9-48D9-AB3E-D2C2120611D6}"/>
              </a:ext>
            </a:extLst>
          </p:cNvPr>
          <p:cNvGraphicFramePr>
            <a:graphicFrameLocks noGrp="1"/>
          </p:cNvGraphicFramePr>
          <p:nvPr/>
        </p:nvGraphicFramePr>
        <p:xfrm>
          <a:off x="649981" y="551632"/>
          <a:ext cx="7784156" cy="5391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386">
                  <a:extLst>
                    <a:ext uri="{9D8B030D-6E8A-4147-A177-3AD203B41FA5}">
                      <a16:colId xmlns:a16="http://schemas.microsoft.com/office/drawing/2014/main" val="426342123"/>
                    </a:ext>
                  </a:extLst>
                </a:gridCol>
                <a:gridCol w="1803170">
                  <a:extLst>
                    <a:ext uri="{9D8B030D-6E8A-4147-A177-3AD203B41FA5}">
                      <a16:colId xmlns:a16="http://schemas.microsoft.com/office/drawing/2014/main" val="2904276037"/>
                    </a:ext>
                  </a:extLst>
                </a:gridCol>
                <a:gridCol w="1365507">
                  <a:extLst>
                    <a:ext uri="{9D8B030D-6E8A-4147-A177-3AD203B41FA5}">
                      <a16:colId xmlns:a16="http://schemas.microsoft.com/office/drawing/2014/main" val="2634529898"/>
                    </a:ext>
                  </a:extLst>
                </a:gridCol>
                <a:gridCol w="1636093">
                  <a:extLst>
                    <a:ext uri="{9D8B030D-6E8A-4147-A177-3AD203B41FA5}">
                      <a16:colId xmlns:a16="http://schemas.microsoft.com/office/drawing/2014/main" val="1448843211"/>
                    </a:ext>
                  </a:extLst>
                </a:gridCol>
              </a:tblGrid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(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keV)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l-G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(keV)</a:t>
                      </a:r>
                      <a:endParaRPr lang="el-G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60373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40K→40Ar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1460.820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69178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208Tl→208Pb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2614.511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12422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121.7817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32394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244.6974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18402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152Eu→152Gd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344.2785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94022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152Eu→152Gd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778.9045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57798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964.057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053475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152Eu→152Sm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1408.013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55425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214Pb→214Bi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351.9320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33368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609.321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29719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1120.294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579748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1764.491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569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2204.10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61026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214Bi→214Po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2447.69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peak13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29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FA480-F6BB-4A45-B18C-BC398B85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458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7AE32D-C068-482D-BC5E-D5E3F0D53CB3}"/>
              </a:ext>
            </a:extLst>
          </p:cNvPr>
          <p:cNvSpPr txBox="1"/>
          <p:nvPr/>
        </p:nvSpPr>
        <p:spPr>
          <a:xfrm>
            <a:off x="2079519" y="735055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1120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69C58-5D3E-48C6-9696-F8859D275E3B}"/>
              </a:ext>
            </a:extLst>
          </p:cNvPr>
          <p:cNvSpPr txBox="1"/>
          <p:nvPr/>
        </p:nvSpPr>
        <p:spPr>
          <a:xfrm>
            <a:off x="4159038" y="105822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1238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88A80-ABC0-4779-AFE4-06F73353519A}"/>
              </a:ext>
            </a:extLst>
          </p:cNvPr>
          <p:cNvSpPr txBox="1"/>
          <p:nvPr/>
        </p:nvSpPr>
        <p:spPr>
          <a:xfrm>
            <a:off x="5793087" y="150405"/>
            <a:ext cx="89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1369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Mg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205370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6F5E6-A896-49A2-BF7A-9CF405F4ADBE}"/>
              </a:ext>
            </a:extLst>
          </p:cNvPr>
          <p:cNvSpPr txBox="1"/>
          <p:nvPr/>
        </p:nvSpPr>
        <p:spPr>
          <a:xfrm>
            <a:off x="7064481" y="1381385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1408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DCEB5-4D76-47A4-8533-C632C2F591D2}"/>
              </a:ext>
            </a:extLst>
          </p:cNvPr>
          <p:cNvSpPr txBox="1"/>
          <p:nvPr/>
        </p:nvSpPr>
        <p:spPr>
          <a:xfrm>
            <a:off x="8200553" y="88724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1461</a:t>
            </a:r>
          </a:p>
          <a:p>
            <a:pPr algn="ctr"/>
            <a:r>
              <a:rPr lang="en-US" baseline="30000" dirty="0"/>
              <a:t>40</a:t>
            </a:r>
            <a:r>
              <a:rPr lang="en-US" altLang="zh-CN" dirty="0"/>
              <a:t>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9724C1-793A-4282-A806-1D0F60B2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0407"/>
            <a:ext cx="9144000" cy="3458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5481E-50F7-43BA-889F-85891F92D81A}"/>
              </a:ext>
            </a:extLst>
          </p:cNvPr>
          <p:cNvSpPr txBox="1"/>
          <p:nvPr/>
        </p:nvSpPr>
        <p:spPr>
          <a:xfrm>
            <a:off x="296962" y="418382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1509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90016-95DE-4154-B626-1480A604732F}"/>
              </a:ext>
            </a:extLst>
          </p:cNvPr>
          <p:cNvSpPr txBox="1"/>
          <p:nvPr/>
        </p:nvSpPr>
        <p:spPr>
          <a:xfrm>
            <a:off x="1954830" y="413946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1612</a:t>
            </a:r>
          </a:p>
          <a:p>
            <a:pPr algn="ctr"/>
            <a:r>
              <a:rPr lang="en-US" baseline="30000" dirty="0">
                <a:solidFill>
                  <a:srgbClr val="0000FF"/>
                </a:solidFill>
              </a:rPr>
              <a:t>25</a:t>
            </a:r>
            <a:r>
              <a:rPr lang="en-US" dirty="0">
                <a:solidFill>
                  <a:srgbClr val="0000FF"/>
                </a:solidFill>
              </a:rPr>
              <a:t>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1EAFB-55AF-456B-BEAA-F808F7F42EDA}"/>
              </a:ext>
            </a:extLst>
          </p:cNvPr>
          <p:cNvSpPr txBox="1"/>
          <p:nvPr/>
        </p:nvSpPr>
        <p:spPr>
          <a:xfrm>
            <a:off x="1392808" y="418382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1588</a:t>
            </a:r>
          </a:p>
          <a:p>
            <a:pPr algn="ctr"/>
            <a:r>
              <a:rPr lang="en-US" baseline="30000" dirty="0"/>
              <a:t>228</a:t>
            </a:r>
            <a:r>
              <a:rPr lang="en-US" altLang="zh-CN" dirty="0"/>
              <a:t>Ac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FA7D32-9630-4219-9AC0-80EF4DBF5B8C}"/>
              </a:ext>
            </a:extLst>
          </p:cNvPr>
          <p:cNvSpPr txBox="1"/>
          <p:nvPr/>
        </p:nvSpPr>
        <p:spPr>
          <a:xfrm>
            <a:off x="3980268" y="4359903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1730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E7D8F-C490-495D-B556-D4C23C641722}"/>
              </a:ext>
            </a:extLst>
          </p:cNvPr>
          <p:cNvSpPr txBox="1"/>
          <p:nvPr/>
        </p:nvSpPr>
        <p:spPr>
          <a:xfrm>
            <a:off x="4633012" y="3555607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1764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ED946-DCD8-4B03-B985-E34E257B7613}"/>
              </a:ext>
            </a:extLst>
          </p:cNvPr>
          <p:cNvSpPr txBox="1"/>
          <p:nvPr/>
        </p:nvSpPr>
        <p:spPr>
          <a:xfrm>
            <a:off x="5223043" y="3555607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1789</a:t>
            </a:r>
          </a:p>
          <a:p>
            <a:pPr algn="ctr"/>
            <a:r>
              <a:rPr lang="en-US" baseline="30000" dirty="0">
                <a:solidFill>
                  <a:srgbClr val="0000FF"/>
                </a:solidFill>
              </a:rPr>
              <a:t>25</a:t>
            </a:r>
            <a:r>
              <a:rPr lang="en-US" dirty="0">
                <a:solidFill>
                  <a:srgbClr val="0000FF"/>
                </a:solidFill>
              </a:rPr>
              <a:t>Al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1797</a:t>
            </a:r>
          </a:p>
          <a:p>
            <a:pPr algn="ctr"/>
            <a:r>
              <a:rPr lang="en-US" baseline="30000" dirty="0">
                <a:solidFill>
                  <a:srgbClr val="00B050"/>
                </a:solidFill>
              </a:rPr>
              <a:t>26</a:t>
            </a:r>
            <a:r>
              <a:rPr lang="en-US" altLang="zh-CN" dirty="0">
                <a:solidFill>
                  <a:srgbClr val="00B050"/>
                </a:solidFill>
              </a:rPr>
              <a:t>Si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D6C5B-7C37-4D9A-8CFC-A46268EF3DC8}"/>
              </a:ext>
            </a:extLst>
          </p:cNvPr>
          <p:cNvSpPr txBox="1"/>
          <p:nvPr/>
        </p:nvSpPr>
        <p:spPr>
          <a:xfrm>
            <a:off x="6026857" y="4656311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1847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1BFAF-2E72-40FD-9B34-4C9DD4A41B6B}"/>
              </a:ext>
            </a:extLst>
          </p:cNvPr>
          <p:cNvSpPr txBox="1"/>
          <p:nvPr/>
        </p:nvSpPr>
        <p:spPr>
          <a:xfrm>
            <a:off x="1163782" y="612070"/>
            <a:ext cx="791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1077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Mg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33962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E0F18F-FC31-4ABF-B325-DF6C31639867}"/>
              </a:ext>
            </a:extLst>
          </p:cNvPr>
          <p:cNvSpPr txBox="1"/>
          <p:nvPr/>
        </p:nvSpPr>
        <p:spPr>
          <a:xfrm>
            <a:off x="601975" y="2845756"/>
            <a:ext cx="388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i="1" baseline="-25000" dirty="0">
                <a:solidFill>
                  <a:srgbClr val="C00000"/>
                </a:solidFill>
              </a:rPr>
              <a:t>1369</a:t>
            </a:r>
            <a:r>
              <a:rPr lang="en-US" i="1" dirty="0">
                <a:solidFill>
                  <a:srgbClr val="C00000"/>
                </a:solidFill>
              </a:rPr>
              <a:t> = 220387 based on counts in 1077</a:t>
            </a:r>
          </a:p>
        </p:txBody>
      </p:sp>
    </p:spTree>
    <p:extLst>
      <p:ext uri="{BB962C8B-B14F-4D97-AF65-F5344CB8AC3E}">
        <p14:creationId xmlns:p14="http://schemas.microsoft.com/office/powerpoint/2010/main" val="2603361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EE933-57BB-4F07-A33C-8F8113E9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58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36651-9182-4171-B140-FE35B2820024}"/>
              </a:ext>
            </a:extLst>
          </p:cNvPr>
          <p:cNvSpPr txBox="1"/>
          <p:nvPr/>
        </p:nvSpPr>
        <p:spPr>
          <a:xfrm>
            <a:off x="2079519" y="858982"/>
            <a:ext cx="6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2119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C0077-52C8-4B38-8491-586D87535B09}"/>
              </a:ext>
            </a:extLst>
          </p:cNvPr>
          <p:cNvSpPr txBox="1"/>
          <p:nvPr/>
        </p:nvSpPr>
        <p:spPr>
          <a:xfrm>
            <a:off x="1556567" y="535816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2615*</a:t>
            </a:r>
          </a:p>
          <a:p>
            <a:pPr algn="ctr"/>
            <a:r>
              <a:rPr lang="en-US" baseline="30000" dirty="0"/>
              <a:t>208</a:t>
            </a:r>
            <a:r>
              <a:rPr lang="en-US" dirty="0"/>
              <a:t>Tl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4F9E5-5FAF-4AD8-B971-53355EE451CB}"/>
              </a:ext>
            </a:extLst>
          </p:cNvPr>
          <p:cNvSpPr txBox="1"/>
          <p:nvPr/>
        </p:nvSpPr>
        <p:spPr>
          <a:xfrm>
            <a:off x="3554921" y="346363"/>
            <a:ext cx="6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2204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ABDCB-1E06-458E-8F3E-B5553A7903B4}"/>
              </a:ext>
            </a:extLst>
          </p:cNvPr>
          <p:cNvSpPr txBox="1"/>
          <p:nvPr/>
        </p:nvSpPr>
        <p:spPr>
          <a:xfrm>
            <a:off x="4187920" y="655673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2754*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57E76-492F-44F6-AF02-AF8DAF4725FF}"/>
              </a:ext>
            </a:extLst>
          </p:cNvPr>
          <p:cNvSpPr txBox="1"/>
          <p:nvPr/>
        </p:nvSpPr>
        <p:spPr>
          <a:xfrm>
            <a:off x="7766433" y="909889"/>
            <a:ext cx="65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2448</a:t>
            </a:r>
          </a:p>
          <a:p>
            <a:pPr algn="ctr"/>
            <a:r>
              <a:rPr lang="en-US" baseline="30000" dirty="0"/>
              <a:t>214</a:t>
            </a:r>
            <a:r>
              <a:rPr lang="en-US" altLang="zh-CN" dirty="0"/>
              <a:t>Bi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EE7F97-ECB8-40E1-887A-F1A8FBDDB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9884"/>
            <a:ext cx="9144000" cy="3458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6CD9B4-F543-444A-9C8E-041D1F8CB036}"/>
              </a:ext>
            </a:extLst>
          </p:cNvPr>
          <p:cNvSpPr txBox="1"/>
          <p:nvPr/>
        </p:nvSpPr>
        <p:spPr>
          <a:xfrm>
            <a:off x="2430505" y="367076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2615</a:t>
            </a:r>
          </a:p>
          <a:p>
            <a:pPr algn="ctr"/>
            <a:r>
              <a:rPr lang="en-US" baseline="30000" dirty="0"/>
              <a:t>208</a:t>
            </a:r>
            <a:r>
              <a:rPr lang="en-US" dirty="0"/>
              <a:t>Tl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E595B-02DC-40C6-849B-1EE610D3EC11}"/>
              </a:ext>
            </a:extLst>
          </p:cNvPr>
          <p:cNvSpPr txBox="1"/>
          <p:nvPr/>
        </p:nvSpPr>
        <p:spPr>
          <a:xfrm>
            <a:off x="4672394" y="356526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2754</a:t>
            </a:r>
          </a:p>
          <a:p>
            <a:pPr algn="ctr"/>
            <a:r>
              <a:rPr lang="en-US" baseline="30000" dirty="0">
                <a:solidFill>
                  <a:srgbClr val="FF0000"/>
                </a:solidFill>
              </a:rPr>
              <a:t>24</a:t>
            </a:r>
            <a:r>
              <a:rPr lang="en-US" dirty="0">
                <a:solidFill>
                  <a:srgbClr val="FF0000"/>
                </a:solidFill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257884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8">
                <a:extLst>
                  <a:ext uri="{FF2B5EF4-FFF2-40B4-BE49-F238E27FC236}">
                    <a16:creationId xmlns:a16="http://schemas.microsoft.com/office/drawing/2014/main" id="{BDCC44F8-C8E0-4702-B356-CFC4B1D3163A}"/>
                  </a:ext>
                </a:extLst>
              </p:cNvPr>
              <p:cNvSpPr txBox="1"/>
              <p:nvPr/>
            </p:nvSpPr>
            <p:spPr>
              <a:xfrm>
                <a:off x="159105" y="251845"/>
                <a:ext cx="8479569" cy="29274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000" b="0" i="0" u="none" strike="noStrike" baseline="0" dirty="0">
                    <a:latin typeface="Times-Roman"/>
                  </a:rPr>
                  <a:t>An exponentially modified Gaussian (EMG) function of the form:</a:t>
                </a:r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n-US" sz="22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erfc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altLang="zh-C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sz="2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altLang="zh-C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zh-CN" alt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sz="2000" b="0" i="0" u="none" strike="noStrike" baseline="0" dirty="0">
                    <a:latin typeface="Times-Roman"/>
                  </a:rPr>
                  <a:t>was used to fit each </a:t>
                </a:r>
                <a:r>
                  <a:rPr lang="en-US" sz="2000" b="0" i="1" u="none" strike="noStrike" baseline="0" dirty="0">
                    <a:latin typeface="RMTMI"/>
                  </a:rPr>
                  <a:t>γ </a:t>
                </a:r>
                <a:r>
                  <a:rPr lang="en-US" sz="2000" b="0" i="0" u="none" strike="noStrike" baseline="0" dirty="0">
                    <a:latin typeface="Times-Roman"/>
                  </a:rPr>
                  <a:t>-ray line in the spectrum. The EMG is characterized by an exponential decay constant </a:t>
                </a:r>
                <a:r>
                  <a:rPr lang="en-US" sz="2000" b="0" i="1" u="none" strike="noStrike" baseline="0" dirty="0">
                    <a:latin typeface="RMTMI"/>
                  </a:rPr>
                  <a:t>τ </a:t>
                </a:r>
                <a:r>
                  <a:rPr lang="en-US" sz="2000" b="0" i="0" u="none" strike="noStrike" baseline="0" dirty="0">
                    <a:latin typeface="Times-Roman"/>
                  </a:rPr>
                  <a:t>, width </a:t>
                </a:r>
                <a:r>
                  <a:rPr lang="en-US" sz="2000" b="0" i="1" u="none" strike="noStrike" baseline="0" dirty="0">
                    <a:latin typeface="RMTMI"/>
                  </a:rPr>
                  <a:t>σ</a:t>
                </a:r>
                <a:r>
                  <a:rPr lang="en-US" sz="2000" b="0" i="0" u="none" strike="noStrike" baseline="0" dirty="0">
                    <a:latin typeface="Times-Roman"/>
                  </a:rPr>
                  <a:t>, mean </a:t>
                </a:r>
                <a:r>
                  <a:rPr lang="en-US" sz="2000" b="0" i="1" u="none" strike="noStrike" baseline="0" dirty="0">
                    <a:latin typeface="RMTMI"/>
                  </a:rPr>
                  <a:t>μ</a:t>
                </a:r>
                <a:r>
                  <a:rPr lang="en-US" sz="2000" b="0" i="0" u="none" strike="noStrike" baseline="0" dirty="0">
                    <a:latin typeface="Times-Roman"/>
                  </a:rPr>
                  <a:t>, energy </a:t>
                </a:r>
                <a:r>
                  <a:rPr lang="en-US" sz="2000" b="0" i="1" u="none" strike="noStrike" baseline="0" dirty="0">
                    <a:latin typeface="Times-Italic"/>
                  </a:rPr>
                  <a:t>x</a:t>
                </a:r>
                <a:r>
                  <a:rPr lang="en-US" sz="2000" b="0" i="0" u="none" strike="noStrike" baseline="0" dirty="0">
                    <a:latin typeface="Times-Roman"/>
                  </a:rPr>
                  <a:t>, and area below the curve </a:t>
                </a:r>
                <a:r>
                  <a:rPr lang="en-US" sz="2000" b="0" i="1" u="none" strike="noStrike" baseline="0" dirty="0">
                    <a:latin typeface="Times-Italic"/>
                  </a:rPr>
                  <a:t>N</a:t>
                </a:r>
                <a:r>
                  <a:rPr lang="en-US" sz="2000" b="0" i="0" u="none" strike="noStrike" baseline="0" dirty="0">
                    <a:latin typeface="Times-Roman"/>
                  </a:rPr>
                  <a:t>. Also, a linear function is added to this formula to model the local background.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8">
                <a:extLst>
                  <a:ext uri="{FF2B5EF4-FFF2-40B4-BE49-F238E27FC236}">
                    <a16:creationId xmlns:a16="http://schemas.microsoft.com/office/drawing/2014/main" id="{BDCC44F8-C8E0-4702-B356-CFC4B1D31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5" y="251845"/>
                <a:ext cx="8479569" cy="2927404"/>
              </a:xfrm>
              <a:prstGeom prst="rect">
                <a:avLst/>
              </a:prstGeom>
              <a:blipFill>
                <a:blip r:embed="rId2"/>
                <a:stretch>
                  <a:fillRect l="-1797" r="-1653" b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3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B9845E-638F-486D-88EE-9E11679D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30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8F967-B350-46FB-8263-CA9894B15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30" cy="3474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088F38-472A-4EBA-BA4A-5E3A094D3269}"/>
              </a:ext>
            </a:extLst>
          </p:cNvPr>
          <p:cNvSpPr txBox="1"/>
          <p:nvPr/>
        </p:nvSpPr>
        <p:spPr>
          <a:xfrm>
            <a:off x="1274618" y="251752"/>
            <a:ext cx="26933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0" i="0" u="none" strike="noStrike" baseline="30000" dirty="0">
                <a:latin typeface="Times-Roman"/>
              </a:rPr>
              <a:t>40</a:t>
            </a:r>
            <a:r>
              <a:rPr lang="en-US" sz="1800" b="0" i="0" u="none" strike="noStrike" baseline="0" dirty="0">
                <a:latin typeface="Times-Roman"/>
              </a:rPr>
              <a:t>K 1460</a:t>
            </a:r>
            <a:r>
              <a:rPr lang="en-US" sz="1800" b="0" i="1" u="none" strike="noStrike" baseline="0" dirty="0">
                <a:latin typeface="RMTMI"/>
              </a:rPr>
              <a:t>.</a:t>
            </a:r>
            <a:r>
              <a:rPr lang="en-US" sz="1800" b="0" i="0" u="none" strike="noStrike" baseline="0" dirty="0">
                <a:latin typeface="Times-Roman"/>
              </a:rPr>
              <a:t>820 </a:t>
            </a:r>
            <a:r>
              <a:rPr lang="en-US" sz="1800" b="0" i="0" u="none" strike="noStrike" baseline="0" dirty="0">
                <a:latin typeface="MTSY"/>
              </a:rPr>
              <a:t>± </a:t>
            </a:r>
            <a:r>
              <a:rPr lang="en-US" sz="1800" b="0" i="0" u="none" strike="noStrike" baseline="0" dirty="0">
                <a:latin typeface="Times-Roman"/>
              </a:rPr>
              <a:t>0</a:t>
            </a:r>
            <a:r>
              <a:rPr lang="en-US" sz="1800" b="0" i="1" u="none" strike="noStrike" baseline="0" dirty="0">
                <a:latin typeface="RMTMI"/>
              </a:rPr>
              <a:t>.</a:t>
            </a:r>
            <a:r>
              <a:rPr lang="en-US" sz="1800" b="0" i="0" u="none" strike="noStrike" baseline="0" dirty="0">
                <a:latin typeface="Times-Roman"/>
              </a:rPr>
              <a:t>005 </a:t>
            </a:r>
            <a:r>
              <a:rPr lang="en-US" altLang="zh-CN" sz="1800" b="0" i="0" u="none" strike="noStrike" baseline="0" dirty="0">
                <a:latin typeface="Times-Roman"/>
              </a:rPr>
              <a:t>keV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2BC120-4B96-4CB3-B101-693BE2EA2D6C}"/>
              </a:ext>
            </a:extLst>
          </p:cNvPr>
          <p:cNvSpPr txBox="1"/>
          <p:nvPr/>
        </p:nvSpPr>
        <p:spPr>
          <a:xfrm>
            <a:off x="1427018" y="98367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29D12-3719-407B-A833-532DC1FD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3208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6CC72-9957-4AF7-A131-940952AAC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777624" cy="3474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46813-AC32-4E23-A12F-E86366B17C17}"/>
              </a:ext>
            </a:extLst>
          </p:cNvPr>
          <p:cNvSpPr txBox="1"/>
          <p:nvPr/>
        </p:nvSpPr>
        <p:spPr>
          <a:xfrm>
            <a:off x="1274618" y="362588"/>
            <a:ext cx="27232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0" i="0" u="none" strike="noStrike" baseline="30000" dirty="0">
                <a:latin typeface="Times-Roman"/>
              </a:rPr>
              <a:t>208</a:t>
            </a:r>
            <a:r>
              <a:rPr lang="en-US" sz="1800" b="0" i="0" u="none" strike="noStrike" baseline="0" dirty="0">
                <a:latin typeface="Times-Roman"/>
              </a:rPr>
              <a:t>Tl 2614</a:t>
            </a:r>
            <a:r>
              <a:rPr lang="en-US" sz="1800" b="0" i="1" u="none" strike="noStrike" baseline="0" dirty="0">
                <a:latin typeface="RMTMI"/>
              </a:rPr>
              <a:t>.</a:t>
            </a:r>
            <a:r>
              <a:rPr lang="en-US" sz="1800" b="0" i="0" u="none" strike="noStrike" baseline="0" dirty="0">
                <a:latin typeface="Times-Roman"/>
              </a:rPr>
              <a:t>511 </a:t>
            </a:r>
            <a:r>
              <a:rPr lang="en-US" sz="1800" b="0" i="0" u="none" strike="noStrike" baseline="0" dirty="0">
                <a:latin typeface="MTSY"/>
              </a:rPr>
              <a:t>± </a:t>
            </a:r>
            <a:r>
              <a:rPr lang="en-US" sz="1800" b="0" i="0" u="none" strike="noStrike" baseline="0" dirty="0">
                <a:latin typeface="Times-Roman"/>
              </a:rPr>
              <a:t>0</a:t>
            </a:r>
            <a:r>
              <a:rPr lang="en-US" sz="1800" b="0" i="1" u="none" strike="noStrike" baseline="0" dirty="0">
                <a:latin typeface="RMTMI"/>
              </a:rPr>
              <a:t>.</a:t>
            </a:r>
            <a:r>
              <a:rPr lang="en-US" sz="1800" b="0" i="0" u="none" strike="noStrike" baseline="0" dirty="0">
                <a:latin typeface="Times-Roman"/>
              </a:rPr>
              <a:t>010 keV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315AE-2193-4323-B516-629714781FA8}"/>
              </a:ext>
            </a:extLst>
          </p:cNvPr>
          <p:cNvSpPr txBox="1"/>
          <p:nvPr/>
        </p:nvSpPr>
        <p:spPr>
          <a:xfrm>
            <a:off x="1427018" y="98367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4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39849-81C4-4773-B287-FE835ED8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39480-BA9A-402F-8317-4932E871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8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1CA36-6700-4F09-A52A-92458D03EF03}"/>
              </a:ext>
            </a:extLst>
          </p:cNvPr>
          <p:cNvSpPr txBox="1"/>
          <p:nvPr/>
        </p:nvSpPr>
        <p:spPr>
          <a:xfrm>
            <a:off x="1455174" y="580103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Identical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4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0A166-DD1D-4DB7-AA3F-3A74216F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255335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8B43B-91D4-474E-98CD-4BAC4392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83280"/>
            <a:ext cx="8255335" cy="347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D8B7CF-CD57-4CA5-BC84-D55817878A9A}"/>
              </a:ext>
            </a:extLst>
          </p:cNvPr>
          <p:cNvSpPr txBox="1"/>
          <p:nvPr/>
        </p:nvSpPr>
        <p:spPr>
          <a:xfrm>
            <a:off x="3557436" y="406697"/>
            <a:ext cx="135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/>
              <a:t>152</a:t>
            </a:r>
            <a:r>
              <a:rPr lang="en-US" dirty="0"/>
              <a:t>Eu</a:t>
            </a:r>
          </a:p>
          <a:p>
            <a:pPr algn="ctr"/>
            <a:r>
              <a:rPr lang="en-US" dirty="0"/>
              <a:t>uncalibrated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F7F03-7966-4919-ACF5-5FA489EEFBFD}"/>
              </a:ext>
            </a:extLst>
          </p:cNvPr>
          <p:cNvSpPr txBox="1"/>
          <p:nvPr/>
        </p:nvSpPr>
        <p:spPr>
          <a:xfrm>
            <a:off x="3757779" y="109039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B6B37-0B88-4FA2-A6FA-9350CE3D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7624" cy="3474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FFB40-8CB8-43AF-9F62-FB3B0EC1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280"/>
            <a:ext cx="8813208" cy="347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209A9-DFBA-459A-9854-AF03AF89210D}"/>
              </a:ext>
            </a:extLst>
          </p:cNvPr>
          <p:cNvSpPr txBox="1"/>
          <p:nvPr/>
        </p:nvSpPr>
        <p:spPr>
          <a:xfrm>
            <a:off x="1360943" y="30068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Run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7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666</Words>
  <Application>Microsoft Office PowerPoint</Application>
  <PresentationFormat>On-screen Show (4:3)</PresentationFormat>
  <Paragraphs>252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MTSY</vt:lpstr>
      <vt:lpstr>RMTMI</vt:lpstr>
      <vt:lpstr>Times-Italic</vt:lpstr>
      <vt:lpstr>Times-Roman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E21010 Ge calibration and preliminary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5</cp:revision>
  <dcterms:created xsi:type="dcterms:W3CDTF">2023-07-25T02:30:28Z</dcterms:created>
  <dcterms:modified xsi:type="dcterms:W3CDTF">2023-07-27T02:43:45Z</dcterms:modified>
</cp:coreProperties>
</file>