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3493" r:id="rId3"/>
    <p:sldId id="3494" r:id="rId4"/>
    <p:sldId id="349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4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00CF4-D57C-4935-AB6B-5DCE1BBB5F45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0B28F-E761-4E24-AD32-DE3B3510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92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::Open("F:/e21010/pxct/run0234_LEGe_XtRa_60Co_I7281_onChamberWall_window1us_TrigRise0.016us_TrigGap1.000us_CFDdisabled_cal.root");</a:t>
            </a:r>
          </a:p>
          <a:p>
            <a:endParaRPr lang="en-US" dirty="0"/>
          </a:p>
          <a:p>
            <a:r>
              <a:rPr lang="en-US" dirty="0" err="1"/>
              <a:t>TCanvas</a:t>
            </a:r>
            <a:r>
              <a:rPr lang="en-US" dirty="0"/>
              <a:t>* </a:t>
            </a:r>
            <a:r>
              <a:rPr lang="en-US" dirty="0" err="1"/>
              <a:t>canvaspeak</a:t>
            </a:r>
            <a:r>
              <a:rPr lang="en-US" dirty="0"/>
              <a:t> = new </a:t>
            </a:r>
            <a:r>
              <a:rPr lang="en-US" dirty="0" err="1"/>
              <a:t>TCanvas</a:t>
            </a:r>
            <a:r>
              <a:rPr lang="en-US" dirty="0"/>
              <a:t>("</a:t>
            </a:r>
            <a:r>
              <a:rPr lang="en-US" dirty="0" err="1"/>
              <a:t>canvaspeak</a:t>
            </a:r>
            <a:r>
              <a:rPr lang="en-US" dirty="0"/>
              <a:t>", "</a:t>
            </a:r>
            <a:r>
              <a:rPr lang="en-US" dirty="0" err="1"/>
              <a:t>canvaspeak</a:t>
            </a:r>
            <a:r>
              <a:rPr lang="en-US" dirty="0"/>
              <a:t>", 1300, 800);//</a:t>
            </a:r>
          </a:p>
          <a:p>
            <a:r>
              <a:rPr lang="en-US" dirty="0" err="1"/>
              <a:t>canvaspeak</a:t>
            </a:r>
            <a:r>
              <a:rPr lang="en-US" dirty="0"/>
              <a:t>-&gt;cd();//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SetTopMargin</a:t>
            </a:r>
            <a:r>
              <a:rPr lang="en-US" dirty="0"/>
              <a:t>(0.03);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SetRightMargin</a:t>
            </a:r>
            <a:r>
              <a:rPr lang="en-US" dirty="0"/>
              <a:t>(0.04);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SetLeftMargin</a:t>
            </a:r>
            <a:r>
              <a:rPr lang="en-US" dirty="0"/>
              <a:t>(0.13);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SetBottomMargin</a:t>
            </a:r>
            <a:r>
              <a:rPr lang="en-US" dirty="0"/>
              <a:t>(0.16);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(2);</a:t>
            </a:r>
          </a:p>
          <a:p>
            <a:endParaRPr lang="en-US" dirty="0"/>
          </a:p>
          <a:p>
            <a:r>
              <a:rPr lang="en-US" dirty="0"/>
              <a:t>TH1D* </a:t>
            </a:r>
            <a:r>
              <a:rPr lang="en-US" dirty="0" err="1"/>
              <a:t>htimestamps</a:t>
            </a:r>
            <a:r>
              <a:rPr lang="en-US" dirty="0"/>
              <a:t> = new TH1D("</a:t>
            </a:r>
            <a:r>
              <a:rPr lang="en-US" dirty="0" err="1"/>
              <a:t>htimestamps</a:t>
            </a:r>
            <a:r>
              <a:rPr lang="en-US" dirty="0"/>
              <a:t>", "</a:t>
            </a:r>
            <a:r>
              <a:rPr lang="en-US" dirty="0" err="1"/>
              <a:t>htimestamps</a:t>
            </a:r>
            <a:r>
              <a:rPr lang="en-US" dirty="0"/>
              <a:t>", 250,-1000,1000);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Rebin</a:t>
            </a:r>
            <a:r>
              <a:rPr lang="en-US" dirty="0"/>
              <a:t>(1);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("North - South Time difference (ns)");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8 ns");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(1.1);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(0.95);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(-1000,1000);</a:t>
            </a:r>
          </a:p>
          <a:p>
            <a:r>
              <a:rPr lang="en-US" dirty="0"/>
              <a:t>//</a:t>
            </a:r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(0,1700);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(505);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(3);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(kAzure+1);</a:t>
            </a:r>
          </a:p>
          <a:p>
            <a:r>
              <a:rPr lang="en-US" dirty="0"/>
              <a:t>tree-&gt;Draw("</a:t>
            </a:r>
            <a:r>
              <a:rPr lang="en-US" dirty="0" err="1"/>
              <a:t>north_t-south_t</a:t>
            </a:r>
            <a:r>
              <a:rPr lang="en-US" dirty="0"/>
              <a:t>&gt;&gt;</a:t>
            </a:r>
            <a:r>
              <a:rPr lang="en-US" dirty="0" err="1"/>
              <a:t>htimestamps</a:t>
            </a:r>
            <a:r>
              <a:rPr lang="en-US" dirty="0"/>
              <a:t>","</a:t>
            </a:r>
            <a:r>
              <a:rPr lang="en-US" dirty="0" err="1"/>
              <a:t>south_e</a:t>
            </a:r>
            <a:r>
              <a:rPr lang="en-US" dirty="0"/>
              <a:t>&gt;1100&amp;&amp;</a:t>
            </a:r>
            <a:r>
              <a:rPr lang="en-US" dirty="0" err="1"/>
              <a:t>south_e</a:t>
            </a:r>
            <a:r>
              <a:rPr lang="en-US" dirty="0"/>
              <a:t>&lt;1400&amp;&amp;</a:t>
            </a:r>
            <a:r>
              <a:rPr lang="en-US" dirty="0" err="1"/>
              <a:t>north_e</a:t>
            </a:r>
            <a:r>
              <a:rPr lang="en-US" dirty="0"/>
              <a:t>&gt;1100&amp;&amp;</a:t>
            </a:r>
            <a:r>
              <a:rPr lang="en-US" dirty="0" err="1"/>
              <a:t>north_e</a:t>
            </a:r>
            <a:r>
              <a:rPr lang="en-US" dirty="0"/>
              <a:t>&lt;1400");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(kOrange+7);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/>
              <a:t>tree-&gt;Draw("north_tled-south_</a:t>
            </a:r>
            <a:r>
              <a:rPr lang="en-US" dirty="0" err="1"/>
              <a:t>tled</a:t>
            </a:r>
            <a:r>
              <a:rPr lang="en-US" dirty="0"/>
              <a:t>","</a:t>
            </a:r>
            <a:r>
              <a:rPr lang="en-US" dirty="0" err="1"/>
              <a:t>south_e</a:t>
            </a:r>
            <a:r>
              <a:rPr lang="en-US" dirty="0"/>
              <a:t>&gt;1100&amp;&amp;</a:t>
            </a:r>
            <a:r>
              <a:rPr lang="en-US" dirty="0" err="1"/>
              <a:t>south_e</a:t>
            </a:r>
            <a:r>
              <a:rPr lang="en-US" dirty="0"/>
              <a:t>&lt;1400&amp;&amp;</a:t>
            </a:r>
            <a:r>
              <a:rPr lang="en-US" dirty="0" err="1"/>
              <a:t>north_e</a:t>
            </a:r>
            <a:r>
              <a:rPr lang="en-US" dirty="0"/>
              <a:t>&gt;1100&amp;&amp;</a:t>
            </a:r>
            <a:r>
              <a:rPr lang="en-US" dirty="0" err="1"/>
              <a:t>north_e</a:t>
            </a:r>
            <a:r>
              <a:rPr lang="en-US" dirty="0"/>
              <a:t>&lt;1400","same");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0244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::Open("F:/e21010/pxct/run0235_LEGe_XtRa_60Co_I7281_onChamberWall_window1us_TrigRise0.016us_TrigGap1.000us_CFDdelay0.504us_cal.root");</a:t>
            </a:r>
          </a:p>
          <a:p>
            <a:endParaRPr lang="en-US" dirty="0"/>
          </a:p>
          <a:p>
            <a:r>
              <a:rPr lang="en-US" dirty="0" err="1"/>
              <a:t>TCanvas</a:t>
            </a:r>
            <a:r>
              <a:rPr lang="en-US" dirty="0"/>
              <a:t>* </a:t>
            </a:r>
            <a:r>
              <a:rPr lang="en-US" dirty="0" err="1"/>
              <a:t>canvaspeak</a:t>
            </a:r>
            <a:r>
              <a:rPr lang="en-US" dirty="0"/>
              <a:t> = new </a:t>
            </a:r>
            <a:r>
              <a:rPr lang="en-US" dirty="0" err="1"/>
              <a:t>TCanvas</a:t>
            </a:r>
            <a:r>
              <a:rPr lang="en-US" dirty="0"/>
              <a:t>("</a:t>
            </a:r>
            <a:r>
              <a:rPr lang="en-US" dirty="0" err="1"/>
              <a:t>canvaspeak</a:t>
            </a:r>
            <a:r>
              <a:rPr lang="en-US" dirty="0"/>
              <a:t>", "</a:t>
            </a:r>
            <a:r>
              <a:rPr lang="en-US" dirty="0" err="1"/>
              <a:t>canvaspeak</a:t>
            </a:r>
            <a:r>
              <a:rPr lang="en-US" dirty="0"/>
              <a:t>", 1300, 800);//</a:t>
            </a:r>
          </a:p>
          <a:p>
            <a:r>
              <a:rPr lang="en-US" dirty="0" err="1"/>
              <a:t>canvaspeak</a:t>
            </a:r>
            <a:r>
              <a:rPr lang="en-US" dirty="0"/>
              <a:t>-&gt;cd();//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SetTopMargin</a:t>
            </a:r>
            <a:r>
              <a:rPr lang="en-US" dirty="0"/>
              <a:t>(0.03);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SetRightMargin</a:t>
            </a:r>
            <a:r>
              <a:rPr lang="en-US" dirty="0"/>
              <a:t>(0.04);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SetLeftMargin</a:t>
            </a:r>
            <a:r>
              <a:rPr lang="en-US" dirty="0"/>
              <a:t>(0.13);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SetBottomMargin</a:t>
            </a:r>
            <a:r>
              <a:rPr lang="en-US" dirty="0"/>
              <a:t>(0.16);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(2);</a:t>
            </a:r>
          </a:p>
          <a:p>
            <a:endParaRPr lang="en-US" dirty="0"/>
          </a:p>
          <a:p>
            <a:r>
              <a:rPr lang="en-US" dirty="0"/>
              <a:t>TH1D* </a:t>
            </a:r>
            <a:r>
              <a:rPr lang="en-US" dirty="0" err="1"/>
              <a:t>htimestamps</a:t>
            </a:r>
            <a:r>
              <a:rPr lang="en-US" dirty="0"/>
              <a:t> = new TH1D("</a:t>
            </a:r>
            <a:r>
              <a:rPr lang="en-US" dirty="0" err="1"/>
              <a:t>htimestamps</a:t>
            </a:r>
            <a:r>
              <a:rPr lang="en-US" dirty="0"/>
              <a:t>", "</a:t>
            </a:r>
            <a:r>
              <a:rPr lang="en-US" dirty="0" err="1"/>
              <a:t>htimestamps</a:t>
            </a:r>
            <a:r>
              <a:rPr lang="en-US" dirty="0"/>
              <a:t>", 250,-1000,1000);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Rebin</a:t>
            </a:r>
            <a:r>
              <a:rPr lang="en-US" dirty="0"/>
              <a:t>(1);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("North - South Time difference (ns)");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8 ns");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(1.1);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(0.95);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(-1000,1000);</a:t>
            </a:r>
          </a:p>
          <a:p>
            <a:r>
              <a:rPr lang="en-US" dirty="0"/>
              <a:t>//</a:t>
            </a:r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(0,1700);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(505);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(3);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(kAzure+1);</a:t>
            </a:r>
          </a:p>
          <a:p>
            <a:r>
              <a:rPr lang="en-US" dirty="0"/>
              <a:t>tree-&gt;Draw("</a:t>
            </a:r>
            <a:r>
              <a:rPr lang="en-US" dirty="0" err="1"/>
              <a:t>north_t-south_t</a:t>
            </a:r>
            <a:r>
              <a:rPr lang="en-US" dirty="0"/>
              <a:t>&gt;&gt;</a:t>
            </a:r>
            <a:r>
              <a:rPr lang="en-US" dirty="0" err="1"/>
              <a:t>htimestamps</a:t>
            </a:r>
            <a:r>
              <a:rPr lang="en-US" dirty="0"/>
              <a:t>","</a:t>
            </a:r>
            <a:r>
              <a:rPr lang="en-US" dirty="0" err="1"/>
              <a:t>south_e</a:t>
            </a:r>
            <a:r>
              <a:rPr lang="en-US" dirty="0"/>
              <a:t>&gt;1100&amp;&amp;</a:t>
            </a:r>
            <a:r>
              <a:rPr lang="en-US" dirty="0" err="1"/>
              <a:t>south_e</a:t>
            </a:r>
            <a:r>
              <a:rPr lang="en-US" dirty="0"/>
              <a:t>&lt;1400&amp;&amp;</a:t>
            </a:r>
            <a:r>
              <a:rPr lang="en-US" dirty="0" err="1"/>
              <a:t>north_e</a:t>
            </a:r>
            <a:r>
              <a:rPr lang="en-US" dirty="0"/>
              <a:t>&gt;1100&amp;&amp;</a:t>
            </a:r>
            <a:r>
              <a:rPr lang="en-US" dirty="0" err="1"/>
              <a:t>north_e</a:t>
            </a:r>
            <a:r>
              <a:rPr lang="en-US" dirty="0"/>
              <a:t>&lt;1400");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(kOrange+7);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/>
              <a:t>tree-&gt;Draw("north_tled-south_</a:t>
            </a:r>
            <a:r>
              <a:rPr lang="en-US" dirty="0" err="1"/>
              <a:t>tled</a:t>
            </a:r>
            <a:r>
              <a:rPr lang="en-US" dirty="0"/>
              <a:t>","</a:t>
            </a:r>
            <a:r>
              <a:rPr lang="en-US" dirty="0" err="1"/>
              <a:t>south_e</a:t>
            </a:r>
            <a:r>
              <a:rPr lang="en-US" dirty="0"/>
              <a:t>&gt;1100&amp;&amp;</a:t>
            </a:r>
            <a:r>
              <a:rPr lang="en-US" dirty="0" err="1"/>
              <a:t>south_e</a:t>
            </a:r>
            <a:r>
              <a:rPr lang="en-US" dirty="0"/>
              <a:t>&lt;1400&amp;&amp;</a:t>
            </a:r>
            <a:r>
              <a:rPr lang="en-US" dirty="0" err="1"/>
              <a:t>north_e</a:t>
            </a:r>
            <a:r>
              <a:rPr lang="en-US" dirty="0"/>
              <a:t>&gt;1100&amp;&amp;</a:t>
            </a:r>
            <a:r>
              <a:rPr lang="en-US" dirty="0" err="1"/>
              <a:t>north_e</a:t>
            </a:r>
            <a:r>
              <a:rPr lang="en-US" dirty="0"/>
              <a:t>&lt;1400","same");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6979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8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63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25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48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6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2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3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5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4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87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FB123-AEDF-4C8F-9833-3AF972E2EEEF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E2661-CD61-4F20-8938-3BE821411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30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DD255-7FF4-4CA1-B68A-711444CE2D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PXCT Timing Test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3F4FD-F33F-4F03-9B9D-3CD0019DD5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20240418</a:t>
            </a:r>
          </a:p>
        </p:txBody>
      </p:sp>
    </p:spTree>
    <p:extLst>
      <p:ext uri="{BB962C8B-B14F-4D97-AF65-F5344CB8AC3E}">
        <p14:creationId xmlns:p14="http://schemas.microsoft.com/office/powerpoint/2010/main" val="262105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A6B5AF6-E767-4873-A127-ECEA5DAB2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45599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EF7E50-5F49-498D-8F99-F0ADAFA0097B}"/>
              </a:ext>
            </a:extLst>
          </p:cNvPr>
          <p:cNvSpPr txBox="1"/>
          <p:nvPr/>
        </p:nvSpPr>
        <p:spPr>
          <a:xfrm>
            <a:off x="1479675" y="355925"/>
            <a:ext cx="226869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Run0234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60Co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Trigger Rise 0.016 </a:t>
            </a:r>
            <a:r>
              <a:rPr lang="en-US" altLang="zh-CN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Trigger Gap 1.000 </a:t>
            </a:r>
            <a:r>
              <a:rPr lang="en-US" altLang="zh-CN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disabled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1100 &lt; South &lt; 1400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&amp;&amp;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1100 &lt; North &lt; 1400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EF47BC-8B40-453C-A5FF-C2CFA91465ED}"/>
              </a:ext>
            </a:extLst>
          </p:cNvPr>
          <p:cNvSpPr txBox="1"/>
          <p:nvPr/>
        </p:nvSpPr>
        <p:spPr>
          <a:xfrm>
            <a:off x="7664325" y="355925"/>
            <a:ext cx="7296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99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</a:t>
            </a:r>
          </a:p>
          <a:p>
            <a:r>
              <a:rPr lang="en-US" altLang="zh-CN" sz="24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LED</a:t>
            </a:r>
            <a:endParaRPr lang="en-US" sz="24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20D377-DE09-4869-A26A-76DDF058DF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572125"/>
            <a:ext cx="650557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63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1B63A66-8ED2-46A2-BE32-04728F30D9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45599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B9713F-F35A-468C-A558-A42326C54051}"/>
              </a:ext>
            </a:extLst>
          </p:cNvPr>
          <p:cNvSpPr txBox="1"/>
          <p:nvPr/>
        </p:nvSpPr>
        <p:spPr>
          <a:xfrm>
            <a:off x="1454275" y="258028"/>
            <a:ext cx="226869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Run0235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60Co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Trigger Rise 0.016 </a:t>
            </a:r>
            <a:r>
              <a:rPr lang="en-US" altLang="zh-CN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Trigger Gap 1.000 </a:t>
            </a:r>
            <a:r>
              <a:rPr lang="en-US" altLang="zh-CN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enabled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Delay 0.504 </a:t>
            </a:r>
            <a:r>
              <a:rPr lang="en-US" altLang="zh-CN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1100 &lt; South &lt; 1400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&amp;&amp;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1100 &lt; North &lt; 1400</a:t>
            </a:r>
            <a:endParaRPr lang="en-US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73862D-5CD2-456F-AFA5-CA5403C06BB3}"/>
              </a:ext>
            </a:extLst>
          </p:cNvPr>
          <p:cNvSpPr txBox="1"/>
          <p:nvPr/>
        </p:nvSpPr>
        <p:spPr>
          <a:xfrm>
            <a:off x="7664325" y="355925"/>
            <a:ext cx="7296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99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</a:t>
            </a:r>
          </a:p>
          <a:p>
            <a:r>
              <a:rPr lang="en-US" altLang="zh-CN" sz="24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LED</a:t>
            </a:r>
            <a:endParaRPr lang="en-US" sz="24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26C6E1-EAAF-4777-8783-7F050691F0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572125"/>
            <a:ext cx="650557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765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3EE24-5E9F-4A7B-937E-EC45EE7161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4025900" cy="49999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058336E-E624-4B9C-BC5A-145C48D9DE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00" y="37147"/>
            <a:ext cx="4991100" cy="19907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A2C8AD-006C-489C-853F-57101A5DC022}"/>
              </a:ext>
            </a:extLst>
          </p:cNvPr>
          <p:cNvSpPr txBox="1"/>
          <p:nvPr/>
        </p:nvSpPr>
        <p:spPr>
          <a:xfrm>
            <a:off x="4089400" y="2174438"/>
            <a:ext cx="50546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/>
              <a:t>The time-stamp obtained from leading-edge triggering has a precision of </a:t>
            </a:r>
            <a:r>
              <a:rPr lang="en-US" b="1" dirty="0"/>
              <a:t>8 ns</a:t>
            </a:r>
            <a:r>
              <a:rPr lang="en-US" dirty="0"/>
              <a:t>. However, in addition to the leading-edge triggering, the modules also employ a digital CFD algorithm that operates on the response of the trigger filter. The CFD algorithm provides timing measurements below the native sampling time of the module based on the zero-crossing time determined by linear interpolation between two points of the CFD algorithm.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72A07B5-9C80-4DB8-9F39-E4BC802CA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906328"/>
            <a:ext cx="5524500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594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855</Words>
  <Application>Microsoft Office PowerPoint</Application>
  <PresentationFormat>On-screen Show (4:3)</PresentationFormat>
  <Paragraphs>104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Office Theme</vt:lpstr>
      <vt:lpstr>PXCT Timing Test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PXCT Timing Test</dc:title>
  <dc:creator>sun lijie</dc:creator>
  <cp:lastModifiedBy>sun lijie</cp:lastModifiedBy>
  <cp:revision>1</cp:revision>
  <dcterms:created xsi:type="dcterms:W3CDTF">2024-04-18T21:19:43Z</dcterms:created>
  <dcterms:modified xsi:type="dcterms:W3CDTF">2024-04-18T21:20:39Z</dcterms:modified>
</cp:coreProperties>
</file>