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53" r:id="rId3"/>
    <p:sldId id="2952" r:id="rId4"/>
    <p:sldId id="2955" r:id="rId5"/>
    <p:sldId id="2956" r:id="rId6"/>
    <p:sldId id="2960" r:id="rId7"/>
    <p:sldId id="2957" r:id="rId8"/>
    <p:sldId id="2962" r:id="rId9"/>
    <p:sldId id="2959" r:id="rId10"/>
    <p:sldId id="2958" r:id="rId11"/>
    <p:sldId id="2961" r:id="rId12"/>
    <p:sldId id="2966" r:id="rId13"/>
    <p:sldId id="2964" r:id="rId14"/>
    <p:sldId id="29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6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2.147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68" y="3602039"/>
            <a:ext cx="4396154" cy="235359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1) Fit range</a:t>
            </a:r>
          </a:p>
          <a:p>
            <a:pPr algn="l"/>
            <a:r>
              <a:rPr lang="en-US" sz="2400" dirty="0"/>
              <a:t>2) Bin width</a:t>
            </a:r>
          </a:p>
          <a:p>
            <a:pPr algn="l"/>
            <a:r>
              <a:rPr lang="en-US" dirty="0"/>
              <a:t>3)</a:t>
            </a:r>
            <a:r>
              <a:rPr lang="zh-CN" altLang="en-US" dirty="0"/>
              <a:t> </a:t>
            </a:r>
            <a:r>
              <a:rPr lang="en-US" altLang="zh-CN" dirty="0"/>
              <a:t>Angular distribution</a:t>
            </a:r>
          </a:p>
          <a:p>
            <a:pPr algn="l"/>
            <a:r>
              <a:rPr lang="en-US" dirty="0"/>
              <a:t>4) Bayesian a</a:t>
            </a:r>
            <a:r>
              <a:rPr lang="en-US" altLang="zh-CN" dirty="0"/>
              <a:t>nalysis framework</a:t>
            </a:r>
            <a:endParaRPr lang="en-US" dirty="0"/>
          </a:p>
          <a:p>
            <a:pPr algn="l"/>
            <a:r>
              <a:rPr lang="en-US" dirty="0">
                <a:solidFill>
                  <a:srgbClr val="0033FF"/>
                </a:solidFill>
              </a:rPr>
              <a:t>5) Prior choices</a:t>
            </a: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188D-CADA-4B93-A2D1-4430D0A0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6A72E-715D-4248-8805-7AFF1730AB09}"/>
              </a:ext>
            </a:extLst>
          </p:cNvPr>
          <p:cNvSpPr txBox="1"/>
          <p:nvPr/>
        </p:nvSpPr>
        <p:spPr>
          <a:xfrm>
            <a:off x="2819400" y="1295400"/>
            <a:ext cx="16369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Uniform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[7331.5, 7336.0]</a:t>
            </a:r>
          </a:p>
        </p:txBody>
      </p:sp>
    </p:spTree>
    <p:extLst>
      <p:ext uri="{BB962C8B-B14F-4D97-AF65-F5344CB8AC3E}">
        <p14:creationId xmlns:p14="http://schemas.microsoft.com/office/powerpoint/2010/main" val="35142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91E2E-603A-4F2D-8A9C-F9743A67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AFFBD-EF8B-4868-9BB5-959E2D57753D}"/>
              </a:ext>
            </a:extLst>
          </p:cNvPr>
          <p:cNvSpPr txBox="1"/>
          <p:nvPr/>
        </p:nvSpPr>
        <p:spPr>
          <a:xfrm>
            <a:off x="2613414" y="762000"/>
            <a:ext cx="193835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Prior:</a:t>
            </a:r>
          </a:p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Basunia_NDS2021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7333.2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1.1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7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1F3E7-7406-422E-8D9E-6FA34196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97D0C-B3C4-44B6-89CD-B6D31E16F18F}"/>
              </a:ext>
            </a:extLst>
          </p:cNvPr>
          <p:cNvSpPr txBox="1"/>
          <p:nvPr/>
        </p:nvSpPr>
        <p:spPr>
          <a:xfrm>
            <a:off x="2493991" y="533400"/>
            <a:ext cx="217719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Bimodal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Mean = 7332.7,</a:t>
            </a:r>
            <a:r>
              <a:rPr lang="zh-CN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7333.7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Sigma = 1.2, 1.1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Weight = 0.5, 0.5</a:t>
            </a:r>
          </a:p>
        </p:txBody>
      </p:sp>
    </p:spTree>
    <p:extLst>
      <p:ext uri="{BB962C8B-B14F-4D97-AF65-F5344CB8AC3E}">
        <p14:creationId xmlns:p14="http://schemas.microsoft.com/office/powerpoint/2010/main" val="303676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E999E-6399-4C28-9F68-0D50AE11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97D0C-B3C4-44B6-89CD-B6D31E16F18F}"/>
              </a:ext>
            </a:extLst>
          </p:cNvPr>
          <p:cNvSpPr txBox="1"/>
          <p:nvPr/>
        </p:nvSpPr>
        <p:spPr>
          <a:xfrm>
            <a:off x="2294065" y="533400"/>
            <a:ext cx="257705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Test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Bimodal Prior works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7331.0, 7335.1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0.3, 0.2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Weight = 0.5, 0.5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BD3E6-7224-47C2-8951-6697B89DE685}"/>
              </a:ext>
            </a:extLst>
          </p:cNvPr>
          <p:cNvSpPr txBox="1"/>
          <p:nvPr/>
        </p:nvSpPr>
        <p:spPr>
          <a:xfrm>
            <a:off x="0" y="0"/>
            <a:ext cx="29846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Tau = 7.432 +3.829 -3.776 fs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1224E-E29E-4E2A-B5B2-E627489DD705}"/>
              </a:ext>
            </a:extLst>
          </p:cNvPr>
          <p:cNvSpPr txBox="1"/>
          <p:nvPr/>
        </p:nvSpPr>
        <p:spPr>
          <a:xfrm>
            <a:off x="4671190" y="2092305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6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40E3D-E237-4649-8459-00E5A85C9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9FB4A-7D93-4022-9D81-74865F0468A7}"/>
              </a:ext>
            </a:extLst>
          </p:cNvPr>
          <p:cNvSpPr txBox="1"/>
          <p:nvPr/>
        </p:nvSpPr>
        <p:spPr>
          <a:xfrm>
            <a:off x="0" y="0"/>
            <a:ext cx="29846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Tau = 7.318 +4.510 -4.062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4A295-8149-450A-ACA6-84D3D35D295D}"/>
              </a:ext>
            </a:extLst>
          </p:cNvPr>
          <p:cNvSpPr txBox="1"/>
          <p:nvPr/>
        </p:nvSpPr>
        <p:spPr>
          <a:xfrm>
            <a:off x="4671191" y="2092305"/>
            <a:ext cx="447281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sz="17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PTLMC</a:t>
            </a:r>
          </a:p>
          <a:p>
            <a:r>
              <a:rPr lang="en-US" altLang="zh-CN" sz="17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PTLMC is supposed to be suitable for handling multimodal distributions.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8FB34-2CE8-4989-B764-D8B34A0DC71D}"/>
              </a:ext>
            </a:extLst>
          </p:cNvPr>
          <p:cNvSpPr txBox="1"/>
          <p:nvPr/>
        </p:nvSpPr>
        <p:spPr>
          <a:xfrm>
            <a:off x="2294065" y="533400"/>
            <a:ext cx="257705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Test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Bimodal Prior works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7331.0, 7335.1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0.3, 0.2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Weight = 0.5, 0.5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2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BF995-76F0-44A3-BF00-F4F775A4744A}"/>
              </a:ext>
            </a:extLst>
          </p:cNvPr>
          <p:cNvSpPr txBox="1"/>
          <p:nvPr/>
        </p:nvSpPr>
        <p:spPr>
          <a:xfrm>
            <a:off x="2513594" y="2651190"/>
            <a:ext cx="4116833" cy="78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dirty="0">
                <a:solidFill>
                  <a:srgbClr val="0000CC"/>
                </a:solidFill>
              </a:rPr>
              <a:t>Choice of priors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F13D987-677F-4319-A581-A8408A6CB0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457201"/>
              <a:ext cx="9144000" cy="6179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691441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5152572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4729363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322113797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58957127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373373810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537492461"/>
                        </a:ext>
                      </a:extLst>
                    </a:gridCol>
                  </a:tblGrid>
                  <a:tr h="163841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Literature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6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</a:t>
                          </a: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keV)</a:t>
                          </a:r>
                          <a:endParaRPr lang="en-US" sz="16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(%)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7.3/5.7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Method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1692477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Sallaska_PRL2010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7784.7(12)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12(6)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8.4(42)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Na(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524311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69644"/>
                      </a:ext>
                    </a:extLst>
                  </a:tr>
                  <a:tr h="483812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Jenkins_PRC2013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7784.6(11)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∞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C(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C,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7785.2(13)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by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GLSC;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7785.7(11) by Oliver's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recalculation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198063"/>
                      </a:ext>
                    </a:extLst>
                  </a:tr>
                  <a:tr h="163716"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Iacob_PRC2006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7787.4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5.0(12)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41461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348727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3.8(25)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995556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Zhai_Thesis2007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7787.2(6)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5735.4(7)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4.3(12)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4753697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7335.2(6)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872213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Fougeres_NC2023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7785.0(7)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5734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&gt;32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He(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S,</a:t>
                          </a:r>
                          <a:r>
                            <a:rPr lang="el-GR" sz="15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</a:t>
                          </a:r>
                          <a:r>
                            <a:rPr lang="el-GR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l-GR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14690"/>
                      </a:ext>
                    </a:extLst>
                  </a:tr>
                  <a:tr h="16912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7333.0</m:t>
                                    </m:r>
                                  </m:e>
                                  <m:sub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  <m:sup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229106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7787.3(5)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5735.8(6)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4.0(4)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hlinkClick r:id="rId3"/>
                            </a:rPr>
                            <a:t>https://arxiv.org/abs/2412.14734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488548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7335.1(9)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13246"/>
                      </a:ext>
                    </a:extLst>
                  </a:tr>
                  <a:tr h="68580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7784.7(8)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16(4)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6.2(22)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Evaluation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b="0" i="1" u="none" strike="noStrike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Jenkins;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n-US" altLang="zh-CN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Unw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528615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100(6)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677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F13D987-677F-4319-A581-A8408A6CB0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457201"/>
              <a:ext cx="9144000" cy="6179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691441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5152572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4729363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322113797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58957127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373373810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537492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Literature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6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</a:t>
                          </a: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keV)</a:t>
                          </a:r>
                          <a:endParaRPr lang="en-US" sz="16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(%)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7.3/5.7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Method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1692477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Sallaska_PRL2010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7784.7(12)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12(6)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8.4(42)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Na(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52431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6964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Jenkins_PRC2013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7784.6(11)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∞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C(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C,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7785.2(13)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by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GLSC;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7785.7(11) by Oliver's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recalculation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198063"/>
                      </a:ext>
                    </a:extLst>
                  </a:tr>
                  <a:tr h="320040"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Iacob_PRC2006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7787.4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5.0(12)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4146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348727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3.8(25)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995556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Zhai_Thesis2007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7787.2(6)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5735.4(7)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4.3(12)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4753697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7335.2(6)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872213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Fougeres_NC2023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7785.0(7)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5734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&gt;32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He(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S,</a:t>
                          </a:r>
                          <a:r>
                            <a:rPr lang="el-GR" sz="15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</a:t>
                          </a:r>
                          <a:r>
                            <a:rPr lang="el-GR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l-GR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14690"/>
                      </a:ext>
                    </a:extLst>
                  </a:tr>
                  <a:tr h="3277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500" t="-1172222" r="-414000" b="-6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229106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7787.3(5)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5735.8(6)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4.0(4)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hlinkClick r:id="rId3"/>
                            </a:rPr>
                            <a:t>https://arxiv.org/abs/2412.14734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488548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7335.1(9)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13246"/>
                      </a:ext>
                    </a:extLst>
                  </a:tr>
                  <a:tr h="68580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7784.7(8)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16(4)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6.2(22)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Evaluation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b="0" i="1" u="none" strike="noStrike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Jenkins;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n-US" altLang="zh-CN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Unw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528615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100(6)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677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22B4FDA-A3EC-4F35-A427-7EF39044A379}"/>
              </a:ext>
            </a:extLst>
          </p:cNvPr>
          <p:cNvSpPr txBox="1"/>
          <p:nvPr/>
        </p:nvSpPr>
        <p:spPr>
          <a:xfrm>
            <a:off x="2284903" y="0"/>
            <a:ext cx="45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Summary of Nuclear Data from Literature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60959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7675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  <a:gridCol w="1672776">
                      <a:extLst>
                        <a:ext uri="{9D8B030D-6E8A-4147-A177-3AD203B41FA5}">
                          <a16:colId xmlns:a16="http://schemas.microsoft.com/office/drawing/2014/main" val="1408799816"/>
                        </a:ext>
                      </a:extLst>
                    </a:gridCol>
                    <a:gridCol w="1672776">
                      <a:extLst>
                        <a:ext uri="{9D8B030D-6E8A-4147-A177-3AD203B41FA5}">
                          <a16:colId xmlns:a16="http://schemas.microsoft.com/office/drawing/2014/main" val="4194047404"/>
                        </a:ext>
                      </a:extLst>
                    </a:gridCol>
                  </a:tblGrid>
                  <a:tr h="42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PTLMC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1616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7333.2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1319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564417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.3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−3.3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9.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−4.0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+4.6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7.0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−3.4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.2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−3.6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7.5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4.0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60959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7675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1603591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  <a:gridCol w="1672776">
                      <a:extLst>
                        <a:ext uri="{9D8B030D-6E8A-4147-A177-3AD203B41FA5}">
                          <a16:colId xmlns:a16="http://schemas.microsoft.com/office/drawing/2014/main" val="1408799816"/>
                        </a:ext>
                      </a:extLst>
                    </a:gridCol>
                    <a:gridCol w="1672776">
                      <a:extLst>
                        <a:ext uri="{9D8B030D-6E8A-4147-A177-3AD203B41FA5}">
                          <a16:colId xmlns:a16="http://schemas.microsoft.com/office/drawing/2014/main" val="4194047404"/>
                        </a:ext>
                      </a:extLst>
                    </a:gridCol>
                  </a:tblGrid>
                  <a:tr h="42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PTLMC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1616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7333.2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1319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564417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357" t="-859783" r="-409886" b="-13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357" t="-859783" r="-309886" b="-13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2357" t="-859783" r="-209886" b="-13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6545" t="-859783" r="-100727" b="-13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175" t="-859783" r="-1095" b="-13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212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C2AB1C-3521-4A8D-8617-B2427F72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F7A95-F60B-495E-9A8F-E01EE2EB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BEDFA-B285-4A44-B371-DA233A1C476E}"/>
              </a:ext>
            </a:extLst>
          </p:cNvPr>
          <p:cNvSpPr txBox="1"/>
          <p:nvPr/>
        </p:nvSpPr>
        <p:spPr>
          <a:xfrm>
            <a:off x="762000" y="124012"/>
            <a:ext cx="35607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 [Goldberg_Thesis2024]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7335.1,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0.9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415F3-C87D-41CB-8099-56A76D3E8720}"/>
              </a:ext>
            </a:extLst>
          </p:cNvPr>
          <p:cNvSpPr txBox="1"/>
          <p:nvPr/>
        </p:nvSpPr>
        <p:spPr>
          <a:xfrm>
            <a:off x="1625646" y="3581400"/>
            <a:ext cx="16369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Uniform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[7331.5, 7336.0]</a:t>
            </a:r>
          </a:p>
        </p:txBody>
      </p:sp>
    </p:spTree>
    <p:extLst>
      <p:ext uri="{BB962C8B-B14F-4D97-AF65-F5344CB8AC3E}">
        <p14:creationId xmlns:p14="http://schemas.microsoft.com/office/powerpoint/2010/main" val="39429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D8121-750D-4816-8507-97145B6E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8B6E6-DFB2-4C00-ACD1-EA6B2CE55B0E}"/>
              </a:ext>
            </a:extLst>
          </p:cNvPr>
          <p:cNvSpPr txBox="1"/>
          <p:nvPr/>
        </p:nvSpPr>
        <p:spPr>
          <a:xfrm>
            <a:off x="907167" y="124012"/>
            <a:ext cx="32704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 [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Basunia_NDS2021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7333.2,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1.1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8CBE7-D2FA-40A1-BA66-D12E79F4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626E0-7042-4A71-B219-B7CA438AE7AA}"/>
              </a:ext>
            </a:extLst>
          </p:cNvPr>
          <p:cNvSpPr txBox="1"/>
          <p:nvPr/>
        </p:nvSpPr>
        <p:spPr>
          <a:xfrm>
            <a:off x="762000" y="3581400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Bimodal Prior: [Sallaska_PRC2011] and [Jenkins_PRL2004]</a:t>
            </a:r>
          </a:p>
        </p:txBody>
      </p:sp>
    </p:spTree>
    <p:extLst>
      <p:ext uri="{BB962C8B-B14F-4D97-AF65-F5344CB8AC3E}">
        <p14:creationId xmlns:p14="http://schemas.microsoft.com/office/powerpoint/2010/main" val="147204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9A304-C470-44FB-B28D-A47EBCD5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0B27B-0018-411E-8B88-CF559908A9BA}"/>
              </a:ext>
            </a:extLst>
          </p:cNvPr>
          <p:cNvSpPr txBox="1"/>
          <p:nvPr/>
        </p:nvSpPr>
        <p:spPr>
          <a:xfrm>
            <a:off x="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4ADCE-F39A-482C-978F-7C22DEC77A22}"/>
              </a:ext>
            </a:extLst>
          </p:cNvPr>
          <p:cNvSpPr txBox="1"/>
          <p:nvPr/>
        </p:nvSpPr>
        <p:spPr>
          <a:xfrm>
            <a:off x="-1" y="5856905"/>
            <a:ext cx="3317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Goldberg_Thesis2024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9.488 +4.589 -3.966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3ECF2-896F-4282-954A-77F2934EDCC7}"/>
              </a:ext>
            </a:extLst>
          </p:cNvPr>
          <p:cNvSpPr txBox="1"/>
          <p:nvPr/>
        </p:nvSpPr>
        <p:spPr>
          <a:xfrm>
            <a:off x="0" y="6488668"/>
            <a:ext cx="3317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0.23556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BE28C-74DF-4D25-BB50-CF5DC725615B}"/>
              </a:ext>
            </a:extLst>
          </p:cNvPr>
          <p:cNvSpPr txBox="1"/>
          <p:nvPr/>
        </p:nvSpPr>
        <p:spPr>
          <a:xfrm>
            <a:off x="457200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36189-BEE3-41B1-834E-29BE47348A35}"/>
              </a:ext>
            </a:extLst>
          </p:cNvPr>
          <p:cNvSpPr txBox="1"/>
          <p:nvPr/>
        </p:nvSpPr>
        <p:spPr>
          <a:xfrm>
            <a:off x="4572000" y="5579906"/>
            <a:ext cx="4319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Lower bound Sallaska_PRC2011;</a:t>
            </a:r>
          </a:p>
          <a:p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 bound Goldberg_Thesis2024</a:t>
            </a:r>
            <a:endParaRPr lang="en-US" sz="1800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15.014 +10.183 -10.200 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6E269-5727-4FE9-8E88-C68CC63D72AB}"/>
              </a:ext>
            </a:extLst>
          </p:cNvPr>
          <p:cNvSpPr txBox="1"/>
          <p:nvPr/>
        </p:nvSpPr>
        <p:spPr>
          <a:xfrm>
            <a:off x="4572000" y="6488668"/>
            <a:ext cx="3317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0.31992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9E176E-F217-4164-91DD-DFF80BB4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FE466-F87A-4292-857B-F0D411F0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5B956-2323-4E8B-A0F7-E9823F0A9BEF}"/>
              </a:ext>
            </a:extLst>
          </p:cNvPr>
          <p:cNvSpPr txBox="1"/>
          <p:nvPr/>
        </p:nvSpPr>
        <p:spPr>
          <a:xfrm>
            <a:off x="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0AEF8-7691-46BB-80F3-48B3CD02052E}"/>
              </a:ext>
            </a:extLst>
          </p:cNvPr>
          <p:cNvSpPr txBox="1"/>
          <p:nvPr/>
        </p:nvSpPr>
        <p:spPr>
          <a:xfrm>
            <a:off x="-1" y="5856905"/>
            <a:ext cx="3317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Basunia_NDS2021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7.021 +3.828 -3.424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2EF1E-E326-49E1-8C01-A606E8D44515}"/>
              </a:ext>
            </a:extLst>
          </p:cNvPr>
          <p:cNvSpPr txBox="1"/>
          <p:nvPr/>
        </p:nvSpPr>
        <p:spPr>
          <a:xfrm>
            <a:off x="0" y="6488668"/>
            <a:ext cx="34459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0.21566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8158D-D9F2-4629-B79B-6D8AA579805F}"/>
              </a:ext>
            </a:extLst>
          </p:cNvPr>
          <p:cNvSpPr txBox="1"/>
          <p:nvPr/>
        </p:nvSpPr>
        <p:spPr>
          <a:xfrm>
            <a:off x="457200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81BA3-1D93-4C48-ADCD-18940EAD4C64}"/>
              </a:ext>
            </a:extLst>
          </p:cNvPr>
          <p:cNvSpPr txBox="1"/>
          <p:nvPr/>
        </p:nvSpPr>
        <p:spPr>
          <a:xfrm>
            <a:off x="4572000" y="5579906"/>
            <a:ext cx="44680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bimodal of </a:t>
            </a:r>
            <a:r>
              <a:rPr lang="fi-FI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Sallaska_PRC2011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</a:t>
            </a:r>
            <a:r>
              <a:rPr lang="zh-CN" alt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i-FI" altLang="zh-CN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Jenkins_PRL2004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7.204 +3.788 -3.563 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A661A-3A85-4D47-801A-17C4C35EA26D}"/>
              </a:ext>
            </a:extLst>
          </p:cNvPr>
          <p:cNvSpPr txBox="1"/>
          <p:nvPr/>
        </p:nvSpPr>
        <p:spPr>
          <a:xfrm>
            <a:off x="4572000" y="6488668"/>
            <a:ext cx="3317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0.22487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D6B3F5-8899-47A8-86BF-0B79CA76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C8CD4-7A88-41D1-B53B-4527084B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7F854-20A2-4666-BD9B-7C845C157FC3}"/>
              </a:ext>
            </a:extLst>
          </p:cNvPr>
          <p:cNvSpPr txBox="1"/>
          <p:nvPr/>
        </p:nvSpPr>
        <p:spPr>
          <a:xfrm>
            <a:off x="2468246" y="762000"/>
            <a:ext cx="22286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[Goldberg_Thesis2024]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7335.1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0.9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3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725</Words>
  <Application>Microsoft Office PowerPoint</Application>
  <PresentationFormat>On-screen Show (4:3)</PresentationFormat>
  <Paragraphs>205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13</cp:revision>
  <dcterms:created xsi:type="dcterms:W3CDTF">2024-12-12T20:21:53Z</dcterms:created>
  <dcterms:modified xsi:type="dcterms:W3CDTF">2025-01-12T02:46:31Z</dcterms:modified>
</cp:coreProperties>
</file>