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243" r:id="rId3"/>
    <p:sldId id="3271" r:id="rId4"/>
    <p:sldId id="3273" r:id="rId5"/>
    <p:sldId id="3293" r:id="rId6"/>
    <p:sldId id="3296" r:id="rId7"/>
    <p:sldId id="3297" r:id="rId8"/>
    <p:sldId id="3298" r:id="rId9"/>
    <p:sldId id="2943" r:id="rId10"/>
    <p:sldId id="3280" r:id="rId11"/>
    <p:sldId id="2870" r:id="rId12"/>
    <p:sldId id="2872" r:id="rId13"/>
    <p:sldId id="3287" r:id="rId14"/>
    <p:sldId id="3247" r:id="rId15"/>
    <p:sldId id="3294" r:id="rId16"/>
    <p:sldId id="3295" r:id="rId17"/>
    <p:sldId id="3256" r:id="rId18"/>
    <p:sldId id="32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\CIAE_DNP_NRG\note\PX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71740852797159"/>
          <c:y val="7.4124678160981061E-2"/>
          <c:w val="0.60597379324108214"/>
          <c:h val="0.6987228143049079"/>
        </c:manualLayout>
      </c:layout>
      <c:scatterChart>
        <c:scatterStyle val="lineMarker"/>
        <c:varyColors val="0"/>
        <c:ser>
          <c:idx val="2"/>
          <c:order val="0"/>
          <c:tx>
            <c:strRef>
              <c:f>Source_cali!$Q$150</c:f>
              <c:strCache>
                <c:ptCount val="1"/>
                <c:pt idx="0">
                  <c:v>152Eu South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noFill/>
              </a:ln>
            </c:spPr>
          </c:marker>
          <c:xVal>
            <c:numRef>
              <c:f>Source_cali!$U$150:$U$167</c:f>
              <c:numCache>
                <c:formatCode>0.000</c:formatCode>
                <c:ptCount val="18"/>
                <c:pt idx="0">
                  <c:v>121.705</c:v>
                </c:pt>
                <c:pt idx="1">
                  <c:v>244.74700000000001</c:v>
                </c:pt>
                <c:pt idx="2">
                  <c:v>344.31400000000002</c:v>
                </c:pt>
                <c:pt idx="3">
                  <c:v>411.13799999999998</c:v>
                </c:pt>
                <c:pt idx="4">
                  <c:v>443.96899999999999</c:v>
                </c:pt>
                <c:pt idx="5">
                  <c:v>488.685</c:v>
                </c:pt>
                <c:pt idx="6">
                  <c:v>564.07500000000005</c:v>
                </c:pt>
                <c:pt idx="7">
                  <c:v>583.32899999999995</c:v>
                </c:pt>
                <c:pt idx="8">
                  <c:v>688.70600000000002</c:v>
                </c:pt>
                <c:pt idx="9">
                  <c:v>778.89499999999998</c:v>
                </c:pt>
                <c:pt idx="10">
                  <c:v>867.37400000000002</c:v>
                </c:pt>
                <c:pt idx="11">
                  <c:v>964.08500000000004</c:v>
                </c:pt>
                <c:pt idx="12">
                  <c:v>1005.21</c:v>
                </c:pt>
                <c:pt idx="13">
                  <c:v>1112.04</c:v>
                </c:pt>
                <c:pt idx="14">
                  <c:v>1212.9000000000001</c:v>
                </c:pt>
                <c:pt idx="15">
                  <c:v>1299.1199999999999</c:v>
                </c:pt>
                <c:pt idx="16">
                  <c:v>1408.01</c:v>
                </c:pt>
                <c:pt idx="17">
                  <c:v>1528.19</c:v>
                </c:pt>
              </c:numCache>
            </c:numRef>
          </c:xVal>
          <c:yVal>
            <c:numRef>
              <c:f>Source_cali!$AE$150:$AE$167</c:f>
              <c:numCache>
                <c:formatCode>0.0000000</c:formatCode>
                <c:ptCount val="18"/>
                <c:pt idx="0">
                  <c:v>6.1414931019591057E-3</c:v>
                </c:pt>
                <c:pt idx="1">
                  <c:v>6.1342180201082227E-3</c:v>
                </c:pt>
                <c:pt idx="2">
                  <c:v>5.3219207551425639E-3</c:v>
                </c:pt>
                <c:pt idx="3">
                  <c:v>4.834934647912059E-3</c:v>
                </c:pt>
                <c:pt idx="4">
                  <c:v>4.6353808321202943E-3</c:v>
                </c:pt>
                <c:pt idx="5">
                  <c:v>4.3866563445605026E-3</c:v>
                </c:pt>
                <c:pt idx="6">
                  <c:v>4.1524247639057729E-3</c:v>
                </c:pt>
                <c:pt idx="7">
                  <c:v>3.9992675188788704E-3</c:v>
                </c:pt>
                <c:pt idx="8">
                  <c:v>3.6853524758850846E-3</c:v>
                </c:pt>
                <c:pt idx="9">
                  <c:v>3.4789805432704998E-3</c:v>
                </c:pt>
                <c:pt idx="10">
                  <c:v>3.272275526367583E-3</c:v>
                </c:pt>
                <c:pt idx="11">
                  <c:v>3.1630478983449874E-3</c:v>
                </c:pt>
                <c:pt idx="12">
                  <c:v>3.1017247247971513E-3</c:v>
                </c:pt>
                <c:pt idx="13">
                  <c:v>2.856557219637762E-3</c:v>
                </c:pt>
                <c:pt idx="14">
                  <c:v>2.7690830309305696E-3</c:v>
                </c:pt>
                <c:pt idx="15">
                  <c:v>2.61323460482595E-3</c:v>
                </c:pt>
                <c:pt idx="16">
                  <c:v>2.5611284165560238E-3</c:v>
                </c:pt>
                <c:pt idx="17">
                  <c:v>2.327726806394737E-3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00-4511-BA1F-FA9104A38552}"/>
            </c:ext>
          </c:extLst>
        </c:ser>
        <c:ser>
          <c:idx val="3"/>
          <c:order val="1"/>
          <c:tx>
            <c:strRef>
              <c:f>Source_cali!$Q$124</c:f>
              <c:strCache>
                <c:ptCount val="1"/>
                <c:pt idx="0">
                  <c:v>152Eu North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Source_cali!$U$124:$U$141</c:f>
              <c:numCache>
                <c:formatCode>0.000</c:formatCode>
                <c:ptCount val="18"/>
                <c:pt idx="0">
                  <c:v>121.732</c:v>
                </c:pt>
                <c:pt idx="1">
                  <c:v>244.691</c:v>
                </c:pt>
                <c:pt idx="2">
                  <c:v>344.315</c:v>
                </c:pt>
                <c:pt idx="3">
                  <c:v>411.178</c:v>
                </c:pt>
                <c:pt idx="4">
                  <c:v>444.02499999999998</c:v>
                </c:pt>
                <c:pt idx="5">
                  <c:v>488.75099999999998</c:v>
                </c:pt>
                <c:pt idx="6">
                  <c:v>564.05999999999995</c:v>
                </c:pt>
                <c:pt idx="7">
                  <c:v>583.27099999999996</c:v>
                </c:pt>
                <c:pt idx="8">
                  <c:v>688.76800000000003</c:v>
                </c:pt>
                <c:pt idx="9">
                  <c:v>778.97</c:v>
                </c:pt>
                <c:pt idx="10">
                  <c:v>867.40700000000004</c:v>
                </c:pt>
                <c:pt idx="11">
                  <c:v>964.09799999999996</c:v>
                </c:pt>
                <c:pt idx="12">
                  <c:v>1005.25</c:v>
                </c:pt>
                <c:pt idx="13">
                  <c:v>1112.0999999999999</c:v>
                </c:pt>
                <c:pt idx="14">
                  <c:v>1212.92</c:v>
                </c:pt>
                <c:pt idx="15">
                  <c:v>1299.0999999999999</c:v>
                </c:pt>
                <c:pt idx="16">
                  <c:v>1408</c:v>
                </c:pt>
                <c:pt idx="17">
                  <c:v>1528.16</c:v>
                </c:pt>
              </c:numCache>
            </c:numRef>
          </c:xVal>
          <c:yVal>
            <c:numRef>
              <c:f>Source_cali!$AE$124:$AE$141</c:f>
              <c:numCache>
                <c:formatCode>0.0000000</c:formatCode>
                <c:ptCount val="18"/>
                <c:pt idx="0">
                  <c:v>7.2268464743640223E-3</c:v>
                </c:pt>
                <c:pt idx="1">
                  <c:v>7.195336387656872E-3</c:v>
                </c:pt>
                <c:pt idx="2">
                  <c:v>6.1412128203771708E-3</c:v>
                </c:pt>
                <c:pt idx="3">
                  <c:v>5.4773566975547354E-3</c:v>
                </c:pt>
                <c:pt idx="4">
                  <c:v>5.2821555719620127E-3</c:v>
                </c:pt>
                <c:pt idx="5">
                  <c:v>5.0736812837336807E-3</c:v>
                </c:pt>
                <c:pt idx="6">
                  <c:v>4.6885316853071957E-3</c:v>
                </c:pt>
                <c:pt idx="7">
                  <c:v>4.4355762459260088E-3</c:v>
                </c:pt>
                <c:pt idx="8">
                  <c:v>4.0866797389723939E-3</c:v>
                </c:pt>
                <c:pt idx="9">
                  <c:v>3.8318348439164264E-3</c:v>
                </c:pt>
                <c:pt idx="10">
                  <c:v>3.5625690671861054E-3</c:v>
                </c:pt>
                <c:pt idx="11">
                  <c:v>3.4579302594885965E-3</c:v>
                </c:pt>
                <c:pt idx="12">
                  <c:v>3.347486333191917E-3</c:v>
                </c:pt>
                <c:pt idx="13">
                  <c:v>3.0757848500939308E-3</c:v>
                </c:pt>
                <c:pt idx="14">
                  <c:v>2.9546170803452319E-3</c:v>
                </c:pt>
                <c:pt idx="15">
                  <c:v>2.811873627089176E-3</c:v>
                </c:pt>
                <c:pt idx="16">
                  <c:v>2.7314495384785234E-3</c:v>
                </c:pt>
                <c:pt idx="17">
                  <c:v>2.4838525612502099E-3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00-4511-BA1F-FA9104A38552}"/>
            </c:ext>
          </c:extLst>
        </c:ser>
        <c:ser>
          <c:idx val="1"/>
          <c:order val="2"/>
          <c:tx>
            <c:strRef>
              <c:f>Source_cali!$Q$191</c:f>
              <c:strCache>
                <c:ptCount val="1"/>
                <c:pt idx="0">
                  <c:v>137Cs South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00CC99"/>
              </a:solidFill>
              <a:ln>
                <a:noFill/>
              </a:ln>
            </c:spPr>
          </c:marker>
          <c:xVal>
            <c:numRef>
              <c:f>Source_cali!$AS$191</c:f>
              <c:numCache>
                <c:formatCode>General</c:formatCode>
                <c:ptCount val="1"/>
                <c:pt idx="0">
                  <c:v>661.65700000000004</c:v>
                </c:pt>
              </c:numCache>
            </c:numRef>
          </c:xVal>
          <c:yVal>
            <c:numRef>
              <c:f>Source_cali!$AE$191</c:f>
              <c:numCache>
                <c:formatCode>0.0000000</c:formatCode>
                <c:ptCount val="1"/>
                <c:pt idx="0">
                  <c:v>3.7632302079521449E-3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00-4511-BA1F-FA9104A38552}"/>
            </c:ext>
          </c:extLst>
        </c:ser>
        <c:ser>
          <c:idx val="0"/>
          <c:order val="3"/>
          <c:tx>
            <c:strRef>
              <c:f>Source_cali!$Q$142</c:f>
              <c:strCache>
                <c:ptCount val="1"/>
                <c:pt idx="0">
                  <c:v>60Co North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6"/>
            <c:spPr>
              <a:solidFill>
                <a:srgbClr val="FF9900"/>
              </a:solidFill>
              <a:ln>
                <a:noFill/>
              </a:ln>
            </c:spPr>
          </c:marker>
          <c:xVal>
            <c:numRef>
              <c:f>Source_cali!$U$142:$U$143</c:f>
              <c:numCache>
                <c:formatCode>0.000</c:formatCode>
                <c:ptCount val="2"/>
                <c:pt idx="0">
                  <c:v>1173.1400000000001</c:v>
                </c:pt>
                <c:pt idx="1">
                  <c:v>1332.38</c:v>
                </c:pt>
              </c:numCache>
            </c:numRef>
          </c:xVal>
          <c:yVal>
            <c:numRef>
              <c:f>Source_cali!$AE$142:$AE$143</c:f>
              <c:numCache>
                <c:formatCode>0.0000000</c:formatCode>
                <c:ptCount val="2"/>
                <c:pt idx="0">
                  <c:v>3.0822407208384748E-3</c:v>
                </c:pt>
                <c:pt idx="1">
                  <c:v>2.8485296444656673E-3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E00-4511-BA1F-FA9104A38552}"/>
            </c:ext>
          </c:extLst>
        </c:ser>
        <c:ser>
          <c:idx val="4"/>
          <c:order val="4"/>
          <c:tx>
            <c:strRef>
              <c:f>Source_cali!$Q$168</c:f>
              <c:strCache>
                <c:ptCount val="1"/>
                <c:pt idx="0">
                  <c:v>60Co South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00CCFF"/>
              </a:solidFill>
              <a:ln>
                <a:noFill/>
              </a:ln>
            </c:spPr>
          </c:marker>
          <c:xVal>
            <c:numRef>
              <c:f>Source_cali!$U$168:$U$169</c:f>
              <c:numCache>
                <c:formatCode>0.000</c:formatCode>
                <c:ptCount val="2"/>
                <c:pt idx="0">
                  <c:v>1173.21</c:v>
                </c:pt>
                <c:pt idx="1">
                  <c:v>1332.44</c:v>
                </c:pt>
              </c:numCache>
            </c:numRef>
          </c:xVal>
          <c:yVal>
            <c:numRef>
              <c:f>Source_cali!$AE$168:$AE$169</c:f>
              <c:numCache>
                <c:formatCode>0.0000000</c:formatCode>
                <c:ptCount val="2"/>
                <c:pt idx="0">
                  <c:v>2.7296538246642213E-3</c:v>
                </c:pt>
                <c:pt idx="1">
                  <c:v>2.5419509360133461E-3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E00-4511-BA1F-FA9104A38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535135"/>
        <c:axId val="476524319"/>
      </c:scatterChart>
      <c:valAx>
        <c:axId val="476535135"/>
        <c:scaling>
          <c:orientation val="minMax"/>
          <c:max val="16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(keV)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76524319"/>
        <c:crosses val="autoZero"/>
        <c:crossBetween val="midCat"/>
        <c:majorUnit val="400"/>
      </c:valAx>
      <c:valAx>
        <c:axId val="476524319"/>
        <c:scaling>
          <c:orientation val="minMax"/>
          <c:max val="8.0000000000000019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Efficiency</a:t>
                </a:r>
              </a:p>
            </c:rich>
          </c:tx>
          <c:layout>
            <c:manualLayout>
              <c:xMode val="edge"/>
              <c:yMode val="edge"/>
              <c:x val="2.2658609309375018E-2"/>
              <c:y val="0.32835502122397858"/>
            </c:manualLayout>
          </c:layout>
          <c:overlay val="0"/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76535135"/>
        <c:crosses val="autoZero"/>
        <c:crossBetween val="midCat"/>
        <c:majorUnit val="2.0000000000000005E-3"/>
      </c:valAx>
    </c:plotArea>
    <c:legend>
      <c:legendPos val="r"/>
      <c:layout>
        <c:manualLayout>
          <c:xMode val="edge"/>
          <c:yMode val="edge"/>
          <c:x val="0.78725745061079488"/>
          <c:y val="0.25724345214835914"/>
          <c:w val="0.19008394007983018"/>
          <c:h val="0.4373825722498488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AE92-9026-4B12-B84A-E8860CC184C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9FCED-E005-4A84-9590-633F14C3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2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::Open("F:/e21010/pxct/run0216_0217_0218_LEGe_XtRa_MSD26_60Co_I7281_inChamber_vacuum_XtRa_12mm_away_window1us_CFDdelay_adjusted_AnalogGain1.0_cal.root");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("XtRa", "XtRa", 1400, 640);//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SetLogy</a:t>
            </a:r>
            <a:r>
              <a:rPr lang="en-US" dirty="0"/>
              <a:t>();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146 eV");//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(100,2700);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(5,4e6);</a:t>
            </a:r>
          </a:p>
          <a:p>
            <a:r>
              <a:rPr lang="en-US" dirty="0" err="1"/>
              <a:t>hnorth_e</a:t>
            </a:r>
            <a:r>
              <a:rPr lang="en-US" dirty="0"/>
              <a:t>-&gt;Draw("hist");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(4);</a:t>
            </a:r>
          </a:p>
          <a:p>
            <a:r>
              <a:rPr lang="en-US" dirty="0" err="1"/>
              <a:t>hsouth_e</a:t>
            </a:r>
            <a:r>
              <a:rPr lang="en-US" dirty="0"/>
              <a:t>-&gt;Draw("same");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06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::Open("F:/e21010/pxct/run0216_0217_0218_LEGe_XtRa_MSD26_60Co_I7281_inChamber_vacuum_XtRa_12mm_away_window1us_CFDdelay_adjusted_AnalogGain1.0_cal.root");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("XtRa", "XtRa", 1400, 553);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SetLogy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146 eV");//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(100,2700);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(5,4e6);</a:t>
            </a:r>
          </a:p>
          <a:p>
            <a:endParaRPr lang="en-US" dirty="0"/>
          </a:p>
          <a:p>
            <a:r>
              <a:rPr lang="en-US" dirty="0"/>
              <a:t>//tree-&gt;</a:t>
            </a:r>
            <a:r>
              <a:rPr lang="en-US" dirty="0" err="1"/>
              <a:t>SetLineColor</a:t>
            </a:r>
            <a:r>
              <a:rPr lang="en-US" dirty="0"/>
              <a:t>(kGreen+1);</a:t>
            </a:r>
          </a:p>
          <a:p>
            <a:r>
              <a:rPr lang="en-US" dirty="0"/>
              <a:t>//tree-&gt;Draw("north_e","</a:t>
            </a:r>
            <a:r>
              <a:rPr lang="en-US" dirty="0" err="1"/>
              <a:t>north_e</a:t>
            </a:r>
            <a:r>
              <a:rPr lang="en-US" dirty="0"/>
              <a:t>&gt;95&amp;&amp;msd26_e&gt;100&amp;&amp;msd26_e&lt;1600","same");</a:t>
            </a:r>
          </a:p>
          <a:p>
            <a:endParaRPr lang="en-US" dirty="0"/>
          </a:p>
          <a:p>
            <a:r>
              <a:rPr lang="en-US" dirty="0"/>
              <a:t>const </a:t>
            </a:r>
            <a:r>
              <a:rPr lang="en-US" dirty="0" err="1"/>
              <a:t>Int_t</a:t>
            </a:r>
            <a:r>
              <a:rPr lang="en-US" dirty="0"/>
              <a:t> </a:t>
            </a:r>
            <a:r>
              <a:rPr lang="en-US" dirty="0" err="1"/>
              <a:t>numBins</a:t>
            </a:r>
            <a:r>
              <a:rPr lang="en-US" dirty="0"/>
              <a:t> = </a:t>
            </a:r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GetNbinsX</a:t>
            </a:r>
            <a:r>
              <a:rPr lang="en-US" dirty="0"/>
              <a:t>();</a:t>
            </a:r>
          </a:p>
          <a:p>
            <a:r>
              <a:rPr lang="en-US" dirty="0"/>
              <a:t>const </a:t>
            </a:r>
            <a:r>
              <a:rPr lang="en-US" dirty="0" err="1"/>
              <a:t>Double_t</a:t>
            </a:r>
            <a:r>
              <a:rPr lang="en-US" dirty="0"/>
              <a:t> </a:t>
            </a:r>
            <a:r>
              <a:rPr lang="en-US" dirty="0" err="1"/>
              <a:t>xMin</a:t>
            </a:r>
            <a:r>
              <a:rPr lang="en-US" dirty="0"/>
              <a:t> = </a:t>
            </a:r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GetXmin</a:t>
            </a:r>
            <a:r>
              <a:rPr lang="en-US" dirty="0"/>
              <a:t>();</a:t>
            </a:r>
          </a:p>
          <a:p>
            <a:r>
              <a:rPr lang="en-US" dirty="0"/>
              <a:t>const </a:t>
            </a:r>
            <a:r>
              <a:rPr lang="en-US" dirty="0" err="1"/>
              <a:t>Double_t</a:t>
            </a:r>
            <a:r>
              <a:rPr lang="en-US" dirty="0"/>
              <a:t> </a:t>
            </a:r>
            <a:r>
              <a:rPr lang="en-US" dirty="0" err="1"/>
              <a:t>xMax</a:t>
            </a:r>
            <a:r>
              <a:rPr lang="en-US" dirty="0"/>
              <a:t> = </a:t>
            </a:r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GetXmax</a:t>
            </a:r>
            <a:r>
              <a:rPr lang="en-US" dirty="0"/>
              <a:t>();</a:t>
            </a:r>
          </a:p>
          <a:p>
            <a:r>
              <a:rPr lang="en-US" dirty="0"/>
              <a:t>TH1D* hnorth_e_tbkg1 = new TH1D("hnorth_e_tbkg1", "hnorth_e_tbkg1", </a:t>
            </a:r>
            <a:r>
              <a:rPr lang="en-US" dirty="0" err="1"/>
              <a:t>numBins</a:t>
            </a:r>
            <a:r>
              <a:rPr lang="en-US" dirty="0"/>
              <a:t>, </a:t>
            </a:r>
            <a:r>
              <a:rPr lang="en-US" dirty="0" err="1"/>
              <a:t>xMin</a:t>
            </a:r>
            <a:r>
              <a:rPr lang="en-US" dirty="0"/>
              <a:t>, </a:t>
            </a:r>
            <a:r>
              <a:rPr lang="en-US" dirty="0" err="1"/>
              <a:t>xMax</a:t>
            </a:r>
            <a:r>
              <a:rPr lang="en-US" dirty="0"/>
              <a:t>);</a:t>
            </a:r>
          </a:p>
          <a:p>
            <a:r>
              <a:rPr lang="en-US" dirty="0"/>
              <a:t>TH1D* hnorth_e_tbkg2 = new TH1D("hnorth_e_tbkg2", "hnorth_e_tbkg2", </a:t>
            </a:r>
            <a:r>
              <a:rPr lang="en-US" dirty="0" err="1"/>
              <a:t>numBins</a:t>
            </a:r>
            <a:r>
              <a:rPr lang="en-US" dirty="0"/>
              <a:t>, </a:t>
            </a:r>
            <a:r>
              <a:rPr lang="en-US" dirty="0" err="1"/>
              <a:t>xMin</a:t>
            </a:r>
            <a:r>
              <a:rPr lang="en-US" dirty="0"/>
              <a:t>, </a:t>
            </a:r>
            <a:r>
              <a:rPr lang="en-US" dirty="0" err="1"/>
              <a:t>xMax</a:t>
            </a:r>
            <a:r>
              <a:rPr lang="en-US" dirty="0"/>
              <a:t>);</a:t>
            </a:r>
          </a:p>
          <a:p>
            <a:r>
              <a:rPr lang="en-US" dirty="0"/>
              <a:t>TH1D* </a:t>
            </a:r>
            <a:r>
              <a:rPr lang="en-US" dirty="0" err="1"/>
              <a:t>hnorth_e_purebetagated</a:t>
            </a:r>
            <a:r>
              <a:rPr lang="en-US" dirty="0"/>
              <a:t> = new TH1D("</a:t>
            </a:r>
            <a:r>
              <a:rPr lang="en-US" dirty="0" err="1"/>
              <a:t>hnorth_e_purebetagated</a:t>
            </a:r>
            <a:r>
              <a:rPr lang="en-US" dirty="0"/>
              <a:t>", "</a:t>
            </a:r>
            <a:r>
              <a:rPr lang="en-US" dirty="0" err="1"/>
              <a:t>hnorth_e_purebetagated</a:t>
            </a:r>
            <a:r>
              <a:rPr lang="en-US" dirty="0"/>
              <a:t>", </a:t>
            </a:r>
            <a:r>
              <a:rPr lang="en-US" dirty="0" err="1"/>
              <a:t>numBins</a:t>
            </a:r>
            <a:r>
              <a:rPr lang="en-US" dirty="0"/>
              <a:t>, </a:t>
            </a:r>
            <a:r>
              <a:rPr lang="en-US" dirty="0" err="1"/>
              <a:t>xMin</a:t>
            </a:r>
            <a:r>
              <a:rPr lang="en-US" dirty="0"/>
              <a:t>, </a:t>
            </a:r>
            <a:r>
              <a:rPr lang="en-US" dirty="0" err="1"/>
              <a:t>xMax</a:t>
            </a:r>
            <a:r>
              <a:rPr lang="en-US" dirty="0"/>
              <a:t>);</a:t>
            </a:r>
          </a:p>
          <a:p>
            <a:r>
              <a:rPr lang="en-US" dirty="0"/>
              <a:t>TH1D* </a:t>
            </a:r>
            <a:r>
              <a:rPr lang="en-US" dirty="0" err="1"/>
              <a:t>hnorth_e_betagated</a:t>
            </a:r>
            <a:r>
              <a:rPr lang="en-US" dirty="0"/>
              <a:t> = new TH1D("</a:t>
            </a:r>
            <a:r>
              <a:rPr lang="en-US" dirty="0" err="1"/>
              <a:t>hnorth_e_betagated</a:t>
            </a:r>
            <a:r>
              <a:rPr lang="en-US" dirty="0"/>
              <a:t>", "</a:t>
            </a:r>
            <a:r>
              <a:rPr lang="en-US" dirty="0" err="1"/>
              <a:t>hnorth_e_betagated</a:t>
            </a:r>
            <a:r>
              <a:rPr lang="en-US" dirty="0"/>
              <a:t>", </a:t>
            </a:r>
            <a:r>
              <a:rPr lang="en-US" dirty="0" err="1"/>
              <a:t>numBins</a:t>
            </a:r>
            <a:r>
              <a:rPr lang="en-US" dirty="0"/>
              <a:t>, </a:t>
            </a:r>
            <a:r>
              <a:rPr lang="en-US" dirty="0" err="1"/>
              <a:t>xMin</a:t>
            </a:r>
            <a:r>
              <a:rPr lang="en-US" dirty="0"/>
              <a:t>, </a:t>
            </a:r>
            <a:r>
              <a:rPr lang="en-US" dirty="0" err="1"/>
              <a:t>xMax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</a:t>
            </a:r>
            <a:r>
              <a:rPr lang="en-US" dirty="0"/>
              <a:t>&gt;&gt;hnorth_e_</a:t>
            </a:r>
            <a:r>
              <a:rPr lang="en-US" dirty="0" err="1"/>
              <a:t>betagated</a:t>
            </a:r>
            <a:r>
              <a:rPr lang="en-US" dirty="0"/>
              <a:t>","</a:t>
            </a:r>
            <a:r>
              <a:rPr lang="en-US" dirty="0" err="1"/>
              <a:t>north_e</a:t>
            </a:r>
            <a:r>
              <a:rPr lang="en-US" dirty="0"/>
              <a:t>&gt;99&amp;&amp;</a:t>
            </a:r>
            <a:r>
              <a:rPr lang="en-US" dirty="0" err="1"/>
              <a:t>north_e</a:t>
            </a:r>
            <a:r>
              <a:rPr lang="en-US" dirty="0"/>
              <a:t>&lt;3000&amp;&amp;msd26_e&gt;100&amp;&amp;msd26_e&lt;1600&amp;&amp;north_t-msd26_t&gt;-500&amp;&amp;north_t-msd26_t&lt;300","");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north_e</a:t>
            </a:r>
            <a:r>
              <a:rPr lang="en-US" dirty="0"/>
              <a:t>&gt;&gt;hnorth_e_tbkg1","north_e&gt;99&amp;&amp;</a:t>
            </a:r>
            <a:r>
              <a:rPr lang="en-US" dirty="0" err="1"/>
              <a:t>north_e</a:t>
            </a:r>
            <a:r>
              <a:rPr lang="en-US" dirty="0"/>
              <a:t>&lt;3000&amp;&amp;msd26_e&gt;100&amp;&amp;msd26_e&lt;1600&amp;&amp;north_t-msd26_t&gt;-900&amp;&amp;north_t-msd26_t&lt;-500","");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north_e</a:t>
            </a:r>
            <a:r>
              <a:rPr lang="en-US" dirty="0"/>
              <a:t>&gt;&gt;hnorth_e_tbkg2","north_e&gt;99&amp;&amp;</a:t>
            </a:r>
            <a:r>
              <a:rPr lang="en-US" dirty="0" err="1"/>
              <a:t>north_e</a:t>
            </a:r>
            <a:r>
              <a:rPr lang="en-US" dirty="0"/>
              <a:t>&lt;3000&amp;&amp;msd26_e&gt;100&amp;&amp;msd26_e&lt;1600&amp;&amp;north_t-msd26_t&gt;400&amp;&amp;north_t-msd26_t&lt;800","");</a:t>
            </a:r>
          </a:p>
          <a:p>
            <a:r>
              <a:rPr lang="en-US" dirty="0" err="1"/>
              <a:t>hnorth_e_purebetagated</a:t>
            </a:r>
            <a:r>
              <a:rPr lang="en-US" dirty="0"/>
              <a:t>-&gt;Add(hnorth_e_betagated,hnorth_e_tbkg1,1,-1);</a:t>
            </a:r>
          </a:p>
          <a:p>
            <a:r>
              <a:rPr lang="en-US" dirty="0" err="1"/>
              <a:t>hnorth_e_purebetagated</a:t>
            </a:r>
            <a:r>
              <a:rPr lang="en-US" dirty="0"/>
              <a:t>-&gt;Add(hnorth_e_purebetagated,hnorth_e_tbkg2,1,-1);</a:t>
            </a:r>
          </a:p>
          <a:p>
            <a:r>
              <a:rPr lang="en-US" dirty="0" err="1"/>
              <a:t>hnorth_e_purebetagated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(3);</a:t>
            </a:r>
          </a:p>
          <a:p>
            <a:r>
              <a:rPr lang="en-US" dirty="0" err="1"/>
              <a:t>hnorth_e_purebetagated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r>
              <a:rPr lang="en-US" dirty="0" err="1"/>
              <a:t>hnorth_e</a:t>
            </a:r>
            <a:r>
              <a:rPr lang="en-US" dirty="0"/>
              <a:t>-&gt;Draw("hist");</a:t>
            </a:r>
          </a:p>
          <a:p>
            <a:r>
              <a:rPr lang="en-US" dirty="0" err="1"/>
              <a:t>hnorth_e</a:t>
            </a:r>
            <a:r>
              <a:rPr lang="en-US" dirty="0"/>
              <a:t>-&gt;Scale(0.02);</a:t>
            </a:r>
          </a:p>
          <a:p>
            <a:r>
              <a:rPr lang="en-US" dirty="0" err="1"/>
              <a:t>hnorth_e_purebetagated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(6);</a:t>
            </a:r>
          </a:p>
          <a:p>
            <a:r>
              <a:rPr lang="en-US" dirty="0" err="1"/>
              <a:t>hnorth_e_purebetagated</a:t>
            </a:r>
            <a:r>
              <a:rPr lang="en-US" dirty="0"/>
              <a:t>-&gt;Draw("same");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9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1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::Open("F:/e21010/pxct/run0215_LEGe_XtRa_MSD26_60Co_I7281_inChamber_vacuum_XtRa_12mm_away_window1us_CFDdelay_adjusted_cal.root");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/>
              <a:t>//</a:t>
            </a:r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TH2D* het = new TH2D("het", "het", 400,-1000,1000,1500,0,1500); //</a:t>
            </a:r>
            <a:r>
              <a:rPr lang="en-US" dirty="0" err="1"/>
              <a:t>x,y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south_e:north_t-south_t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&gt;1329&amp;&amp;</a:t>
            </a:r>
            <a:r>
              <a:rPr lang="en-US" dirty="0" err="1"/>
              <a:t>north_e</a:t>
            </a:r>
            <a:r>
              <a:rPr lang="en-US" dirty="0"/>
              <a:t>&lt;1334&amp;&amp;</a:t>
            </a:r>
            <a:r>
              <a:rPr lang="en-US" dirty="0" err="1"/>
              <a:t>south_e</a:t>
            </a:r>
            <a:r>
              <a:rPr lang="en-US" dirty="0"/>
              <a:t>&gt;100&amp;&amp;</a:t>
            </a:r>
            <a:r>
              <a:rPr lang="en-US" dirty="0" err="1"/>
              <a:t>south_e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south_e</a:t>
            </a:r>
            <a:r>
              <a:rPr lang="en-US" dirty="0"/>
              <a:t>&gt;1329&amp;&amp;</a:t>
            </a:r>
            <a:r>
              <a:rPr lang="en-US" dirty="0" err="1"/>
              <a:t>south_e</a:t>
            </a:r>
            <a:r>
              <a:rPr lang="en-US" dirty="0"/>
              <a:t>&lt;1334&amp;&amp;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south_e:north_t-south_t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&gt;1170&amp;&amp;</a:t>
            </a:r>
            <a:r>
              <a:rPr lang="en-US" dirty="0" err="1"/>
              <a:t>north_e</a:t>
            </a:r>
            <a:r>
              <a:rPr lang="en-US" dirty="0"/>
              <a:t>&lt;1175&amp;&amp;</a:t>
            </a:r>
            <a:r>
              <a:rPr lang="en-US" dirty="0" err="1"/>
              <a:t>south_e</a:t>
            </a:r>
            <a:r>
              <a:rPr lang="en-US" dirty="0"/>
              <a:t>&gt;100&amp;&amp;</a:t>
            </a:r>
            <a:r>
              <a:rPr lang="en-US" dirty="0" err="1"/>
              <a:t>south_e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south_e</a:t>
            </a:r>
            <a:r>
              <a:rPr lang="en-US" dirty="0"/>
              <a:t>&gt;1170&amp;&amp;</a:t>
            </a:r>
            <a:r>
              <a:rPr lang="en-US" dirty="0" err="1"/>
              <a:t>south_e</a:t>
            </a:r>
            <a:r>
              <a:rPr lang="en-US" dirty="0"/>
              <a:t>&lt;1175&amp;&amp;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het-&gt;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het-&gt;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endParaRPr lang="en-US" dirty="0"/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("South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(2001,4500);</a:t>
            </a:r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(1000,2800);</a:t>
            </a:r>
          </a:p>
          <a:p>
            <a:r>
              <a:rPr lang="en-US" dirty="0"/>
              <a:t>het-&gt;</a:t>
            </a:r>
            <a:r>
              <a:rPr lang="en-US" dirty="0" err="1"/>
              <a:t>SetMinimum</a:t>
            </a:r>
            <a:r>
              <a:rPr lang="en-US" dirty="0"/>
              <a:t>(2);</a:t>
            </a:r>
          </a:p>
          <a:p>
            <a:r>
              <a:rPr lang="en-US" dirty="0"/>
              <a:t>//het-&gt;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het-&gt;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 err="1"/>
              <a:t>TPaletteAxis</a:t>
            </a:r>
            <a:r>
              <a:rPr lang="en-US" dirty="0"/>
              <a:t> *palette = (</a:t>
            </a:r>
            <a:r>
              <a:rPr lang="en-US" dirty="0" err="1"/>
              <a:t>TPaletteAxis</a:t>
            </a:r>
            <a:r>
              <a:rPr lang="en-US" dirty="0"/>
              <a:t>*)het-&gt;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 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8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::Open("F:/e21010/pxct/run0215_LEGe_XtRa_MSD26_60Co_I7281_inChamber_vacuum_XtRa_12mm_away_window1us_CFDdelay_adjusted_cal.root");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/>
              <a:t>//</a:t>
            </a:r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TH2D* het = new TH2D("het", "het", 400,-1000,1000,1500,0,1500); //</a:t>
            </a:r>
            <a:r>
              <a:rPr lang="en-US" dirty="0" err="1"/>
              <a:t>x,y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south_e:north_t-south_t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&gt;1329&amp;&amp;</a:t>
            </a:r>
            <a:r>
              <a:rPr lang="en-US" dirty="0" err="1"/>
              <a:t>north_e</a:t>
            </a:r>
            <a:r>
              <a:rPr lang="en-US" dirty="0"/>
              <a:t>&lt;1334&amp;&amp;</a:t>
            </a:r>
            <a:r>
              <a:rPr lang="en-US" dirty="0" err="1"/>
              <a:t>south_e</a:t>
            </a:r>
            <a:r>
              <a:rPr lang="en-US" dirty="0"/>
              <a:t>&gt;100&amp;&amp;</a:t>
            </a:r>
            <a:r>
              <a:rPr lang="en-US" dirty="0" err="1"/>
              <a:t>south_e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south_e</a:t>
            </a:r>
            <a:r>
              <a:rPr lang="en-US" dirty="0"/>
              <a:t>&gt;1329&amp;&amp;</a:t>
            </a:r>
            <a:r>
              <a:rPr lang="en-US" dirty="0" err="1"/>
              <a:t>south_e</a:t>
            </a:r>
            <a:r>
              <a:rPr lang="en-US" dirty="0"/>
              <a:t>&lt;1334&amp;&amp;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south_e:north_t-south_t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&gt;1170&amp;&amp;</a:t>
            </a:r>
            <a:r>
              <a:rPr lang="en-US" dirty="0" err="1"/>
              <a:t>north_e</a:t>
            </a:r>
            <a:r>
              <a:rPr lang="en-US" dirty="0"/>
              <a:t>&lt;1175&amp;&amp;</a:t>
            </a:r>
            <a:r>
              <a:rPr lang="en-US" dirty="0" err="1"/>
              <a:t>south_e</a:t>
            </a:r>
            <a:r>
              <a:rPr lang="en-US" dirty="0"/>
              <a:t>&gt;100&amp;&amp;</a:t>
            </a:r>
            <a:r>
              <a:rPr lang="en-US" dirty="0" err="1"/>
              <a:t>south_e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south_e</a:t>
            </a:r>
            <a:r>
              <a:rPr lang="en-US" dirty="0"/>
              <a:t>&gt;1170&amp;&amp;</a:t>
            </a:r>
            <a:r>
              <a:rPr lang="en-US" dirty="0" err="1"/>
              <a:t>south_e</a:t>
            </a:r>
            <a:r>
              <a:rPr lang="en-US" dirty="0"/>
              <a:t>&lt;1175&amp;&amp;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het-&gt;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het-&gt;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endParaRPr lang="en-US" dirty="0"/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("South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(2001,4500);</a:t>
            </a:r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(1000,2800);</a:t>
            </a:r>
          </a:p>
          <a:p>
            <a:r>
              <a:rPr lang="en-US" dirty="0"/>
              <a:t>het-&gt;</a:t>
            </a:r>
            <a:r>
              <a:rPr lang="en-US" dirty="0" err="1"/>
              <a:t>SetMinimum</a:t>
            </a:r>
            <a:r>
              <a:rPr lang="en-US" dirty="0"/>
              <a:t>(2);</a:t>
            </a:r>
          </a:p>
          <a:p>
            <a:r>
              <a:rPr lang="en-US" dirty="0"/>
              <a:t>//het-&gt;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het-&gt;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 err="1"/>
              <a:t>TPaletteAxis</a:t>
            </a:r>
            <a:r>
              <a:rPr lang="en-US" dirty="0"/>
              <a:t> *palette = (</a:t>
            </a:r>
            <a:r>
              <a:rPr lang="en-US" dirty="0" err="1"/>
              <a:t>TPaletteAxis</a:t>
            </a:r>
            <a:r>
              <a:rPr lang="en-US" dirty="0"/>
              <a:t>*)het-&gt;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 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81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::Open("F:/e21010/pxct/run0215_LEGe_XtRa_MSD26_60Co_I7281_inChamber_vacuum_XtRa_12mm_away_window1us_CFDdelay_adjusted_cal.root");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/>
              <a:t>//</a:t>
            </a:r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TH2D* het = new TH2D("het", "het", 400,-1000,1000,1500,0,1500); //</a:t>
            </a:r>
            <a:r>
              <a:rPr lang="en-US" dirty="0" err="1"/>
              <a:t>x,y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south_e:north_t-south_t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&gt;1329&amp;&amp;</a:t>
            </a:r>
            <a:r>
              <a:rPr lang="en-US" dirty="0" err="1"/>
              <a:t>north_e</a:t>
            </a:r>
            <a:r>
              <a:rPr lang="en-US" dirty="0"/>
              <a:t>&lt;1334&amp;&amp;</a:t>
            </a:r>
            <a:r>
              <a:rPr lang="en-US" dirty="0" err="1"/>
              <a:t>south_e</a:t>
            </a:r>
            <a:r>
              <a:rPr lang="en-US" dirty="0"/>
              <a:t>&gt;100&amp;&amp;</a:t>
            </a:r>
            <a:r>
              <a:rPr lang="en-US" dirty="0" err="1"/>
              <a:t>south_e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south_e</a:t>
            </a:r>
            <a:r>
              <a:rPr lang="en-US" dirty="0"/>
              <a:t>&gt;1329&amp;&amp;</a:t>
            </a:r>
            <a:r>
              <a:rPr lang="en-US" dirty="0" err="1"/>
              <a:t>south_e</a:t>
            </a:r>
            <a:r>
              <a:rPr lang="en-US" dirty="0"/>
              <a:t>&lt;1334&amp;&amp;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south_e:north_t-south_t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&gt;1170&amp;&amp;</a:t>
            </a:r>
            <a:r>
              <a:rPr lang="en-US" dirty="0" err="1"/>
              <a:t>north_e</a:t>
            </a:r>
            <a:r>
              <a:rPr lang="en-US" dirty="0"/>
              <a:t>&lt;1175&amp;&amp;</a:t>
            </a:r>
            <a:r>
              <a:rPr lang="en-US" dirty="0" err="1"/>
              <a:t>south_e</a:t>
            </a:r>
            <a:r>
              <a:rPr lang="en-US" dirty="0"/>
              <a:t>&gt;100&amp;&amp;</a:t>
            </a:r>
            <a:r>
              <a:rPr lang="en-US" dirty="0" err="1"/>
              <a:t>south_e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south_e</a:t>
            </a:r>
            <a:r>
              <a:rPr lang="en-US" dirty="0"/>
              <a:t>&gt;1170&amp;&amp;</a:t>
            </a:r>
            <a:r>
              <a:rPr lang="en-US" dirty="0" err="1"/>
              <a:t>south_e</a:t>
            </a:r>
            <a:r>
              <a:rPr lang="en-US" dirty="0"/>
              <a:t>&lt;1175&amp;&amp;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endParaRPr lang="en-US" dirty="0"/>
          </a:p>
          <a:p>
            <a:r>
              <a:rPr lang="en-US" dirty="0"/>
              <a:t>het-&gt;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het-&gt;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endParaRPr lang="en-US" dirty="0"/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("South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(2001,4500);</a:t>
            </a:r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(1000,2800);</a:t>
            </a:r>
          </a:p>
          <a:p>
            <a:r>
              <a:rPr lang="en-US" dirty="0"/>
              <a:t>het-&gt;</a:t>
            </a:r>
            <a:r>
              <a:rPr lang="en-US" dirty="0" err="1"/>
              <a:t>SetMinimum</a:t>
            </a:r>
            <a:r>
              <a:rPr lang="en-US" dirty="0"/>
              <a:t>(2);</a:t>
            </a:r>
          </a:p>
          <a:p>
            <a:r>
              <a:rPr lang="en-US" dirty="0"/>
              <a:t>//het-&gt;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het-&gt;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 err="1"/>
              <a:t>TPaletteAxis</a:t>
            </a:r>
            <a:r>
              <a:rPr lang="en-US" dirty="0"/>
              <a:t> *palette = (</a:t>
            </a:r>
            <a:r>
              <a:rPr lang="en-US" dirty="0" err="1"/>
              <a:t>TPaletteAxis</a:t>
            </a:r>
            <a:r>
              <a:rPr lang="en-US" dirty="0"/>
              <a:t>*)het-&gt;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 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8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152Eu gg coincidence </a:t>
            </a:r>
            <a:r>
              <a:rPr lang="en-US" altLang="zh-CN" dirty="0"/>
              <a:t>oscilloscope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56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2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0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1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C6DB-F824-44E5-9896-64E01F1E4DE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DE20-4DC1-40F7-99DB-001843D9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6D0D-3E03-4292-A35E-11D88DDBC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E9DE4-B5F1-4F65-840B-3FA70E974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D3411-25EA-4BBB-9276-68B9858E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541"/>
            <a:ext cx="9144000" cy="5356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05AE1-77B8-4F7E-993E-BF72DB7D7437}"/>
              </a:ext>
            </a:extLst>
          </p:cNvPr>
          <p:cNvSpPr txBox="1"/>
          <p:nvPr/>
        </p:nvSpPr>
        <p:spPr>
          <a:xfrm>
            <a:off x="6327210" y="3615761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Run0225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DC13A-9F6E-40D1-A791-8487D48B06D9}"/>
              </a:ext>
            </a:extLst>
          </p:cNvPr>
          <p:cNvSpPr txBox="1"/>
          <p:nvPr/>
        </p:nvSpPr>
        <p:spPr>
          <a:xfrm>
            <a:off x="598699" y="3467911"/>
            <a:ext cx="184890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Trigger Rise: 0.15 </a:t>
            </a:r>
            <a:r>
              <a:rPr lang="en-US" altLang="zh-CN" sz="1600" dirty="0" err="1">
                <a:solidFill>
                  <a:srgbClr val="0070C0"/>
                </a:solidFill>
              </a:rPr>
              <a:t>μ</a:t>
            </a:r>
            <a:r>
              <a:rPr lang="en-US" sz="1600" dirty="0" err="1">
                <a:solidFill>
                  <a:srgbClr val="0070C0"/>
                </a:solidFill>
              </a:rPr>
              <a:t>s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Trigger </a:t>
            </a:r>
            <a:r>
              <a:rPr lang="en-US" altLang="zh-CN" sz="1600" dirty="0">
                <a:solidFill>
                  <a:srgbClr val="0070C0"/>
                </a:solidFill>
              </a:rPr>
              <a:t>Gap:</a:t>
            </a:r>
            <a:r>
              <a:rPr lang="en-US" sz="1600" dirty="0">
                <a:solidFill>
                  <a:srgbClr val="0070C0"/>
                </a:solidFill>
              </a:rPr>
              <a:t> 0.10 </a:t>
            </a:r>
            <a:r>
              <a:rPr lang="en-US" altLang="zh-CN" sz="1600" dirty="0" err="1">
                <a:solidFill>
                  <a:srgbClr val="0070C0"/>
                </a:solidFill>
              </a:rPr>
              <a:t>μ</a:t>
            </a:r>
            <a:r>
              <a:rPr lang="en-US" sz="1600" dirty="0" err="1">
                <a:solidFill>
                  <a:srgbClr val="0070C0"/>
                </a:solidFill>
              </a:rPr>
              <a:t>s</a:t>
            </a:r>
            <a:endParaRPr lang="en-US" sz="16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2"/>
                </a:solidFill>
              </a:rPr>
              <a:t>CFD Delay: 0.30 </a:t>
            </a:r>
            <a:r>
              <a:rPr lang="en-US" altLang="zh-CN" sz="1600" dirty="0" err="1">
                <a:solidFill>
                  <a:schemeClr val="accent2"/>
                </a:solidFill>
              </a:rPr>
              <a:t>μs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8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F11C5-620E-4B8D-9778-3F23FDD3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69642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B33E5-7EE1-44C1-B5D5-39C7801EF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3925"/>
            <a:ext cx="5778631" cy="3424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3AF19-28B2-4C35-9BF5-49D3BA234C7D}"/>
              </a:ext>
            </a:extLst>
          </p:cNvPr>
          <p:cNvSpPr txBox="1"/>
          <p:nvPr/>
        </p:nvSpPr>
        <p:spPr>
          <a:xfrm>
            <a:off x="5696426" y="3424075"/>
            <a:ext cx="34475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Figure 3.7: Example of the DDAS digital constant fraction discriminator (CFD) algorithm. A sample detector signal acquired from a LaBr3 detector by a 12-bit 500 MSPS is shown in black. The response of the DDAS CFD algorithm is shown in red along with the user-defined CFD threshold illustrated as a black dashed line. Key points in time related to precision time extraction are labeled.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07893-64C7-423D-B273-B225B362491F}"/>
              </a:ext>
            </a:extLst>
          </p:cNvPr>
          <p:cNvSpPr txBox="1"/>
          <p:nvPr/>
        </p:nvSpPr>
        <p:spPr>
          <a:xfrm>
            <a:off x="5696424" y="0"/>
            <a:ext cx="34475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Figure 3.6: Example of DDAS digital filtering algorithms. A sample detector signal acquired from the planar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GeDSSD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by a 14-bit 250 MSPS is shown in black. The response of the DDAS trigger-filter algorithm is shown in dark red along with the user-defined trigger filter threshold illustrated as a black dashed line. Shown in dark blue is the response of the DDAS energy filter algorithm. Key points in time related to triggering and energy extraction are labeled.</a:t>
            </a:r>
          </a:p>
        </p:txBody>
      </p:sp>
    </p:spTree>
    <p:extLst>
      <p:ext uri="{BB962C8B-B14F-4D97-AF65-F5344CB8AC3E}">
        <p14:creationId xmlns:p14="http://schemas.microsoft.com/office/powerpoint/2010/main" val="301638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6EDF88-0121-42D0-9F6C-51F1E044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3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EAC960-605E-4754-A662-DBC0EFF83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5960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4099E-21F3-4166-9EF7-6975ADEA4C0B}"/>
              </a:ext>
            </a:extLst>
          </p:cNvPr>
          <p:cNvSpPr txBox="1"/>
          <p:nvPr/>
        </p:nvSpPr>
        <p:spPr>
          <a:xfrm>
            <a:off x="2286000" y="325972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baseline="0" dirty="0">
                <a:latin typeface="TimesNewRomanPSMT-Identity-H"/>
              </a:rPr>
              <a:t>Wu H Y, Li Z H, Wu J, et al. A general-purpose data acquisition system and a waveform analysis algorithm based on digitization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21B76-BEDC-43B2-AD22-238DCFAB3D27}"/>
              </a:ext>
            </a:extLst>
          </p:cNvPr>
          <p:cNvSpPr txBox="1"/>
          <p:nvPr/>
        </p:nvSpPr>
        <p:spPr>
          <a:xfrm>
            <a:off x="2286000" y="325972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baseline="0" dirty="0">
                <a:latin typeface="TimesNewRomanPSMT-Identity-H"/>
              </a:rPr>
              <a:t>Wu H Y, Li Z H, Wu J, et al. A general-purpose data acquisition system and a waveform analysis algorithm based on digitization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F87CF-95E9-430D-969F-A5F0890CACFA}"/>
              </a:ext>
            </a:extLst>
          </p:cNvPr>
          <p:cNvSpPr txBox="1"/>
          <p:nvPr/>
        </p:nvSpPr>
        <p:spPr>
          <a:xfrm>
            <a:off x="5067300" y="6172040"/>
            <a:ext cx="407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H. Y. Wu 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et al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., Nucl.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Instrum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 Methods Phys. Res. A 975, 164200 (2020).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11328-AB46-484B-BDF2-CB29BAA7576D}"/>
              </a:ext>
            </a:extLst>
          </p:cNvPr>
          <p:cNvSpPr txBox="1"/>
          <p:nvPr/>
        </p:nvSpPr>
        <p:spPr>
          <a:xfrm>
            <a:off x="0" y="6172041"/>
            <a:ext cx="459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C.J. Prokop 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et al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., Nucl.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Instrum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 Methods Phys. Res. A 741, 163 (2014).</a:t>
            </a:r>
          </a:p>
        </p:txBody>
      </p:sp>
    </p:spTree>
    <p:extLst>
      <p:ext uri="{BB962C8B-B14F-4D97-AF65-F5344CB8AC3E}">
        <p14:creationId xmlns:p14="http://schemas.microsoft.com/office/powerpoint/2010/main" val="151144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A3932-E3E4-4905-B139-069C6418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1689100" cy="2021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4F087-4D66-473B-86C7-1E4A9CC22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0"/>
          <a:stretch/>
        </p:blipFill>
        <p:spPr>
          <a:xfrm>
            <a:off x="69850" y="1866900"/>
            <a:ext cx="3168650" cy="499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FD340-3946-428E-9615-92837DEC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3945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9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9160E-B848-414D-8272-E311A92F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75" y="0"/>
            <a:ext cx="4523725" cy="5394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E53E3-8E41-493C-BCF2-54C1B7C1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82" y="0"/>
            <a:ext cx="4529308" cy="53949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9FE30F-0FAC-48C0-A81C-FC36E00F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6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ABA78BB-565D-48F5-9E61-E0FABFB3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05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F09B3-9773-4995-9158-AA105338EDD7}"/>
              </a:ext>
            </a:extLst>
          </p:cNvPr>
          <p:cNvSpPr txBox="1"/>
          <p:nvPr/>
        </p:nvSpPr>
        <p:spPr>
          <a:xfrm>
            <a:off x="2619107" y="5710030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1173-gated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72C4D-B730-4688-857C-DF23D9EDD8AC}"/>
              </a:ext>
            </a:extLst>
          </p:cNvPr>
          <p:cNvSpPr txBox="1"/>
          <p:nvPr/>
        </p:nvSpPr>
        <p:spPr>
          <a:xfrm>
            <a:off x="7173540" y="6210033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1332-gated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AF6BE-20CE-4FE1-9E2C-A8DF12A82298}"/>
              </a:ext>
            </a:extLst>
          </p:cNvPr>
          <p:cNvSpPr txBox="1"/>
          <p:nvPr/>
        </p:nvSpPr>
        <p:spPr>
          <a:xfrm>
            <a:off x="6758044" y="78817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E2FF2-347C-45A0-A7AA-F20B8A07D7E4}"/>
              </a:ext>
            </a:extLst>
          </p:cNvPr>
          <p:cNvSpPr txBox="1"/>
          <p:nvPr/>
        </p:nvSpPr>
        <p:spPr>
          <a:xfrm>
            <a:off x="2009891" y="3401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1332</a:t>
            </a:r>
          </a:p>
        </p:txBody>
      </p:sp>
    </p:spTree>
    <p:extLst>
      <p:ext uri="{BB962C8B-B14F-4D97-AF65-F5344CB8AC3E}">
        <p14:creationId xmlns:p14="http://schemas.microsoft.com/office/powerpoint/2010/main" val="169390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9160E-B848-414D-8272-E311A92F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75" y="0"/>
            <a:ext cx="4523725" cy="5394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E53E3-8E41-493C-BCF2-54C1B7C1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82" y="0"/>
            <a:ext cx="4529308" cy="53949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9FE30F-0FAC-48C0-A81C-FC36E00F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6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ABA78BB-565D-48F5-9E61-E0FABFB3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05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F09B3-9773-4995-9158-AA105338EDD7}"/>
              </a:ext>
            </a:extLst>
          </p:cNvPr>
          <p:cNvSpPr txBox="1"/>
          <p:nvPr/>
        </p:nvSpPr>
        <p:spPr>
          <a:xfrm>
            <a:off x="2619107" y="5710030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1173-gated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72C4D-B730-4688-857C-DF23D9EDD8AC}"/>
              </a:ext>
            </a:extLst>
          </p:cNvPr>
          <p:cNvSpPr txBox="1"/>
          <p:nvPr/>
        </p:nvSpPr>
        <p:spPr>
          <a:xfrm>
            <a:off x="7173540" y="6210033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1332-gated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AF6BE-20CE-4FE1-9E2C-A8DF12A82298}"/>
              </a:ext>
            </a:extLst>
          </p:cNvPr>
          <p:cNvSpPr txBox="1"/>
          <p:nvPr/>
        </p:nvSpPr>
        <p:spPr>
          <a:xfrm>
            <a:off x="6758044" y="78817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E2FF2-347C-45A0-A7AA-F20B8A07D7E4}"/>
              </a:ext>
            </a:extLst>
          </p:cNvPr>
          <p:cNvSpPr txBox="1"/>
          <p:nvPr/>
        </p:nvSpPr>
        <p:spPr>
          <a:xfrm>
            <a:off x="2009891" y="3401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1332</a:t>
            </a:r>
          </a:p>
        </p:txBody>
      </p:sp>
    </p:spTree>
    <p:extLst>
      <p:ext uri="{BB962C8B-B14F-4D97-AF65-F5344CB8AC3E}">
        <p14:creationId xmlns:p14="http://schemas.microsoft.com/office/powerpoint/2010/main" val="275107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9160E-B848-414D-8272-E311A92F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75" y="0"/>
            <a:ext cx="4523725" cy="5394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E53E3-8E41-493C-BCF2-54C1B7C1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82" y="0"/>
            <a:ext cx="4529308" cy="53949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9FE30F-0FAC-48C0-A81C-FC36E00F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6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ABA78BB-565D-48F5-9E61-E0FABFB3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05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F09B3-9773-4995-9158-AA105338EDD7}"/>
              </a:ext>
            </a:extLst>
          </p:cNvPr>
          <p:cNvSpPr txBox="1"/>
          <p:nvPr/>
        </p:nvSpPr>
        <p:spPr>
          <a:xfrm>
            <a:off x="2619107" y="5710030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1173-gated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72C4D-B730-4688-857C-DF23D9EDD8AC}"/>
              </a:ext>
            </a:extLst>
          </p:cNvPr>
          <p:cNvSpPr txBox="1"/>
          <p:nvPr/>
        </p:nvSpPr>
        <p:spPr>
          <a:xfrm>
            <a:off x="7173540" y="6210033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1332-gated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AF6BE-20CE-4FE1-9E2C-A8DF12A82298}"/>
              </a:ext>
            </a:extLst>
          </p:cNvPr>
          <p:cNvSpPr txBox="1"/>
          <p:nvPr/>
        </p:nvSpPr>
        <p:spPr>
          <a:xfrm>
            <a:off x="6758044" y="78817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E2FF2-347C-45A0-A7AA-F20B8A07D7E4}"/>
              </a:ext>
            </a:extLst>
          </p:cNvPr>
          <p:cNvSpPr txBox="1"/>
          <p:nvPr/>
        </p:nvSpPr>
        <p:spPr>
          <a:xfrm>
            <a:off x="2009891" y="3401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1332</a:t>
            </a:r>
          </a:p>
        </p:txBody>
      </p:sp>
    </p:spTree>
    <p:extLst>
      <p:ext uri="{BB962C8B-B14F-4D97-AF65-F5344CB8AC3E}">
        <p14:creationId xmlns:p14="http://schemas.microsoft.com/office/powerpoint/2010/main" val="188904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0C2A7-30F3-42DE-9BCE-905BD5E1E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7525" cy="3333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3FFA1-8FDC-4D8C-9B0B-CAEDAD8BC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45720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8085F-0645-4FF8-90C6-AABB95284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29150"/>
            <a:ext cx="4572000" cy="2228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D23C37-F995-4DA3-95AA-C9DA8B561E03}"/>
              </a:ext>
            </a:extLst>
          </p:cNvPr>
          <p:cNvSpPr txBox="1"/>
          <p:nvPr/>
        </p:nvSpPr>
        <p:spPr>
          <a:xfrm>
            <a:off x="3565462" y="219479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 </a:t>
            </a:r>
            <a:r>
              <a:rPr lang="en-US" altLang="zh-CN" dirty="0" err="1">
                <a:solidFill>
                  <a:srgbClr val="FFFF00"/>
                </a:solidFill>
              </a:rPr>
              <a:t>μs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84FBEE-44F0-4322-9FC9-237E4A65D02C}"/>
              </a:ext>
            </a:extLst>
          </p:cNvPr>
          <p:cNvCxnSpPr>
            <a:cxnSpLocks/>
          </p:cNvCxnSpPr>
          <p:nvPr/>
        </p:nvCxnSpPr>
        <p:spPr>
          <a:xfrm>
            <a:off x="3526155" y="2564130"/>
            <a:ext cx="649605" cy="0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57D906-5A79-4215-AC09-6AD05273A9A6}"/>
              </a:ext>
            </a:extLst>
          </p:cNvPr>
          <p:cNvSpPr txBox="1"/>
          <p:nvPr/>
        </p:nvSpPr>
        <p:spPr>
          <a:xfrm>
            <a:off x="2603437" y="493609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 </a:t>
            </a:r>
            <a:r>
              <a:rPr lang="en-US" altLang="zh-CN" dirty="0" err="1">
                <a:solidFill>
                  <a:srgbClr val="FFFF00"/>
                </a:solidFill>
              </a:rPr>
              <a:t>μs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B90F8F-2B09-47BD-8E3A-CEABC7B147E1}"/>
              </a:ext>
            </a:extLst>
          </p:cNvPr>
          <p:cNvCxnSpPr>
            <a:cxnSpLocks/>
          </p:cNvCxnSpPr>
          <p:nvPr/>
        </p:nvCxnSpPr>
        <p:spPr>
          <a:xfrm>
            <a:off x="2352675" y="5305425"/>
            <a:ext cx="1072515" cy="0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681D4D-E4A8-4C25-9D19-CC5F7BEAA439}"/>
              </a:ext>
            </a:extLst>
          </p:cNvPr>
          <p:cNvSpPr txBox="1"/>
          <p:nvPr/>
        </p:nvSpPr>
        <p:spPr>
          <a:xfrm>
            <a:off x="7167817" y="595717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 </a:t>
            </a:r>
            <a:r>
              <a:rPr lang="en-US" altLang="zh-CN" dirty="0" err="1">
                <a:solidFill>
                  <a:srgbClr val="FFFF00"/>
                </a:solidFill>
              </a:rPr>
              <a:t>μs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0D6FF8-E759-4915-94A5-EEAC484B9F0E}"/>
              </a:ext>
            </a:extLst>
          </p:cNvPr>
          <p:cNvCxnSpPr>
            <a:cxnSpLocks/>
          </p:cNvCxnSpPr>
          <p:nvPr/>
        </p:nvCxnSpPr>
        <p:spPr>
          <a:xfrm>
            <a:off x="6917055" y="6326505"/>
            <a:ext cx="1072515" cy="0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34BB0-E673-472E-99F1-7C5676180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249A7-C597-471E-A6B2-5B0D0AF64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28850"/>
            <a:ext cx="4572000" cy="2228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6C1B95-77F6-4939-9536-3125D7BF7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228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946FBA-EAFC-4C4C-B7EA-C0FE1F293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700"/>
            <a:ext cx="4572000" cy="2228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446A49-6064-4BB0-B766-E58F601D4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57700"/>
            <a:ext cx="4572000" cy="2228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6D2B45-4139-4579-AEEC-F1A1456F9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850"/>
            <a:ext cx="4572000" cy="22288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B07B8A-4D49-4991-ADDC-CEE12407BFBB}"/>
              </a:ext>
            </a:extLst>
          </p:cNvPr>
          <p:cNvSpPr txBox="1"/>
          <p:nvPr/>
        </p:nvSpPr>
        <p:spPr>
          <a:xfrm>
            <a:off x="2275142" y="128801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 </a:t>
            </a:r>
            <a:r>
              <a:rPr lang="en-US" altLang="zh-CN" dirty="0" err="1">
                <a:solidFill>
                  <a:srgbClr val="FFFF00"/>
                </a:solidFill>
              </a:rPr>
              <a:t>μs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92725B-FB67-4BB9-A27F-F81913D77C14}"/>
              </a:ext>
            </a:extLst>
          </p:cNvPr>
          <p:cNvCxnSpPr>
            <a:cxnSpLocks/>
          </p:cNvCxnSpPr>
          <p:nvPr/>
        </p:nvCxnSpPr>
        <p:spPr>
          <a:xfrm>
            <a:off x="2337435" y="1657350"/>
            <a:ext cx="446405" cy="0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069E78-7639-4FC6-AE07-DDBAAA61BE8A}"/>
              </a:ext>
            </a:extLst>
          </p:cNvPr>
          <p:cNvSpPr txBox="1"/>
          <p:nvPr/>
        </p:nvSpPr>
        <p:spPr>
          <a:xfrm>
            <a:off x="6847142" y="128801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 </a:t>
            </a:r>
            <a:r>
              <a:rPr lang="en-US" altLang="zh-CN" dirty="0" err="1">
                <a:solidFill>
                  <a:srgbClr val="FFFF00"/>
                </a:solidFill>
              </a:rPr>
              <a:t>μs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710219-5A74-4580-A927-C8ACB7512282}"/>
              </a:ext>
            </a:extLst>
          </p:cNvPr>
          <p:cNvCxnSpPr>
            <a:cxnSpLocks/>
          </p:cNvCxnSpPr>
          <p:nvPr/>
        </p:nvCxnSpPr>
        <p:spPr>
          <a:xfrm>
            <a:off x="6909435" y="1657350"/>
            <a:ext cx="446405" cy="0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3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7D118-AD9F-4663-B17A-DA43EE3AC0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35" r="34776"/>
          <a:stretch/>
        </p:blipFill>
        <p:spPr>
          <a:xfrm>
            <a:off x="0" y="0"/>
            <a:ext cx="384867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51DD7-45CD-4178-B3EB-2CE4571C0865}"/>
              </a:ext>
            </a:extLst>
          </p:cNvPr>
          <p:cNvSpPr txBox="1"/>
          <p:nvPr/>
        </p:nvSpPr>
        <p:spPr>
          <a:xfrm>
            <a:off x="0" y="5143500"/>
            <a:ext cx="36637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60Co (I7281) to tips of 4 rods 17 mm</a:t>
            </a:r>
          </a:p>
          <a:p>
            <a:endParaRPr lang="en-US" sz="1700" dirty="0"/>
          </a:p>
          <a:p>
            <a:r>
              <a:rPr lang="en-US" sz="1700" dirty="0"/>
              <a:t>60Co (I7281) to LEGe window 13 </a:t>
            </a:r>
            <a:r>
              <a:rPr lang="en-US" altLang="zh-CN" sz="1700" dirty="0"/>
              <a:t>mm</a:t>
            </a:r>
          </a:p>
          <a:p>
            <a:endParaRPr lang="en-US" sz="1700" dirty="0"/>
          </a:p>
          <a:p>
            <a:r>
              <a:rPr lang="en-US" sz="1700" dirty="0"/>
              <a:t>Run0214-218</a:t>
            </a:r>
          </a:p>
          <a:p>
            <a:r>
              <a:rPr lang="en-US" sz="1700" dirty="0"/>
              <a:t>Uncertainty of I7281 activity: 3%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D25FC-8E7F-479C-8746-4201C1FDD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62" t="8010" r="42089" b="23267"/>
          <a:stretch/>
        </p:blipFill>
        <p:spPr>
          <a:xfrm>
            <a:off x="4408228" y="0"/>
            <a:ext cx="3671248" cy="3534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62C820-2CAC-4800-B05E-2BE96B0BB34F}"/>
              </a:ext>
            </a:extLst>
          </p:cNvPr>
          <p:cNvSpPr txBox="1"/>
          <p:nvPr/>
        </p:nvSpPr>
        <p:spPr>
          <a:xfrm>
            <a:off x="4408228" y="0"/>
            <a:ext cx="167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Clash with LEGe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AD8AAA-243A-47B8-AA74-D044C616AD1F}"/>
              </a:ext>
            </a:extLst>
          </p:cNvPr>
          <p:cNvCxnSpPr/>
          <p:nvPr/>
        </p:nvCxnSpPr>
        <p:spPr>
          <a:xfrm>
            <a:off x="6034955" y="184666"/>
            <a:ext cx="682388" cy="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389F04-3C35-4D13-952D-54D89E4B80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228" y="4039737"/>
            <a:ext cx="3852681" cy="28182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23847C-A77A-47D8-B360-54B6D1385CD3}"/>
              </a:ext>
            </a:extLst>
          </p:cNvPr>
          <p:cNvSpPr txBox="1"/>
          <p:nvPr/>
        </p:nvSpPr>
        <p:spPr>
          <a:xfrm>
            <a:off x="4408228" y="3670405"/>
            <a:ext cx="455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had to remove one of the holders of MSD12</a:t>
            </a:r>
          </a:p>
        </p:txBody>
      </p:sp>
    </p:spTree>
    <p:extLst>
      <p:ext uri="{BB962C8B-B14F-4D97-AF65-F5344CB8AC3E}">
        <p14:creationId xmlns:p14="http://schemas.microsoft.com/office/powerpoint/2010/main" val="343469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8D5F2-7D23-49FB-8EC6-EA3C58B8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04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1048D-45D5-4287-9BCC-743204D800D7}"/>
              </a:ext>
            </a:extLst>
          </p:cNvPr>
          <p:cNvSpPr txBox="1"/>
          <p:nvPr/>
        </p:nvSpPr>
        <p:spPr>
          <a:xfrm>
            <a:off x="3704615" y="9993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1173  1332 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A4E5B-830A-48DA-811D-D1DB0C5E03A1}"/>
              </a:ext>
            </a:extLst>
          </p:cNvPr>
          <p:cNvSpPr txBox="1"/>
          <p:nvPr/>
        </p:nvSpPr>
        <p:spPr>
          <a:xfrm>
            <a:off x="4685146" y="938523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1461 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4E9C9-A09A-47F7-9729-989F13222E75}"/>
              </a:ext>
            </a:extLst>
          </p:cNvPr>
          <p:cNvSpPr txBox="1"/>
          <p:nvPr/>
        </p:nvSpPr>
        <p:spPr>
          <a:xfrm>
            <a:off x="7870215" y="146608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2506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C45A55-B198-4CD3-A068-049BDA0FA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5253"/>
            <a:ext cx="9144000" cy="31427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4A5C75-DE59-4D0A-AFD1-E5D3F0A7D5FF}"/>
              </a:ext>
            </a:extLst>
          </p:cNvPr>
          <p:cNvSpPr txBox="1"/>
          <p:nvPr/>
        </p:nvSpPr>
        <p:spPr>
          <a:xfrm>
            <a:off x="863600" y="5188221"/>
            <a:ext cx="734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North</a:t>
            </a:r>
          </a:p>
          <a:p>
            <a:r>
              <a:rPr lang="en-US" dirty="0">
                <a:solidFill>
                  <a:srgbClr val="0000FF"/>
                </a:solidFill>
              </a:rPr>
              <a:t>South</a:t>
            </a:r>
          </a:p>
          <a:p>
            <a:r>
              <a:rPr lang="en-US" dirty="0">
                <a:solidFill>
                  <a:srgbClr val="09BB09"/>
                </a:solidFill>
              </a:rPr>
              <a:t>LEGe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7A31F0-1BE4-4F6A-9F8C-3006715A14FD}"/>
              </a:ext>
            </a:extLst>
          </p:cNvPr>
          <p:cNvGraphicFramePr>
            <a:graphicFrameLocks noGrp="1"/>
          </p:cNvGraphicFramePr>
          <p:nvPr/>
        </p:nvGraphicFramePr>
        <p:xfrm>
          <a:off x="990426" y="1836600"/>
          <a:ext cx="2203878" cy="1390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29955">
                  <a:extLst>
                    <a:ext uri="{9D8B030D-6E8A-4147-A177-3AD203B41FA5}">
                      <a16:colId xmlns:a16="http://schemas.microsoft.com/office/drawing/2014/main" val="3871889265"/>
                    </a:ext>
                  </a:extLst>
                </a:gridCol>
                <a:gridCol w="973923">
                  <a:extLst>
                    <a:ext uri="{9D8B030D-6E8A-4147-A177-3AD203B41FA5}">
                      <a16:colId xmlns:a16="http://schemas.microsoft.com/office/drawing/2014/main" val="388046609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2506/1173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041859"/>
                  </a:ext>
                </a:extLst>
              </a:tr>
              <a:tr h="3475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2506/1332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799635"/>
                  </a:ext>
                </a:extLst>
              </a:tr>
              <a:tr h="347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2506/1173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064449"/>
                  </a:ext>
                </a:extLst>
              </a:tr>
              <a:tr h="3475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2506/1332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3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4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509DE65-E82D-43FD-B07C-C3FCA42CB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6" y="3707534"/>
            <a:ext cx="4409440" cy="2834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B848BB-C226-4A85-856B-AD299CBD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717" y="3707534"/>
            <a:ext cx="4387868" cy="2834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33A9B-5C3F-4A81-87B3-7BD7A428D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352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D458E-D7D8-4386-BF5F-C9658E2E6926}"/>
              </a:ext>
            </a:extLst>
          </p:cNvPr>
          <p:cNvSpPr txBox="1"/>
          <p:nvPr/>
        </p:nvSpPr>
        <p:spPr>
          <a:xfrm>
            <a:off x="876300" y="177800"/>
            <a:ext cx="2410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North scaled by 0.02</a:t>
            </a:r>
          </a:p>
          <a:p>
            <a:r>
              <a:rPr lang="en-US" dirty="0">
                <a:solidFill>
                  <a:srgbClr val="00C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North gated by MSD26</a:t>
            </a:r>
          </a:p>
          <a:p>
            <a:r>
              <a:rPr lang="en-US" dirty="0" err="1">
                <a:solidFill>
                  <a:srgbClr val="00C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rebin</a:t>
            </a:r>
            <a:r>
              <a:rPr lang="en-US" dirty="0">
                <a:solidFill>
                  <a:srgbClr val="00C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159C37-CE99-4FDA-91BA-3369C9606AEC}"/>
              </a:ext>
            </a:extLst>
          </p:cNvPr>
          <p:cNvCxnSpPr/>
          <p:nvPr/>
        </p:nvCxnSpPr>
        <p:spPr>
          <a:xfrm>
            <a:off x="6134100" y="2832100"/>
            <a:ext cx="796551" cy="148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E2D00F-E74C-431E-AFEA-B7B05FDFAE10}"/>
              </a:ext>
            </a:extLst>
          </p:cNvPr>
          <p:cNvCxnSpPr>
            <a:cxnSpLocks/>
          </p:cNvCxnSpPr>
          <p:nvPr/>
        </p:nvCxnSpPr>
        <p:spPr>
          <a:xfrm flipH="1">
            <a:off x="2768600" y="2208068"/>
            <a:ext cx="753875" cy="1817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A50BD6-B70E-47B9-B256-7AACBDA6EF85}"/>
              </a:ext>
            </a:extLst>
          </p:cNvPr>
          <p:cNvSpPr txBox="1"/>
          <p:nvPr/>
        </p:nvSpPr>
        <p:spPr>
          <a:xfrm>
            <a:off x="756308" y="3898900"/>
            <a:ext cx="12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β efficiency</a:t>
            </a:r>
          </a:p>
          <a:p>
            <a:r>
              <a:rPr lang="en-US" altLang="zh-CN" dirty="0"/>
              <a:t>0.33%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0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FEBEE-EC02-4209-B169-5EC61DE43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11922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04072-BA80-4B1B-9C3B-9B1E23D2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6696907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C0395-730D-4438-9462-BB174F610946}"/>
              </a:ext>
            </a:extLst>
          </p:cNvPr>
          <p:cNvSpPr txBox="1"/>
          <p:nvPr/>
        </p:nvSpPr>
        <p:spPr>
          <a:xfrm>
            <a:off x="1" y="3298195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C3300"/>
                </a:solidFill>
              </a:rPr>
              <a:t>run0216_0217_0218_LEGe_XtRa_MSD26_60Co_I7281_inChamber_vacuum_XtRa_12mm_away_window1us_CFDdelay_adjusted_AnalogGain1.0_cal.root</a:t>
            </a:r>
          </a:p>
        </p:txBody>
      </p:sp>
    </p:spTree>
    <p:extLst>
      <p:ext uri="{BB962C8B-B14F-4D97-AF65-F5344CB8AC3E}">
        <p14:creationId xmlns:p14="http://schemas.microsoft.com/office/powerpoint/2010/main" val="177016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4D4256-4A60-4708-B78F-9ADA3269938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465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75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500519-43D4-4BC2-BCA3-8463E71D2A28}"/>
              </a:ext>
            </a:extLst>
          </p:cNvPr>
          <p:cNvSpPr/>
          <p:nvPr/>
        </p:nvSpPr>
        <p:spPr>
          <a:xfrm>
            <a:off x="317500" y="393700"/>
            <a:ext cx="1104900" cy="11049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419A9965-F221-4AA5-A2BE-3611834BBB56}"/>
              </a:ext>
            </a:extLst>
          </p:cNvPr>
          <p:cNvSpPr/>
          <p:nvPr/>
        </p:nvSpPr>
        <p:spPr>
          <a:xfrm>
            <a:off x="532367" y="1960142"/>
            <a:ext cx="647700" cy="990600"/>
          </a:xfrm>
          <a:prstGeom prst="can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B5D535E6-55D7-439B-9836-E7E31F297340}"/>
              </a:ext>
            </a:extLst>
          </p:cNvPr>
          <p:cNvSpPr/>
          <p:nvPr/>
        </p:nvSpPr>
        <p:spPr>
          <a:xfrm rot="16200000">
            <a:off x="2215496" y="450848"/>
            <a:ext cx="647700" cy="990600"/>
          </a:xfrm>
          <a:prstGeom prst="can">
            <a:avLst/>
          </a:prstGeom>
          <a:solidFill>
            <a:srgbClr val="0000FF">
              <a:alpha val="69804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0E8EDD-C1A8-476F-B33D-C321AE5E37E3}"/>
              </a:ext>
            </a:extLst>
          </p:cNvPr>
          <p:cNvCxnSpPr>
            <a:cxnSpLocks/>
          </p:cNvCxnSpPr>
          <p:nvPr/>
        </p:nvCxnSpPr>
        <p:spPr>
          <a:xfrm>
            <a:off x="869950" y="946150"/>
            <a:ext cx="1669396" cy="0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B44F20-2034-475B-8F8D-AEDA4E01ACCE}"/>
              </a:ext>
            </a:extLst>
          </p:cNvPr>
          <p:cNvCxnSpPr>
            <a:cxnSpLocks/>
          </p:cNvCxnSpPr>
          <p:nvPr/>
        </p:nvCxnSpPr>
        <p:spPr>
          <a:xfrm>
            <a:off x="869950" y="946149"/>
            <a:ext cx="0" cy="1631951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657EB3-BFBB-47C2-B40D-2A1925DD5C69}"/>
              </a:ext>
            </a:extLst>
          </p:cNvPr>
          <p:cNvSpPr txBox="1"/>
          <p:nvPr/>
        </p:nvSpPr>
        <p:spPr>
          <a:xfrm>
            <a:off x="1391303" y="9461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1173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D4BD3-AD5F-48DD-AA00-2AC6759AC593}"/>
              </a:ext>
            </a:extLst>
          </p:cNvPr>
          <p:cNvSpPr txBox="1"/>
          <p:nvPr/>
        </p:nvSpPr>
        <p:spPr>
          <a:xfrm rot="16200000">
            <a:off x="853696" y="15493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1332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70CE6DD-F67A-484D-8147-79CEEE9760DD}"/>
              </a:ext>
            </a:extLst>
          </p:cNvPr>
          <p:cNvGraphicFramePr>
            <a:graphicFrameLocks noGrp="1"/>
          </p:cNvGraphicFramePr>
          <p:nvPr/>
        </p:nvGraphicFramePr>
        <p:xfrm>
          <a:off x="3478467" y="622297"/>
          <a:ext cx="5348033" cy="23774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83395">
                  <a:extLst>
                    <a:ext uri="{9D8B030D-6E8A-4147-A177-3AD203B41FA5}">
                      <a16:colId xmlns:a16="http://schemas.microsoft.com/office/drawing/2014/main" val="1543770095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56023267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3354160109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1173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13072303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88294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γγ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Angular Correlation 90deg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4391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12418688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306002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1332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Detected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963515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1332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0.292%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free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667428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1332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0.285%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Nominal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832781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Correction Factor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1.0245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2865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A8EFE7D-8E89-4E03-91F6-2992A4FCA79C}"/>
              </a:ext>
            </a:extLst>
          </p:cNvPr>
          <p:cNvGraphicFramePr>
            <a:graphicFrameLocks noGrp="1"/>
          </p:cNvGraphicFramePr>
          <p:nvPr/>
        </p:nvGraphicFramePr>
        <p:xfrm>
          <a:off x="3478467" y="3952741"/>
          <a:ext cx="5348033" cy="237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395">
                  <a:extLst>
                    <a:ext uri="{9D8B030D-6E8A-4147-A177-3AD203B41FA5}">
                      <a16:colId xmlns:a16="http://schemas.microsoft.com/office/drawing/2014/main" val="2295082283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783553513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2587069656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12189561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8818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γγ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Angular Correlation 90deg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077700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11564725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032921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36466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Detected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522460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1173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free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62415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1173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0.308%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Nominal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73062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Correction Factor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1.0230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52806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3D60495-4585-4FA2-89DD-733E2B8DC0EC}"/>
              </a:ext>
            </a:extLst>
          </p:cNvPr>
          <p:cNvSpPr txBox="1"/>
          <p:nvPr/>
        </p:nvSpPr>
        <p:spPr>
          <a:xfrm>
            <a:off x="576439" y="57681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60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045D31-8200-4D0E-A5A0-6CA67F516363}"/>
              </a:ext>
            </a:extLst>
          </p:cNvPr>
          <p:cNvSpPr/>
          <p:nvPr/>
        </p:nvSpPr>
        <p:spPr>
          <a:xfrm>
            <a:off x="317500" y="3724143"/>
            <a:ext cx="1104900" cy="11049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C733F1AF-2F8E-4037-B419-6D57EAD83FFB}"/>
              </a:ext>
            </a:extLst>
          </p:cNvPr>
          <p:cNvSpPr/>
          <p:nvPr/>
        </p:nvSpPr>
        <p:spPr>
          <a:xfrm>
            <a:off x="532367" y="5290585"/>
            <a:ext cx="647700" cy="990600"/>
          </a:xfrm>
          <a:prstGeom prst="can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7553DAB6-F1E5-4DA7-AA45-23B65B7FA75F}"/>
              </a:ext>
            </a:extLst>
          </p:cNvPr>
          <p:cNvSpPr/>
          <p:nvPr/>
        </p:nvSpPr>
        <p:spPr>
          <a:xfrm rot="16200000">
            <a:off x="2215496" y="3781291"/>
            <a:ext cx="647700" cy="990600"/>
          </a:xfrm>
          <a:prstGeom prst="can">
            <a:avLst/>
          </a:prstGeom>
          <a:solidFill>
            <a:srgbClr val="0000FF">
              <a:alpha val="69804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226A40-F424-4E6B-962C-E04A96142443}"/>
              </a:ext>
            </a:extLst>
          </p:cNvPr>
          <p:cNvSpPr txBox="1"/>
          <p:nvPr/>
        </p:nvSpPr>
        <p:spPr>
          <a:xfrm>
            <a:off x="1391303" y="42765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1332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7579E9-986B-41B9-A1B6-31F462B87B00}"/>
              </a:ext>
            </a:extLst>
          </p:cNvPr>
          <p:cNvSpPr txBox="1"/>
          <p:nvPr/>
        </p:nvSpPr>
        <p:spPr>
          <a:xfrm rot="16200000">
            <a:off x="853696" y="48798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1173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2C3F66-143A-4AC1-B26F-2A960C449D3C}"/>
              </a:ext>
            </a:extLst>
          </p:cNvPr>
          <p:cNvSpPr txBox="1"/>
          <p:nvPr/>
        </p:nvSpPr>
        <p:spPr>
          <a:xfrm>
            <a:off x="576439" y="390725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60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FDEE97-05B3-4693-8C3D-5D2B02EDBFA3}"/>
              </a:ext>
            </a:extLst>
          </p:cNvPr>
          <p:cNvCxnSpPr>
            <a:cxnSpLocks/>
          </p:cNvCxnSpPr>
          <p:nvPr/>
        </p:nvCxnSpPr>
        <p:spPr>
          <a:xfrm>
            <a:off x="869950" y="4283147"/>
            <a:ext cx="1669396" cy="0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7C6A94-43AF-4C5D-A04B-0B0C097FDDF9}"/>
              </a:ext>
            </a:extLst>
          </p:cNvPr>
          <p:cNvCxnSpPr>
            <a:cxnSpLocks/>
          </p:cNvCxnSpPr>
          <p:nvPr/>
        </p:nvCxnSpPr>
        <p:spPr>
          <a:xfrm>
            <a:off x="869950" y="4283146"/>
            <a:ext cx="0" cy="1631951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55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500519-43D4-4BC2-BCA3-8463E71D2A28}"/>
              </a:ext>
            </a:extLst>
          </p:cNvPr>
          <p:cNvSpPr/>
          <p:nvPr/>
        </p:nvSpPr>
        <p:spPr>
          <a:xfrm>
            <a:off x="317500" y="393700"/>
            <a:ext cx="1104900" cy="11049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419A9965-F221-4AA5-A2BE-3611834BBB56}"/>
              </a:ext>
            </a:extLst>
          </p:cNvPr>
          <p:cNvSpPr/>
          <p:nvPr/>
        </p:nvSpPr>
        <p:spPr>
          <a:xfrm>
            <a:off x="532367" y="1960142"/>
            <a:ext cx="647700" cy="990600"/>
          </a:xfrm>
          <a:prstGeom prst="can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B5D535E6-55D7-439B-9836-E7E31F297340}"/>
              </a:ext>
            </a:extLst>
          </p:cNvPr>
          <p:cNvSpPr/>
          <p:nvPr/>
        </p:nvSpPr>
        <p:spPr>
          <a:xfrm rot="16200000">
            <a:off x="2215496" y="450848"/>
            <a:ext cx="647700" cy="990600"/>
          </a:xfrm>
          <a:prstGeom prst="can">
            <a:avLst/>
          </a:prstGeom>
          <a:solidFill>
            <a:srgbClr val="0000FF">
              <a:alpha val="69804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0E8EDD-C1A8-476F-B33D-C321AE5E37E3}"/>
              </a:ext>
            </a:extLst>
          </p:cNvPr>
          <p:cNvCxnSpPr>
            <a:cxnSpLocks/>
          </p:cNvCxnSpPr>
          <p:nvPr/>
        </p:nvCxnSpPr>
        <p:spPr>
          <a:xfrm>
            <a:off x="869950" y="946150"/>
            <a:ext cx="1669396" cy="0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B44F20-2034-475B-8F8D-AEDA4E01ACCE}"/>
              </a:ext>
            </a:extLst>
          </p:cNvPr>
          <p:cNvCxnSpPr>
            <a:cxnSpLocks/>
          </p:cNvCxnSpPr>
          <p:nvPr/>
        </p:nvCxnSpPr>
        <p:spPr>
          <a:xfrm>
            <a:off x="869950" y="946149"/>
            <a:ext cx="0" cy="1631951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657EB3-BFBB-47C2-B40D-2A1925DD5C69}"/>
              </a:ext>
            </a:extLst>
          </p:cNvPr>
          <p:cNvSpPr txBox="1"/>
          <p:nvPr/>
        </p:nvSpPr>
        <p:spPr>
          <a:xfrm>
            <a:off x="1391303" y="9461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1173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D4BD3-AD5F-48DD-AA00-2AC6759AC593}"/>
              </a:ext>
            </a:extLst>
          </p:cNvPr>
          <p:cNvSpPr txBox="1"/>
          <p:nvPr/>
        </p:nvSpPr>
        <p:spPr>
          <a:xfrm rot="16200000">
            <a:off x="853696" y="15493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1332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70CE6DD-F67A-484D-8147-79CEEE9760DD}"/>
              </a:ext>
            </a:extLst>
          </p:cNvPr>
          <p:cNvGraphicFramePr>
            <a:graphicFrameLocks noGrp="1"/>
          </p:cNvGraphicFramePr>
          <p:nvPr/>
        </p:nvGraphicFramePr>
        <p:xfrm>
          <a:off x="3478467" y="622297"/>
          <a:ext cx="5348033" cy="23774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83395">
                  <a:extLst>
                    <a:ext uri="{9D8B030D-6E8A-4147-A177-3AD203B41FA5}">
                      <a16:colId xmlns:a16="http://schemas.microsoft.com/office/drawing/2014/main" val="1543770095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56023267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3354160109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1173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14760841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88294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γγ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Angular Correlation 90deg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4391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14022799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306002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1332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36600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Detected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963515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1332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0.261%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free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667428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1332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0.254%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Nominal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832781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Correction Factor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1.0268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2865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A8EFE7D-8E89-4E03-91F6-2992A4FCA79C}"/>
              </a:ext>
            </a:extLst>
          </p:cNvPr>
          <p:cNvGraphicFramePr>
            <a:graphicFrameLocks noGrp="1"/>
          </p:cNvGraphicFramePr>
          <p:nvPr/>
        </p:nvGraphicFramePr>
        <p:xfrm>
          <a:off x="3478467" y="3952741"/>
          <a:ext cx="5348033" cy="237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395">
                  <a:extLst>
                    <a:ext uri="{9D8B030D-6E8A-4147-A177-3AD203B41FA5}">
                      <a16:colId xmlns:a16="http://schemas.microsoft.com/office/drawing/2014/main" val="2295082283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783553513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2587069656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13659715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8818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γγ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Angular Correlation 90deg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077700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12959519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032921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Detected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522460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1173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free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62415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1173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Nominal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73062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Correction Factor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1.0251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52806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3D60495-4585-4FA2-89DD-733E2B8DC0EC}"/>
              </a:ext>
            </a:extLst>
          </p:cNvPr>
          <p:cNvSpPr txBox="1"/>
          <p:nvPr/>
        </p:nvSpPr>
        <p:spPr>
          <a:xfrm>
            <a:off x="576439" y="57681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60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045D31-8200-4D0E-A5A0-6CA67F516363}"/>
              </a:ext>
            </a:extLst>
          </p:cNvPr>
          <p:cNvSpPr/>
          <p:nvPr/>
        </p:nvSpPr>
        <p:spPr>
          <a:xfrm>
            <a:off x="317500" y="3724143"/>
            <a:ext cx="1104900" cy="11049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C733F1AF-2F8E-4037-B419-6D57EAD83FFB}"/>
              </a:ext>
            </a:extLst>
          </p:cNvPr>
          <p:cNvSpPr/>
          <p:nvPr/>
        </p:nvSpPr>
        <p:spPr>
          <a:xfrm>
            <a:off x="532367" y="5290585"/>
            <a:ext cx="647700" cy="990600"/>
          </a:xfrm>
          <a:prstGeom prst="can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7553DAB6-F1E5-4DA7-AA45-23B65B7FA75F}"/>
              </a:ext>
            </a:extLst>
          </p:cNvPr>
          <p:cNvSpPr/>
          <p:nvPr/>
        </p:nvSpPr>
        <p:spPr>
          <a:xfrm rot="16200000">
            <a:off x="2215496" y="3781291"/>
            <a:ext cx="647700" cy="990600"/>
          </a:xfrm>
          <a:prstGeom prst="can">
            <a:avLst/>
          </a:prstGeom>
          <a:solidFill>
            <a:srgbClr val="0000FF">
              <a:alpha val="69804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226A40-F424-4E6B-962C-E04A96142443}"/>
              </a:ext>
            </a:extLst>
          </p:cNvPr>
          <p:cNvSpPr txBox="1"/>
          <p:nvPr/>
        </p:nvSpPr>
        <p:spPr>
          <a:xfrm>
            <a:off x="1391303" y="42765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1332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7579E9-986B-41B9-A1B6-31F462B87B00}"/>
              </a:ext>
            </a:extLst>
          </p:cNvPr>
          <p:cNvSpPr txBox="1"/>
          <p:nvPr/>
        </p:nvSpPr>
        <p:spPr>
          <a:xfrm rot="16200000">
            <a:off x="853696" y="48798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1173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2C3F66-143A-4AC1-B26F-2A960C449D3C}"/>
              </a:ext>
            </a:extLst>
          </p:cNvPr>
          <p:cNvSpPr txBox="1"/>
          <p:nvPr/>
        </p:nvSpPr>
        <p:spPr>
          <a:xfrm>
            <a:off x="576439" y="390725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60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FDEE97-05B3-4693-8C3D-5D2B02EDBFA3}"/>
              </a:ext>
            </a:extLst>
          </p:cNvPr>
          <p:cNvCxnSpPr>
            <a:cxnSpLocks/>
          </p:cNvCxnSpPr>
          <p:nvPr/>
        </p:nvCxnSpPr>
        <p:spPr>
          <a:xfrm>
            <a:off x="869950" y="4283147"/>
            <a:ext cx="1669396" cy="0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7C6A94-43AF-4C5D-A04B-0B0C097FDDF9}"/>
              </a:ext>
            </a:extLst>
          </p:cNvPr>
          <p:cNvCxnSpPr>
            <a:cxnSpLocks/>
          </p:cNvCxnSpPr>
          <p:nvPr/>
        </p:nvCxnSpPr>
        <p:spPr>
          <a:xfrm>
            <a:off x="869950" y="4283146"/>
            <a:ext cx="0" cy="1631951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7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C5522-24E7-4D36-A633-EEF2D06C9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218"/>
            <a:ext cx="9144000" cy="53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1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3388</Words>
  <Application>Microsoft Office PowerPoint</Application>
  <PresentationFormat>On-screen Show (4:3)</PresentationFormat>
  <Paragraphs>405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TimesNewRomanPSMT-Identity-H</vt:lpstr>
      <vt:lpstr>Arial</vt:lpstr>
      <vt:lpstr>Arial Narrow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2</cp:revision>
  <dcterms:created xsi:type="dcterms:W3CDTF">2024-03-01T15:41:52Z</dcterms:created>
  <dcterms:modified xsi:type="dcterms:W3CDTF">2024-03-01T15:59:49Z</dcterms:modified>
</cp:coreProperties>
</file>