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3771" r:id="rId2"/>
    <p:sldId id="3766" r:id="rId3"/>
    <p:sldId id="3773" r:id="rId4"/>
    <p:sldId id="3774" r:id="rId5"/>
    <p:sldId id="3775" r:id="rId6"/>
    <p:sldId id="2320" r:id="rId7"/>
    <p:sldId id="376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60" d="100"/>
          <a:sy n="60" d="100"/>
        </p:scale>
        <p:origin x="53" y="6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F55BD4-38C9-45AC-906E-81F4DBA167F7}" type="datetimeFigureOut">
              <a:rPr lang="en-US" smtClean="0"/>
              <a:t>8/23/2024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4D1932-7862-4A62-A732-ADBDEDDC1F31}" type="slidenum">
              <a:rPr lang="en-US" smtClean="0"/>
              <a:t>‹#›</a:t>
            </a:fld>
            <a:endParaRPr lang="en-US"/>
          </a:p>
        </p:txBody>
      </p:sp>
    </p:spTree>
    <p:extLst>
      <p:ext uri="{BB962C8B-B14F-4D97-AF65-F5344CB8AC3E}">
        <p14:creationId xmlns:p14="http://schemas.microsoft.com/office/powerpoint/2010/main" val="4204220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dchan</a:t>
            </a:r>
            <a:r>
              <a:rPr lang="en-US" dirty="0"/>
              <a:t>-&gt;Draw("energy* 0.0765246684440 - 0.1217818765228&gt;&gt;(3000,0,3000)","</a:t>
            </a:r>
            <a:r>
              <a:rPr lang="en-US" dirty="0" err="1"/>
              <a:t>chanid</a:t>
            </a:r>
            <a:r>
              <a:rPr lang="en-US" dirty="0"/>
              <a:t>==3&amp;&amp;energy&gt;1&amp;&amp;energy&lt;60000")</a:t>
            </a:r>
          </a:p>
          <a:p>
            <a:r>
              <a:rPr lang="en-US" dirty="0" err="1"/>
              <a:t>dchan</a:t>
            </a:r>
            <a:r>
              <a:rPr lang="en-US" dirty="0"/>
              <a:t>-&gt;Draw("energy* 0.0761576812558 - 0.0608075439336&gt;&gt;(3000,0,3000)","</a:t>
            </a:r>
            <a:r>
              <a:rPr lang="en-US" dirty="0" err="1"/>
              <a:t>chanid</a:t>
            </a:r>
            <a:r>
              <a:rPr lang="en-US" dirty="0"/>
              <a:t>==5&amp;&amp;energy&gt;9&amp;&amp;energy&lt;60000")</a:t>
            </a:r>
          </a:p>
          <a:p>
            <a:endParaRPr lang="en-US" dirty="0"/>
          </a:p>
        </p:txBody>
      </p:sp>
      <p:sp>
        <p:nvSpPr>
          <p:cNvPr id="4" name="Slide Number Placeholder 3"/>
          <p:cNvSpPr>
            <a:spLocks noGrp="1"/>
          </p:cNvSpPr>
          <p:nvPr>
            <p:ph type="sldNum" sz="quarter" idx="5"/>
          </p:nvPr>
        </p:nvSpPr>
        <p:spPr/>
        <p:txBody>
          <a:bodyPr/>
          <a:lstStyle/>
          <a:p>
            <a:fld id="{5B8163E3-E104-4CE2-9206-9A84C7BA2D95}" type="slidenum">
              <a:rPr lang="zh-CN" altLang="en-US" smtClean="0"/>
              <a:t>1</a:t>
            </a:fld>
            <a:endParaRPr lang="zh-CN" altLang="en-US"/>
          </a:p>
        </p:txBody>
      </p:sp>
    </p:spTree>
    <p:extLst>
      <p:ext uri="{BB962C8B-B14F-4D97-AF65-F5344CB8AC3E}">
        <p14:creationId xmlns:p14="http://schemas.microsoft.com/office/powerpoint/2010/main" val="2246718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84DAA6-B0A4-4EF2-9257-199C7E9E77AF}"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3248116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4DAA6-B0A4-4EF2-9257-199C7E9E77AF}"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181966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4DAA6-B0A4-4EF2-9257-199C7E9E77AF}"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1059028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84DAA6-B0A4-4EF2-9257-199C7E9E77AF}"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2446951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84DAA6-B0A4-4EF2-9257-199C7E9E77AF}" type="datetimeFigureOut">
              <a:rPr lang="en-US" smtClean="0"/>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4039481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184DAA6-B0A4-4EF2-9257-199C7E9E77AF}"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901760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84DAA6-B0A4-4EF2-9257-199C7E9E77AF}" type="datetimeFigureOut">
              <a:rPr lang="en-US" smtClean="0"/>
              <a:t>8/23/2024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3947986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84DAA6-B0A4-4EF2-9257-199C7E9E77AF}" type="datetimeFigureOut">
              <a:rPr lang="en-US" smtClean="0"/>
              <a:t>8/23/2024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473807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84DAA6-B0A4-4EF2-9257-199C7E9E77AF}" type="datetimeFigureOut">
              <a:rPr lang="en-US" smtClean="0"/>
              <a:t>8/23/2024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2301976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84DAA6-B0A4-4EF2-9257-199C7E9E77AF}"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1719832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84DAA6-B0A4-4EF2-9257-199C7E9E77AF}" type="datetimeFigureOut">
              <a:rPr lang="en-US" smtClean="0"/>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F780E-F1E5-4864-B0F0-A69C87AEDAEC}" type="slidenum">
              <a:rPr lang="en-US" smtClean="0"/>
              <a:t>‹#›</a:t>
            </a:fld>
            <a:endParaRPr lang="en-US"/>
          </a:p>
        </p:txBody>
      </p:sp>
    </p:spTree>
    <p:extLst>
      <p:ext uri="{BB962C8B-B14F-4D97-AF65-F5344CB8AC3E}">
        <p14:creationId xmlns:p14="http://schemas.microsoft.com/office/powerpoint/2010/main" val="2791012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84DAA6-B0A4-4EF2-9257-199C7E9E77AF}" type="datetimeFigureOut">
              <a:rPr lang="en-US" smtClean="0"/>
              <a:t>8/23/2024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FF780E-F1E5-4864-B0F0-A69C87AEDAEC}" type="slidenum">
              <a:rPr lang="en-US" smtClean="0"/>
              <a:t>‹#›</a:t>
            </a:fld>
            <a:endParaRPr lang="en-US"/>
          </a:p>
        </p:txBody>
      </p:sp>
    </p:spTree>
    <p:extLst>
      <p:ext uri="{BB962C8B-B14F-4D97-AF65-F5344CB8AC3E}">
        <p14:creationId xmlns:p14="http://schemas.microsoft.com/office/powerpoint/2010/main" val="650221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402B586-70B9-46B4-B5CC-23AC9D17F16B}"/>
              </a:ext>
            </a:extLst>
          </p:cNvPr>
          <p:cNvPicPr>
            <a:picLocks noChangeAspect="1"/>
          </p:cNvPicPr>
          <p:nvPr/>
        </p:nvPicPr>
        <p:blipFill>
          <a:blip r:embed="rId3"/>
          <a:stretch>
            <a:fillRect/>
          </a:stretch>
        </p:blipFill>
        <p:spPr>
          <a:xfrm>
            <a:off x="0" y="0"/>
            <a:ext cx="9144000" cy="3126797"/>
          </a:xfrm>
          <a:prstGeom prst="rect">
            <a:avLst/>
          </a:prstGeom>
        </p:spPr>
      </p:pic>
      <p:pic>
        <p:nvPicPr>
          <p:cNvPr id="9" name="Picture 8">
            <a:extLst>
              <a:ext uri="{FF2B5EF4-FFF2-40B4-BE49-F238E27FC236}">
                <a16:creationId xmlns:a16="http://schemas.microsoft.com/office/drawing/2014/main" id="{95F505BF-339A-477F-BD8A-BB263DF023E7}"/>
              </a:ext>
            </a:extLst>
          </p:cNvPr>
          <p:cNvPicPr>
            <a:picLocks noChangeAspect="1"/>
          </p:cNvPicPr>
          <p:nvPr/>
        </p:nvPicPr>
        <p:blipFill>
          <a:blip r:embed="rId4"/>
          <a:stretch>
            <a:fillRect/>
          </a:stretch>
        </p:blipFill>
        <p:spPr>
          <a:xfrm>
            <a:off x="0" y="3126797"/>
            <a:ext cx="9144000" cy="3144762"/>
          </a:xfrm>
          <a:prstGeom prst="rect">
            <a:avLst/>
          </a:prstGeom>
        </p:spPr>
      </p:pic>
      <p:sp>
        <p:nvSpPr>
          <p:cNvPr id="10" name="TextBox 9">
            <a:extLst>
              <a:ext uri="{FF2B5EF4-FFF2-40B4-BE49-F238E27FC236}">
                <a16:creationId xmlns:a16="http://schemas.microsoft.com/office/drawing/2014/main" id="{8D1EDE54-B796-4E04-BE7B-A674DFAA7A81}"/>
              </a:ext>
            </a:extLst>
          </p:cNvPr>
          <p:cNvSpPr txBox="1"/>
          <p:nvPr/>
        </p:nvSpPr>
        <p:spPr>
          <a:xfrm>
            <a:off x="5727700" y="692166"/>
            <a:ext cx="3310522" cy="1015663"/>
          </a:xfrm>
          <a:prstGeom prst="rect">
            <a:avLst/>
          </a:prstGeom>
          <a:noFill/>
        </p:spPr>
        <p:txBody>
          <a:bodyPr wrap="none" rtlCol="0">
            <a:spAutoFit/>
          </a:bodyPr>
          <a:lstStyle/>
          <a:p>
            <a:r>
              <a:rPr lang="en-US" sz="2000" dirty="0"/>
              <a:t>Run0162</a:t>
            </a:r>
          </a:p>
          <a:p>
            <a:r>
              <a:rPr lang="en-US" sz="2000" dirty="0"/>
              <a:t>Aug 23, 2024, 08:00-08:59 am</a:t>
            </a:r>
          </a:p>
          <a:p>
            <a:r>
              <a:rPr lang="en-US" sz="2000" dirty="0">
                <a:solidFill>
                  <a:srgbClr val="FF0000"/>
                </a:solidFill>
              </a:rPr>
              <a:t>North</a:t>
            </a:r>
          </a:p>
        </p:txBody>
      </p:sp>
      <p:sp>
        <p:nvSpPr>
          <p:cNvPr id="11" name="TextBox 10">
            <a:extLst>
              <a:ext uri="{FF2B5EF4-FFF2-40B4-BE49-F238E27FC236}">
                <a16:creationId xmlns:a16="http://schemas.microsoft.com/office/drawing/2014/main" id="{60100C60-B580-49DE-B6A2-B029FDF4C701}"/>
              </a:ext>
            </a:extLst>
          </p:cNvPr>
          <p:cNvSpPr txBox="1"/>
          <p:nvPr/>
        </p:nvSpPr>
        <p:spPr>
          <a:xfrm>
            <a:off x="5727700" y="3714768"/>
            <a:ext cx="3310522" cy="1015663"/>
          </a:xfrm>
          <a:prstGeom prst="rect">
            <a:avLst/>
          </a:prstGeom>
          <a:noFill/>
        </p:spPr>
        <p:txBody>
          <a:bodyPr wrap="none" rtlCol="0">
            <a:spAutoFit/>
          </a:bodyPr>
          <a:lstStyle/>
          <a:p>
            <a:r>
              <a:rPr lang="en-US" sz="2000" dirty="0"/>
              <a:t>Run0162</a:t>
            </a:r>
          </a:p>
          <a:p>
            <a:r>
              <a:rPr lang="en-US" sz="2000" dirty="0"/>
              <a:t>Aug 23, 2024, 08:00-08:59 am</a:t>
            </a:r>
          </a:p>
          <a:p>
            <a:r>
              <a:rPr lang="en-US" sz="2000" dirty="0">
                <a:solidFill>
                  <a:srgbClr val="002BFF"/>
                </a:solidFill>
              </a:rPr>
              <a:t>South</a:t>
            </a:r>
          </a:p>
        </p:txBody>
      </p:sp>
    </p:spTree>
    <p:extLst>
      <p:ext uri="{BB962C8B-B14F-4D97-AF65-F5344CB8AC3E}">
        <p14:creationId xmlns:p14="http://schemas.microsoft.com/office/powerpoint/2010/main" val="725856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75C86D-C9DA-4CC8-866C-F9B78DD67215}"/>
              </a:ext>
            </a:extLst>
          </p:cNvPr>
          <p:cNvSpPr txBox="1"/>
          <p:nvPr/>
        </p:nvSpPr>
        <p:spPr>
          <a:xfrm>
            <a:off x="0" y="0"/>
            <a:ext cx="9144000" cy="4708981"/>
          </a:xfrm>
          <a:prstGeom prst="rect">
            <a:avLst/>
          </a:prstGeom>
          <a:noFill/>
        </p:spPr>
        <p:txBody>
          <a:bodyPr wrap="square" rtlCol="0">
            <a:spAutoFit/>
          </a:bodyPr>
          <a:lstStyle/>
          <a:p>
            <a:r>
              <a:rPr lang="en-US" sz="2000" b="1" dirty="0"/>
              <a:t>Contingency plans </a:t>
            </a:r>
            <a:r>
              <a:rPr lang="en-US" altLang="zh-CN" sz="2000" b="1" dirty="0"/>
              <a:t>for warm-up</a:t>
            </a:r>
            <a:r>
              <a:rPr lang="en-US" sz="2000" b="1" dirty="0"/>
              <a:t>:</a:t>
            </a:r>
          </a:p>
          <a:p>
            <a:endParaRPr lang="en-US" sz="2000" dirty="0"/>
          </a:p>
          <a:p>
            <a:r>
              <a:rPr lang="en-US" sz="2000" dirty="0"/>
              <a:t>During normal operations, the </a:t>
            </a:r>
            <a:r>
              <a:rPr lang="en-US" sz="2000" dirty="0">
                <a:solidFill>
                  <a:srgbClr val="C00000"/>
                </a:solidFill>
              </a:rPr>
              <a:t>cold tip </a:t>
            </a:r>
            <a:r>
              <a:rPr lang="en-US" sz="2000" dirty="0"/>
              <a:t>is maintained at the preset </a:t>
            </a:r>
            <a:r>
              <a:rPr lang="en-US" sz="2000" b="1" dirty="0"/>
              <a:t>−185◦C</a:t>
            </a:r>
            <a:r>
              <a:rPr lang="en-US" sz="2000" dirty="0"/>
              <a:t>.</a:t>
            </a:r>
          </a:p>
          <a:p>
            <a:endParaRPr lang="en-US" sz="2000" dirty="0"/>
          </a:p>
          <a:p>
            <a:r>
              <a:rPr lang="en-US" sz="2000" dirty="0"/>
              <a:t>If the cold tip temperature rises above </a:t>
            </a:r>
            <a:r>
              <a:rPr lang="en-US" sz="2000" b="1" dirty="0"/>
              <a:t>−160◦C</a:t>
            </a:r>
            <a:r>
              <a:rPr lang="en-US" sz="2000" dirty="0"/>
              <a:t>, the controller will trigger the high-voltage inhibit.</a:t>
            </a:r>
          </a:p>
          <a:p>
            <a:endParaRPr lang="en-US" sz="2000" dirty="0"/>
          </a:p>
          <a:p>
            <a:r>
              <a:rPr lang="en-US" sz="2000" dirty="0"/>
              <a:t>If it further exceeds </a:t>
            </a:r>
            <a:r>
              <a:rPr lang="en-US" sz="2000" b="1" dirty="0"/>
              <a:t>−150◦C</a:t>
            </a:r>
            <a:r>
              <a:rPr lang="en-US" sz="2000" dirty="0"/>
              <a:t>, the controller will shut down the cooler, forcing the Ge to undergo a full thermal cycle.</a:t>
            </a:r>
          </a:p>
          <a:p>
            <a:endParaRPr lang="en-US" sz="2000" dirty="0"/>
          </a:p>
          <a:p>
            <a:r>
              <a:rPr lang="en-US" sz="2000" dirty="0"/>
              <a:t>Once the cold tip temperature reaches 0◦C, the controller will restart the cooler by default.</a:t>
            </a:r>
          </a:p>
          <a:p>
            <a:r>
              <a:rPr lang="en-US" sz="2000" b="1" i="1" dirty="0"/>
              <a:t>For large volume Ge, the </a:t>
            </a:r>
            <a:r>
              <a:rPr lang="en-US" sz="2000" b="1" i="1" dirty="0" err="1"/>
              <a:t>Mirion</a:t>
            </a:r>
            <a:r>
              <a:rPr lang="en-US" sz="2000" b="1" i="1" dirty="0"/>
              <a:t> engineer recommends manually turning off the cooler to allow the Ge to fully warm up and restarting the cooler after a prolonged period </a:t>
            </a:r>
            <a:r>
              <a:rPr lang="en-US" altLang="zh-CN" sz="2000" b="1" i="1" dirty="0"/>
              <a:t>of at least 24 hours</a:t>
            </a:r>
            <a:r>
              <a:rPr lang="en-US" sz="2000" b="1" i="1" dirty="0"/>
              <a:t>.</a:t>
            </a:r>
          </a:p>
        </p:txBody>
      </p:sp>
    </p:spTree>
    <p:extLst>
      <p:ext uri="{BB962C8B-B14F-4D97-AF65-F5344CB8AC3E}">
        <p14:creationId xmlns:p14="http://schemas.microsoft.com/office/powerpoint/2010/main" val="2809884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377074-9FF7-43BC-84AA-E521219E8B25}"/>
              </a:ext>
            </a:extLst>
          </p:cNvPr>
          <p:cNvSpPr txBox="1"/>
          <p:nvPr/>
        </p:nvSpPr>
        <p:spPr>
          <a:xfrm>
            <a:off x="0" y="0"/>
            <a:ext cx="9144000" cy="4093428"/>
          </a:xfrm>
          <a:prstGeom prst="rect">
            <a:avLst/>
          </a:prstGeom>
          <a:noFill/>
        </p:spPr>
        <p:txBody>
          <a:bodyPr wrap="square">
            <a:spAutoFit/>
          </a:bodyPr>
          <a:lstStyle/>
          <a:p>
            <a:r>
              <a:rPr lang="en-US" sz="2000" dirty="0"/>
              <a:t>Each </a:t>
            </a:r>
            <a:r>
              <a:rPr lang="en-US" sz="2000" dirty="0" err="1"/>
              <a:t>iPA</a:t>
            </a:r>
            <a:r>
              <a:rPr lang="en-US" sz="2000" dirty="0"/>
              <a:t> is equipped with two 100-Ω Pt resistance temperature detectors thermally connected to the crystal holder (</a:t>
            </a:r>
            <a:r>
              <a:rPr lang="en-US" sz="2000" dirty="0">
                <a:solidFill>
                  <a:srgbClr val="C00000"/>
                </a:solidFill>
              </a:rPr>
              <a:t>PRTD1</a:t>
            </a:r>
            <a:r>
              <a:rPr lang="en-US" sz="2000" dirty="0"/>
              <a:t>) and the cold tip (</a:t>
            </a:r>
            <a:r>
              <a:rPr lang="en-US" sz="2000" dirty="0">
                <a:solidFill>
                  <a:srgbClr val="C00000"/>
                </a:solidFill>
              </a:rPr>
              <a:t>PRTD2</a:t>
            </a:r>
            <a:r>
              <a:rPr lang="en-US" sz="2000" dirty="0"/>
              <a:t>), respectively.</a:t>
            </a:r>
          </a:p>
          <a:p>
            <a:endParaRPr lang="en-US" sz="2000" dirty="0"/>
          </a:p>
          <a:p>
            <a:r>
              <a:rPr lang="en-US" sz="2000" dirty="0"/>
              <a:t>In our setup, the nominal PRTD1 temperatures are </a:t>
            </a:r>
            <a:r>
              <a:rPr lang="en-US" sz="2000" b="1" dirty="0"/>
              <a:t>−182.6 ◦C </a:t>
            </a:r>
            <a:r>
              <a:rPr lang="en-US" sz="2000" dirty="0"/>
              <a:t>(LEGe), </a:t>
            </a:r>
            <a:r>
              <a:rPr lang="en-US" sz="2000" b="1" dirty="0"/>
              <a:t>−163.6 ◦C </a:t>
            </a:r>
            <a:r>
              <a:rPr lang="en-US" sz="2000" dirty="0"/>
              <a:t>(XtRa1), and </a:t>
            </a:r>
            <a:r>
              <a:rPr lang="en-US" sz="2000" b="1" dirty="0"/>
              <a:t>−170.9 ◦C </a:t>
            </a:r>
            <a:r>
              <a:rPr lang="en-US" sz="2000" dirty="0"/>
              <a:t>(XtRa2), respectively, which represent the temperatures of the Ge crystals when</a:t>
            </a:r>
          </a:p>
          <a:p>
            <a:r>
              <a:rPr lang="en-US" sz="2000" dirty="0"/>
              <a:t>they are in thermal equilibrium.</a:t>
            </a:r>
          </a:p>
          <a:p>
            <a:endParaRPr lang="en-US" sz="2000" dirty="0"/>
          </a:p>
          <a:p>
            <a:r>
              <a:rPr lang="en-US" sz="2000" dirty="0"/>
              <a:t>If the temperature of either PRTD exceeds the nominal values by </a:t>
            </a:r>
            <a:r>
              <a:rPr lang="en-US" sz="2000" b="1" dirty="0"/>
              <a:t>10 ◦C</a:t>
            </a:r>
            <a:r>
              <a:rPr lang="en-US" sz="2000" dirty="0"/>
              <a:t>, it can trigger the high-voltage inhibit via the </a:t>
            </a:r>
            <a:r>
              <a:rPr lang="en-US" sz="2000" dirty="0" err="1"/>
              <a:t>iPA</a:t>
            </a:r>
            <a:r>
              <a:rPr lang="en-US" sz="2000" dirty="0"/>
              <a:t>.</a:t>
            </a:r>
          </a:p>
          <a:p>
            <a:endParaRPr lang="en-US" sz="2000" dirty="0"/>
          </a:p>
          <a:p>
            <a:r>
              <a:rPr lang="en-US" sz="2000" b="1" dirty="0"/>
              <a:t>The two inhibit mechanisms via </a:t>
            </a:r>
            <a:r>
              <a:rPr lang="en-US" altLang="zh-CN" sz="2000" b="1" dirty="0"/>
              <a:t>the controller and </a:t>
            </a:r>
            <a:r>
              <a:rPr lang="en-US" altLang="zh-CN" sz="2000" b="1" dirty="0" err="1"/>
              <a:t>iPA</a:t>
            </a:r>
            <a:r>
              <a:rPr lang="en-US" altLang="zh-CN" sz="2000" b="1" dirty="0"/>
              <a:t> </a:t>
            </a:r>
            <a:r>
              <a:rPr lang="en-US" sz="2000" b="1" dirty="0"/>
              <a:t>operate independently, providing enhanced protection for the detector.</a:t>
            </a:r>
          </a:p>
        </p:txBody>
      </p:sp>
      <p:sp>
        <p:nvSpPr>
          <p:cNvPr id="4" name="TextBox 3">
            <a:extLst>
              <a:ext uri="{FF2B5EF4-FFF2-40B4-BE49-F238E27FC236}">
                <a16:creationId xmlns:a16="http://schemas.microsoft.com/office/drawing/2014/main" id="{49A69815-3DDB-465F-8430-065D19DA76CC}"/>
              </a:ext>
            </a:extLst>
          </p:cNvPr>
          <p:cNvSpPr txBox="1"/>
          <p:nvPr/>
        </p:nvSpPr>
        <p:spPr>
          <a:xfrm>
            <a:off x="0" y="5534561"/>
            <a:ext cx="9144000" cy="1323439"/>
          </a:xfrm>
          <a:prstGeom prst="rect">
            <a:avLst/>
          </a:prstGeom>
          <a:noFill/>
        </p:spPr>
        <p:txBody>
          <a:bodyPr wrap="square">
            <a:spAutoFit/>
          </a:bodyPr>
          <a:lstStyle/>
          <a:p>
            <a:r>
              <a:rPr lang="en-US" sz="2000" b="0" i="0" u="none" strike="noStrike" baseline="0" dirty="0">
                <a:solidFill>
                  <a:srgbClr val="0000CC"/>
                </a:solidFill>
                <a:latin typeface="Roboto" panose="02000000000000000000" pitchFamily="2" charset="0"/>
              </a:rPr>
              <a:t>Our confidence in the Cryo-Pulse 5 Plus unit is demonstrated by the </a:t>
            </a:r>
            <a:r>
              <a:rPr lang="en-US" sz="2000" b="1" i="0" u="none" strike="noStrike" baseline="0" dirty="0">
                <a:solidFill>
                  <a:srgbClr val="0000CC"/>
                </a:solidFill>
                <a:latin typeface="Roboto" panose="02000000000000000000" pitchFamily="2" charset="0"/>
              </a:rPr>
              <a:t>5-year </a:t>
            </a:r>
            <a:r>
              <a:rPr lang="en-US" sz="2000" b="0" i="0" u="none" strike="noStrike" baseline="0" dirty="0">
                <a:solidFill>
                  <a:srgbClr val="0000CC"/>
                </a:solidFill>
                <a:latin typeface="Roboto" panose="02000000000000000000" pitchFamily="2" charset="0"/>
              </a:rPr>
              <a:t>full warranty on the </a:t>
            </a:r>
            <a:r>
              <a:rPr lang="en-US" sz="2000" b="0" i="0" u="none" strike="noStrike" baseline="0" dirty="0" err="1">
                <a:solidFill>
                  <a:srgbClr val="0000CC"/>
                </a:solidFill>
                <a:latin typeface="Roboto" panose="02000000000000000000" pitchFamily="2" charset="0"/>
              </a:rPr>
              <a:t>coldhead</a:t>
            </a:r>
            <a:r>
              <a:rPr lang="en-US" sz="2000" b="0" i="0" u="none" strike="noStrike" baseline="0" dirty="0">
                <a:solidFill>
                  <a:srgbClr val="0000CC"/>
                </a:solidFill>
                <a:latin typeface="Roboto" panose="02000000000000000000" pitchFamily="2" charset="0"/>
              </a:rPr>
              <a:t>, in addition to the two year full warranty on the controller and the detector (in case of a new detector purchased together with a new CP5-PLUS unit). </a:t>
            </a:r>
            <a:endParaRPr lang="en-US" sz="2000" dirty="0">
              <a:solidFill>
                <a:srgbClr val="0000CC"/>
              </a:solidFill>
            </a:endParaRPr>
          </a:p>
        </p:txBody>
      </p:sp>
    </p:spTree>
    <p:extLst>
      <p:ext uri="{BB962C8B-B14F-4D97-AF65-F5344CB8AC3E}">
        <p14:creationId xmlns:p14="http://schemas.microsoft.com/office/powerpoint/2010/main" val="694706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49704B-5FA5-4BC9-A21B-A1DC25846556}"/>
              </a:ext>
            </a:extLst>
          </p:cNvPr>
          <p:cNvSpPr txBox="1"/>
          <p:nvPr/>
        </p:nvSpPr>
        <p:spPr>
          <a:xfrm>
            <a:off x="0" y="0"/>
            <a:ext cx="9144000" cy="4216539"/>
          </a:xfrm>
          <a:prstGeom prst="rect">
            <a:avLst/>
          </a:prstGeom>
          <a:noFill/>
        </p:spPr>
        <p:txBody>
          <a:bodyPr wrap="square">
            <a:spAutoFit/>
          </a:bodyPr>
          <a:lstStyle/>
          <a:p>
            <a:r>
              <a:rPr lang="en-US" sz="2400" b="0" i="0" u="none" strike="noStrike" baseline="0" dirty="0">
                <a:solidFill>
                  <a:srgbClr val="000000"/>
                </a:solidFill>
                <a:latin typeface="Calibri (Body)"/>
              </a:rPr>
              <a:t>Important Operation Consideration</a:t>
            </a:r>
          </a:p>
          <a:p>
            <a:endParaRPr lang="en-US" sz="2400" b="0" i="0" u="none" strike="noStrike" baseline="0" dirty="0">
              <a:solidFill>
                <a:srgbClr val="000000"/>
              </a:solidFill>
              <a:latin typeface="Calibri (Body)"/>
            </a:endParaRPr>
          </a:p>
          <a:p>
            <a:r>
              <a:rPr lang="en-US" sz="2000" b="1" i="0" u="none" strike="noStrike" baseline="0" dirty="0">
                <a:solidFill>
                  <a:srgbClr val="000000"/>
                </a:solidFill>
                <a:latin typeface="Calibri (Body)"/>
              </a:rPr>
              <a:t>Vacuum failure / Over-pressurization</a:t>
            </a:r>
          </a:p>
          <a:p>
            <a:r>
              <a:rPr lang="en-US" sz="2000" b="0" i="0" u="none" strike="noStrike" baseline="0" dirty="0">
                <a:solidFill>
                  <a:srgbClr val="000000"/>
                </a:solidFill>
                <a:latin typeface="Calibri (Body)"/>
              </a:rPr>
              <a:t>When a cryostat exhibits signs of catastrophic vacuum failure, such as heavy moisture or ice formation on the surfaces, extremely high LN2 loss rate, and so forth, the adsorber (molecular sieves or charcoal), which normally maintains vacuum, may be virtually saturated.</a:t>
            </a:r>
          </a:p>
          <a:p>
            <a:r>
              <a:rPr lang="en-US" sz="2000" b="0" i="0" u="none" strike="noStrike" baseline="0" dirty="0">
                <a:solidFill>
                  <a:srgbClr val="000000"/>
                </a:solidFill>
                <a:latin typeface="Calibri (Body)"/>
              </a:rPr>
              <a:t>When allowed to warm up, the adsorber will outgas and the pressure in the cryostat will rise. Cryostats and </a:t>
            </a:r>
            <a:r>
              <a:rPr lang="en-US" sz="2000" b="0" i="0" u="none" strike="noStrike" baseline="0" dirty="0" err="1">
                <a:solidFill>
                  <a:srgbClr val="000000"/>
                </a:solidFill>
                <a:latin typeface="Calibri (Body)"/>
              </a:rPr>
              <a:t>Dewars</a:t>
            </a:r>
            <a:r>
              <a:rPr lang="en-US" sz="2000" b="0" i="0" u="none" strike="noStrike" baseline="0" dirty="0">
                <a:solidFill>
                  <a:srgbClr val="000000"/>
                </a:solidFill>
                <a:latin typeface="Calibri (Body)"/>
              </a:rPr>
              <a:t> sold by </a:t>
            </a:r>
            <a:r>
              <a:rPr lang="en-US" sz="2000" b="0" i="0" u="none" strike="noStrike" baseline="0" dirty="0" err="1">
                <a:solidFill>
                  <a:srgbClr val="000000"/>
                </a:solidFill>
                <a:latin typeface="Calibri (Body)"/>
              </a:rPr>
              <a:t>Mirion</a:t>
            </a:r>
            <a:r>
              <a:rPr lang="en-US" sz="2000" b="0" i="0" u="none" strike="noStrike" baseline="0" dirty="0">
                <a:solidFill>
                  <a:srgbClr val="000000"/>
                </a:solidFill>
                <a:latin typeface="Calibri (Body)"/>
              </a:rPr>
              <a:t> Technologies have a pressure relieving seal-off valve which is designed to prevent dangerous levels of pressurization. </a:t>
            </a:r>
          </a:p>
          <a:p>
            <a:r>
              <a:rPr lang="en-US" sz="2000" b="0" i="0" u="none" strike="noStrike" baseline="0" dirty="0">
                <a:solidFill>
                  <a:srgbClr val="000000"/>
                </a:solidFill>
                <a:latin typeface="Calibri (Body)"/>
              </a:rPr>
              <a:t>The pressure rise, however, can be high enough to break or break loose beryllium windows and/or end-caps. A frozen or ice clogged seal-off valve may fail to relieve pressure, resulting in dangerous levels of pressurization.</a:t>
            </a:r>
          </a:p>
        </p:txBody>
      </p:sp>
    </p:spTree>
    <p:extLst>
      <p:ext uri="{BB962C8B-B14F-4D97-AF65-F5344CB8AC3E}">
        <p14:creationId xmlns:p14="http://schemas.microsoft.com/office/powerpoint/2010/main" val="503226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B7D6F6-EA37-4092-8053-ADB07E1BA34D}"/>
              </a:ext>
            </a:extLst>
          </p:cNvPr>
          <p:cNvSpPr txBox="1"/>
          <p:nvPr/>
        </p:nvSpPr>
        <p:spPr>
          <a:xfrm>
            <a:off x="0" y="0"/>
            <a:ext cx="9144000" cy="6555641"/>
          </a:xfrm>
          <a:prstGeom prst="rect">
            <a:avLst/>
          </a:prstGeom>
          <a:noFill/>
        </p:spPr>
        <p:txBody>
          <a:bodyPr wrap="square">
            <a:spAutoFit/>
          </a:bodyPr>
          <a:lstStyle/>
          <a:p>
            <a:r>
              <a:rPr lang="en-US" sz="2000" b="1" i="0" u="none" strike="noStrike" baseline="0" dirty="0">
                <a:solidFill>
                  <a:srgbClr val="000000"/>
                </a:solidFill>
                <a:latin typeface="Calibri (Body)"/>
              </a:rPr>
              <a:t>Precautions </a:t>
            </a:r>
            <a:endParaRPr lang="en-US" sz="2000" b="0" i="0" u="none" strike="noStrike" baseline="0" dirty="0">
              <a:solidFill>
                <a:srgbClr val="000000"/>
              </a:solidFill>
              <a:latin typeface="Calibri (Body)"/>
            </a:endParaRPr>
          </a:p>
          <a:p>
            <a:r>
              <a:rPr lang="en-US" sz="2000" b="0" i="0" u="none" strike="noStrike" baseline="0" dirty="0">
                <a:solidFill>
                  <a:srgbClr val="000000"/>
                </a:solidFill>
                <a:latin typeface="Calibri (Body)"/>
              </a:rPr>
              <a:t>For these reasons use extreme caution in handling cryostats with symptoms of catastrophic vacuum failure. When you do have to handle them, take the following precautions:</a:t>
            </a:r>
          </a:p>
          <a:p>
            <a:endParaRPr lang="en-US" sz="2000" b="0" i="0" u="none" strike="noStrike" baseline="0" dirty="0">
              <a:solidFill>
                <a:srgbClr val="000000"/>
              </a:solidFill>
              <a:latin typeface="Calibri (Body)"/>
            </a:endParaRPr>
          </a:p>
          <a:p>
            <a:r>
              <a:rPr lang="en-US" sz="2000" b="0" i="0" u="none" strike="noStrike" baseline="0" dirty="0">
                <a:solidFill>
                  <a:srgbClr val="000000"/>
                </a:solidFill>
                <a:latin typeface="Calibri (Body)"/>
              </a:rPr>
              <a:t>1. Stop using the failed unit immediately. Do not allow it to warm up until additional steps are taken to prevent damage or injury due to over-pressurization.</a:t>
            </a:r>
          </a:p>
          <a:p>
            <a:endParaRPr lang="en-US" sz="2000" b="0" i="0" u="none" strike="noStrike" baseline="0" dirty="0">
              <a:solidFill>
                <a:srgbClr val="000000"/>
              </a:solidFill>
              <a:latin typeface="Calibri (Body)"/>
            </a:endParaRPr>
          </a:p>
          <a:p>
            <a:r>
              <a:rPr lang="en-US" sz="2000" b="0" i="0" u="none" strike="noStrike" baseline="0" dirty="0">
                <a:solidFill>
                  <a:srgbClr val="000000"/>
                </a:solidFill>
                <a:latin typeface="Calibri (Body)"/>
              </a:rPr>
              <a:t>2. Drape a heavy towel or blanket over the end-cap and point the end-cap away from personnel and equipment. If the unit is in a shield, close the shield door.</a:t>
            </a:r>
          </a:p>
          <a:p>
            <a:endParaRPr lang="en-US" sz="2000" b="0" i="0" u="none" strike="noStrike" baseline="0" dirty="0">
              <a:solidFill>
                <a:srgbClr val="000000"/>
              </a:solidFill>
              <a:latin typeface="Calibri (Body)"/>
            </a:endParaRPr>
          </a:p>
          <a:p>
            <a:r>
              <a:rPr lang="en-US" sz="2000" b="0" i="0" u="none" strike="noStrike" baseline="0" dirty="0">
                <a:solidFill>
                  <a:srgbClr val="000000"/>
                </a:solidFill>
                <a:latin typeface="Calibri (Body)"/>
              </a:rPr>
              <a:t>3. Call the factory for further instructions if the incident occurs during working hours.</a:t>
            </a:r>
          </a:p>
          <a:p>
            <a:endParaRPr lang="en-US" sz="2000" b="0" i="0" u="none" strike="noStrike" baseline="0" dirty="0">
              <a:solidFill>
                <a:srgbClr val="000000"/>
              </a:solidFill>
              <a:latin typeface="Calibri (Body)"/>
            </a:endParaRPr>
          </a:p>
          <a:p>
            <a:r>
              <a:rPr lang="en-US" sz="2000" b="0" i="0" u="none" strike="noStrike" baseline="0" dirty="0">
                <a:solidFill>
                  <a:srgbClr val="000000"/>
                </a:solidFill>
                <a:latin typeface="Calibri (Body)"/>
              </a:rPr>
              <a:t>4. If it is impractical to keep the unit cold until advice is available from the factory, keep the end-cap covered with a heavy towel or blanket and place the unit in a restricted area in a container (corrugated cardboard, for example). If the unit is in a shield, let it warm up in the shield with the door closed.</a:t>
            </a:r>
          </a:p>
          <a:p>
            <a:endParaRPr lang="en-US" sz="2000" b="0" i="0" u="none" strike="noStrike" baseline="0" dirty="0">
              <a:solidFill>
                <a:srgbClr val="000000"/>
              </a:solidFill>
              <a:latin typeface="Calibri (Body)"/>
            </a:endParaRPr>
          </a:p>
          <a:p>
            <a:r>
              <a:rPr lang="en-US" sz="2000" b="0" i="0" u="none" strike="noStrike" baseline="0" dirty="0">
                <a:solidFill>
                  <a:srgbClr val="000000"/>
                </a:solidFill>
                <a:latin typeface="Calibri (Body)"/>
              </a:rPr>
              <a:t>5. After the unit has warmed up, cautiously check for over-pressurization (outwardly bulging end-caps or windows). </a:t>
            </a:r>
            <a:r>
              <a:rPr lang="en-US" sz="2000" b="1" i="0" u="none" strike="noStrike" baseline="0" dirty="0">
                <a:solidFill>
                  <a:srgbClr val="000000"/>
                </a:solidFill>
                <a:latin typeface="Calibri (Body)"/>
              </a:rPr>
              <a:t>If there are no signs of pressure, the unit may be shipped to the factory for repair. </a:t>
            </a:r>
            <a:r>
              <a:rPr lang="en-US" sz="2000" b="0" i="0" u="none" strike="noStrike" baseline="0" dirty="0">
                <a:solidFill>
                  <a:srgbClr val="000000"/>
                </a:solidFill>
                <a:latin typeface="Calibri (Body)"/>
              </a:rPr>
              <a:t>Consult the factory for shipping information. </a:t>
            </a:r>
          </a:p>
        </p:txBody>
      </p:sp>
    </p:spTree>
    <p:extLst>
      <p:ext uri="{BB962C8B-B14F-4D97-AF65-F5344CB8AC3E}">
        <p14:creationId xmlns:p14="http://schemas.microsoft.com/office/powerpoint/2010/main" val="1722631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26B490-DCCC-4DC7-A44F-DA1E4CEEE8C5}"/>
              </a:ext>
            </a:extLst>
          </p:cNvPr>
          <p:cNvSpPr txBox="1"/>
          <p:nvPr/>
        </p:nvSpPr>
        <p:spPr>
          <a:xfrm>
            <a:off x="0" y="0"/>
            <a:ext cx="9144000" cy="6740307"/>
          </a:xfrm>
          <a:prstGeom prst="rect">
            <a:avLst/>
          </a:prstGeom>
          <a:noFill/>
        </p:spPr>
        <p:txBody>
          <a:bodyPr wrap="square">
            <a:spAutoFit/>
          </a:bodyPr>
          <a:lstStyle/>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Dear Lijie,</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concerning the temperature, I do not know what the manufacturer's recommendation is. But here some background. As you know </a:t>
            </a:r>
            <a:r>
              <a:rPr lang="en-US" sz="1800" b="1" dirty="0">
                <a:effectLst/>
                <a:latin typeface="Calibri" panose="020F0502020204030204" pitchFamily="34" charset="0"/>
                <a:ea typeface="等线" panose="02010600030101010101" pitchFamily="2" charset="-122"/>
                <a:cs typeface="Times New Roman" panose="02020603050405020304" pitchFamily="18" charset="0"/>
              </a:rPr>
              <a:t>the HPGe crystal sits in vacuum</a:t>
            </a:r>
            <a:r>
              <a:rPr lang="en-US" sz="1800" dirty="0">
                <a:effectLst/>
                <a:latin typeface="Calibri" panose="020F0502020204030204" pitchFamily="34" charset="0"/>
                <a:ea typeface="等线" panose="02010600030101010101" pitchFamily="2" charset="-122"/>
                <a:cs typeface="Times New Roman" panose="02020603050405020304" pitchFamily="18" charset="0"/>
              </a:rPr>
              <a:t>. </a:t>
            </a:r>
            <a:r>
              <a:rPr lang="en-US" sz="1800" b="1" dirty="0">
                <a:effectLst/>
                <a:latin typeface="Calibri" panose="020F0502020204030204" pitchFamily="34" charset="0"/>
                <a:ea typeface="等线" panose="02010600030101010101" pitchFamily="2" charset="-122"/>
                <a:cs typeface="Times New Roman" panose="02020603050405020304" pitchFamily="18" charset="0"/>
              </a:rPr>
              <a:t>But the vacuum isn't actively pumped and only maintained by an internal getter</a:t>
            </a:r>
            <a:r>
              <a:rPr lang="en-US" sz="1800" dirty="0">
                <a:effectLst/>
                <a:latin typeface="Calibri" panose="020F0502020204030204" pitchFamily="34" charset="0"/>
                <a:ea typeface="等线" panose="02010600030101010101" pitchFamily="2" charset="-122"/>
                <a:cs typeface="Times New Roman" panose="02020603050405020304" pitchFamily="18" charset="0"/>
              </a:rPr>
              <a:t>, usually zeolite.  It provides a large active surface and just acts as a cryotrap, so it 'pumps' when it is cold. But when warming up at some point (about -100 C) it starts to outgas all the dirt it absorbed before. And the crystal is cold and may absorb the dirt, not good. If you then cool back down from this regime you 'freeze' the dirt at the crystal surface and degrades its performance. Therefore it is better to let the system warm up completely and then cool it down again. This ensures during the cool-down process that the getter stays colder than the crystal and the getter absorbs the </a:t>
            </a:r>
            <a:r>
              <a:rPr lang="en-US" sz="1800" dirty="0" err="1">
                <a:effectLst/>
                <a:latin typeface="Calibri" panose="020F0502020204030204" pitchFamily="34" charset="0"/>
                <a:ea typeface="等线" panose="02010600030101010101" pitchFamily="2" charset="-122"/>
                <a:cs typeface="Times New Roman" panose="02020603050405020304" pitchFamily="18" charset="0"/>
              </a:rPr>
              <a:t>restgas</a:t>
            </a:r>
            <a:r>
              <a:rPr lang="en-US" sz="1800" dirty="0">
                <a:effectLst/>
                <a:latin typeface="Calibri" panose="020F0502020204030204" pitchFamily="34" charset="0"/>
                <a:ea typeface="等线" panose="02010600030101010101" pitchFamily="2" charset="-122"/>
                <a:cs typeface="Times New Roman" panose="02020603050405020304" pitchFamily="18" charset="0"/>
              </a:rPr>
              <a:t>. Can I give a certain temperature? Not really. Up to -130 C I would consider it safe. But I always would 'feel' the temperature of the endcap fist. If it gets really cold, it means outgassing has already started. If you spot condensation this means the same thing.</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Concerning leakage current, a good detector is in the </a:t>
            </a:r>
            <a:r>
              <a:rPr lang="en-US" sz="1800" dirty="0" err="1">
                <a:effectLst/>
                <a:latin typeface="Calibri" panose="020F0502020204030204" pitchFamily="34" charset="0"/>
                <a:ea typeface="等线" panose="02010600030101010101" pitchFamily="2" charset="-122"/>
                <a:cs typeface="Times New Roman" panose="02020603050405020304" pitchFamily="18" charset="0"/>
              </a:rPr>
              <a:t>pA</a:t>
            </a:r>
            <a:r>
              <a:rPr lang="en-US" sz="1800" dirty="0">
                <a:effectLst/>
                <a:latin typeface="Calibri" panose="020F0502020204030204" pitchFamily="34" charset="0"/>
                <a:ea typeface="等线" panose="02010600030101010101" pitchFamily="2" charset="-122"/>
                <a:cs typeface="Times New Roman" panose="02020603050405020304" pitchFamily="18" charset="0"/>
              </a:rPr>
              <a:t> and below range. Leakage current of 1 </a:t>
            </a:r>
            <a:r>
              <a:rPr lang="en-US" sz="1800" dirty="0" err="1">
                <a:effectLst/>
                <a:latin typeface="Calibri" panose="020F0502020204030204" pitchFamily="34" charset="0"/>
                <a:ea typeface="等线" panose="02010600030101010101" pitchFamily="2" charset="-122"/>
                <a:cs typeface="Times New Roman" panose="02020603050405020304" pitchFamily="18" charset="0"/>
              </a:rPr>
              <a:t>nA</a:t>
            </a:r>
            <a:r>
              <a:rPr lang="en-US" sz="1800" dirty="0">
                <a:effectLst/>
                <a:latin typeface="Calibri" panose="020F0502020204030204" pitchFamily="34" charset="0"/>
                <a:ea typeface="等线" panose="02010600030101010101" pitchFamily="2" charset="-122"/>
                <a:cs typeface="Times New Roman" panose="02020603050405020304" pitchFamily="18" charset="0"/>
              </a:rPr>
              <a:t> would be already very high and give a bad detector performance. </a:t>
            </a:r>
            <a:r>
              <a:rPr lang="en-US" sz="1800" b="1" dirty="0">
                <a:effectLst/>
                <a:latin typeface="Calibri" panose="020F0502020204030204" pitchFamily="34" charset="0"/>
                <a:ea typeface="等线" panose="02010600030101010101" pitchFamily="2" charset="-122"/>
                <a:cs typeface="Times New Roman" panose="02020603050405020304" pitchFamily="18" charset="0"/>
              </a:rPr>
              <a:t>Measuring those small currents is not trivial</a:t>
            </a:r>
            <a:r>
              <a:rPr lang="en-US" sz="1800" dirty="0">
                <a:effectLst/>
                <a:latin typeface="Calibri" panose="020F0502020204030204" pitchFamily="34" charset="0"/>
                <a:ea typeface="等线" panose="02010600030101010101" pitchFamily="2" charset="-122"/>
                <a:cs typeface="Times New Roman" panose="02020603050405020304" pitchFamily="18" charset="0"/>
              </a:rPr>
              <a:t>, therefore Ge supplies normally don't offer a current reading. But there is trick. Look at the noise band of the detector signal after a gaussian shaper. At 6 us shaping the noise needs to be narrower than at 3 us. If not, leakage current is already present.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My best tip: Just make sure that the cryocooler has power and is running.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cheers,</a:t>
            </a:r>
          </a:p>
          <a:p>
            <a:pPr marL="0" marR="0">
              <a:spcBef>
                <a:spcPts val="0"/>
              </a:spcBef>
              <a:spcAft>
                <a:spcPts val="0"/>
              </a:spcAft>
            </a:pPr>
            <a:r>
              <a:rPr lang="en-US" sz="1800" dirty="0">
                <a:effectLst/>
                <a:latin typeface="Calibri" panose="020F0502020204030204" pitchFamily="34" charset="0"/>
                <a:ea typeface="等线" panose="02010600030101010101" pitchFamily="2" charset="-122"/>
                <a:cs typeface="Times New Roman" panose="02020603050405020304" pitchFamily="18" charset="0"/>
              </a:rPr>
              <a:t> Dirk  June 15, 2023 </a:t>
            </a:r>
          </a:p>
        </p:txBody>
      </p:sp>
    </p:spTree>
    <p:extLst>
      <p:ext uri="{BB962C8B-B14F-4D97-AF65-F5344CB8AC3E}">
        <p14:creationId xmlns:p14="http://schemas.microsoft.com/office/powerpoint/2010/main" val="586411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471D1D-DF5E-47CD-AFBE-011739CFD543}"/>
              </a:ext>
            </a:extLst>
          </p:cNvPr>
          <p:cNvSpPr txBox="1"/>
          <p:nvPr/>
        </p:nvSpPr>
        <p:spPr>
          <a:xfrm>
            <a:off x="0" y="0"/>
            <a:ext cx="9144000" cy="3416320"/>
          </a:xfrm>
          <a:prstGeom prst="rect">
            <a:avLst/>
          </a:prstGeom>
          <a:noFill/>
        </p:spPr>
        <p:txBody>
          <a:bodyPr wrap="square">
            <a:spAutoFit/>
          </a:bodyPr>
          <a:lstStyle/>
          <a:p>
            <a:r>
              <a:rPr lang="en-US" dirty="0"/>
              <a:t>One </a:t>
            </a:r>
            <a:r>
              <a:rPr lang="en-US" dirty="0" err="1"/>
              <a:t>dewar</a:t>
            </a:r>
            <a:r>
              <a:rPr lang="en-US" dirty="0"/>
              <a:t> filling of liquid nitrogen is sufficient for 10–12 h of continuous operation. Temperature is monitored over two </a:t>
            </a:r>
            <a:r>
              <a:rPr lang="en-US" b="1" dirty="0"/>
              <a:t>platinum resistance thermometer </a:t>
            </a:r>
            <a:r>
              <a:rPr lang="en-US" dirty="0"/>
              <a:t>(type PT100) readouts. A PT100 is positioned at the copper cooling finger, close to the </a:t>
            </a:r>
            <a:r>
              <a:rPr lang="en-US" dirty="0" err="1"/>
              <a:t>dewar</a:t>
            </a:r>
            <a:r>
              <a:rPr lang="en-US" dirty="0"/>
              <a:t> and another PT100 is located in close vicinity of the crystals. A typical cooling down cycle of the ATC detector takes 8–10 h going from room temperature below -180◦C. </a:t>
            </a:r>
            <a:r>
              <a:rPr lang="en-US" b="1" dirty="0"/>
              <a:t>The temperature differences between the location of the PT100 close to the HPGe crystal and the actual temperature of the HPGe crystal is not accessible.</a:t>
            </a:r>
            <a:r>
              <a:rPr lang="en-US" dirty="0"/>
              <a:t> Therefore, the cooling down period of the full triple cryostat assembly is prolonged over a period of 48 h in order to assure a temperature </a:t>
            </a:r>
            <a:r>
              <a:rPr lang="en-US" b="1" dirty="0"/>
              <a:t>equilibrium</a:t>
            </a:r>
            <a:r>
              <a:rPr lang="en-US" dirty="0"/>
              <a:t> which is very close to the measured PT100 values of typically 90–95 K.</a:t>
            </a:r>
          </a:p>
          <a:p>
            <a:endParaRPr lang="en-US" dirty="0"/>
          </a:p>
          <a:p>
            <a:r>
              <a:rPr lang="en-US" dirty="0">
                <a:solidFill>
                  <a:schemeClr val="accent5">
                    <a:lumMod val="75000"/>
                  </a:schemeClr>
                </a:solidFill>
              </a:rPr>
              <a:t>J. Eberth </a:t>
            </a:r>
            <a:r>
              <a:rPr lang="en-US" i="1" dirty="0">
                <a:solidFill>
                  <a:schemeClr val="accent5">
                    <a:lumMod val="75000"/>
                  </a:schemeClr>
                </a:solidFill>
              </a:rPr>
              <a:t>et al</a:t>
            </a:r>
            <a:r>
              <a:rPr lang="en-US" dirty="0">
                <a:solidFill>
                  <a:schemeClr val="accent5">
                    <a:lumMod val="75000"/>
                  </a:schemeClr>
                </a:solidFill>
              </a:rPr>
              <a:t>., Eur. Phys. J. A 59, 179 (2023). </a:t>
            </a:r>
            <a:r>
              <a:rPr lang="en-US" dirty="0"/>
              <a:t>Agata detector technology: recent progress and future developments</a:t>
            </a:r>
          </a:p>
        </p:txBody>
      </p:sp>
    </p:spTree>
    <p:extLst>
      <p:ext uri="{BB962C8B-B14F-4D97-AF65-F5344CB8AC3E}">
        <p14:creationId xmlns:p14="http://schemas.microsoft.com/office/powerpoint/2010/main" val="1004557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1244</Words>
  <Application>Microsoft Office PowerPoint</Application>
  <PresentationFormat>On-screen Show (4:3)</PresentationFormat>
  <Paragraphs>58</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Calibri (Body)</vt:lpstr>
      <vt:lpstr>Arial</vt:lpstr>
      <vt:lpstr>Calibri</vt:lpstr>
      <vt:lpstr>Calibri Light</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lijie sun</dc:creator>
  <cp:lastModifiedBy>lijie sun</cp:lastModifiedBy>
  <cp:revision>1</cp:revision>
  <dcterms:created xsi:type="dcterms:W3CDTF">2024-08-24T03:23:56Z</dcterms:created>
  <dcterms:modified xsi:type="dcterms:W3CDTF">2024-08-24T03:24:30Z</dcterms:modified>
</cp:coreProperties>
</file>